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9" r:id="rId2"/>
    <p:sldId id="267" r:id="rId3"/>
    <p:sldId id="312" r:id="rId4"/>
    <p:sldId id="313" r:id="rId5"/>
    <p:sldId id="323" r:id="rId6"/>
    <p:sldId id="317" r:id="rId7"/>
    <p:sldId id="322" r:id="rId8"/>
    <p:sldId id="324" r:id="rId9"/>
    <p:sldId id="265" r:id="rId10"/>
    <p:sldId id="325" r:id="rId11"/>
    <p:sldId id="327" r:id="rId12"/>
    <p:sldId id="331" r:id="rId13"/>
    <p:sldId id="332" r:id="rId14"/>
    <p:sldId id="328" r:id="rId15"/>
    <p:sldId id="333" r:id="rId16"/>
    <p:sldId id="330" r:id="rId17"/>
    <p:sldId id="334" r:id="rId18"/>
    <p:sldId id="335" r:id="rId19"/>
    <p:sldId id="338" r:id="rId20"/>
    <p:sldId id="336" r:id="rId21"/>
    <p:sldId id="337" r:id="rId22"/>
    <p:sldId id="340" r:id="rId23"/>
    <p:sldId id="33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0AD47"/>
    <a:srgbClr val="FF00FF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6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2024/9/12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継承とポリモーフィズム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親クラスと子クラス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元となるクラスの性質を引き継ぎつつ、新しい</a:t>
            </a:r>
            <a:br>
              <a:rPr lang="en-US" altLang="ja-JP" dirty="0"/>
            </a:br>
            <a:r>
              <a:rPr lang="ja-JP" altLang="en-US" dirty="0"/>
              <a:t>機能を付け足して、クラスを拡張していくことを</a:t>
            </a:r>
            <a:br>
              <a:rPr lang="en-US" altLang="ja-JP" dirty="0"/>
            </a:br>
            <a:r>
              <a:rPr lang="ja-JP" altLang="en-US" dirty="0"/>
              <a:t>クラスの</a:t>
            </a:r>
            <a:r>
              <a:rPr lang="ja-JP" altLang="en-US" b="1" dirty="0">
                <a:solidFill>
                  <a:srgbClr val="FF0000"/>
                </a:solidFill>
              </a:rPr>
              <a:t>継承</a:t>
            </a:r>
            <a:r>
              <a:rPr lang="ja-JP" altLang="en-US" dirty="0"/>
              <a:t>という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元となるクラスは、</a:t>
            </a:r>
            <a:r>
              <a:rPr lang="ja-JP" altLang="en-US" b="1" dirty="0">
                <a:solidFill>
                  <a:srgbClr val="00B0F0"/>
                </a:solidFill>
              </a:rPr>
              <a:t>親クラス</a:t>
            </a:r>
            <a:r>
              <a:rPr lang="ja-JP" altLang="en-US" dirty="0"/>
              <a:t>（基底クラス、スーパークラス）と呼び、継承先のクラスを</a:t>
            </a:r>
            <a:r>
              <a:rPr lang="ja-JP" altLang="en-US" b="1" dirty="0">
                <a:solidFill>
                  <a:srgbClr val="00B050"/>
                </a:solidFill>
              </a:rPr>
              <a:t>子クラス</a:t>
            </a:r>
            <a:r>
              <a:rPr lang="ja-JP" altLang="en-US" dirty="0"/>
              <a:t>（派生</a:t>
            </a:r>
            <a:br>
              <a:rPr lang="en-US" altLang="ja-JP" dirty="0"/>
            </a:br>
            <a:r>
              <a:rPr lang="ja-JP" altLang="en-US" dirty="0"/>
              <a:t>クラス、サブクラス）と呼ぶ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091025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6CE7F4B-75FF-4B35-95DF-A25B059D18CF}"/>
              </a:ext>
            </a:extLst>
          </p:cNvPr>
          <p:cNvSpPr txBox="1"/>
          <p:nvPr/>
        </p:nvSpPr>
        <p:spPr>
          <a:xfrm>
            <a:off x="5082988" y="2115671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915103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</a:t>
            </a:r>
            <a:r>
              <a:rPr kumimoji="1" lang="en-US" altLang="ja-JP" sz="2400" dirty="0">
                <a:solidFill>
                  <a:srgbClr val="FF0000"/>
                </a:solidFill>
              </a:rPr>
              <a:t>Ambulance</a:t>
            </a:r>
            <a:r>
              <a:rPr kumimoji="1" lang="en-US" altLang="ja-JP" sz="2400" dirty="0"/>
              <a:t>: public </a:t>
            </a:r>
            <a:r>
              <a:rPr kumimoji="1" lang="en-US" altLang="ja-JP" sz="2400" dirty="0">
                <a:solidFill>
                  <a:srgbClr val="00B0F0"/>
                </a:solidFill>
              </a:rPr>
              <a:t>Car</a:t>
            </a:r>
            <a:r>
              <a:rPr kumimoji="1" lang="en-US" altLang="ja-JP" sz="2400" dirty="0"/>
              <a:t>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savePeople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0710D79-F001-4E7E-AD9E-493CFB699439}"/>
              </a:ext>
            </a:extLst>
          </p:cNvPr>
          <p:cNvSpPr txBox="1"/>
          <p:nvPr/>
        </p:nvSpPr>
        <p:spPr>
          <a:xfrm>
            <a:off x="3202790" y="2996678"/>
            <a:ext cx="8513869" cy="310854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クラスの継承</a:t>
            </a:r>
            <a:endParaRPr kumimoji="1" lang="en-US" altLang="ja-JP" sz="2800" dirty="0"/>
          </a:p>
          <a:p>
            <a:r>
              <a:rPr kumimoji="1" lang="en-US" altLang="ja-JP" sz="2800" u="sng" dirty="0"/>
              <a:t>class </a:t>
            </a:r>
            <a:r>
              <a:rPr kumimoji="1" lang="ja-JP" altLang="en-US" sz="2800" u="sng" dirty="0">
                <a:solidFill>
                  <a:srgbClr val="FF0000"/>
                </a:solidFill>
              </a:rPr>
              <a:t>子クラス名</a:t>
            </a:r>
            <a:r>
              <a:rPr kumimoji="1" lang="ja-JP" altLang="en-US" sz="2800" u="sng" dirty="0"/>
              <a:t> </a:t>
            </a:r>
            <a:r>
              <a:rPr kumimoji="1" lang="en-US" altLang="ja-JP" sz="2800" u="sng" dirty="0"/>
              <a:t>: public </a:t>
            </a:r>
            <a:r>
              <a:rPr kumimoji="1" lang="ja-JP" altLang="en-US" sz="2800" u="sng" dirty="0">
                <a:solidFill>
                  <a:srgbClr val="00B0F0"/>
                </a:solidFill>
              </a:rPr>
              <a:t>親クラス名</a:t>
            </a:r>
            <a:endParaRPr kumimoji="1" lang="en-US" altLang="ja-JP" sz="2800" u="sng" dirty="0">
              <a:solidFill>
                <a:srgbClr val="00B0F0"/>
              </a:solidFill>
            </a:endParaRPr>
          </a:p>
          <a:p>
            <a:endParaRPr kumimoji="1" lang="en-US" altLang="ja-JP" sz="2800" dirty="0">
              <a:solidFill>
                <a:srgbClr val="00B0F0"/>
              </a:solidFill>
            </a:endParaRPr>
          </a:p>
          <a:p>
            <a:r>
              <a:rPr kumimoji="1" lang="ja-JP" altLang="en-US" sz="2800" dirty="0"/>
              <a:t>クラスを継承することで、親クラスの持つ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</a:t>
            </a:r>
            <a:endParaRPr kumimoji="1" lang="en-US" altLang="ja-JP" sz="2800" dirty="0"/>
          </a:p>
          <a:p>
            <a:r>
              <a:rPr kumimoji="1" lang="ja-JP" altLang="en-US" sz="2800" dirty="0"/>
              <a:t>メンバを子クラスで使用することができる</a:t>
            </a:r>
            <a:endParaRPr kumimoji="1" lang="en-US" altLang="ja-JP" sz="2800" dirty="0"/>
          </a:p>
          <a:p>
            <a:r>
              <a:rPr kumimoji="1" lang="ja-JP" altLang="en-US" sz="2800" dirty="0"/>
              <a:t>また、子クラス独自のメンバを追加して、クラスの機能</a:t>
            </a:r>
            <a:br>
              <a:rPr kumimoji="1" lang="en-US" altLang="ja-JP" sz="2800" dirty="0"/>
            </a:br>
            <a:r>
              <a:rPr kumimoji="1" lang="ja-JP" altLang="en-US" sz="2800" dirty="0"/>
              <a:t>を拡張することも可能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29289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savePeople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4419599" y="2404945"/>
            <a:ext cx="5811206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デストラクタの前に</a:t>
            </a:r>
            <a:r>
              <a:rPr kumimoji="1" lang="en-US" altLang="ja-JP" sz="2800" dirty="0">
                <a:solidFill>
                  <a:srgbClr val="FF0000"/>
                </a:solidFill>
              </a:rPr>
              <a:t>virtual</a:t>
            </a:r>
            <a:r>
              <a:rPr kumimoji="1" lang="ja-JP" altLang="en-US" sz="2800" dirty="0">
                <a:solidFill>
                  <a:srgbClr val="FF0000"/>
                </a:solidFill>
              </a:rPr>
              <a:t>修飾子</a:t>
            </a:r>
            <a:endParaRPr kumimoji="1" lang="en-US" altLang="ja-JP" sz="2800" dirty="0">
              <a:solidFill>
                <a:srgbClr val="FF0000"/>
              </a:solidFill>
            </a:endParaRPr>
          </a:p>
          <a:p>
            <a:r>
              <a:rPr kumimoji="1" lang="ja-JP" altLang="en-US" sz="2800" dirty="0"/>
              <a:t>を付ける（テキスト</a:t>
            </a:r>
            <a:r>
              <a:rPr kumimoji="1" lang="en-US" altLang="ja-JP" sz="2800" dirty="0"/>
              <a:t>P.200</a:t>
            </a:r>
            <a:r>
              <a:rPr kumimoji="1" lang="ja-JP" altLang="en-US" sz="2800" dirty="0"/>
              <a:t>）</a:t>
            </a:r>
            <a:endParaRPr kumimoji="1" lang="en-US" altLang="ja-JP" sz="2800" dirty="0"/>
          </a:p>
        </p:txBody>
      </p:sp>
    </p:spTree>
    <p:extLst>
      <p:ext uri="{BB962C8B-B14F-4D97-AF65-F5344CB8AC3E}">
        <p14:creationId xmlns:p14="http://schemas.microsoft.com/office/powerpoint/2010/main" val="1723890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virtual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savePeople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9F2918-E25A-45E7-A28C-579953C33D87}"/>
              </a:ext>
            </a:extLst>
          </p:cNvPr>
          <p:cNvSpPr txBox="1"/>
          <p:nvPr/>
        </p:nvSpPr>
        <p:spPr>
          <a:xfrm>
            <a:off x="6024281" y="3384331"/>
            <a:ext cx="4867038" cy="29238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メンバ関数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savePeople</a:t>
            </a:r>
            <a:r>
              <a:rPr kumimoji="1" lang="en-US" altLang="ja-JP" sz="2800" dirty="0">
                <a:solidFill>
                  <a:srgbClr val="00B050"/>
                </a:solidFill>
              </a:rPr>
              <a:t>()</a:t>
            </a:r>
          </a:p>
          <a:p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endParaRPr kumimoji="1" lang="en-US" altLang="ja-JP" sz="2800" dirty="0">
              <a:solidFill>
                <a:srgbClr val="00B050"/>
              </a:solidFill>
            </a:endParaRPr>
          </a:p>
          <a:p>
            <a:endParaRPr kumimoji="1" lang="en-US" altLang="ja-JP" sz="2800" dirty="0">
              <a:solidFill>
                <a:srgbClr val="00B05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注意！！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ja-JP" altLang="en-US" sz="2400" dirty="0">
                <a:solidFill>
                  <a:srgbClr val="FF0000"/>
                </a:solidFill>
              </a:rPr>
              <a:t>子クラスで定義したものは親クラス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ja-JP" altLang="en-US" sz="2400" dirty="0">
                <a:solidFill>
                  <a:srgbClr val="FF0000"/>
                </a:solidFill>
              </a:rPr>
              <a:t>からはアクセス不可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084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</a:t>
            </a:r>
            <a:r>
              <a:rPr kumimoji="1" lang="en-US" altLang="ja-JP" sz="2400" dirty="0">
                <a:solidFill>
                  <a:srgbClr val="00B0F0"/>
                </a:solidFill>
              </a:rPr>
              <a:t>Ambulance()</a:t>
            </a:r>
            <a:r>
              <a:rPr kumimoji="1" lang="en-US" altLang="ja-JP" sz="2400" dirty="0"/>
              <a:t> : 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m_number</a:t>
            </a:r>
            <a:r>
              <a:rPr kumimoji="1" lang="en-US" altLang="ja-JP" sz="2400" dirty="0">
                <a:solidFill>
                  <a:srgbClr val="00B050"/>
                </a:solidFill>
              </a:rPr>
              <a:t>(119) 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/>
              <a:t>savePeople</a:t>
            </a:r>
            <a:r>
              <a:rPr kumimoji="1" lang="en-US" altLang="ja-JP" sz="2400" dirty="0"/>
              <a:t>(){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08CE04-A086-4380-956C-8E250F7390F5}"/>
              </a:ext>
            </a:extLst>
          </p:cNvPr>
          <p:cNvSpPr txBox="1"/>
          <p:nvPr/>
        </p:nvSpPr>
        <p:spPr>
          <a:xfrm>
            <a:off x="4568277" y="1942532"/>
            <a:ext cx="745863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rgbClr val="00B0F0"/>
                </a:solidFill>
              </a:rPr>
              <a:t>コンストラクタ</a:t>
            </a:r>
            <a:r>
              <a:rPr kumimoji="1" lang="ja-JP" altLang="en-US" sz="2800" dirty="0"/>
              <a:t>で</a:t>
            </a:r>
            <a:br>
              <a:rPr kumimoji="1" lang="en-US" altLang="ja-JP" sz="2800" dirty="0"/>
            </a:br>
            <a:r>
              <a:rPr kumimoji="1" lang="ja-JP" altLang="en-US" sz="2800" dirty="0"/>
              <a:t>メンバ変数 </a:t>
            </a:r>
            <a:r>
              <a:rPr kumimoji="1" lang="en-US" altLang="ja-JP" sz="2800" dirty="0" err="1">
                <a:solidFill>
                  <a:srgbClr val="00B050"/>
                </a:solidFill>
              </a:rPr>
              <a:t>m_number</a:t>
            </a:r>
            <a:r>
              <a:rPr kumimoji="1" lang="ja-JP" altLang="en-US" sz="2800" dirty="0">
                <a:solidFill>
                  <a:srgbClr val="00B050"/>
                </a:solidFill>
              </a:rPr>
              <a:t>　</a:t>
            </a:r>
            <a:r>
              <a:rPr kumimoji="1" lang="ja-JP" altLang="en-US" sz="2800" dirty="0"/>
              <a:t>を </a:t>
            </a:r>
            <a:r>
              <a:rPr kumimoji="1" lang="en-US" altLang="ja-JP" sz="2800" dirty="0">
                <a:solidFill>
                  <a:srgbClr val="00B050"/>
                </a:solidFill>
              </a:rPr>
              <a:t>119</a:t>
            </a:r>
            <a:r>
              <a:rPr kumimoji="1" lang="en-US" altLang="ja-JP" sz="2800" dirty="0"/>
              <a:t> </a:t>
            </a:r>
            <a:r>
              <a:rPr kumimoji="1" lang="ja-JP" altLang="en-US" sz="2800" dirty="0"/>
              <a:t>で初期化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396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/>
              <a:t>Ambulance::Ambulance() :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(119)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クラスのインスタンス生成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</a:p>
          <a:p>
            <a:r>
              <a:rPr kumimoji="1" lang="en-US" altLang="ja-JP" sz="2400" dirty="0"/>
              <a:t>Ambulance::~Ambulance()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クラスのインスタンス消去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</a:t>
            </a:r>
            <a:br>
              <a:rPr kumimoji="1" lang="en-US" altLang="ja-JP" sz="2400" dirty="0"/>
            </a:br>
            <a:r>
              <a:rPr kumimoji="1" lang="en-US" altLang="ja-JP" sz="2400" dirty="0"/>
              <a:t>void Ambulance::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savePeople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救急救命活動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br>
              <a:rPr kumimoji="1" lang="en-US" altLang="ja-JP" sz="2400" dirty="0"/>
            </a:br>
            <a:r>
              <a:rPr kumimoji="1" lang="en-US" altLang="ja-JP" sz="2400" dirty="0"/>
              <a:t>      &lt;&lt; “</a:t>
            </a:r>
            <a:r>
              <a:rPr kumimoji="1" lang="ja-JP" altLang="en-US" sz="2400" dirty="0"/>
              <a:t>呼び出しは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番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 </a:t>
            </a:r>
          </a:p>
          <a:p>
            <a:r>
              <a:rPr kumimoji="1" lang="en-US" altLang="ja-JP" sz="2400" dirty="0"/>
              <a:t>}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E4E352B-E5C9-4187-A35E-093D48E4EDD1}"/>
              </a:ext>
            </a:extLst>
          </p:cNvPr>
          <p:cNvSpPr txBox="1"/>
          <p:nvPr/>
        </p:nvSpPr>
        <p:spPr>
          <a:xfrm>
            <a:off x="6885508" y="4958742"/>
            <a:ext cx="504651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2800" dirty="0" err="1">
                <a:solidFill>
                  <a:srgbClr val="00B050"/>
                </a:solidFill>
              </a:rPr>
              <a:t>savePeople</a:t>
            </a:r>
            <a:r>
              <a:rPr kumimoji="1" lang="ja-JP" altLang="en-US" sz="2800" dirty="0"/>
              <a:t>関数の実装</a:t>
            </a:r>
            <a:endParaRPr kumimoji="1" lang="en-US" altLang="ja-JP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6754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“Ambulance</a:t>
            </a:r>
            <a:r>
              <a:rPr kumimoji="1" lang="ja-JP" altLang="en-US" sz="2400" dirty="0"/>
              <a:t>クラスの処理</a:t>
            </a:r>
            <a:r>
              <a:rPr kumimoji="1" lang="en-US" altLang="ja-JP" sz="2400" dirty="0"/>
              <a:t>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Ambulance*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 = new Ambulance();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(60);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-&gt;drive(2);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>
                <a:solidFill>
                  <a:srgbClr val="00B050"/>
                </a:solidFill>
              </a:rPr>
              <a:t>savePeople</a:t>
            </a:r>
            <a:r>
              <a:rPr kumimoji="1" lang="en-US" altLang="ja-JP" sz="2400" dirty="0">
                <a:solidFill>
                  <a:srgbClr val="00B050"/>
                </a:solidFill>
              </a:rPr>
              <a:t>()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pAmb</a:t>
            </a:r>
            <a:r>
              <a:rPr kumimoji="1" lang="en-US" altLang="ja-JP" sz="2400" dirty="0"/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B2338BB-FE24-4097-B00E-0816C263E059}"/>
              </a:ext>
            </a:extLst>
          </p:cNvPr>
          <p:cNvSpPr txBox="1"/>
          <p:nvPr/>
        </p:nvSpPr>
        <p:spPr>
          <a:xfrm>
            <a:off x="5621484" y="3658860"/>
            <a:ext cx="5046515" cy="138499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子クラスで追加した</a:t>
            </a:r>
            <a:endParaRPr kumimoji="1" lang="en-US" altLang="ja-JP" sz="2800" dirty="0"/>
          </a:p>
          <a:p>
            <a:r>
              <a:rPr kumimoji="1" lang="en-US" altLang="ja-JP" sz="2800" dirty="0" err="1">
                <a:solidFill>
                  <a:srgbClr val="00B050"/>
                </a:solidFill>
              </a:rPr>
              <a:t>savePeople</a:t>
            </a:r>
            <a:r>
              <a:rPr kumimoji="1" lang="ja-JP" altLang="en-US" sz="2800" dirty="0"/>
              <a:t>関数を実行</a:t>
            </a:r>
            <a:br>
              <a:rPr kumimoji="1" lang="en-US" altLang="ja-JP" sz="2800" dirty="0"/>
            </a:br>
            <a:r>
              <a:rPr kumimoji="1" lang="ja-JP" altLang="en-US" sz="2800" dirty="0"/>
              <a:t>　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※</a:t>
            </a:r>
            <a:r>
              <a:rPr kumimoji="1" lang="ja-JP" altLang="en-US" sz="2400" dirty="0">
                <a:solidFill>
                  <a:srgbClr val="FF0000"/>
                </a:solidFill>
              </a:rPr>
              <a:t>親クラスからは実行不可</a:t>
            </a:r>
            <a:endParaRPr kumimoji="1" lang="en-US" altLang="ja-JP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628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901920" y="1608833"/>
            <a:ext cx="4488729" cy="452431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kumimoji="1" lang="en-US" altLang="ja-JP" sz="3600" b="1" dirty="0"/>
              <a:t>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/>
              <a:t>public: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setSpeed</a:t>
            </a:r>
            <a:r>
              <a:rPr kumimoji="1" lang="en-US" altLang="ja-JP" sz="3600" dirty="0"/>
              <a:t>()</a:t>
            </a:r>
          </a:p>
          <a:p>
            <a:r>
              <a:rPr kumimoji="1" lang="en-US" altLang="ja-JP" sz="3600" dirty="0"/>
              <a:t> </a:t>
            </a:r>
            <a:r>
              <a:rPr kumimoji="1" lang="en-US" altLang="ja-JP" sz="3600" dirty="0" err="1"/>
              <a:t>getMigration</a:t>
            </a:r>
            <a:r>
              <a:rPr kumimoji="1" lang="en-US" altLang="ja-JP" sz="3600" dirty="0"/>
              <a:t>()</a:t>
            </a:r>
            <a:br>
              <a:rPr kumimoji="1" lang="en-US" altLang="ja-JP" sz="3600" dirty="0"/>
            </a:br>
            <a:r>
              <a:rPr kumimoji="1" lang="en-US" altLang="ja-JP" sz="3600" dirty="0"/>
              <a:t> drive()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private:</a:t>
            </a:r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m_speed</a:t>
            </a:r>
            <a:endParaRPr kumimoji="1" lang="en-US" altLang="ja-JP" sz="3600" dirty="0">
              <a:solidFill>
                <a:schemeClr val="tx1"/>
              </a:solidFill>
            </a:endParaRPr>
          </a:p>
          <a:p>
            <a:r>
              <a:rPr kumimoji="1" lang="ja-JP" altLang="en-US" sz="3600" dirty="0">
                <a:solidFill>
                  <a:schemeClr val="tx1"/>
                </a:solidFill>
              </a:rPr>
              <a:t>　</a:t>
            </a:r>
            <a:r>
              <a:rPr kumimoji="1" lang="en-US" altLang="ja-JP" sz="3600" dirty="0" err="1">
                <a:solidFill>
                  <a:schemeClr val="tx1"/>
                </a:solidFill>
              </a:rPr>
              <a:t>m_migration</a:t>
            </a:r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261413" y="1387875"/>
              <a:ext cx="4129657" cy="2040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</p:txBody>
        </p:sp>
      </p:grpSp>
      <p:sp>
        <p:nvSpPr>
          <p:cNvPr id="10" name="矢印: 右 9">
            <a:extLst>
              <a:ext uri="{FF2B5EF4-FFF2-40B4-BE49-F238E27FC236}">
                <a16:creationId xmlns:a16="http://schemas.microsoft.com/office/drawing/2014/main" id="{BBD23D3A-3A3D-4BF4-BD6D-71A42084476F}"/>
              </a:ext>
            </a:extLst>
          </p:cNvPr>
          <p:cNvSpPr/>
          <p:nvPr/>
        </p:nvSpPr>
        <p:spPr>
          <a:xfrm flipH="1">
            <a:off x="4368670" y="2883326"/>
            <a:ext cx="2907809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E4CF149-B49A-4220-95B2-030C9A139F55}"/>
              </a:ext>
            </a:extLst>
          </p:cNvPr>
          <p:cNvSpPr/>
          <p:nvPr/>
        </p:nvSpPr>
        <p:spPr>
          <a:xfrm flipH="1">
            <a:off x="5274105" y="3429000"/>
            <a:ext cx="2002373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右 11">
            <a:extLst>
              <a:ext uri="{FF2B5EF4-FFF2-40B4-BE49-F238E27FC236}">
                <a16:creationId xmlns:a16="http://schemas.microsoft.com/office/drawing/2014/main" id="{DC8F1532-27F2-4B70-BF60-EFFC6C2412F4}"/>
              </a:ext>
            </a:extLst>
          </p:cNvPr>
          <p:cNvSpPr/>
          <p:nvPr/>
        </p:nvSpPr>
        <p:spPr>
          <a:xfrm flipH="1">
            <a:off x="3458561" y="5054611"/>
            <a:ext cx="3817916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 flipH="1">
            <a:off x="3366051" y="3968955"/>
            <a:ext cx="39104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: 塗りつぶしなし 13">
            <a:extLst>
              <a:ext uri="{FF2B5EF4-FFF2-40B4-BE49-F238E27FC236}">
                <a16:creationId xmlns:a16="http://schemas.microsoft.com/office/drawing/2014/main" id="{5D8616B5-19CC-4EF2-832F-B75A88F35F36}"/>
              </a:ext>
            </a:extLst>
          </p:cNvPr>
          <p:cNvSpPr/>
          <p:nvPr/>
        </p:nvSpPr>
        <p:spPr>
          <a:xfrm>
            <a:off x="5695451" y="2861470"/>
            <a:ext cx="1477465" cy="1477465"/>
          </a:xfrm>
          <a:prstGeom prst="donut">
            <a:avLst>
              <a:gd name="adj" fmla="val 9960"/>
            </a:avLst>
          </a:prstGeom>
          <a:solidFill>
            <a:srgbClr val="00B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5607853" y="596322"/>
            <a:ext cx="608051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クラスは、</a:t>
            </a:r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なメンバ関数</a:t>
            </a:r>
            <a:endParaRPr kumimoji="1" lang="en-US" altLang="ja-JP" sz="2800" dirty="0"/>
          </a:p>
          <a:p>
            <a:r>
              <a:rPr kumimoji="1" lang="ja-JP" altLang="en-US" sz="2800" dirty="0"/>
              <a:t>が継承されているので使用可能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4304753" y="6243178"/>
            <a:ext cx="49023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private</a:t>
            </a:r>
            <a:r>
              <a:rPr kumimoji="1" lang="ja-JP" altLang="en-US" sz="2800" dirty="0"/>
              <a:t>なメンバは使用不可</a:t>
            </a:r>
            <a:endParaRPr kumimoji="1" lang="en-US" altLang="ja-JP" sz="2800" dirty="0"/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F74BE713-57EB-4DDB-A0D9-C099D73103ED}"/>
              </a:ext>
            </a:extLst>
          </p:cNvPr>
          <p:cNvSpPr/>
          <p:nvPr/>
        </p:nvSpPr>
        <p:spPr>
          <a:xfrm flipH="1">
            <a:off x="4517251" y="5618962"/>
            <a:ext cx="2759225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5367519" y="4431113"/>
            <a:ext cx="2070847" cy="2070847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377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継承の特徴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81624-1735-4D7F-B02F-04180A699410}"/>
              </a:ext>
            </a:extLst>
          </p:cNvPr>
          <p:cNvSpPr txBox="1"/>
          <p:nvPr/>
        </p:nvSpPr>
        <p:spPr>
          <a:xfrm>
            <a:off x="1222946" y="2742408"/>
            <a:ext cx="4001775" cy="286232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endParaRPr kumimoji="1" lang="en-US" altLang="ja-JP" sz="3600" b="1" dirty="0"/>
          </a:p>
          <a:p>
            <a:endParaRPr kumimoji="1" lang="en-US" altLang="ja-JP" sz="3600" b="1" dirty="0"/>
          </a:p>
          <a:p>
            <a:r>
              <a:rPr kumimoji="1" lang="en-US" altLang="ja-JP" sz="3600" b="1" dirty="0"/>
              <a:t>  Car</a:t>
            </a:r>
            <a:r>
              <a:rPr kumimoji="1" lang="ja-JP" altLang="en-US" sz="3600" dirty="0"/>
              <a:t>クラス</a:t>
            </a:r>
            <a:endParaRPr kumimoji="1" lang="en-US" altLang="ja-JP" sz="3600" dirty="0"/>
          </a:p>
          <a:p>
            <a:r>
              <a:rPr kumimoji="1" lang="en-US" altLang="ja-JP" sz="3600" dirty="0">
                <a:solidFill>
                  <a:schemeClr val="tx1"/>
                </a:solidFill>
              </a:rPr>
              <a:t> </a:t>
            </a:r>
          </a:p>
          <a:p>
            <a:endParaRPr kumimoji="1" lang="ja-JP" altLang="en-US" sz="3600" dirty="0">
              <a:solidFill>
                <a:schemeClr val="tx1"/>
              </a:solidFill>
            </a:endParaRP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F2000584-CF5E-4431-B6E8-DD854DE61D84}"/>
              </a:ext>
            </a:extLst>
          </p:cNvPr>
          <p:cNvGrpSpPr/>
          <p:nvPr/>
        </p:nvGrpSpPr>
        <p:grpSpPr>
          <a:xfrm>
            <a:off x="7342094" y="2426174"/>
            <a:ext cx="4488729" cy="3471777"/>
            <a:chOff x="6956611" y="958927"/>
            <a:chExt cx="4488729" cy="1096130"/>
          </a:xfrm>
        </p:grpSpPr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781522BF-2D76-49F3-9C83-87FAD2F28FFD}"/>
                </a:ext>
              </a:extLst>
            </p:cNvPr>
            <p:cNvSpPr/>
            <p:nvPr/>
          </p:nvSpPr>
          <p:spPr>
            <a:xfrm>
              <a:off x="6956611" y="958927"/>
              <a:ext cx="4488729" cy="109613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072E82ED-0B33-449D-952E-6FFB4F63CDB1}"/>
                </a:ext>
              </a:extLst>
            </p:cNvPr>
            <p:cNvSpPr txBox="1"/>
            <p:nvPr/>
          </p:nvSpPr>
          <p:spPr>
            <a:xfrm>
              <a:off x="7133521" y="1059728"/>
              <a:ext cx="4129657" cy="9037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3600" b="1" dirty="0">
                  <a:solidFill>
                    <a:schemeClr val="bg1"/>
                  </a:solidFill>
                </a:rPr>
                <a:t>Ambulance</a:t>
              </a:r>
              <a:r>
                <a:rPr kumimoji="1" lang="ja-JP" altLang="en-US" sz="3600" dirty="0">
                  <a:solidFill>
                    <a:schemeClr val="bg1"/>
                  </a:solidFill>
                </a:rPr>
                <a:t>クラス</a:t>
              </a:r>
              <a:endParaRPr kumimoji="1" lang="en-US" altLang="ja-JP" sz="3600" dirty="0">
                <a:solidFill>
                  <a:schemeClr val="bg1"/>
                </a:solidFill>
              </a:endParaRP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public:</a:t>
              </a:r>
            </a:p>
            <a:p>
              <a:r>
                <a:rPr kumimoji="1" lang="en-US" altLang="ja-JP" sz="3600" dirty="0">
                  <a:solidFill>
                    <a:schemeClr val="bg1"/>
                  </a:solidFill>
                </a:rPr>
                <a:t> </a:t>
              </a:r>
              <a:r>
                <a:rPr kumimoji="1" lang="en-US" altLang="ja-JP" sz="3600" dirty="0" err="1">
                  <a:solidFill>
                    <a:schemeClr val="bg1"/>
                  </a:solidFill>
                </a:rPr>
                <a:t>savePeople</a:t>
              </a:r>
              <a:r>
                <a:rPr kumimoji="1" lang="en-US" altLang="ja-JP" sz="3600" dirty="0">
                  <a:solidFill>
                    <a:schemeClr val="bg1"/>
                  </a:solidFill>
                </a:rPr>
                <a:t>()</a:t>
              </a:r>
            </a:p>
            <a:p>
              <a:r>
                <a:rPr kumimoji="1" lang="en-US" altLang="ja-JP" sz="3600" dirty="0"/>
                <a:t>private:</a:t>
              </a:r>
            </a:p>
            <a:p>
              <a:r>
                <a:rPr kumimoji="1" lang="en-US" altLang="ja-JP" sz="3600" dirty="0"/>
                <a:t> </a:t>
              </a:r>
              <a:r>
                <a:rPr kumimoji="1" lang="en-US" altLang="ja-JP" sz="3600" dirty="0" err="1"/>
                <a:t>m_number</a:t>
              </a:r>
              <a:endParaRPr kumimoji="1" lang="en-US" altLang="ja-JP" sz="3600" dirty="0"/>
            </a:p>
          </p:txBody>
        </p:sp>
      </p:grpSp>
      <p:sp>
        <p:nvSpPr>
          <p:cNvPr id="15" name="矢印: 右 14">
            <a:extLst>
              <a:ext uri="{FF2B5EF4-FFF2-40B4-BE49-F238E27FC236}">
                <a16:creationId xmlns:a16="http://schemas.microsoft.com/office/drawing/2014/main" id="{7EFDF679-0586-44A9-8C17-FB5C0B459680}"/>
              </a:ext>
            </a:extLst>
          </p:cNvPr>
          <p:cNvSpPr/>
          <p:nvPr/>
        </p:nvSpPr>
        <p:spPr>
          <a:xfrm>
            <a:off x="5325035" y="3974826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0F9C5CAF-4BBD-42D2-8385-7150683EADAA}"/>
              </a:ext>
            </a:extLst>
          </p:cNvPr>
          <p:cNvSpPr txBox="1"/>
          <p:nvPr/>
        </p:nvSpPr>
        <p:spPr>
          <a:xfrm>
            <a:off x="2554004" y="1177770"/>
            <a:ext cx="67473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Car</a:t>
            </a:r>
            <a:r>
              <a:rPr kumimoji="1" lang="ja-JP" altLang="en-US" sz="2800" dirty="0"/>
              <a:t>クラスからは、</a:t>
            </a:r>
            <a:r>
              <a:rPr kumimoji="1" lang="en-US" altLang="ja-JP" sz="2800" dirty="0"/>
              <a:t>Ambulance</a:t>
            </a:r>
            <a:r>
              <a:rPr kumimoji="1" lang="ja-JP" altLang="en-US" sz="2800" dirty="0"/>
              <a:t>クラスで</a:t>
            </a:r>
            <a:endParaRPr kumimoji="1" lang="en-US" altLang="ja-JP" sz="2800" dirty="0"/>
          </a:p>
          <a:p>
            <a:r>
              <a:rPr kumimoji="1" lang="ja-JP" altLang="en-US" sz="2800" dirty="0"/>
              <a:t>定義されているメンバは</a:t>
            </a:r>
            <a:r>
              <a:rPr kumimoji="1" lang="en-US" altLang="ja-JP" sz="2800" dirty="0"/>
              <a:t>public</a:t>
            </a:r>
            <a:r>
              <a:rPr kumimoji="1" lang="ja-JP" altLang="en-US" sz="2800" dirty="0"/>
              <a:t>であった</a:t>
            </a:r>
            <a:br>
              <a:rPr kumimoji="1" lang="en-US" altLang="ja-JP" sz="2800" dirty="0"/>
            </a:br>
            <a:r>
              <a:rPr kumimoji="1" lang="ja-JP" altLang="en-US" sz="2800" dirty="0"/>
              <a:t>としても使用不可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B3D786E5-5AA8-4332-A308-90722B5E310D}"/>
              </a:ext>
            </a:extLst>
          </p:cNvPr>
          <p:cNvSpPr txBox="1"/>
          <p:nvPr/>
        </p:nvSpPr>
        <p:spPr>
          <a:xfrm>
            <a:off x="2652448" y="6180894"/>
            <a:ext cx="71000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>
                <a:solidFill>
                  <a:srgbClr val="FF0000"/>
                </a:solidFill>
              </a:rPr>
              <a:t>親クラスからは子クラスの内容は見えない！</a:t>
            </a:r>
            <a:endParaRPr kumimoji="1" lang="en-US" altLang="ja-JP" sz="2800" dirty="0">
              <a:solidFill>
                <a:srgbClr val="FF0000"/>
              </a:solidFill>
            </a:endParaRPr>
          </a:p>
        </p:txBody>
      </p:sp>
      <p:sp>
        <p:nvSpPr>
          <p:cNvPr id="18" name="矢印: 右 17">
            <a:extLst>
              <a:ext uri="{FF2B5EF4-FFF2-40B4-BE49-F238E27FC236}">
                <a16:creationId xmlns:a16="http://schemas.microsoft.com/office/drawing/2014/main" id="{A2DE3603-0839-4EBE-BDFA-5B6D827E64BC}"/>
              </a:ext>
            </a:extLst>
          </p:cNvPr>
          <p:cNvSpPr/>
          <p:nvPr/>
        </p:nvSpPr>
        <p:spPr>
          <a:xfrm>
            <a:off x="5325034" y="5088335"/>
            <a:ext cx="2489847" cy="37447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乗算記号 12">
            <a:extLst>
              <a:ext uri="{FF2B5EF4-FFF2-40B4-BE49-F238E27FC236}">
                <a16:creationId xmlns:a16="http://schemas.microsoft.com/office/drawing/2014/main" id="{90BFA1CF-AFE4-42C4-8646-2B69C9566F62}"/>
              </a:ext>
            </a:extLst>
          </p:cNvPr>
          <p:cNvSpPr/>
          <p:nvPr/>
        </p:nvSpPr>
        <p:spPr>
          <a:xfrm>
            <a:off x="4970629" y="3295621"/>
            <a:ext cx="2743801" cy="2743801"/>
          </a:xfrm>
          <a:prstGeom prst="mathMultiply">
            <a:avLst>
              <a:gd name="adj1" fmla="val 7070"/>
            </a:avLst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13297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br>
              <a:rPr lang="en-US" altLang="ja-JP" b="1" dirty="0">
                <a:solidFill>
                  <a:srgbClr val="FF0000"/>
                </a:solidFill>
              </a:rPr>
            </a:br>
            <a:r>
              <a:rPr lang="ja-JP" altLang="en-US" dirty="0"/>
              <a:t>子クラスでも使用する</a:t>
            </a:r>
            <a:r>
              <a:rPr lang="ja-JP" altLang="en-US" dirty="0">
                <a:solidFill>
                  <a:srgbClr val="00B0F0"/>
                </a:solidFill>
              </a:rPr>
              <a:t>必要最低限のメンバを定義</a:t>
            </a:r>
            <a:r>
              <a:rPr lang="ja-JP" altLang="en-US" dirty="0"/>
              <a:t>しておき、子クラスで使用しないものは定義しない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br>
              <a:rPr lang="en-US" altLang="ja-JP" b="1" dirty="0">
                <a:solidFill>
                  <a:srgbClr val="00B0F0"/>
                </a:solidFill>
              </a:rPr>
            </a:br>
            <a:r>
              <a:rPr lang="ja-JP" altLang="en-US" dirty="0"/>
              <a:t>継承したメンバ以外に、子クラスで必要な</a:t>
            </a:r>
            <a:br>
              <a:rPr lang="en-US" altLang="ja-JP" dirty="0"/>
            </a:br>
            <a:r>
              <a:rPr lang="ja-JP" altLang="en-US" dirty="0">
                <a:solidFill>
                  <a:srgbClr val="00B050"/>
                </a:solidFill>
              </a:rPr>
              <a:t>メンバを追加定義して親クラスから機能を拡張</a:t>
            </a:r>
            <a:br>
              <a:rPr lang="en-US" altLang="ja-JP" dirty="0">
                <a:solidFill>
                  <a:srgbClr val="00B050"/>
                </a:solidFill>
              </a:rPr>
            </a:br>
            <a:r>
              <a:rPr lang="ja-JP" altLang="en-US" dirty="0"/>
              <a:t>していく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42415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038"/>
            <a:ext cx="10515600" cy="540414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教科書</a:t>
            </a:r>
            <a:r>
              <a:rPr kumimoji="1" lang="en-US" altLang="ja-JP" dirty="0"/>
              <a:t>P176~1</a:t>
            </a:r>
            <a:r>
              <a:rPr lang="en-US" altLang="ja-JP" dirty="0"/>
              <a:t>79</a:t>
            </a:r>
            <a:r>
              <a:rPr kumimoji="1" lang="en-US" altLang="ja-JP" dirty="0"/>
              <a:t> </a:t>
            </a:r>
            <a:r>
              <a:rPr lang="en-US" altLang="ja-JP" b="1" dirty="0"/>
              <a:t>Sample501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Sample501</a:t>
            </a:r>
            <a:r>
              <a:rPr lang="ja-JP" altLang="en-US" dirty="0"/>
              <a:t>フォルダを作成</a:t>
            </a: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robocoy</a:t>
            </a:r>
            <a:r>
              <a:rPr lang="en-US" altLang="ja-JP" dirty="0">
                <a:solidFill>
                  <a:srgbClr val="00B0F0"/>
                </a:solidFill>
              </a:rPr>
              <a:t> Sample401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cd Sample501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</a:t>
            </a:r>
            <a:r>
              <a:rPr lang="en-US" altLang="ja-JP" dirty="0" err="1">
                <a:solidFill>
                  <a:srgbClr val="00B0F0"/>
                </a:solidFill>
              </a:rPr>
              <a:t>car.h</a:t>
            </a:r>
            <a:r>
              <a:rPr lang="en-US" altLang="ja-JP" dirty="0">
                <a:solidFill>
                  <a:srgbClr val="00B0F0"/>
                </a:solidFill>
              </a:rPr>
              <a:t> </a:t>
            </a:r>
            <a:r>
              <a:rPr lang="en-US" altLang="ja-JP" dirty="0" err="1">
                <a:solidFill>
                  <a:srgbClr val="00B0F0"/>
                </a:solidFill>
              </a:rPr>
              <a:t>ambulance.h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en-US" altLang="ja-JP" dirty="0">
                <a:solidFill>
                  <a:srgbClr val="00B0F0"/>
                </a:solidFill>
              </a:rPr>
              <a:t>copy car.cpp ambulance.cpp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75AF336-A1EB-2594-C1A7-052272301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28042" y="2402732"/>
            <a:ext cx="2137745" cy="142490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20FF1D9-596E-CE38-B853-CBC3CC22A6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9026" y="2615794"/>
            <a:ext cx="2445325" cy="994544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E048786-7C6D-7607-7DC8-8D7CB02F8186}"/>
              </a:ext>
            </a:extLst>
          </p:cNvPr>
          <p:cNvSpPr txBox="1"/>
          <p:nvPr/>
        </p:nvSpPr>
        <p:spPr>
          <a:xfrm>
            <a:off x="2269000" y="2031019"/>
            <a:ext cx="2685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親クラス：</a:t>
            </a:r>
            <a:r>
              <a:rPr kumimoji="1" lang="en-US" altLang="ja-JP" sz="3200" dirty="0"/>
              <a:t>Car</a:t>
            </a:r>
            <a:endParaRPr kumimoji="1" lang="ja-JP" altLang="en-US" sz="3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237704-13F3-D25D-C103-3515EAFC8AF3}"/>
              </a:ext>
            </a:extLst>
          </p:cNvPr>
          <p:cNvSpPr txBox="1"/>
          <p:nvPr/>
        </p:nvSpPr>
        <p:spPr>
          <a:xfrm>
            <a:off x="6889606" y="1817957"/>
            <a:ext cx="42146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子クラス：</a:t>
            </a:r>
            <a:r>
              <a:rPr kumimoji="1" lang="en-US" altLang="ja-JP" sz="3200" dirty="0"/>
              <a:t>Ambulance</a:t>
            </a:r>
            <a:endParaRPr kumimoji="1" lang="ja-JP" altLang="en-US" sz="3200" dirty="0"/>
          </a:p>
        </p:txBody>
      </p:sp>
      <p:sp>
        <p:nvSpPr>
          <p:cNvPr id="10" name="矢印: 右 9">
            <a:extLst>
              <a:ext uri="{FF2B5EF4-FFF2-40B4-BE49-F238E27FC236}">
                <a16:creationId xmlns:a16="http://schemas.microsoft.com/office/drawing/2014/main" id="{B8CD937B-7BC4-DE29-29B9-86157576D5C6}"/>
              </a:ext>
            </a:extLst>
          </p:cNvPr>
          <p:cNvSpPr/>
          <p:nvPr/>
        </p:nvSpPr>
        <p:spPr>
          <a:xfrm>
            <a:off x="5369668" y="2868503"/>
            <a:ext cx="1982841" cy="617706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547D68A-61D9-AE07-D658-EE7120C54C4C}"/>
              </a:ext>
            </a:extLst>
          </p:cNvPr>
          <p:cNvSpPr txBox="1"/>
          <p:nvPr/>
        </p:nvSpPr>
        <p:spPr>
          <a:xfrm>
            <a:off x="5767403" y="2418000"/>
            <a:ext cx="10054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b="1" dirty="0">
                <a:solidFill>
                  <a:srgbClr val="FF0000"/>
                </a:solidFill>
              </a:rPr>
              <a:t>継承</a:t>
            </a:r>
          </a:p>
        </p:txBody>
      </p:sp>
    </p:spTree>
    <p:extLst>
      <p:ext uri="{BB962C8B-B14F-4D97-AF65-F5344CB8AC3E}">
        <p14:creationId xmlns:p14="http://schemas.microsoft.com/office/powerpoint/2010/main" val="779231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コンストラクタの実行順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子クラスのインスタンスが生成されるときに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のコンストラクタ実行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コンストラクタの場合は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694588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u="sng" dirty="0"/>
              <a:t>デストラクタの実行順</a:t>
            </a:r>
            <a:br>
              <a:rPr lang="en-US" altLang="ja-JP" u="sng" dirty="0"/>
            </a:br>
            <a:br>
              <a:rPr lang="en-US" altLang="ja-JP" dirty="0"/>
            </a:br>
            <a:r>
              <a:rPr lang="ja-JP" altLang="en-US" dirty="0"/>
              <a:t>子クラスのインスタンスが消去されるときは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①</a:t>
            </a:r>
            <a:r>
              <a:rPr lang="ja-JP" altLang="en-US" b="1" dirty="0">
                <a:solidFill>
                  <a:srgbClr val="00B0F0"/>
                </a:solidFill>
              </a:rPr>
              <a:t>子クラス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r>
              <a:rPr lang="ja-JP" altLang="en-US" dirty="0"/>
              <a:t>②</a:t>
            </a:r>
            <a:r>
              <a:rPr lang="ja-JP" altLang="en-US" b="1" dirty="0">
                <a:solidFill>
                  <a:srgbClr val="FF0000"/>
                </a:solidFill>
              </a:rPr>
              <a:t>親クラス</a:t>
            </a:r>
            <a:r>
              <a:rPr lang="ja-JP" altLang="en-US" dirty="0"/>
              <a:t>のデストラクタ実行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という順番に実行される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デストラクタの場合は　</a:t>
            </a:r>
            <a:r>
              <a:rPr lang="ja-JP" altLang="en-US" dirty="0">
                <a:solidFill>
                  <a:srgbClr val="00B0F0"/>
                </a:solidFill>
              </a:rPr>
              <a:t>子</a:t>
            </a:r>
            <a:r>
              <a:rPr lang="ja-JP" altLang="en-US" dirty="0"/>
              <a:t>　→　</a:t>
            </a:r>
            <a:r>
              <a:rPr lang="ja-JP" altLang="en-US" dirty="0">
                <a:solidFill>
                  <a:srgbClr val="FF0000"/>
                </a:solidFill>
              </a:rPr>
              <a:t>親</a:t>
            </a:r>
            <a:r>
              <a:rPr lang="ja-JP" altLang="en-US" dirty="0"/>
              <a:t>　の順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6705694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u="sng" dirty="0"/>
              <a:t>アクセス指定子　</a:t>
            </a:r>
            <a:r>
              <a:rPr lang="en-US" altLang="ja-JP" b="1" u="sng" dirty="0">
                <a:solidFill>
                  <a:srgbClr val="00B0F0"/>
                </a:solidFill>
              </a:rPr>
              <a:t>protected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dirty="0" err="1"/>
              <a:t>public,private</a:t>
            </a:r>
            <a:r>
              <a:rPr lang="ja-JP" altLang="en-US" dirty="0"/>
              <a:t>以外の</a:t>
            </a:r>
            <a:r>
              <a:rPr lang="en-US" altLang="ja-JP" dirty="0"/>
              <a:t>3</a:t>
            </a:r>
            <a:r>
              <a:rPr lang="ja-JP" altLang="en-US" dirty="0"/>
              <a:t>つめのアクセス指定子</a:t>
            </a:r>
            <a:br>
              <a:rPr lang="en-US" altLang="ja-JP" dirty="0"/>
            </a:br>
            <a:endParaRPr lang="en-US" altLang="ja-JP" dirty="0"/>
          </a:p>
          <a:p>
            <a:r>
              <a:rPr lang="en-US" altLang="ja-JP" b="1" dirty="0"/>
              <a:t>protected</a:t>
            </a:r>
            <a:r>
              <a:rPr lang="ja-JP" altLang="en-US" dirty="0"/>
              <a:t>に指定されたメンバは</a:t>
            </a:r>
            <a:r>
              <a:rPr lang="ja-JP" altLang="en-US" dirty="0">
                <a:solidFill>
                  <a:srgbClr val="00B0F0"/>
                </a:solidFill>
              </a:rPr>
              <a:t>子クラスから</a:t>
            </a:r>
            <a:br>
              <a:rPr lang="en-US" altLang="ja-JP" dirty="0">
                <a:solidFill>
                  <a:srgbClr val="00B0F0"/>
                </a:solidFill>
              </a:rPr>
            </a:br>
            <a:r>
              <a:rPr lang="ja-JP" altLang="en-US" dirty="0">
                <a:solidFill>
                  <a:srgbClr val="00B0F0"/>
                </a:solidFill>
              </a:rPr>
              <a:t>使用可能</a:t>
            </a:r>
            <a:endParaRPr lang="en-US" altLang="ja-JP" dirty="0">
              <a:solidFill>
                <a:srgbClr val="00B0F0"/>
              </a:solidFill>
            </a:endParaRPr>
          </a:p>
          <a:p>
            <a:r>
              <a:rPr lang="ja-JP" altLang="en-US" dirty="0"/>
              <a:t>ただし、</a:t>
            </a:r>
            <a:r>
              <a:rPr lang="ja-JP" altLang="en-US" dirty="0">
                <a:solidFill>
                  <a:srgbClr val="FF0000"/>
                </a:solidFill>
              </a:rPr>
              <a:t>クラス外からは使用不可</a:t>
            </a:r>
            <a:br>
              <a:rPr lang="en-US" altLang="ja-JP" dirty="0"/>
            </a:b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2139092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多重継承</a:t>
            </a:r>
            <a:br>
              <a:rPr lang="en-US" altLang="ja-JP" b="1" u="sng" dirty="0"/>
            </a:br>
            <a:br>
              <a:rPr lang="en-US" altLang="ja-JP" dirty="0"/>
            </a:br>
            <a:r>
              <a:rPr lang="ja-JP" altLang="en-US" dirty="0"/>
              <a:t>親クラスがひとつの継承を</a:t>
            </a:r>
            <a:r>
              <a:rPr lang="ja-JP" altLang="en-US" b="1" dirty="0">
                <a:solidFill>
                  <a:srgbClr val="00B0F0"/>
                </a:solidFill>
              </a:rPr>
              <a:t>単一継承</a:t>
            </a:r>
            <a:r>
              <a:rPr lang="ja-JP" altLang="en-US" dirty="0"/>
              <a:t>といい、</a:t>
            </a:r>
            <a:br>
              <a:rPr lang="en-US" altLang="ja-JP" dirty="0"/>
            </a:br>
            <a:r>
              <a:rPr lang="ja-JP" altLang="en-US" dirty="0"/>
              <a:t>親クラスを複数もつ継承を</a:t>
            </a:r>
            <a:r>
              <a:rPr lang="ja-JP" altLang="en-US" b="1" dirty="0">
                <a:solidFill>
                  <a:srgbClr val="FF0000"/>
                </a:solidFill>
              </a:rPr>
              <a:t>多重継承</a:t>
            </a:r>
            <a:r>
              <a:rPr lang="ja-JP" altLang="en-US" dirty="0"/>
              <a:t>という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例） </a:t>
            </a:r>
            <a:br>
              <a:rPr lang="en-US" altLang="ja-JP" dirty="0"/>
            </a:br>
            <a:r>
              <a:rPr lang="en-US" altLang="ja-JP" sz="3200" dirty="0"/>
              <a:t>class </a:t>
            </a:r>
            <a:r>
              <a:rPr lang="en-US" altLang="ja-JP" sz="3200" dirty="0" err="1"/>
              <a:t>KoClass</a:t>
            </a:r>
            <a:r>
              <a:rPr lang="en-US" altLang="ja-JP" sz="3200" dirty="0"/>
              <a:t> : public </a:t>
            </a:r>
            <a:r>
              <a:rPr lang="en-US" altLang="ja-JP" sz="3200" dirty="0" err="1"/>
              <a:t>OyaA</a:t>
            </a:r>
            <a:r>
              <a:rPr lang="en-US" altLang="ja-JP" sz="3200" dirty="0"/>
              <a:t>, public </a:t>
            </a:r>
            <a:r>
              <a:rPr lang="en-US" altLang="ja-JP" sz="3200" dirty="0" err="1"/>
              <a:t>OyaB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ただし、非常に複雑な継承になるため、特別な場合を除いて普段の使用は</a:t>
            </a:r>
            <a:r>
              <a:rPr lang="ja-JP" altLang="en-US" sz="3200" b="1" dirty="0"/>
              <a:t>単一継承</a:t>
            </a:r>
            <a:r>
              <a:rPr lang="ja-JP" altLang="en-US" sz="3200" dirty="0"/>
              <a:t>に留めておく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034570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err="1"/>
              <a:t>car.h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class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Car()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~Car();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(double speed);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getSpeed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double 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drive(double hour);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m_speed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double </a:t>
            </a:r>
            <a:r>
              <a:rPr kumimoji="1" lang="en-US" altLang="ja-JP" sz="2400" dirty="0" err="1"/>
              <a:t>m_migration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61220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car.cpp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647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pPr algn="ctr"/>
            <a:r>
              <a:rPr kumimoji="1" lang="ja-JP" altLang="en-US" sz="3200" dirty="0"/>
              <a:t>変更なし</a:t>
            </a:r>
            <a:endParaRPr kumimoji="1" lang="en-US" altLang="ja-JP" sz="32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58800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 err="1"/>
              <a:t>ambulance</a:t>
            </a:r>
            <a:r>
              <a:rPr kumimoji="1" lang="en-US" altLang="ja-JP" dirty="0" err="1"/>
              <a:t>.h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5" y="1942532"/>
            <a:ext cx="10688220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#pragma once</a:t>
            </a:r>
            <a:r>
              <a:rPr kumimoji="1" lang="ja-JP" altLang="en-US" sz="2400" dirty="0"/>
              <a:t>　　　　　　</a:t>
            </a:r>
            <a:endParaRPr kumimoji="1" lang="en-US" altLang="ja-JP" sz="2400" dirty="0"/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class Ambulance: public Car {</a:t>
            </a:r>
          </a:p>
          <a:p>
            <a:r>
              <a:rPr kumimoji="1" lang="en-US" altLang="ja-JP" sz="2400" dirty="0"/>
              <a:t>public: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Ambulance()</a:t>
            </a:r>
            <a:r>
              <a:rPr kumimoji="1" lang="ja-JP" altLang="en-US" sz="2400" dirty="0"/>
              <a:t>；</a:t>
            </a:r>
            <a:br>
              <a:rPr kumimoji="1" lang="en-US" altLang="ja-JP" sz="2400" dirty="0"/>
            </a:br>
            <a:r>
              <a:rPr kumimoji="1" lang="ja-JP" altLang="en-US" sz="2400" dirty="0"/>
              <a:t>　　　　</a:t>
            </a:r>
            <a:r>
              <a:rPr kumimoji="1" lang="en-US" altLang="ja-JP" sz="2400" dirty="0">
                <a:solidFill>
                  <a:srgbClr val="FF0000"/>
                </a:solidFill>
              </a:rPr>
              <a:t>virtual</a:t>
            </a:r>
            <a:r>
              <a:rPr kumimoji="1" lang="en-US" altLang="ja-JP" sz="2400" dirty="0"/>
              <a:t> ~Ambulance();</a:t>
            </a:r>
          </a:p>
          <a:p>
            <a:r>
              <a:rPr kumimoji="1" lang="ja-JP" altLang="en-US" sz="2400" dirty="0"/>
              <a:t>　　　　</a:t>
            </a:r>
            <a:r>
              <a:rPr kumimoji="1" lang="en-US" altLang="ja-JP" sz="2400" dirty="0"/>
              <a:t>void </a:t>
            </a:r>
            <a:r>
              <a:rPr kumimoji="1" lang="en-US" altLang="ja-JP" sz="2400" dirty="0" err="1"/>
              <a:t>savePeople</a:t>
            </a:r>
            <a:r>
              <a:rPr kumimoji="1" lang="en-US" altLang="ja-JP" sz="2400" dirty="0"/>
              <a:t>();</a:t>
            </a:r>
          </a:p>
          <a:p>
            <a:r>
              <a:rPr kumimoji="1" lang="en-US" altLang="ja-JP" sz="2400" dirty="0"/>
              <a:t>private:</a:t>
            </a:r>
          </a:p>
          <a:p>
            <a:r>
              <a:rPr kumimoji="1" lang="en-US" altLang="ja-JP" sz="2400" dirty="0"/>
              <a:t>    int </a:t>
            </a:r>
            <a:r>
              <a:rPr kumimoji="1" lang="en-US" altLang="ja-JP" sz="2400" dirty="0" err="1"/>
              <a:t>m_number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};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413180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ambulance</a:t>
            </a:r>
            <a:r>
              <a:rPr kumimoji="1" lang="en-US" altLang="ja-JP" dirty="0"/>
              <a:t>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48936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#include “</a:t>
            </a:r>
            <a:r>
              <a:rPr kumimoji="1" lang="en-US" altLang="ja-JP" sz="2400" dirty="0" err="1"/>
              <a:t>ambulance.h</a:t>
            </a:r>
            <a:r>
              <a:rPr kumimoji="1" lang="en-US" altLang="ja-JP" sz="2400" dirty="0"/>
              <a:t>”</a:t>
            </a:r>
          </a:p>
          <a:p>
            <a:r>
              <a:rPr kumimoji="1" lang="en-US" altLang="ja-JP" sz="2400" dirty="0"/>
              <a:t>#include &lt;iostream&gt; </a:t>
            </a:r>
            <a:r>
              <a:rPr kumimoji="1" lang="ja-JP" altLang="en-US" sz="2400" dirty="0"/>
              <a:t>　　　　　　　</a:t>
            </a:r>
            <a:endParaRPr kumimoji="1" lang="en-US" altLang="ja-JP" sz="2400" dirty="0">
              <a:solidFill>
                <a:srgbClr val="00B050"/>
              </a:solidFill>
            </a:endParaRPr>
          </a:p>
          <a:p>
            <a:r>
              <a:rPr kumimoji="1" lang="en-US" altLang="ja-JP" sz="2400" dirty="0"/>
              <a:t>using namespace std;</a:t>
            </a:r>
            <a:br>
              <a:rPr kumimoji="1" lang="en-US" altLang="ja-JP" sz="2400" dirty="0"/>
            </a:br>
            <a:r>
              <a:rPr kumimoji="1" lang="en-US" altLang="ja-JP" sz="2400" dirty="0">
                <a:solidFill>
                  <a:srgbClr val="FF0000"/>
                </a:solidFill>
              </a:rPr>
              <a:t>Ambulance::Ambulance() :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(119)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クラスのインスタンス生成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Ambulance::~Ambulance() 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クラスのインスタンス消去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void Ambulance::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savePeople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(){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救急救命活動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呼び出しは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m_number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番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 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35543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int main() {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“Car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/>
              <a:t>    Car*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 = new Car();</a:t>
            </a:r>
            <a:r>
              <a:rPr kumimoji="1" lang="ja-JP" altLang="en-US" sz="2400" dirty="0"/>
              <a:t>　　　　</a:t>
            </a:r>
            <a:endParaRPr kumimoji="1" lang="en-US" altLang="ja-JP" sz="2400" dirty="0"/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setSpeed</a:t>
            </a:r>
            <a:r>
              <a:rPr kumimoji="1" lang="en-US" altLang="ja-JP" sz="2400" dirty="0"/>
              <a:t>(40);</a:t>
            </a:r>
            <a:br>
              <a:rPr kumimoji="1" lang="en-US" altLang="ja-JP" sz="2400" dirty="0"/>
            </a:br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-&gt;drive(1.5);</a:t>
            </a:r>
          </a:p>
          <a:p>
            <a:r>
              <a:rPr kumimoji="1" lang="en-US" altLang="ja-JP" sz="2400" dirty="0"/>
              <a:t>    </a:t>
            </a:r>
            <a:r>
              <a:rPr kumimoji="1" lang="en-US" altLang="ja-JP" sz="2400" dirty="0" err="1"/>
              <a:t>cout</a:t>
            </a:r>
            <a:r>
              <a:rPr kumimoji="1" lang="en-US" altLang="ja-JP" sz="2400" dirty="0"/>
              <a:t> &lt;&lt; “</a:t>
            </a:r>
            <a:r>
              <a:rPr kumimoji="1" lang="ja-JP" altLang="en-US" sz="2400" dirty="0"/>
              <a:t>総移動距離</a:t>
            </a:r>
            <a:r>
              <a:rPr kumimoji="1" lang="en-US" altLang="ja-JP" sz="2400" dirty="0"/>
              <a:t>:” &lt;&lt;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-&gt;</a:t>
            </a:r>
            <a:r>
              <a:rPr kumimoji="1" lang="en-US" altLang="ja-JP" sz="2400" dirty="0" err="1"/>
              <a:t>getMigration</a:t>
            </a:r>
            <a:r>
              <a:rPr kumimoji="1" lang="en-US" altLang="ja-JP" sz="2400" dirty="0"/>
              <a:t>() </a:t>
            </a:r>
            <a:br>
              <a:rPr kumimoji="1" lang="en-US" altLang="ja-JP" sz="2400" dirty="0"/>
            </a:br>
            <a:r>
              <a:rPr kumimoji="1" lang="en-US" altLang="ja-JP" sz="2400" dirty="0"/>
              <a:t>         &lt;&lt; “km” &lt;&lt; </a:t>
            </a:r>
            <a:r>
              <a:rPr kumimoji="1" lang="en-US" altLang="ja-JP" sz="2400" dirty="0" err="1"/>
              <a:t>endl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delete </a:t>
            </a:r>
            <a:r>
              <a:rPr kumimoji="1" lang="en-US" altLang="ja-JP" sz="2400" dirty="0" err="1"/>
              <a:t>pkuruma</a:t>
            </a:r>
            <a:r>
              <a:rPr kumimoji="1" lang="en-US" altLang="ja-JP" sz="2400" dirty="0"/>
              <a:t>;</a:t>
            </a:r>
          </a:p>
          <a:p>
            <a:r>
              <a:rPr kumimoji="1" lang="en-US" altLang="ja-JP" sz="24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1146918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11F3668-F205-48C5-AC01-19611EFE5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4DBE417-57E9-44A6-BB52-B2F9986BB7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main.cpp</a:t>
            </a:r>
            <a:r>
              <a:rPr kumimoji="1" lang="ja-JP" altLang="en-US" dirty="0"/>
              <a:t>　</a:t>
            </a:r>
            <a:r>
              <a:rPr kumimoji="1" lang="en-US" altLang="ja-JP" dirty="0"/>
              <a:t>(Sample501)</a:t>
            </a:r>
            <a:br>
              <a:rPr lang="en-US" altLang="ja-JP" dirty="0"/>
            </a:br>
            <a:endParaRPr lang="en-US" altLang="ja-JP" dirty="0"/>
          </a:p>
          <a:p>
            <a:pPr marL="0" indent="0">
              <a:buNone/>
            </a:pP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sz="2400" dirty="0"/>
          </a:p>
          <a:p>
            <a:pPr marL="0" indent="0">
              <a:buNone/>
            </a:pPr>
            <a:br>
              <a:rPr lang="en-US" altLang="ja-JP" sz="2400" dirty="0"/>
            </a:br>
            <a:br>
              <a:rPr lang="en-US" altLang="ja-JP" sz="2400" dirty="0"/>
            </a:br>
            <a:endParaRPr lang="en-US" altLang="ja-JP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E32883C-0E37-4F07-9861-27609819CE8C}"/>
              </a:ext>
            </a:extLst>
          </p:cNvPr>
          <p:cNvSpPr txBox="1"/>
          <p:nvPr/>
        </p:nvSpPr>
        <p:spPr>
          <a:xfrm>
            <a:off x="1048254" y="1942532"/>
            <a:ext cx="10768607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“Ambulance</a:t>
            </a:r>
            <a:r>
              <a:rPr kumimoji="1" lang="ja-JP" altLang="en-US" sz="2400" dirty="0">
                <a:solidFill>
                  <a:srgbClr val="FF0000"/>
                </a:solidFill>
              </a:rPr>
              <a:t>クラスの処理</a:t>
            </a:r>
            <a:r>
              <a:rPr kumimoji="1" lang="en-US" altLang="ja-JP" sz="2400" dirty="0">
                <a:solidFill>
                  <a:srgbClr val="FF0000"/>
                </a:solidFill>
              </a:rPr>
              <a:t>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Ambulance*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 = new Ambulance();</a:t>
            </a:r>
            <a:r>
              <a:rPr kumimoji="1" lang="ja-JP" altLang="en-US" sz="2400" dirty="0">
                <a:solidFill>
                  <a:srgbClr val="FF0000"/>
                </a:solidFill>
              </a:rPr>
              <a:t>　　　　</a:t>
            </a:r>
            <a:endParaRPr kumimoji="1" lang="en-US" altLang="ja-JP" sz="2400" dirty="0">
              <a:solidFill>
                <a:srgbClr val="FF0000"/>
              </a:solidFill>
            </a:endParaRP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setSpeed</a:t>
            </a:r>
            <a:r>
              <a:rPr kumimoji="1" lang="en-US" altLang="ja-JP" sz="2400" dirty="0">
                <a:solidFill>
                  <a:srgbClr val="FF0000"/>
                </a:solidFill>
              </a:rPr>
              <a:t>(60);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-&gt;drive(2);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cout</a:t>
            </a:r>
            <a:r>
              <a:rPr kumimoji="1" lang="en-US" altLang="ja-JP" sz="2400" dirty="0">
                <a:solidFill>
                  <a:srgbClr val="FF0000"/>
                </a:solidFill>
              </a:rPr>
              <a:t> &lt;&lt; “</a:t>
            </a:r>
            <a:r>
              <a:rPr kumimoji="1" lang="ja-JP" altLang="en-US" sz="2400" dirty="0">
                <a:solidFill>
                  <a:srgbClr val="FF0000"/>
                </a:solidFill>
              </a:rPr>
              <a:t>総移動距離</a:t>
            </a:r>
            <a:r>
              <a:rPr kumimoji="1" lang="en-US" altLang="ja-JP" sz="2400" dirty="0">
                <a:solidFill>
                  <a:srgbClr val="FF0000"/>
                </a:solidFill>
              </a:rPr>
              <a:t>:”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getMigration</a:t>
            </a:r>
            <a:r>
              <a:rPr kumimoji="1" lang="en-US" altLang="ja-JP" sz="2400" dirty="0">
                <a:solidFill>
                  <a:srgbClr val="FF0000"/>
                </a:solidFill>
              </a:rPr>
              <a:t>() </a:t>
            </a:r>
            <a:br>
              <a:rPr kumimoji="1" lang="en-US" altLang="ja-JP" sz="2400" dirty="0">
                <a:solidFill>
                  <a:srgbClr val="FF0000"/>
                </a:solidFill>
              </a:rPr>
            </a:br>
            <a:r>
              <a:rPr kumimoji="1" lang="en-US" altLang="ja-JP" sz="2400" dirty="0">
                <a:solidFill>
                  <a:srgbClr val="FF0000"/>
                </a:solidFill>
              </a:rPr>
              <a:t>         &lt;&lt; “km” &lt;&lt;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endl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-&gt;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savePeople</a:t>
            </a:r>
            <a:r>
              <a:rPr kumimoji="1" lang="en-US" altLang="ja-JP" sz="2400" dirty="0">
                <a:solidFill>
                  <a:srgbClr val="FF0000"/>
                </a:solidFill>
              </a:rPr>
              <a:t>();</a:t>
            </a:r>
          </a:p>
          <a:p>
            <a:r>
              <a:rPr kumimoji="1" lang="en-US" altLang="ja-JP" sz="2400" dirty="0">
                <a:solidFill>
                  <a:srgbClr val="FF0000"/>
                </a:solidFill>
              </a:rPr>
              <a:t>    delete </a:t>
            </a:r>
            <a:r>
              <a:rPr kumimoji="1" lang="en-US" altLang="ja-JP" sz="2400" dirty="0" err="1">
                <a:solidFill>
                  <a:srgbClr val="FF0000"/>
                </a:solidFill>
              </a:rPr>
              <a:t>pAmb</a:t>
            </a:r>
            <a:r>
              <a:rPr kumimoji="1" lang="en-US" altLang="ja-JP" sz="2400" dirty="0">
                <a:solidFill>
                  <a:srgbClr val="FF0000"/>
                </a:solidFill>
              </a:rPr>
              <a:t>;</a:t>
            </a:r>
            <a:br>
              <a:rPr kumimoji="1" lang="en-US" altLang="ja-JP" sz="2400" dirty="0"/>
            </a:br>
            <a:r>
              <a:rPr kumimoji="1" lang="en-US" altLang="ja-JP" sz="2400" dirty="0"/>
              <a:t>    return 0;</a:t>
            </a:r>
          </a:p>
          <a:p>
            <a:r>
              <a:rPr kumimoji="1" lang="en-US" altLang="ja-JP" sz="2400" dirty="0"/>
              <a:t>}   </a:t>
            </a:r>
          </a:p>
        </p:txBody>
      </p:sp>
    </p:spTree>
    <p:extLst>
      <p:ext uri="{BB962C8B-B14F-4D97-AF65-F5344CB8AC3E}">
        <p14:creationId xmlns:p14="http://schemas.microsoft.com/office/powerpoint/2010/main" val="1157300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継承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4980311"/>
          </a:xfrm>
        </p:spPr>
        <p:txBody>
          <a:bodyPr>
            <a:normAutofit/>
          </a:bodyPr>
          <a:lstStyle/>
          <a:p>
            <a:r>
              <a:rPr kumimoji="1" lang="ja-JP" altLang="en-US" dirty="0"/>
              <a:t>コンパイルの仕方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コマンドプロンプトで次のコマンドを入力する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cl </a:t>
            </a:r>
            <a:r>
              <a:rPr kumimoji="1" lang="en-US" altLang="ja-JP" dirty="0">
                <a:solidFill>
                  <a:srgbClr val="FF0000"/>
                </a:solidFill>
              </a:rPr>
              <a:t>/</a:t>
            </a:r>
            <a:r>
              <a:rPr kumimoji="1" lang="en-US" altLang="ja-JP" dirty="0" err="1">
                <a:solidFill>
                  <a:srgbClr val="FF0000"/>
                </a:solidFill>
              </a:rPr>
              <a:t>EHsc</a:t>
            </a:r>
            <a:r>
              <a:rPr kumimoji="1" lang="en-US" altLang="ja-JP" dirty="0"/>
              <a:t> main.cpp car.cpp ambulance.cpp</a:t>
            </a:r>
            <a:br>
              <a:rPr kumimoji="1" lang="en-US" altLang="ja-JP" sz="4400" dirty="0"/>
            </a:br>
            <a:r>
              <a:rPr kumimoji="1" lang="ja-JP" altLang="en-US" sz="4400" dirty="0"/>
              <a:t>　　　　　　　　　　　　</a:t>
            </a:r>
            <a:r>
              <a:rPr lang="en-US" altLang="ja-JP" sz="2800" dirty="0">
                <a:solidFill>
                  <a:srgbClr val="00B050"/>
                </a:solidFill>
              </a:rPr>
              <a:t>※</a:t>
            </a:r>
            <a:r>
              <a:rPr lang="ja-JP" altLang="en-US" sz="2800" dirty="0">
                <a:solidFill>
                  <a:srgbClr val="00B050"/>
                </a:solidFill>
              </a:rPr>
              <a:t>すべての</a:t>
            </a:r>
            <a:r>
              <a:rPr lang="en-US" altLang="ja-JP" sz="2800" dirty="0" err="1">
                <a:solidFill>
                  <a:srgbClr val="00B050"/>
                </a:solidFill>
              </a:rPr>
              <a:t>cpp</a:t>
            </a:r>
            <a:r>
              <a:rPr lang="ja-JP" altLang="en-US" sz="2800" dirty="0">
                <a:solidFill>
                  <a:srgbClr val="00B050"/>
                </a:solidFill>
              </a:rPr>
              <a:t>ファイルを列挙してください</a:t>
            </a:r>
            <a:br>
              <a:rPr lang="en-US" altLang="ja-JP" sz="2800" dirty="0">
                <a:solidFill>
                  <a:srgbClr val="00B050"/>
                </a:solidFill>
              </a:rPr>
            </a:br>
            <a:br>
              <a:rPr lang="en-US" altLang="ja-JP" dirty="0"/>
            </a:br>
            <a:r>
              <a:rPr lang="ja-JP" altLang="en-US" dirty="0"/>
              <a:t>成功したら、</a:t>
            </a:r>
            <a:r>
              <a:rPr lang="en-US" altLang="ja-JP" dirty="0"/>
              <a:t>main.exe</a:t>
            </a:r>
            <a:r>
              <a:rPr lang="ja-JP" altLang="en-US" dirty="0"/>
              <a:t>を実行して結果を確認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04145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3424</TotalTime>
  <Words>1812</Words>
  <Application>Microsoft Office PowerPoint</Application>
  <PresentationFormat>ワイド画面</PresentationFormat>
  <Paragraphs>238</Paragraphs>
  <Slides>23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23</vt:i4>
      </vt:variant>
    </vt:vector>
  </HeadingPairs>
  <TitlesOfParts>
    <vt:vector size="27" baseType="lpstr">
      <vt:lpstr>BIZ UDPゴシック</vt:lpstr>
      <vt:lpstr>0xProto</vt:lpstr>
      <vt:lpstr>Arial</vt:lpstr>
      <vt:lpstr>Office Theme</vt:lpstr>
      <vt:lpstr>継承とポリモーフィズム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</vt:lpstr>
      <vt:lpstr>継承の特徴</vt:lpstr>
      <vt:lpstr>継承の特徴</vt:lpstr>
      <vt:lpstr>継承の特徴</vt:lpstr>
      <vt:lpstr>継承の特徴</vt:lpstr>
      <vt:lpstr>継承の特徴</vt:lpstr>
      <vt:lpstr>継承</vt:lpstr>
      <vt:lpstr>継承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kic_gamesoft</cp:lastModifiedBy>
  <cp:revision>131</cp:revision>
  <dcterms:created xsi:type="dcterms:W3CDTF">2024-07-09T01:55:23Z</dcterms:created>
  <dcterms:modified xsi:type="dcterms:W3CDTF">2024-09-12T02:00:49Z</dcterms:modified>
</cp:coreProperties>
</file>