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363" r:id="rId2"/>
    <p:sldId id="269" r:id="rId3"/>
    <p:sldId id="345" r:id="rId4"/>
    <p:sldId id="346" r:id="rId5"/>
    <p:sldId id="270" r:id="rId6"/>
    <p:sldId id="347" r:id="rId7"/>
    <p:sldId id="348" r:id="rId8"/>
    <p:sldId id="343" r:id="rId9"/>
    <p:sldId id="356" r:id="rId10"/>
    <p:sldId id="349" r:id="rId11"/>
    <p:sldId id="370" r:id="rId12"/>
    <p:sldId id="376" r:id="rId13"/>
    <p:sldId id="350" r:id="rId14"/>
    <p:sldId id="357" r:id="rId15"/>
    <p:sldId id="358" r:id="rId16"/>
    <p:sldId id="368" r:id="rId17"/>
    <p:sldId id="360" r:id="rId18"/>
    <p:sldId id="365" r:id="rId19"/>
    <p:sldId id="371" r:id="rId20"/>
    <p:sldId id="372" r:id="rId21"/>
    <p:sldId id="359" r:id="rId22"/>
    <p:sldId id="375" r:id="rId23"/>
    <p:sldId id="361" r:id="rId24"/>
    <p:sldId id="377" r:id="rId25"/>
    <p:sldId id="364" r:id="rId26"/>
    <p:sldId id="366" r:id="rId27"/>
    <p:sldId id="367" r:id="rId28"/>
    <p:sldId id="373" r:id="rId29"/>
    <p:sldId id="378" r:id="rId30"/>
    <p:sldId id="379" r:id="rId31"/>
    <p:sldId id="380" r:id="rId32"/>
    <p:sldId id="381" r:id="rId33"/>
    <p:sldId id="374" r:id="rId3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FF"/>
    <a:srgbClr val="70AD47"/>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6" autoAdjust="0"/>
    <p:restoredTop sz="94660"/>
  </p:normalViewPr>
  <p:slideViewPr>
    <p:cSldViewPr snapToGrid="0">
      <p:cViewPr varScale="1">
        <p:scale>
          <a:sx n="79" d="100"/>
          <a:sy n="79" d="100"/>
        </p:scale>
        <p:origin x="682"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2024/10/15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499173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2024/10/15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4090007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2024/10/15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317635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2024/10/15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6139696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2024/10/15</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775196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2024/10/15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778267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96D3F8-CD2E-4A0D-AC38-517181EABB18}" type="datetimeFigureOut">
              <a:rPr kumimoji="1" lang="ja-JP" altLang="en-US" smtClean="0"/>
              <a:t>2024/10/15</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469468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B96D3F8-CD2E-4A0D-AC38-517181EABB18}" type="datetimeFigureOut">
              <a:rPr kumimoji="1" lang="ja-JP" altLang="en-US" smtClean="0"/>
              <a:t>2024/10/15</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287174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96D3F8-CD2E-4A0D-AC38-517181EABB18}" type="datetimeFigureOut">
              <a:rPr kumimoji="1" lang="ja-JP" altLang="en-US" smtClean="0"/>
              <a:t>2024/10/15</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964383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2024/10/15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70348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2024/10/15</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381545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79785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376038"/>
            <a:ext cx="10515600" cy="498031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96D3F8-CD2E-4A0D-AC38-517181EABB18}" type="datetimeFigureOut">
              <a:rPr kumimoji="1" lang="ja-JP" altLang="en-US" smtClean="0"/>
              <a:t>2024/10/15</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D7E3D6-85EE-499F-9DB6-3658756548CE}" type="slidenum">
              <a:rPr kumimoji="1" lang="ja-JP" altLang="en-US" smtClean="0"/>
              <a:t>‹#›</a:t>
            </a:fld>
            <a:endParaRPr kumimoji="1" lang="ja-JP" altLang="en-US"/>
          </a:p>
        </p:txBody>
      </p:sp>
      <p:sp>
        <p:nvSpPr>
          <p:cNvPr id="7" name="正方形/長方形 6">
            <a:extLst>
              <a:ext uri="{FF2B5EF4-FFF2-40B4-BE49-F238E27FC236}">
                <a16:creationId xmlns:a16="http://schemas.microsoft.com/office/drawing/2014/main" id="{E257E9BE-7E8F-49D5-92A2-F76E1A53FF58}"/>
              </a:ext>
            </a:extLst>
          </p:cNvPr>
          <p:cNvSpPr/>
          <p:nvPr userDrawn="1"/>
        </p:nvSpPr>
        <p:spPr>
          <a:xfrm>
            <a:off x="0" y="0"/>
            <a:ext cx="22194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1329F1F-057D-4541-BC40-93CB855E70C9}"/>
              </a:ext>
            </a:extLst>
          </p:cNvPr>
          <p:cNvSpPr/>
          <p:nvPr userDrawn="1"/>
        </p:nvSpPr>
        <p:spPr>
          <a:xfrm>
            <a:off x="276687"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28254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lnSpcReduction="10000"/>
          </a:bodyPr>
          <a:lstStyle/>
          <a:p>
            <a:r>
              <a:rPr lang="ja-JP" altLang="en-US" dirty="0"/>
              <a:t>コンテナクラスの一種</a:t>
            </a:r>
            <a:br>
              <a:rPr lang="en-US" altLang="ja-JP" dirty="0"/>
            </a:br>
            <a:endParaRPr lang="en-US" altLang="ja-JP" dirty="0"/>
          </a:p>
          <a:p>
            <a:r>
              <a:rPr lang="ja-JP" altLang="en-US" dirty="0"/>
              <a:t>コンテナとは？</a:t>
            </a:r>
            <a:br>
              <a:rPr lang="en-US" altLang="ja-JP" dirty="0"/>
            </a:br>
            <a:r>
              <a:rPr lang="en-US" altLang="ja-JP" b="1" dirty="0">
                <a:solidFill>
                  <a:srgbClr val="FF0000"/>
                </a:solidFill>
              </a:rPr>
              <a:t>STL</a:t>
            </a:r>
            <a:r>
              <a:rPr lang="ja-JP" altLang="en-US" b="1" dirty="0">
                <a:solidFill>
                  <a:srgbClr val="FF0000"/>
                </a:solidFill>
              </a:rPr>
              <a:t>（</a:t>
            </a:r>
            <a:r>
              <a:rPr lang="en-US" altLang="ja-JP" b="1" dirty="0">
                <a:solidFill>
                  <a:srgbClr val="FF0000"/>
                </a:solidFill>
              </a:rPr>
              <a:t>Standard Template Library</a:t>
            </a:r>
            <a:r>
              <a:rPr lang="ja-JP" altLang="en-US" b="1" dirty="0">
                <a:solidFill>
                  <a:srgbClr val="FF0000"/>
                </a:solidFill>
              </a:rPr>
              <a:t>）</a:t>
            </a:r>
            <a:r>
              <a:rPr lang="ja-JP" altLang="en-US" dirty="0"/>
              <a:t>で定義されている、</a:t>
            </a:r>
            <a:r>
              <a:rPr lang="en-US" altLang="ja-JP" dirty="0"/>
              <a:t>C</a:t>
            </a:r>
            <a:r>
              <a:rPr lang="ja-JP" altLang="en-US" dirty="0"/>
              <a:t>言語の配列のように複数の値を格納できるもの</a:t>
            </a:r>
            <a:br>
              <a:rPr lang="en-US" altLang="ja-JP" dirty="0"/>
            </a:br>
            <a:endParaRPr lang="en-US" altLang="ja-JP" dirty="0"/>
          </a:p>
          <a:p>
            <a:r>
              <a:rPr lang="en-US" altLang="ja-JP" dirty="0"/>
              <a:t>vector, list, map, array, </a:t>
            </a:r>
            <a:r>
              <a:rPr lang="en-US" altLang="ja-JP" dirty="0" err="1"/>
              <a:t>bitset</a:t>
            </a:r>
            <a:r>
              <a:rPr lang="en-US" altLang="ja-JP" dirty="0"/>
              <a:t>, stack, queue </a:t>
            </a:r>
            <a:r>
              <a:rPr lang="ja-JP" altLang="en-US" dirty="0"/>
              <a:t>等さまざまな</a:t>
            </a:r>
            <a:br>
              <a:rPr lang="en-US" altLang="ja-JP" dirty="0"/>
            </a:br>
            <a:r>
              <a:rPr lang="ja-JP" altLang="en-US" dirty="0"/>
              <a:t>コンテナクラスが存在する</a:t>
            </a:r>
            <a:endParaRPr lang="en-US" altLang="ja-JP" dirty="0"/>
          </a:p>
        </p:txBody>
      </p:sp>
    </p:spTree>
    <p:extLst>
      <p:ext uri="{BB962C8B-B14F-4D97-AF65-F5344CB8AC3E}">
        <p14:creationId xmlns:p14="http://schemas.microsoft.com/office/powerpoint/2010/main" val="106759674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の宣言方法</a:t>
            </a:r>
            <a:br>
              <a:rPr lang="en-US" altLang="ja-JP" dirty="0"/>
            </a:br>
            <a:endParaRPr lang="en-US" altLang="ja-JP" dirty="0"/>
          </a:p>
          <a:p>
            <a:r>
              <a:rPr lang="en-US" altLang="ja-JP" dirty="0">
                <a:solidFill>
                  <a:srgbClr val="FF0000"/>
                </a:solidFill>
              </a:rPr>
              <a:t>#include &lt;vector&gt; </a:t>
            </a:r>
            <a:r>
              <a:rPr lang="ja-JP" altLang="en-US" dirty="0"/>
              <a:t>が必須</a:t>
            </a:r>
            <a:r>
              <a:rPr lang="en-US" altLang="ja-JP" dirty="0"/>
              <a:t>!</a:t>
            </a:r>
            <a:br>
              <a:rPr lang="en-US" altLang="ja-JP" dirty="0"/>
            </a:br>
            <a:endParaRPr lang="en-US" altLang="ja-JP" dirty="0"/>
          </a:p>
          <a:p>
            <a:r>
              <a:rPr lang="en-US" altLang="ja-JP" dirty="0"/>
              <a:t>std::</a:t>
            </a:r>
            <a:r>
              <a:rPr lang="en-US" altLang="ja-JP" b="1" dirty="0"/>
              <a:t>vector</a:t>
            </a:r>
            <a:r>
              <a:rPr lang="en-US" altLang="ja-JP" dirty="0"/>
              <a:t>&lt;</a:t>
            </a:r>
            <a:r>
              <a:rPr lang="ja-JP" altLang="en-US" dirty="0">
                <a:solidFill>
                  <a:srgbClr val="00B0F0"/>
                </a:solidFill>
              </a:rPr>
              <a:t>型名</a:t>
            </a:r>
            <a:r>
              <a:rPr lang="en-US" altLang="ja-JP" dirty="0"/>
              <a:t>&gt; </a:t>
            </a:r>
            <a:r>
              <a:rPr lang="ja-JP" altLang="en-US" dirty="0">
                <a:solidFill>
                  <a:srgbClr val="FF00FF"/>
                </a:solidFill>
              </a:rPr>
              <a:t>配列名</a:t>
            </a:r>
            <a:br>
              <a:rPr lang="en-US" altLang="ja-JP" dirty="0"/>
            </a:br>
            <a:r>
              <a:rPr lang="en-US" altLang="ja-JP" dirty="0"/>
              <a:t>std::</a:t>
            </a:r>
            <a:r>
              <a:rPr lang="en-US" altLang="ja-JP" b="1" dirty="0"/>
              <a:t>vector</a:t>
            </a:r>
            <a:r>
              <a:rPr lang="en-US" altLang="ja-JP" dirty="0"/>
              <a:t>&lt;</a:t>
            </a:r>
            <a:r>
              <a:rPr lang="ja-JP" altLang="en-US" dirty="0">
                <a:solidFill>
                  <a:srgbClr val="00B0F0"/>
                </a:solidFill>
              </a:rPr>
              <a:t>型名</a:t>
            </a:r>
            <a:r>
              <a:rPr lang="en-US" altLang="ja-JP" dirty="0"/>
              <a:t>&gt; </a:t>
            </a:r>
            <a:r>
              <a:rPr lang="ja-JP" altLang="en-US" dirty="0">
                <a:solidFill>
                  <a:srgbClr val="FF00FF"/>
                </a:solidFill>
              </a:rPr>
              <a:t>配列名 </a:t>
            </a:r>
            <a:r>
              <a:rPr lang="en-US" altLang="ja-JP" dirty="0">
                <a:solidFill>
                  <a:srgbClr val="00B050"/>
                </a:solidFill>
              </a:rPr>
              <a:t>{ </a:t>
            </a:r>
            <a:r>
              <a:rPr lang="ja-JP" altLang="en-US" dirty="0">
                <a:solidFill>
                  <a:srgbClr val="00B050"/>
                </a:solidFill>
              </a:rPr>
              <a:t>初期値 </a:t>
            </a:r>
            <a:r>
              <a:rPr lang="en-US" altLang="ja-JP" dirty="0">
                <a:solidFill>
                  <a:srgbClr val="00B050"/>
                </a:solidFill>
              </a:rPr>
              <a:t>}</a:t>
            </a:r>
            <a:br>
              <a:rPr lang="en-US" altLang="ja-JP" dirty="0">
                <a:solidFill>
                  <a:srgbClr val="00B050"/>
                </a:solidFill>
              </a:rPr>
            </a:br>
            <a:br>
              <a:rPr lang="en-US" altLang="ja-JP" dirty="0">
                <a:solidFill>
                  <a:srgbClr val="00B050"/>
                </a:solidFill>
              </a:rPr>
            </a:br>
            <a:r>
              <a:rPr lang="en-US" altLang="ja-JP" dirty="0"/>
              <a:t>※</a:t>
            </a:r>
            <a:r>
              <a:rPr lang="en-US" altLang="ja-JP" dirty="0">
                <a:solidFill>
                  <a:srgbClr val="0070C0"/>
                </a:solidFill>
              </a:rPr>
              <a:t>using namespace std</a:t>
            </a:r>
            <a:r>
              <a:rPr lang="ja-JP" altLang="en-US" dirty="0"/>
              <a:t>を記述している場合</a:t>
            </a:r>
            <a:br>
              <a:rPr lang="en-US" altLang="ja-JP" dirty="0"/>
            </a:br>
            <a:r>
              <a:rPr lang="ja-JP" altLang="en-US" dirty="0"/>
              <a:t>　　「 </a:t>
            </a:r>
            <a:r>
              <a:rPr lang="en-US" altLang="ja-JP" dirty="0"/>
              <a:t>std:: </a:t>
            </a:r>
            <a:r>
              <a:rPr lang="ja-JP" altLang="en-US" dirty="0"/>
              <a:t>」は省略可能</a:t>
            </a:r>
            <a:endParaRPr lang="en-US" altLang="ja-JP" dirty="0"/>
          </a:p>
        </p:txBody>
      </p:sp>
    </p:spTree>
    <p:extLst>
      <p:ext uri="{BB962C8B-B14F-4D97-AF65-F5344CB8AC3E}">
        <p14:creationId xmlns:p14="http://schemas.microsoft.com/office/powerpoint/2010/main" val="17867270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5355312"/>
          </a:xfrm>
          <a:prstGeom prst="rect">
            <a:avLst/>
          </a:prstGeom>
          <a:noFill/>
          <a:ln>
            <a:solidFill>
              <a:schemeClr val="tx1"/>
            </a:solidFill>
          </a:ln>
        </p:spPr>
        <p:txBody>
          <a:bodyPr wrap="square" rtlCol="0">
            <a:spAutoFit/>
          </a:bodyPr>
          <a:lstStyle/>
          <a:p>
            <a:r>
              <a:rPr lang="en-US" altLang="ja-JP" dirty="0">
                <a:solidFill>
                  <a:srgbClr val="808080"/>
                </a:solidFill>
                <a:ea typeface="ＭＳ ゴシック" panose="020B0609070205080204" pitchFamily="49" charset="-128"/>
              </a:rPr>
              <a:t>#include</a:t>
            </a:r>
            <a:r>
              <a:rPr lang="en-US" altLang="ja-JP" dirty="0">
                <a:solidFill>
                  <a:srgbClr val="000000"/>
                </a:solidFill>
                <a:ea typeface="ＭＳ ゴシック" panose="020B0609070205080204" pitchFamily="49" charset="-128"/>
              </a:rPr>
              <a:t> </a:t>
            </a:r>
            <a:r>
              <a:rPr lang="en-US" altLang="ja-JP" dirty="0">
                <a:solidFill>
                  <a:srgbClr val="A31515"/>
                </a:solidFill>
                <a:ea typeface="ＭＳ ゴシック" panose="020B0609070205080204" pitchFamily="49" charset="-128"/>
              </a:rPr>
              <a:t>&lt;vector&gt;</a:t>
            </a:r>
            <a:endParaRPr lang="en-US" altLang="ja-JP" dirty="0">
              <a:solidFill>
                <a:srgbClr val="000000"/>
              </a:solidFill>
              <a:ea typeface="ＭＳ ゴシック" panose="020B0609070205080204" pitchFamily="49" charset="-128"/>
            </a:endParaRPr>
          </a:p>
          <a:p>
            <a:r>
              <a:rPr lang="en-US" altLang="ja-JP" dirty="0">
                <a:solidFill>
                  <a:srgbClr val="808080"/>
                </a:solidFill>
                <a:ea typeface="ＭＳ ゴシック" panose="020B0609070205080204" pitchFamily="49" charset="-128"/>
              </a:rPr>
              <a:t>#include</a:t>
            </a:r>
            <a:r>
              <a:rPr lang="en-US" altLang="ja-JP" dirty="0">
                <a:solidFill>
                  <a:srgbClr val="000000"/>
                </a:solidFill>
                <a:ea typeface="ＭＳ ゴシック" panose="020B0609070205080204" pitchFamily="49" charset="-128"/>
              </a:rPr>
              <a:t> </a:t>
            </a:r>
            <a:r>
              <a:rPr lang="en-US" altLang="ja-JP" dirty="0">
                <a:solidFill>
                  <a:srgbClr val="A31515"/>
                </a:solidFill>
                <a:ea typeface="ＭＳ ゴシック" panose="020B0609070205080204" pitchFamily="49" charset="-128"/>
              </a:rPr>
              <a:t>&lt;string&gt;</a:t>
            </a:r>
            <a:br>
              <a:rPr lang="en-US" altLang="ja-JP" dirty="0">
                <a:solidFill>
                  <a:srgbClr val="A31515"/>
                </a:solidFill>
                <a:ea typeface="ＭＳ ゴシック" panose="020B0609070205080204" pitchFamily="49" charset="-128"/>
              </a:rPr>
            </a:br>
            <a:r>
              <a:rPr lang="en-US" altLang="ja-JP" dirty="0">
                <a:solidFill>
                  <a:srgbClr val="FF0000"/>
                </a:solidFill>
                <a:ea typeface="ＭＳ ゴシック" panose="020B0609070205080204" pitchFamily="49" charset="-128"/>
              </a:rPr>
              <a:t>using namespace std;</a:t>
            </a:r>
          </a:p>
          <a:p>
            <a:r>
              <a:rPr lang="en-US" altLang="ja-JP" dirty="0">
                <a:solidFill>
                  <a:srgbClr val="0000FF"/>
                </a:solidFill>
                <a:ea typeface="ＭＳ ゴシック" panose="020B0609070205080204" pitchFamily="49" charset="-128"/>
              </a:rPr>
              <a:t>int</a:t>
            </a:r>
            <a:r>
              <a:rPr lang="en-US" altLang="ja-JP" dirty="0">
                <a:solidFill>
                  <a:srgbClr val="000000"/>
                </a:solidFill>
                <a:ea typeface="ＭＳ ゴシック" panose="020B0609070205080204" pitchFamily="49" charset="-128"/>
              </a:rPr>
              <a:t> main(){</a:t>
            </a:r>
          </a:p>
          <a:p>
            <a:r>
              <a:rPr lang="en-US" altLang="ja-JP" b="1" dirty="0">
                <a:solidFill>
                  <a:srgbClr val="2B91AF"/>
                </a:solidFill>
                <a:ea typeface="ＭＳ ゴシック" panose="020B0609070205080204" pitchFamily="49" charset="-128"/>
              </a:rPr>
              <a:t>vector</a:t>
            </a:r>
            <a:r>
              <a:rPr lang="en-US" altLang="ja-JP" dirty="0">
                <a:solidFill>
                  <a:srgbClr val="000000"/>
                </a:solidFill>
                <a:ea typeface="ＭＳ ゴシック" panose="020B0609070205080204" pitchFamily="49" charset="-128"/>
              </a:rPr>
              <a:t>&lt;</a:t>
            </a:r>
            <a:r>
              <a:rPr lang="en-US" altLang="ja-JP" dirty="0">
                <a:solidFill>
                  <a:srgbClr val="0000FF"/>
                </a:solidFill>
                <a:ea typeface="ＭＳ ゴシック" panose="020B0609070205080204" pitchFamily="49" charset="-128"/>
              </a:rPr>
              <a:t>int</a:t>
            </a:r>
            <a:r>
              <a:rPr lang="en-US" altLang="ja-JP" dirty="0">
                <a:solidFill>
                  <a:srgbClr val="000000"/>
                </a:solidFill>
                <a:ea typeface="ＭＳ ゴシック" panose="020B0609070205080204" pitchFamily="49" charset="-128"/>
              </a:rPr>
              <a:t>&gt; v1;</a:t>
            </a:r>
          </a:p>
          <a:p>
            <a:r>
              <a:rPr lang="en-US" altLang="ja-JP" b="1" dirty="0">
                <a:solidFill>
                  <a:srgbClr val="2B91AF"/>
                </a:solidFill>
                <a:ea typeface="ＭＳ ゴシック" panose="020B0609070205080204" pitchFamily="49" charset="-128"/>
              </a:rPr>
              <a:t>vector</a:t>
            </a:r>
            <a:r>
              <a:rPr lang="en-US" altLang="ja-JP" dirty="0">
                <a:solidFill>
                  <a:srgbClr val="000000"/>
                </a:solidFill>
                <a:ea typeface="ＭＳ ゴシック" panose="020B0609070205080204" pitchFamily="49" charset="-128"/>
              </a:rPr>
              <a:t>&lt;</a:t>
            </a:r>
            <a:r>
              <a:rPr lang="en-US" altLang="ja-JP" dirty="0">
                <a:solidFill>
                  <a:srgbClr val="2B91AF"/>
                </a:solidFill>
                <a:ea typeface="ＭＳ ゴシック" panose="020B0609070205080204" pitchFamily="49" charset="-128"/>
              </a:rPr>
              <a:t>string</a:t>
            </a:r>
            <a:r>
              <a:rPr lang="en-US" altLang="ja-JP" dirty="0">
                <a:solidFill>
                  <a:srgbClr val="000000"/>
                </a:solidFill>
                <a:ea typeface="ＭＳ ゴシック" panose="020B0609070205080204" pitchFamily="49" charset="-128"/>
              </a:rPr>
              <a:t>&gt; v2;</a:t>
            </a:r>
          </a:p>
          <a:p>
            <a:r>
              <a:rPr lang="en-US" altLang="ja-JP" dirty="0">
                <a:solidFill>
                  <a:srgbClr val="000000"/>
                </a:solidFill>
                <a:ea typeface="ＭＳ ゴシック" panose="020B0609070205080204" pitchFamily="49" charset="-128"/>
              </a:rPr>
              <a:t>	v1.push_back(1);</a:t>
            </a:r>
          </a:p>
          <a:p>
            <a:r>
              <a:rPr lang="en-US" altLang="ja-JP" dirty="0">
                <a:solidFill>
                  <a:srgbClr val="000000"/>
                </a:solidFill>
                <a:ea typeface="ＭＳ ゴシック" panose="020B0609070205080204" pitchFamily="49" charset="-128"/>
              </a:rPr>
              <a:t>	v1.push_back(2);</a:t>
            </a:r>
          </a:p>
          <a:p>
            <a:r>
              <a:rPr lang="en-US" altLang="ja-JP" dirty="0">
                <a:solidFill>
                  <a:srgbClr val="000000"/>
                </a:solidFill>
                <a:ea typeface="ＭＳ ゴシック" panose="020B0609070205080204" pitchFamily="49" charset="-128"/>
              </a:rPr>
              <a:t>	v1.push_back(3);</a:t>
            </a:r>
          </a:p>
          <a:p>
            <a:r>
              <a:rPr lang="en-US" altLang="ja-JP" dirty="0">
                <a:solidFill>
                  <a:srgbClr val="000000"/>
                </a:solidFill>
                <a:ea typeface="ＭＳ ゴシック" panose="020B0609070205080204" pitchFamily="49" charset="-128"/>
              </a:rPr>
              <a:t>	v2.push_back(</a:t>
            </a:r>
            <a:r>
              <a:rPr lang="en-US" altLang="ja-JP" dirty="0">
                <a:solidFill>
                  <a:srgbClr val="A31515"/>
                </a:solidFill>
                <a:ea typeface="ＭＳ ゴシック" panose="020B0609070205080204" pitchFamily="49" charset="-128"/>
              </a:rPr>
              <a:t>"ABC"</a:t>
            </a:r>
            <a:r>
              <a:rPr lang="en-US" altLang="ja-JP" dirty="0">
                <a:solidFill>
                  <a:srgbClr val="000000"/>
                </a:solidFill>
                <a:ea typeface="ＭＳ ゴシック" panose="020B0609070205080204" pitchFamily="49" charset="-128"/>
              </a:rPr>
              <a:t>);</a:t>
            </a:r>
          </a:p>
          <a:p>
            <a:r>
              <a:rPr lang="en-US" altLang="ja-JP" dirty="0">
                <a:solidFill>
                  <a:srgbClr val="000000"/>
                </a:solidFill>
                <a:ea typeface="ＭＳ ゴシック" panose="020B0609070205080204" pitchFamily="49" charset="-128"/>
              </a:rPr>
              <a:t>	v2.push_back(</a:t>
            </a:r>
            <a:r>
              <a:rPr lang="en-US" altLang="ja-JP" dirty="0">
                <a:solidFill>
                  <a:srgbClr val="A31515"/>
                </a:solidFill>
                <a:ea typeface="ＭＳ ゴシック" panose="020B0609070205080204" pitchFamily="49" charset="-128"/>
              </a:rPr>
              <a:t>"DEF"</a:t>
            </a:r>
            <a:r>
              <a:rPr lang="en-US" altLang="ja-JP" dirty="0">
                <a:solidFill>
                  <a:srgbClr val="000000"/>
                </a:solidFill>
                <a:ea typeface="ＭＳ ゴシック" panose="020B0609070205080204" pitchFamily="49" charset="-128"/>
              </a:rPr>
              <a:t>);</a:t>
            </a:r>
          </a:p>
          <a:p>
            <a:r>
              <a:rPr lang="nn-NO" altLang="ja-JP" dirty="0">
                <a:solidFill>
                  <a:srgbClr val="0000FF"/>
                </a:solidFill>
                <a:ea typeface="ＭＳ ゴシック" panose="020B0609070205080204" pitchFamily="49" charset="-128"/>
              </a:rPr>
              <a:t>	for</a:t>
            </a:r>
            <a:r>
              <a:rPr lang="nn-NO" altLang="ja-JP" dirty="0">
                <a:solidFill>
                  <a:srgbClr val="000000"/>
                </a:solidFill>
                <a:ea typeface="ＭＳ ゴシック" panose="020B0609070205080204" pitchFamily="49" charset="-128"/>
              </a:rPr>
              <a:t> (</a:t>
            </a:r>
            <a:r>
              <a:rPr lang="nn-NO" altLang="ja-JP" dirty="0">
                <a:solidFill>
                  <a:srgbClr val="0000FF"/>
                </a:solidFill>
                <a:ea typeface="ＭＳ ゴシック" panose="020B0609070205080204" pitchFamily="49" charset="-128"/>
              </a:rPr>
              <a:t>int</a:t>
            </a:r>
            <a:r>
              <a:rPr lang="nn-NO" altLang="ja-JP" dirty="0">
                <a:solidFill>
                  <a:srgbClr val="000000"/>
                </a:solidFill>
                <a:ea typeface="ＭＳ ゴシック" panose="020B0609070205080204" pitchFamily="49" charset="-128"/>
              </a:rPr>
              <a:t> i = 0; i &lt; v1.size(); i++) {</a:t>
            </a:r>
          </a:p>
          <a:p>
            <a:r>
              <a:rPr lang="sv-SE" altLang="ja-JP" dirty="0">
                <a:solidFill>
                  <a:srgbClr val="000000"/>
                </a:solidFill>
                <a:ea typeface="ＭＳ ゴシック" panose="020B0609070205080204" pitchFamily="49" charset="-128"/>
              </a:rPr>
              <a:t>		</a:t>
            </a:r>
            <a:r>
              <a:rPr lang="en-US" altLang="ja-JP" dirty="0">
                <a:solidFill>
                  <a:srgbClr val="2B91AF"/>
                </a:solidFill>
                <a:ea typeface="ＭＳ ゴシック" panose="020B0609070205080204" pitchFamily="49" charset="-128"/>
              </a:rPr>
              <a:t> </a:t>
            </a:r>
            <a:r>
              <a:rPr lang="sv-SE" altLang="ja-JP" dirty="0">
                <a:solidFill>
                  <a:srgbClr val="000000"/>
                </a:solidFill>
                <a:ea typeface="ＭＳ ゴシック" panose="020B0609070205080204" pitchFamily="49" charset="-128"/>
              </a:rPr>
              <a:t>cout </a:t>
            </a:r>
            <a:r>
              <a:rPr lang="sv-SE" altLang="ja-JP" dirty="0">
                <a:solidFill>
                  <a:srgbClr val="008080"/>
                </a:solidFill>
                <a:ea typeface="ＭＳ ゴシック" panose="020B0609070205080204" pitchFamily="49" charset="-128"/>
              </a:rPr>
              <a:t>&lt;&lt;</a:t>
            </a:r>
            <a:r>
              <a:rPr lang="sv-SE" altLang="ja-JP" dirty="0">
                <a:solidFill>
                  <a:srgbClr val="000000"/>
                </a:solidFill>
                <a:ea typeface="ＭＳ ゴシック" panose="020B0609070205080204" pitchFamily="49" charset="-128"/>
              </a:rPr>
              <a:t> </a:t>
            </a:r>
            <a:r>
              <a:rPr lang="sv-SE" altLang="ja-JP" dirty="0">
                <a:solidFill>
                  <a:srgbClr val="A31515"/>
                </a:solidFill>
                <a:ea typeface="ＭＳ ゴシック" panose="020B0609070205080204" pitchFamily="49" charset="-128"/>
              </a:rPr>
              <a:t>”v1["</a:t>
            </a:r>
            <a:r>
              <a:rPr lang="sv-SE" altLang="ja-JP" dirty="0">
                <a:solidFill>
                  <a:srgbClr val="000000"/>
                </a:solidFill>
                <a:ea typeface="ＭＳ ゴシック" panose="020B0609070205080204" pitchFamily="49" charset="-128"/>
              </a:rPr>
              <a:t> </a:t>
            </a:r>
            <a:r>
              <a:rPr lang="sv-SE" altLang="ja-JP" dirty="0">
                <a:solidFill>
                  <a:srgbClr val="008080"/>
                </a:solidFill>
                <a:ea typeface="ＭＳ ゴシック" panose="020B0609070205080204" pitchFamily="49" charset="-128"/>
              </a:rPr>
              <a:t>&lt;&lt;</a:t>
            </a:r>
            <a:r>
              <a:rPr lang="sv-SE" altLang="ja-JP" dirty="0">
                <a:solidFill>
                  <a:srgbClr val="000000"/>
                </a:solidFill>
                <a:ea typeface="ＭＳ ゴシック" panose="020B0609070205080204" pitchFamily="49" charset="-128"/>
              </a:rPr>
              <a:t> i </a:t>
            </a:r>
            <a:r>
              <a:rPr lang="sv-SE" altLang="ja-JP" dirty="0">
                <a:solidFill>
                  <a:srgbClr val="008080"/>
                </a:solidFill>
                <a:ea typeface="ＭＳ ゴシック" panose="020B0609070205080204" pitchFamily="49" charset="-128"/>
              </a:rPr>
              <a:t>&lt;&lt;</a:t>
            </a:r>
            <a:r>
              <a:rPr lang="sv-SE" altLang="ja-JP" dirty="0">
                <a:solidFill>
                  <a:srgbClr val="000000"/>
                </a:solidFill>
                <a:ea typeface="ＭＳ ゴシック" panose="020B0609070205080204" pitchFamily="49" charset="-128"/>
              </a:rPr>
              <a:t> </a:t>
            </a:r>
            <a:r>
              <a:rPr lang="sv-SE" altLang="ja-JP" dirty="0">
                <a:solidFill>
                  <a:srgbClr val="A31515"/>
                </a:solidFill>
                <a:ea typeface="ＭＳ ゴシック" panose="020B0609070205080204" pitchFamily="49" charset="-128"/>
              </a:rPr>
              <a:t>"]="</a:t>
            </a:r>
            <a:r>
              <a:rPr lang="sv-SE" altLang="ja-JP" dirty="0">
                <a:solidFill>
                  <a:srgbClr val="000000"/>
                </a:solidFill>
                <a:ea typeface="ＭＳ ゴシック" panose="020B0609070205080204" pitchFamily="49" charset="-128"/>
              </a:rPr>
              <a:t> </a:t>
            </a:r>
            <a:r>
              <a:rPr lang="sv-SE" altLang="ja-JP" dirty="0">
                <a:solidFill>
                  <a:srgbClr val="008080"/>
                </a:solidFill>
                <a:ea typeface="ＭＳ ゴシック" panose="020B0609070205080204" pitchFamily="49" charset="-128"/>
              </a:rPr>
              <a:t>&lt;&lt;</a:t>
            </a:r>
            <a:r>
              <a:rPr lang="sv-SE" altLang="ja-JP" dirty="0">
                <a:solidFill>
                  <a:srgbClr val="000000"/>
                </a:solidFill>
                <a:ea typeface="ＭＳ ゴシック" panose="020B0609070205080204" pitchFamily="49" charset="-128"/>
              </a:rPr>
              <a:t> v1</a:t>
            </a:r>
            <a:r>
              <a:rPr lang="sv-SE" altLang="ja-JP" dirty="0">
                <a:solidFill>
                  <a:srgbClr val="008080"/>
                </a:solidFill>
                <a:ea typeface="ＭＳ ゴシック" panose="020B0609070205080204" pitchFamily="49" charset="-128"/>
              </a:rPr>
              <a:t>[</a:t>
            </a:r>
            <a:r>
              <a:rPr lang="sv-SE" altLang="ja-JP" dirty="0">
                <a:solidFill>
                  <a:srgbClr val="000000"/>
                </a:solidFill>
                <a:ea typeface="ＭＳ ゴシック" panose="020B0609070205080204" pitchFamily="49" charset="-128"/>
              </a:rPr>
              <a:t>i</a:t>
            </a:r>
            <a:r>
              <a:rPr lang="sv-SE" altLang="ja-JP" dirty="0">
                <a:solidFill>
                  <a:srgbClr val="008080"/>
                </a:solidFill>
                <a:ea typeface="ＭＳ ゴシック" panose="020B0609070205080204" pitchFamily="49" charset="-128"/>
              </a:rPr>
              <a:t>]</a:t>
            </a:r>
            <a:r>
              <a:rPr lang="sv-SE" altLang="ja-JP" dirty="0">
                <a:solidFill>
                  <a:srgbClr val="000000"/>
                </a:solidFill>
                <a:ea typeface="ＭＳ ゴシック" panose="020B0609070205080204" pitchFamily="49" charset="-128"/>
              </a:rPr>
              <a:t> </a:t>
            </a:r>
            <a:r>
              <a:rPr lang="sv-SE" altLang="ja-JP" dirty="0">
                <a:solidFill>
                  <a:srgbClr val="008080"/>
                </a:solidFill>
                <a:ea typeface="ＭＳ ゴシック" panose="020B0609070205080204" pitchFamily="49" charset="-128"/>
              </a:rPr>
              <a:t>&lt;&lt;</a:t>
            </a:r>
            <a:r>
              <a:rPr lang="sv-SE" altLang="ja-JP" dirty="0">
                <a:solidFill>
                  <a:srgbClr val="000000"/>
                </a:solidFill>
                <a:ea typeface="ＭＳ ゴシック" panose="020B0609070205080204" pitchFamily="49" charset="-128"/>
              </a:rPr>
              <a:t> endl;</a:t>
            </a:r>
          </a:p>
          <a:p>
            <a:r>
              <a:rPr lang="en-US" altLang="ja-JP" dirty="0">
                <a:solidFill>
                  <a:srgbClr val="000000"/>
                </a:solidFill>
                <a:ea typeface="ＭＳ ゴシック" panose="020B0609070205080204" pitchFamily="49" charset="-128"/>
              </a:rPr>
              <a:t>	}</a:t>
            </a:r>
          </a:p>
          <a:p>
            <a:r>
              <a:rPr lang="nn-NO" altLang="ja-JP" dirty="0">
                <a:solidFill>
                  <a:srgbClr val="0000FF"/>
                </a:solidFill>
                <a:ea typeface="ＭＳ ゴシック" panose="020B0609070205080204" pitchFamily="49" charset="-128"/>
              </a:rPr>
              <a:t>	for</a:t>
            </a:r>
            <a:r>
              <a:rPr lang="nn-NO" altLang="ja-JP" dirty="0">
                <a:solidFill>
                  <a:srgbClr val="000000"/>
                </a:solidFill>
                <a:ea typeface="ＭＳ ゴシック" panose="020B0609070205080204" pitchFamily="49" charset="-128"/>
              </a:rPr>
              <a:t> (</a:t>
            </a:r>
            <a:r>
              <a:rPr lang="nn-NO" altLang="ja-JP" dirty="0">
                <a:solidFill>
                  <a:srgbClr val="0000FF"/>
                </a:solidFill>
                <a:ea typeface="ＭＳ ゴシック" panose="020B0609070205080204" pitchFamily="49" charset="-128"/>
              </a:rPr>
              <a:t>int</a:t>
            </a:r>
            <a:r>
              <a:rPr lang="nn-NO" altLang="ja-JP" dirty="0">
                <a:solidFill>
                  <a:srgbClr val="000000"/>
                </a:solidFill>
                <a:ea typeface="ＭＳ ゴシック" panose="020B0609070205080204" pitchFamily="49" charset="-128"/>
              </a:rPr>
              <a:t> i = 0; i &lt;  2.size(); i++) {</a:t>
            </a:r>
          </a:p>
          <a:p>
            <a:r>
              <a:rPr lang="en-US" altLang="ja-JP" dirty="0">
                <a:solidFill>
                  <a:srgbClr val="000000"/>
                </a:solidFill>
                <a:ea typeface="ＭＳ ゴシック" panose="020B0609070205080204" pitchFamily="49" charset="-128"/>
              </a:rPr>
              <a:t>		</a:t>
            </a:r>
            <a:r>
              <a:rPr lang="en-US" altLang="ja-JP" dirty="0">
                <a:solidFill>
                  <a:srgbClr val="2B91AF"/>
                </a:solidFill>
                <a:ea typeface="ＭＳ ゴシック" panose="020B0609070205080204" pitchFamily="49" charset="-128"/>
              </a:rPr>
              <a:t> </a:t>
            </a:r>
            <a:r>
              <a:rPr lang="en-US" altLang="ja-JP" dirty="0" err="1">
                <a:solidFill>
                  <a:srgbClr val="000000"/>
                </a:solidFill>
                <a:ea typeface="ＭＳ ゴシック" panose="020B0609070205080204" pitchFamily="49" charset="-128"/>
              </a:rPr>
              <a:t>cout</a:t>
            </a:r>
            <a:r>
              <a:rPr lang="en-US" altLang="ja-JP" dirty="0">
                <a:solidFill>
                  <a:srgbClr val="000000"/>
                </a:solidFill>
                <a:ea typeface="ＭＳ ゴシック" panose="020B0609070205080204" pitchFamily="49" charset="-128"/>
              </a:rPr>
              <a:t> </a:t>
            </a:r>
            <a:r>
              <a:rPr lang="en-US" altLang="ja-JP" dirty="0">
                <a:solidFill>
                  <a:srgbClr val="008080"/>
                </a:solidFill>
                <a:ea typeface="ＭＳ ゴシック" panose="020B0609070205080204" pitchFamily="49" charset="-128"/>
              </a:rPr>
              <a:t>&lt;&lt;</a:t>
            </a:r>
            <a:r>
              <a:rPr lang="en-US" altLang="ja-JP" dirty="0">
                <a:solidFill>
                  <a:srgbClr val="000000"/>
                </a:solidFill>
                <a:ea typeface="ＭＳ ゴシック" panose="020B0609070205080204" pitchFamily="49" charset="-128"/>
              </a:rPr>
              <a:t> </a:t>
            </a:r>
            <a:r>
              <a:rPr lang="en-US" altLang="ja-JP" dirty="0">
                <a:solidFill>
                  <a:srgbClr val="A31515"/>
                </a:solidFill>
                <a:ea typeface="ＭＳ ゴシック" panose="020B0609070205080204" pitchFamily="49" charset="-128"/>
              </a:rPr>
              <a:t>“v2["</a:t>
            </a:r>
            <a:r>
              <a:rPr lang="en-US" altLang="ja-JP" dirty="0">
                <a:solidFill>
                  <a:srgbClr val="000000"/>
                </a:solidFill>
                <a:ea typeface="ＭＳ ゴシック" panose="020B0609070205080204" pitchFamily="49" charset="-128"/>
              </a:rPr>
              <a:t> </a:t>
            </a:r>
            <a:r>
              <a:rPr lang="en-US" altLang="ja-JP" dirty="0">
                <a:solidFill>
                  <a:srgbClr val="008080"/>
                </a:solidFill>
                <a:ea typeface="ＭＳ ゴシック" panose="020B0609070205080204" pitchFamily="49" charset="-128"/>
              </a:rPr>
              <a:t>&lt;&lt;</a:t>
            </a:r>
            <a:r>
              <a:rPr lang="en-US" altLang="ja-JP" dirty="0">
                <a:solidFill>
                  <a:srgbClr val="000000"/>
                </a:solidFill>
                <a:ea typeface="ＭＳ ゴシック" panose="020B0609070205080204" pitchFamily="49" charset="-128"/>
              </a:rPr>
              <a:t> </a:t>
            </a:r>
            <a:r>
              <a:rPr lang="en-US" altLang="ja-JP" dirty="0" err="1">
                <a:solidFill>
                  <a:srgbClr val="000000"/>
                </a:solidFill>
                <a:ea typeface="ＭＳ ゴシック" panose="020B0609070205080204" pitchFamily="49" charset="-128"/>
              </a:rPr>
              <a:t>i</a:t>
            </a:r>
            <a:r>
              <a:rPr lang="en-US" altLang="ja-JP" dirty="0">
                <a:solidFill>
                  <a:srgbClr val="000000"/>
                </a:solidFill>
                <a:ea typeface="ＭＳ ゴシック" panose="020B0609070205080204" pitchFamily="49" charset="-128"/>
              </a:rPr>
              <a:t> </a:t>
            </a:r>
            <a:r>
              <a:rPr lang="en-US" altLang="ja-JP" dirty="0">
                <a:solidFill>
                  <a:srgbClr val="008080"/>
                </a:solidFill>
                <a:ea typeface="ＭＳ ゴシック" panose="020B0609070205080204" pitchFamily="49" charset="-128"/>
              </a:rPr>
              <a:t>&lt;&lt;</a:t>
            </a:r>
            <a:r>
              <a:rPr lang="en-US" altLang="ja-JP" dirty="0">
                <a:solidFill>
                  <a:srgbClr val="000000"/>
                </a:solidFill>
                <a:ea typeface="ＭＳ ゴシック" panose="020B0609070205080204" pitchFamily="49" charset="-128"/>
              </a:rPr>
              <a:t> </a:t>
            </a:r>
            <a:r>
              <a:rPr lang="en-US" altLang="ja-JP" dirty="0">
                <a:solidFill>
                  <a:srgbClr val="A31515"/>
                </a:solidFill>
                <a:ea typeface="ＭＳ ゴシック" panose="020B0609070205080204" pitchFamily="49" charset="-128"/>
              </a:rPr>
              <a:t>"]="</a:t>
            </a:r>
            <a:r>
              <a:rPr lang="en-US" altLang="ja-JP" dirty="0">
                <a:solidFill>
                  <a:srgbClr val="000000"/>
                </a:solidFill>
                <a:ea typeface="ＭＳ ゴシック" panose="020B0609070205080204" pitchFamily="49" charset="-128"/>
              </a:rPr>
              <a:t> </a:t>
            </a:r>
            <a:r>
              <a:rPr lang="en-US" altLang="ja-JP" dirty="0">
                <a:solidFill>
                  <a:srgbClr val="008080"/>
                </a:solidFill>
                <a:ea typeface="ＭＳ ゴシック" panose="020B0609070205080204" pitchFamily="49" charset="-128"/>
              </a:rPr>
              <a:t>&lt;&lt;</a:t>
            </a:r>
            <a:r>
              <a:rPr lang="en-US" altLang="ja-JP" dirty="0">
                <a:solidFill>
                  <a:srgbClr val="000000"/>
                </a:solidFill>
                <a:ea typeface="ＭＳ ゴシック" panose="020B0609070205080204" pitchFamily="49" charset="-128"/>
              </a:rPr>
              <a:t> v2</a:t>
            </a:r>
            <a:r>
              <a:rPr lang="en-US" altLang="ja-JP" dirty="0">
                <a:solidFill>
                  <a:srgbClr val="008080"/>
                </a:solidFill>
                <a:ea typeface="ＭＳ ゴシック" panose="020B0609070205080204" pitchFamily="49" charset="-128"/>
              </a:rPr>
              <a:t>[</a:t>
            </a:r>
            <a:r>
              <a:rPr lang="en-US" altLang="ja-JP" dirty="0" err="1">
                <a:solidFill>
                  <a:srgbClr val="000000"/>
                </a:solidFill>
                <a:ea typeface="ＭＳ ゴシック" panose="020B0609070205080204" pitchFamily="49" charset="-128"/>
              </a:rPr>
              <a:t>i</a:t>
            </a:r>
            <a:r>
              <a:rPr lang="en-US" altLang="ja-JP" dirty="0">
                <a:solidFill>
                  <a:srgbClr val="008080"/>
                </a:solidFill>
                <a:ea typeface="ＭＳ ゴシック" panose="020B0609070205080204" pitchFamily="49" charset="-128"/>
              </a:rPr>
              <a:t>]</a:t>
            </a:r>
            <a:r>
              <a:rPr lang="en-US" altLang="ja-JP" dirty="0">
                <a:solidFill>
                  <a:srgbClr val="000000"/>
                </a:solidFill>
                <a:ea typeface="ＭＳ ゴシック" panose="020B0609070205080204" pitchFamily="49" charset="-128"/>
              </a:rPr>
              <a:t> </a:t>
            </a:r>
            <a:r>
              <a:rPr lang="en-US" altLang="ja-JP" dirty="0">
                <a:solidFill>
                  <a:srgbClr val="008080"/>
                </a:solidFill>
                <a:ea typeface="ＭＳ ゴシック" panose="020B0609070205080204" pitchFamily="49" charset="-128"/>
              </a:rPr>
              <a:t>&lt;&lt;</a:t>
            </a:r>
            <a:r>
              <a:rPr lang="en-US" altLang="ja-JP" dirty="0">
                <a:solidFill>
                  <a:srgbClr val="000000"/>
                </a:solidFill>
                <a:ea typeface="ＭＳ ゴシック" panose="020B0609070205080204" pitchFamily="49" charset="-128"/>
              </a:rPr>
              <a:t> </a:t>
            </a:r>
            <a:r>
              <a:rPr lang="en-US" altLang="ja-JP" dirty="0" err="1">
                <a:solidFill>
                  <a:srgbClr val="000000"/>
                </a:solidFill>
                <a:ea typeface="ＭＳ ゴシック" panose="020B0609070205080204" pitchFamily="49" charset="-128"/>
              </a:rPr>
              <a:t>endl</a:t>
            </a:r>
            <a:r>
              <a:rPr lang="en-US" altLang="ja-JP" dirty="0">
                <a:solidFill>
                  <a:srgbClr val="000000"/>
                </a:solidFill>
                <a:ea typeface="ＭＳ ゴシック" panose="020B0609070205080204" pitchFamily="49" charset="-128"/>
              </a:rPr>
              <a:t>;</a:t>
            </a:r>
          </a:p>
          <a:p>
            <a:r>
              <a:rPr lang="en-US" altLang="ja-JP" dirty="0">
                <a:solidFill>
                  <a:srgbClr val="000000"/>
                </a:solidFill>
                <a:ea typeface="ＭＳ ゴシック" panose="020B0609070205080204" pitchFamily="49" charset="-128"/>
              </a:rPr>
              <a:t>	}</a:t>
            </a:r>
          </a:p>
          <a:p>
            <a:r>
              <a:rPr lang="en-US" altLang="ja-JP" dirty="0">
                <a:solidFill>
                  <a:srgbClr val="0000FF"/>
                </a:solidFill>
                <a:ea typeface="ＭＳ ゴシック" panose="020B0609070205080204" pitchFamily="49" charset="-128"/>
              </a:rPr>
              <a:t>	return</a:t>
            </a:r>
            <a:r>
              <a:rPr lang="en-US" altLang="ja-JP" dirty="0">
                <a:solidFill>
                  <a:srgbClr val="000000"/>
                </a:solidFill>
                <a:ea typeface="ＭＳ ゴシック" panose="020B0609070205080204" pitchFamily="49" charset="-128"/>
              </a:rPr>
              <a:t> 0;</a:t>
            </a:r>
          </a:p>
          <a:p>
            <a:r>
              <a:rPr lang="en-US" altLang="ja-JP" dirty="0">
                <a:solidFill>
                  <a:srgbClr val="000000"/>
                </a:solidFill>
                <a:ea typeface="ＭＳ ゴシック" panose="020B0609070205080204" pitchFamily="49" charset="-128"/>
              </a:rPr>
              <a:t>}</a:t>
            </a:r>
            <a:endParaRPr kumimoji="1" lang="ja-JP" altLang="en-US" sz="7200" dirty="0"/>
          </a:p>
        </p:txBody>
      </p:sp>
    </p:spTree>
    <p:extLst>
      <p:ext uri="{BB962C8B-B14F-4D97-AF65-F5344CB8AC3E}">
        <p14:creationId xmlns:p14="http://schemas.microsoft.com/office/powerpoint/2010/main" val="41034166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587DE8-C322-A4B3-A616-15810CDCEC9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9C4BFE8-87CF-2036-36EF-453BA6D441BC}"/>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50B1B299-EB2B-E0D9-DED9-431E3BA6E307}"/>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7729C348-F03F-A33B-0009-21F524DC6B90}"/>
              </a:ext>
            </a:extLst>
          </p:cNvPr>
          <p:cNvSpPr txBox="1"/>
          <p:nvPr/>
        </p:nvSpPr>
        <p:spPr>
          <a:xfrm>
            <a:off x="751890" y="1120695"/>
            <a:ext cx="10688220" cy="5355312"/>
          </a:xfrm>
          <a:prstGeom prst="rect">
            <a:avLst/>
          </a:prstGeom>
          <a:noFill/>
          <a:ln>
            <a:solidFill>
              <a:schemeClr val="tx1"/>
            </a:solidFill>
          </a:ln>
        </p:spPr>
        <p:txBody>
          <a:bodyPr wrap="square" rtlCol="0">
            <a:spAutoFit/>
          </a:bodyPr>
          <a:lstStyle/>
          <a:p>
            <a:r>
              <a:rPr lang="en-US" altLang="ja-JP" dirty="0">
                <a:ea typeface="ＭＳ ゴシック" panose="020B0609070205080204" pitchFamily="49" charset="-128"/>
              </a:rPr>
              <a:t>#include &lt;vector&gt;</a:t>
            </a:r>
          </a:p>
          <a:p>
            <a:r>
              <a:rPr lang="en-US" altLang="ja-JP" dirty="0">
                <a:ea typeface="ＭＳ ゴシック" panose="020B0609070205080204" pitchFamily="49" charset="-128"/>
              </a:rPr>
              <a:t>#include &lt;string&gt;</a:t>
            </a:r>
            <a:br>
              <a:rPr lang="en-US" altLang="ja-JP" dirty="0">
                <a:ea typeface="ＭＳ ゴシック" panose="020B0609070205080204" pitchFamily="49" charset="-128"/>
              </a:rPr>
            </a:br>
            <a:r>
              <a:rPr lang="en-US" altLang="ja-JP" dirty="0">
                <a:ea typeface="ＭＳ ゴシック" panose="020B0609070205080204" pitchFamily="49" charset="-128"/>
              </a:rPr>
              <a:t>using namespace std;</a:t>
            </a:r>
          </a:p>
          <a:p>
            <a:r>
              <a:rPr lang="en-US" altLang="ja-JP" dirty="0">
                <a:ea typeface="ＭＳ ゴシック" panose="020B0609070205080204" pitchFamily="49" charset="-128"/>
              </a:rPr>
              <a:t>int main(){</a:t>
            </a:r>
          </a:p>
          <a:p>
            <a:r>
              <a:rPr lang="en-US" altLang="ja-JP" dirty="0">
                <a:ea typeface="ＭＳ ゴシック" panose="020B0609070205080204" pitchFamily="49" charset="-128"/>
              </a:rPr>
              <a:t>vector&lt;int&gt; v1 </a:t>
            </a:r>
            <a:r>
              <a:rPr lang="en-US" altLang="ja-JP" dirty="0">
                <a:solidFill>
                  <a:srgbClr val="FF0000"/>
                </a:solidFill>
                <a:ea typeface="ＭＳ ゴシック" panose="020B0609070205080204" pitchFamily="49" charset="-128"/>
              </a:rPr>
              <a:t>{ 10, 9, 8 }</a:t>
            </a:r>
            <a:r>
              <a:rPr lang="en-US" altLang="ja-JP" dirty="0">
                <a:ea typeface="ＭＳ ゴシック" panose="020B0609070205080204" pitchFamily="49" charset="-128"/>
              </a:rPr>
              <a:t>; </a:t>
            </a:r>
            <a:r>
              <a:rPr lang="en-US" altLang="ja-JP" dirty="0">
                <a:solidFill>
                  <a:srgbClr val="00B050"/>
                </a:solidFill>
                <a:latin typeface="+mn-ea"/>
              </a:rPr>
              <a:t>//</a:t>
            </a:r>
            <a:r>
              <a:rPr lang="ja-JP" altLang="en-US" dirty="0">
                <a:solidFill>
                  <a:srgbClr val="00B050"/>
                </a:solidFill>
                <a:latin typeface="+mn-ea"/>
              </a:rPr>
              <a:t>初期値を設定</a:t>
            </a:r>
            <a:endParaRPr lang="en-US" altLang="ja-JP" dirty="0">
              <a:solidFill>
                <a:srgbClr val="00B050"/>
              </a:solidFill>
              <a:latin typeface="+mn-ea"/>
            </a:endParaRPr>
          </a:p>
          <a:p>
            <a:r>
              <a:rPr lang="en-US" altLang="ja-JP" dirty="0">
                <a:ea typeface="ＭＳ ゴシック" panose="020B0609070205080204" pitchFamily="49" charset="-128"/>
              </a:rPr>
              <a:t>vector&lt;string&gt; v2;</a:t>
            </a:r>
          </a:p>
          <a:p>
            <a:r>
              <a:rPr lang="en-US" altLang="ja-JP" dirty="0">
                <a:ea typeface="ＭＳ ゴシック" panose="020B0609070205080204" pitchFamily="49" charset="-128"/>
              </a:rPr>
              <a:t>	v1.push_back(1);</a:t>
            </a:r>
          </a:p>
          <a:p>
            <a:r>
              <a:rPr lang="en-US" altLang="ja-JP" dirty="0">
                <a:ea typeface="ＭＳ ゴシック" panose="020B0609070205080204" pitchFamily="49" charset="-128"/>
              </a:rPr>
              <a:t>	v1.push_back(2);</a:t>
            </a:r>
          </a:p>
          <a:p>
            <a:r>
              <a:rPr lang="en-US" altLang="ja-JP" dirty="0">
                <a:ea typeface="ＭＳ ゴシック" panose="020B0609070205080204" pitchFamily="49" charset="-128"/>
              </a:rPr>
              <a:t>	v1.push_back(3);</a:t>
            </a:r>
          </a:p>
          <a:p>
            <a:r>
              <a:rPr lang="en-US" altLang="ja-JP" dirty="0">
                <a:ea typeface="ＭＳ ゴシック" panose="020B0609070205080204" pitchFamily="49" charset="-128"/>
              </a:rPr>
              <a:t>	v2.push_back("ABC");</a:t>
            </a:r>
          </a:p>
          <a:p>
            <a:r>
              <a:rPr lang="en-US" altLang="ja-JP" dirty="0">
                <a:ea typeface="ＭＳ ゴシック" panose="020B0609070205080204" pitchFamily="49" charset="-128"/>
              </a:rPr>
              <a:t>	v2.push_back("DEF");</a:t>
            </a:r>
          </a:p>
          <a:p>
            <a:r>
              <a:rPr lang="nn-NO" altLang="ja-JP" dirty="0">
                <a:ea typeface="ＭＳ ゴシック" panose="020B0609070205080204" pitchFamily="49" charset="-128"/>
              </a:rPr>
              <a:t>	for (int i = 0; i &lt; v1.size(); i++) {</a:t>
            </a:r>
          </a:p>
          <a:p>
            <a:r>
              <a:rPr lang="sv-SE" altLang="ja-JP" dirty="0">
                <a:ea typeface="ＭＳ ゴシック" panose="020B0609070205080204" pitchFamily="49" charset="-128"/>
              </a:rPr>
              <a:t>		</a:t>
            </a:r>
            <a:r>
              <a:rPr lang="en-US" altLang="ja-JP" dirty="0">
                <a:ea typeface="ＭＳ ゴシック" panose="020B0609070205080204" pitchFamily="49" charset="-128"/>
              </a:rPr>
              <a:t> </a:t>
            </a:r>
            <a:r>
              <a:rPr lang="sv-SE" altLang="ja-JP" dirty="0">
                <a:ea typeface="ＭＳ ゴシック" panose="020B0609070205080204" pitchFamily="49" charset="-128"/>
              </a:rPr>
              <a:t>cout &lt;&lt; ”v1[" &lt;&lt; i &lt;&lt; "]=" &lt;&lt; v1[i] &lt;&lt; endl;</a:t>
            </a:r>
          </a:p>
          <a:p>
            <a:r>
              <a:rPr lang="en-US" altLang="ja-JP" dirty="0">
                <a:ea typeface="ＭＳ ゴシック" panose="020B0609070205080204" pitchFamily="49" charset="-128"/>
              </a:rPr>
              <a:t>	}</a:t>
            </a:r>
          </a:p>
          <a:p>
            <a:r>
              <a:rPr lang="nn-NO" altLang="ja-JP" dirty="0">
                <a:ea typeface="ＭＳ ゴシック" panose="020B0609070205080204" pitchFamily="49" charset="-128"/>
              </a:rPr>
              <a:t>	for (int i = 0; i &lt;  2.size(); i++) {</a:t>
            </a:r>
          </a:p>
          <a:p>
            <a:r>
              <a:rPr lang="en-US" altLang="ja-JP" dirty="0">
                <a:ea typeface="ＭＳ ゴシック" panose="020B0609070205080204" pitchFamily="49" charset="-128"/>
              </a:rPr>
              <a:t>		 </a:t>
            </a:r>
            <a:r>
              <a:rPr lang="en-US" altLang="ja-JP" dirty="0" err="1">
                <a:ea typeface="ＭＳ ゴシック" panose="020B0609070205080204" pitchFamily="49" charset="-128"/>
              </a:rPr>
              <a:t>cout</a:t>
            </a:r>
            <a:r>
              <a:rPr lang="en-US" altLang="ja-JP" dirty="0">
                <a:ea typeface="ＭＳ ゴシック" panose="020B0609070205080204" pitchFamily="49" charset="-128"/>
              </a:rPr>
              <a:t> &lt;&lt; “v2[" &lt;&lt; </a:t>
            </a:r>
            <a:r>
              <a:rPr lang="en-US" altLang="ja-JP" dirty="0" err="1">
                <a:ea typeface="ＭＳ ゴシック" panose="020B0609070205080204" pitchFamily="49" charset="-128"/>
              </a:rPr>
              <a:t>i</a:t>
            </a:r>
            <a:r>
              <a:rPr lang="en-US" altLang="ja-JP" dirty="0">
                <a:ea typeface="ＭＳ ゴシック" panose="020B0609070205080204" pitchFamily="49" charset="-128"/>
              </a:rPr>
              <a:t> &lt;&lt; "]=" &lt;&lt; v2[</a:t>
            </a:r>
            <a:r>
              <a:rPr lang="en-US" altLang="ja-JP" dirty="0" err="1">
                <a:ea typeface="ＭＳ ゴシック" panose="020B0609070205080204" pitchFamily="49" charset="-128"/>
              </a:rPr>
              <a:t>i</a:t>
            </a:r>
            <a:r>
              <a:rPr lang="en-US" altLang="ja-JP" dirty="0">
                <a:ea typeface="ＭＳ ゴシック" panose="020B0609070205080204" pitchFamily="49" charset="-128"/>
              </a:rPr>
              <a:t>] &lt;&lt; </a:t>
            </a:r>
            <a:r>
              <a:rPr lang="en-US" altLang="ja-JP" dirty="0" err="1">
                <a:ea typeface="ＭＳ ゴシック" panose="020B0609070205080204" pitchFamily="49" charset="-128"/>
              </a:rPr>
              <a:t>endl</a:t>
            </a:r>
            <a:r>
              <a:rPr lang="en-US" altLang="ja-JP" dirty="0">
                <a:ea typeface="ＭＳ ゴシック" panose="020B0609070205080204" pitchFamily="49" charset="-128"/>
              </a:rPr>
              <a:t>;</a:t>
            </a:r>
          </a:p>
          <a:p>
            <a:r>
              <a:rPr lang="en-US" altLang="ja-JP" dirty="0">
                <a:ea typeface="ＭＳ ゴシック" panose="020B0609070205080204" pitchFamily="49" charset="-128"/>
              </a:rPr>
              <a:t>	}</a:t>
            </a:r>
          </a:p>
          <a:p>
            <a:r>
              <a:rPr lang="en-US" altLang="ja-JP" dirty="0">
                <a:ea typeface="ＭＳ ゴシック" panose="020B0609070205080204" pitchFamily="49" charset="-128"/>
              </a:rPr>
              <a:t>	return 0;</a:t>
            </a:r>
          </a:p>
          <a:p>
            <a:r>
              <a:rPr lang="en-US" altLang="ja-JP" dirty="0">
                <a:ea typeface="ＭＳ ゴシック" panose="020B0609070205080204" pitchFamily="49" charset="-128"/>
              </a:rPr>
              <a:t>}</a:t>
            </a:r>
            <a:endParaRPr kumimoji="1" lang="ja-JP" altLang="en-US" sz="7200" dirty="0"/>
          </a:p>
        </p:txBody>
      </p:sp>
      <p:sp>
        <p:nvSpPr>
          <p:cNvPr id="4" name="矢印: 右 3">
            <a:extLst>
              <a:ext uri="{FF2B5EF4-FFF2-40B4-BE49-F238E27FC236}">
                <a16:creationId xmlns:a16="http://schemas.microsoft.com/office/drawing/2014/main" id="{E8E758FA-1E3B-5115-0925-EFAF96104247}"/>
              </a:ext>
            </a:extLst>
          </p:cNvPr>
          <p:cNvSpPr/>
          <p:nvPr/>
        </p:nvSpPr>
        <p:spPr>
          <a:xfrm>
            <a:off x="375372" y="2281041"/>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435806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lnSpcReduction="10000"/>
          </a:bodyPr>
          <a:lstStyle/>
          <a:p>
            <a:r>
              <a:rPr lang="en-US" altLang="ja-JP" dirty="0"/>
              <a:t>vector</a:t>
            </a:r>
            <a:r>
              <a:rPr lang="ja-JP" altLang="en-US" dirty="0"/>
              <a:t>の</a:t>
            </a:r>
            <a:r>
              <a:rPr lang="ja-JP" altLang="en-US" b="1" dirty="0"/>
              <a:t>末尾にデータを追加</a:t>
            </a:r>
            <a:br>
              <a:rPr lang="en-US" altLang="ja-JP" dirty="0"/>
            </a:br>
            <a:endParaRPr lang="en-US" altLang="ja-JP" dirty="0"/>
          </a:p>
          <a:p>
            <a:r>
              <a:rPr lang="en-US" altLang="ja-JP" dirty="0"/>
              <a:t>std::vector&lt;</a:t>
            </a:r>
            <a:r>
              <a:rPr lang="en-US" altLang="ja-JP" dirty="0">
                <a:solidFill>
                  <a:srgbClr val="00B0F0"/>
                </a:solidFill>
              </a:rPr>
              <a:t>int</a:t>
            </a:r>
            <a:r>
              <a:rPr lang="en-US" altLang="ja-JP" dirty="0"/>
              <a:t>&gt; </a:t>
            </a:r>
            <a:r>
              <a:rPr lang="en-US" altLang="ja-JP" dirty="0">
                <a:solidFill>
                  <a:srgbClr val="FF00FF"/>
                </a:solidFill>
              </a:rPr>
              <a:t>v1</a:t>
            </a:r>
            <a:br>
              <a:rPr lang="en-US" altLang="ja-JP" dirty="0"/>
            </a:br>
            <a:br>
              <a:rPr lang="en-US" altLang="ja-JP" dirty="0"/>
            </a:br>
            <a:r>
              <a:rPr lang="en-US" altLang="ja-JP" dirty="0">
                <a:solidFill>
                  <a:srgbClr val="FF00FF"/>
                </a:solidFill>
              </a:rPr>
              <a:t>v1</a:t>
            </a:r>
            <a:r>
              <a:rPr lang="en-US" altLang="ja-JP" dirty="0"/>
              <a:t>.</a:t>
            </a:r>
            <a:r>
              <a:rPr lang="en-US" altLang="ja-JP" dirty="0">
                <a:solidFill>
                  <a:srgbClr val="FF0000"/>
                </a:solidFill>
              </a:rPr>
              <a:t>push_back</a:t>
            </a:r>
            <a:r>
              <a:rPr lang="en-US" altLang="ja-JP" dirty="0"/>
              <a:t>(10)</a:t>
            </a:r>
            <a:r>
              <a:rPr lang="ja-JP" altLang="en-US" dirty="0"/>
              <a:t>　　　　　</a:t>
            </a:r>
            <a:br>
              <a:rPr lang="en-US" altLang="ja-JP" dirty="0"/>
            </a:br>
            <a:r>
              <a:rPr lang="ja-JP" altLang="en-US" dirty="0"/>
              <a:t>　　　　　</a:t>
            </a:r>
            <a:r>
              <a:rPr lang="en-US" altLang="ja-JP" sz="2400" dirty="0"/>
              <a:t>or</a:t>
            </a:r>
            <a:br>
              <a:rPr lang="en-US" altLang="ja-JP" dirty="0">
                <a:solidFill>
                  <a:srgbClr val="00B050"/>
                </a:solidFill>
              </a:rPr>
            </a:br>
            <a:r>
              <a:rPr lang="en-US" altLang="ja-JP" dirty="0">
                <a:solidFill>
                  <a:srgbClr val="FF00FF"/>
                </a:solidFill>
              </a:rPr>
              <a:t>v1</a:t>
            </a:r>
            <a:r>
              <a:rPr lang="en-US" altLang="ja-JP" dirty="0"/>
              <a:t>.</a:t>
            </a:r>
            <a:r>
              <a:rPr lang="en-US" altLang="ja-JP" dirty="0">
                <a:solidFill>
                  <a:srgbClr val="00B050"/>
                </a:solidFill>
              </a:rPr>
              <a:t>emplace_back</a:t>
            </a:r>
            <a:r>
              <a:rPr lang="en-US" altLang="ja-JP" dirty="0"/>
              <a:t>(31)</a:t>
            </a:r>
            <a:br>
              <a:rPr lang="en-US" altLang="ja-JP" dirty="0"/>
            </a:br>
            <a:br>
              <a:rPr lang="en-US" altLang="ja-JP" dirty="0"/>
            </a:br>
            <a:r>
              <a:rPr lang="ja-JP" altLang="en-US" sz="3200" dirty="0"/>
              <a:t>引数に同じ基本型のデータを指定すると要素数が増えていく</a:t>
            </a:r>
            <a:endParaRPr lang="en-US" altLang="ja-JP" dirty="0"/>
          </a:p>
        </p:txBody>
      </p:sp>
    </p:spTree>
    <p:extLst>
      <p:ext uri="{BB962C8B-B14F-4D97-AF65-F5344CB8AC3E}">
        <p14:creationId xmlns:p14="http://schemas.microsoft.com/office/powerpoint/2010/main" val="22595844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クラス（要素の追加と要素数）</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4247317"/>
          </a:xfrm>
          <a:prstGeom prst="rect">
            <a:avLst/>
          </a:prstGeom>
          <a:noFill/>
          <a:ln>
            <a:solidFill>
              <a:schemeClr val="tx1"/>
            </a:solidFill>
          </a:ln>
        </p:spPr>
        <p:txBody>
          <a:bodyPr wrap="square" rtlCol="0">
            <a:spAutoFit/>
          </a:bodyPr>
          <a:lstStyle/>
          <a:p>
            <a:r>
              <a:rPr lang="en-US" altLang="ja-JP" sz="1800" dirty="0">
                <a:ea typeface="ＭＳ ゴシック" panose="020B0609070205080204" pitchFamily="49" charset="-128"/>
              </a:rPr>
              <a:t>	v1.push_back(3);</a:t>
            </a:r>
          </a:p>
          <a:p>
            <a:r>
              <a:rPr lang="en-US" altLang="ja-JP" sz="1800" dirty="0">
                <a:ea typeface="ＭＳ ゴシック" panose="020B0609070205080204" pitchFamily="49" charset="-128"/>
              </a:rPr>
              <a:t>	v2.push_back("ABC");</a:t>
            </a:r>
          </a:p>
          <a:p>
            <a:r>
              <a:rPr lang="en-US" altLang="ja-JP" sz="1800" dirty="0">
                <a:ea typeface="ＭＳ ゴシック" panose="020B0609070205080204" pitchFamily="49" charset="-128"/>
              </a:rPr>
              <a:t>	v2.push_back(“DEF”);</a:t>
            </a:r>
            <a:br>
              <a:rPr lang="en-US" altLang="ja-JP" sz="1800" dirty="0">
                <a:solidFill>
                  <a:srgbClr val="000000"/>
                </a:solidFill>
                <a:ea typeface="ＭＳ ゴシック" panose="020B0609070205080204" pitchFamily="49" charset="-128"/>
              </a:rPr>
            </a:br>
            <a:r>
              <a:rPr lang="en-US" altLang="ja-JP" sz="1800" dirty="0">
                <a:solidFill>
                  <a:srgbClr val="000000"/>
                </a:solidFill>
                <a:ea typeface="ＭＳ ゴシック" panose="020B0609070205080204" pitchFamily="49" charset="-128"/>
              </a:rPr>
              <a:t>	</a:t>
            </a:r>
            <a:r>
              <a:rPr lang="en-US" altLang="ja-JP" sz="1800" dirty="0">
                <a:solidFill>
                  <a:srgbClr val="FF0000"/>
                </a:solidFill>
                <a:ea typeface="ＭＳ ゴシック" panose="020B0609070205080204" pitchFamily="49" charset="-128"/>
              </a:rPr>
              <a:t>v1.emplace_back(4);</a:t>
            </a:r>
            <a:r>
              <a:rPr lang="en-US" altLang="ja-JP" dirty="0">
                <a:solidFill>
                  <a:srgbClr val="FF0000"/>
                </a:solidFill>
                <a:ea typeface="ＭＳ ゴシック" panose="020B0609070205080204" pitchFamily="49" charset="-128"/>
              </a:rPr>
              <a:t> </a:t>
            </a:r>
            <a:r>
              <a:rPr lang="en-US" altLang="ja-JP" dirty="0">
                <a:solidFill>
                  <a:srgbClr val="00B050"/>
                </a:solidFill>
                <a:latin typeface="+mn-ea"/>
              </a:rPr>
              <a:t>//</a:t>
            </a:r>
            <a:r>
              <a:rPr lang="ja-JP" altLang="en-US" dirty="0">
                <a:solidFill>
                  <a:srgbClr val="00B050"/>
                </a:solidFill>
                <a:latin typeface="+mn-ea"/>
              </a:rPr>
              <a:t>末尾に要素追加</a:t>
            </a:r>
            <a:endParaRPr lang="en-US" altLang="ja-JP" sz="1800" dirty="0">
              <a:solidFill>
                <a:srgbClr val="000000"/>
              </a:solidFill>
              <a:latin typeface="+mn-ea"/>
            </a:endParaRPr>
          </a:p>
          <a:p>
            <a:r>
              <a:rPr lang="en-US" altLang="ja-JP" dirty="0">
                <a:solidFill>
                  <a:srgbClr val="000000"/>
                </a:solidFill>
                <a:ea typeface="ＭＳ ゴシック" panose="020B0609070205080204" pitchFamily="49" charset="-128"/>
              </a:rPr>
              <a:t>	</a:t>
            </a:r>
            <a:r>
              <a:rPr lang="sv-SE" altLang="ja-JP" sz="1800" dirty="0">
                <a:solidFill>
                  <a:srgbClr val="FF0000"/>
                </a:solidFill>
                <a:ea typeface="ＭＳ ゴシック" panose="020B0609070205080204" pitchFamily="49" charset="-128"/>
              </a:rPr>
              <a:t>cout &lt;&lt; ”v1</a:t>
            </a:r>
            <a:r>
              <a:rPr lang="ja-JP" altLang="en-US" sz="1800" dirty="0">
                <a:solidFill>
                  <a:srgbClr val="FF0000"/>
                </a:solidFill>
                <a:ea typeface="ＭＳ ゴシック" panose="020B0609070205080204" pitchFamily="49" charset="-128"/>
              </a:rPr>
              <a:t>の要素数</a:t>
            </a:r>
            <a:r>
              <a:rPr lang="en-US" altLang="ja-JP" sz="1800" dirty="0">
                <a:solidFill>
                  <a:srgbClr val="FF0000"/>
                </a:solidFill>
                <a:ea typeface="ＭＳ ゴシック" panose="020B0609070205080204" pitchFamily="49" charset="-128"/>
              </a:rPr>
              <a:t>:” &lt;&lt; </a:t>
            </a:r>
            <a:r>
              <a:rPr lang="nn-NO" altLang="ja-JP" sz="1800" dirty="0">
                <a:solidFill>
                  <a:srgbClr val="FF0000"/>
                </a:solidFill>
                <a:ea typeface="ＭＳ ゴシック" panose="020B0609070205080204" pitchFamily="49" charset="-128"/>
              </a:rPr>
              <a:t>v1.size() </a:t>
            </a:r>
            <a:r>
              <a:rPr lang="sv-SE" altLang="ja-JP" sz="1800" dirty="0">
                <a:solidFill>
                  <a:srgbClr val="FF0000"/>
                </a:solidFill>
                <a:ea typeface="ＭＳ ゴシック" panose="020B0609070205080204" pitchFamily="49" charset="-128"/>
              </a:rPr>
              <a:t>&lt;&lt; endl;</a:t>
            </a:r>
            <a:endParaRPr lang="en-US" altLang="ja-JP" sz="1800" dirty="0">
              <a:solidFill>
                <a:srgbClr val="FF0000"/>
              </a:solidFill>
              <a:ea typeface="ＭＳ ゴシック" panose="020B0609070205080204" pitchFamily="49" charset="-128"/>
            </a:endParaRPr>
          </a:p>
          <a:p>
            <a:r>
              <a:rPr lang="nn-NO" altLang="ja-JP" sz="1800" dirty="0">
                <a:ea typeface="ＭＳ ゴシック" panose="020B0609070205080204" pitchFamily="49" charset="-128"/>
              </a:rPr>
              <a:t>	for (int i = 0; i &lt; v1.size(); i++) {</a:t>
            </a:r>
          </a:p>
          <a:p>
            <a:r>
              <a:rPr lang="sv-SE" altLang="ja-JP" sz="1800" dirty="0">
                <a:ea typeface="ＭＳ ゴシック" panose="020B0609070205080204" pitchFamily="49" charset="-128"/>
              </a:rPr>
              <a:t>		</a:t>
            </a:r>
            <a:r>
              <a:rPr lang="en-US" altLang="ja-JP" sz="1800" dirty="0">
                <a:ea typeface="ＭＳ ゴシック" panose="020B0609070205080204" pitchFamily="49" charset="-128"/>
              </a:rPr>
              <a:t> </a:t>
            </a:r>
            <a:r>
              <a:rPr lang="sv-SE" altLang="ja-JP" sz="1800" dirty="0">
                <a:ea typeface="ＭＳ ゴシック" panose="020B0609070205080204" pitchFamily="49" charset="-128"/>
              </a:rPr>
              <a:t>cout &lt;&lt; ”v1[" &lt;&lt; i &lt;&lt; "]=" &lt;&lt; v1[i] &lt;&lt; endl;</a:t>
            </a:r>
          </a:p>
          <a:p>
            <a:r>
              <a:rPr lang="en-US" altLang="ja-JP" sz="1800" dirty="0">
                <a:ea typeface="ＭＳ ゴシック" panose="020B0609070205080204" pitchFamily="49" charset="-128"/>
              </a:rPr>
              <a:t>	}</a:t>
            </a:r>
            <a:br>
              <a:rPr lang="en-US" altLang="ja-JP" sz="1800" dirty="0">
                <a:ea typeface="ＭＳ ゴシック" panose="020B0609070205080204" pitchFamily="49" charset="-128"/>
              </a:rPr>
            </a:br>
            <a:r>
              <a:rPr lang="en-US" altLang="ja-JP" sz="1800" dirty="0">
                <a:solidFill>
                  <a:srgbClr val="000000"/>
                </a:solidFill>
                <a:ea typeface="ＭＳ ゴシック" panose="020B0609070205080204" pitchFamily="49" charset="-128"/>
              </a:rPr>
              <a:t>	</a:t>
            </a:r>
            <a:r>
              <a:rPr lang="en-US" altLang="ja-JP" sz="1800" dirty="0">
                <a:solidFill>
                  <a:srgbClr val="FF0000"/>
                </a:solidFill>
                <a:ea typeface="ＭＳ ゴシック" panose="020B0609070205080204" pitchFamily="49" charset="-128"/>
              </a:rPr>
              <a:t>v2.emplace_back(“G”);</a:t>
            </a:r>
            <a:r>
              <a:rPr lang="en-US" altLang="ja-JP" dirty="0">
                <a:solidFill>
                  <a:srgbClr val="FF0000"/>
                </a:solidFill>
                <a:ea typeface="ＭＳ ゴシック" panose="020B0609070205080204" pitchFamily="49" charset="-128"/>
              </a:rPr>
              <a:t> </a:t>
            </a:r>
            <a:r>
              <a:rPr lang="en-US" altLang="ja-JP" dirty="0">
                <a:solidFill>
                  <a:srgbClr val="00B050"/>
                </a:solidFill>
                <a:latin typeface="+mn-ea"/>
              </a:rPr>
              <a:t>//</a:t>
            </a:r>
            <a:r>
              <a:rPr lang="ja-JP" altLang="en-US" dirty="0">
                <a:solidFill>
                  <a:srgbClr val="00B050"/>
                </a:solidFill>
                <a:latin typeface="+mn-ea"/>
              </a:rPr>
              <a:t>末尾に要素追加</a:t>
            </a:r>
            <a:endParaRPr lang="en-US" altLang="ja-JP" sz="1800" dirty="0">
              <a:solidFill>
                <a:srgbClr val="000000"/>
              </a:solidFill>
              <a:latin typeface="+mn-ea"/>
            </a:endParaRPr>
          </a:p>
          <a:p>
            <a:r>
              <a:rPr lang="en-US" altLang="ja-JP" dirty="0">
                <a:solidFill>
                  <a:srgbClr val="000000"/>
                </a:solidFill>
                <a:ea typeface="ＭＳ ゴシック" panose="020B0609070205080204" pitchFamily="49" charset="-128"/>
              </a:rPr>
              <a:t>	</a:t>
            </a:r>
            <a:r>
              <a:rPr lang="sv-SE" altLang="ja-JP" sz="1800" dirty="0">
                <a:solidFill>
                  <a:srgbClr val="FF0000"/>
                </a:solidFill>
                <a:ea typeface="ＭＳ ゴシック" panose="020B0609070205080204" pitchFamily="49" charset="-128"/>
              </a:rPr>
              <a:t>cout &lt;&lt; ”v2</a:t>
            </a:r>
            <a:r>
              <a:rPr lang="ja-JP" altLang="en-US" sz="1800" dirty="0">
                <a:solidFill>
                  <a:srgbClr val="FF0000"/>
                </a:solidFill>
                <a:ea typeface="ＭＳ ゴシック" panose="020B0609070205080204" pitchFamily="49" charset="-128"/>
              </a:rPr>
              <a:t>の要素数</a:t>
            </a:r>
            <a:r>
              <a:rPr lang="en-US" altLang="ja-JP" sz="1800" dirty="0">
                <a:solidFill>
                  <a:srgbClr val="FF0000"/>
                </a:solidFill>
                <a:ea typeface="ＭＳ ゴシック" panose="020B0609070205080204" pitchFamily="49" charset="-128"/>
              </a:rPr>
              <a:t>:” &lt;&lt; </a:t>
            </a:r>
            <a:r>
              <a:rPr lang="nn-NO" altLang="ja-JP" sz="1800" dirty="0">
                <a:solidFill>
                  <a:srgbClr val="FF0000"/>
                </a:solidFill>
                <a:ea typeface="ＭＳ ゴシック" panose="020B0609070205080204" pitchFamily="49" charset="-128"/>
              </a:rPr>
              <a:t>v2.size() </a:t>
            </a:r>
            <a:r>
              <a:rPr lang="sv-SE" altLang="ja-JP" sz="1800" dirty="0">
                <a:solidFill>
                  <a:srgbClr val="FF0000"/>
                </a:solidFill>
                <a:ea typeface="ＭＳ ゴシック" panose="020B0609070205080204" pitchFamily="49" charset="-128"/>
              </a:rPr>
              <a:t>&lt;&lt; endl;</a:t>
            </a:r>
            <a:endParaRPr lang="en-US" altLang="ja-JP" sz="1800" dirty="0">
              <a:solidFill>
                <a:srgbClr val="FF0000"/>
              </a:solidFill>
              <a:ea typeface="ＭＳ ゴシック" panose="020B0609070205080204" pitchFamily="49" charset="-128"/>
            </a:endParaRPr>
          </a:p>
          <a:p>
            <a:r>
              <a:rPr lang="nn-NO" altLang="ja-JP" sz="1800" dirty="0">
                <a:solidFill>
                  <a:srgbClr val="0000FF"/>
                </a:solidFill>
                <a:ea typeface="ＭＳ ゴシック" panose="020B0609070205080204" pitchFamily="49" charset="-128"/>
              </a:rPr>
              <a:t>	</a:t>
            </a:r>
            <a:r>
              <a:rPr lang="nn-NO" altLang="ja-JP" sz="1800" dirty="0">
                <a:ea typeface="ＭＳ ゴシック" panose="020B0609070205080204" pitchFamily="49" charset="-128"/>
              </a:rPr>
              <a:t>for (int i = 0; i &lt;  2.size(); i++) {</a:t>
            </a:r>
          </a:p>
          <a:p>
            <a:r>
              <a:rPr lang="en-US" altLang="ja-JP" sz="1800" dirty="0">
                <a:ea typeface="ＭＳ ゴシック" panose="020B0609070205080204" pitchFamily="49" charset="-128"/>
              </a:rPr>
              <a:t>		 </a:t>
            </a:r>
            <a:r>
              <a:rPr lang="en-US" altLang="ja-JP" sz="1800" dirty="0" err="1">
                <a:ea typeface="ＭＳ ゴシック" panose="020B0609070205080204" pitchFamily="49" charset="-128"/>
              </a:rPr>
              <a:t>cout</a:t>
            </a:r>
            <a:r>
              <a:rPr lang="en-US" altLang="ja-JP" sz="1800" dirty="0">
                <a:ea typeface="ＭＳ ゴシック" panose="020B0609070205080204" pitchFamily="49" charset="-128"/>
              </a:rPr>
              <a:t> &lt;&lt; “v2[" &lt;&lt; </a:t>
            </a:r>
            <a:r>
              <a:rPr lang="en-US" altLang="ja-JP" sz="1800" dirty="0" err="1">
                <a:ea typeface="ＭＳ ゴシック" panose="020B0609070205080204" pitchFamily="49" charset="-128"/>
              </a:rPr>
              <a:t>i</a:t>
            </a:r>
            <a:r>
              <a:rPr lang="en-US" altLang="ja-JP" sz="1800" dirty="0">
                <a:ea typeface="ＭＳ ゴシック" panose="020B0609070205080204" pitchFamily="49" charset="-128"/>
              </a:rPr>
              <a:t> &lt;&lt; "]=" &lt;&lt; v2[</a:t>
            </a:r>
            <a:r>
              <a:rPr lang="en-US" altLang="ja-JP" sz="1800" dirty="0" err="1">
                <a:ea typeface="ＭＳ ゴシック" panose="020B0609070205080204" pitchFamily="49" charset="-128"/>
              </a:rPr>
              <a:t>i</a:t>
            </a:r>
            <a:r>
              <a:rPr lang="en-US" altLang="ja-JP" sz="1800" dirty="0">
                <a:ea typeface="ＭＳ ゴシック" panose="020B0609070205080204" pitchFamily="49" charset="-128"/>
              </a:rPr>
              <a:t>] &lt;&lt; </a:t>
            </a:r>
            <a:r>
              <a:rPr lang="en-US" altLang="ja-JP" sz="1800" dirty="0" err="1">
                <a:ea typeface="ＭＳ ゴシック" panose="020B0609070205080204" pitchFamily="49" charset="-128"/>
              </a:rPr>
              <a:t>endl</a:t>
            </a:r>
            <a:r>
              <a:rPr lang="en-US" altLang="ja-JP" sz="1800" dirty="0">
                <a:ea typeface="ＭＳ ゴシック" panose="020B0609070205080204" pitchFamily="49" charset="-128"/>
              </a:rPr>
              <a:t>;</a:t>
            </a:r>
          </a:p>
          <a:p>
            <a:r>
              <a:rPr lang="en-US" altLang="ja-JP" sz="1800" dirty="0">
                <a:ea typeface="ＭＳ ゴシック" panose="020B0609070205080204" pitchFamily="49" charset="-128"/>
              </a:rPr>
              <a:t>	}</a:t>
            </a:r>
          </a:p>
          <a:p>
            <a:r>
              <a:rPr lang="en-US" altLang="ja-JP" dirty="0">
                <a:ea typeface="ＭＳ ゴシック" panose="020B0609070205080204" pitchFamily="49" charset="-128"/>
              </a:rPr>
              <a:t>	</a:t>
            </a:r>
            <a:r>
              <a:rPr lang="en-US" altLang="ja-JP" sz="1800" dirty="0">
                <a:ea typeface="ＭＳ ゴシック" panose="020B0609070205080204" pitchFamily="49" charset="-128"/>
              </a:rPr>
              <a:t>return 0;</a:t>
            </a:r>
          </a:p>
          <a:p>
            <a:r>
              <a:rPr lang="en-US" altLang="ja-JP" sz="1800" dirty="0">
                <a:ea typeface="ＭＳ ゴシック" panose="020B0609070205080204" pitchFamily="49" charset="-128"/>
              </a:rPr>
              <a:t>}</a:t>
            </a:r>
            <a:endParaRPr kumimoji="1" lang="ja-JP" altLang="en-US" sz="7200" dirty="0"/>
          </a:p>
        </p:txBody>
      </p:sp>
      <p:sp>
        <p:nvSpPr>
          <p:cNvPr id="4" name="矢印: 右 3">
            <a:extLst>
              <a:ext uri="{FF2B5EF4-FFF2-40B4-BE49-F238E27FC236}">
                <a16:creationId xmlns:a16="http://schemas.microsoft.com/office/drawing/2014/main" id="{E8A58551-4CF3-D307-EAB6-CF9E51BE1DC7}"/>
              </a:ext>
            </a:extLst>
          </p:cNvPr>
          <p:cNvSpPr/>
          <p:nvPr/>
        </p:nvSpPr>
        <p:spPr>
          <a:xfrm>
            <a:off x="751890" y="1994170"/>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矢印: 右 5">
            <a:extLst>
              <a:ext uri="{FF2B5EF4-FFF2-40B4-BE49-F238E27FC236}">
                <a16:creationId xmlns:a16="http://schemas.microsoft.com/office/drawing/2014/main" id="{03D5EDFA-B62E-1A7D-6F0F-3459E14ADF01}"/>
              </a:ext>
            </a:extLst>
          </p:cNvPr>
          <p:cNvSpPr/>
          <p:nvPr/>
        </p:nvSpPr>
        <p:spPr>
          <a:xfrm>
            <a:off x="751890" y="2280611"/>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矢印: 右 6">
            <a:extLst>
              <a:ext uri="{FF2B5EF4-FFF2-40B4-BE49-F238E27FC236}">
                <a16:creationId xmlns:a16="http://schemas.microsoft.com/office/drawing/2014/main" id="{6B69035C-6E49-DCD4-2A2A-91578FDAC4C1}"/>
              </a:ext>
            </a:extLst>
          </p:cNvPr>
          <p:cNvSpPr/>
          <p:nvPr/>
        </p:nvSpPr>
        <p:spPr>
          <a:xfrm>
            <a:off x="751890" y="3380301"/>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矢印: 右 7">
            <a:extLst>
              <a:ext uri="{FF2B5EF4-FFF2-40B4-BE49-F238E27FC236}">
                <a16:creationId xmlns:a16="http://schemas.microsoft.com/office/drawing/2014/main" id="{59195E56-BDC3-6E61-5656-D95DDA3C28FB}"/>
              </a:ext>
            </a:extLst>
          </p:cNvPr>
          <p:cNvSpPr/>
          <p:nvPr/>
        </p:nvSpPr>
        <p:spPr>
          <a:xfrm>
            <a:off x="751890" y="3653136"/>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3406201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クラス（要素の削除）</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4801314"/>
          </a:xfrm>
          <a:prstGeom prst="rect">
            <a:avLst/>
          </a:prstGeom>
          <a:noFill/>
          <a:ln>
            <a:solidFill>
              <a:schemeClr val="tx1"/>
            </a:solidFill>
          </a:ln>
        </p:spPr>
        <p:txBody>
          <a:bodyPr wrap="square" rtlCol="0">
            <a:spAutoFit/>
          </a:bodyPr>
          <a:lstStyle/>
          <a:p>
            <a:r>
              <a:rPr lang="en-US" altLang="ja-JP" sz="1800" dirty="0">
                <a:ea typeface="ＭＳ ゴシック" panose="020B0609070205080204" pitchFamily="49" charset="-128"/>
              </a:rPr>
              <a:t>	v1.push_back(3);</a:t>
            </a:r>
          </a:p>
          <a:p>
            <a:r>
              <a:rPr lang="en-US" altLang="ja-JP" sz="1800" dirty="0">
                <a:ea typeface="ＭＳ ゴシック" panose="020B0609070205080204" pitchFamily="49" charset="-128"/>
              </a:rPr>
              <a:t>	v2.push_back("ABC");</a:t>
            </a:r>
          </a:p>
          <a:p>
            <a:r>
              <a:rPr lang="en-US" altLang="ja-JP" sz="1800" dirty="0">
                <a:ea typeface="ＭＳ ゴシック" panose="020B0609070205080204" pitchFamily="49" charset="-128"/>
              </a:rPr>
              <a:t>	v2.push_back(“DEF”);</a:t>
            </a:r>
            <a:br>
              <a:rPr lang="en-US" altLang="ja-JP" sz="1800" dirty="0">
                <a:solidFill>
                  <a:srgbClr val="000000"/>
                </a:solidFill>
                <a:ea typeface="ＭＳ ゴシック" panose="020B0609070205080204" pitchFamily="49" charset="-128"/>
              </a:rPr>
            </a:br>
            <a:r>
              <a:rPr lang="en-US" altLang="ja-JP" sz="1800" dirty="0">
                <a:solidFill>
                  <a:srgbClr val="000000"/>
                </a:solidFill>
                <a:ea typeface="ＭＳ ゴシック" panose="020B0609070205080204" pitchFamily="49" charset="-128"/>
              </a:rPr>
              <a:t>	</a:t>
            </a:r>
            <a:r>
              <a:rPr lang="en-US" altLang="ja-JP" sz="1800" dirty="0">
                <a:solidFill>
                  <a:srgbClr val="FF0000"/>
                </a:solidFill>
                <a:ea typeface="ＭＳ ゴシック" panose="020B0609070205080204" pitchFamily="49" charset="-128"/>
              </a:rPr>
              <a:t>v1.pop_back();</a:t>
            </a:r>
            <a:r>
              <a:rPr lang="ja-JP" altLang="en-US" sz="1800" dirty="0">
                <a:solidFill>
                  <a:srgbClr val="FF0000"/>
                </a:solidFill>
                <a:ea typeface="ＭＳ ゴシック" panose="020B0609070205080204" pitchFamily="49" charset="-128"/>
              </a:rPr>
              <a:t>  </a:t>
            </a:r>
            <a:r>
              <a:rPr lang="en-US" altLang="ja-JP" dirty="0">
                <a:solidFill>
                  <a:srgbClr val="00B050"/>
                </a:solidFill>
                <a:latin typeface="+mn-ea"/>
              </a:rPr>
              <a:t>//</a:t>
            </a:r>
            <a:r>
              <a:rPr lang="ja-JP" altLang="en-US" dirty="0">
                <a:solidFill>
                  <a:srgbClr val="00B050"/>
                </a:solidFill>
                <a:latin typeface="+mn-ea"/>
              </a:rPr>
              <a:t>末尾要素の削除</a:t>
            </a:r>
            <a:br>
              <a:rPr lang="en-US" altLang="ja-JP" sz="1800" dirty="0">
                <a:solidFill>
                  <a:srgbClr val="000000"/>
                </a:solidFill>
                <a:ea typeface="ＭＳ ゴシック" panose="020B0609070205080204" pitchFamily="49" charset="-128"/>
              </a:rPr>
            </a:br>
            <a:r>
              <a:rPr lang="en-US" altLang="ja-JP" sz="1800" dirty="0">
                <a:solidFill>
                  <a:srgbClr val="000000"/>
                </a:solidFill>
                <a:ea typeface="ＭＳ ゴシック" panose="020B0609070205080204" pitchFamily="49" charset="-128"/>
              </a:rPr>
              <a:t>	v1.emplace_back(4);</a:t>
            </a:r>
            <a:r>
              <a:rPr lang="en-US" altLang="ja-JP" dirty="0">
                <a:solidFill>
                  <a:srgbClr val="00B050"/>
                </a:solidFill>
                <a:ea typeface="ＭＳ ゴシック" panose="020B0609070205080204" pitchFamily="49" charset="-128"/>
              </a:rPr>
              <a:t> </a:t>
            </a:r>
            <a:endParaRPr lang="en-US" altLang="ja-JP" sz="1800" dirty="0">
              <a:solidFill>
                <a:srgbClr val="000000"/>
              </a:solidFill>
              <a:ea typeface="ＭＳ ゴシック" panose="020B0609070205080204" pitchFamily="49" charset="-128"/>
            </a:endParaRPr>
          </a:p>
          <a:p>
            <a:r>
              <a:rPr lang="en-US" altLang="ja-JP" dirty="0">
                <a:solidFill>
                  <a:srgbClr val="000000"/>
                </a:solidFill>
                <a:ea typeface="ＭＳ ゴシック" panose="020B0609070205080204" pitchFamily="49" charset="-128"/>
              </a:rPr>
              <a:t>	</a:t>
            </a:r>
            <a:r>
              <a:rPr lang="sv-SE" altLang="ja-JP" sz="1800" dirty="0">
                <a:ea typeface="ＭＳ ゴシック" panose="020B0609070205080204" pitchFamily="49" charset="-128"/>
              </a:rPr>
              <a:t>cout &lt;&lt; ”v1</a:t>
            </a:r>
            <a:r>
              <a:rPr lang="ja-JP" altLang="en-US" sz="1800" dirty="0">
                <a:ea typeface="ＭＳ ゴシック" panose="020B0609070205080204" pitchFamily="49" charset="-128"/>
              </a:rPr>
              <a:t>の要素数</a:t>
            </a:r>
            <a:r>
              <a:rPr lang="en-US" altLang="ja-JP" sz="1800" dirty="0">
                <a:ea typeface="ＭＳ ゴシック" panose="020B0609070205080204" pitchFamily="49" charset="-128"/>
              </a:rPr>
              <a:t>:” &lt;&lt; </a:t>
            </a:r>
            <a:r>
              <a:rPr lang="nn-NO" altLang="ja-JP" sz="1800" dirty="0">
                <a:ea typeface="ＭＳ ゴシック" panose="020B0609070205080204" pitchFamily="49" charset="-128"/>
              </a:rPr>
              <a:t>v1.size() </a:t>
            </a:r>
            <a:r>
              <a:rPr lang="sv-SE" altLang="ja-JP" sz="1800" dirty="0">
                <a:ea typeface="ＭＳ ゴシック" panose="020B0609070205080204" pitchFamily="49" charset="-128"/>
              </a:rPr>
              <a:t>&lt;&lt; endl;</a:t>
            </a:r>
            <a:endParaRPr lang="en-US" altLang="ja-JP" sz="1800" dirty="0">
              <a:ea typeface="ＭＳ ゴシック" panose="020B0609070205080204" pitchFamily="49" charset="-128"/>
            </a:endParaRPr>
          </a:p>
          <a:p>
            <a:r>
              <a:rPr lang="nn-NO" altLang="ja-JP" dirty="0">
                <a:ea typeface="ＭＳ ゴシック" panose="020B0609070205080204" pitchFamily="49" charset="-128"/>
              </a:rPr>
              <a:t>	for (int i = 0; i &lt; v1.size(); i++) {</a:t>
            </a:r>
          </a:p>
          <a:p>
            <a:r>
              <a:rPr lang="sv-SE" altLang="ja-JP" dirty="0">
                <a:ea typeface="ＭＳ ゴシック" panose="020B0609070205080204" pitchFamily="49" charset="-128"/>
              </a:rPr>
              <a:t>		</a:t>
            </a:r>
            <a:r>
              <a:rPr lang="en-US" altLang="ja-JP" dirty="0">
                <a:ea typeface="ＭＳ ゴシック" panose="020B0609070205080204" pitchFamily="49" charset="-128"/>
              </a:rPr>
              <a:t> std::</a:t>
            </a:r>
            <a:r>
              <a:rPr lang="sv-SE" altLang="ja-JP" dirty="0">
                <a:ea typeface="ＭＳ ゴシック" panose="020B0609070205080204" pitchFamily="49" charset="-128"/>
              </a:rPr>
              <a:t>cout &lt;&lt; ”v1[" &lt;&lt; i &lt;&lt; "]=" &lt;&lt; v1[i] &lt;&lt; endl;</a:t>
            </a:r>
          </a:p>
          <a:p>
            <a:r>
              <a:rPr lang="en-US" altLang="ja-JP" dirty="0">
                <a:ea typeface="ＭＳ ゴシック" panose="020B0609070205080204" pitchFamily="49" charset="-128"/>
              </a:rPr>
              <a:t>	}</a:t>
            </a:r>
          </a:p>
          <a:p>
            <a:r>
              <a:rPr lang="en-US" altLang="ja-JP" dirty="0">
                <a:solidFill>
                  <a:srgbClr val="000000"/>
                </a:solidFill>
                <a:ea typeface="ＭＳ ゴシック" panose="020B0609070205080204" pitchFamily="49" charset="-128"/>
              </a:rPr>
              <a:t>	</a:t>
            </a:r>
            <a:r>
              <a:rPr lang="en-US" altLang="ja-JP" sz="1800" dirty="0">
                <a:solidFill>
                  <a:srgbClr val="FF0000"/>
                </a:solidFill>
                <a:ea typeface="ＭＳ ゴシック" panose="020B0609070205080204" pitchFamily="49" charset="-128"/>
              </a:rPr>
              <a:t>v2.pop_back();</a:t>
            </a:r>
            <a:r>
              <a:rPr lang="en-US" altLang="ja-JP" dirty="0">
                <a:solidFill>
                  <a:srgbClr val="00B050"/>
                </a:solidFill>
                <a:latin typeface="+mn-ea"/>
              </a:rPr>
              <a:t> </a:t>
            </a:r>
            <a:r>
              <a:rPr lang="ja-JP" altLang="en-US">
                <a:solidFill>
                  <a:srgbClr val="00B050"/>
                </a:solidFill>
                <a:latin typeface="+mn-ea"/>
              </a:rPr>
              <a:t> </a:t>
            </a:r>
            <a:r>
              <a:rPr lang="en-US" altLang="ja-JP">
                <a:solidFill>
                  <a:srgbClr val="00B050"/>
                </a:solidFill>
                <a:latin typeface="+mn-ea"/>
              </a:rPr>
              <a:t>//</a:t>
            </a:r>
            <a:r>
              <a:rPr lang="ja-JP" altLang="en-US" dirty="0">
                <a:solidFill>
                  <a:srgbClr val="00B050"/>
                </a:solidFill>
                <a:latin typeface="+mn-ea"/>
              </a:rPr>
              <a:t>末尾要素の削除</a:t>
            </a:r>
            <a:endParaRPr lang="en-US" altLang="ja-JP" sz="1800" dirty="0">
              <a:solidFill>
                <a:srgbClr val="FF0000"/>
              </a:solidFill>
              <a:ea typeface="ＭＳ ゴシック" panose="020B0609070205080204" pitchFamily="49" charset="-128"/>
            </a:endParaRPr>
          </a:p>
          <a:p>
            <a:r>
              <a:rPr lang="en-US" altLang="ja-JP" sz="1800" dirty="0">
                <a:solidFill>
                  <a:srgbClr val="000000"/>
                </a:solidFill>
                <a:ea typeface="ＭＳ ゴシック" panose="020B0609070205080204" pitchFamily="49" charset="-128"/>
              </a:rPr>
              <a:t>	</a:t>
            </a:r>
            <a:r>
              <a:rPr lang="en-US" altLang="ja-JP" sz="1800" dirty="0">
                <a:ea typeface="ＭＳ ゴシック" panose="020B0609070205080204" pitchFamily="49" charset="-128"/>
              </a:rPr>
              <a:t>v2.emplace_back(“G”);</a:t>
            </a:r>
          </a:p>
          <a:p>
            <a:r>
              <a:rPr lang="en-US" altLang="ja-JP" dirty="0">
                <a:ea typeface="ＭＳ ゴシック" panose="020B0609070205080204" pitchFamily="49" charset="-128"/>
              </a:rPr>
              <a:t>	</a:t>
            </a:r>
            <a:r>
              <a:rPr lang="sv-SE" altLang="ja-JP" sz="1800" dirty="0">
                <a:ea typeface="ＭＳ ゴシック" panose="020B0609070205080204" pitchFamily="49" charset="-128"/>
              </a:rPr>
              <a:t>cout &lt;&lt; ”v2</a:t>
            </a:r>
            <a:r>
              <a:rPr lang="ja-JP" altLang="en-US" sz="1800" dirty="0">
                <a:ea typeface="ＭＳ ゴシック" panose="020B0609070205080204" pitchFamily="49" charset="-128"/>
              </a:rPr>
              <a:t>の要素数</a:t>
            </a:r>
            <a:r>
              <a:rPr lang="en-US" altLang="ja-JP" sz="1800" dirty="0">
                <a:ea typeface="ＭＳ ゴシック" panose="020B0609070205080204" pitchFamily="49" charset="-128"/>
              </a:rPr>
              <a:t>:” &lt;&lt; </a:t>
            </a:r>
            <a:r>
              <a:rPr lang="nn-NO" altLang="ja-JP" sz="1800" dirty="0">
                <a:ea typeface="ＭＳ ゴシック" panose="020B0609070205080204" pitchFamily="49" charset="-128"/>
              </a:rPr>
              <a:t>v2.size() </a:t>
            </a:r>
            <a:r>
              <a:rPr lang="sv-SE" altLang="ja-JP" sz="1800" dirty="0">
                <a:ea typeface="ＭＳ ゴシック" panose="020B0609070205080204" pitchFamily="49" charset="-128"/>
              </a:rPr>
              <a:t>&lt;&lt; endl;</a:t>
            </a:r>
            <a:endParaRPr lang="en-US" altLang="ja-JP" sz="1800" dirty="0">
              <a:ea typeface="ＭＳ ゴシック" panose="020B0609070205080204" pitchFamily="49" charset="-128"/>
            </a:endParaRPr>
          </a:p>
          <a:p>
            <a:r>
              <a:rPr lang="nn-NO" altLang="ja-JP" dirty="0">
                <a:ea typeface="ＭＳ ゴシック" panose="020B0609070205080204" pitchFamily="49" charset="-128"/>
              </a:rPr>
              <a:t>	for (int i = 0; i &lt;  2.size(); i++) {</a:t>
            </a:r>
          </a:p>
          <a:p>
            <a:r>
              <a:rPr lang="en-US" altLang="ja-JP" dirty="0">
                <a:ea typeface="ＭＳ ゴシック" panose="020B0609070205080204" pitchFamily="49" charset="-128"/>
              </a:rPr>
              <a:t>		 </a:t>
            </a:r>
            <a:r>
              <a:rPr lang="en-US" altLang="ja-JP" dirty="0" err="1">
                <a:ea typeface="ＭＳ ゴシック" panose="020B0609070205080204" pitchFamily="49" charset="-128"/>
              </a:rPr>
              <a:t>cout</a:t>
            </a:r>
            <a:r>
              <a:rPr lang="en-US" altLang="ja-JP" dirty="0">
                <a:ea typeface="ＭＳ ゴシック" panose="020B0609070205080204" pitchFamily="49" charset="-128"/>
              </a:rPr>
              <a:t> &lt;&lt; “v2[" &lt;&lt; </a:t>
            </a:r>
            <a:r>
              <a:rPr lang="en-US" altLang="ja-JP" dirty="0" err="1">
                <a:ea typeface="ＭＳ ゴシック" panose="020B0609070205080204" pitchFamily="49" charset="-128"/>
              </a:rPr>
              <a:t>i</a:t>
            </a:r>
            <a:r>
              <a:rPr lang="en-US" altLang="ja-JP" dirty="0">
                <a:ea typeface="ＭＳ ゴシック" panose="020B0609070205080204" pitchFamily="49" charset="-128"/>
              </a:rPr>
              <a:t> &lt;&lt; "]=" &lt;&lt; v2[</a:t>
            </a:r>
            <a:r>
              <a:rPr lang="en-US" altLang="ja-JP" dirty="0" err="1">
                <a:ea typeface="ＭＳ ゴシック" panose="020B0609070205080204" pitchFamily="49" charset="-128"/>
              </a:rPr>
              <a:t>i</a:t>
            </a:r>
            <a:r>
              <a:rPr lang="en-US" altLang="ja-JP" dirty="0">
                <a:ea typeface="ＭＳ ゴシック" panose="020B0609070205080204" pitchFamily="49" charset="-128"/>
              </a:rPr>
              <a:t>] &lt;&lt; </a:t>
            </a:r>
            <a:r>
              <a:rPr lang="en-US" altLang="ja-JP" dirty="0" err="1">
                <a:ea typeface="ＭＳ ゴシック" panose="020B0609070205080204" pitchFamily="49" charset="-128"/>
              </a:rPr>
              <a:t>endl</a:t>
            </a:r>
            <a:r>
              <a:rPr lang="en-US" altLang="ja-JP" dirty="0">
                <a:ea typeface="ＭＳ ゴシック" panose="020B0609070205080204" pitchFamily="49" charset="-128"/>
              </a:rPr>
              <a:t>;</a:t>
            </a:r>
          </a:p>
          <a:p>
            <a:r>
              <a:rPr lang="en-US" altLang="ja-JP" dirty="0">
                <a:ea typeface="ＭＳ ゴシック" panose="020B0609070205080204" pitchFamily="49" charset="-128"/>
              </a:rPr>
              <a:t>	}</a:t>
            </a:r>
          </a:p>
          <a:p>
            <a:r>
              <a:rPr lang="en-US" altLang="ja-JP" sz="1800" dirty="0">
                <a:ea typeface="ＭＳ ゴシック" panose="020B0609070205080204" pitchFamily="49" charset="-128"/>
              </a:rPr>
              <a:t>	return 0;</a:t>
            </a:r>
          </a:p>
          <a:p>
            <a:r>
              <a:rPr lang="en-US" altLang="ja-JP" sz="1800" dirty="0">
                <a:solidFill>
                  <a:srgbClr val="000000"/>
                </a:solidFill>
                <a:ea typeface="ＭＳ ゴシック" panose="020B0609070205080204" pitchFamily="49" charset="-128"/>
              </a:rPr>
              <a:t>}</a:t>
            </a:r>
            <a:endParaRPr kumimoji="1" lang="ja-JP" altLang="en-US" sz="7200" dirty="0"/>
          </a:p>
        </p:txBody>
      </p:sp>
      <p:sp>
        <p:nvSpPr>
          <p:cNvPr id="6" name="矢印: 右 5">
            <a:extLst>
              <a:ext uri="{FF2B5EF4-FFF2-40B4-BE49-F238E27FC236}">
                <a16:creationId xmlns:a16="http://schemas.microsoft.com/office/drawing/2014/main" id="{03D5EDFA-B62E-1A7D-6F0F-3459E14ADF01}"/>
              </a:ext>
            </a:extLst>
          </p:cNvPr>
          <p:cNvSpPr/>
          <p:nvPr/>
        </p:nvSpPr>
        <p:spPr>
          <a:xfrm>
            <a:off x="751890" y="2002898"/>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7E271DCC-40FA-E0DF-93B4-D7E471510986}"/>
              </a:ext>
            </a:extLst>
          </p:cNvPr>
          <p:cNvSpPr/>
          <p:nvPr/>
        </p:nvSpPr>
        <p:spPr>
          <a:xfrm>
            <a:off x="751890" y="3635335"/>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827058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クラス（挿入と削除）</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の末尾だけでなく、指定した場所に要素を</a:t>
            </a:r>
            <a:br>
              <a:rPr lang="en-US" altLang="ja-JP" dirty="0"/>
            </a:br>
            <a:r>
              <a:rPr lang="ja-JP" altLang="en-US" dirty="0"/>
              <a:t>追加するメンバ関数</a:t>
            </a:r>
            <a:br>
              <a:rPr lang="en-US" altLang="ja-JP" dirty="0"/>
            </a:br>
            <a:br>
              <a:rPr lang="en-US" altLang="ja-JP" dirty="0"/>
            </a:br>
            <a:r>
              <a:rPr lang="ja-JP" altLang="en-US" dirty="0"/>
              <a:t>・</a:t>
            </a:r>
            <a:r>
              <a:rPr lang="en-US" altLang="ja-JP" dirty="0">
                <a:solidFill>
                  <a:srgbClr val="FF0000"/>
                </a:solidFill>
              </a:rPr>
              <a:t>insert</a:t>
            </a:r>
            <a:r>
              <a:rPr lang="en-US" altLang="ja-JP" dirty="0"/>
              <a:t>(</a:t>
            </a:r>
            <a:r>
              <a:rPr lang="ja-JP" altLang="en-US" dirty="0">
                <a:solidFill>
                  <a:srgbClr val="00B050"/>
                </a:solidFill>
              </a:rPr>
              <a:t>場所</a:t>
            </a:r>
            <a:r>
              <a:rPr lang="en-US" altLang="ja-JP" dirty="0"/>
              <a:t>, </a:t>
            </a:r>
            <a:r>
              <a:rPr lang="ja-JP" altLang="en-US" dirty="0"/>
              <a:t>挿入値</a:t>
            </a:r>
            <a:r>
              <a:rPr lang="en-US" altLang="ja-JP" dirty="0"/>
              <a:t>)</a:t>
            </a:r>
            <a:br>
              <a:rPr lang="en-US" altLang="ja-JP" dirty="0"/>
            </a:br>
            <a:r>
              <a:rPr lang="ja-JP" altLang="en-US" dirty="0"/>
              <a:t>・</a:t>
            </a:r>
            <a:r>
              <a:rPr lang="en-US" altLang="ja-JP" dirty="0">
                <a:solidFill>
                  <a:srgbClr val="FF0000"/>
                </a:solidFill>
              </a:rPr>
              <a:t>erase</a:t>
            </a:r>
            <a:r>
              <a:rPr lang="en-US" altLang="ja-JP" dirty="0"/>
              <a:t>(</a:t>
            </a:r>
            <a:r>
              <a:rPr lang="ja-JP" altLang="en-US" dirty="0">
                <a:solidFill>
                  <a:srgbClr val="00B050"/>
                </a:solidFill>
              </a:rPr>
              <a:t>場所</a:t>
            </a:r>
            <a:r>
              <a:rPr lang="en-US" altLang="ja-JP" dirty="0"/>
              <a:t>)</a:t>
            </a:r>
            <a:br>
              <a:rPr lang="en-US" altLang="ja-JP" dirty="0"/>
            </a:br>
            <a:br>
              <a:rPr lang="en-US" altLang="ja-JP" dirty="0"/>
            </a:br>
            <a:r>
              <a:rPr lang="ja-JP" altLang="en-US" dirty="0"/>
              <a:t>が存在するが、挿入する</a:t>
            </a:r>
            <a:r>
              <a:rPr lang="ja-JP" altLang="en-US" dirty="0">
                <a:solidFill>
                  <a:srgbClr val="00B050"/>
                </a:solidFill>
              </a:rPr>
              <a:t>場所</a:t>
            </a:r>
            <a:r>
              <a:rPr lang="ja-JP" altLang="en-US" dirty="0"/>
              <a:t>、削除する</a:t>
            </a:r>
            <a:r>
              <a:rPr lang="ja-JP" altLang="en-US" dirty="0">
                <a:solidFill>
                  <a:srgbClr val="00B050"/>
                </a:solidFill>
              </a:rPr>
              <a:t>場所</a:t>
            </a:r>
            <a:r>
              <a:rPr lang="ja-JP" altLang="en-US" dirty="0"/>
              <a:t>は</a:t>
            </a:r>
            <a:br>
              <a:rPr lang="en-US" altLang="ja-JP" dirty="0"/>
            </a:br>
            <a:r>
              <a:rPr lang="ja-JP" altLang="en-US" dirty="0"/>
              <a:t>どちらも配列の添え字の番号ではない</a:t>
            </a:r>
            <a:r>
              <a:rPr lang="en-US" altLang="ja-JP" dirty="0"/>
              <a:t>…</a:t>
            </a:r>
          </a:p>
        </p:txBody>
      </p:sp>
    </p:spTree>
    <p:extLst>
      <p:ext uri="{BB962C8B-B14F-4D97-AF65-F5344CB8AC3E}">
        <p14:creationId xmlns:p14="http://schemas.microsoft.com/office/powerpoint/2010/main" val="25247193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b="1" dirty="0">
                <a:solidFill>
                  <a:srgbClr val="FF0000"/>
                </a:solidFill>
              </a:rPr>
              <a:t>イテレータ</a:t>
            </a:r>
            <a:r>
              <a:rPr kumimoji="1" lang="ja-JP" altLang="en-US" dirty="0"/>
              <a:t>（</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といったコンテナクラス内の要素の位置を示す</a:t>
            </a:r>
            <a:r>
              <a:rPr lang="ja-JP" altLang="en-US" b="1" dirty="0">
                <a:solidFill>
                  <a:srgbClr val="0070C0"/>
                </a:solidFill>
              </a:rPr>
              <a:t>ポインタ</a:t>
            </a:r>
            <a:r>
              <a:rPr lang="ja-JP" altLang="en-US" dirty="0">
                <a:solidFill>
                  <a:srgbClr val="0070C0"/>
                </a:solidFill>
              </a:rPr>
              <a:t>のようなもの</a:t>
            </a:r>
            <a:br>
              <a:rPr lang="en-US" altLang="ja-JP" dirty="0"/>
            </a:br>
            <a:br>
              <a:rPr lang="en-US" altLang="ja-JP" dirty="0"/>
            </a:br>
            <a:r>
              <a:rPr lang="en-US" altLang="ja-JP" dirty="0"/>
              <a:t>std::</a:t>
            </a:r>
            <a:r>
              <a:rPr lang="en-US" altLang="ja-JP" b="1" dirty="0"/>
              <a:t>vector</a:t>
            </a:r>
            <a:r>
              <a:rPr lang="en-US" altLang="ja-JP" dirty="0"/>
              <a:t>&lt;</a:t>
            </a:r>
            <a:r>
              <a:rPr lang="ja-JP" altLang="en-US" dirty="0">
                <a:solidFill>
                  <a:srgbClr val="00B0F0"/>
                </a:solidFill>
              </a:rPr>
              <a:t>型名</a:t>
            </a:r>
            <a:r>
              <a:rPr lang="en-US" altLang="ja-JP" dirty="0"/>
              <a:t>&gt;::iterator </a:t>
            </a:r>
            <a:r>
              <a:rPr lang="en-US" altLang="ja-JP" dirty="0" err="1">
                <a:solidFill>
                  <a:srgbClr val="FF00FF"/>
                </a:solidFill>
              </a:rPr>
              <a:t>itr</a:t>
            </a:r>
            <a:br>
              <a:rPr lang="en-US" altLang="ja-JP" dirty="0">
                <a:solidFill>
                  <a:srgbClr val="FF00FF"/>
                </a:solidFill>
              </a:rPr>
            </a:br>
            <a:br>
              <a:rPr lang="en-US" altLang="ja-JP" dirty="0">
                <a:solidFill>
                  <a:srgbClr val="FF00FF"/>
                </a:solidFill>
              </a:rPr>
            </a:br>
            <a:r>
              <a:rPr lang="en-US" altLang="ja-JP" dirty="0" err="1">
                <a:solidFill>
                  <a:srgbClr val="FF00FF"/>
                </a:solidFill>
              </a:rPr>
              <a:t>itr</a:t>
            </a:r>
            <a:r>
              <a:rPr lang="en-US" altLang="ja-JP" dirty="0">
                <a:solidFill>
                  <a:srgbClr val="FF00FF"/>
                </a:solidFill>
              </a:rPr>
              <a:t> </a:t>
            </a:r>
            <a:r>
              <a:rPr lang="en-US" altLang="ja-JP" dirty="0"/>
              <a:t>= v1.</a:t>
            </a:r>
            <a:r>
              <a:rPr lang="en-US" altLang="ja-JP" dirty="0">
                <a:solidFill>
                  <a:srgbClr val="00B050"/>
                </a:solidFill>
              </a:rPr>
              <a:t>begin</a:t>
            </a:r>
            <a:r>
              <a:rPr lang="en-US" altLang="ja-JP" dirty="0"/>
              <a:t>();</a:t>
            </a:r>
            <a:br>
              <a:rPr lang="en-US" altLang="ja-JP" dirty="0"/>
            </a:br>
            <a:br>
              <a:rPr lang="en-US" altLang="ja-JP" dirty="0"/>
            </a:br>
            <a:r>
              <a:rPr lang="ja-JP" altLang="en-US" dirty="0"/>
              <a:t>とすると、</a:t>
            </a:r>
            <a:r>
              <a:rPr lang="en-US" altLang="ja-JP" dirty="0" err="1">
                <a:solidFill>
                  <a:srgbClr val="FF00FF"/>
                </a:solidFill>
              </a:rPr>
              <a:t>itr</a:t>
            </a:r>
            <a:r>
              <a:rPr lang="ja-JP" altLang="en-US" dirty="0"/>
              <a:t>は</a:t>
            </a:r>
            <a:r>
              <a:rPr lang="ja-JP" altLang="en-US" dirty="0">
                <a:solidFill>
                  <a:srgbClr val="00B050"/>
                </a:solidFill>
              </a:rPr>
              <a:t>先頭要素</a:t>
            </a:r>
            <a:r>
              <a:rPr lang="ja-JP" altLang="en-US" dirty="0"/>
              <a:t>の</a:t>
            </a:r>
            <a:r>
              <a:rPr lang="ja-JP" altLang="en-US" dirty="0">
                <a:solidFill>
                  <a:srgbClr val="FF0000"/>
                </a:solidFill>
              </a:rPr>
              <a:t>イテレータ</a:t>
            </a:r>
            <a:r>
              <a:rPr lang="ja-JP" altLang="en-US" dirty="0"/>
              <a:t>となる</a:t>
            </a:r>
            <a:endParaRPr lang="en-US" altLang="ja-JP" dirty="0"/>
          </a:p>
        </p:txBody>
      </p:sp>
    </p:spTree>
    <p:extLst>
      <p:ext uri="{BB962C8B-B14F-4D97-AF65-F5344CB8AC3E}">
        <p14:creationId xmlns:p14="http://schemas.microsoft.com/office/powerpoint/2010/main" val="24979912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イテレータ（</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イテレータ </a:t>
            </a:r>
            <a:r>
              <a:rPr lang="en-US" altLang="ja-JP" dirty="0"/>
              <a:t>= </a:t>
            </a:r>
            <a:r>
              <a:rPr lang="ja-JP" altLang="en-US" dirty="0"/>
              <a:t>インスタンス</a:t>
            </a:r>
            <a:r>
              <a:rPr lang="en-US" altLang="ja-JP" dirty="0"/>
              <a:t>.</a:t>
            </a:r>
            <a:r>
              <a:rPr lang="en-US" altLang="ja-JP" dirty="0">
                <a:solidFill>
                  <a:srgbClr val="00B050"/>
                </a:solidFill>
              </a:rPr>
              <a:t>begin()</a:t>
            </a:r>
            <a:br>
              <a:rPr lang="en-US" altLang="ja-JP" dirty="0"/>
            </a:br>
            <a:r>
              <a:rPr lang="ja-JP" altLang="en-US" sz="2800" dirty="0"/>
              <a:t>コンテナクラスの先頭要素の場所をイテレータに代入</a:t>
            </a:r>
            <a:endParaRPr lang="en-US" altLang="ja-JP" dirty="0"/>
          </a:p>
          <a:p>
            <a:r>
              <a:rPr lang="ja-JP" altLang="en-US" dirty="0"/>
              <a:t>イテレータ </a:t>
            </a:r>
            <a:r>
              <a:rPr lang="en-US" altLang="ja-JP" dirty="0"/>
              <a:t>= </a:t>
            </a:r>
            <a:r>
              <a:rPr lang="ja-JP" altLang="en-US" dirty="0"/>
              <a:t>インスタンス</a:t>
            </a:r>
            <a:r>
              <a:rPr lang="en-US" altLang="ja-JP" dirty="0"/>
              <a:t>.</a:t>
            </a:r>
            <a:r>
              <a:rPr lang="en-US" altLang="ja-JP" dirty="0">
                <a:solidFill>
                  <a:srgbClr val="00B0F0"/>
                </a:solidFill>
              </a:rPr>
              <a:t>end()</a:t>
            </a:r>
            <a:br>
              <a:rPr lang="en-US" altLang="ja-JP" dirty="0">
                <a:solidFill>
                  <a:srgbClr val="FF0000"/>
                </a:solidFill>
              </a:rPr>
            </a:br>
            <a:r>
              <a:rPr lang="ja-JP" altLang="en-US" sz="2800" dirty="0"/>
              <a:t>コンテナクラスの</a:t>
            </a:r>
            <a:r>
              <a:rPr lang="ja-JP" altLang="en-US" sz="2800" dirty="0">
                <a:solidFill>
                  <a:srgbClr val="FF0000"/>
                </a:solidFill>
              </a:rPr>
              <a:t>最終要素のひとつ先の場所</a:t>
            </a:r>
            <a:r>
              <a:rPr lang="ja-JP" altLang="en-US" sz="2800" dirty="0"/>
              <a:t>をイテレータに代入</a:t>
            </a:r>
            <a:endParaRPr lang="en-US" altLang="ja-JP" dirty="0"/>
          </a:p>
        </p:txBody>
      </p:sp>
      <p:sp>
        <p:nvSpPr>
          <p:cNvPr id="4" name="正方形/長方形 3">
            <a:extLst>
              <a:ext uri="{FF2B5EF4-FFF2-40B4-BE49-F238E27FC236}">
                <a16:creationId xmlns:a16="http://schemas.microsoft.com/office/drawing/2014/main" id="{63DB8FFB-FC46-4FCD-8190-A6A11A120F67}"/>
              </a:ext>
            </a:extLst>
          </p:cNvPr>
          <p:cNvSpPr/>
          <p:nvPr/>
        </p:nvSpPr>
        <p:spPr>
          <a:xfrm>
            <a:off x="2701046" y="4058793"/>
            <a:ext cx="1206229" cy="1206229"/>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正方形/長方形 4">
            <a:extLst>
              <a:ext uri="{FF2B5EF4-FFF2-40B4-BE49-F238E27FC236}">
                <a16:creationId xmlns:a16="http://schemas.microsoft.com/office/drawing/2014/main" id="{1C5EF085-E497-423E-8381-228B2355275E}"/>
              </a:ext>
            </a:extLst>
          </p:cNvPr>
          <p:cNvSpPr/>
          <p:nvPr/>
        </p:nvSpPr>
        <p:spPr>
          <a:xfrm>
            <a:off x="3907275" y="4058793"/>
            <a:ext cx="1206229" cy="1206229"/>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a:extLst>
              <a:ext uri="{FF2B5EF4-FFF2-40B4-BE49-F238E27FC236}">
                <a16:creationId xmlns:a16="http://schemas.microsoft.com/office/drawing/2014/main" id="{49891B8F-CE8E-4BDE-B6DF-149D19FF8460}"/>
              </a:ext>
            </a:extLst>
          </p:cNvPr>
          <p:cNvSpPr/>
          <p:nvPr/>
        </p:nvSpPr>
        <p:spPr>
          <a:xfrm>
            <a:off x="5113504" y="4058793"/>
            <a:ext cx="1206229" cy="1206229"/>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E9D37D9C-7132-4271-807F-154535F44F5B}"/>
              </a:ext>
            </a:extLst>
          </p:cNvPr>
          <p:cNvSpPr/>
          <p:nvPr/>
        </p:nvSpPr>
        <p:spPr>
          <a:xfrm>
            <a:off x="6319733" y="4058793"/>
            <a:ext cx="1206229" cy="1206229"/>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446A0E77-12DA-418F-A8F1-9BF9C08DB254}"/>
              </a:ext>
            </a:extLst>
          </p:cNvPr>
          <p:cNvSpPr/>
          <p:nvPr/>
        </p:nvSpPr>
        <p:spPr>
          <a:xfrm>
            <a:off x="7525962" y="4058792"/>
            <a:ext cx="1206229" cy="1206229"/>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FBFC37B3-3964-40A5-B575-626343D0AB82}"/>
              </a:ext>
            </a:extLst>
          </p:cNvPr>
          <p:cNvSpPr/>
          <p:nvPr/>
        </p:nvSpPr>
        <p:spPr>
          <a:xfrm>
            <a:off x="8732191" y="4058791"/>
            <a:ext cx="1206229" cy="1206229"/>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E77FAA7A-3F3D-4191-B2D8-6BDF41131901}"/>
              </a:ext>
            </a:extLst>
          </p:cNvPr>
          <p:cNvSpPr/>
          <p:nvPr/>
        </p:nvSpPr>
        <p:spPr>
          <a:xfrm>
            <a:off x="9938420" y="4058790"/>
            <a:ext cx="1206229" cy="1206229"/>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14FEC293-3F49-4B20-86BB-8FA3824BF66E}"/>
              </a:ext>
            </a:extLst>
          </p:cNvPr>
          <p:cNvSpPr txBox="1"/>
          <p:nvPr/>
        </p:nvSpPr>
        <p:spPr>
          <a:xfrm>
            <a:off x="1129193" y="4176947"/>
            <a:ext cx="1521570" cy="954107"/>
          </a:xfrm>
          <a:prstGeom prst="rect">
            <a:avLst/>
          </a:prstGeom>
          <a:noFill/>
        </p:spPr>
        <p:txBody>
          <a:bodyPr wrap="none" rtlCol="0">
            <a:spAutoFit/>
          </a:bodyPr>
          <a:lstStyle/>
          <a:p>
            <a:r>
              <a:rPr kumimoji="1" lang="en-US" altLang="ja-JP" sz="2800" dirty="0"/>
              <a:t>vector</a:t>
            </a:r>
          </a:p>
          <a:p>
            <a:pPr algn="ctr"/>
            <a:r>
              <a:rPr kumimoji="1" lang="ja-JP" altLang="en-US" sz="2800" dirty="0"/>
              <a:t>配列</a:t>
            </a:r>
          </a:p>
        </p:txBody>
      </p:sp>
      <p:sp>
        <p:nvSpPr>
          <p:cNvPr id="12" name="テキスト ボックス 11">
            <a:extLst>
              <a:ext uri="{FF2B5EF4-FFF2-40B4-BE49-F238E27FC236}">
                <a16:creationId xmlns:a16="http://schemas.microsoft.com/office/drawing/2014/main" id="{D1EE215A-AE2B-4008-8DAB-C4AA5E14788A}"/>
              </a:ext>
            </a:extLst>
          </p:cNvPr>
          <p:cNvSpPr txBox="1"/>
          <p:nvPr/>
        </p:nvSpPr>
        <p:spPr>
          <a:xfrm>
            <a:off x="3099881" y="3640504"/>
            <a:ext cx="7888698" cy="369332"/>
          </a:xfrm>
          <a:prstGeom prst="rect">
            <a:avLst/>
          </a:prstGeom>
          <a:noFill/>
        </p:spPr>
        <p:txBody>
          <a:bodyPr wrap="none" rtlCol="0">
            <a:spAutoFit/>
          </a:bodyPr>
          <a:lstStyle/>
          <a:p>
            <a:r>
              <a:rPr kumimoji="1" lang="en-US" altLang="ja-JP" dirty="0"/>
              <a:t>0       1        2        3       4        5       6  </a:t>
            </a:r>
            <a:endParaRPr kumimoji="1" lang="ja-JP" altLang="en-US" dirty="0"/>
          </a:p>
        </p:txBody>
      </p:sp>
      <p:sp>
        <p:nvSpPr>
          <p:cNvPr id="13" name="矢印: 下 12">
            <a:extLst>
              <a:ext uri="{FF2B5EF4-FFF2-40B4-BE49-F238E27FC236}">
                <a16:creationId xmlns:a16="http://schemas.microsoft.com/office/drawing/2014/main" id="{141F917D-FC1A-4FA3-B859-2BC55042D5EF}"/>
              </a:ext>
            </a:extLst>
          </p:cNvPr>
          <p:cNvSpPr/>
          <p:nvPr/>
        </p:nvSpPr>
        <p:spPr>
          <a:xfrm flipV="1">
            <a:off x="3099881" y="5299177"/>
            <a:ext cx="428017" cy="622570"/>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矢印: 下 13">
            <a:extLst>
              <a:ext uri="{FF2B5EF4-FFF2-40B4-BE49-F238E27FC236}">
                <a16:creationId xmlns:a16="http://schemas.microsoft.com/office/drawing/2014/main" id="{3BBF0856-5E0C-40A5-B151-7CAB850D8419}"/>
              </a:ext>
            </a:extLst>
          </p:cNvPr>
          <p:cNvSpPr/>
          <p:nvPr/>
        </p:nvSpPr>
        <p:spPr>
          <a:xfrm flipV="1">
            <a:off x="7915067" y="5313977"/>
            <a:ext cx="428017" cy="622570"/>
          </a:xfrm>
          <a:prstGeom prst="down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218A6E75-D9FD-4C4A-B5ED-5D94B4DEB085}"/>
              </a:ext>
            </a:extLst>
          </p:cNvPr>
          <p:cNvSpPr txBox="1"/>
          <p:nvPr/>
        </p:nvSpPr>
        <p:spPr>
          <a:xfrm>
            <a:off x="2431966" y="5969654"/>
            <a:ext cx="1744388" cy="523220"/>
          </a:xfrm>
          <a:prstGeom prst="rect">
            <a:avLst/>
          </a:prstGeom>
          <a:noFill/>
        </p:spPr>
        <p:txBody>
          <a:bodyPr wrap="none" rtlCol="0">
            <a:spAutoFit/>
          </a:bodyPr>
          <a:lstStyle/>
          <a:p>
            <a:r>
              <a:rPr kumimoji="1" lang="en-US" altLang="ja-JP" sz="2800" dirty="0">
                <a:solidFill>
                  <a:srgbClr val="00B050"/>
                </a:solidFill>
              </a:rPr>
              <a:t>begin()</a:t>
            </a:r>
            <a:endParaRPr kumimoji="1" lang="ja-JP" altLang="en-US" sz="2800" dirty="0">
              <a:solidFill>
                <a:srgbClr val="00B050"/>
              </a:solidFill>
            </a:endParaRPr>
          </a:p>
        </p:txBody>
      </p:sp>
      <p:sp>
        <p:nvSpPr>
          <p:cNvPr id="16" name="テキスト ボックス 15">
            <a:extLst>
              <a:ext uri="{FF2B5EF4-FFF2-40B4-BE49-F238E27FC236}">
                <a16:creationId xmlns:a16="http://schemas.microsoft.com/office/drawing/2014/main" id="{F23910CA-8BEE-4C6A-A37C-328563D4FC75}"/>
              </a:ext>
            </a:extLst>
          </p:cNvPr>
          <p:cNvSpPr txBox="1"/>
          <p:nvPr/>
        </p:nvSpPr>
        <p:spPr>
          <a:xfrm>
            <a:off x="7477318" y="5921747"/>
            <a:ext cx="1298753" cy="523220"/>
          </a:xfrm>
          <a:prstGeom prst="rect">
            <a:avLst/>
          </a:prstGeom>
          <a:noFill/>
        </p:spPr>
        <p:txBody>
          <a:bodyPr wrap="none" rtlCol="0">
            <a:spAutoFit/>
          </a:bodyPr>
          <a:lstStyle/>
          <a:p>
            <a:r>
              <a:rPr kumimoji="1" lang="en-US" altLang="ja-JP" sz="2800" dirty="0">
                <a:solidFill>
                  <a:srgbClr val="00B0F0"/>
                </a:solidFill>
              </a:rPr>
              <a:t>end()</a:t>
            </a:r>
            <a:endParaRPr kumimoji="1" lang="ja-JP" altLang="en-US" sz="2800" dirty="0">
              <a:solidFill>
                <a:srgbClr val="00B0F0"/>
              </a:solidFill>
            </a:endParaRPr>
          </a:p>
        </p:txBody>
      </p:sp>
      <p:sp>
        <p:nvSpPr>
          <p:cNvPr id="17" name="テキスト ボックス 16">
            <a:extLst>
              <a:ext uri="{FF2B5EF4-FFF2-40B4-BE49-F238E27FC236}">
                <a16:creationId xmlns:a16="http://schemas.microsoft.com/office/drawing/2014/main" id="{39BA9CD0-B6F7-43F0-A8A2-88755DC492D8}"/>
              </a:ext>
            </a:extLst>
          </p:cNvPr>
          <p:cNvSpPr txBox="1"/>
          <p:nvPr/>
        </p:nvSpPr>
        <p:spPr>
          <a:xfrm>
            <a:off x="7725420" y="4477238"/>
            <a:ext cx="837089" cy="369332"/>
          </a:xfrm>
          <a:prstGeom prst="rect">
            <a:avLst/>
          </a:prstGeom>
          <a:noFill/>
        </p:spPr>
        <p:txBody>
          <a:bodyPr wrap="none" rtlCol="0">
            <a:spAutoFit/>
          </a:bodyPr>
          <a:lstStyle/>
          <a:p>
            <a:r>
              <a:rPr kumimoji="1" lang="ja-JP" altLang="en-US" dirty="0"/>
              <a:t>値なし</a:t>
            </a:r>
          </a:p>
        </p:txBody>
      </p:sp>
      <p:sp>
        <p:nvSpPr>
          <p:cNvPr id="18" name="テキスト ボックス 17">
            <a:extLst>
              <a:ext uri="{FF2B5EF4-FFF2-40B4-BE49-F238E27FC236}">
                <a16:creationId xmlns:a16="http://schemas.microsoft.com/office/drawing/2014/main" id="{E602744F-7AE8-414F-B5CB-D85EAFA090C0}"/>
              </a:ext>
            </a:extLst>
          </p:cNvPr>
          <p:cNvSpPr txBox="1"/>
          <p:nvPr/>
        </p:nvSpPr>
        <p:spPr>
          <a:xfrm>
            <a:off x="8973810" y="4489061"/>
            <a:ext cx="837089" cy="369332"/>
          </a:xfrm>
          <a:prstGeom prst="rect">
            <a:avLst/>
          </a:prstGeom>
          <a:noFill/>
        </p:spPr>
        <p:txBody>
          <a:bodyPr wrap="none" rtlCol="0">
            <a:spAutoFit/>
          </a:bodyPr>
          <a:lstStyle/>
          <a:p>
            <a:r>
              <a:rPr kumimoji="1" lang="ja-JP" altLang="en-US" dirty="0"/>
              <a:t>値なし</a:t>
            </a:r>
          </a:p>
        </p:txBody>
      </p:sp>
      <p:sp>
        <p:nvSpPr>
          <p:cNvPr id="19" name="テキスト ボックス 18">
            <a:extLst>
              <a:ext uri="{FF2B5EF4-FFF2-40B4-BE49-F238E27FC236}">
                <a16:creationId xmlns:a16="http://schemas.microsoft.com/office/drawing/2014/main" id="{C2C505D4-8EC9-4037-B343-144D02E60981}"/>
              </a:ext>
            </a:extLst>
          </p:cNvPr>
          <p:cNvSpPr txBox="1"/>
          <p:nvPr/>
        </p:nvSpPr>
        <p:spPr>
          <a:xfrm>
            <a:off x="10180039" y="4489061"/>
            <a:ext cx="837089" cy="369332"/>
          </a:xfrm>
          <a:prstGeom prst="rect">
            <a:avLst/>
          </a:prstGeom>
          <a:noFill/>
        </p:spPr>
        <p:txBody>
          <a:bodyPr wrap="none" rtlCol="0">
            <a:spAutoFit/>
          </a:bodyPr>
          <a:lstStyle/>
          <a:p>
            <a:r>
              <a:rPr kumimoji="1" lang="ja-JP" altLang="en-US" dirty="0"/>
              <a:t>値なし</a:t>
            </a:r>
          </a:p>
        </p:txBody>
      </p:sp>
      <p:sp>
        <p:nvSpPr>
          <p:cNvPr id="20" name="テキスト ボックス 19">
            <a:extLst>
              <a:ext uri="{FF2B5EF4-FFF2-40B4-BE49-F238E27FC236}">
                <a16:creationId xmlns:a16="http://schemas.microsoft.com/office/drawing/2014/main" id="{2088661A-D406-47D9-BAD4-9A1EC054701E}"/>
              </a:ext>
            </a:extLst>
          </p:cNvPr>
          <p:cNvSpPr txBox="1"/>
          <p:nvPr/>
        </p:nvSpPr>
        <p:spPr>
          <a:xfrm>
            <a:off x="2915820" y="4442894"/>
            <a:ext cx="4424609" cy="461665"/>
          </a:xfrm>
          <a:prstGeom prst="rect">
            <a:avLst/>
          </a:prstGeom>
          <a:noFill/>
        </p:spPr>
        <p:txBody>
          <a:bodyPr wrap="none" rtlCol="0">
            <a:spAutoFit/>
          </a:bodyPr>
          <a:lstStyle/>
          <a:p>
            <a:r>
              <a:rPr kumimoji="1" lang="en-US" altLang="ja-JP" sz="2400" dirty="0">
                <a:solidFill>
                  <a:schemeClr val="bg1"/>
                </a:solidFill>
              </a:rPr>
              <a:t>100</a:t>
            </a:r>
            <a:r>
              <a:rPr kumimoji="1" lang="ja-JP" altLang="en-US" sz="2400" dirty="0">
                <a:solidFill>
                  <a:schemeClr val="bg1"/>
                </a:solidFill>
              </a:rPr>
              <a:t>　　　</a:t>
            </a:r>
            <a:r>
              <a:rPr kumimoji="1" lang="en-US" altLang="ja-JP" sz="2400" dirty="0">
                <a:solidFill>
                  <a:schemeClr val="bg1"/>
                </a:solidFill>
              </a:rPr>
              <a:t>101    102   103</a:t>
            </a:r>
            <a:endParaRPr kumimoji="1" lang="ja-JP" altLang="en-US" sz="2400" dirty="0">
              <a:solidFill>
                <a:schemeClr val="bg1"/>
              </a:solidFill>
            </a:endParaRPr>
          </a:p>
        </p:txBody>
      </p:sp>
    </p:spTree>
    <p:extLst>
      <p:ext uri="{BB962C8B-B14F-4D97-AF65-F5344CB8AC3E}">
        <p14:creationId xmlns:p14="http://schemas.microsoft.com/office/powerpoint/2010/main" val="11210644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イテレータ（</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イテレータの必要性</a:t>
            </a:r>
            <a:endParaRPr lang="en-US" altLang="ja-JP" dirty="0"/>
          </a:p>
        </p:txBody>
      </p:sp>
      <p:sp>
        <p:nvSpPr>
          <p:cNvPr id="4" name="正方形/長方形 3">
            <a:extLst>
              <a:ext uri="{FF2B5EF4-FFF2-40B4-BE49-F238E27FC236}">
                <a16:creationId xmlns:a16="http://schemas.microsoft.com/office/drawing/2014/main" id="{8C92A0CA-C692-84F3-EDE3-3924A2951327}"/>
              </a:ext>
            </a:extLst>
          </p:cNvPr>
          <p:cNvSpPr/>
          <p:nvPr/>
        </p:nvSpPr>
        <p:spPr>
          <a:xfrm>
            <a:off x="2414274" y="2769588"/>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v1[0]</a:t>
            </a:r>
            <a:endParaRPr kumimoji="1" lang="ja-JP" altLang="en-US" dirty="0"/>
          </a:p>
        </p:txBody>
      </p:sp>
      <p:sp>
        <p:nvSpPr>
          <p:cNvPr id="11" name="テキスト ボックス 10">
            <a:extLst>
              <a:ext uri="{FF2B5EF4-FFF2-40B4-BE49-F238E27FC236}">
                <a16:creationId xmlns:a16="http://schemas.microsoft.com/office/drawing/2014/main" id="{B968CC95-1182-ABBA-A10E-E4145369BDF1}"/>
              </a:ext>
            </a:extLst>
          </p:cNvPr>
          <p:cNvSpPr txBox="1"/>
          <p:nvPr/>
        </p:nvSpPr>
        <p:spPr>
          <a:xfrm>
            <a:off x="2309102" y="1905439"/>
            <a:ext cx="1620957" cy="523220"/>
          </a:xfrm>
          <a:prstGeom prst="rect">
            <a:avLst/>
          </a:prstGeom>
          <a:noFill/>
        </p:spPr>
        <p:txBody>
          <a:bodyPr wrap="none" rtlCol="0">
            <a:spAutoFit/>
          </a:bodyPr>
          <a:lstStyle/>
          <a:p>
            <a:r>
              <a:rPr kumimoji="1" lang="ja-JP" altLang="en-US" sz="2800" b="1" dirty="0">
                <a:solidFill>
                  <a:srgbClr val="0070C0"/>
                </a:solidFill>
              </a:rPr>
              <a:t>静的配列</a:t>
            </a:r>
          </a:p>
        </p:txBody>
      </p:sp>
      <p:sp>
        <p:nvSpPr>
          <p:cNvPr id="15" name="テキスト ボックス 14">
            <a:extLst>
              <a:ext uri="{FF2B5EF4-FFF2-40B4-BE49-F238E27FC236}">
                <a16:creationId xmlns:a16="http://schemas.microsoft.com/office/drawing/2014/main" id="{25A64CC7-B77A-63FB-88E5-A5D2C4C60148}"/>
              </a:ext>
            </a:extLst>
          </p:cNvPr>
          <p:cNvSpPr txBox="1"/>
          <p:nvPr/>
        </p:nvSpPr>
        <p:spPr>
          <a:xfrm>
            <a:off x="4094646" y="2780296"/>
            <a:ext cx="1295547" cy="400110"/>
          </a:xfrm>
          <a:prstGeom prst="rect">
            <a:avLst/>
          </a:prstGeom>
          <a:noFill/>
        </p:spPr>
        <p:txBody>
          <a:bodyPr wrap="none" rtlCol="0">
            <a:spAutoFit/>
          </a:bodyPr>
          <a:lstStyle/>
          <a:p>
            <a:r>
              <a:rPr kumimoji="1" lang="en-US" altLang="ja-JP" sz="2000" dirty="0"/>
              <a:t>begin()</a:t>
            </a:r>
            <a:endParaRPr kumimoji="1" lang="ja-JP" altLang="en-US" sz="2000" dirty="0"/>
          </a:p>
        </p:txBody>
      </p:sp>
      <p:sp>
        <p:nvSpPr>
          <p:cNvPr id="16" name="テキスト ボックス 15">
            <a:extLst>
              <a:ext uri="{FF2B5EF4-FFF2-40B4-BE49-F238E27FC236}">
                <a16:creationId xmlns:a16="http://schemas.microsoft.com/office/drawing/2014/main" id="{E3AF7324-9633-8FC2-F7C1-DDB8BA082EF8}"/>
              </a:ext>
            </a:extLst>
          </p:cNvPr>
          <p:cNvSpPr txBox="1"/>
          <p:nvPr/>
        </p:nvSpPr>
        <p:spPr>
          <a:xfrm>
            <a:off x="4094645" y="4969350"/>
            <a:ext cx="978153" cy="400110"/>
          </a:xfrm>
          <a:prstGeom prst="rect">
            <a:avLst/>
          </a:prstGeom>
          <a:noFill/>
        </p:spPr>
        <p:txBody>
          <a:bodyPr wrap="none" rtlCol="0">
            <a:spAutoFit/>
          </a:bodyPr>
          <a:lstStyle/>
          <a:p>
            <a:r>
              <a:rPr kumimoji="1" lang="en-US" altLang="ja-JP" sz="2000" dirty="0"/>
              <a:t>end()</a:t>
            </a:r>
            <a:endParaRPr kumimoji="1" lang="ja-JP" altLang="en-US" sz="2000" dirty="0"/>
          </a:p>
        </p:txBody>
      </p:sp>
      <p:sp>
        <p:nvSpPr>
          <p:cNvPr id="21" name="テキスト ボックス 20">
            <a:extLst>
              <a:ext uri="{FF2B5EF4-FFF2-40B4-BE49-F238E27FC236}">
                <a16:creationId xmlns:a16="http://schemas.microsoft.com/office/drawing/2014/main" id="{3097F693-9208-C8C7-3AF6-7DB6CE339214}"/>
              </a:ext>
            </a:extLst>
          </p:cNvPr>
          <p:cNvSpPr txBox="1"/>
          <p:nvPr/>
        </p:nvSpPr>
        <p:spPr>
          <a:xfrm>
            <a:off x="8355814" y="1885604"/>
            <a:ext cx="1620957" cy="523220"/>
          </a:xfrm>
          <a:prstGeom prst="rect">
            <a:avLst/>
          </a:prstGeom>
          <a:noFill/>
        </p:spPr>
        <p:txBody>
          <a:bodyPr wrap="none" rtlCol="0">
            <a:spAutoFit/>
          </a:bodyPr>
          <a:lstStyle/>
          <a:p>
            <a:r>
              <a:rPr kumimoji="1" lang="ja-JP" altLang="en-US" sz="2800" b="1" dirty="0">
                <a:solidFill>
                  <a:srgbClr val="FF0000"/>
                </a:solidFill>
              </a:rPr>
              <a:t>動的配列</a:t>
            </a:r>
          </a:p>
        </p:txBody>
      </p:sp>
      <p:sp>
        <p:nvSpPr>
          <p:cNvPr id="22" name="テキスト ボックス 21">
            <a:extLst>
              <a:ext uri="{FF2B5EF4-FFF2-40B4-BE49-F238E27FC236}">
                <a16:creationId xmlns:a16="http://schemas.microsoft.com/office/drawing/2014/main" id="{695FB86C-886A-7148-4D76-2E6BFC71293E}"/>
              </a:ext>
            </a:extLst>
          </p:cNvPr>
          <p:cNvSpPr txBox="1"/>
          <p:nvPr/>
        </p:nvSpPr>
        <p:spPr>
          <a:xfrm>
            <a:off x="1110682" y="2378838"/>
            <a:ext cx="998991" cy="369332"/>
          </a:xfrm>
          <a:prstGeom prst="rect">
            <a:avLst/>
          </a:prstGeom>
          <a:noFill/>
        </p:spPr>
        <p:txBody>
          <a:bodyPr wrap="none" rtlCol="0">
            <a:spAutoFit/>
          </a:bodyPr>
          <a:lstStyle/>
          <a:p>
            <a:r>
              <a:rPr kumimoji="1" lang="ja-JP" altLang="en-US" dirty="0"/>
              <a:t>アドレス</a:t>
            </a:r>
          </a:p>
        </p:txBody>
      </p:sp>
      <p:sp>
        <p:nvSpPr>
          <p:cNvPr id="23" name="正方形/長方形 22">
            <a:extLst>
              <a:ext uri="{FF2B5EF4-FFF2-40B4-BE49-F238E27FC236}">
                <a16:creationId xmlns:a16="http://schemas.microsoft.com/office/drawing/2014/main" id="{21F33745-EE33-D16A-C3B7-662CACE3D3B2}"/>
              </a:ext>
            </a:extLst>
          </p:cNvPr>
          <p:cNvSpPr/>
          <p:nvPr/>
        </p:nvSpPr>
        <p:spPr>
          <a:xfrm>
            <a:off x="2414273" y="3303516"/>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v1[1]</a:t>
            </a:r>
            <a:endParaRPr kumimoji="1" lang="ja-JP" altLang="en-US" dirty="0"/>
          </a:p>
        </p:txBody>
      </p:sp>
      <p:sp>
        <p:nvSpPr>
          <p:cNvPr id="24" name="正方形/長方形 23">
            <a:extLst>
              <a:ext uri="{FF2B5EF4-FFF2-40B4-BE49-F238E27FC236}">
                <a16:creationId xmlns:a16="http://schemas.microsoft.com/office/drawing/2014/main" id="{0B73214B-D49A-63B1-564C-AB37FCC062CD}"/>
              </a:ext>
            </a:extLst>
          </p:cNvPr>
          <p:cNvSpPr/>
          <p:nvPr/>
        </p:nvSpPr>
        <p:spPr>
          <a:xfrm>
            <a:off x="2414271" y="3837445"/>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v1[2]</a:t>
            </a:r>
            <a:endParaRPr kumimoji="1" lang="ja-JP" altLang="en-US" dirty="0"/>
          </a:p>
        </p:txBody>
      </p:sp>
      <p:sp>
        <p:nvSpPr>
          <p:cNvPr id="25" name="正方形/長方形 24">
            <a:extLst>
              <a:ext uri="{FF2B5EF4-FFF2-40B4-BE49-F238E27FC236}">
                <a16:creationId xmlns:a16="http://schemas.microsoft.com/office/drawing/2014/main" id="{D5DFE3C6-6D19-319C-9475-47061C442FB6}"/>
              </a:ext>
            </a:extLst>
          </p:cNvPr>
          <p:cNvSpPr/>
          <p:nvPr/>
        </p:nvSpPr>
        <p:spPr>
          <a:xfrm>
            <a:off x="2414271" y="4370500"/>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v1[3]</a:t>
            </a:r>
            <a:endParaRPr kumimoji="1" lang="ja-JP" altLang="en-US" dirty="0"/>
          </a:p>
        </p:txBody>
      </p:sp>
      <p:sp>
        <p:nvSpPr>
          <p:cNvPr id="26" name="正方形/長方形 25">
            <a:extLst>
              <a:ext uri="{FF2B5EF4-FFF2-40B4-BE49-F238E27FC236}">
                <a16:creationId xmlns:a16="http://schemas.microsoft.com/office/drawing/2014/main" id="{368A9786-53CD-1603-9F1E-8F28C6F94C3C}"/>
              </a:ext>
            </a:extLst>
          </p:cNvPr>
          <p:cNvSpPr/>
          <p:nvPr/>
        </p:nvSpPr>
        <p:spPr>
          <a:xfrm>
            <a:off x="2414270" y="4907795"/>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BB9CD9EE-D8F1-4066-5C83-D1D411B76336}"/>
              </a:ext>
            </a:extLst>
          </p:cNvPr>
          <p:cNvSpPr/>
          <p:nvPr/>
        </p:nvSpPr>
        <p:spPr>
          <a:xfrm>
            <a:off x="2414270" y="5440850"/>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B453A2E2-58C0-9CDE-3CE5-0711FDED2E12}"/>
              </a:ext>
            </a:extLst>
          </p:cNvPr>
          <p:cNvSpPr txBox="1"/>
          <p:nvPr/>
        </p:nvSpPr>
        <p:spPr>
          <a:xfrm>
            <a:off x="995274" y="2846532"/>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01A300</a:t>
            </a:r>
            <a:endParaRPr kumimoji="1" lang="ja-JP" altLang="en-US" sz="2000" dirty="0"/>
          </a:p>
        </p:txBody>
      </p:sp>
      <p:sp>
        <p:nvSpPr>
          <p:cNvPr id="29" name="テキスト ボックス 28">
            <a:extLst>
              <a:ext uri="{FF2B5EF4-FFF2-40B4-BE49-F238E27FC236}">
                <a16:creationId xmlns:a16="http://schemas.microsoft.com/office/drawing/2014/main" id="{21ED025C-B5ED-3DEA-9380-2AF18A22E4FA}"/>
              </a:ext>
            </a:extLst>
          </p:cNvPr>
          <p:cNvSpPr txBox="1"/>
          <p:nvPr/>
        </p:nvSpPr>
        <p:spPr>
          <a:xfrm>
            <a:off x="995274" y="3380460"/>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01A304</a:t>
            </a:r>
            <a:endParaRPr kumimoji="1" lang="ja-JP" altLang="en-US" sz="2000" dirty="0"/>
          </a:p>
        </p:txBody>
      </p:sp>
      <p:sp>
        <p:nvSpPr>
          <p:cNvPr id="30" name="テキスト ボックス 29">
            <a:extLst>
              <a:ext uri="{FF2B5EF4-FFF2-40B4-BE49-F238E27FC236}">
                <a16:creationId xmlns:a16="http://schemas.microsoft.com/office/drawing/2014/main" id="{F64891CD-3562-A85D-9766-51B7B73A0105}"/>
              </a:ext>
            </a:extLst>
          </p:cNvPr>
          <p:cNvSpPr txBox="1"/>
          <p:nvPr/>
        </p:nvSpPr>
        <p:spPr>
          <a:xfrm>
            <a:off x="995274" y="3914388"/>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01A308</a:t>
            </a:r>
            <a:endParaRPr kumimoji="1" lang="ja-JP" altLang="en-US" sz="2000" dirty="0"/>
          </a:p>
        </p:txBody>
      </p:sp>
      <p:sp>
        <p:nvSpPr>
          <p:cNvPr id="31" name="テキスト ボックス 30">
            <a:extLst>
              <a:ext uri="{FF2B5EF4-FFF2-40B4-BE49-F238E27FC236}">
                <a16:creationId xmlns:a16="http://schemas.microsoft.com/office/drawing/2014/main" id="{861BAFB2-0689-72B2-D153-9A3FE809BC44}"/>
              </a:ext>
            </a:extLst>
          </p:cNvPr>
          <p:cNvSpPr txBox="1"/>
          <p:nvPr/>
        </p:nvSpPr>
        <p:spPr>
          <a:xfrm>
            <a:off x="1000717" y="4437249"/>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01A30C</a:t>
            </a:r>
            <a:endParaRPr kumimoji="1" lang="ja-JP" altLang="en-US" sz="2000" dirty="0"/>
          </a:p>
        </p:txBody>
      </p:sp>
      <p:sp>
        <p:nvSpPr>
          <p:cNvPr id="32" name="テキスト ボックス 31">
            <a:extLst>
              <a:ext uri="{FF2B5EF4-FFF2-40B4-BE49-F238E27FC236}">
                <a16:creationId xmlns:a16="http://schemas.microsoft.com/office/drawing/2014/main" id="{5041A648-E1E1-F6C6-3BDA-05ECCD839B2F}"/>
              </a:ext>
            </a:extLst>
          </p:cNvPr>
          <p:cNvSpPr txBox="1"/>
          <p:nvPr/>
        </p:nvSpPr>
        <p:spPr>
          <a:xfrm>
            <a:off x="995269" y="5009915"/>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01A310</a:t>
            </a:r>
            <a:endParaRPr kumimoji="1" lang="ja-JP" altLang="en-US" sz="2000" dirty="0"/>
          </a:p>
        </p:txBody>
      </p:sp>
      <p:sp>
        <p:nvSpPr>
          <p:cNvPr id="33" name="テキスト ボックス 32">
            <a:extLst>
              <a:ext uri="{FF2B5EF4-FFF2-40B4-BE49-F238E27FC236}">
                <a16:creationId xmlns:a16="http://schemas.microsoft.com/office/drawing/2014/main" id="{D949DCF0-C5DF-D4DF-C827-B9223FBB30A0}"/>
              </a:ext>
            </a:extLst>
          </p:cNvPr>
          <p:cNvSpPr txBox="1"/>
          <p:nvPr/>
        </p:nvSpPr>
        <p:spPr>
          <a:xfrm>
            <a:off x="995269" y="5499135"/>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01A314</a:t>
            </a:r>
            <a:endParaRPr kumimoji="1" lang="ja-JP" altLang="en-US" sz="2000" dirty="0"/>
          </a:p>
        </p:txBody>
      </p:sp>
      <p:sp>
        <p:nvSpPr>
          <p:cNvPr id="34" name="テキスト ボックス 33">
            <a:extLst>
              <a:ext uri="{FF2B5EF4-FFF2-40B4-BE49-F238E27FC236}">
                <a16:creationId xmlns:a16="http://schemas.microsoft.com/office/drawing/2014/main" id="{557157D5-712F-35B0-F7BA-5674CD394F25}"/>
              </a:ext>
            </a:extLst>
          </p:cNvPr>
          <p:cNvSpPr txBox="1"/>
          <p:nvPr/>
        </p:nvSpPr>
        <p:spPr>
          <a:xfrm>
            <a:off x="1275336" y="6077412"/>
            <a:ext cx="3892412" cy="523220"/>
          </a:xfrm>
          <a:prstGeom prst="rect">
            <a:avLst/>
          </a:prstGeom>
          <a:noFill/>
        </p:spPr>
        <p:txBody>
          <a:bodyPr wrap="none" rtlCol="0">
            <a:spAutoFit/>
          </a:bodyPr>
          <a:lstStyle/>
          <a:p>
            <a:r>
              <a:rPr kumimoji="1" lang="ja-JP" altLang="en-US" sz="2800" dirty="0">
                <a:solidFill>
                  <a:srgbClr val="0070C0"/>
                </a:solidFill>
              </a:rPr>
              <a:t>連続したアドレスに配置</a:t>
            </a:r>
          </a:p>
        </p:txBody>
      </p:sp>
      <p:sp>
        <p:nvSpPr>
          <p:cNvPr id="35" name="正方形/長方形 34">
            <a:extLst>
              <a:ext uri="{FF2B5EF4-FFF2-40B4-BE49-F238E27FC236}">
                <a16:creationId xmlns:a16="http://schemas.microsoft.com/office/drawing/2014/main" id="{EBE5885D-9CCD-8F92-C0E8-82D46ABB1D04}"/>
              </a:ext>
            </a:extLst>
          </p:cNvPr>
          <p:cNvSpPr/>
          <p:nvPr/>
        </p:nvSpPr>
        <p:spPr>
          <a:xfrm>
            <a:off x="8261943" y="2780296"/>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v1[0]</a:t>
            </a:r>
            <a:endParaRPr kumimoji="1" lang="ja-JP" altLang="en-US" dirty="0"/>
          </a:p>
        </p:txBody>
      </p:sp>
      <p:sp>
        <p:nvSpPr>
          <p:cNvPr id="36" name="テキスト ボックス 35">
            <a:extLst>
              <a:ext uri="{FF2B5EF4-FFF2-40B4-BE49-F238E27FC236}">
                <a16:creationId xmlns:a16="http://schemas.microsoft.com/office/drawing/2014/main" id="{F900193F-12B1-FDB7-A616-23138C1CA068}"/>
              </a:ext>
            </a:extLst>
          </p:cNvPr>
          <p:cNvSpPr txBox="1"/>
          <p:nvPr/>
        </p:nvSpPr>
        <p:spPr>
          <a:xfrm>
            <a:off x="9942315" y="2791004"/>
            <a:ext cx="1295547" cy="400110"/>
          </a:xfrm>
          <a:prstGeom prst="rect">
            <a:avLst/>
          </a:prstGeom>
          <a:noFill/>
        </p:spPr>
        <p:txBody>
          <a:bodyPr wrap="none" rtlCol="0">
            <a:spAutoFit/>
          </a:bodyPr>
          <a:lstStyle/>
          <a:p>
            <a:r>
              <a:rPr kumimoji="1" lang="en-US" altLang="ja-JP" sz="2000" dirty="0"/>
              <a:t>begin()</a:t>
            </a:r>
            <a:endParaRPr kumimoji="1" lang="ja-JP" altLang="en-US" sz="2000" dirty="0"/>
          </a:p>
        </p:txBody>
      </p:sp>
      <p:sp>
        <p:nvSpPr>
          <p:cNvPr id="37" name="テキスト ボックス 36">
            <a:extLst>
              <a:ext uri="{FF2B5EF4-FFF2-40B4-BE49-F238E27FC236}">
                <a16:creationId xmlns:a16="http://schemas.microsoft.com/office/drawing/2014/main" id="{86369B51-5EC7-7651-611B-F2B916324550}"/>
              </a:ext>
            </a:extLst>
          </p:cNvPr>
          <p:cNvSpPr txBox="1"/>
          <p:nvPr/>
        </p:nvSpPr>
        <p:spPr>
          <a:xfrm>
            <a:off x="9942315" y="4980058"/>
            <a:ext cx="978153" cy="400110"/>
          </a:xfrm>
          <a:prstGeom prst="rect">
            <a:avLst/>
          </a:prstGeom>
          <a:noFill/>
        </p:spPr>
        <p:txBody>
          <a:bodyPr wrap="none" rtlCol="0">
            <a:spAutoFit/>
          </a:bodyPr>
          <a:lstStyle/>
          <a:p>
            <a:r>
              <a:rPr kumimoji="1" lang="en-US" altLang="ja-JP" sz="2000" dirty="0"/>
              <a:t>end()</a:t>
            </a:r>
            <a:endParaRPr kumimoji="1" lang="ja-JP" altLang="en-US" sz="2000" dirty="0"/>
          </a:p>
        </p:txBody>
      </p:sp>
      <p:sp>
        <p:nvSpPr>
          <p:cNvPr id="38" name="テキスト ボックス 37">
            <a:extLst>
              <a:ext uri="{FF2B5EF4-FFF2-40B4-BE49-F238E27FC236}">
                <a16:creationId xmlns:a16="http://schemas.microsoft.com/office/drawing/2014/main" id="{C9713902-4B39-3739-5336-08F93059F01B}"/>
              </a:ext>
            </a:extLst>
          </p:cNvPr>
          <p:cNvSpPr txBox="1"/>
          <p:nvPr/>
        </p:nvSpPr>
        <p:spPr>
          <a:xfrm>
            <a:off x="6958351" y="2389546"/>
            <a:ext cx="998991" cy="369332"/>
          </a:xfrm>
          <a:prstGeom prst="rect">
            <a:avLst/>
          </a:prstGeom>
          <a:noFill/>
        </p:spPr>
        <p:txBody>
          <a:bodyPr wrap="none" rtlCol="0">
            <a:spAutoFit/>
          </a:bodyPr>
          <a:lstStyle/>
          <a:p>
            <a:r>
              <a:rPr kumimoji="1" lang="ja-JP" altLang="en-US" dirty="0"/>
              <a:t>アドレス</a:t>
            </a:r>
          </a:p>
        </p:txBody>
      </p:sp>
      <p:sp>
        <p:nvSpPr>
          <p:cNvPr id="39" name="正方形/長方形 38">
            <a:extLst>
              <a:ext uri="{FF2B5EF4-FFF2-40B4-BE49-F238E27FC236}">
                <a16:creationId xmlns:a16="http://schemas.microsoft.com/office/drawing/2014/main" id="{1359E337-7F6A-9481-9FE7-E64F513C1153}"/>
              </a:ext>
            </a:extLst>
          </p:cNvPr>
          <p:cNvSpPr/>
          <p:nvPr/>
        </p:nvSpPr>
        <p:spPr>
          <a:xfrm>
            <a:off x="8261942" y="3314224"/>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v1[1]</a:t>
            </a:r>
            <a:endParaRPr kumimoji="1" lang="ja-JP" altLang="en-US" dirty="0"/>
          </a:p>
        </p:txBody>
      </p:sp>
      <p:sp>
        <p:nvSpPr>
          <p:cNvPr id="40" name="正方形/長方形 39">
            <a:extLst>
              <a:ext uri="{FF2B5EF4-FFF2-40B4-BE49-F238E27FC236}">
                <a16:creationId xmlns:a16="http://schemas.microsoft.com/office/drawing/2014/main" id="{BC87C2D1-4FEF-8264-B8CD-D5384064ED26}"/>
              </a:ext>
            </a:extLst>
          </p:cNvPr>
          <p:cNvSpPr/>
          <p:nvPr/>
        </p:nvSpPr>
        <p:spPr>
          <a:xfrm>
            <a:off x="8261940" y="3848153"/>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v1[2]</a:t>
            </a:r>
            <a:endParaRPr kumimoji="1" lang="ja-JP" altLang="en-US" dirty="0"/>
          </a:p>
        </p:txBody>
      </p:sp>
      <p:sp>
        <p:nvSpPr>
          <p:cNvPr id="41" name="正方形/長方形 40">
            <a:extLst>
              <a:ext uri="{FF2B5EF4-FFF2-40B4-BE49-F238E27FC236}">
                <a16:creationId xmlns:a16="http://schemas.microsoft.com/office/drawing/2014/main" id="{AF80FBDB-DB62-37CA-29F2-BA8EA16F65F5}"/>
              </a:ext>
            </a:extLst>
          </p:cNvPr>
          <p:cNvSpPr/>
          <p:nvPr/>
        </p:nvSpPr>
        <p:spPr>
          <a:xfrm>
            <a:off x="8261940" y="4381208"/>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v1[3]</a:t>
            </a:r>
            <a:endParaRPr kumimoji="1" lang="ja-JP" altLang="en-US" dirty="0"/>
          </a:p>
        </p:txBody>
      </p:sp>
      <p:sp>
        <p:nvSpPr>
          <p:cNvPr id="42" name="正方形/長方形 41">
            <a:extLst>
              <a:ext uri="{FF2B5EF4-FFF2-40B4-BE49-F238E27FC236}">
                <a16:creationId xmlns:a16="http://schemas.microsoft.com/office/drawing/2014/main" id="{F8760675-12F1-98DF-5C05-41EFCA109C04}"/>
              </a:ext>
            </a:extLst>
          </p:cNvPr>
          <p:cNvSpPr/>
          <p:nvPr/>
        </p:nvSpPr>
        <p:spPr>
          <a:xfrm>
            <a:off x="8261939" y="4918503"/>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DA7FB1DD-7B53-F199-74F0-898C164C5A54}"/>
              </a:ext>
            </a:extLst>
          </p:cNvPr>
          <p:cNvSpPr/>
          <p:nvPr/>
        </p:nvSpPr>
        <p:spPr>
          <a:xfrm>
            <a:off x="8261939" y="5451558"/>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1CE5E04F-E70D-232F-C4A7-8A57A6D53412}"/>
              </a:ext>
            </a:extLst>
          </p:cNvPr>
          <p:cNvSpPr txBox="1"/>
          <p:nvPr/>
        </p:nvSpPr>
        <p:spPr>
          <a:xfrm>
            <a:off x="6842943" y="2857240"/>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01A300</a:t>
            </a:r>
            <a:endParaRPr kumimoji="1" lang="ja-JP" altLang="en-US" sz="2000" dirty="0"/>
          </a:p>
        </p:txBody>
      </p:sp>
      <p:sp>
        <p:nvSpPr>
          <p:cNvPr id="45" name="テキスト ボックス 44">
            <a:extLst>
              <a:ext uri="{FF2B5EF4-FFF2-40B4-BE49-F238E27FC236}">
                <a16:creationId xmlns:a16="http://schemas.microsoft.com/office/drawing/2014/main" id="{2EF241D5-C5AA-58EF-9889-1DB9601B810A}"/>
              </a:ext>
            </a:extLst>
          </p:cNvPr>
          <p:cNvSpPr txBox="1"/>
          <p:nvPr/>
        </p:nvSpPr>
        <p:spPr>
          <a:xfrm>
            <a:off x="6842943" y="3391168"/>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020128</a:t>
            </a:r>
            <a:endParaRPr kumimoji="1" lang="ja-JP" altLang="en-US" sz="2000" dirty="0"/>
          </a:p>
        </p:txBody>
      </p:sp>
      <p:sp>
        <p:nvSpPr>
          <p:cNvPr id="46" name="テキスト ボックス 45">
            <a:extLst>
              <a:ext uri="{FF2B5EF4-FFF2-40B4-BE49-F238E27FC236}">
                <a16:creationId xmlns:a16="http://schemas.microsoft.com/office/drawing/2014/main" id="{947BE325-2C33-B689-3174-11FAB3B2A1E5}"/>
              </a:ext>
            </a:extLst>
          </p:cNvPr>
          <p:cNvSpPr txBox="1"/>
          <p:nvPr/>
        </p:nvSpPr>
        <p:spPr>
          <a:xfrm>
            <a:off x="6842943" y="3925096"/>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021004</a:t>
            </a:r>
            <a:endParaRPr kumimoji="1" lang="ja-JP" altLang="en-US" sz="2000" dirty="0"/>
          </a:p>
        </p:txBody>
      </p:sp>
      <p:sp>
        <p:nvSpPr>
          <p:cNvPr id="47" name="テキスト ボックス 46">
            <a:extLst>
              <a:ext uri="{FF2B5EF4-FFF2-40B4-BE49-F238E27FC236}">
                <a16:creationId xmlns:a16="http://schemas.microsoft.com/office/drawing/2014/main" id="{F21197A3-02F5-A1DB-86C7-8160B2C1E1A2}"/>
              </a:ext>
            </a:extLst>
          </p:cNvPr>
          <p:cNvSpPr txBox="1"/>
          <p:nvPr/>
        </p:nvSpPr>
        <p:spPr>
          <a:xfrm>
            <a:off x="6848386" y="4447957"/>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01A304</a:t>
            </a:r>
            <a:endParaRPr kumimoji="1" lang="ja-JP" altLang="en-US" sz="2000" dirty="0"/>
          </a:p>
        </p:txBody>
      </p:sp>
      <p:sp>
        <p:nvSpPr>
          <p:cNvPr id="48" name="テキスト ボックス 47">
            <a:extLst>
              <a:ext uri="{FF2B5EF4-FFF2-40B4-BE49-F238E27FC236}">
                <a16:creationId xmlns:a16="http://schemas.microsoft.com/office/drawing/2014/main" id="{6A05E7D5-6DAE-89F7-6B1B-7A7305C6F1B8}"/>
              </a:ext>
            </a:extLst>
          </p:cNvPr>
          <p:cNvSpPr txBox="1"/>
          <p:nvPr/>
        </p:nvSpPr>
        <p:spPr>
          <a:xfrm>
            <a:off x="6842938" y="5020623"/>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021010</a:t>
            </a:r>
            <a:endParaRPr kumimoji="1" lang="ja-JP" altLang="en-US" sz="2000" dirty="0"/>
          </a:p>
        </p:txBody>
      </p:sp>
      <p:sp>
        <p:nvSpPr>
          <p:cNvPr id="49" name="テキスト ボックス 48">
            <a:extLst>
              <a:ext uri="{FF2B5EF4-FFF2-40B4-BE49-F238E27FC236}">
                <a16:creationId xmlns:a16="http://schemas.microsoft.com/office/drawing/2014/main" id="{BDED6E52-063A-39F3-2EC1-17C6AD1B895C}"/>
              </a:ext>
            </a:extLst>
          </p:cNvPr>
          <p:cNvSpPr txBox="1"/>
          <p:nvPr/>
        </p:nvSpPr>
        <p:spPr>
          <a:xfrm>
            <a:off x="6842938" y="5509843"/>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01A308</a:t>
            </a:r>
            <a:endParaRPr kumimoji="1" lang="ja-JP" altLang="en-US" sz="2000" dirty="0"/>
          </a:p>
        </p:txBody>
      </p:sp>
      <p:sp>
        <p:nvSpPr>
          <p:cNvPr id="50" name="テキスト ボックス 49">
            <a:extLst>
              <a:ext uri="{FF2B5EF4-FFF2-40B4-BE49-F238E27FC236}">
                <a16:creationId xmlns:a16="http://schemas.microsoft.com/office/drawing/2014/main" id="{D15C08F4-C05A-7451-9F75-370D6DA3337F}"/>
              </a:ext>
            </a:extLst>
          </p:cNvPr>
          <p:cNvSpPr txBox="1"/>
          <p:nvPr/>
        </p:nvSpPr>
        <p:spPr>
          <a:xfrm>
            <a:off x="7205659" y="5942771"/>
            <a:ext cx="3900427" cy="954107"/>
          </a:xfrm>
          <a:prstGeom prst="rect">
            <a:avLst/>
          </a:prstGeom>
          <a:noFill/>
        </p:spPr>
        <p:txBody>
          <a:bodyPr wrap="none" rtlCol="0">
            <a:spAutoFit/>
          </a:bodyPr>
          <a:lstStyle/>
          <a:p>
            <a:r>
              <a:rPr kumimoji="1" lang="ja-JP" altLang="en-US" sz="2800" dirty="0">
                <a:solidFill>
                  <a:srgbClr val="FF0000"/>
                </a:solidFill>
              </a:rPr>
              <a:t>追加・削除ができるため</a:t>
            </a:r>
            <a:br>
              <a:rPr kumimoji="1" lang="en-US" altLang="ja-JP" sz="2800" dirty="0">
                <a:solidFill>
                  <a:srgbClr val="FF0000"/>
                </a:solidFill>
              </a:rPr>
            </a:br>
            <a:r>
              <a:rPr kumimoji="1" lang="ja-JP" altLang="en-US" sz="2800" dirty="0">
                <a:solidFill>
                  <a:srgbClr val="FF0000"/>
                </a:solidFill>
              </a:rPr>
              <a:t>アドレスが不連続</a:t>
            </a:r>
          </a:p>
        </p:txBody>
      </p:sp>
      <p:cxnSp>
        <p:nvCxnSpPr>
          <p:cNvPr id="52" name="直線コネクタ 51">
            <a:extLst>
              <a:ext uri="{FF2B5EF4-FFF2-40B4-BE49-F238E27FC236}">
                <a16:creationId xmlns:a16="http://schemas.microsoft.com/office/drawing/2014/main" id="{6331C67C-FCAB-9B74-251A-D02F18570F55}"/>
              </a:ext>
            </a:extLst>
          </p:cNvPr>
          <p:cNvCxnSpPr>
            <a:cxnSpLocks/>
          </p:cNvCxnSpPr>
          <p:nvPr/>
        </p:nvCxnSpPr>
        <p:spPr>
          <a:xfrm>
            <a:off x="6096000" y="1995352"/>
            <a:ext cx="0" cy="4701374"/>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10691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コンテナクラス</a:t>
            </a:r>
            <a:endParaRPr lang="en-US" altLang="ja-JP" dirty="0"/>
          </a:p>
          <a:p>
            <a:pPr lvl="1"/>
            <a:r>
              <a:rPr lang="en-US" altLang="ja-JP" dirty="0">
                <a:solidFill>
                  <a:srgbClr val="00B050"/>
                </a:solidFill>
              </a:rPr>
              <a:t>vector</a:t>
            </a:r>
            <a:r>
              <a:rPr lang="ja-JP" altLang="en-US" dirty="0"/>
              <a:t>：動的配列（自由にサイズを変更可能な配列）</a:t>
            </a:r>
            <a:endParaRPr lang="en-US" altLang="ja-JP" dirty="0"/>
          </a:p>
          <a:p>
            <a:pPr lvl="1"/>
            <a:r>
              <a:rPr lang="en-US" altLang="ja-JP" dirty="0"/>
              <a:t>array</a:t>
            </a:r>
            <a:r>
              <a:rPr lang="ja-JP" altLang="en-US" dirty="0"/>
              <a:t> </a:t>
            </a:r>
            <a:r>
              <a:rPr lang="en-US" altLang="ja-JP" dirty="0"/>
              <a:t>:</a:t>
            </a:r>
            <a:r>
              <a:rPr lang="ja-JP" altLang="en-US" dirty="0"/>
              <a:t>静的配列（一旦決めたサイズは変更不可）</a:t>
            </a:r>
            <a:endParaRPr lang="en-US" altLang="ja-JP" dirty="0"/>
          </a:p>
          <a:p>
            <a:pPr lvl="1"/>
            <a:r>
              <a:rPr lang="en-US" altLang="ja-JP" dirty="0">
                <a:solidFill>
                  <a:srgbClr val="00B050"/>
                </a:solidFill>
              </a:rPr>
              <a:t>list</a:t>
            </a:r>
            <a:r>
              <a:rPr lang="en-US" altLang="ja-JP" dirty="0"/>
              <a:t>  :</a:t>
            </a:r>
            <a:r>
              <a:rPr lang="ja-JP" altLang="en-US" dirty="0"/>
              <a:t>リスト構造を実現するクラス</a:t>
            </a:r>
            <a:endParaRPr lang="en-US" altLang="ja-JP" dirty="0"/>
          </a:p>
          <a:p>
            <a:pPr lvl="1"/>
            <a:r>
              <a:rPr lang="en-US" altLang="ja-JP" dirty="0">
                <a:solidFill>
                  <a:srgbClr val="00B050"/>
                </a:solidFill>
              </a:rPr>
              <a:t>map </a:t>
            </a:r>
            <a:r>
              <a:rPr lang="en-US" altLang="ja-JP" dirty="0"/>
              <a:t>  :</a:t>
            </a:r>
            <a:r>
              <a:rPr lang="ja-JP" altLang="en-US" dirty="0"/>
              <a:t>連想配列という特殊な配列クラス</a:t>
            </a:r>
            <a:endParaRPr lang="en-US" altLang="ja-JP" dirty="0"/>
          </a:p>
          <a:p>
            <a:pPr lvl="1"/>
            <a:r>
              <a:rPr lang="en-US" altLang="ja-JP" dirty="0"/>
              <a:t>bitset:2</a:t>
            </a:r>
            <a:r>
              <a:rPr lang="ja-JP" altLang="en-US" dirty="0"/>
              <a:t>進数値を容易に扱うためのクラス</a:t>
            </a:r>
            <a:endParaRPr lang="en-US" altLang="ja-JP" dirty="0"/>
          </a:p>
          <a:p>
            <a:pPr lvl="1"/>
            <a:r>
              <a:rPr lang="en-US" altLang="ja-JP" dirty="0">
                <a:solidFill>
                  <a:srgbClr val="00B050"/>
                </a:solidFill>
              </a:rPr>
              <a:t>stack</a:t>
            </a:r>
            <a:r>
              <a:rPr lang="en-US" altLang="ja-JP" dirty="0"/>
              <a:t> :</a:t>
            </a:r>
            <a:r>
              <a:rPr lang="ja-JP" altLang="en-US" dirty="0"/>
              <a:t>スタック（後入れ先出し）を実現するクラス</a:t>
            </a:r>
            <a:endParaRPr lang="en-US" altLang="ja-JP" dirty="0"/>
          </a:p>
          <a:p>
            <a:pPr lvl="1"/>
            <a:r>
              <a:rPr lang="en-US" altLang="ja-JP" dirty="0">
                <a:solidFill>
                  <a:srgbClr val="00B050"/>
                </a:solidFill>
              </a:rPr>
              <a:t>queue</a:t>
            </a:r>
            <a:r>
              <a:rPr lang="en-US" altLang="ja-JP" dirty="0"/>
              <a:t> :</a:t>
            </a:r>
            <a:r>
              <a:rPr lang="ja-JP" altLang="en-US" dirty="0"/>
              <a:t>キュー（先入れ先出し）を実現するクラス</a:t>
            </a:r>
            <a:endParaRPr lang="en-US" altLang="ja-JP" dirty="0"/>
          </a:p>
        </p:txBody>
      </p:sp>
    </p:spTree>
    <p:extLst>
      <p:ext uri="{BB962C8B-B14F-4D97-AF65-F5344CB8AC3E}">
        <p14:creationId xmlns:p14="http://schemas.microsoft.com/office/powerpoint/2010/main" val="30910259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イテレータ（</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イテレータの必要性</a:t>
            </a:r>
            <a:endParaRPr lang="en-US" altLang="ja-JP" dirty="0"/>
          </a:p>
        </p:txBody>
      </p:sp>
      <p:sp>
        <p:nvSpPr>
          <p:cNvPr id="4" name="正方形/長方形 3">
            <a:extLst>
              <a:ext uri="{FF2B5EF4-FFF2-40B4-BE49-F238E27FC236}">
                <a16:creationId xmlns:a16="http://schemas.microsoft.com/office/drawing/2014/main" id="{8C92A0CA-C692-84F3-EDE3-3924A2951327}"/>
              </a:ext>
            </a:extLst>
          </p:cNvPr>
          <p:cNvSpPr/>
          <p:nvPr/>
        </p:nvSpPr>
        <p:spPr>
          <a:xfrm>
            <a:off x="2414274" y="2769588"/>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v1[0]</a:t>
            </a:r>
            <a:endParaRPr kumimoji="1" lang="ja-JP" altLang="en-US" dirty="0"/>
          </a:p>
        </p:txBody>
      </p:sp>
      <p:sp>
        <p:nvSpPr>
          <p:cNvPr id="11" name="テキスト ボックス 10">
            <a:extLst>
              <a:ext uri="{FF2B5EF4-FFF2-40B4-BE49-F238E27FC236}">
                <a16:creationId xmlns:a16="http://schemas.microsoft.com/office/drawing/2014/main" id="{B968CC95-1182-ABBA-A10E-E4145369BDF1}"/>
              </a:ext>
            </a:extLst>
          </p:cNvPr>
          <p:cNvSpPr txBox="1"/>
          <p:nvPr/>
        </p:nvSpPr>
        <p:spPr>
          <a:xfrm>
            <a:off x="2309102" y="1905439"/>
            <a:ext cx="1620957" cy="523220"/>
          </a:xfrm>
          <a:prstGeom prst="rect">
            <a:avLst/>
          </a:prstGeom>
          <a:noFill/>
        </p:spPr>
        <p:txBody>
          <a:bodyPr wrap="none" rtlCol="0">
            <a:spAutoFit/>
          </a:bodyPr>
          <a:lstStyle/>
          <a:p>
            <a:r>
              <a:rPr kumimoji="1" lang="ja-JP" altLang="en-US" sz="2800" b="1" dirty="0">
                <a:solidFill>
                  <a:srgbClr val="0070C0"/>
                </a:solidFill>
              </a:rPr>
              <a:t>静的配列</a:t>
            </a:r>
          </a:p>
        </p:txBody>
      </p:sp>
      <p:sp>
        <p:nvSpPr>
          <p:cNvPr id="15" name="テキスト ボックス 14">
            <a:extLst>
              <a:ext uri="{FF2B5EF4-FFF2-40B4-BE49-F238E27FC236}">
                <a16:creationId xmlns:a16="http://schemas.microsoft.com/office/drawing/2014/main" id="{25A64CC7-B77A-63FB-88E5-A5D2C4C60148}"/>
              </a:ext>
            </a:extLst>
          </p:cNvPr>
          <p:cNvSpPr txBox="1"/>
          <p:nvPr/>
        </p:nvSpPr>
        <p:spPr>
          <a:xfrm>
            <a:off x="4094646" y="2780296"/>
            <a:ext cx="1295547" cy="400110"/>
          </a:xfrm>
          <a:prstGeom prst="rect">
            <a:avLst/>
          </a:prstGeom>
          <a:noFill/>
        </p:spPr>
        <p:txBody>
          <a:bodyPr wrap="none" rtlCol="0">
            <a:spAutoFit/>
          </a:bodyPr>
          <a:lstStyle/>
          <a:p>
            <a:r>
              <a:rPr kumimoji="1" lang="en-US" altLang="ja-JP" sz="2000" dirty="0"/>
              <a:t>begin()</a:t>
            </a:r>
            <a:endParaRPr kumimoji="1" lang="ja-JP" altLang="en-US" sz="2000" dirty="0"/>
          </a:p>
        </p:txBody>
      </p:sp>
      <p:sp>
        <p:nvSpPr>
          <p:cNvPr id="16" name="テキスト ボックス 15">
            <a:extLst>
              <a:ext uri="{FF2B5EF4-FFF2-40B4-BE49-F238E27FC236}">
                <a16:creationId xmlns:a16="http://schemas.microsoft.com/office/drawing/2014/main" id="{E3AF7324-9633-8FC2-F7C1-DDB8BA082EF8}"/>
              </a:ext>
            </a:extLst>
          </p:cNvPr>
          <p:cNvSpPr txBox="1"/>
          <p:nvPr/>
        </p:nvSpPr>
        <p:spPr>
          <a:xfrm>
            <a:off x="4094645" y="4969350"/>
            <a:ext cx="978153" cy="400110"/>
          </a:xfrm>
          <a:prstGeom prst="rect">
            <a:avLst/>
          </a:prstGeom>
          <a:noFill/>
        </p:spPr>
        <p:txBody>
          <a:bodyPr wrap="none" rtlCol="0">
            <a:spAutoFit/>
          </a:bodyPr>
          <a:lstStyle/>
          <a:p>
            <a:r>
              <a:rPr kumimoji="1" lang="en-US" altLang="ja-JP" sz="2000" dirty="0"/>
              <a:t>end()</a:t>
            </a:r>
            <a:endParaRPr kumimoji="1" lang="ja-JP" altLang="en-US" sz="2000" dirty="0"/>
          </a:p>
        </p:txBody>
      </p:sp>
      <p:sp>
        <p:nvSpPr>
          <p:cNvPr id="21" name="テキスト ボックス 20">
            <a:extLst>
              <a:ext uri="{FF2B5EF4-FFF2-40B4-BE49-F238E27FC236}">
                <a16:creationId xmlns:a16="http://schemas.microsoft.com/office/drawing/2014/main" id="{3097F693-9208-C8C7-3AF6-7DB6CE339214}"/>
              </a:ext>
            </a:extLst>
          </p:cNvPr>
          <p:cNvSpPr txBox="1"/>
          <p:nvPr/>
        </p:nvSpPr>
        <p:spPr>
          <a:xfrm>
            <a:off x="8355814" y="1885604"/>
            <a:ext cx="1620957" cy="523220"/>
          </a:xfrm>
          <a:prstGeom prst="rect">
            <a:avLst/>
          </a:prstGeom>
          <a:noFill/>
        </p:spPr>
        <p:txBody>
          <a:bodyPr wrap="none" rtlCol="0">
            <a:spAutoFit/>
          </a:bodyPr>
          <a:lstStyle/>
          <a:p>
            <a:r>
              <a:rPr kumimoji="1" lang="ja-JP" altLang="en-US" sz="2800" b="1" dirty="0">
                <a:solidFill>
                  <a:srgbClr val="FF0000"/>
                </a:solidFill>
              </a:rPr>
              <a:t>動的配列</a:t>
            </a:r>
          </a:p>
        </p:txBody>
      </p:sp>
      <p:sp>
        <p:nvSpPr>
          <p:cNvPr id="22" name="テキスト ボックス 21">
            <a:extLst>
              <a:ext uri="{FF2B5EF4-FFF2-40B4-BE49-F238E27FC236}">
                <a16:creationId xmlns:a16="http://schemas.microsoft.com/office/drawing/2014/main" id="{695FB86C-886A-7148-4D76-2E6BFC71293E}"/>
              </a:ext>
            </a:extLst>
          </p:cNvPr>
          <p:cNvSpPr txBox="1"/>
          <p:nvPr/>
        </p:nvSpPr>
        <p:spPr>
          <a:xfrm>
            <a:off x="1110682" y="2378838"/>
            <a:ext cx="998991" cy="369332"/>
          </a:xfrm>
          <a:prstGeom prst="rect">
            <a:avLst/>
          </a:prstGeom>
          <a:noFill/>
        </p:spPr>
        <p:txBody>
          <a:bodyPr wrap="none" rtlCol="0">
            <a:spAutoFit/>
          </a:bodyPr>
          <a:lstStyle/>
          <a:p>
            <a:r>
              <a:rPr kumimoji="1" lang="ja-JP" altLang="en-US" dirty="0"/>
              <a:t>アドレス</a:t>
            </a:r>
          </a:p>
        </p:txBody>
      </p:sp>
      <p:sp>
        <p:nvSpPr>
          <p:cNvPr id="23" name="正方形/長方形 22">
            <a:extLst>
              <a:ext uri="{FF2B5EF4-FFF2-40B4-BE49-F238E27FC236}">
                <a16:creationId xmlns:a16="http://schemas.microsoft.com/office/drawing/2014/main" id="{21F33745-EE33-D16A-C3B7-662CACE3D3B2}"/>
              </a:ext>
            </a:extLst>
          </p:cNvPr>
          <p:cNvSpPr/>
          <p:nvPr/>
        </p:nvSpPr>
        <p:spPr>
          <a:xfrm>
            <a:off x="2414273" y="3303516"/>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v1[1]</a:t>
            </a:r>
            <a:endParaRPr kumimoji="1" lang="ja-JP" altLang="en-US" dirty="0"/>
          </a:p>
        </p:txBody>
      </p:sp>
      <p:sp>
        <p:nvSpPr>
          <p:cNvPr id="24" name="正方形/長方形 23">
            <a:extLst>
              <a:ext uri="{FF2B5EF4-FFF2-40B4-BE49-F238E27FC236}">
                <a16:creationId xmlns:a16="http://schemas.microsoft.com/office/drawing/2014/main" id="{0B73214B-D49A-63B1-564C-AB37FCC062CD}"/>
              </a:ext>
            </a:extLst>
          </p:cNvPr>
          <p:cNvSpPr/>
          <p:nvPr/>
        </p:nvSpPr>
        <p:spPr>
          <a:xfrm>
            <a:off x="2414271" y="3837445"/>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v1[2]</a:t>
            </a:r>
            <a:endParaRPr kumimoji="1" lang="ja-JP" altLang="en-US" dirty="0"/>
          </a:p>
        </p:txBody>
      </p:sp>
      <p:sp>
        <p:nvSpPr>
          <p:cNvPr id="25" name="正方形/長方形 24">
            <a:extLst>
              <a:ext uri="{FF2B5EF4-FFF2-40B4-BE49-F238E27FC236}">
                <a16:creationId xmlns:a16="http://schemas.microsoft.com/office/drawing/2014/main" id="{D5DFE3C6-6D19-319C-9475-47061C442FB6}"/>
              </a:ext>
            </a:extLst>
          </p:cNvPr>
          <p:cNvSpPr/>
          <p:nvPr/>
        </p:nvSpPr>
        <p:spPr>
          <a:xfrm>
            <a:off x="2414271" y="4370500"/>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v1[3]</a:t>
            </a:r>
            <a:endParaRPr kumimoji="1" lang="ja-JP" altLang="en-US" dirty="0"/>
          </a:p>
        </p:txBody>
      </p:sp>
      <p:sp>
        <p:nvSpPr>
          <p:cNvPr id="26" name="正方形/長方形 25">
            <a:extLst>
              <a:ext uri="{FF2B5EF4-FFF2-40B4-BE49-F238E27FC236}">
                <a16:creationId xmlns:a16="http://schemas.microsoft.com/office/drawing/2014/main" id="{368A9786-53CD-1603-9F1E-8F28C6F94C3C}"/>
              </a:ext>
            </a:extLst>
          </p:cNvPr>
          <p:cNvSpPr/>
          <p:nvPr/>
        </p:nvSpPr>
        <p:spPr>
          <a:xfrm>
            <a:off x="2414270" y="4907795"/>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a:extLst>
              <a:ext uri="{FF2B5EF4-FFF2-40B4-BE49-F238E27FC236}">
                <a16:creationId xmlns:a16="http://schemas.microsoft.com/office/drawing/2014/main" id="{BB9CD9EE-D8F1-4066-5C83-D1D411B76336}"/>
              </a:ext>
            </a:extLst>
          </p:cNvPr>
          <p:cNvSpPr/>
          <p:nvPr/>
        </p:nvSpPr>
        <p:spPr>
          <a:xfrm>
            <a:off x="2414270" y="5440850"/>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テキスト ボックス 27">
            <a:extLst>
              <a:ext uri="{FF2B5EF4-FFF2-40B4-BE49-F238E27FC236}">
                <a16:creationId xmlns:a16="http://schemas.microsoft.com/office/drawing/2014/main" id="{B453A2E2-58C0-9CDE-3CE5-0711FDED2E12}"/>
              </a:ext>
            </a:extLst>
          </p:cNvPr>
          <p:cNvSpPr txBox="1"/>
          <p:nvPr/>
        </p:nvSpPr>
        <p:spPr>
          <a:xfrm>
            <a:off x="995274" y="2846532"/>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01A300</a:t>
            </a:r>
            <a:endParaRPr kumimoji="1" lang="ja-JP" altLang="en-US" sz="2000" dirty="0"/>
          </a:p>
        </p:txBody>
      </p:sp>
      <p:sp>
        <p:nvSpPr>
          <p:cNvPr id="29" name="テキスト ボックス 28">
            <a:extLst>
              <a:ext uri="{FF2B5EF4-FFF2-40B4-BE49-F238E27FC236}">
                <a16:creationId xmlns:a16="http://schemas.microsoft.com/office/drawing/2014/main" id="{21ED025C-B5ED-3DEA-9380-2AF18A22E4FA}"/>
              </a:ext>
            </a:extLst>
          </p:cNvPr>
          <p:cNvSpPr txBox="1"/>
          <p:nvPr/>
        </p:nvSpPr>
        <p:spPr>
          <a:xfrm>
            <a:off x="995274" y="3380460"/>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01A304</a:t>
            </a:r>
            <a:endParaRPr kumimoji="1" lang="ja-JP" altLang="en-US" sz="2000" dirty="0"/>
          </a:p>
        </p:txBody>
      </p:sp>
      <p:sp>
        <p:nvSpPr>
          <p:cNvPr id="30" name="テキスト ボックス 29">
            <a:extLst>
              <a:ext uri="{FF2B5EF4-FFF2-40B4-BE49-F238E27FC236}">
                <a16:creationId xmlns:a16="http://schemas.microsoft.com/office/drawing/2014/main" id="{F64891CD-3562-A85D-9766-51B7B73A0105}"/>
              </a:ext>
            </a:extLst>
          </p:cNvPr>
          <p:cNvSpPr txBox="1"/>
          <p:nvPr/>
        </p:nvSpPr>
        <p:spPr>
          <a:xfrm>
            <a:off x="995274" y="3914388"/>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01A308</a:t>
            </a:r>
            <a:endParaRPr kumimoji="1" lang="ja-JP" altLang="en-US" sz="2000" dirty="0"/>
          </a:p>
        </p:txBody>
      </p:sp>
      <p:sp>
        <p:nvSpPr>
          <p:cNvPr id="31" name="テキスト ボックス 30">
            <a:extLst>
              <a:ext uri="{FF2B5EF4-FFF2-40B4-BE49-F238E27FC236}">
                <a16:creationId xmlns:a16="http://schemas.microsoft.com/office/drawing/2014/main" id="{861BAFB2-0689-72B2-D153-9A3FE809BC44}"/>
              </a:ext>
            </a:extLst>
          </p:cNvPr>
          <p:cNvSpPr txBox="1"/>
          <p:nvPr/>
        </p:nvSpPr>
        <p:spPr>
          <a:xfrm>
            <a:off x="1000717" y="4437249"/>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01A30C</a:t>
            </a:r>
            <a:endParaRPr kumimoji="1" lang="ja-JP" altLang="en-US" sz="2000" dirty="0"/>
          </a:p>
        </p:txBody>
      </p:sp>
      <p:sp>
        <p:nvSpPr>
          <p:cNvPr id="32" name="テキスト ボックス 31">
            <a:extLst>
              <a:ext uri="{FF2B5EF4-FFF2-40B4-BE49-F238E27FC236}">
                <a16:creationId xmlns:a16="http://schemas.microsoft.com/office/drawing/2014/main" id="{5041A648-E1E1-F6C6-3BDA-05ECCD839B2F}"/>
              </a:ext>
            </a:extLst>
          </p:cNvPr>
          <p:cNvSpPr txBox="1"/>
          <p:nvPr/>
        </p:nvSpPr>
        <p:spPr>
          <a:xfrm>
            <a:off x="995269" y="5009915"/>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01A310</a:t>
            </a:r>
            <a:endParaRPr kumimoji="1" lang="ja-JP" altLang="en-US" sz="2000" dirty="0"/>
          </a:p>
        </p:txBody>
      </p:sp>
      <p:sp>
        <p:nvSpPr>
          <p:cNvPr id="33" name="テキスト ボックス 32">
            <a:extLst>
              <a:ext uri="{FF2B5EF4-FFF2-40B4-BE49-F238E27FC236}">
                <a16:creationId xmlns:a16="http://schemas.microsoft.com/office/drawing/2014/main" id="{D949DCF0-C5DF-D4DF-C827-B9223FBB30A0}"/>
              </a:ext>
            </a:extLst>
          </p:cNvPr>
          <p:cNvSpPr txBox="1"/>
          <p:nvPr/>
        </p:nvSpPr>
        <p:spPr>
          <a:xfrm>
            <a:off x="995269" y="5499135"/>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01A314</a:t>
            </a:r>
            <a:endParaRPr kumimoji="1" lang="ja-JP" altLang="en-US" sz="2000" dirty="0"/>
          </a:p>
        </p:txBody>
      </p:sp>
      <p:sp>
        <p:nvSpPr>
          <p:cNvPr id="34" name="テキスト ボックス 33">
            <a:extLst>
              <a:ext uri="{FF2B5EF4-FFF2-40B4-BE49-F238E27FC236}">
                <a16:creationId xmlns:a16="http://schemas.microsoft.com/office/drawing/2014/main" id="{557157D5-712F-35B0-F7BA-5674CD394F25}"/>
              </a:ext>
            </a:extLst>
          </p:cNvPr>
          <p:cNvSpPr txBox="1"/>
          <p:nvPr/>
        </p:nvSpPr>
        <p:spPr>
          <a:xfrm>
            <a:off x="1275336" y="6077412"/>
            <a:ext cx="3892412" cy="523220"/>
          </a:xfrm>
          <a:prstGeom prst="rect">
            <a:avLst/>
          </a:prstGeom>
          <a:noFill/>
        </p:spPr>
        <p:txBody>
          <a:bodyPr wrap="none" rtlCol="0">
            <a:spAutoFit/>
          </a:bodyPr>
          <a:lstStyle/>
          <a:p>
            <a:r>
              <a:rPr kumimoji="1" lang="ja-JP" altLang="en-US" sz="2800" dirty="0">
                <a:solidFill>
                  <a:srgbClr val="0070C0"/>
                </a:solidFill>
              </a:rPr>
              <a:t>連続したアドレスに配置</a:t>
            </a:r>
          </a:p>
        </p:txBody>
      </p:sp>
      <p:sp>
        <p:nvSpPr>
          <p:cNvPr id="35" name="正方形/長方形 34">
            <a:extLst>
              <a:ext uri="{FF2B5EF4-FFF2-40B4-BE49-F238E27FC236}">
                <a16:creationId xmlns:a16="http://schemas.microsoft.com/office/drawing/2014/main" id="{EBE5885D-9CCD-8F92-C0E8-82D46ABB1D04}"/>
              </a:ext>
            </a:extLst>
          </p:cNvPr>
          <p:cNvSpPr/>
          <p:nvPr/>
        </p:nvSpPr>
        <p:spPr>
          <a:xfrm>
            <a:off x="8261943" y="2780296"/>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v1[0]</a:t>
            </a:r>
            <a:endParaRPr kumimoji="1" lang="ja-JP" altLang="en-US" dirty="0"/>
          </a:p>
        </p:txBody>
      </p:sp>
      <p:sp>
        <p:nvSpPr>
          <p:cNvPr id="36" name="テキスト ボックス 35">
            <a:extLst>
              <a:ext uri="{FF2B5EF4-FFF2-40B4-BE49-F238E27FC236}">
                <a16:creationId xmlns:a16="http://schemas.microsoft.com/office/drawing/2014/main" id="{F900193F-12B1-FDB7-A616-23138C1CA068}"/>
              </a:ext>
            </a:extLst>
          </p:cNvPr>
          <p:cNvSpPr txBox="1"/>
          <p:nvPr/>
        </p:nvSpPr>
        <p:spPr>
          <a:xfrm>
            <a:off x="9942315" y="2791004"/>
            <a:ext cx="1295547" cy="400110"/>
          </a:xfrm>
          <a:prstGeom prst="rect">
            <a:avLst/>
          </a:prstGeom>
          <a:noFill/>
        </p:spPr>
        <p:txBody>
          <a:bodyPr wrap="none" rtlCol="0">
            <a:spAutoFit/>
          </a:bodyPr>
          <a:lstStyle/>
          <a:p>
            <a:r>
              <a:rPr kumimoji="1" lang="en-US" altLang="ja-JP" sz="2000" dirty="0"/>
              <a:t>begin()</a:t>
            </a:r>
            <a:endParaRPr kumimoji="1" lang="ja-JP" altLang="en-US" sz="2000" dirty="0"/>
          </a:p>
        </p:txBody>
      </p:sp>
      <p:sp>
        <p:nvSpPr>
          <p:cNvPr id="37" name="テキスト ボックス 36">
            <a:extLst>
              <a:ext uri="{FF2B5EF4-FFF2-40B4-BE49-F238E27FC236}">
                <a16:creationId xmlns:a16="http://schemas.microsoft.com/office/drawing/2014/main" id="{86369B51-5EC7-7651-611B-F2B916324550}"/>
              </a:ext>
            </a:extLst>
          </p:cNvPr>
          <p:cNvSpPr txBox="1"/>
          <p:nvPr/>
        </p:nvSpPr>
        <p:spPr>
          <a:xfrm>
            <a:off x="9942315" y="4980058"/>
            <a:ext cx="978153" cy="400110"/>
          </a:xfrm>
          <a:prstGeom prst="rect">
            <a:avLst/>
          </a:prstGeom>
          <a:noFill/>
        </p:spPr>
        <p:txBody>
          <a:bodyPr wrap="none" rtlCol="0">
            <a:spAutoFit/>
          </a:bodyPr>
          <a:lstStyle/>
          <a:p>
            <a:r>
              <a:rPr kumimoji="1" lang="en-US" altLang="ja-JP" sz="2000" dirty="0"/>
              <a:t>end()</a:t>
            </a:r>
            <a:endParaRPr kumimoji="1" lang="ja-JP" altLang="en-US" sz="2000" dirty="0"/>
          </a:p>
        </p:txBody>
      </p:sp>
      <p:sp>
        <p:nvSpPr>
          <p:cNvPr id="38" name="テキスト ボックス 37">
            <a:extLst>
              <a:ext uri="{FF2B5EF4-FFF2-40B4-BE49-F238E27FC236}">
                <a16:creationId xmlns:a16="http://schemas.microsoft.com/office/drawing/2014/main" id="{C9713902-4B39-3739-5336-08F93059F01B}"/>
              </a:ext>
            </a:extLst>
          </p:cNvPr>
          <p:cNvSpPr txBox="1"/>
          <p:nvPr/>
        </p:nvSpPr>
        <p:spPr>
          <a:xfrm>
            <a:off x="6958351" y="2389546"/>
            <a:ext cx="998991" cy="369332"/>
          </a:xfrm>
          <a:prstGeom prst="rect">
            <a:avLst/>
          </a:prstGeom>
          <a:noFill/>
        </p:spPr>
        <p:txBody>
          <a:bodyPr wrap="none" rtlCol="0">
            <a:spAutoFit/>
          </a:bodyPr>
          <a:lstStyle/>
          <a:p>
            <a:r>
              <a:rPr kumimoji="1" lang="ja-JP" altLang="en-US" dirty="0"/>
              <a:t>アドレス</a:t>
            </a:r>
          </a:p>
        </p:txBody>
      </p:sp>
      <p:sp>
        <p:nvSpPr>
          <p:cNvPr id="39" name="正方形/長方形 38">
            <a:extLst>
              <a:ext uri="{FF2B5EF4-FFF2-40B4-BE49-F238E27FC236}">
                <a16:creationId xmlns:a16="http://schemas.microsoft.com/office/drawing/2014/main" id="{1359E337-7F6A-9481-9FE7-E64F513C1153}"/>
              </a:ext>
            </a:extLst>
          </p:cNvPr>
          <p:cNvSpPr/>
          <p:nvPr/>
        </p:nvSpPr>
        <p:spPr>
          <a:xfrm>
            <a:off x="8261942" y="3314224"/>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v1[1]</a:t>
            </a:r>
            <a:endParaRPr kumimoji="1" lang="ja-JP" altLang="en-US" dirty="0"/>
          </a:p>
        </p:txBody>
      </p:sp>
      <p:sp>
        <p:nvSpPr>
          <p:cNvPr id="40" name="正方形/長方形 39">
            <a:extLst>
              <a:ext uri="{FF2B5EF4-FFF2-40B4-BE49-F238E27FC236}">
                <a16:creationId xmlns:a16="http://schemas.microsoft.com/office/drawing/2014/main" id="{BC87C2D1-4FEF-8264-B8CD-D5384064ED26}"/>
              </a:ext>
            </a:extLst>
          </p:cNvPr>
          <p:cNvSpPr/>
          <p:nvPr/>
        </p:nvSpPr>
        <p:spPr>
          <a:xfrm>
            <a:off x="8261940" y="3848153"/>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v1[2]</a:t>
            </a:r>
            <a:endParaRPr kumimoji="1" lang="ja-JP" altLang="en-US" dirty="0"/>
          </a:p>
        </p:txBody>
      </p:sp>
      <p:sp>
        <p:nvSpPr>
          <p:cNvPr id="41" name="正方形/長方形 40">
            <a:extLst>
              <a:ext uri="{FF2B5EF4-FFF2-40B4-BE49-F238E27FC236}">
                <a16:creationId xmlns:a16="http://schemas.microsoft.com/office/drawing/2014/main" id="{AF80FBDB-DB62-37CA-29F2-BA8EA16F65F5}"/>
              </a:ext>
            </a:extLst>
          </p:cNvPr>
          <p:cNvSpPr/>
          <p:nvPr/>
        </p:nvSpPr>
        <p:spPr>
          <a:xfrm>
            <a:off x="8261940" y="4381208"/>
            <a:ext cx="1620957" cy="523220"/>
          </a:xfrm>
          <a:prstGeom prst="rect">
            <a:avLst/>
          </a:prstGeom>
          <a:solidFill>
            <a:srgbClr val="00B050"/>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t>v1[3]</a:t>
            </a:r>
            <a:endParaRPr kumimoji="1" lang="ja-JP" altLang="en-US" dirty="0"/>
          </a:p>
        </p:txBody>
      </p:sp>
      <p:sp>
        <p:nvSpPr>
          <p:cNvPr id="42" name="正方形/長方形 41">
            <a:extLst>
              <a:ext uri="{FF2B5EF4-FFF2-40B4-BE49-F238E27FC236}">
                <a16:creationId xmlns:a16="http://schemas.microsoft.com/office/drawing/2014/main" id="{F8760675-12F1-98DF-5C05-41EFCA109C04}"/>
              </a:ext>
            </a:extLst>
          </p:cNvPr>
          <p:cNvSpPr/>
          <p:nvPr/>
        </p:nvSpPr>
        <p:spPr>
          <a:xfrm>
            <a:off x="8261939" y="4918503"/>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正方形/長方形 42">
            <a:extLst>
              <a:ext uri="{FF2B5EF4-FFF2-40B4-BE49-F238E27FC236}">
                <a16:creationId xmlns:a16="http://schemas.microsoft.com/office/drawing/2014/main" id="{DA7FB1DD-7B53-F199-74F0-898C164C5A54}"/>
              </a:ext>
            </a:extLst>
          </p:cNvPr>
          <p:cNvSpPr/>
          <p:nvPr/>
        </p:nvSpPr>
        <p:spPr>
          <a:xfrm>
            <a:off x="8261939" y="5451558"/>
            <a:ext cx="1620957" cy="52322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a:extLst>
              <a:ext uri="{FF2B5EF4-FFF2-40B4-BE49-F238E27FC236}">
                <a16:creationId xmlns:a16="http://schemas.microsoft.com/office/drawing/2014/main" id="{1CE5E04F-E70D-232F-C4A7-8A57A6D53412}"/>
              </a:ext>
            </a:extLst>
          </p:cNvPr>
          <p:cNvSpPr txBox="1"/>
          <p:nvPr/>
        </p:nvSpPr>
        <p:spPr>
          <a:xfrm>
            <a:off x="6842943" y="2857240"/>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01A300</a:t>
            </a:r>
            <a:endParaRPr kumimoji="1" lang="ja-JP" altLang="en-US" sz="2000" dirty="0"/>
          </a:p>
        </p:txBody>
      </p:sp>
      <p:sp>
        <p:nvSpPr>
          <p:cNvPr id="45" name="テキスト ボックス 44">
            <a:extLst>
              <a:ext uri="{FF2B5EF4-FFF2-40B4-BE49-F238E27FC236}">
                <a16:creationId xmlns:a16="http://schemas.microsoft.com/office/drawing/2014/main" id="{2EF241D5-C5AA-58EF-9889-1DB9601B810A}"/>
              </a:ext>
            </a:extLst>
          </p:cNvPr>
          <p:cNvSpPr txBox="1"/>
          <p:nvPr/>
        </p:nvSpPr>
        <p:spPr>
          <a:xfrm>
            <a:off x="6842943" y="3391168"/>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020128</a:t>
            </a:r>
            <a:endParaRPr kumimoji="1" lang="ja-JP" altLang="en-US" sz="2000" dirty="0"/>
          </a:p>
        </p:txBody>
      </p:sp>
      <p:sp>
        <p:nvSpPr>
          <p:cNvPr id="46" name="テキスト ボックス 45">
            <a:extLst>
              <a:ext uri="{FF2B5EF4-FFF2-40B4-BE49-F238E27FC236}">
                <a16:creationId xmlns:a16="http://schemas.microsoft.com/office/drawing/2014/main" id="{947BE325-2C33-B689-3174-11FAB3B2A1E5}"/>
              </a:ext>
            </a:extLst>
          </p:cNvPr>
          <p:cNvSpPr txBox="1"/>
          <p:nvPr/>
        </p:nvSpPr>
        <p:spPr>
          <a:xfrm>
            <a:off x="6842943" y="3925096"/>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021004</a:t>
            </a:r>
            <a:endParaRPr kumimoji="1" lang="ja-JP" altLang="en-US" sz="2000" dirty="0"/>
          </a:p>
        </p:txBody>
      </p:sp>
      <p:sp>
        <p:nvSpPr>
          <p:cNvPr id="47" name="テキスト ボックス 46">
            <a:extLst>
              <a:ext uri="{FF2B5EF4-FFF2-40B4-BE49-F238E27FC236}">
                <a16:creationId xmlns:a16="http://schemas.microsoft.com/office/drawing/2014/main" id="{F21197A3-02F5-A1DB-86C7-8160B2C1E1A2}"/>
              </a:ext>
            </a:extLst>
          </p:cNvPr>
          <p:cNvSpPr txBox="1"/>
          <p:nvPr/>
        </p:nvSpPr>
        <p:spPr>
          <a:xfrm>
            <a:off x="6848386" y="4447957"/>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01A304</a:t>
            </a:r>
            <a:endParaRPr kumimoji="1" lang="ja-JP" altLang="en-US" sz="2000" dirty="0"/>
          </a:p>
        </p:txBody>
      </p:sp>
      <p:sp>
        <p:nvSpPr>
          <p:cNvPr id="48" name="テキスト ボックス 47">
            <a:extLst>
              <a:ext uri="{FF2B5EF4-FFF2-40B4-BE49-F238E27FC236}">
                <a16:creationId xmlns:a16="http://schemas.microsoft.com/office/drawing/2014/main" id="{6A05E7D5-6DAE-89F7-6B1B-7A7305C6F1B8}"/>
              </a:ext>
            </a:extLst>
          </p:cNvPr>
          <p:cNvSpPr txBox="1"/>
          <p:nvPr/>
        </p:nvSpPr>
        <p:spPr>
          <a:xfrm>
            <a:off x="6842938" y="5020623"/>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021010</a:t>
            </a:r>
            <a:endParaRPr kumimoji="1" lang="ja-JP" altLang="en-US" sz="2000" dirty="0"/>
          </a:p>
        </p:txBody>
      </p:sp>
      <p:sp>
        <p:nvSpPr>
          <p:cNvPr id="49" name="テキスト ボックス 48">
            <a:extLst>
              <a:ext uri="{FF2B5EF4-FFF2-40B4-BE49-F238E27FC236}">
                <a16:creationId xmlns:a16="http://schemas.microsoft.com/office/drawing/2014/main" id="{BDED6E52-063A-39F3-2EC1-17C6AD1B895C}"/>
              </a:ext>
            </a:extLst>
          </p:cNvPr>
          <p:cNvSpPr txBox="1"/>
          <p:nvPr/>
        </p:nvSpPr>
        <p:spPr>
          <a:xfrm>
            <a:off x="6842938" y="5509843"/>
            <a:ext cx="1449436" cy="400110"/>
          </a:xfrm>
          <a:prstGeom prst="rect">
            <a:avLst/>
          </a:prstGeom>
          <a:noFill/>
        </p:spPr>
        <p:txBody>
          <a:bodyPr wrap="none" rtlCol="0">
            <a:spAutoFit/>
          </a:bodyPr>
          <a:lstStyle/>
          <a:p>
            <a:r>
              <a:rPr kumimoji="1" lang="en-US" altLang="ja-JP" sz="2000" dirty="0"/>
              <a:t>0</a:t>
            </a:r>
            <a:r>
              <a:rPr kumimoji="1" lang="ja-JP" altLang="en-US" sz="2000" dirty="0"/>
              <a:t>ｘ</a:t>
            </a:r>
            <a:r>
              <a:rPr kumimoji="1" lang="en-US" altLang="ja-JP" sz="2000" dirty="0"/>
              <a:t>01A308</a:t>
            </a:r>
            <a:endParaRPr kumimoji="1" lang="ja-JP" altLang="en-US" sz="2000" dirty="0"/>
          </a:p>
        </p:txBody>
      </p:sp>
      <p:sp>
        <p:nvSpPr>
          <p:cNvPr id="50" name="テキスト ボックス 49">
            <a:extLst>
              <a:ext uri="{FF2B5EF4-FFF2-40B4-BE49-F238E27FC236}">
                <a16:creationId xmlns:a16="http://schemas.microsoft.com/office/drawing/2014/main" id="{D15C08F4-C05A-7451-9F75-370D6DA3337F}"/>
              </a:ext>
            </a:extLst>
          </p:cNvPr>
          <p:cNvSpPr txBox="1"/>
          <p:nvPr/>
        </p:nvSpPr>
        <p:spPr>
          <a:xfrm>
            <a:off x="7205659" y="5942771"/>
            <a:ext cx="3921266" cy="954107"/>
          </a:xfrm>
          <a:prstGeom prst="rect">
            <a:avLst/>
          </a:prstGeom>
          <a:noFill/>
        </p:spPr>
        <p:txBody>
          <a:bodyPr wrap="none" rtlCol="0">
            <a:spAutoFit/>
          </a:bodyPr>
          <a:lstStyle/>
          <a:p>
            <a:r>
              <a:rPr kumimoji="1" lang="ja-JP" altLang="en-US" sz="2800" dirty="0">
                <a:solidFill>
                  <a:srgbClr val="FF0000"/>
                </a:solidFill>
              </a:rPr>
              <a:t>追加・削除ができるので</a:t>
            </a:r>
            <a:br>
              <a:rPr kumimoji="1" lang="en-US" altLang="ja-JP" sz="2800" dirty="0">
                <a:solidFill>
                  <a:srgbClr val="FF0000"/>
                </a:solidFill>
              </a:rPr>
            </a:br>
            <a:r>
              <a:rPr kumimoji="1" lang="ja-JP" altLang="en-US" sz="2800" dirty="0">
                <a:solidFill>
                  <a:srgbClr val="FF0000"/>
                </a:solidFill>
              </a:rPr>
              <a:t>アドレスがバラバラ</a:t>
            </a:r>
          </a:p>
        </p:txBody>
      </p:sp>
      <p:cxnSp>
        <p:nvCxnSpPr>
          <p:cNvPr id="52" name="直線コネクタ 51">
            <a:extLst>
              <a:ext uri="{FF2B5EF4-FFF2-40B4-BE49-F238E27FC236}">
                <a16:creationId xmlns:a16="http://schemas.microsoft.com/office/drawing/2014/main" id="{6331C67C-FCAB-9B74-251A-D02F18570F55}"/>
              </a:ext>
            </a:extLst>
          </p:cNvPr>
          <p:cNvCxnSpPr>
            <a:cxnSpLocks/>
          </p:cNvCxnSpPr>
          <p:nvPr/>
        </p:nvCxnSpPr>
        <p:spPr>
          <a:xfrm>
            <a:off x="6096000" y="1995352"/>
            <a:ext cx="0" cy="4701374"/>
          </a:xfrm>
          <a:prstGeom prst="line">
            <a:avLst/>
          </a:prstGeom>
          <a:ln w="28575"/>
        </p:spPr>
        <p:style>
          <a:lnRef idx="1">
            <a:schemeClr val="accent1"/>
          </a:lnRef>
          <a:fillRef idx="0">
            <a:schemeClr val="accent1"/>
          </a:fillRef>
          <a:effectRef idx="0">
            <a:schemeClr val="accent1"/>
          </a:effectRef>
          <a:fontRef idx="minor">
            <a:schemeClr val="tx1"/>
          </a:fontRef>
        </p:style>
      </p:cxnSp>
      <p:sp>
        <p:nvSpPr>
          <p:cNvPr id="5" name="正方形/長方形 4">
            <a:extLst>
              <a:ext uri="{FF2B5EF4-FFF2-40B4-BE49-F238E27FC236}">
                <a16:creationId xmlns:a16="http://schemas.microsoft.com/office/drawing/2014/main" id="{95834CF0-42EE-13AD-1F71-FEE99A2FB991}"/>
              </a:ext>
            </a:extLst>
          </p:cNvPr>
          <p:cNvSpPr/>
          <p:nvPr/>
        </p:nvSpPr>
        <p:spPr>
          <a:xfrm>
            <a:off x="2879388" y="3288196"/>
            <a:ext cx="7432047" cy="226599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800" dirty="0"/>
              <a:t>配列要素の追加や削除をしても、</a:t>
            </a:r>
            <a:br>
              <a:rPr kumimoji="1" lang="en-US" altLang="ja-JP" sz="2800" dirty="0"/>
            </a:br>
            <a:r>
              <a:rPr kumimoji="1" lang="ja-JP" altLang="en-US" sz="2800" dirty="0"/>
              <a:t>配置されたアドレスの情報を管理して</a:t>
            </a:r>
            <a:endParaRPr kumimoji="1" lang="en-US" altLang="ja-JP" sz="2800" dirty="0"/>
          </a:p>
          <a:p>
            <a:pPr algn="ctr"/>
            <a:r>
              <a:rPr kumimoji="1" lang="ja-JP" altLang="en-US" sz="2800" dirty="0"/>
              <a:t>各要素の順番をきちんと把握できるものが</a:t>
            </a:r>
            <a:endParaRPr kumimoji="1" lang="en-US" altLang="ja-JP" sz="2800" dirty="0"/>
          </a:p>
          <a:p>
            <a:pPr algn="ctr"/>
            <a:r>
              <a:rPr kumimoji="1" lang="ja-JP" altLang="en-US" sz="3600" b="1" dirty="0">
                <a:solidFill>
                  <a:srgbClr val="FFFF00"/>
                </a:solidFill>
              </a:rPr>
              <a:t>イテレータ</a:t>
            </a:r>
            <a:endParaRPr kumimoji="1" lang="ja-JP" altLang="en-US" sz="3600" b="1" dirty="0"/>
          </a:p>
        </p:txBody>
      </p:sp>
    </p:spTree>
    <p:extLst>
      <p:ext uri="{BB962C8B-B14F-4D97-AF65-F5344CB8AC3E}">
        <p14:creationId xmlns:p14="http://schemas.microsoft.com/office/powerpoint/2010/main" val="246872022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ja-JP" altLang="en-US" dirty="0"/>
              <a:t>イテレータ（</a:t>
            </a:r>
            <a:r>
              <a:rPr lang="en-US" altLang="ja-JP" dirty="0"/>
              <a:t>iterator</a:t>
            </a:r>
            <a:r>
              <a:rPr kumimoji="1" lang="ja-JP" altLang="en-US" dirty="0"/>
              <a:t>：反復子</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3970318"/>
          </a:xfrm>
          <a:prstGeom prst="rect">
            <a:avLst/>
          </a:prstGeom>
          <a:noFill/>
          <a:ln>
            <a:solidFill>
              <a:schemeClr val="tx1"/>
            </a:solidFill>
          </a:ln>
        </p:spPr>
        <p:txBody>
          <a:bodyPr wrap="square" rtlCol="0">
            <a:spAutoFit/>
          </a:bodyPr>
          <a:lstStyle/>
          <a:p>
            <a:r>
              <a:rPr lang="en-US" altLang="ja-JP" sz="1800" dirty="0">
                <a:ea typeface="ＭＳ ゴシック" panose="020B0609070205080204" pitchFamily="49" charset="-128"/>
              </a:rPr>
              <a:t>	v1.push_back(3);</a:t>
            </a:r>
          </a:p>
          <a:p>
            <a:r>
              <a:rPr lang="en-US" altLang="ja-JP" sz="1800" dirty="0">
                <a:ea typeface="ＭＳ ゴシック" panose="020B0609070205080204" pitchFamily="49" charset="-128"/>
              </a:rPr>
              <a:t>	v2.push_back("ABC");</a:t>
            </a:r>
          </a:p>
          <a:p>
            <a:r>
              <a:rPr lang="en-US" altLang="ja-JP" sz="1800" dirty="0">
                <a:ea typeface="ＭＳ ゴシック" panose="020B0609070205080204" pitchFamily="49" charset="-128"/>
              </a:rPr>
              <a:t>	v2.push_back(“DEF”);</a:t>
            </a:r>
            <a:br>
              <a:rPr lang="en-US" altLang="ja-JP" sz="1800" dirty="0">
                <a:ea typeface="ＭＳ ゴシック" panose="020B0609070205080204" pitchFamily="49" charset="-128"/>
              </a:rPr>
            </a:br>
            <a:r>
              <a:rPr lang="en-US" altLang="ja-JP" sz="1800" dirty="0">
                <a:ea typeface="ＭＳ ゴシック" panose="020B0609070205080204" pitchFamily="49" charset="-128"/>
              </a:rPr>
              <a:t>	v1.pop_back();</a:t>
            </a:r>
            <a:br>
              <a:rPr lang="en-US" altLang="ja-JP" sz="1800" dirty="0">
                <a:ea typeface="ＭＳ ゴシック" panose="020B0609070205080204" pitchFamily="49" charset="-128"/>
              </a:rPr>
            </a:br>
            <a:r>
              <a:rPr lang="en-US" altLang="ja-JP" sz="1800" dirty="0">
                <a:ea typeface="ＭＳ ゴシック" panose="020B0609070205080204" pitchFamily="49" charset="-128"/>
              </a:rPr>
              <a:t>	v1.emplace_back(4);</a:t>
            </a:r>
            <a:r>
              <a:rPr lang="en-US" altLang="ja-JP" dirty="0">
                <a:ea typeface="ＭＳ ゴシック" panose="020B0609070205080204" pitchFamily="49" charset="-128"/>
              </a:rPr>
              <a:t> </a:t>
            </a:r>
            <a:endParaRPr lang="en-US" altLang="ja-JP" sz="1800" dirty="0">
              <a:ea typeface="ＭＳ ゴシック" panose="020B0609070205080204" pitchFamily="49" charset="-128"/>
            </a:endParaRPr>
          </a:p>
          <a:p>
            <a:r>
              <a:rPr lang="en-US" altLang="ja-JP" dirty="0">
                <a:ea typeface="ＭＳ ゴシック" panose="020B0609070205080204" pitchFamily="49" charset="-128"/>
              </a:rPr>
              <a:t>	</a:t>
            </a:r>
            <a:r>
              <a:rPr lang="sv-SE" altLang="ja-JP" sz="1800" dirty="0">
                <a:ea typeface="ＭＳ ゴシック" panose="020B0609070205080204" pitchFamily="49" charset="-128"/>
              </a:rPr>
              <a:t>cout &lt;&lt; ”v1</a:t>
            </a:r>
            <a:r>
              <a:rPr lang="ja-JP" altLang="en-US" sz="1800" dirty="0">
                <a:ea typeface="ＭＳ ゴシック" panose="020B0609070205080204" pitchFamily="49" charset="-128"/>
              </a:rPr>
              <a:t>の要素数</a:t>
            </a:r>
            <a:r>
              <a:rPr lang="en-US" altLang="ja-JP" sz="1800" dirty="0">
                <a:ea typeface="ＭＳ ゴシック" panose="020B0609070205080204" pitchFamily="49" charset="-128"/>
              </a:rPr>
              <a:t>:” &lt;&lt; </a:t>
            </a:r>
            <a:r>
              <a:rPr lang="nn-NO" altLang="ja-JP" sz="1800" dirty="0">
                <a:ea typeface="ＭＳ ゴシック" panose="020B0609070205080204" pitchFamily="49" charset="-128"/>
              </a:rPr>
              <a:t>v1.size() </a:t>
            </a:r>
            <a:r>
              <a:rPr lang="sv-SE" altLang="ja-JP" sz="1800" dirty="0">
                <a:ea typeface="ＭＳ ゴシック" panose="020B0609070205080204" pitchFamily="49" charset="-128"/>
              </a:rPr>
              <a:t>&lt;&lt; endl;</a:t>
            </a:r>
            <a:br>
              <a:rPr lang="sv-SE" altLang="ja-JP" sz="1800" dirty="0">
                <a:solidFill>
                  <a:srgbClr val="000000"/>
                </a:solidFill>
                <a:ea typeface="ＭＳ ゴシック" panose="020B0609070205080204" pitchFamily="49" charset="-128"/>
              </a:rPr>
            </a:br>
            <a:endParaRPr lang="sv-SE" altLang="ja-JP" sz="1800" dirty="0">
              <a:solidFill>
                <a:srgbClr val="000000"/>
              </a:solidFill>
              <a:ea typeface="ＭＳ ゴシック" panose="020B0609070205080204" pitchFamily="49" charset="-128"/>
            </a:endParaRPr>
          </a:p>
          <a:p>
            <a:r>
              <a:rPr lang="en-US" altLang="ja-JP" sz="1800" dirty="0">
                <a:solidFill>
                  <a:srgbClr val="000000"/>
                </a:solidFill>
                <a:ea typeface="ＭＳ ゴシック" panose="020B0609070205080204" pitchFamily="49" charset="-128"/>
              </a:rPr>
              <a:t>	</a:t>
            </a:r>
            <a:r>
              <a:rPr lang="en-US" altLang="ja-JP" sz="1800" dirty="0">
                <a:solidFill>
                  <a:srgbClr val="FF0000"/>
                </a:solidFill>
                <a:ea typeface="ＭＳ ゴシック" panose="020B0609070205080204" pitchFamily="49" charset="-128"/>
              </a:rPr>
              <a:t>vector&lt;int&gt;::iterator </a:t>
            </a:r>
            <a:r>
              <a:rPr lang="en-US" altLang="ja-JP" dirty="0" err="1">
                <a:solidFill>
                  <a:srgbClr val="FF0000"/>
                </a:solidFill>
                <a:ea typeface="ＭＳ ゴシック" panose="020B0609070205080204" pitchFamily="49" charset="-128"/>
              </a:rPr>
              <a:t>itr</a:t>
            </a:r>
            <a:r>
              <a:rPr lang="en-US" altLang="ja-JP" dirty="0">
                <a:solidFill>
                  <a:srgbClr val="FF0000"/>
                </a:solidFill>
                <a:ea typeface="ＭＳ ゴシック" panose="020B0609070205080204" pitchFamily="49" charset="-128"/>
              </a:rPr>
              <a:t> = v1.begin();</a:t>
            </a:r>
          </a:p>
          <a:p>
            <a:r>
              <a:rPr lang="en-US" altLang="ja-JP" sz="1800" dirty="0">
                <a:solidFill>
                  <a:srgbClr val="FF0000"/>
                </a:solidFill>
                <a:ea typeface="ＭＳ ゴシック" panose="020B0609070205080204" pitchFamily="49" charset="-128"/>
              </a:rPr>
              <a:t>	</a:t>
            </a:r>
            <a:r>
              <a:rPr lang="sv-SE" altLang="ja-JP" sz="1800" dirty="0">
                <a:solidFill>
                  <a:srgbClr val="FF0000"/>
                </a:solidFill>
                <a:ea typeface="ＭＳ ゴシック" panose="020B0609070205080204" pitchFamily="49" charset="-128"/>
              </a:rPr>
              <a:t>cout &lt;&lt; ”</a:t>
            </a:r>
            <a:r>
              <a:rPr lang="ja-JP" altLang="en-US" sz="1800" dirty="0">
                <a:solidFill>
                  <a:srgbClr val="FF0000"/>
                </a:solidFill>
                <a:ea typeface="ＭＳ ゴシック" panose="020B0609070205080204" pitchFamily="49" charset="-128"/>
              </a:rPr>
              <a:t>イテレータが指す要素の値</a:t>
            </a:r>
            <a:r>
              <a:rPr lang="en-US" altLang="ja-JP" sz="1800" dirty="0">
                <a:solidFill>
                  <a:srgbClr val="FF0000"/>
                </a:solidFill>
                <a:ea typeface="ＭＳ ゴシック" panose="020B0609070205080204" pitchFamily="49" charset="-128"/>
              </a:rPr>
              <a:t>:” </a:t>
            </a:r>
            <a:r>
              <a:rPr lang="sv-SE" altLang="ja-JP" sz="1800" dirty="0">
                <a:solidFill>
                  <a:srgbClr val="FF0000"/>
                </a:solidFill>
                <a:ea typeface="ＭＳ ゴシック" panose="020B0609070205080204" pitchFamily="49" charset="-128"/>
              </a:rPr>
              <a:t>&lt;&lt; </a:t>
            </a:r>
            <a:r>
              <a:rPr lang="nn-NO" altLang="ja-JP" dirty="0">
                <a:solidFill>
                  <a:srgbClr val="FF0000"/>
                </a:solidFill>
                <a:ea typeface="ＭＳ ゴシック" panose="020B0609070205080204" pitchFamily="49" charset="-128"/>
              </a:rPr>
              <a:t>*</a:t>
            </a:r>
            <a:r>
              <a:rPr lang="nn-NO" altLang="ja-JP" sz="1800" dirty="0">
                <a:solidFill>
                  <a:srgbClr val="FF0000"/>
                </a:solidFill>
                <a:ea typeface="ＭＳ ゴシック" panose="020B0609070205080204" pitchFamily="49" charset="-128"/>
              </a:rPr>
              <a:t>itr</a:t>
            </a:r>
            <a:r>
              <a:rPr lang="sv-SE" altLang="ja-JP" sz="1800" dirty="0">
                <a:solidFill>
                  <a:srgbClr val="FF0000"/>
                </a:solidFill>
                <a:ea typeface="ＭＳ ゴシック" panose="020B0609070205080204" pitchFamily="49" charset="-128"/>
              </a:rPr>
              <a:t> &lt;&lt; endl;</a:t>
            </a:r>
          </a:p>
          <a:p>
            <a:br>
              <a:rPr lang="en-US" altLang="ja-JP" dirty="0">
                <a:solidFill>
                  <a:srgbClr val="FF0000"/>
                </a:solidFill>
                <a:ea typeface="ＭＳ ゴシック" panose="020B0609070205080204" pitchFamily="49" charset="-128"/>
              </a:rPr>
            </a:br>
            <a:r>
              <a:rPr lang="en-US" altLang="ja-JP" dirty="0">
                <a:ea typeface="ＭＳ ゴシック" panose="020B0609070205080204" pitchFamily="49" charset="-128"/>
              </a:rPr>
              <a:t>	</a:t>
            </a:r>
            <a:r>
              <a:rPr lang="nn-NO" altLang="ja-JP" sz="1800" dirty="0">
                <a:ea typeface="ＭＳ ゴシック" panose="020B0609070205080204" pitchFamily="49" charset="-128"/>
              </a:rPr>
              <a:t>for (int i = 0; i &lt; v1.size(); i++) {</a:t>
            </a:r>
          </a:p>
          <a:p>
            <a:r>
              <a:rPr lang="sv-SE" altLang="ja-JP" sz="1800" dirty="0">
                <a:ea typeface="ＭＳ ゴシック" panose="020B0609070205080204" pitchFamily="49" charset="-128"/>
              </a:rPr>
              <a:t>		</a:t>
            </a:r>
            <a:r>
              <a:rPr lang="en-US" altLang="ja-JP" sz="1800" dirty="0">
                <a:ea typeface="ＭＳ ゴシック" panose="020B0609070205080204" pitchFamily="49" charset="-128"/>
              </a:rPr>
              <a:t> </a:t>
            </a:r>
            <a:r>
              <a:rPr lang="sv-SE" altLang="ja-JP" sz="1800" dirty="0">
                <a:ea typeface="ＭＳ ゴシック" panose="020B0609070205080204" pitchFamily="49" charset="-128"/>
              </a:rPr>
              <a:t>cout &lt;&lt; ”v1[" &lt;&lt; i &lt;&lt; "]=" &lt;&lt; v1[i] &lt;&lt; endl;</a:t>
            </a:r>
          </a:p>
          <a:p>
            <a:r>
              <a:rPr lang="en-US" altLang="ja-JP" sz="1800" dirty="0">
                <a:ea typeface="ＭＳ ゴシック" panose="020B0609070205080204" pitchFamily="49" charset="-128"/>
              </a:rPr>
              <a:t>	}</a:t>
            </a:r>
          </a:p>
          <a:p>
            <a:r>
              <a:rPr lang="en-US" altLang="ja-JP" dirty="0">
                <a:ea typeface="ＭＳ ゴシック" panose="020B0609070205080204" pitchFamily="49" charset="-128"/>
              </a:rPr>
              <a:t>	</a:t>
            </a:r>
            <a:endParaRPr kumimoji="1" lang="ja-JP" altLang="en-US" sz="7200" dirty="0"/>
          </a:p>
        </p:txBody>
      </p:sp>
      <p:sp>
        <p:nvSpPr>
          <p:cNvPr id="6" name="矢印: 右 5">
            <a:extLst>
              <a:ext uri="{FF2B5EF4-FFF2-40B4-BE49-F238E27FC236}">
                <a16:creationId xmlns:a16="http://schemas.microsoft.com/office/drawing/2014/main" id="{03D5EDFA-B62E-1A7D-6F0F-3459E14ADF01}"/>
              </a:ext>
            </a:extLst>
          </p:cNvPr>
          <p:cNvSpPr/>
          <p:nvPr/>
        </p:nvSpPr>
        <p:spPr>
          <a:xfrm>
            <a:off x="751890" y="3117196"/>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右 9">
            <a:extLst>
              <a:ext uri="{FF2B5EF4-FFF2-40B4-BE49-F238E27FC236}">
                <a16:creationId xmlns:a16="http://schemas.microsoft.com/office/drawing/2014/main" id="{7E271DCC-40FA-E0DF-93B4-D7E471510986}"/>
              </a:ext>
            </a:extLst>
          </p:cNvPr>
          <p:cNvSpPr/>
          <p:nvPr/>
        </p:nvSpPr>
        <p:spPr>
          <a:xfrm>
            <a:off x="751890" y="3386660"/>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310162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8B8973-DCE8-E71F-EDED-B42A9C9CDAA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633A77E-83E4-5087-4C22-5C112E19BC68}"/>
              </a:ext>
            </a:extLst>
          </p:cNvPr>
          <p:cNvSpPr>
            <a:spLocks noGrp="1"/>
          </p:cNvSpPr>
          <p:nvPr>
            <p:ph type="title"/>
          </p:nvPr>
        </p:nvSpPr>
        <p:spPr/>
        <p:txBody>
          <a:bodyPr/>
          <a:lstStyle/>
          <a:p>
            <a:r>
              <a:rPr lang="ja-JP" altLang="en-US" dirty="0"/>
              <a:t>イテレータ（</a:t>
            </a:r>
            <a:r>
              <a:rPr lang="en-US" altLang="ja-JP" dirty="0"/>
              <a:t>iterator</a:t>
            </a:r>
            <a:r>
              <a:rPr kumimoji="1" lang="ja-JP" altLang="en-US" dirty="0"/>
              <a:t>：反復子</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2D1D261D-17DF-B2C4-790D-3CA3EAB48668}"/>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C76871F0-1963-B290-9F6C-71EDCACC6CBE}"/>
              </a:ext>
            </a:extLst>
          </p:cNvPr>
          <p:cNvSpPr txBox="1"/>
          <p:nvPr/>
        </p:nvSpPr>
        <p:spPr>
          <a:xfrm>
            <a:off x="751890" y="1120695"/>
            <a:ext cx="10688220" cy="3970318"/>
          </a:xfrm>
          <a:prstGeom prst="rect">
            <a:avLst/>
          </a:prstGeom>
          <a:noFill/>
          <a:ln>
            <a:solidFill>
              <a:schemeClr val="tx1"/>
            </a:solidFill>
          </a:ln>
        </p:spPr>
        <p:txBody>
          <a:bodyPr wrap="square" rtlCol="0">
            <a:spAutoFit/>
          </a:bodyPr>
          <a:lstStyle/>
          <a:p>
            <a:r>
              <a:rPr lang="en-US" altLang="ja-JP" sz="1800" dirty="0">
                <a:ea typeface="ＭＳ ゴシック" panose="020B0609070205080204" pitchFamily="49" charset="-128"/>
              </a:rPr>
              <a:t>	v1.push_back(3);</a:t>
            </a:r>
          </a:p>
          <a:p>
            <a:r>
              <a:rPr lang="en-US" altLang="ja-JP" sz="1800" dirty="0">
                <a:ea typeface="ＭＳ ゴシック" panose="020B0609070205080204" pitchFamily="49" charset="-128"/>
              </a:rPr>
              <a:t>	v2.push_back("ABC");</a:t>
            </a:r>
          </a:p>
          <a:p>
            <a:r>
              <a:rPr lang="en-US" altLang="ja-JP" sz="1800" dirty="0">
                <a:ea typeface="ＭＳ ゴシック" panose="020B0609070205080204" pitchFamily="49" charset="-128"/>
              </a:rPr>
              <a:t>	v2.push_back(“DEF”);</a:t>
            </a:r>
            <a:br>
              <a:rPr lang="en-US" altLang="ja-JP" sz="1800" dirty="0">
                <a:ea typeface="ＭＳ ゴシック" panose="020B0609070205080204" pitchFamily="49" charset="-128"/>
              </a:rPr>
            </a:br>
            <a:r>
              <a:rPr lang="en-US" altLang="ja-JP" sz="1800" dirty="0">
                <a:ea typeface="ＭＳ ゴシック" panose="020B0609070205080204" pitchFamily="49" charset="-128"/>
              </a:rPr>
              <a:t>	v1.pop_back();</a:t>
            </a:r>
            <a:br>
              <a:rPr lang="en-US" altLang="ja-JP" sz="1800" dirty="0">
                <a:ea typeface="ＭＳ ゴシック" panose="020B0609070205080204" pitchFamily="49" charset="-128"/>
              </a:rPr>
            </a:br>
            <a:r>
              <a:rPr lang="en-US" altLang="ja-JP" sz="1800" dirty="0">
                <a:ea typeface="ＭＳ ゴシック" panose="020B0609070205080204" pitchFamily="49" charset="-128"/>
              </a:rPr>
              <a:t>	v1.emplace_back(4);</a:t>
            </a:r>
            <a:r>
              <a:rPr lang="en-US" altLang="ja-JP" dirty="0">
                <a:ea typeface="ＭＳ ゴシック" panose="020B0609070205080204" pitchFamily="49" charset="-128"/>
              </a:rPr>
              <a:t> </a:t>
            </a:r>
            <a:endParaRPr lang="en-US" altLang="ja-JP" sz="1800" dirty="0">
              <a:ea typeface="ＭＳ ゴシック" panose="020B0609070205080204" pitchFamily="49" charset="-128"/>
            </a:endParaRPr>
          </a:p>
          <a:p>
            <a:r>
              <a:rPr lang="en-US" altLang="ja-JP" dirty="0">
                <a:ea typeface="ＭＳ ゴシック" panose="020B0609070205080204" pitchFamily="49" charset="-128"/>
              </a:rPr>
              <a:t>	</a:t>
            </a:r>
            <a:r>
              <a:rPr lang="sv-SE" altLang="ja-JP" sz="1800" dirty="0">
                <a:ea typeface="ＭＳ ゴシック" panose="020B0609070205080204" pitchFamily="49" charset="-128"/>
              </a:rPr>
              <a:t>cout &lt;&lt; ”v1</a:t>
            </a:r>
            <a:r>
              <a:rPr lang="ja-JP" altLang="en-US" sz="1800" dirty="0">
                <a:ea typeface="ＭＳ ゴシック" panose="020B0609070205080204" pitchFamily="49" charset="-128"/>
              </a:rPr>
              <a:t>の要素数</a:t>
            </a:r>
            <a:r>
              <a:rPr lang="en-US" altLang="ja-JP" sz="1800" dirty="0">
                <a:ea typeface="ＭＳ ゴシック" panose="020B0609070205080204" pitchFamily="49" charset="-128"/>
              </a:rPr>
              <a:t>:” &lt;&lt; </a:t>
            </a:r>
            <a:r>
              <a:rPr lang="nn-NO" altLang="ja-JP" sz="1800" dirty="0">
                <a:ea typeface="ＭＳ ゴシック" panose="020B0609070205080204" pitchFamily="49" charset="-128"/>
              </a:rPr>
              <a:t>v1.size() </a:t>
            </a:r>
            <a:r>
              <a:rPr lang="sv-SE" altLang="ja-JP" sz="1800" dirty="0">
                <a:ea typeface="ＭＳ ゴシック" panose="020B0609070205080204" pitchFamily="49" charset="-128"/>
              </a:rPr>
              <a:t>&lt;&lt; endl;</a:t>
            </a:r>
            <a:br>
              <a:rPr lang="sv-SE" altLang="ja-JP" sz="1800" dirty="0">
                <a:solidFill>
                  <a:srgbClr val="000000"/>
                </a:solidFill>
                <a:ea typeface="ＭＳ ゴシック" panose="020B0609070205080204" pitchFamily="49" charset="-128"/>
              </a:rPr>
            </a:br>
            <a:endParaRPr lang="sv-SE" altLang="ja-JP" sz="1800" dirty="0">
              <a:solidFill>
                <a:srgbClr val="000000"/>
              </a:solidFill>
              <a:ea typeface="ＭＳ ゴシック" panose="020B0609070205080204" pitchFamily="49" charset="-128"/>
            </a:endParaRPr>
          </a:p>
          <a:p>
            <a:r>
              <a:rPr lang="en-US" altLang="ja-JP" sz="1800" dirty="0">
                <a:solidFill>
                  <a:srgbClr val="000000"/>
                </a:solidFill>
                <a:ea typeface="ＭＳ ゴシック" panose="020B0609070205080204" pitchFamily="49" charset="-128"/>
              </a:rPr>
              <a:t>	</a:t>
            </a:r>
            <a:r>
              <a:rPr lang="en-US" altLang="ja-JP" sz="1800" dirty="0">
                <a:solidFill>
                  <a:srgbClr val="FF0000"/>
                </a:solidFill>
                <a:ea typeface="ＭＳ ゴシック" panose="020B0609070205080204" pitchFamily="49" charset="-128"/>
              </a:rPr>
              <a:t>auto </a:t>
            </a:r>
            <a:r>
              <a:rPr lang="en-US" altLang="ja-JP" dirty="0" err="1">
                <a:ea typeface="ＭＳ ゴシック" panose="020B0609070205080204" pitchFamily="49" charset="-128"/>
              </a:rPr>
              <a:t>itr</a:t>
            </a:r>
            <a:r>
              <a:rPr lang="en-US" altLang="ja-JP" dirty="0">
                <a:ea typeface="ＭＳ ゴシック" panose="020B0609070205080204" pitchFamily="49" charset="-128"/>
              </a:rPr>
              <a:t> = v1.begin();</a:t>
            </a:r>
          </a:p>
          <a:p>
            <a:r>
              <a:rPr lang="en-US" altLang="ja-JP" sz="1800" dirty="0">
                <a:solidFill>
                  <a:srgbClr val="FF0000"/>
                </a:solidFill>
                <a:ea typeface="ＭＳ ゴシック" panose="020B0609070205080204" pitchFamily="49" charset="-128"/>
              </a:rPr>
              <a:t>	</a:t>
            </a:r>
            <a:r>
              <a:rPr lang="sv-SE" altLang="ja-JP" sz="1800" dirty="0">
                <a:ea typeface="ＭＳ ゴシック" panose="020B0609070205080204" pitchFamily="49" charset="-128"/>
              </a:rPr>
              <a:t>cout &lt;&lt; ”</a:t>
            </a:r>
            <a:r>
              <a:rPr lang="ja-JP" altLang="en-US" sz="1800" dirty="0">
                <a:ea typeface="ＭＳ ゴシック" panose="020B0609070205080204" pitchFamily="49" charset="-128"/>
              </a:rPr>
              <a:t>イテレータが指す要素の値</a:t>
            </a:r>
            <a:r>
              <a:rPr lang="en-US" altLang="ja-JP" sz="1800" dirty="0">
                <a:ea typeface="ＭＳ ゴシック" panose="020B0609070205080204" pitchFamily="49" charset="-128"/>
              </a:rPr>
              <a:t>:” </a:t>
            </a:r>
            <a:r>
              <a:rPr lang="sv-SE" altLang="ja-JP" sz="1800" dirty="0">
                <a:ea typeface="ＭＳ ゴシック" panose="020B0609070205080204" pitchFamily="49" charset="-128"/>
              </a:rPr>
              <a:t>&lt;&lt; </a:t>
            </a:r>
            <a:r>
              <a:rPr lang="nn-NO" altLang="ja-JP" dirty="0">
                <a:ea typeface="ＭＳ ゴシック" panose="020B0609070205080204" pitchFamily="49" charset="-128"/>
              </a:rPr>
              <a:t>*</a:t>
            </a:r>
            <a:r>
              <a:rPr lang="nn-NO" altLang="ja-JP" sz="1800" dirty="0">
                <a:ea typeface="ＭＳ ゴシック" panose="020B0609070205080204" pitchFamily="49" charset="-128"/>
              </a:rPr>
              <a:t>itr</a:t>
            </a:r>
            <a:r>
              <a:rPr lang="sv-SE" altLang="ja-JP" sz="1800" dirty="0">
                <a:ea typeface="ＭＳ ゴシック" panose="020B0609070205080204" pitchFamily="49" charset="-128"/>
              </a:rPr>
              <a:t> &lt;&lt; endl;</a:t>
            </a:r>
            <a:br>
              <a:rPr lang="en-US" altLang="ja-JP" dirty="0">
                <a:solidFill>
                  <a:srgbClr val="00B050"/>
                </a:solidFill>
                <a:latin typeface="+mn-ea"/>
              </a:rPr>
            </a:br>
            <a:endParaRPr lang="en-US" altLang="ja-JP" sz="1800" dirty="0">
              <a:latin typeface="+mn-ea"/>
            </a:endParaRPr>
          </a:p>
          <a:p>
            <a:r>
              <a:rPr lang="nn-NO" altLang="ja-JP" sz="1800" dirty="0">
                <a:solidFill>
                  <a:srgbClr val="0000FF"/>
                </a:solidFill>
                <a:ea typeface="ＭＳ ゴシック" panose="020B0609070205080204" pitchFamily="49" charset="-128"/>
              </a:rPr>
              <a:t>	</a:t>
            </a:r>
            <a:r>
              <a:rPr lang="nn-NO" altLang="ja-JP" sz="1800" dirty="0">
                <a:ea typeface="ＭＳ ゴシック" panose="020B0609070205080204" pitchFamily="49" charset="-128"/>
              </a:rPr>
              <a:t>for (int i = 0; i &lt; v1.size(); i++) {</a:t>
            </a:r>
          </a:p>
          <a:p>
            <a:r>
              <a:rPr lang="sv-SE" altLang="ja-JP" sz="1800" dirty="0">
                <a:ea typeface="ＭＳ ゴシック" panose="020B0609070205080204" pitchFamily="49" charset="-128"/>
              </a:rPr>
              <a:t>		</a:t>
            </a:r>
            <a:r>
              <a:rPr lang="en-US" altLang="ja-JP" sz="1800" dirty="0">
                <a:ea typeface="ＭＳ ゴシック" panose="020B0609070205080204" pitchFamily="49" charset="-128"/>
              </a:rPr>
              <a:t> </a:t>
            </a:r>
            <a:r>
              <a:rPr lang="sv-SE" altLang="ja-JP" sz="1800" dirty="0">
                <a:ea typeface="ＭＳ ゴシック" panose="020B0609070205080204" pitchFamily="49" charset="-128"/>
              </a:rPr>
              <a:t>cout &lt;&lt; ”v1[" &lt;&lt; i &lt;&lt; "]=" &lt;&lt; v1[i] &lt;&lt; endl;</a:t>
            </a:r>
          </a:p>
          <a:p>
            <a:r>
              <a:rPr lang="en-US" altLang="ja-JP" sz="1800" dirty="0">
                <a:ea typeface="ＭＳ ゴシック" panose="020B0609070205080204" pitchFamily="49" charset="-128"/>
              </a:rPr>
              <a:t>	}</a:t>
            </a:r>
          </a:p>
          <a:p>
            <a:r>
              <a:rPr lang="en-US" altLang="ja-JP" dirty="0">
                <a:ea typeface="ＭＳ ゴシック" panose="020B0609070205080204" pitchFamily="49" charset="-128"/>
              </a:rPr>
              <a:t>	</a:t>
            </a:r>
            <a:endParaRPr kumimoji="1" lang="ja-JP" altLang="en-US" sz="7200" dirty="0"/>
          </a:p>
        </p:txBody>
      </p:sp>
      <p:sp>
        <p:nvSpPr>
          <p:cNvPr id="6" name="矢印: 右 5">
            <a:extLst>
              <a:ext uri="{FF2B5EF4-FFF2-40B4-BE49-F238E27FC236}">
                <a16:creationId xmlns:a16="http://schemas.microsoft.com/office/drawing/2014/main" id="{33CB0913-5E48-3950-A5E2-A7820094ED51}"/>
              </a:ext>
            </a:extLst>
          </p:cNvPr>
          <p:cNvSpPr/>
          <p:nvPr/>
        </p:nvSpPr>
        <p:spPr>
          <a:xfrm>
            <a:off x="751890" y="3117196"/>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吹き出し: 四角形 7">
            <a:extLst>
              <a:ext uri="{FF2B5EF4-FFF2-40B4-BE49-F238E27FC236}">
                <a16:creationId xmlns:a16="http://schemas.microsoft.com/office/drawing/2014/main" id="{ABBCF760-5D18-7BDA-C2F1-7AF77EEE7696}"/>
              </a:ext>
            </a:extLst>
          </p:cNvPr>
          <p:cNvSpPr/>
          <p:nvPr/>
        </p:nvSpPr>
        <p:spPr>
          <a:xfrm>
            <a:off x="751889" y="1353672"/>
            <a:ext cx="7818370" cy="1192896"/>
          </a:xfrm>
          <a:prstGeom prst="wedgeRectCallout">
            <a:avLst>
              <a:gd name="adj1" fmla="val -38627"/>
              <a:gd name="adj2" fmla="val 97708"/>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sz="2000" b="1" dirty="0">
                <a:solidFill>
                  <a:srgbClr val="FFFF00"/>
                </a:solidFill>
                <a:ea typeface="ＭＳ ゴシック" panose="020B0609070205080204" pitchFamily="49" charset="-128"/>
              </a:rPr>
              <a:t>auto</a:t>
            </a:r>
            <a:r>
              <a:rPr lang="ja-JP" altLang="en-US" sz="2000" dirty="0">
                <a:solidFill>
                  <a:schemeClr val="bg1"/>
                </a:solidFill>
                <a:latin typeface="+mn-ea"/>
              </a:rPr>
              <a:t>による</a:t>
            </a:r>
            <a:r>
              <a:rPr lang="ja-JP" altLang="en-US" sz="2000" dirty="0">
                <a:solidFill>
                  <a:srgbClr val="FFFF00"/>
                </a:solidFill>
                <a:latin typeface="+mn-ea"/>
              </a:rPr>
              <a:t>型推論</a:t>
            </a:r>
            <a:r>
              <a:rPr lang="ja-JP" altLang="en-US" sz="2000" dirty="0">
                <a:solidFill>
                  <a:schemeClr val="bg1"/>
                </a:solidFill>
                <a:latin typeface="+mn-ea"/>
              </a:rPr>
              <a:t>を使って、右辺値から型名を自動的に割り当て</a:t>
            </a:r>
            <a:endParaRPr lang="en-US" altLang="ja-JP" sz="2000" dirty="0">
              <a:solidFill>
                <a:schemeClr val="bg1"/>
              </a:solidFill>
              <a:latin typeface="+mn-ea"/>
            </a:endParaRPr>
          </a:p>
          <a:p>
            <a:pPr algn="ctr"/>
            <a:r>
              <a:rPr lang="en-US" altLang="ja-JP" sz="2000" dirty="0">
                <a:solidFill>
                  <a:schemeClr val="bg1"/>
                </a:solidFill>
                <a:ea typeface="ＭＳ ゴシック" panose="020B0609070205080204" pitchFamily="49" charset="-128"/>
              </a:rPr>
              <a:t>auto  </a:t>
            </a:r>
            <a:r>
              <a:rPr lang="ja-JP" altLang="en-US" sz="2000" dirty="0">
                <a:solidFill>
                  <a:schemeClr val="bg1"/>
                </a:solidFill>
                <a:ea typeface="ＭＳ ゴシック" panose="020B0609070205080204" pitchFamily="49" charset="-128"/>
              </a:rPr>
              <a:t>→　</a:t>
            </a:r>
            <a:r>
              <a:rPr lang="en-US" altLang="ja-JP" sz="2000" dirty="0">
                <a:solidFill>
                  <a:schemeClr val="bg1"/>
                </a:solidFill>
                <a:ea typeface="ＭＳ ゴシック" panose="020B0609070205080204" pitchFamily="49" charset="-128"/>
              </a:rPr>
              <a:t>std::vector&lt;int&gt;::iterator</a:t>
            </a:r>
            <a:endParaRPr kumimoji="1" lang="ja-JP" altLang="en-US" sz="2000" dirty="0">
              <a:solidFill>
                <a:schemeClr val="bg1"/>
              </a:solidFill>
            </a:endParaRPr>
          </a:p>
        </p:txBody>
      </p:sp>
    </p:spTree>
    <p:extLst>
      <p:ext uri="{BB962C8B-B14F-4D97-AF65-F5344CB8AC3E}">
        <p14:creationId xmlns:p14="http://schemas.microsoft.com/office/powerpoint/2010/main" val="17119162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イテレータ（</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イテレータを使うと、コンテナクラス内の指定場所への要素の追加や削除を行うことが可能</a:t>
            </a:r>
            <a:br>
              <a:rPr lang="en-US" altLang="ja-JP" dirty="0"/>
            </a:br>
            <a:br>
              <a:rPr lang="en-US" altLang="ja-JP" dirty="0"/>
            </a:br>
            <a:r>
              <a:rPr lang="ja-JP" altLang="en-US" dirty="0"/>
              <a:t>インスタンス</a:t>
            </a:r>
            <a:r>
              <a:rPr lang="en-US" altLang="ja-JP" dirty="0"/>
              <a:t>.</a:t>
            </a:r>
            <a:r>
              <a:rPr lang="en-US" altLang="ja-JP" dirty="0">
                <a:solidFill>
                  <a:srgbClr val="FF0000"/>
                </a:solidFill>
              </a:rPr>
              <a:t>insert</a:t>
            </a:r>
            <a:r>
              <a:rPr lang="en-US" altLang="ja-JP" dirty="0"/>
              <a:t>(</a:t>
            </a:r>
            <a:r>
              <a:rPr lang="ja-JP" altLang="en-US" dirty="0">
                <a:solidFill>
                  <a:srgbClr val="00B050"/>
                </a:solidFill>
              </a:rPr>
              <a:t>イテレータ</a:t>
            </a:r>
            <a:r>
              <a:rPr lang="en-US" altLang="ja-JP" dirty="0"/>
              <a:t>, </a:t>
            </a:r>
            <a:r>
              <a:rPr lang="ja-JP" altLang="en-US" dirty="0"/>
              <a:t>挿入値</a:t>
            </a:r>
            <a:r>
              <a:rPr lang="en-US" altLang="ja-JP" dirty="0"/>
              <a:t>)</a:t>
            </a:r>
            <a:br>
              <a:rPr lang="en-US" altLang="ja-JP" dirty="0"/>
            </a:br>
            <a:r>
              <a:rPr lang="ja-JP" altLang="en-US" dirty="0"/>
              <a:t>　</a:t>
            </a:r>
            <a:r>
              <a:rPr lang="ja-JP" altLang="en-US" sz="3200" dirty="0"/>
              <a:t>イテレータが指し示す場所に値を挿入する</a:t>
            </a:r>
            <a:br>
              <a:rPr lang="en-US" altLang="ja-JP" dirty="0"/>
            </a:br>
            <a:br>
              <a:rPr lang="en-US" altLang="ja-JP" dirty="0"/>
            </a:br>
            <a:r>
              <a:rPr lang="ja-JP" altLang="en-US" dirty="0"/>
              <a:t>インスタンス</a:t>
            </a:r>
            <a:r>
              <a:rPr lang="en-US" altLang="ja-JP" dirty="0"/>
              <a:t>.</a:t>
            </a:r>
            <a:r>
              <a:rPr lang="en-US" altLang="ja-JP" dirty="0">
                <a:solidFill>
                  <a:srgbClr val="FF0000"/>
                </a:solidFill>
              </a:rPr>
              <a:t>erase</a:t>
            </a:r>
            <a:r>
              <a:rPr lang="en-US" altLang="ja-JP" dirty="0"/>
              <a:t>(</a:t>
            </a:r>
            <a:r>
              <a:rPr lang="ja-JP" altLang="en-US" dirty="0">
                <a:solidFill>
                  <a:srgbClr val="00B050"/>
                </a:solidFill>
              </a:rPr>
              <a:t>イテレータ</a:t>
            </a:r>
            <a:r>
              <a:rPr lang="en-US" altLang="ja-JP" dirty="0"/>
              <a:t>)</a:t>
            </a:r>
            <a:br>
              <a:rPr lang="en-US" altLang="ja-JP" dirty="0"/>
            </a:br>
            <a:r>
              <a:rPr lang="ja-JP" altLang="en-US" dirty="0"/>
              <a:t>　</a:t>
            </a:r>
            <a:r>
              <a:rPr lang="ja-JP" altLang="en-US" sz="3200" dirty="0"/>
              <a:t>イテレータの示す場所の要素を削除する</a:t>
            </a:r>
            <a:endParaRPr lang="en-US" altLang="ja-JP" sz="3200" dirty="0"/>
          </a:p>
        </p:txBody>
      </p:sp>
    </p:spTree>
    <p:extLst>
      <p:ext uri="{BB962C8B-B14F-4D97-AF65-F5344CB8AC3E}">
        <p14:creationId xmlns:p14="http://schemas.microsoft.com/office/powerpoint/2010/main" val="347971881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ja-JP" altLang="en-US" dirty="0"/>
              <a:t>イテレータ（</a:t>
            </a:r>
            <a:r>
              <a:rPr lang="en-US" altLang="ja-JP" dirty="0"/>
              <a:t>iterator</a:t>
            </a:r>
            <a:r>
              <a:rPr kumimoji="1" lang="ja-JP" altLang="en-US" dirty="0"/>
              <a:t>：反復子</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4801314"/>
          </a:xfrm>
          <a:prstGeom prst="rect">
            <a:avLst/>
          </a:prstGeom>
          <a:noFill/>
          <a:ln>
            <a:solidFill>
              <a:schemeClr val="tx1"/>
            </a:solidFill>
          </a:ln>
        </p:spPr>
        <p:txBody>
          <a:bodyPr wrap="square" rtlCol="0">
            <a:spAutoFit/>
          </a:bodyPr>
          <a:lstStyle/>
          <a:p>
            <a:r>
              <a:rPr lang="en-US" altLang="ja-JP" sz="1800" dirty="0">
                <a:ea typeface="ＭＳ ゴシック" panose="020B0609070205080204" pitchFamily="49" charset="-128"/>
              </a:rPr>
              <a:t>	v1.push_back(3);</a:t>
            </a:r>
          </a:p>
          <a:p>
            <a:r>
              <a:rPr lang="en-US" altLang="ja-JP" sz="1800" dirty="0">
                <a:ea typeface="ＭＳ ゴシック" panose="020B0609070205080204" pitchFamily="49" charset="-128"/>
              </a:rPr>
              <a:t>	v2.push_back("ABC");</a:t>
            </a:r>
          </a:p>
          <a:p>
            <a:r>
              <a:rPr lang="en-US" altLang="ja-JP" sz="1800" dirty="0">
                <a:ea typeface="ＭＳ ゴシック" panose="020B0609070205080204" pitchFamily="49" charset="-128"/>
              </a:rPr>
              <a:t>	v2.push_back(“DEF”);</a:t>
            </a:r>
            <a:br>
              <a:rPr lang="en-US" altLang="ja-JP" sz="1800" dirty="0">
                <a:ea typeface="ＭＳ ゴシック" panose="020B0609070205080204" pitchFamily="49" charset="-128"/>
              </a:rPr>
            </a:br>
            <a:r>
              <a:rPr lang="en-US" altLang="ja-JP" sz="1800" dirty="0">
                <a:ea typeface="ＭＳ ゴシック" panose="020B0609070205080204" pitchFamily="49" charset="-128"/>
              </a:rPr>
              <a:t>	v1.pop_back();</a:t>
            </a:r>
            <a:br>
              <a:rPr lang="en-US" altLang="ja-JP" sz="1800" dirty="0">
                <a:ea typeface="ＭＳ ゴシック" panose="020B0609070205080204" pitchFamily="49" charset="-128"/>
              </a:rPr>
            </a:br>
            <a:r>
              <a:rPr lang="en-US" altLang="ja-JP" sz="1800" dirty="0">
                <a:ea typeface="ＭＳ ゴシック" panose="020B0609070205080204" pitchFamily="49" charset="-128"/>
              </a:rPr>
              <a:t>	v1.emplace_back(4);</a:t>
            </a:r>
            <a:r>
              <a:rPr lang="en-US" altLang="ja-JP" dirty="0">
                <a:ea typeface="ＭＳ ゴシック" panose="020B0609070205080204" pitchFamily="49" charset="-128"/>
              </a:rPr>
              <a:t> </a:t>
            </a:r>
            <a:endParaRPr lang="en-US" altLang="ja-JP" sz="1800" dirty="0">
              <a:ea typeface="ＭＳ ゴシック" panose="020B0609070205080204" pitchFamily="49" charset="-128"/>
            </a:endParaRPr>
          </a:p>
          <a:p>
            <a:r>
              <a:rPr lang="en-US" altLang="ja-JP" dirty="0">
                <a:ea typeface="ＭＳ ゴシック" panose="020B0609070205080204" pitchFamily="49" charset="-128"/>
              </a:rPr>
              <a:t>	</a:t>
            </a:r>
            <a:r>
              <a:rPr lang="sv-SE" altLang="ja-JP" sz="1800" dirty="0">
                <a:ea typeface="ＭＳ ゴシック" panose="020B0609070205080204" pitchFamily="49" charset="-128"/>
              </a:rPr>
              <a:t>cout &lt;&lt; ”v1</a:t>
            </a:r>
            <a:r>
              <a:rPr lang="ja-JP" altLang="en-US" sz="1800" dirty="0">
                <a:ea typeface="ＭＳ ゴシック" panose="020B0609070205080204" pitchFamily="49" charset="-128"/>
              </a:rPr>
              <a:t>の要素数</a:t>
            </a:r>
            <a:r>
              <a:rPr lang="en-US" altLang="ja-JP" sz="1800" dirty="0">
                <a:ea typeface="ＭＳ ゴシック" panose="020B0609070205080204" pitchFamily="49" charset="-128"/>
              </a:rPr>
              <a:t>:” &lt;&lt; </a:t>
            </a:r>
            <a:r>
              <a:rPr lang="nn-NO" altLang="ja-JP" sz="1800" dirty="0">
                <a:ea typeface="ＭＳ ゴシック" panose="020B0609070205080204" pitchFamily="49" charset="-128"/>
              </a:rPr>
              <a:t>v1.size() </a:t>
            </a:r>
            <a:r>
              <a:rPr lang="sv-SE" altLang="ja-JP" sz="1800" dirty="0">
                <a:ea typeface="ＭＳ ゴシック" panose="020B0609070205080204" pitchFamily="49" charset="-128"/>
              </a:rPr>
              <a:t>&lt;&lt; endl;</a:t>
            </a:r>
            <a:br>
              <a:rPr lang="sv-SE" altLang="ja-JP" sz="1800" dirty="0">
                <a:solidFill>
                  <a:srgbClr val="000000"/>
                </a:solidFill>
                <a:ea typeface="ＭＳ ゴシック" panose="020B0609070205080204" pitchFamily="49" charset="-128"/>
              </a:rPr>
            </a:br>
            <a:endParaRPr lang="sv-SE" altLang="ja-JP" sz="1800" dirty="0">
              <a:solidFill>
                <a:srgbClr val="000000"/>
              </a:solidFill>
              <a:ea typeface="ＭＳ ゴシック" panose="020B0609070205080204" pitchFamily="49" charset="-128"/>
            </a:endParaRPr>
          </a:p>
          <a:p>
            <a:r>
              <a:rPr lang="en-US" altLang="ja-JP" sz="1800" dirty="0">
                <a:ea typeface="ＭＳ ゴシック" panose="020B0609070205080204" pitchFamily="49" charset="-128"/>
              </a:rPr>
              <a:t>	auto </a:t>
            </a:r>
            <a:r>
              <a:rPr lang="en-US" altLang="ja-JP" dirty="0" err="1">
                <a:ea typeface="ＭＳ ゴシック" panose="020B0609070205080204" pitchFamily="49" charset="-128"/>
              </a:rPr>
              <a:t>itr</a:t>
            </a:r>
            <a:r>
              <a:rPr lang="en-US" altLang="ja-JP" dirty="0">
                <a:ea typeface="ＭＳ ゴシック" panose="020B0609070205080204" pitchFamily="49" charset="-128"/>
              </a:rPr>
              <a:t> = v1.begin();</a:t>
            </a:r>
          </a:p>
          <a:p>
            <a:r>
              <a:rPr lang="en-US" altLang="ja-JP" sz="1800" dirty="0">
                <a:ea typeface="ＭＳ ゴシック" panose="020B0609070205080204" pitchFamily="49" charset="-128"/>
              </a:rPr>
              <a:t>	</a:t>
            </a:r>
            <a:r>
              <a:rPr lang="sv-SE" altLang="ja-JP" sz="1800" dirty="0">
                <a:ea typeface="ＭＳ ゴシック" panose="020B0609070205080204" pitchFamily="49" charset="-128"/>
              </a:rPr>
              <a:t>cout &lt;&lt; ”</a:t>
            </a:r>
            <a:r>
              <a:rPr lang="ja-JP" altLang="en-US" sz="1800" dirty="0">
                <a:ea typeface="ＭＳ ゴシック" panose="020B0609070205080204" pitchFamily="49" charset="-128"/>
              </a:rPr>
              <a:t>イテレータが指す要素の値</a:t>
            </a:r>
            <a:r>
              <a:rPr lang="en-US" altLang="ja-JP" sz="1800" dirty="0">
                <a:ea typeface="ＭＳ ゴシック" panose="020B0609070205080204" pitchFamily="49" charset="-128"/>
              </a:rPr>
              <a:t>:” </a:t>
            </a:r>
            <a:r>
              <a:rPr lang="sv-SE" altLang="ja-JP" sz="1800" dirty="0">
                <a:ea typeface="ＭＳ ゴシック" panose="020B0609070205080204" pitchFamily="49" charset="-128"/>
              </a:rPr>
              <a:t>&lt;&lt; </a:t>
            </a:r>
            <a:r>
              <a:rPr lang="nn-NO" altLang="ja-JP" dirty="0">
                <a:ea typeface="ＭＳ ゴシック" panose="020B0609070205080204" pitchFamily="49" charset="-128"/>
              </a:rPr>
              <a:t>*</a:t>
            </a:r>
            <a:r>
              <a:rPr lang="nn-NO" altLang="ja-JP" sz="1800" dirty="0">
                <a:ea typeface="ＭＳ ゴシック" panose="020B0609070205080204" pitchFamily="49" charset="-128"/>
              </a:rPr>
              <a:t>itr</a:t>
            </a:r>
            <a:r>
              <a:rPr lang="sv-SE" altLang="ja-JP" sz="1800" dirty="0">
                <a:ea typeface="ＭＳ ゴシック" panose="020B0609070205080204" pitchFamily="49" charset="-128"/>
              </a:rPr>
              <a:t> &lt;&lt; endl;</a:t>
            </a:r>
            <a:br>
              <a:rPr lang="en-US" altLang="ja-JP" dirty="0">
                <a:solidFill>
                  <a:srgbClr val="FF0000"/>
                </a:solidFill>
                <a:ea typeface="ＭＳ ゴシック" panose="020B0609070205080204" pitchFamily="49" charset="-128"/>
              </a:rPr>
            </a:br>
            <a:r>
              <a:rPr lang="en-US" altLang="ja-JP" dirty="0">
                <a:ea typeface="ＭＳ ゴシック" panose="020B0609070205080204" pitchFamily="49" charset="-128"/>
              </a:rPr>
              <a:t>	</a:t>
            </a:r>
            <a:r>
              <a:rPr lang="en-US" altLang="ja-JP" dirty="0">
                <a:solidFill>
                  <a:srgbClr val="FF0000"/>
                </a:solidFill>
                <a:ea typeface="ＭＳ ゴシック" panose="020B0609070205080204" pitchFamily="49" charset="-128"/>
              </a:rPr>
              <a:t>v1.insert(</a:t>
            </a:r>
            <a:r>
              <a:rPr lang="en-US" altLang="ja-JP" dirty="0" err="1">
                <a:solidFill>
                  <a:srgbClr val="FF0000"/>
                </a:solidFill>
                <a:ea typeface="ＭＳ ゴシック" panose="020B0609070205080204" pitchFamily="49" charset="-128"/>
              </a:rPr>
              <a:t>itr</a:t>
            </a:r>
            <a:r>
              <a:rPr lang="en-US" altLang="ja-JP" dirty="0">
                <a:solidFill>
                  <a:srgbClr val="FF0000"/>
                </a:solidFill>
                <a:ea typeface="ＭＳ ゴシック" panose="020B0609070205080204" pitchFamily="49" charset="-128"/>
              </a:rPr>
              <a:t> + 2, 20); </a:t>
            </a:r>
            <a:r>
              <a:rPr lang="en-US" altLang="ja-JP" dirty="0">
                <a:solidFill>
                  <a:srgbClr val="00B050"/>
                </a:solidFill>
                <a:latin typeface="+mn-ea"/>
              </a:rPr>
              <a:t>//</a:t>
            </a:r>
            <a:r>
              <a:rPr lang="ja-JP" altLang="en-US" dirty="0">
                <a:solidFill>
                  <a:srgbClr val="00B050"/>
                </a:solidFill>
                <a:latin typeface="+mn-ea"/>
              </a:rPr>
              <a:t>指定した場所（先頭から</a:t>
            </a:r>
            <a:r>
              <a:rPr lang="en-US" altLang="ja-JP" dirty="0">
                <a:solidFill>
                  <a:srgbClr val="00B050"/>
                </a:solidFill>
                <a:latin typeface="+mn-ea"/>
              </a:rPr>
              <a:t>+1</a:t>
            </a:r>
            <a:r>
              <a:rPr lang="ja-JP" altLang="en-US" dirty="0">
                <a:solidFill>
                  <a:srgbClr val="00B050"/>
                </a:solidFill>
                <a:latin typeface="+mn-ea"/>
              </a:rPr>
              <a:t>番目）へ要素（</a:t>
            </a:r>
            <a:r>
              <a:rPr lang="en-US" altLang="ja-JP" dirty="0">
                <a:solidFill>
                  <a:srgbClr val="00B050"/>
                </a:solidFill>
                <a:latin typeface="+mn-ea"/>
              </a:rPr>
              <a:t>11</a:t>
            </a:r>
            <a:r>
              <a:rPr lang="ja-JP" altLang="en-US" dirty="0">
                <a:solidFill>
                  <a:srgbClr val="00B050"/>
                </a:solidFill>
                <a:latin typeface="+mn-ea"/>
              </a:rPr>
              <a:t>）を追加</a:t>
            </a:r>
            <a:br>
              <a:rPr lang="en-US" altLang="ja-JP" dirty="0">
                <a:solidFill>
                  <a:srgbClr val="00B050"/>
                </a:solidFill>
                <a:latin typeface="+mn-ea"/>
              </a:rPr>
            </a:br>
            <a:r>
              <a:rPr lang="en-US" altLang="ja-JP" dirty="0">
                <a:solidFill>
                  <a:srgbClr val="00B050"/>
                </a:solidFill>
                <a:latin typeface="+mn-ea"/>
              </a:rPr>
              <a:t>	</a:t>
            </a:r>
            <a:r>
              <a:rPr lang="en-US" altLang="ja-JP" dirty="0" err="1">
                <a:solidFill>
                  <a:srgbClr val="FF0000"/>
                </a:solidFill>
              </a:rPr>
              <a:t>itr</a:t>
            </a:r>
            <a:r>
              <a:rPr lang="en-US" altLang="ja-JP" dirty="0">
                <a:solidFill>
                  <a:srgbClr val="FF0000"/>
                </a:solidFill>
              </a:rPr>
              <a:t> = v1.begin();		 </a:t>
            </a:r>
            <a:r>
              <a:rPr lang="en-US" altLang="ja-JP" dirty="0">
                <a:solidFill>
                  <a:srgbClr val="00B050"/>
                </a:solidFill>
                <a:latin typeface="+mn-ea"/>
              </a:rPr>
              <a:t>// </a:t>
            </a:r>
            <a:r>
              <a:rPr lang="ja-JP" altLang="en-US" dirty="0">
                <a:solidFill>
                  <a:srgbClr val="00B050"/>
                </a:solidFill>
                <a:latin typeface="+mn-ea"/>
              </a:rPr>
              <a:t>挿入操作で配列のイテレータが変更になったので再取得する</a:t>
            </a:r>
            <a:br>
              <a:rPr lang="en-US" altLang="ja-JP" dirty="0">
                <a:solidFill>
                  <a:srgbClr val="00B050"/>
                </a:solidFill>
                <a:ea typeface="ＭＳ ゴシック" panose="020B0609070205080204" pitchFamily="49" charset="-128"/>
              </a:rPr>
            </a:br>
            <a:r>
              <a:rPr lang="en-US" altLang="ja-JP" dirty="0">
                <a:solidFill>
                  <a:srgbClr val="00B050"/>
                </a:solidFill>
                <a:ea typeface="ＭＳ ゴシック" panose="020B0609070205080204" pitchFamily="49" charset="-128"/>
              </a:rPr>
              <a:t>	</a:t>
            </a:r>
            <a:r>
              <a:rPr lang="en-US" altLang="ja-JP" dirty="0">
                <a:solidFill>
                  <a:srgbClr val="FF0000"/>
                </a:solidFill>
                <a:ea typeface="ＭＳ ゴシック" panose="020B0609070205080204" pitchFamily="49" charset="-128"/>
              </a:rPr>
              <a:t>v1.erase(</a:t>
            </a:r>
            <a:r>
              <a:rPr lang="en-US" altLang="ja-JP" dirty="0" err="1">
                <a:solidFill>
                  <a:srgbClr val="FF0000"/>
                </a:solidFill>
                <a:ea typeface="ＭＳ ゴシック" panose="020B0609070205080204" pitchFamily="49" charset="-128"/>
              </a:rPr>
              <a:t>itr</a:t>
            </a:r>
            <a:r>
              <a:rPr lang="en-US" altLang="ja-JP" dirty="0">
                <a:solidFill>
                  <a:srgbClr val="FF0000"/>
                </a:solidFill>
                <a:ea typeface="ＭＳ ゴシック" panose="020B0609070205080204" pitchFamily="49" charset="-128"/>
              </a:rPr>
              <a:t> + 4);      </a:t>
            </a:r>
            <a:r>
              <a:rPr lang="en-US" altLang="ja-JP" dirty="0">
                <a:solidFill>
                  <a:srgbClr val="00B050"/>
                </a:solidFill>
                <a:latin typeface="+mn-ea"/>
              </a:rPr>
              <a:t>//</a:t>
            </a:r>
            <a:r>
              <a:rPr lang="ja-JP" altLang="en-US" dirty="0">
                <a:solidFill>
                  <a:srgbClr val="00B050"/>
                </a:solidFill>
                <a:latin typeface="+mn-ea"/>
              </a:rPr>
              <a:t>指定した場所（先頭から</a:t>
            </a:r>
            <a:r>
              <a:rPr lang="en-US" altLang="ja-JP" dirty="0">
                <a:solidFill>
                  <a:srgbClr val="00B050"/>
                </a:solidFill>
                <a:latin typeface="+mn-ea"/>
              </a:rPr>
              <a:t>+2</a:t>
            </a:r>
            <a:r>
              <a:rPr lang="ja-JP" altLang="en-US" dirty="0">
                <a:solidFill>
                  <a:srgbClr val="00B050"/>
                </a:solidFill>
                <a:latin typeface="+mn-ea"/>
              </a:rPr>
              <a:t>番目）の要素を削除</a:t>
            </a:r>
            <a:br>
              <a:rPr lang="en-US" altLang="ja-JP" dirty="0">
                <a:solidFill>
                  <a:srgbClr val="00B050"/>
                </a:solidFill>
                <a:latin typeface="+mn-ea"/>
              </a:rPr>
            </a:br>
            <a:endParaRPr lang="en-US" altLang="ja-JP" sz="1800" dirty="0">
              <a:latin typeface="+mn-ea"/>
            </a:endParaRPr>
          </a:p>
          <a:p>
            <a:r>
              <a:rPr lang="nn-NO" altLang="ja-JP" sz="1800" dirty="0">
                <a:solidFill>
                  <a:srgbClr val="0000FF"/>
                </a:solidFill>
                <a:ea typeface="ＭＳ ゴシック" panose="020B0609070205080204" pitchFamily="49" charset="-128"/>
              </a:rPr>
              <a:t>	</a:t>
            </a:r>
            <a:r>
              <a:rPr lang="nn-NO" altLang="ja-JP" sz="1800" dirty="0">
                <a:ea typeface="ＭＳ ゴシック" panose="020B0609070205080204" pitchFamily="49" charset="-128"/>
              </a:rPr>
              <a:t>for (int i = 0; i &lt; v1.size(); i++) {</a:t>
            </a:r>
          </a:p>
          <a:p>
            <a:r>
              <a:rPr lang="sv-SE" altLang="ja-JP" sz="1800" dirty="0">
                <a:ea typeface="ＭＳ ゴシック" panose="020B0609070205080204" pitchFamily="49" charset="-128"/>
              </a:rPr>
              <a:t>		</a:t>
            </a:r>
            <a:r>
              <a:rPr lang="en-US" altLang="ja-JP" sz="1800" dirty="0">
                <a:ea typeface="ＭＳ ゴシック" panose="020B0609070205080204" pitchFamily="49" charset="-128"/>
              </a:rPr>
              <a:t> </a:t>
            </a:r>
            <a:r>
              <a:rPr lang="sv-SE" altLang="ja-JP" sz="1800" dirty="0">
                <a:ea typeface="ＭＳ ゴシック" panose="020B0609070205080204" pitchFamily="49" charset="-128"/>
              </a:rPr>
              <a:t>cout &lt;&lt; ”v1[" &lt;&lt; i &lt;&lt; "]=" &lt;&lt; v1[i] &lt;&lt; endl;</a:t>
            </a:r>
          </a:p>
          <a:p>
            <a:r>
              <a:rPr lang="en-US" altLang="ja-JP" sz="1800" dirty="0">
                <a:ea typeface="ＭＳ ゴシック" panose="020B0609070205080204" pitchFamily="49" charset="-128"/>
              </a:rPr>
              <a:t>	}</a:t>
            </a:r>
          </a:p>
          <a:p>
            <a:r>
              <a:rPr lang="en-US" altLang="ja-JP" dirty="0">
                <a:ea typeface="ＭＳ ゴシック" panose="020B0609070205080204" pitchFamily="49" charset="-128"/>
              </a:rPr>
              <a:t>	</a:t>
            </a:r>
            <a:endParaRPr kumimoji="1" lang="ja-JP" altLang="en-US" sz="7200" dirty="0"/>
          </a:p>
        </p:txBody>
      </p:sp>
      <p:sp>
        <p:nvSpPr>
          <p:cNvPr id="4" name="矢印: 右 3">
            <a:extLst>
              <a:ext uri="{FF2B5EF4-FFF2-40B4-BE49-F238E27FC236}">
                <a16:creationId xmlns:a16="http://schemas.microsoft.com/office/drawing/2014/main" id="{86B9B186-1BB5-F16E-3670-8A2086A70C18}"/>
              </a:ext>
            </a:extLst>
          </p:cNvPr>
          <p:cNvSpPr/>
          <p:nvPr/>
        </p:nvSpPr>
        <p:spPr>
          <a:xfrm>
            <a:off x="751890" y="3670654"/>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矢印: 右 6">
            <a:extLst>
              <a:ext uri="{FF2B5EF4-FFF2-40B4-BE49-F238E27FC236}">
                <a16:creationId xmlns:a16="http://schemas.microsoft.com/office/drawing/2014/main" id="{9087A89B-F7B2-3E12-AF89-DAD7CA93458E}"/>
              </a:ext>
            </a:extLst>
          </p:cNvPr>
          <p:cNvSpPr/>
          <p:nvPr/>
        </p:nvSpPr>
        <p:spPr>
          <a:xfrm>
            <a:off x="751890" y="3949611"/>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矢印: 右 8">
            <a:extLst>
              <a:ext uri="{FF2B5EF4-FFF2-40B4-BE49-F238E27FC236}">
                <a16:creationId xmlns:a16="http://schemas.microsoft.com/office/drawing/2014/main" id="{C97A0C54-DA68-42B5-B495-C5CD72D2FB8D}"/>
              </a:ext>
            </a:extLst>
          </p:cNvPr>
          <p:cNvSpPr/>
          <p:nvPr/>
        </p:nvSpPr>
        <p:spPr>
          <a:xfrm>
            <a:off x="751890" y="4228568"/>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5067479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ja-JP" altLang="en-US" dirty="0"/>
              <a:t>イテレータ（</a:t>
            </a:r>
            <a:r>
              <a:rPr lang="en-US" altLang="ja-JP" dirty="0"/>
              <a:t>iterator</a:t>
            </a:r>
            <a:r>
              <a:rPr kumimoji="1" lang="ja-JP" altLang="en-US" dirty="0"/>
              <a:t>：反復子</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4555093"/>
          </a:xfrm>
          <a:prstGeom prst="rect">
            <a:avLst/>
          </a:prstGeom>
          <a:noFill/>
          <a:ln>
            <a:solidFill>
              <a:schemeClr val="tx1"/>
            </a:solidFill>
          </a:ln>
        </p:spPr>
        <p:txBody>
          <a:bodyPr wrap="square" rtlCol="0">
            <a:spAutoFit/>
          </a:bodyPr>
          <a:lstStyle/>
          <a:p>
            <a:r>
              <a:rPr lang="en-US" altLang="ja-JP" dirty="0">
                <a:ea typeface="ＭＳ ゴシック" panose="020B0609070205080204" pitchFamily="49" charset="-128"/>
              </a:rPr>
              <a:t>	</a:t>
            </a:r>
            <a:r>
              <a:rPr lang="en-US" altLang="ja-JP" sz="1800" dirty="0">
                <a:ea typeface="ＭＳ ゴシック" panose="020B0609070205080204" pitchFamily="49" charset="-128"/>
              </a:rPr>
              <a:t>v1.pop_back();</a:t>
            </a:r>
            <a:r>
              <a:rPr lang="ja-JP" altLang="en-US" sz="1800" dirty="0">
                <a:ea typeface="ＭＳ ゴシック" panose="020B0609070205080204" pitchFamily="49" charset="-128"/>
              </a:rPr>
              <a:t>  </a:t>
            </a:r>
            <a:br>
              <a:rPr lang="en-US" altLang="ja-JP" sz="1800" dirty="0">
                <a:ea typeface="ＭＳ ゴシック" panose="020B0609070205080204" pitchFamily="49" charset="-128"/>
              </a:rPr>
            </a:br>
            <a:r>
              <a:rPr lang="en-US" altLang="ja-JP" sz="1800" dirty="0">
                <a:ea typeface="ＭＳ ゴシック" panose="020B0609070205080204" pitchFamily="49" charset="-128"/>
              </a:rPr>
              <a:t>	v1.emplace_back(4);</a:t>
            </a:r>
            <a:r>
              <a:rPr lang="en-US" altLang="ja-JP" dirty="0">
                <a:ea typeface="ＭＳ ゴシック" panose="020B0609070205080204" pitchFamily="49" charset="-128"/>
              </a:rPr>
              <a:t> </a:t>
            </a:r>
            <a:endParaRPr lang="en-US" altLang="ja-JP" sz="1800" dirty="0">
              <a:ea typeface="ＭＳ ゴシック" panose="020B0609070205080204" pitchFamily="49" charset="-128"/>
            </a:endParaRPr>
          </a:p>
          <a:p>
            <a:r>
              <a:rPr lang="en-US" altLang="ja-JP" dirty="0">
                <a:ea typeface="ＭＳ ゴシック" panose="020B0609070205080204" pitchFamily="49" charset="-128"/>
              </a:rPr>
              <a:t>	</a:t>
            </a:r>
            <a:r>
              <a:rPr lang="sv-SE" altLang="ja-JP" sz="1800" dirty="0">
                <a:ea typeface="ＭＳ ゴシック" panose="020B0609070205080204" pitchFamily="49" charset="-128"/>
              </a:rPr>
              <a:t>cout &lt;&lt; ”v1</a:t>
            </a:r>
            <a:r>
              <a:rPr lang="ja-JP" altLang="en-US" sz="1800" dirty="0">
                <a:ea typeface="ＭＳ ゴシック" panose="020B0609070205080204" pitchFamily="49" charset="-128"/>
              </a:rPr>
              <a:t>の要素数</a:t>
            </a:r>
            <a:r>
              <a:rPr lang="en-US" altLang="ja-JP" sz="1800" dirty="0">
                <a:ea typeface="ＭＳ ゴシック" panose="020B0609070205080204" pitchFamily="49" charset="-128"/>
              </a:rPr>
              <a:t>:” &lt;&lt; </a:t>
            </a:r>
            <a:r>
              <a:rPr lang="nn-NO" altLang="ja-JP" sz="1800" dirty="0">
                <a:ea typeface="ＭＳ ゴシック" panose="020B0609070205080204" pitchFamily="49" charset="-128"/>
              </a:rPr>
              <a:t>v1.size() </a:t>
            </a:r>
            <a:r>
              <a:rPr lang="sv-SE" altLang="ja-JP" sz="1800" dirty="0">
                <a:ea typeface="ＭＳ ゴシック" panose="020B0609070205080204" pitchFamily="49" charset="-128"/>
              </a:rPr>
              <a:t>&lt;&lt; endl;</a:t>
            </a:r>
            <a:endParaRPr lang="en-US" altLang="ja-JP" sz="1800" dirty="0">
              <a:ea typeface="ＭＳ ゴシック" panose="020B0609070205080204" pitchFamily="49" charset="-128"/>
            </a:endParaRPr>
          </a:p>
          <a:p>
            <a:endParaRPr lang="sv-SE" altLang="ja-JP" sz="1800" dirty="0">
              <a:ea typeface="ＭＳ ゴシック" panose="020B0609070205080204" pitchFamily="49" charset="-128"/>
            </a:endParaRPr>
          </a:p>
          <a:p>
            <a:r>
              <a:rPr lang="en-US" altLang="ja-JP" sz="1800" dirty="0">
                <a:ea typeface="ＭＳ ゴシック" panose="020B0609070205080204" pitchFamily="49" charset="-128"/>
              </a:rPr>
              <a:t>	auto </a:t>
            </a:r>
            <a:r>
              <a:rPr lang="en-US" altLang="ja-JP" dirty="0" err="1">
                <a:ea typeface="ＭＳ ゴシック" panose="020B0609070205080204" pitchFamily="49" charset="-128"/>
              </a:rPr>
              <a:t>itr</a:t>
            </a:r>
            <a:r>
              <a:rPr lang="en-US" altLang="ja-JP" dirty="0">
                <a:ea typeface="ＭＳ ゴシック" panose="020B0609070205080204" pitchFamily="49" charset="-128"/>
              </a:rPr>
              <a:t> = </a:t>
            </a:r>
            <a:r>
              <a:rPr lang="en-US" altLang="ja-JP" dirty="0" err="1">
                <a:ea typeface="ＭＳ ゴシック" panose="020B0609070205080204" pitchFamily="49" charset="-128"/>
              </a:rPr>
              <a:t>itr.begin</a:t>
            </a:r>
            <a:r>
              <a:rPr lang="en-US" altLang="ja-JP" dirty="0">
                <a:ea typeface="ＭＳ ゴシック" panose="020B0609070205080204" pitchFamily="49" charset="-128"/>
              </a:rPr>
              <a:t>();  </a:t>
            </a:r>
          </a:p>
          <a:p>
            <a:r>
              <a:rPr lang="en-US" altLang="ja-JP" sz="1800" dirty="0">
                <a:ea typeface="ＭＳ ゴシック" panose="020B0609070205080204" pitchFamily="49" charset="-128"/>
              </a:rPr>
              <a:t>	</a:t>
            </a:r>
            <a:r>
              <a:rPr lang="sv-SE" altLang="ja-JP" sz="1800" dirty="0">
                <a:ea typeface="ＭＳ ゴシック" panose="020B0609070205080204" pitchFamily="49" charset="-128"/>
              </a:rPr>
              <a:t>cout &lt;&lt; ”</a:t>
            </a:r>
            <a:r>
              <a:rPr lang="ja-JP" altLang="en-US" sz="1800" dirty="0">
                <a:ea typeface="ＭＳ ゴシック" panose="020B0609070205080204" pitchFamily="49" charset="-128"/>
              </a:rPr>
              <a:t>イテレータが指す要素の値</a:t>
            </a:r>
            <a:r>
              <a:rPr lang="en-US" altLang="ja-JP" sz="1800" dirty="0">
                <a:ea typeface="ＭＳ ゴシック" panose="020B0609070205080204" pitchFamily="49" charset="-128"/>
              </a:rPr>
              <a:t>:” </a:t>
            </a:r>
            <a:r>
              <a:rPr lang="sv-SE" altLang="ja-JP" sz="1800" dirty="0">
                <a:ea typeface="ＭＳ ゴシック" panose="020B0609070205080204" pitchFamily="49" charset="-128"/>
              </a:rPr>
              <a:t>&lt;&lt; </a:t>
            </a:r>
            <a:r>
              <a:rPr lang="nn-NO" altLang="ja-JP" dirty="0">
                <a:ea typeface="ＭＳ ゴシック" panose="020B0609070205080204" pitchFamily="49" charset="-128"/>
              </a:rPr>
              <a:t>*</a:t>
            </a:r>
            <a:r>
              <a:rPr lang="nn-NO" altLang="ja-JP" sz="1800" dirty="0">
                <a:ea typeface="ＭＳ ゴシック" panose="020B0609070205080204" pitchFamily="49" charset="-128"/>
              </a:rPr>
              <a:t>itr</a:t>
            </a:r>
            <a:r>
              <a:rPr lang="sv-SE" altLang="ja-JP" sz="1800" dirty="0">
                <a:ea typeface="ＭＳ ゴシック" panose="020B0609070205080204" pitchFamily="49" charset="-128"/>
              </a:rPr>
              <a:t> &lt;&lt; endl;</a:t>
            </a:r>
            <a:br>
              <a:rPr lang="en-US" altLang="ja-JP" dirty="0">
                <a:ea typeface="ＭＳ ゴシック" panose="020B0609070205080204" pitchFamily="49" charset="-128"/>
              </a:rPr>
            </a:br>
            <a:r>
              <a:rPr lang="en-US" altLang="ja-JP" dirty="0">
                <a:ea typeface="ＭＳ ゴシック" panose="020B0609070205080204" pitchFamily="49" charset="-128"/>
              </a:rPr>
              <a:t>	v1.insert(</a:t>
            </a:r>
            <a:r>
              <a:rPr lang="en-US" altLang="ja-JP" dirty="0" err="1">
                <a:ea typeface="ＭＳ ゴシック" panose="020B0609070205080204" pitchFamily="49" charset="-128"/>
              </a:rPr>
              <a:t>itr</a:t>
            </a:r>
            <a:r>
              <a:rPr lang="en-US" altLang="ja-JP" dirty="0">
                <a:ea typeface="ＭＳ ゴシック" panose="020B0609070205080204" pitchFamily="49" charset="-128"/>
              </a:rPr>
              <a:t> + 1, 20);</a:t>
            </a:r>
          </a:p>
          <a:p>
            <a:r>
              <a:rPr lang="en-US" altLang="ja-JP" dirty="0">
                <a:ea typeface="ＭＳ ゴシック" panose="020B0609070205080204" pitchFamily="49" charset="-128"/>
              </a:rPr>
              <a:t>	</a:t>
            </a:r>
            <a:r>
              <a:rPr lang="en-US" altLang="ja-JP" dirty="0" err="1">
                <a:ea typeface="ＭＳ ゴシック" panose="020B0609070205080204" pitchFamily="49" charset="-128"/>
              </a:rPr>
              <a:t>itr</a:t>
            </a:r>
            <a:r>
              <a:rPr lang="en-US" altLang="ja-JP" dirty="0">
                <a:ea typeface="ＭＳ ゴシック" panose="020B0609070205080204" pitchFamily="49" charset="-128"/>
              </a:rPr>
              <a:t> = v1.begin(); </a:t>
            </a:r>
            <a:br>
              <a:rPr lang="en-US" altLang="ja-JP" dirty="0">
                <a:ea typeface="ＭＳ ゴシック" panose="020B0609070205080204" pitchFamily="49" charset="-128"/>
              </a:rPr>
            </a:br>
            <a:r>
              <a:rPr lang="en-US" altLang="ja-JP" dirty="0">
                <a:ea typeface="ＭＳ ゴシック" panose="020B0609070205080204" pitchFamily="49" charset="-128"/>
              </a:rPr>
              <a:t>	v1.erase(</a:t>
            </a:r>
            <a:r>
              <a:rPr lang="en-US" altLang="ja-JP" dirty="0" err="1">
                <a:ea typeface="ＭＳ ゴシック" panose="020B0609070205080204" pitchFamily="49" charset="-128"/>
              </a:rPr>
              <a:t>itr</a:t>
            </a:r>
            <a:r>
              <a:rPr lang="en-US" altLang="ja-JP" dirty="0">
                <a:ea typeface="ＭＳ ゴシック" panose="020B0609070205080204" pitchFamily="49" charset="-128"/>
              </a:rPr>
              <a:t> + 4);     </a:t>
            </a:r>
            <a:endParaRPr lang="en-US" altLang="ja-JP" sz="1800" dirty="0">
              <a:ea typeface="ＭＳ ゴシック" panose="020B0609070205080204" pitchFamily="49" charset="-128"/>
            </a:endParaRPr>
          </a:p>
          <a:p>
            <a:r>
              <a:rPr lang="nn-NO" altLang="ja-JP" sz="1800" dirty="0">
                <a:solidFill>
                  <a:srgbClr val="00B050"/>
                </a:solidFill>
                <a:ea typeface="ＭＳ ゴシック" panose="020B0609070205080204" pitchFamily="49" charset="-128"/>
              </a:rPr>
              <a:t>	// for (int i = 0; i &lt; v1.size(); i++) {</a:t>
            </a:r>
          </a:p>
          <a:p>
            <a:r>
              <a:rPr lang="sv-SE" altLang="ja-JP" sz="1800" dirty="0">
                <a:solidFill>
                  <a:srgbClr val="00B050"/>
                </a:solidFill>
                <a:ea typeface="ＭＳ ゴシック" panose="020B0609070205080204" pitchFamily="49" charset="-128"/>
              </a:rPr>
              <a:t>	//  	</a:t>
            </a:r>
            <a:r>
              <a:rPr lang="en-US" altLang="ja-JP" sz="1800" dirty="0">
                <a:solidFill>
                  <a:srgbClr val="00B050"/>
                </a:solidFill>
                <a:ea typeface="ＭＳ ゴシック" panose="020B0609070205080204" pitchFamily="49" charset="-128"/>
              </a:rPr>
              <a:t> </a:t>
            </a:r>
            <a:r>
              <a:rPr lang="sv-SE" altLang="ja-JP" sz="1800" dirty="0">
                <a:solidFill>
                  <a:srgbClr val="00B050"/>
                </a:solidFill>
                <a:ea typeface="ＭＳ ゴシック" panose="020B0609070205080204" pitchFamily="49" charset="-128"/>
              </a:rPr>
              <a:t>cout &lt;&lt; ”v1[" &lt;&lt; i &lt;&lt; "]=" &lt;&lt; v1[i] &lt;&lt; endl;</a:t>
            </a:r>
          </a:p>
          <a:p>
            <a:r>
              <a:rPr lang="en-US" altLang="ja-JP" sz="1800" dirty="0">
                <a:solidFill>
                  <a:srgbClr val="00B050"/>
                </a:solidFill>
                <a:ea typeface="ＭＳ ゴシック" panose="020B0609070205080204" pitchFamily="49" charset="-128"/>
              </a:rPr>
              <a:t>	// }</a:t>
            </a:r>
          </a:p>
          <a:p>
            <a:r>
              <a:rPr lang="nn-NO" altLang="ja-JP" sz="1800" dirty="0">
                <a:solidFill>
                  <a:srgbClr val="0000FF"/>
                </a:solidFill>
                <a:ea typeface="ＭＳ ゴシック" panose="020B0609070205080204" pitchFamily="49" charset="-128"/>
              </a:rPr>
              <a:t>	</a:t>
            </a:r>
            <a:r>
              <a:rPr lang="nn-NO" altLang="ja-JP" sz="1800" dirty="0">
                <a:solidFill>
                  <a:srgbClr val="FF0000"/>
                </a:solidFill>
                <a:ea typeface="ＭＳ ゴシック" panose="020B0609070205080204" pitchFamily="49" charset="-128"/>
              </a:rPr>
              <a:t>for (auto </a:t>
            </a:r>
            <a:r>
              <a:rPr lang="en-US" altLang="ja-JP" dirty="0" err="1">
                <a:solidFill>
                  <a:srgbClr val="FF0000"/>
                </a:solidFill>
                <a:ea typeface="ＭＳ ゴシック" panose="020B0609070205080204" pitchFamily="49" charset="-128"/>
              </a:rPr>
              <a:t>itr</a:t>
            </a:r>
            <a:r>
              <a:rPr lang="en-US" altLang="ja-JP" dirty="0">
                <a:solidFill>
                  <a:srgbClr val="FF0000"/>
                </a:solidFill>
                <a:ea typeface="ＭＳ ゴシック" panose="020B0609070205080204" pitchFamily="49" charset="-128"/>
              </a:rPr>
              <a:t> = v1.begin()</a:t>
            </a:r>
            <a:r>
              <a:rPr lang="nn-NO" altLang="ja-JP" sz="1800" dirty="0">
                <a:solidFill>
                  <a:srgbClr val="FF0000"/>
                </a:solidFill>
                <a:ea typeface="ＭＳ ゴシック" panose="020B0609070205080204" pitchFamily="49" charset="-128"/>
              </a:rPr>
              <a:t>; itr != </a:t>
            </a:r>
            <a:r>
              <a:rPr lang="en-US" altLang="ja-JP" dirty="0">
                <a:solidFill>
                  <a:srgbClr val="FF0000"/>
                </a:solidFill>
                <a:ea typeface="ＭＳ ゴシック" panose="020B0609070205080204" pitchFamily="49" charset="-128"/>
              </a:rPr>
              <a:t>v1.end()</a:t>
            </a:r>
            <a:r>
              <a:rPr lang="nn-NO" altLang="ja-JP" sz="1800" dirty="0">
                <a:solidFill>
                  <a:srgbClr val="FF0000"/>
                </a:solidFill>
                <a:ea typeface="ＭＳ ゴシック" panose="020B0609070205080204" pitchFamily="49" charset="-128"/>
              </a:rPr>
              <a:t>; ++itr) {</a:t>
            </a:r>
          </a:p>
          <a:p>
            <a:r>
              <a:rPr lang="sv-SE" altLang="ja-JP" sz="1800" dirty="0">
                <a:solidFill>
                  <a:srgbClr val="FF0000"/>
                </a:solidFill>
                <a:ea typeface="ＭＳ ゴシック" panose="020B0609070205080204" pitchFamily="49" charset="-128"/>
              </a:rPr>
              <a:t>		</a:t>
            </a:r>
            <a:r>
              <a:rPr lang="en-US" altLang="ja-JP" sz="1800" dirty="0">
                <a:solidFill>
                  <a:srgbClr val="FF0000"/>
                </a:solidFill>
                <a:ea typeface="ＭＳ ゴシック" panose="020B0609070205080204" pitchFamily="49" charset="-128"/>
              </a:rPr>
              <a:t> </a:t>
            </a:r>
            <a:r>
              <a:rPr lang="sv-SE" altLang="ja-JP" sz="1800" dirty="0">
                <a:solidFill>
                  <a:srgbClr val="FF0000"/>
                </a:solidFill>
                <a:ea typeface="ＭＳ ゴシック" panose="020B0609070205080204" pitchFamily="49" charset="-128"/>
              </a:rPr>
              <a:t>cout &lt;&lt; </a:t>
            </a:r>
            <a:r>
              <a:rPr lang="sv-SE" altLang="ja-JP" sz="2000" b="1" dirty="0">
                <a:solidFill>
                  <a:srgbClr val="FF0000"/>
                </a:solidFill>
                <a:ea typeface="ＭＳ ゴシック" panose="020B0609070205080204" pitchFamily="49" charset="-128"/>
              </a:rPr>
              <a:t>*itr </a:t>
            </a:r>
            <a:r>
              <a:rPr lang="sv-SE" altLang="ja-JP" sz="1800" dirty="0">
                <a:solidFill>
                  <a:srgbClr val="FF0000"/>
                </a:solidFill>
                <a:ea typeface="ＭＳ ゴシック" panose="020B0609070205080204" pitchFamily="49" charset="-128"/>
              </a:rPr>
              <a:t>&lt;&lt; endl;</a:t>
            </a:r>
            <a:r>
              <a:rPr lang="sv-SE" altLang="ja-JP" sz="1800" dirty="0">
                <a:solidFill>
                  <a:srgbClr val="000000"/>
                </a:solidFill>
                <a:ea typeface="ＭＳ ゴシック" panose="020B0609070205080204" pitchFamily="49" charset="-128"/>
              </a:rPr>
              <a:t> </a:t>
            </a:r>
            <a:r>
              <a:rPr lang="sv-SE" altLang="ja-JP" sz="1800" dirty="0">
                <a:solidFill>
                  <a:srgbClr val="00B050"/>
                </a:solidFill>
                <a:latin typeface="+mn-ea"/>
              </a:rPr>
              <a:t>//</a:t>
            </a:r>
            <a:r>
              <a:rPr lang="sv-SE" altLang="ja-JP" sz="1800" dirty="0">
                <a:solidFill>
                  <a:srgbClr val="00B050"/>
                </a:solidFill>
              </a:rPr>
              <a:t>itrV1.end()</a:t>
            </a:r>
            <a:r>
              <a:rPr lang="ja-JP" altLang="en-US" sz="1800" dirty="0">
                <a:solidFill>
                  <a:srgbClr val="00B050"/>
                </a:solidFill>
                <a:latin typeface="+mn-ea"/>
              </a:rPr>
              <a:t>は最終要素のひとつ後</a:t>
            </a:r>
            <a:endParaRPr lang="sv-SE" altLang="ja-JP" sz="1800" dirty="0">
              <a:solidFill>
                <a:srgbClr val="00B050"/>
              </a:solidFill>
              <a:latin typeface="+mn-ea"/>
            </a:endParaRPr>
          </a:p>
          <a:p>
            <a:r>
              <a:rPr lang="en-US" altLang="ja-JP" sz="1800" dirty="0">
                <a:solidFill>
                  <a:srgbClr val="000000"/>
                </a:solidFill>
                <a:ea typeface="ＭＳ ゴシック" panose="020B0609070205080204" pitchFamily="49" charset="-128"/>
              </a:rPr>
              <a:t>	</a:t>
            </a:r>
            <a:r>
              <a:rPr lang="en-US" altLang="ja-JP" sz="1800" dirty="0">
                <a:solidFill>
                  <a:srgbClr val="FF0000"/>
                </a:solidFill>
                <a:ea typeface="ＭＳ ゴシック" panose="020B0609070205080204" pitchFamily="49" charset="-128"/>
              </a:rPr>
              <a:t>}</a:t>
            </a:r>
          </a:p>
          <a:p>
            <a:r>
              <a:rPr lang="en-US" altLang="ja-JP" sz="1800" dirty="0">
                <a:solidFill>
                  <a:srgbClr val="000000"/>
                </a:solidFill>
                <a:ea typeface="ＭＳ ゴシック" panose="020B0609070205080204" pitchFamily="49" charset="-128"/>
              </a:rPr>
              <a:t>	</a:t>
            </a:r>
            <a:r>
              <a:rPr lang="en-US" altLang="ja-JP" dirty="0">
                <a:solidFill>
                  <a:srgbClr val="000000"/>
                </a:solidFill>
                <a:ea typeface="ＭＳ ゴシック" panose="020B0609070205080204" pitchFamily="49" charset="-128"/>
              </a:rPr>
              <a:t>	</a:t>
            </a:r>
            <a:endParaRPr kumimoji="1" lang="ja-JP" altLang="en-US" sz="7200" dirty="0"/>
          </a:p>
        </p:txBody>
      </p:sp>
      <p:sp>
        <p:nvSpPr>
          <p:cNvPr id="8" name="吹き出し: 四角形 7">
            <a:extLst>
              <a:ext uri="{FF2B5EF4-FFF2-40B4-BE49-F238E27FC236}">
                <a16:creationId xmlns:a16="http://schemas.microsoft.com/office/drawing/2014/main" id="{93AED42D-C957-1A5C-F278-8CB9A339B09B}"/>
              </a:ext>
            </a:extLst>
          </p:cNvPr>
          <p:cNvSpPr/>
          <p:nvPr/>
        </p:nvSpPr>
        <p:spPr>
          <a:xfrm>
            <a:off x="3345646" y="5513568"/>
            <a:ext cx="4473484" cy="447473"/>
          </a:xfrm>
          <a:prstGeom prst="wedgeRectCallout">
            <a:avLst>
              <a:gd name="adj1" fmla="val -42474"/>
              <a:gd name="adj2" fmla="val -150544"/>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イテレータを用いた要素の表示</a:t>
            </a:r>
          </a:p>
        </p:txBody>
      </p:sp>
      <p:sp>
        <p:nvSpPr>
          <p:cNvPr id="9" name="矢印: 右 8">
            <a:extLst>
              <a:ext uri="{FF2B5EF4-FFF2-40B4-BE49-F238E27FC236}">
                <a16:creationId xmlns:a16="http://schemas.microsoft.com/office/drawing/2014/main" id="{03D5EDFA-B62E-1A7D-6F0F-3459E14ADF01}"/>
              </a:ext>
            </a:extLst>
          </p:cNvPr>
          <p:cNvSpPr/>
          <p:nvPr/>
        </p:nvSpPr>
        <p:spPr>
          <a:xfrm>
            <a:off x="763239" y="4498335"/>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右 10">
            <a:extLst>
              <a:ext uri="{FF2B5EF4-FFF2-40B4-BE49-F238E27FC236}">
                <a16:creationId xmlns:a16="http://schemas.microsoft.com/office/drawing/2014/main" id="{7E271DCC-40FA-E0DF-93B4-D7E471510986}"/>
              </a:ext>
            </a:extLst>
          </p:cNvPr>
          <p:cNvSpPr/>
          <p:nvPr/>
        </p:nvSpPr>
        <p:spPr>
          <a:xfrm>
            <a:off x="763239" y="4767799"/>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86B9B186-1BB5-F16E-3670-8A2086A70C18}"/>
              </a:ext>
            </a:extLst>
          </p:cNvPr>
          <p:cNvSpPr/>
          <p:nvPr/>
        </p:nvSpPr>
        <p:spPr>
          <a:xfrm>
            <a:off x="763239" y="5051793"/>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02410010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イテレータ（</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dirty="0"/>
              <a:t>イテレータを用いたループ処理</a:t>
            </a:r>
            <a:br>
              <a:rPr lang="en-US" altLang="ja-JP" dirty="0"/>
            </a:br>
            <a:br>
              <a:rPr lang="en-US" altLang="ja-JP" dirty="0"/>
            </a:br>
            <a:br>
              <a:rPr lang="en-US" altLang="ja-JP" dirty="0"/>
            </a:br>
            <a:br>
              <a:rPr lang="en-US" altLang="ja-JP" dirty="0"/>
            </a:br>
            <a:br>
              <a:rPr lang="en-US" altLang="ja-JP" dirty="0"/>
            </a:br>
            <a:r>
              <a:rPr lang="en-US" altLang="ja-JP" dirty="0"/>
              <a:t>v1</a:t>
            </a:r>
            <a:r>
              <a:rPr lang="ja-JP" altLang="en-US" dirty="0"/>
              <a:t>の先頭要素から</a:t>
            </a:r>
            <a:r>
              <a:rPr lang="en-US" altLang="ja-JP" dirty="0"/>
              <a:t>v1</a:t>
            </a:r>
            <a:r>
              <a:rPr lang="ja-JP" altLang="en-US" dirty="0"/>
              <a:t>の最終要素まで</a:t>
            </a:r>
            <a:br>
              <a:rPr lang="en-US" altLang="ja-JP" dirty="0"/>
            </a:br>
            <a:r>
              <a:rPr lang="ja-JP" altLang="en-US" dirty="0">
                <a:solidFill>
                  <a:srgbClr val="FF0000"/>
                </a:solidFill>
              </a:rPr>
              <a:t>イテレータ</a:t>
            </a:r>
            <a:r>
              <a:rPr lang="en-US" altLang="ja-JP" dirty="0" err="1"/>
              <a:t>itr</a:t>
            </a:r>
            <a:r>
              <a:rPr lang="ja-JP" altLang="en-US" dirty="0"/>
              <a:t>をひとつずつ進めながら、</a:t>
            </a:r>
            <a:br>
              <a:rPr lang="en-US" altLang="ja-JP" dirty="0"/>
            </a:br>
            <a:r>
              <a:rPr lang="ja-JP" altLang="en-US" dirty="0"/>
              <a:t>ループ処理を行う</a:t>
            </a:r>
            <a:endParaRPr lang="en-US" altLang="ja-JP" dirty="0"/>
          </a:p>
        </p:txBody>
      </p:sp>
      <p:sp>
        <p:nvSpPr>
          <p:cNvPr id="5" name="テキスト ボックス 4">
            <a:extLst>
              <a:ext uri="{FF2B5EF4-FFF2-40B4-BE49-F238E27FC236}">
                <a16:creationId xmlns:a16="http://schemas.microsoft.com/office/drawing/2014/main" id="{DCD35029-F1DE-742E-3461-64C0FFECA8F1}"/>
              </a:ext>
            </a:extLst>
          </p:cNvPr>
          <p:cNvSpPr txBox="1"/>
          <p:nvPr/>
        </p:nvSpPr>
        <p:spPr>
          <a:xfrm>
            <a:off x="1286481" y="2018489"/>
            <a:ext cx="9238847" cy="1569660"/>
          </a:xfrm>
          <a:prstGeom prst="rect">
            <a:avLst/>
          </a:prstGeom>
          <a:noFill/>
        </p:spPr>
        <p:txBody>
          <a:bodyPr wrap="square">
            <a:spAutoFit/>
          </a:bodyPr>
          <a:lstStyle/>
          <a:p>
            <a:r>
              <a:rPr lang="nn-NO" altLang="ja-JP" sz="3200" dirty="0">
                <a:solidFill>
                  <a:srgbClr val="0000FF"/>
                </a:solidFill>
                <a:ea typeface="ＭＳ ゴシック" panose="020B0609070205080204" pitchFamily="49" charset="-128"/>
              </a:rPr>
              <a:t>for</a:t>
            </a:r>
            <a:r>
              <a:rPr lang="nn-NO" altLang="ja-JP" sz="3200" dirty="0">
                <a:solidFill>
                  <a:srgbClr val="000000"/>
                </a:solidFill>
                <a:ea typeface="ＭＳ ゴシック" panose="020B0609070205080204" pitchFamily="49" charset="-128"/>
              </a:rPr>
              <a:t> (</a:t>
            </a:r>
            <a:r>
              <a:rPr lang="nn-NO" altLang="ja-JP" sz="3200" dirty="0">
                <a:solidFill>
                  <a:srgbClr val="FF0000"/>
                </a:solidFill>
                <a:ea typeface="ＭＳ ゴシック" panose="020B0609070205080204" pitchFamily="49" charset="-128"/>
              </a:rPr>
              <a:t>auto</a:t>
            </a:r>
            <a:r>
              <a:rPr lang="nn-NO" altLang="ja-JP" sz="3200" dirty="0">
                <a:solidFill>
                  <a:srgbClr val="000000"/>
                </a:solidFill>
                <a:ea typeface="ＭＳ ゴシック" panose="020B0609070205080204" pitchFamily="49" charset="-128"/>
              </a:rPr>
              <a:t> </a:t>
            </a:r>
            <a:r>
              <a:rPr lang="en-US" altLang="ja-JP" sz="3200" dirty="0" err="1">
                <a:ea typeface="ＭＳ ゴシック" panose="020B0609070205080204" pitchFamily="49" charset="-128"/>
              </a:rPr>
              <a:t>itr</a:t>
            </a:r>
            <a:r>
              <a:rPr lang="en-US" altLang="ja-JP" sz="3200" dirty="0">
                <a:ea typeface="ＭＳ ゴシック" panose="020B0609070205080204" pitchFamily="49" charset="-128"/>
              </a:rPr>
              <a:t> = v1.</a:t>
            </a:r>
            <a:r>
              <a:rPr lang="en-US" altLang="ja-JP" sz="3200" dirty="0">
                <a:solidFill>
                  <a:srgbClr val="00B050"/>
                </a:solidFill>
                <a:ea typeface="ＭＳ ゴシック" panose="020B0609070205080204" pitchFamily="49" charset="-128"/>
              </a:rPr>
              <a:t>begin()</a:t>
            </a:r>
          </a:p>
          <a:p>
            <a:r>
              <a:rPr lang="ja-JP" altLang="en-US" sz="3200" dirty="0">
                <a:solidFill>
                  <a:srgbClr val="000000"/>
                </a:solidFill>
                <a:ea typeface="ＭＳ ゴシック" panose="020B0609070205080204" pitchFamily="49" charset="-128"/>
              </a:rPr>
              <a:t>　　　　　</a:t>
            </a:r>
            <a:r>
              <a:rPr lang="nn-NO" altLang="ja-JP" sz="3200" dirty="0">
                <a:solidFill>
                  <a:srgbClr val="000000"/>
                </a:solidFill>
                <a:ea typeface="ＭＳ ゴシック" panose="020B0609070205080204" pitchFamily="49" charset="-128"/>
              </a:rPr>
              <a:t>; itr </a:t>
            </a:r>
            <a:r>
              <a:rPr lang="nn-NO" altLang="ja-JP" sz="3200" dirty="0">
                <a:ea typeface="ＭＳ ゴシック" panose="020B0609070205080204" pitchFamily="49" charset="-128"/>
              </a:rPr>
              <a:t>!=</a:t>
            </a:r>
            <a:r>
              <a:rPr lang="nn-NO" altLang="ja-JP" sz="3200" dirty="0">
                <a:solidFill>
                  <a:srgbClr val="000000"/>
                </a:solidFill>
                <a:ea typeface="ＭＳ ゴシック" panose="020B0609070205080204" pitchFamily="49" charset="-128"/>
              </a:rPr>
              <a:t> </a:t>
            </a:r>
            <a:r>
              <a:rPr lang="en-US" altLang="ja-JP" sz="3200" dirty="0">
                <a:ea typeface="ＭＳ ゴシック" panose="020B0609070205080204" pitchFamily="49" charset="-128"/>
              </a:rPr>
              <a:t>v1.</a:t>
            </a:r>
            <a:r>
              <a:rPr lang="en-US" altLang="ja-JP" sz="3200" dirty="0">
                <a:solidFill>
                  <a:srgbClr val="00B050"/>
                </a:solidFill>
                <a:ea typeface="ＭＳ ゴシック" panose="020B0609070205080204" pitchFamily="49" charset="-128"/>
              </a:rPr>
              <a:t>end()</a:t>
            </a:r>
          </a:p>
          <a:p>
            <a:r>
              <a:rPr lang="ja-JP" altLang="en-US" sz="3200" dirty="0">
                <a:solidFill>
                  <a:srgbClr val="000000"/>
                </a:solidFill>
                <a:ea typeface="ＭＳ ゴシック" panose="020B0609070205080204" pitchFamily="49" charset="-128"/>
              </a:rPr>
              <a:t>　　　　　</a:t>
            </a:r>
            <a:r>
              <a:rPr lang="nn-NO" altLang="ja-JP" sz="3200" dirty="0">
                <a:solidFill>
                  <a:srgbClr val="000000"/>
                </a:solidFill>
                <a:ea typeface="ＭＳ ゴシック" panose="020B0609070205080204" pitchFamily="49" charset="-128"/>
              </a:rPr>
              <a:t>; ++itr) </a:t>
            </a:r>
            <a:endParaRPr lang="ja-JP" altLang="en-US" sz="3200" dirty="0"/>
          </a:p>
        </p:txBody>
      </p:sp>
    </p:spTree>
    <p:extLst>
      <p:ext uri="{BB962C8B-B14F-4D97-AF65-F5344CB8AC3E}">
        <p14:creationId xmlns:p14="http://schemas.microsoft.com/office/powerpoint/2010/main" val="6640777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kumimoji="1" lang="ja-JP" altLang="en-US" dirty="0"/>
              <a:t>イテレータ（</a:t>
            </a:r>
            <a:r>
              <a:rPr kumimoji="1" lang="en-US" altLang="ja-JP" dirty="0"/>
              <a:t>iterator</a:t>
            </a:r>
            <a:r>
              <a:rPr kumimoji="1" lang="ja-JP" altLang="en-US" dirty="0"/>
              <a:t>：反復子）</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ja-JP" altLang="en-US" b="1" dirty="0"/>
              <a:t>範囲</a:t>
            </a:r>
            <a:r>
              <a:rPr lang="en-US" altLang="ja-JP" b="1" dirty="0"/>
              <a:t>for</a:t>
            </a:r>
            <a:r>
              <a:rPr lang="ja-JP" altLang="en-US" b="1" dirty="0"/>
              <a:t>文</a:t>
            </a:r>
            <a:br>
              <a:rPr lang="en-US" altLang="ja-JP" b="1" dirty="0"/>
            </a:br>
            <a:r>
              <a:rPr lang="ja-JP" altLang="en-US" dirty="0"/>
              <a:t>イテレータを用いた</a:t>
            </a:r>
            <a:r>
              <a:rPr lang="en-US" altLang="ja-JP" dirty="0"/>
              <a:t>for</a:t>
            </a:r>
            <a:r>
              <a:rPr lang="ja-JP" altLang="en-US" dirty="0"/>
              <a:t>文を、より簡略化したもの</a:t>
            </a:r>
            <a:br>
              <a:rPr lang="en-US" altLang="ja-JP" dirty="0"/>
            </a:br>
            <a:br>
              <a:rPr lang="en-US" altLang="ja-JP" dirty="0"/>
            </a:br>
            <a:br>
              <a:rPr lang="en-US" altLang="ja-JP" dirty="0"/>
            </a:br>
            <a:br>
              <a:rPr lang="en-US" altLang="ja-JP" dirty="0"/>
            </a:br>
            <a:br>
              <a:rPr lang="en-US" altLang="ja-JP" dirty="0"/>
            </a:br>
            <a:r>
              <a:rPr lang="en-US" altLang="ja-JP" dirty="0"/>
              <a:t>v1</a:t>
            </a:r>
            <a:r>
              <a:rPr lang="ja-JP" altLang="en-US" dirty="0"/>
              <a:t>の</a:t>
            </a:r>
            <a:r>
              <a:rPr lang="ja-JP" altLang="en-US" dirty="0">
                <a:solidFill>
                  <a:srgbClr val="FF0000"/>
                </a:solidFill>
              </a:rPr>
              <a:t>先頭</a:t>
            </a:r>
            <a:r>
              <a:rPr lang="ja-JP" altLang="en-US" dirty="0"/>
              <a:t>要素から</a:t>
            </a:r>
            <a:r>
              <a:rPr lang="ja-JP" altLang="en-US" dirty="0">
                <a:solidFill>
                  <a:srgbClr val="FF0000"/>
                </a:solidFill>
              </a:rPr>
              <a:t>最終</a:t>
            </a:r>
            <a:r>
              <a:rPr lang="ja-JP" altLang="en-US" dirty="0"/>
              <a:t>要素まで、</a:t>
            </a:r>
            <a:r>
              <a:rPr lang="ja-JP" altLang="en-US" dirty="0">
                <a:solidFill>
                  <a:srgbClr val="00B0F0"/>
                </a:solidFill>
              </a:rPr>
              <a:t>すべての</a:t>
            </a:r>
            <a:r>
              <a:rPr lang="ja-JP" altLang="en-US" dirty="0"/>
              <a:t>要素</a:t>
            </a:r>
            <a:br>
              <a:rPr lang="en-US" altLang="ja-JP" dirty="0"/>
            </a:br>
            <a:r>
              <a:rPr lang="ja-JP" altLang="en-US" dirty="0"/>
              <a:t>ぶんループ</a:t>
            </a:r>
            <a:br>
              <a:rPr lang="en-US" altLang="ja-JP" dirty="0"/>
            </a:br>
            <a:r>
              <a:rPr lang="ja-JP" altLang="en-US" dirty="0">
                <a:solidFill>
                  <a:srgbClr val="00B050"/>
                </a:solidFill>
              </a:rPr>
              <a:t>（</a:t>
            </a:r>
            <a:r>
              <a:rPr lang="en-US" altLang="ja-JP" dirty="0">
                <a:solidFill>
                  <a:srgbClr val="00B050"/>
                </a:solidFill>
              </a:rPr>
              <a:t>※</a:t>
            </a:r>
            <a:r>
              <a:rPr lang="ja-JP" altLang="en-US" b="1" dirty="0">
                <a:solidFill>
                  <a:srgbClr val="00B050"/>
                </a:solidFill>
              </a:rPr>
              <a:t> </a:t>
            </a:r>
            <a:r>
              <a:rPr lang="ja-JP" altLang="en-US" dirty="0">
                <a:solidFill>
                  <a:srgbClr val="00B050"/>
                </a:solidFill>
              </a:rPr>
              <a:t>ただし指定場所からの開始・終了は</a:t>
            </a:r>
            <a:r>
              <a:rPr lang="ja-JP" altLang="en-US" b="1" dirty="0">
                <a:solidFill>
                  <a:srgbClr val="00B050"/>
                </a:solidFill>
              </a:rPr>
              <a:t>不可</a:t>
            </a:r>
            <a:r>
              <a:rPr lang="ja-JP" altLang="en-US" dirty="0">
                <a:solidFill>
                  <a:srgbClr val="00B050"/>
                </a:solidFill>
              </a:rPr>
              <a:t>）</a:t>
            </a:r>
            <a:endParaRPr lang="en-US" altLang="ja-JP" dirty="0">
              <a:solidFill>
                <a:srgbClr val="00B050"/>
              </a:solidFill>
            </a:endParaRPr>
          </a:p>
        </p:txBody>
      </p:sp>
      <p:sp>
        <p:nvSpPr>
          <p:cNvPr id="5" name="テキスト ボックス 4">
            <a:extLst>
              <a:ext uri="{FF2B5EF4-FFF2-40B4-BE49-F238E27FC236}">
                <a16:creationId xmlns:a16="http://schemas.microsoft.com/office/drawing/2014/main" id="{DCD35029-F1DE-742E-3461-64C0FFECA8F1}"/>
              </a:ext>
            </a:extLst>
          </p:cNvPr>
          <p:cNvSpPr txBox="1"/>
          <p:nvPr/>
        </p:nvSpPr>
        <p:spPr>
          <a:xfrm>
            <a:off x="1476576" y="2644170"/>
            <a:ext cx="10276153" cy="1569660"/>
          </a:xfrm>
          <a:prstGeom prst="rect">
            <a:avLst/>
          </a:prstGeom>
          <a:noFill/>
          <a:ln>
            <a:solidFill>
              <a:schemeClr val="tx1"/>
            </a:solidFill>
          </a:ln>
        </p:spPr>
        <p:txBody>
          <a:bodyPr wrap="square">
            <a:spAutoFit/>
          </a:bodyPr>
          <a:lstStyle/>
          <a:p>
            <a:r>
              <a:rPr lang="nn-NO" altLang="ja-JP" sz="3200" dirty="0">
                <a:solidFill>
                  <a:srgbClr val="0000FF"/>
                </a:solidFill>
                <a:ea typeface="ＭＳ ゴシック" panose="020B0609070205080204" pitchFamily="49" charset="-128"/>
              </a:rPr>
              <a:t>for</a:t>
            </a:r>
            <a:r>
              <a:rPr lang="nn-NO" altLang="ja-JP" sz="3200" dirty="0">
                <a:solidFill>
                  <a:srgbClr val="000000"/>
                </a:solidFill>
                <a:ea typeface="ＭＳ ゴシック" panose="020B0609070205080204" pitchFamily="49" charset="-128"/>
              </a:rPr>
              <a:t> (</a:t>
            </a:r>
            <a:r>
              <a:rPr lang="nn-NO" altLang="ja-JP" sz="3200" dirty="0">
                <a:solidFill>
                  <a:srgbClr val="FF0000"/>
                </a:solidFill>
                <a:ea typeface="ＭＳ ゴシック" panose="020B0609070205080204" pitchFamily="49" charset="-128"/>
              </a:rPr>
              <a:t>auto</a:t>
            </a:r>
            <a:r>
              <a:rPr lang="nn-NO" altLang="ja-JP" sz="3200" dirty="0">
                <a:solidFill>
                  <a:srgbClr val="000000"/>
                </a:solidFill>
                <a:ea typeface="ＭＳ ゴシック" panose="020B0609070205080204" pitchFamily="49" charset="-128"/>
              </a:rPr>
              <a:t> </a:t>
            </a:r>
            <a:r>
              <a:rPr lang="en-US" altLang="ja-JP" sz="3200" dirty="0" err="1">
                <a:solidFill>
                  <a:srgbClr val="00B050"/>
                </a:solidFill>
                <a:ea typeface="ＭＳ ゴシック" panose="020B0609070205080204" pitchFamily="49" charset="-128"/>
              </a:rPr>
              <a:t>itr</a:t>
            </a:r>
            <a:r>
              <a:rPr lang="en-US" altLang="ja-JP" sz="3200" dirty="0">
                <a:ea typeface="ＭＳ ゴシック" panose="020B0609070205080204" pitchFamily="49" charset="-128"/>
              </a:rPr>
              <a:t> : v1</a:t>
            </a:r>
            <a:r>
              <a:rPr lang="nn-NO" altLang="ja-JP" sz="3200" dirty="0">
                <a:solidFill>
                  <a:srgbClr val="000000"/>
                </a:solidFill>
                <a:ea typeface="ＭＳ ゴシック" panose="020B0609070205080204" pitchFamily="49" charset="-128"/>
              </a:rPr>
              <a:t>){   </a:t>
            </a:r>
            <a:r>
              <a:rPr lang="nn-NO" altLang="ja-JP" sz="3200" dirty="0">
                <a:solidFill>
                  <a:srgbClr val="00B050"/>
                </a:solidFill>
                <a:ea typeface="ＭＳ ゴシック" panose="020B0609070205080204" pitchFamily="49" charset="-128"/>
              </a:rPr>
              <a:t>//</a:t>
            </a:r>
            <a:r>
              <a:rPr lang="ja-JP" altLang="en-US" sz="3200" dirty="0">
                <a:solidFill>
                  <a:srgbClr val="00B050"/>
                </a:solidFill>
                <a:ea typeface="ＭＳ ゴシック" panose="020B0609070205080204" pitchFamily="49" charset="-128"/>
              </a:rPr>
              <a:t>範囲</a:t>
            </a:r>
            <a:r>
              <a:rPr lang="en-US" altLang="ja-JP" sz="3200" dirty="0">
                <a:solidFill>
                  <a:srgbClr val="00B050"/>
                </a:solidFill>
                <a:ea typeface="ＭＳ ゴシック" panose="020B0609070205080204" pitchFamily="49" charset="-128"/>
              </a:rPr>
              <a:t>for</a:t>
            </a:r>
            <a:r>
              <a:rPr lang="ja-JP" altLang="en-US" sz="3200" dirty="0">
                <a:solidFill>
                  <a:srgbClr val="00B050"/>
                </a:solidFill>
                <a:ea typeface="ＭＳ ゴシック" panose="020B0609070205080204" pitchFamily="49" charset="-128"/>
              </a:rPr>
              <a:t>の場合</a:t>
            </a:r>
            <a:endParaRPr lang="nn-NO" altLang="ja-JP" sz="3200" dirty="0">
              <a:solidFill>
                <a:srgbClr val="00B050"/>
              </a:solidFill>
              <a:ea typeface="ＭＳ ゴシック" panose="020B0609070205080204" pitchFamily="49" charset="-128"/>
            </a:endParaRPr>
          </a:p>
          <a:p>
            <a:r>
              <a:rPr lang="nn-NO" altLang="ja-JP" sz="3200" dirty="0">
                <a:solidFill>
                  <a:srgbClr val="000000"/>
                </a:solidFill>
                <a:ea typeface="ＭＳ ゴシック" panose="020B0609070205080204" pitchFamily="49" charset="-128"/>
              </a:rPr>
              <a:t>  cout &lt;&lt; </a:t>
            </a:r>
            <a:r>
              <a:rPr lang="nn-NO" altLang="ja-JP" sz="3200" dirty="0">
                <a:solidFill>
                  <a:srgbClr val="00B050"/>
                </a:solidFill>
                <a:ea typeface="ＭＳ ゴシック" panose="020B0609070205080204" pitchFamily="49" charset="-128"/>
              </a:rPr>
              <a:t>itr</a:t>
            </a:r>
            <a:r>
              <a:rPr lang="nn-NO" altLang="ja-JP" sz="3200" dirty="0">
                <a:solidFill>
                  <a:srgbClr val="000000"/>
                </a:solidFill>
                <a:ea typeface="ＭＳ ゴシック" panose="020B0609070205080204" pitchFamily="49" charset="-128"/>
              </a:rPr>
              <a:t> &lt;&lt; endl;</a:t>
            </a:r>
            <a:r>
              <a:rPr lang="ja-JP" altLang="en-US" sz="3200" dirty="0">
                <a:solidFill>
                  <a:srgbClr val="000000"/>
                </a:solidFill>
                <a:ea typeface="ＭＳ ゴシック" panose="020B0609070205080204" pitchFamily="49" charset="-128"/>
              </a:rPr>
              <a:t> </a:t>
            </a:r>
            <a:r>
              <a:rPr lang="en-US" altLang="ja-JP" sz="3200" dirty="0">
                <a:solidFill>
                  <a:srgbClr val="00B050"/>
                </a:solidFill>
                <a:ea typeface="ＭＳ ゴシック" panose="020B0609070205080204" pitchFamily="49" charset="-128"/>
              </a:rPr>
              <a:t>//</a:t>
            </a:r>
            <a:r>
              <a:rPr lang="en-US" altLang="ja-JP" sz="3200" dirty="0" err="1">
                <a:solidFill>
                  <a:srgbClr val="00B050"/>
                </a:solidFill>
                <a:ea typeface="ＭＳ ゴシック" panose="020B0609070205080204" pitchFamily="49" charset="-128"/>
              </a:rPr>
              <a:t>itr</a:t>
            </a:r>
            <a:r>
              <a:rPr lang="ja-JP" altLang="en-US" sz="3200" dirty="0">
                <a:solidFill>
                  <a:srgbClr val="00B050"/>
                </a:solidFill>
                <a:ea typeface="ＭＳ ゴシック" panose="020B0609070205080204" pitchFamily="49" charset="-128"/>
              </a:rPr>
              <a:t>に</a:t>
            </a:r>
            <a:r>
              <a:rPr lang="en-US" altLang="ja-JP" sz="3200" dirty="0">
                <a:solidFill>
                  <a:srgbClr val="00B050"/>
                </a:solidFill>
                <a:ea typeface="ＭＳ ゴシック" panose="020B0609070205080204" pitchFamily="49" charset="-128"/>
              </a:rPr>
              <a:t>”*”</a:t>
            </a:r>
            <a:r>
              <a:rPr lang="ja-JP" altLang="en-US" sz="3200" dirty="0">
                <a:solidFill>
                  <a:srgbClr val="00B050"/>
                </a:solidFill>
                <a:ea typeface="ＭＳ ゴシック" panose="020B0609070205080204" pitchFamily="49" charset="-128"/>
              </a:rPr>
              <a:t>は不要</a:t>
            </a:r>
            <a:r>
              <a:rPr lang="nn-NO" altLang="ja-JP" sz="3200" dirty="0">
                <a:solidFill>
                  <a:srgbClr val="00B050"/>
                </a:solidFill>
                <a:ea typeface="ＭＳ ゴシック" panose="020B0609070205080204" pitchFamily="49" charset="-128"/>
              </a:rPr>
              <a:t> </a:t>
            </a:r>
            <a:br>
              <a:rPr lang="nn-NO" altLang="ja-JP" sz="3200" dirty="0">
                <a:solidFill>
                  <a:srgbClr val="000000"/>
                </a:solidFill>
                <a:ea typeface="ＭＳ ゴシック" panose="020B0609070205080204" pitchFamily="49" charset="-128"/>
              </a:rPr>
            </a:br>
            <a:r>
              <a:rPr lang="nn-NO" altLang="ja-JP" sz="3200" dirty="0">
                <a:solidFill>
                  <a:srgbClr val="000000"/>
                </a:solidFill>
                <a:ea typeface="ＭＳ ゴシック" panose="020B0609070205080204" pitchFamily="49" charset="-128"/>
              </a:rPr>
              <a:t>} </a:t>
            </a:r>
            <a:endParaRPr lang="ja-JP" altLang="en-US" sz="3200" dirty="0"/>
          </a:p>
        </p:txBody>
      </p:sp>
    </p:spTree>
    <p:extLst>
      <p:ext uri="{BB962C8B-B14F-4D97-AF65-F5344CB8AC3E}">
        <p14:creationId xmlns:p14="http://schemas.microsoft.com/office/powerpoint/2010/main" val="40364210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ja-JP" altLang="en-US" dirty="0"/>
              <a:t>イテレータ（</a:t>
            </a:r>
            <a:r>
              <a:rPr lang="en-US" altLang="ja-JP" dirty="0"/>
              <a:t>iterator</a:t>
            </a:r>
            <a:r>
              <a:rPr kumimoji="1" lang="ja-JP" altLang="en-US" dirty="0"/>
              <a:t>：反復子</a:t>
            </a:r>
            <a:r>
              <a:rPr lang="ja-JP" altLang="en-US" dirty="0"/>
              <a:t>）</a:t>
            </a:r>
            <a:endParaRPr kumimoji="1" lang="ja-JP" altLang="en-US" dirty="0"/>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5416868"/>
          </a:xfrm>
          <a:prstGeom prst="rect">
            <a:avLst/>
          </a:prstGeom>
          <a:noFill/>
          <a:ln>
            <a:solidFill>
              <a:schemeClr val="tx1"/>
            </a:solidFill>
          </a:ln>
        </p:spPr>
        <p:txBody>
          <a:bodyPr wrap="square" rtlCol="0">
            <a:spAutoFit/>
          </a:bodyPr>
          <a:lstStyle/>
          <a:p>
            <a:r>
              <a:rPr lang="en-US" altLang="ja-JP" sz="1800" dirty="0">
                <a:ea typeface="ＭＳ ゴシック" panose="020B0609070205080204" pitchFamily="49" charset="-128"/>
              </a:rPr>
              <a:t>	v2.push_back(“DEF”);</a:t>
            </a:r>
            <a:br>
              <a:rPr lang="en-US" altLang="ja-JP" sz="1800" dirty="0">
                <a:ea typeface="ＭＳ ゴシック" panose="020B0609070205080204" pitchFamily="49" charset="-128"/>
              </a:rPr>
            </a:br>
            <a:r>
              <a:rPr lang="en-US" altLang="ja-JP" dirty="0">
                <a:ea typeface="ＭＳ ゴシック" panose="020B0609070205080204" pitchFamily="49" charset="-128"/>
              </a:rPr>
              <a:t>	</a:t>
            </a:r>
            <a:r>
              <a:rPr lang="en-US" altLang="ja-JP" sz="1800" dirty="0">
                <a:ea typeface="ＭＳ ゴシック" panose="020B0609070205080204" pitchFamily="49" charset="-128"/>
              </a:rPr>
              <a:t>v1.pop_back();</a:t>
            </a:r>
            <a:r>
              <a:rPr lang="ja-JP" altLang="en-US" sz="1800" dirty="0">
                <a:ea typeface="ＭＳ ゴシック" panose="020B0609070205080204" pitchFamily="49" charset="-128"/>
              </a:rPr>
              <a:t>  </a:t>
            </a:r>
            <a:br>
              <a:rPr lang="en-US" altLang="ja-JP" sz="1800" dirty="0">
                <a:ea typeface="ＭＳ ゴシック" panose="020B0609070205080204" pitchFamily="49" charset="-128"/>
              </a:rPr>
            </a:br>
            <a:r>
              <a:rPr lang="en-US" altLang="ja-JP" sz="1800" dirty="0">
                <a:ea typeface="ＭＳ ゴシック" panose="020B0609070205080204" pitchFamily="49" charset="-128"/>
              </a:rPr>
              <a:t>	v1.emplace_back(4);</a:t>
            </a:r>
            <a:r>
              <a:rPr lang="en-US" altLang="ja-JP" dirty="0">
                <a:ea typeface="ＭＳ ゴシック" panose="020B0609070205080204" pitchFamily="49" charset="-128"/>
              </a:rPr>
              <a:t> </a:t>
            </a:r>
            <a:endParaRPr lang="en-US" altLang="ja-JP" sz="1800" dirty="0">
              <a:ea typeface="ＭＳ ゴシック" panose="020B0609070205080204" pitchFamily="49" charset="-128"/>
            </a:endParaRPr>
          </a:p>
          <a:p>
            <a:r>
              <a:rPr lang="en-US" altLang="ja-JP" dirty="0">
                <a:ea typeface="ＭＳ ゴシック" panose="020B0609070205080204" pitchFamily="49" charset="-128"/>
              </a:rPr>
              <a:t>	</a:t>
            </a:r>
            <a:r>
              <a:rPr lang="sv-SE" altLang="ja-JP" sz="1800" dirty="0">
                <a:ea typeface="ＭＳ ゴシック" panose="020B0609070205080204" pitchFamily="49" charset="-128"/>
              </a:rPr>
              <a:t>cout &lt;&lt; ”v1</a:t>
            </a:r>
            <a:r>
              <a:rPr lang="ja-JP" altLang="en-US" sz="1800" dirty="0">
                <a:ea typeface="ＭＳ ゴシック" panose="020B0609070205080204" pitchFamily="49" charset="-128"/>
              </a:rPr>
              <a:t>の要素数</a:t>
            </a:r>
            <a:r>
              <a:rPr lang="en-US" altLang="ja-JP" sz="1800" dirty="0">
                <a:ea typeface="ＭＳ ゴシック" panose="020B0609070205080204" pitchFamily="49" charset="-128"/>
              </a:rPr>
              <a:t>:” &lt;&lt; </a:t>
            </a:r>
            <a:r>
              <a:rPr lang="nn-NO" altLang="ja-JP" sz="1800" dirty="0">
                <a:ea typeface="ＭＳ ゴシック" panose="020B0609070205080204" pitchFamily="49" charset="-128"/>
              </a:rPr>
              <a:t>v1.size() </a:t>
            </a:r>
            <a:r>
              <a:rPr lang="sv-SE" altLang="ja-JP" sz="1800" dirty="0">
                <a:ea typeface="ＭＳ ゴシック" panose="020B0609070205080204" pitchFamily="49" charset="-128"/>
              </a:rPr>
              <a:t>&lt;&lt; endl;</a:t>
            </a:r>
            <a:endParaRPr lang="en-US" altLang="ja-JP" sz="1800" dirty="0">
              <a:ea typeface="ＭＳ ゴシック" panose="020B0609070205080204" pitchFamily="49" charset="-128"/>
            </a:endParaRPr>
          </a:p>
          <a:p>
            <a:endParaRPr lang="sv-SE" altLang="ja-JP" sz="1800" dirty="0">
              <a:ea typeface="ＭＳ ゴシック" panose="020B0609070205080204" pitchFamily="49" charset="-128"/>
            </a:endParaRPr>
          </a:p>
          <a:p>
            <a:r>
              <a:rPr lang="en-US" altLang="ja-JP" sz="1800" dirty="0">
                <a:ea typeface="ＭＳ ゴシック" panose="020B0609070205080204" pitchFamily="49" charset="-128"/>
              </a:rPr>
              <a:t>	auto </a:t>
            </a:r>
            <a:r>
              <a:rPr lang="en-US" altLang="ja-JP" dirty="0">
                <a:ea typeface="ＭＳ ゴシック" panose="020B0609070205080204" pitchFamily="49" charset="-128"/>
              </a:rPr>
              <a:t>itrV1 = itrV1.begin();  </a:t>
            </a:r>
          </a:p>
          <a:p>
            <a:r>
              <a:rPr lang="en-US" altLang="ja-JP" sz="1800" dirty="0">
                <a:ea typeface="ＭＳ ゴシック" panose="020B0609070205080204" pitchFamily="49" charset="-128"/>
              </a:rPr>
              <a:t>	</a:t>
            </a:r>
            <a:r>
              <a:rPr lang="sv-SE" altLang="ja-JP" sz="1800" dirty="0">
                <a:ea typeface="ＭＳ ゴシック" panose="020B0609070205080204" pitchFamily="49" charset="-128"/>
              </a:rPr>
              <a:t>cout &lt;&lt; ”</a:t>
            </a:r>
            <a:r>
              <a:rPr lang="ja-JP" altLang="en-US" sz="1800" dirty="0">
                <a:ea typeface="ＭＳ ゴシック" panose="020B0609070205080204" pitchFamily="49" charset="-128"/>
              </a:rPr>
              <a:t>イテレータが指す要素の値</a:t>
            </a:r>
            <a:r>
              <a:rPr lang="en-US" altLang="ja-JP" sz="1800" dirty="0">
                <a:ea typeface="ＭＳ ゴシック" panose="020B0609070205080204" pitchFamily="49" charset="-128"/>
              </a:rPr>
              <a:t>:” </a:t>
            </a:r>
            <a:r>
              <a:rPr lang="sv-SE" altLang="ja-JP" sz="1800" dirty="0">
                <a:ea typeface="ＭＳ ゴシック" panose="020B0609070205080204" pitchFamily="49" charset="-128"/>
              </a:rPr>
              <a:t>&lt;&lt; </a:t>
            </a:r>
            <a:r>
              <a:rPr lang="nn-NO" altLang="ja-JP" dirty="0">
                <a:ea typeface="ＭＳ ゴシック" panose="020B0609070205080204" pitchFamily="49" charset="-128"/>
              </a:rPr>
              <a:t>*</a:t>
            </a:r>
            <a:r>
              <a:rPr lang="nn-NO" altLang="ja-JP" sz="1800" dirty="0">
                <a:ea typeface="ＭＳ ゴシック" panose="020B0609070205080204" pitchFamily="49" charset="-128"/>
              </a:rPr>
              <a:t>itrV1</a:t>
            </a:r>
            <a:r>
              <a:rPr lang="sv-SE" altLang="ja-JP" sz="1800" dirty="0">
                <a:ea typeface="ＭＳ ゴシック" panose="020B0609070205080204" pitchFamily="49" charset="-128"/>
              </a:rPr>
              <a:t> &lt;&lt; endl;</a:t>
            </a:r>
            <a:br>
              <a:rPr lang="en-US" altLang="ja-JP" dirty="0">
                <a:ea typeface="ＭＳ ゴシック" panose="020B0609070205080204" pitchFamily="49" charset="-128"/>
              </a:rPr>
            </a:br>
            <a:r>
              <a:rPr lang="en-US" altLang="ja-JP" dirty="0">
                <a:ea typeface="ＭＳ ゴシック" panose="020B0609070205080204" pitchFamily="49" charset="-128"/>
              </a:rPr>
              <a:t>	v1.insert(itrV1 + 1,11); </a:t>
            </a:r>
            <a:br>
              <a:rPr lang="en-US" altLang="ja-JP" dirty="0">
                <a:ea typeface="ＭＳ ゴシック" panose="020B0609070205080204" pitchFamily="49" charset="-128"/>
              </a:rPr>
            </a:br>
            <a:r>
              <a:rPr lang="en-US" altLang="ja-JP" dirty="0">
                <a:ea typeface="ＭＳ ゴシック" panose="020B0609070205080204" pitchFamily="49" charset="-128"/>
              </a:rPr>
              <a:t>	v1.erase(itrV1 + 2);     </a:t>
            </a:r>
            <a:endParaRPr lang="en-US" altLang="ja-JP" sz="1800" dirty="0">
              <a:ea typeface="ＭＳ ゴシック" panose="020B0609070205080204" pitchFamily="49" charset="-128"/>
            </a:endParaRPr>
          </a:p>
          <a:p>
            <a:r>
              <a:rPr lang="nn-NO" altLang="ja-JP" sz="1800" dirty="0">
                <a:solidFill>
                  <a:srgbClr val="00B050"/>
                </a:solidFill>
                <a:ea typeface="ＭＳ ゴシック" panose="020B0609070205080204" pitchFamily="49" charset="-128"/>
              </a:rPr>
              <a:t>	// for (int i = 0; i &lt; v1.size(); i++) {</a:t>
            </a:r>
          </a:p>
          <a:p>
            <a:r>
              <a:rPr lang="sv-SE" altLang="ja-JP" sz="1800" dirty="0">
                <a:solidFill>
                  <a:srgbClr val="00B050"/>
                </a:solidFill>
                <a:ea typeface="ＭＳ ゴシック" panose="020B0609070205080204" pitchFamily="49" charset="-128"/>
              </a:rPr>
              <a:t>	//	 </a:t>
            </a:r>
            <a:r>
              <a:rPr lang="en-US" altLang="ja-JP" sz="1800" dirty="0">
                <a:solidFill>
                  <a:srgbClr val="00B050"/>
                </a:solidFill>
                <a:ea typeface="ＭＳ ゴシック" panose="020B0609070205080204" pitchFamily="49" charset="-128"/>
              </a:rPr>
              <a:t> </a:t>
            </a:r>
            <a:r>
              <a:rPr lang="sv-SE" altLang="ja-JP" sz="1800" dirty="0">
                <a:solidFill>
                  <a:srgbClr val="00B050"/>
                </a:solidFill>
                <a:ea typeface="ＭＳ ゴシック" panose="020B0609070205080204" pitchFamily="49" charset="-128"/>
              </a:rPr>
              <a:t>cout &lt;&lt; ”v1[" &lt;&lt; i &lt;&lt; "]=" &lt;&lt; v1[i] &lt;&lt; endl;</a:t>
            </a:r>
          </a:p>
          <a:p>
            <a:r>
              <a:rPr lang="en-US" altLang="ja-JP" sz="1800" dirty="0">
                <a:solidFill>
                  <a:srgbClr val="00B050"/>
                </a:solidFill>
                <a:ea typeface="ＭＳ ゴシック" panose="020B0609070205080204" pitchFamily="49" charset="-128"/>
              </a:rPr>
              <a:t>	// }</a:t>
            </a:r>
          </a:p>
          <a:p>
            <a:r>
              <a:rPr lang="nn-NO" altLang="ja-JP" sz="1800" dirty="0">
                <a:solidFill>
                  <a:srgbClr val="00B050"/>
                </a:solidFill>
                <a:ea typeface="ＭＳ ゴシック" panose="020B0609070205080204" pitchFamily="49" charset="-128"/>
              </a:rPr>
              <a:t>	// for (auto </a:t>
            </a:r>
            <a:r>
              <a:rPr lang="en-US" altLang="ja-JP" dirty="0">
                <a:solidFill>
                  <a:srgbClr val="00B050"/>
                </a:solidFill>
                <a:ea typeface="ＭＳ ゴシック" panose="020B0609070205080204" pitchFamily="49" charset="-128"/>
              </a:rPr>
              <a:t>itrV1 = v1.begin()</a:t>
            </a:r>
            <a:r>
              <a:rPr lang="nn-NO" altLang="ja-JP" sz="1800" dirty="0">
                <a:solidFill>
                  <a:srgbClr val="00B050"/>
                </a:solidFill>
                <a:ea typeface="ＭＳ ゴシック" panose="020B0609070205080204" pitchFamily="49" charset="-128"/>
              </a:rPr>
              <a:t>; itrV1 != </a:t>
            </a:r>
            <a:r>
              <a:rPr lang="en-US" altLang="ja-JP" dirty="0">
                <a:solidFill>
                  <a:srgbClr val="00B050"/>
                </a:solidFill>
                <a:ea typeface="ＭＳ ゴシック" panose="020B0609070205080204" pitchFamily="49" charset="-128"/>
              </a:rPr>
              <a:t>v1.end()</a:t>
            </a:r>
            <a:r>
              <a:rPr lang="nn-NO" altLang="ja-JP" sz="1800" dirty="0">
                <a:solidFill>
                  <a:srgbClr val="00B050"/>
                </a:solidFill>
                <a:ea typeface="ＭＳ ゴシック" panose="020B0609070205080204" pitchFamily="49" charset="-128"/>
              </a:rPr>
              <a:t>; ++itrV1) {</a:t>
            </a:r>
          </a:p>
          <a:p>
            <a:r>
              <a:rPr lang="sv-SE" altLang="ja-JP" sz="1800" dirty="0">
                <a:solidFill>
                  <a:srgbClr val="00B050"/>
                </a:solidFill>
                <a:ea typeface="ＭＳ ゴシック" panose="020B0609070205080204" pitchFamily="49" charset="-128"/>
              </a:rPr>
              <a:t>	//	</a:t>
            </a:r>
            <a:r>
              <a:rPr lang="en-US" altLang="ja-JP" sz="1800" dirty="0">
                <a:solidFill>
                  <a:srgbClr val="00B050"/>
                </a:solidFill>
                <a:ea typeface="ＭＳ ゴシック" panose="020B0609070205080204" pitchFamily="49" charset="-128"/>
              </a:rPr>
              <a:t>  </a:t>
            </a:r>
            <a:r>
              <a:rPr lang="sv-SE" altLang="ja-JP" sz="1800" dirty="0">
                <a:solidFill>
                  <a:srgbClr val="00B050"/>
                </a:solidFill>
                <a:ea typeface="ＭＳ ゴシック" panose="020B0609070205080204" pitchFamily="49" charset="-128"/>
              </a:rPr>
              <a:t>cout &lt;&lt; </a:t>
            </a:r>
            <a:r>
              <a:rPr lang="sv-SE" altLang="ja-JP" sz="2000" b="1" dirty="0">
                <a:solidFill>
                  <a:srgbClr val="00B050"/>
                </a:solidFill>
                <a:ea typeface="ＭＳ ゴシック" panose="020B0609070205080204" pitchFamily="49" charset="-128"/>
              </a:rPr>
              <a:t>*itrV1 </a:t>
            </a:r>
            <a:r>
              <a:rPr lang="sv-SE" altLang="ja-JP" sz="1800" dirty="0">
                <a:solidFill>
                  <a:srgbClr val="00B050"/>
                </a:solidFill>
                <a:ea typeface="ＭＳ ゴシック" panose="020B0609070205080204" pitchFamily="49" charset="-128"/>
              </a:rPr>
              <a:t>&lt;&lt; endl; </a:t>
            </a:r>
          </a:p>
          <a:p>
            <a:r>
              <a:rPr lang="en-US" altLang="ja-JP" sz="1800" dirty="0">
                <a:solidFill>
                  <a:srgbClr val="00B050"/>
                </a:solidFill>
                <a:ea typeface="ＭＳ ゴシック" panose="020B0609070205080204" pitchFamily="49" charset="-128"/>
              </a:rPr>
              <a:t>	// }</a:t>
            </a:r>
          </a:p>
          <a:p>
            <a:r>
              <a:rPr lang="nn-NO" altLang="ja-JP" sz="1800" dirty="0">
                <a:solidFill>
                  <a:srgbClr val="0000FF"/>
                </a:solidFill>
                <a:ea typeface="ＭＳ ゴシック" panose="020B0609070205080204" pitchFamily="49" charset="-128"/>
              </a:rPr>
              <a:t>	</a:t>
            </a:r>
            <a:r>
              <a:rPr lang="nn-NO" altLang="ja-JP" sz="1800" dirty="0">
                <a:solidFill>
                  <a:srgbClr val="FF0000"/>
                </a:solidFill>
                <a:ea typeface="ＭＳ ゴシック" panose="020B0609070205080204" pitchFamily="49" charset="-128"/>
              </a:rPr>
              <a:t>for (auto </a:t>
            </a:r>
            <a:r>
              <a:rPr lang="en-US" altLang="ja-JP" dirty="0" err="1">
                <a:solidFill>
                  <a:srgbClr val="FF0000"/>
                </a:solidFill>
                <a:ea typeface="ＭＳ ゴシック" panose="020B0609070205080204" pitchFamily="49" charset="-128"/>
              </a:rPr>
              <a:t>itr</a:t>
            </a:r>
            <a:r>
              <a:rPr lang="en-US" altLang="ja-JP" dirty="0">
                <a:solidFill>
                  <a:srgbClr val="FF0000"/>
                </a:solidFill>
                <a:ea typeface="ＭＳ ゴシック" panose="020B0609070205080204" pitchFamily="49" charset="-128"/>
              </a:rPr>
              <a:t> :v1</a:t>
            </a:r>
            <a:r>
              <a:rPr lang="nn-NO" altLang="ja-JP" sz="1800" dirty="0">
                <a:solidFill>
                  <a:srgbClr val="FF0000"/>
                </a:solidFill>
                <a:ea typeface="ＭＳ ゴシック" panose="020B0609070205080204" pitchFamily="49" charset="-128"/>
              </a:rPr>
              <a:t>) {  </a:t>
            </a:r>
            <a:r>
              <a:rPr lang="nn-NO" altLang="ja-JP" sz="1800" dirty="0">
                <a:solidFill>
                  <a:srgbClr val="000000"/>
                </a:solidFill>
                <a:ea typeface="ＭＳ ゴシック" panose="020B0609070205080204" pitchFamily="49" charset="-128"/>
              </a:rPr>
              <a:t>		</a:t>
            </a:r>
            <a:r>
              <a:rPr lang="sv-SE" altLang="ja-JP" sz="1800" dirty="0">
                <a:solidFill>
                  <a:srgbClr val="00B050"/>
                </a:solidFill>
                <a:latin typeface="+mn-ea"/>
              </a:rPr>
              <a:t>//</a:t>
            </a:r>
            <a:r>
              <a:rPr lang="ja-JP" altLang="en-US" sz="1800" dirty="0">
                <a:solidFill>
                  <a:srgbClr val="00B050"/>
                </a:solidFill>
                <a:latin typeface="+mn-ea"/>
              </a:rPr>
              <a:t>範囲</a:t>
            </a:r>
            <a:r>
              <a:rPr lang="en-US" altLang="ja-JP" sz="1800" dirty="0">
                <a:solidFill>
                  <a:srgbClr val="00B050"/>
                </a:solidFill>
              </a:rPr>
              <a:t>for</a:t>
            </a:r>
            <a:r>
              <a:rPr lang="ja-JP" altLang="en-US" sz="1800" dirty="0">
                <a:solidFill>
                  <a:srgbClr val="00B050"/>
                </a:solidFill>
                <a:latin typeface="+mn-ea"/>
              </a:rPr>
              <a:t>文にするとすべての要素を順次取り出す形となる</a:t>
            </a:r>
            <a:endParaRPr lang="en-US" altLang="ja-JP" sz="1800" dirty="0">
              <a:solidFill>
                <a:srgbClr val="00B050"/>
              </a:solidFill>
              <a:latin typeface="+mn-ea"/>
            </a:endParaRPr>
          </a:p>
          <a:p>
            <a:r>
              <a:rPr lang="sv-SE" altLang="ja-JP" sz="1800" dirty="0">
                <a:solidFill>
                  <a:srgbClr val="000000"/>
                </a:solidFill>
                <a:ea typeface="ＭＳ ゴシック" panose="020B0609070205080204" pitchFamily="49" charset="-128"/>
              </a:rPr>
              <a:t>	</a:t>
            </a:r>
            <a:r>
              <a:rPr lang="sv-SE" altLang="ja-JP" sz="1800" dirty="0">
                <a:solidFill>
                  <a:srgbClr val="FF0000"/>
                </a:solidFill>
                <a:ea typeface="ＭＳ ゴシック" panose="020B0609070205080204" pitchFamily="49" charset="-128"/>
              </a:rPr>
              <a:t>	</a:t>
            </a:r>
            <a:r>
              <a:rPr lang="en-US" altLang="ja-JP" sz="1800" dirty="0">
                <a:solidFill>
                  <a:srgbClr val="FF0000"/>
                </a:solidFill>
                <a:ea typeface="ＭＳ ゴシック" panose="020B0609070205080204" pitchFamily="49" charset="-128"/>
              </a:rPr>
              <a:t> </a:t>
            </a:r>
            <a:r>
              <a:rPr lang="sv-SE" altLang="ja-JP" sz="1800" dirty="0">
                <a:solidFill>
                  <a:srgbClr val="FF0000"/>
                </a:solidFill>
                <a:ea typeface="ＭＳ ゴシック" panose="020B0609070205080204" pitchFamily="49" charset="-128"/>
              </a:rPr>
              <a:t>cout &lt;&lt; </a:t>
            </a:r>
            <a:r>
              <a:rPr lang="sv-SE" altLang="ja-JP" sz="2000" b="1" dirty="0">
                <a:solidFill>
                  <a:srgbClr val="FF0000"/>
                </a:solidFill>
                <a:ea typeface="ＭＳ ゴシック" panose="020B0609070205080204" pitchFamily="49" charset="-128"/>
              </a:rPr>
              <a:t>itr </a:t>
            </a:r>
            <a:r>
              <a:rPr lang="sv-SE" altLang="ja-JP" sz="1800" dirty="0">
                <a:solidFill>
                  <a:srgbClr val="FF0000"/>
                </a:solidFill>
                <a:ea typeface="ＭＳ ゴシック" panose="020B0609070205080204" pitchFamily="49" charset="-128"/>
              </a:rPr>
              <a:t>&lt;&lt; endl; </a:t>
            </a:r>
          </a:p>
          <a:p>
            <a:r>
              <a:rPr lang="en-US" altLang="ja-JP" sz="1800" dirty="0">
                <a:solidFill>
                  <a:srgbClr val="000000"/>
                </a:solidFill>
                <a:ea typeface="ＭＳ ゴシック" panose="020B0609070205080204" pitchFamily="49" charset="-128"/>
              </a:rPr>
              <a:t>	</a:t>
            </a:r>
            <a:r>
              <a:rPr lang="en-US" altLang="ja-JP" sz="1800" dirty="0">
                <a:solidFill>
                  <a:srgbClr val="FF0000"/>
                </a:solidFill>
                <a:ea typeface="ＭＳ ゴシック" panose="020B0609070205080204" pitchFamily="49" charset="-128"/>
              </a:rPr>
              <a:t>}</a:t>
            </a:r>
          </a:p>
          <a:p>
            <a:r>
              <a:rPr lang="en-US" altLang="ja-JP" sz="1800" dirty="0">
                <a:solidFill>
                  <a:srgbClr val="000000"/>
                </a:solidFill>
                <a:ea typeface="ＭＳ ゴシック" panose="020B0609070205080204" pitchFamily="49" charset="-128"/>
              </a:rPr>
              <a:t>	</a:t>
            </a:r>
            <a:r>
              <a:rPr lang="en-US" altLang="ja-JP" dirty="0">
                <a:solidFill>
                  <a:srgbClr val="000000"/>
                </a:solidFill>
                <a:ea typeface="ＭＳ ゴシック" panose="020B0609070205080204" pitchFamily="49" charset="-128"/>
              </a:rPr>
              <a:t>	</a:t>
            </a:r>
            <a:endParaRPr kumimoji="1" lang="ja-JP" altLang="en-US" sz="7200" dirty="0"/>
          </a:p>
        </p:txBody>
      </p:sp>
      <p:sp>
        <p:nvSpPr>
          <p:cNvPr id="8" name="吹き出し: 四角形 7">
            <a:extLst>
              <a:ext uri="{FF2B5EF4-FFF2-40B4-BE49-F238E27FC236}">
                <a16:creationId xmlns:a16="http://schemas.microsoft.com/office/drawing/2014/main" id="{93AED42D-C957-1A5C-F278-8CB9A339B09B}"/>
              </a:ext>
            </a:extLst>
          </p:cNvPr>
          <p:cNvSpPr/>
          <p:nvPr/>
        </p:nvSpPr>
        <p:spPr>
          <a:xfrm>
            <a:off x="2766184" y="6223220"/>
            <a:ext cx="4473484" cy="447473"/>
          </a:xfrm>
          <a:prstGeom prst="wedgeRectCallout">
            <a:avLst>
              <a:gd name="adj1" fmla="val -36662"/>
              <a:gd name="adj2" fmla="val -100459"/>
            </a:avLst>
          </a:prstGeom>
          <a:solidFill>
            <a:srgbClr val="00B05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000" dirty="0">
                <a:solidFill>
                  <a:schemeClr val="bg1"/>
                </a:solidFill>
              </a:rPr>
              <a:t>範囲</a:t>
            </a:r>
            <a:r>
              <a:rPr kumimoji="1" lang="en-US" altLang="ja-JP" sz="2000" dirty="0">
                <a:solidFill>
                  <a:schemeClr val="bg1"/>
                </a:solidFill>
              </a:rPr>
              <a:t>for</a:t>
            </a:r>
            <a:r>
              <a:rPr kumimoji="1" lang="ja-JP" altLang="en-US" sz="2000" dirty="0">
                <a:solidFill>
                  <a:schemeClr val="bg1"/>
                </a:solidFill>
              </a:rPr>
              <a:t>を用いた要素の表示</a:t>
            </a:r>
          </a:p>
        </p:txBody>
      </p:sp>
      <p:sp>
        <p:nvSpPr>
          <p:cNvPr id="9" name="矢印: 右 8">
            <a:extLst>
              <a:ext uri="{FF2B5EF4-FFF2-40B4-BE49-F238E27FC236}">
                <a16:creationId xmlns:a16="http://schemas.microsoft.com/office/drawing/2014/main" id="{03D5EDFA-B62E-1A7D-6F0F-3459E14ADF01}"/>
              </a:ext>
            </a:extLst>
          </p:cNvPr>
          <p:cNvSpPr/>
          <p:nvPr/>
        </p:nvSpPr>
        <p:spPr>
          <a:xfrm>
            <a:off x="763239" y="5354369"/>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右 10">
            <a:extLst>
              <a:ext uri="{FF2B5EF4-FFF2-40B4-BE49-F238E27FC236}">
                <a16:creationId xmlns:a16="http://schemas.microsoft.com/office/drawing/2014/main" id="{7E271DCC-40FA-E0DF-93B4-D7E471510986}"/>
              </a:ext>
            </a:extLst>
          </p:cNvPr>
          <p:cNvSpPr/>
          <p:nvPr/>
        </p:nvSpPr>
        <p:spPr>
          <a:xfrm>
            <a:off x="763239" y="5623833"/>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矢印: 右 11">
            <a:extLst>
              <a:ext uri="{FF2B5EF4-FFF2-40B4-BE49-F238E27FC236}">
                <a16:creationId xmlns:a16="http://schemas.microsoft.com/office/drawing/2014/main" id="{86B9B186-1BB5-F16E-3670-8A2086A70C18}"/>
              </a:ext>
            </a:extLst>
          </p:cNvPr>
          <p:cNvSpPr/>
          <p:nvPr/>
        </p:nvSpPr>
        <p:spPr>
          <a:xfrm>
            <a:off x="763239" y="5907827"/>
            <a:ext cx="426396" cy="282102"/>
          </a:xfrm>
          <a:prstGeom prst="rightArrow">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528872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クラス（二次元配列）</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a:xfrm>
            <a:off x="838200" y="1376038"/>
            <a:ext cx="11233826" cy="4980311"/>
          </a:xfrm>
        </p:spPr>
        <p:txBody>
          <a:bodyPr>
            <a:normAutofit/>
          </a:bodyPr>
          <a:lstStyle/>
          <a:p>
            <a:r>
              <a:rPr lang="en-US" altLang="ja-JP" dirty="0"/>
              <a:t>C</a:t>
            </a:r>
            <a:r>
              <a:rPr lang="ja-JP" altLang="en-US" dirty="0"/>
              <a:t>言語の配列と同様に</a:t>
            </a:r>
            <a:r>
              <a:rPr lang="en-US" altLang="ja-JP" dirty="0"/>
              <a:t>vector</a:t>
            </a:r>
            <a:r>
              <a:rPr lang="ja-JP" altLang="en-US" dirty="0"/>
              <a:t>クラスを使って</a:t>
            </a:r>
            <a:br>
              <a:rPr lang="en-US" altLang="ja-JP" dirty="0"/>
            </a:br>
            <a:r>
              <a:rPr lang="ja-JP" altLang="en-US" dirty="0"/>
              <a:t>二次元配列を定義することが可能</a:t>
            </a:r>
            <a:endParaRPr lang="en-US" altLang="ja-JP" dirty="0"/>
          </a:p>
          <a:p>
            <a:pPr lvl="1"/>
            <a:r>
              <a:rPr lang="ja-JP" altLang="en-US" dirty="0"/>
              <a:t>行数と列数を定めずに</a:t>
            </a:r>
            <a:r>
              <a:rPr lang="en-US" altLang="ja-JP" dirty="0"/>
              <a:t>int</a:t>
            </a:r>
            <a:r>
              <a:rPr lang="ja-JP" altLang="en-US" dirty="0"/>
              <a:t>型の二次元配列</a:t>
            </a:r>
            <a:r>
              <a:rPr lang="en-US" altLang="ja-JP" dirty="0"/>
              <a:t>v1</a:t>
            </a:r>
            <a:r>
              <a:rPr lang="ja-JP" altLang="en-US" dirty="0"/>
              <a:t>を宣言</a:t>
            </a:r>
            <a:br>
              <a:rPr lang="en-US" altLang="ja-JP" dirty="0"/>
            </a:br>
            <a:r>
              <a:rPr lang="en-US" altLang="ja-JP" dirty="0">
                <a:solidFill>
                  <a:srgbClr val="0070C0"/>
                </a:solidFill>
              </a:rPr>
              <a:t>vector&lt;</a:t>
            </a:r>
            <a:r>
              <a:rPr lang="en-US" altLang="ja-JP" dirty="0">
                <a:solidFill>
                  <a:srgbClr val="FF0000"/>
                </a:solidFill>
              </a:rPr>
              <a:t>vector&lt;</a:t>
            </a:r>
            <a:r>
              <a:rPr lang="en-US" altLang="ja-JP" dirty="0"/>
              <a:t>int</a:t>
            </a:r>
            <a:r>
              <a:rPr lang="en-US" altLang="ja-JP" dirty="0">
                <a:solidFill>
                  <a:srgbClr val="FF0000"/>
                </a:solidFill>
              </a:rPr>
              <a:t>&gt;</a:t>
            </a:r>
            <a:r>
              <a:rPr lang="en-US" altLang="ja-JP" dirty="0">
                <a:solidFill>
                  <a:srgbClr val="0070C0"/>
                </a:solidFill>
              </a:rPr>
              <a:t>&gt;</a:t>
            </a:r>
            <a:r>
              <a:rPr lang="en-US" altLang="ja-JP" dirty="0"/>
              <a:t> v1</a:t>
            </a:r>
            <a:br>
              <a:rPr lang="en-US" altLang="ja-JP" dirty="0"/>
            </a:br>
            <a:endParaRPr lang="en-US" altLang="ja-JP" dirty="0"/>
          </a:p>
          <a:p>
            <a:pPr lvl="1"/>
            <a:r>
              <a:rPr lang="en-US" altLang="ja-JP" dirty="0"/>
              <a:t>2</a:t>
            </a:r>
            <a:r>
              <a:rPr lang="ja-JP" altLang="en-US" dirty="0"/>
              <a:t>行</a:t>
            </a:r>
            <a:r>
              <a:rPr lang="en-US" altLang="ja-JP" dirty="0"/>
              <a:t>2</a:t>
            </a:r>
            <a:r>
              <a:rPr lang="ja-JP" altLang="en-US" dirty="0"/>
              <a:t>列の</a:t>
            </a:r>
            <a:r>
              <a:rPr lang="en-US" altLang="ja-JP" dirty="0"/>
              <a:t>int</a:t>
            </a:r>
            <a:r>
              <a:rPr lang="ja-JP" altLang="en-US" dirty="0"/>
              <a:t>型の二次元配列</a:t>
            </a:r>
            <a:r>
              <a:rPr lang="en-US" altLang="ja-JP" dirty="0"/>
              <a:t>v2</a:t>
            </a:r>
            <a:r>
              <a:rPr lang="ja-JP" altLang="en-US" dirty="0"/>
              <a:t>を宣言</a:t>
            </a:r>
            <a:br>
              <a:rPr lang="en-US" altLang="ja-JP" dirty="0"/>
            </a:br>
            <a:r>
              <a:rPr lang="en-US" altLang="ja-JP" dirty="0">
                <a:solidFill>
                  <a:srgbClr val="0070C0"/>
                </a:solidFill>
              </a:rPr>
              <a:t>vector&lt;</a:t>
            </a:r>
            <a:r>
              <a:rPr lang="en-US" altLang="ja-JP" dirty="0">
                <a:solidFill>
                  <a:srgbClr val="FF0000"/>
                </a:solidFill>
              </a:rPr>
              <a:t>vector&lt;</a:t>
            </a:r>
            <a:r>
              <a:rPr lang="en-US" altLang="ja-JP" dirty="0"/>
              <a:t>int</a:t>
            </a:r>
            <a:r>
              <a:rPr lang="en-US" altLang="ja-JP" dirty="0">
                <a:solidFill>
                  <a:srgbClr val="FF0000"/>
                </a:solidFill>
              </a:rPr>
              <a:t>&gt;</a:t>
            </a:r>
            <a:r>
              <a:rPr lang="en-US" altLang="ja-JP" dirty="0">
                <a:solidFill>
                  <a:srgbClr val="0070C0"/>
                </a:solidFill>
              </a:rPr>
              <a:t>&gt;</a:t>
            </a:r>
            <a:r>
              <a:rPr lang="en-US" altLang="ja-JP" dirty="0"/>
              <a:t> v2(2,vector&lt;int&gt;(2))</a:t>
            </a:r>
            <a:br>
              <a:rPr lang="en-US" altLang="ja-JP" dirty="0"/>
            </a:br>
            <a:endParaRPr lang="en-US" altLang="ja-JP" dirty="0"/>
          </a:p>
          <a:p>
            <a:pPr lvl="1"/>
            <a:r>
              <a:rPr lang="en-US" altLang="ja-JP" dirty="0"/>
              <a:t>2</a:t>
            </a:r>
            <a:r>
              <a:rPr lang="ja-JP" altLang="en-US" dirty="0"/>
              <a:t>行</a:t>
            </a:r>
            <a:r>
              <a:rPr lang="en-US" altLang="ja-JP" dirty="0"/>
              <a:t>2</a:t>
            </a:r>
            <a:r>
              <a:rPr lang="ja-JP" altLang="en-US" dirty="0"/>
              <a:t>列の</a:t>
            </a:r>
            <a:r>
              <a:rPr lang="en-US" altLang="ja-JP" dirty="0"/>
              <a:t>int</a:t>
            </a:r>
            <a:r>
              <a:rPr lang="ja-JP" altLang="en-US" dirty="0"/>
              <a:t>型の初期値ありの二次元配列</a:t>
            </a:r>
            <a:r>
              <a:rPr lang="en-US" altLang="ja-JP" dirty="0"/>
              <a:t>v3</a:t>
            </a:r>
            <a:r>
              <a:rPr lang="ja-JP" altLang="en-US" dirty="0"/>
              <a:t>を宣言</a:t>
            </a:r>
            <a:br>
              <a:rPr lang="en-US" altLang="ja-JP" dirty="0"/>
            </a:br>
            <a:r>
              <a:rPr lang="en-US" altLang="ja-JP" dirty="0">
                <a:solidFill>
                  <a:srgbClr val="0070C0"/>
                </a:solidFill>
              </a:rPr>
              <a:t>vector&lt;</a:t>
            </a:r>
            <a:r>
              <a:rPr lang="en-US" altLang="ja-JP" dirty="0">
                <a:solidFill>
                  <a:srgbClr val="FF0000"/>
                </a:solidFill>
              </a:rPr>
              <a:t>vector&lt;</a:t>
            </a:r>
            <a:r>
              <a:rPr lang="en-US" altLang="ja-JP" dirty="0"/>
              <a:t>int</a:t>
            </a:r>
            <a:r>
              <a:rPr lang="en-US" altLang="ja-JP" dirty="0">
                <a:solidFill>
                  <a:srgbClr val="FF0000"/>
                </a:solidFill>
              </a:rPr>
              <a:t>&gt;</a:t>
            </a:r>
            <a:r>
              <a:rPr lang="en-US" altLang="ja-JP" dirty="0">
                <a:solidFill>
                  <a:srgbClr val="0070C0"/>
                </a:solidFill>
              </a:rPr>
              <a:t>&gt;</a:t>
            </a:r>
            <a:r>
              <a:rPr lang="en-US" altLang="ja-JP" dirty="0"/>
              <a:t> v3{ {1,2}, {3,4} }</a:t>
            </a:r>
          </a:p>
        </p:txBody>
      </p:sp>
    </p:spTree>
    <p:extLst>
      <p:ext uri="{BB962C8B-B14F-4D97-AF65-F5344CB8AC3E}">
        <p14:creationId xmlns:p14="http://schemas.microsoft.com/office/powerpoint/2010/main" val="16407066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E3D2935A-888C-E418-10BB-23455C19056A}"/>
              </a:ext>
            </a:extLst>
          </p:cNvPr>
          <p:cNvSpPr/>
          <p:nvPr/>
        </p:nvSpPr>
        <p:spPr>
          <a:xfrm>
            <a:off x="1506166" y="4844374"/>
            <a:ext cx="5040549" cy="719848"/>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D6FEF251-8D48-E243-524F-3AC7785E63F0}"/>
              </a:ext>
            </a:extLst>
          </p:cNvPr>
          <p:cNvSpPr/>
          <p:nvPr/>
        </p:nvSpPr>
        <p:spPr>
          <a:xfrm>
            <a:off x="1429966" y="2568102"/>
            <a:ext cx="4406630" cy="1498060"/>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lnSpcReduction="10000"/>
          </a:bodyPr>
          <a:lstStyle/>
          <a:p>
            <a:r>
              <a:rPr lang="en-US" altLang="ja-JP" dirty="0"/>
              <a:t>vector</a:t>
            </a:r>
            <a:r>
              <a:rPr lang="ja-JP" altLang="en-US" dirty="0"/>
              <a:t>を使う利点</a:t>
            </a:r>
            <a:endParaRPr lang="en-US" altLang="ja-JP" dirty="0"/>
          </a:p>
          <a:p>
            <a:pPr lvl="1"/>
            <a:r>
              <a:rPr lang="ja-JP" altLang="en-US" b="1" dirty="0"/>
              <a:t>（例）敵クラスのインスタンス生成</a:t>
            </a:r>
            <a:br>
              <a:rPr lang="en-US" altLang="ja-JP" b="1" dirty="0"/>
            </a:br>
            <a:br>
              <a:rPr lang="en-US" altLang="ja-JP" dirty="0"/>
            </a:br>
            <a:r>
              <a:rPr lang="en-US" altLang="ja-JP" dirty="0"/>
              <a:t>Enemy enemy1;</a:t>
            </a:r>
            <a:br>
              <a:rPr lang="en-US" altLang="ja-JP" dirty="0"/>
            </a:br>
            <a:r>
              <a:rPr lang="en-US" altLang="ja-JP" dirty="0"/>
              <a:t>Enemy enemy2;</a:t>
            </a:r>
            <a:br>
              <a:rPr lang="en-US" altLang="ja-JP" dirty="0"/>
            </a:br>
            <a:r>
              <a:rPr lang="en-US" altLang="ja-JP" dirty="0"/>
              <a:t>Enemy enemy3;</a:t>
            </a:r>
            <a:br>
              <a:rPr lang="en-US" altLang="ja-JP" dirty="0"/>
            </a:br>
            <a:br>
              <a:rPr lang="en-US" altLang="ja-JP" dirty="0"/>
            </a:br>
            <a:r>
              <a:rPr lang="ja-JP" altLang="en-US" dirty="0"/>
              <a:t>バラバラの変数で管理するより配列化したほうがよい</a:t>
            </a:r>
            <a:br>
              <a:rPr lang="en-US" altLang="ja-JP" dirty="0"/>
            </a:br>
            <a:br>
              <a:rPr lang="en-US" altLang="ja-JP" dirty="0"/>
            </a:br>
            <a:r>
              <a:rPr lang="en-US" altLang="ja-JP" dirty="0"/>
              <a:t>Enemy enemy[100];</a:t>
            </a:r>
            <a:br>
              <a:rPr lang="en-US" altLang="ja-JP" dirty="0"/>
            </a:br>
            <a:br>
              <a:rPr lang="en-US" altLang="ja-JP" dirty="0"/>
            </a:br>
            <a:r>
              <a:rPr lang="ja-JP" altLang="en-US" dirty="0"/>
              <a:t>しかし要素数（</a:t>
            </a:r>
            <a:r>
              <a:rPr lang="en-US" altLang="ja-JP" dirty="0"/>
              <a:t>100</a:t>
            </a:r>
            <a:r>
              <a:rPr lang="ja-JP" altLang="en-US" dirty="0"/>
              <a:t>体）までしか対応できない</a:t>
            </a:r>
            <a:r>
              <a:rPr lang="en-US" altLang="ja-JP" dirty="0"/>
              <a:t>…</a:t>
            </a:r>
          </a:p>
        </p:txBody>
      </p:sp>
    </p:spTree>
    <p:extLst>
      <p:ext uri="{BB962C8B-B14F-4D97-AF65-F5344CB8AC3E}">
        <p14:creationId xmlns:p14="http://schemas.microsoft.com/office/powerpoint/2010/main" val="33458980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クラス（二次元配列）</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a:xfrm>
            <a:off x="838200" y="1376038"/>
            <a:ext cx="11233826" cy="4980311"/>
          </a:xfrm>
        </p:spPr>
        <p:txBody>
          <a:bodyPr>
            <a:normAutofit/>
          </a:bodyPr>
          <a:lstStyle/>
          <a:p>
            <a:r>
              <a:rPr lang="en-US" altLang="ja-JP" dirty="0"/>
              <a:t>C</a:t>
            </a:r>
            <a:r>
              <a:rPr lang="ja-JP" altLang="en-US" dirty="0"/>
              <a:t>言語の配列と同様に行番号と列番号を添え字で指定することで配列要素にアクセス可能</a:t>
            </a:r>
            <a:br>
              <a:rPr lang="en-US" altLang="ja-JP" dirty="0"/>
            </a:br>
            <a:br>
              <a:rPr lang="en-US" altLang="ja-JP" dirty="0"/>
            </a:br>
            <a:r>
              <a:rPr lang="en-US" altLang="ja-JP" dirty="0">
                <a:solidFill>
                  <a:srgbClr val="0070C0"/>
                </a:solidFill>
              </a:rPr>
              <a:t>vector&lt;</a:t>
            </a:r>
            <a:r>
              <a:rPr lang="en-US" altLang="ja-JP" dirty="0">
                <a:solidFill>
                  <a:srgbClr val="FF0000"/>
                </a:solidFill>
              </a:rPr>
              <a:t>vector&lt;</a:t>
            </a:r>
            <a:r>
              <a:rPr lang="en-US" altLang="ja-JP" dirty="0"/>
              <a:t>int</a:t>
            </a:r>
            <a:r>
              <a:rPr lang="en-US" altLang="ja-JP" dirty="0">
                <a:solidFill>
                  <a:srgbClr val="FF0000"/>
                </a:solidFill>
              </a:rPr>
              <a:t>&gt;</a:t>
            </a:r>
            <a:r>
              <a:rPr lang="en-US" altLang="ja-JP" dirty="0">
                <a:solidFill>
                  <a:srgbClr val="0070C0"/>
                </a:solidFill>
              </a:rPr>
              <a:t>&gt;</a:t>
            </a:r>
            <a:r>
              <a:rPr lang="en-US" altLang="ja-JP" dirty="0"/>
              <a:t> v3{{1,2}, {3,4}}</a:t>
            </a:r>
            <a:r>
              <a:rPr lang="ja-JP" altLang="en-US" dirty="0"/>
              <a:t>；</a:t>
            </a:r>
            <a:br>
              <a:rPr lang="en-US" altLang="ja-JP" dirty="0"/>
            </a:br>
            <a:r>
              <a:rPr lang="en-US" altLang="ja-JP" dirty="0" err="1"/>
              <a:t>cout</a:t>
            </a:r>
            <a:r>
              <a:rPr lang="en-US" altLang="ja-JP" dirty="0"/>
              <a:t> &lt;&lt; v3[1][0] &lt;&lt; </a:t>
            </a:r>
            <a:r>
              <a:rPr lang="en-US" altLang="ja-JP" dirty="0" err="1"/>
              <a:t>endl</a:t>
            </a:r>
            <a:r>
              <a:rPr lang="en-US" altLang="ja-JP" dirty="0"/>
              <a:t>;</a:t>
            </a:r>
            <a:br>
              <a:rPr lang="en-US" altLang="ja-JP" dirty="0"/>
            </a:br>
            <a:br>
              <a:rPr lang="en-US" altLang="ja-JP" dirty="0"/>
            </a:br>
            <a:r>
              <a:rPr lang="ja-JP" altLang="en-US" dirty="0"/>
              <a:t>とすると、「</a:t>
            </a:r>
            <a:r>
              <a:rPr lang="en-US" altLang="ja-JP" dirty="0"/>
              <a:t>3</a:t>
            </a:r>
            <a:r>
              <a:rPr lang="ja-JP" altLang="en-US" dirty="0"/>
              <a:t>」が表示される</a:t>
            </a:r>
            <a:endParaRPr lang="en-US" altLang="ja-JP" dirty="0"/>
          </a:p>
        </p:txBody>
      </p:sp>
    </p:spTree>
    <p:extLst>
      <p:ext uri="{BB962C8B-B14F-4D97-AF65-F5344CB8AC3E}">
        <p14:creationId xmlns:p14="http://schemas.microsoft.com/office/powerpoint/2010/main" val="352077425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クラス（二次元配列）</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a:xfrm>
            <a:off x="838200" y="1376038"/>
            <a:ext cx="11233826" cy="4980311"/>
          </a:xfrm>
        </p:spPr>
        <p:txBody>
          <a:bodyPr>
            <a:normAutofit/>
          </a:bodyPr>
          <a:lstStyle/>
          <a:p>
            <a:r>
              <a:rPr lang="en-US" altLang="ja-JP" dirty="0"/>
              <a:t>vector</a:t>
            </a:r>
            <a:r>
              <a:rPr lang="ja-JP" altLang="en-US" dirty="0"/>
              <a:t>クラスは動的配列のため、行数や列数が</a:t>
            </a:r>
            <a:br>
              <a:rPr lang="en-US" altLang="ja-JP" dirty="0"/>
            </a:br>
            <a:r>
              <a:rPr lang="ja-JP" altLang="en-US" dirty="0"/>
              <a:t>プログラム中に変わることもある</a:t>
            </a:r>
            <a:br>
              <a:rPr lang="en-US" altLang="ja-JP" dirty="0"/>
            </a:br>
            <a:br>
              <a:rPr lang="en-US" altLang="ja-JP" dirty="0"/>
            </a:br>
            <a:r>
              <a:rPr lang="ja-JP" altLang="en-US" dirty="0"/>
              <a:t>そのため、</a:t>
            </a:r>
            <a:r>
              <a:rPr lang="en-US" altLang="ja-JP" dirty="0"/>
              <a:t>1</a:t>
            </a:r>
            <a:r>
              <a:rPr lang="ja-JP" altLang="en-US" dirty="0"/>
              <a:t>行目は列数が</a:t>
            </a:r>
            <a:r>
              <a:rPr lang="en-US" altLang="ja-JP" dirty="0"/>
              <a:t>2</a:t>
            </a:r>
            <a:r>
              <a:rPr lang="ja-JP" altLang="en-US" dirty="0"/>
              <a:t>列、</a:t>
            </a:r>
            <a:r>
              <a:rPr lang="en-US" altLang="ja-JP" dirty="0"/>
              <a:t>2</a:t>
            </a:r>
            <a:r>
              <a:rPr lang="ja-JP" altLang="en-US" dirty="0"/>
              <a:t>行目は</a:t>
            </a:r>
            <a:r>
              <a:rPr lang="en-US" altLang="ja-JP" dirty="0"/>
              <a:t>3</a:t>
            </a:r>
            <a:r>
              <a:rPr lang="ja-JP" altLang="en-US" dirty="0"/>
              <a:t>列</a:t>
            </a:r>
            <a:r>
              <a:rPr lang="en-US" altLang="ja-JP" dirty="0"/>
              <a:t>…</a:t>
            </a:r>
            <a:br>
              <a:rPr lang="en-US" altLang="ja-JP" dirty="0"/>
            </a:br>
            <a:r>
              <a:rPr lang="ja-JP" altLang="en-US" dirty="0"/>
              <a:t>というように不揃いに可能性があるため注意</a:t>
            </a:r>
            <a:endParaRPr lang="en-US" altLang="ja-JP" dirty="0"/>
          </a:p>
        </p:txBody>
      </p:sp>
      <p:sp>
        <p:nvSpPr>
          <p:cNvPr id="4" name="正方形/長方形 3">
            <a:extLst>
              <a:ext uri="{FF2B5EF4-FFF2-40B4-BE49-F238E27FC236}">
                <a16:creationId xmlns:a16="http://schemas.microsoft.com/office/drawing/2014/main" id="{C71C4E8C-39FA-71CD-B493-B8C4403F97D6}"/>
              </a:ext>
            </a:extLst>
          </p:cNvPr>
          <p:cNvSpPr/>
          <p:nvPr/>
        </p:nvSpPr>
        <p:spPr>
          <a:xfrm>
            <a:off x="2320855" y="4323303"/>
            <a:ext cx="1021403" cy="535022"/>
          </a:xfrm>
          <a:prstGeom prst="rect">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[0][0]</a:t>
            </a:r>
            <a:endParaRPr kumimoji="1" lang="ja-JP" altLang="en-US" sz="1600" dirty="0"/>
          </a:p>
        </p:txBody>
      </p:sp>
      <p:sp>
        <p:nvSpPr>
          <p:cNvPr id="6" name="正方形/長方形 5">
            <a:extLst>
              <a:ext uri="{FF2B5EF4-FFF2-40B4-BE49-F238E27FC236}">
                <a16:creationId xmlns:a16="http://schemas.microsoft.com/office/drawing/2014/main" id="{BE48519C-5AB3-FFE6-C3C4-A3F78AC4F304}"/>
              </a:ext>
            </a:extLst>
          </p:cNvPr>
          <p:cNvSpPr/>
          <p:nvPr/>
        </p:nvSpPr>
        <p:spPr>
          <a:xfrm>
            <a:off x="3361716" y="4323303"/>
            <a:ext cx="1021403" cy="535022"/>
          </a:xfrm>
          <a:prstGeom prst="rect">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[0][1]</a:t>
            </a:r>
            <a:endParaRPr kumimoji="1" lang="ja-JP" altLang="en-US" sz="1600" dirty="0"/>
          </a:p>
        </p:txBody>
      </p:sp>
      <p:sp>
        <p:nvSpPr>
          <p:cNvPr id="7" name="正方形/長方形 6">
            <a:extLst>
              <a:ext uri="{FF2B5EF4-FFF2-40B4-BE49-F238E27FC236}">
                <a16:creationId xmlns:a16="http://schemas.microsoft.com/office/drawing/2014/main" id="{D137A73A-09F4-EDB7-92A4-87BFB55CBBF6}"/>
              </a:ext>
            </a:extLst>
          </p:cNvPr>
          <p:cNvSpPr/>
          <p:nvPr/>
        </p:nvSpPr>
        <p:spPr>
          <a:xfrm>
            <a:off x="2320855" y="4883069"/>
            <a:ext cx="1021403" cy="535022"/>
          </a:xfrm>
          <a:prstGeom prst="rect">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[1][0]</a:t>
            </a:r>
            <a:endParaRPr kumimoji="1" lang="ja-JP" altLang="en-US" sz="1600" dirty="0"/>
          </a:p>
        </p:txBody>
      </p:sp>
      <p:sp>
        <p:nvSpPr>
          <p:cNvPr id="8" name="正方形/長方形 7">
            <a:extLst>
              <a:ext uri="{FF2B5EF4-FFF2-40B4-BE49-F238E27FC236}">
                <a16:creationId xmlns:a16="http://schemas.microsoft.com/office/drawing/2014/main" id="{E05C3B13-CBE5-33DC-CB18-6C21E4E6F139}"/>
              </a:ext>
            </a:extLst>
          </p:cNvPr>
          <p:cNvSpPr/>
          <p:nvPr/>
        </p:nvSpPr>
        <p:spPr>
          <a:xfrm>
            <a:off x="3361716" y="4883069"/>
            <a:ext cx="1021403" cy="535022"/>
          </a:xfrm>
          <a:prstGeom prst="rect">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[1][1]</a:t>
            </a:r>
            <a:endParaRPr kumimoji="1" lang="ja-JP" altLang="en-US" sz="1600" dirty="0"/>
          </a:p>
        </p:txBody>
      </p:sp>
      <p:sp>
        <p:nvSpPr>
          <p:cNvPr id="9" name="正方形/長方形 8">
            <a:extLst>
              <a:ext uri="{FF2B5EF4-FFF2-40B4-BE49-F238E27FC236}">
                <a16:creationId xmlns:a16="http://schemas.microsoft.com/office/drawing/2014/main" id="{6F51213B-BE6B-3CA4-2039-BB5430DD26B2}"/>
              </a:ext>
            </a:extLst>
          </p:cNvPr>
          <p:cNvSpPr/>
          <p:nvPr/>
        </p:nvSpPr>
        <p:spPr>
          <a:xfrm>
            <a:off x="4402577" y="4883069"/>
            <a:ext cx="1021403" cy="535022"/>
          </a:xfrm>
          <a:prstGeom prst="rect">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[1][2]</a:t>
            </a:r>
            <a:endParaRPr kumimoji="1" lang="ja-JP" altLang="en-US" sz="1600" dirty="0"/>
          </a:p>
        </p:txBody>
      </p:sp>
      <p:sp>
        <p:nvSpPr>
          <p:cNvPr id="10" name="正方形/長方形 9">
            <a:extLst>
              <a:ext uri="{FF2B5EF4-FFF2-40B4-BE49-F238E27FC236}">
                <a16:creationId xmlns:a16="http://schemas.microsoft.com/office/drawing/2014/main" id="{C3A282D2-8813-18DF-972A-F63ACBA6EF19}"/>
              </a:ext>
            </a:extLst>
          </p:cNvPr>
          <p:cNvSpPr/>
          <p:nvPr/>
        </p:nvSpPr>
        <p:spPr>
          <a:xfrm>
            <a:off x="2320855" y="5442835"/>
            <a:ext cx="1021403" cy="535022"/>
          </a:xfrm>
          <a:prstGeom prst="rect">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[2][0]</a:t>
            </a:r>
            <a:endParaRPr kumimoji="1" lang="ja-JP" altLang="en-US" sz="1600" dirty="0"/>
          </a:p>
        </p:txBody>
      </p:sp>
      <p:sp>
        <p:nvSpPr>
          <p:cNvPr id="13" name="正方形/長方形 12">
            <a:extLst>
              <a:ext uri="{FF2B5EF4-FFF2-40B4-BE49-F238E27FC236}">
                <a16:creationId xmlns:a16="http://schemas.microsoft.com/office/drawing/2014/main" id="{191E61CD-D66F-5763-8485-244664ABC1A9}"/>
              </a:ext>
            </a:extLst>
          </p:cNvPr>
          <p:cNvSpPr/>
          <p:nvPr/>
        </p:nvSpPr>
        <p:spPr>
          <a:xfrm>
            <a:off x="2320855" y="6002601"/>
            <a:ext cx="1021403" cy="535022"/>
          </a:xfrm>
          <a:prstGeom prst="rect">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[3][0]</a:t>
            </a:r>
            <a:endParaRPr kumimoji="1" lang="ja-JP" altLang="en-US" sz="1600" dirty="0"/>
          </a:p>
        </p:txBody>
      </p:sp>
      <p:sp>
        <p:nvSpPr>
          <p:cNvPr id="14" name="正方形/長方形 13">
            <a:extLst>
              <a:ext uri="{FF2B5EF4-FFF2-40B4-BE49-F238E27FC236}">
                <a16:creationId xmlns:a16="http://schemas.microsoft.com/office/drawing/2014/main" id="{9867C8A0-B62C-EE7A-74C8-60F90E0E9DC1}"/>
              </a:ext>
            </a:extLst>
          </p:cNvPr>
          <p:cNvSpPr/>
          <p:nvPr/>
        </p:nvSpPr>
        <p:spPr>
          <a:xfrm>
            <a:off x="3361716" y="6002601"/>
            <a:ext cx="1021403" cy="535022"/>
          </a:xfrm>
          <a:prstGeom prst="rect">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[3][1]</a:t>
            </a:r>
            <a:endParaRPr kumimoji="1" lang="ja-JP" altLang="en-US" sz="1600" dirty="0"/>
          </a:p>
        </p:txBody>
      </p:sp>
      <p:sp>
        <p:nvSpPr>
          <p:cNvPr id="15" name="正方形/長方形 14">
            <a:extLst>
              <a:ext uri="{FF2B5EF4-FFF2-40B4-BE49-F238E27FC236}">
                <a16:creationId xmlns:a16="http://schemas.microsoft.com/office/drawing/2014/main" id="{D76F251D-0DC7-1627-D5C3-3A1B7FBAD7B5}"/>
              </a:ext>
            </a:extLst>
          </p:cNvPr>
          <p:cNvSpPr/>
          <p:nvPr/>
        </p:nvSpPr>
        <p:spPr>
          <a:xfrm>
            <a:off x="4402577" y="6002601"/>
            <a:ext cx="1021403" cy="535022"/>
          </a:xfrm>
          <a:prstGeom prst="rect">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[3][2]</a:t>
            </a:r>
            <a:endParaRPr kumimoji="1" lang="ja-JP" altLang="en-US" sz="1600" dirty="0"/>
          </a:p>
        </p:txBody>
      </p:sp>
      <p:sp>
        <p:nvSpPr>
          <p:cNvPr id="16" name="正方形/長方形 15">
            <a:extLst>
              <a:ext uri="{FF2B5EF4-FFF2-40B4-BE49-F238E27FC236}">
                <a16:creationId xmlns:a16="http://schemas.microsoft.com/office/drawing/2014/main" id="{5D7FB9A5-1A74-3D97-6EB2-34EE1D247CC9}"/>
              </a:ext>
            </a:extLst>
          </p:cNvPr>
          <p:cNvSpPr/>
          <p:nvPr/>
        </p:nvSpPr>
        <p:spPr>
          <a:xfrm>
            <a:off x="5433710" y="6002601"/>
            <a:ext cx="1021403" cy="535022"/>
          </a:xfrm>
          <a:prstGeom prst="rect">
            <a:avLst/>
          </a:prstGeom>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a:t>[3][3]</a:t>
            </a:r>
            <a:endParaRPr kumimoji="1" lang="ja-JP" altLang="en-US" sz="1600" dirty="0"/>
          </a:p>
        </p:txBody>
      </p:sp>
      <p:sp>
        <p:nvSpPr>
          <p:cNvPr id="17" name="テキスト ボックス 16">
            <a:extLst>
              <a:ext uri="{FF2B5EF4-FFF2-40B4-BE49-F238E27FC236}">
                <a16:creationId xmlns:a16="http://schemas.microsoft.com/office/drawing/2014/main" id="{D24484D8-B162-F679-9F41-1BB1D2FD8558}"/>
              </a:ext>
            </a:extLst>
          </p:cNvPr>
          <p:cNvSpPr txBox="1"/>
          <p:nvPr/>
        </p:nvSpPr>
        <p:spPr>
          <a:xfrm>
            <a:off x="1255079" y="4298559"/>
            <a:ext cx="1061509" cy="523220"/>
          </a:xfrm>
          <a:prstGeom prst="rect">
            <a:avLst/>
          </a:prstGeom>
          <a:noFill/>
        </p:spPr>
        <p:txBody>
          <a:bodyPr wrap="none" rtlCol="0">
            <a:spAutoFit/>
          </a:bodyPr>
          <a:lstStyle/>
          <a:p>
            <a:r>
              <a:rPr kumimoji="1" lang="ja-JP" altLang="en-US" sz="2800" dirty="0"/>
              <a:t>ｖ</a:t>
            </a:r>
            <a:r>
              <a:rPr kumimoji="1" lang="en-US" altLang="ja-JP" sz="2800" dirty="0"/>
              <a:t>[0]</a:t>
            </a:r>
            <a:endParaRPr kumimoji="1" lang="ja-JP" altLang="en-US" sz="2800" dirty="0"/>
          </a:p>
        </p:txBody>
      </p:sp>
      <p:sp>
        <p:nvSpPr>
          <p:cNvPr id="18" name="テキスト ボックス 17">
            <a:extLst>
              <a:ext uri="{FF2B5EF4-FFF2-40B4-BE49-F238E27FC236}">
                <a16:creationId xmlns:a16="http://schemas.microsoft.com/office/drawing/2014/main" id="{97B7FB17-FD73-CA70-5D13-E118B5BA8521}"/>
              </a:ext>
            </a:extLst>
          </p:cNvPr>
          <p:cNvSpPr txBox="1"/>
          <p:nvPr/>
        </p:nvSpPr>
        <p:spPr>
          <a:xfrm>
            <a:off x="1249617" y="4888970"/>
            <a:ext cx="1061509" cy="523220"/>
          </a:xfrm>
          <a:prstGeom prst="rect">
            <a:avLst/>
          </a:prstGeom>
          <a:noFill/>
        </p:spPr>
        <p:txBody>
          <a:bodyPr wrap="none" rtlCol="0">
            <a:spAutoFit/>
          </a:bodyPr>
          <a:lstStyle/>
          <a:p>
            <a:r>
              <a:rPr kumimoji="1" lang="ja-JP" altLang="en-US" sz="2800" dirty="0"/>
              <a:t>ｖ</a:t>
            </a:r>
            <a:r>
              <a:rPr kumimoji="1" lang="en-US" altLang="ja-JP" sz="2800" dirty="0"/>
              <a:t>[1]</a:t>
            </a:r>
            <a:endParaRPr kumimoji="1" lang="ja-JP" altLang="en-US" sz="2800" dirty="0"/>
          </a:p>
        </p:txBody>
      </p:sp>
      <p:sp>
        <p:nvSpPr>
          <p:cNvPr id="19" name="テキスト ボックス 18">
            <a:extLst>
              <a:ext uri="{FF2B5EF4-FFF2-40B4-BE49-F238E27FC236}">
                <a16:creationId xmlns:a16="http://schemas.microsoft.com/office/drawing/2014/main" id="{75AD95E5-45C3-0B6B-A72F-C9EE8C880ABA}"/>
              </a:ext>
            </a:extLst>
          </p:cNvPr>
          <p:cNvSpPr txBox="1"/>
          <p:nvPr/>
        </p:nvSpPr>
        <p:spPr>
          <a:xfrm>
            <a:off x="1239888" y="5455780"/>
            <a:ext cx="1061509" cy="523220"/>
          </a:xfrm>
          <a:prstGeom prst="rect">
            <a:avLst/>
          </a:prstGeom>
          <a:noFill/>
        </p:spPr>
        <p:txBody>
          <a:bodyPr wrap="none" rtlCol="0">
            <a:spAutoFit/>
          </a:bodyPr>
          <a:lstStyle/>
          <a:p>
            <a:r>
              <a:rPr kumimoji="1" lang="ja-JP" altLang="en-US" sz="2800" dirty="0"/>
              <a:t>ｖ</a:t>
            </a:r>
            <a:r>
              <a:rPr kumimoji="1" lang="en-US" altLang="ja-JP" sz="2800" dirty="0"/>
              <a:t>[2]</a:t>
            </a:r>
            <a:endParaRPr kumimoji="1" lang="ja-JP" altLang="en-US" sz="2800" dirty="0"/>
          </a:p>
        </p:txBody>
      </p:sp>
      <p:sp>
        <p:nvSpPr>
          <p:cNvPr id="20" name="テキスト ボックス 19">
            <a:extLst>
              <a:ext uri="{FF2B5EF4-FFF2-40B4-BE49-F238E27FC236}">
                <a16:creationId xmlns:a16="http://schemas.microsoft.com/office/drawing/2014/main" id="{DFD98BB6-A77A-9D51-BA0B-7DB0F558748C}"/>
              </a:ext>
            </a:extLst>
          </p:cNvPr>
          <p:cNvSpPr txBox="1"/>
          <p:nvPr/>
        </p:nvSpPr>
        <p:spPr>
          <a:xfrm>
            <a:off x="1234426" y="6046191"/>
            <a:ext cx="1061509" cy="523220"/>
          </a:xfrm>
          <a:prstGeom prst="rect">
            <a:avLst/>
          </a:prstGeom>
          <a:noFill/>
        </p:spPr>
        <p:txBody>
          <a:bodyPr wrap="none" rtlCol="0">
            <a:spAutoFit/>
          </a:bodyPr>
          <a:lstStyle/>
          <a:p>
            <a:r>
              <a:rPr kumimoji="1" lang="ja-JP" altLang="en-US" sz="2800" dirty="0"/>
              <a:t>ｖ</a:t>
            </a:r>
            <a:r>
              <a:rPr kumimoji="1" lang="en-US" altLang="ja-JP" sz="2800" dirty="0"/>
              <a:t>[3]</a:t>
            </a:r>
            <a:endParaRPr kumimoji="1" lang="ja-JP" altLang="en-US" sz="2800" dirty="0"/>
          </a:p>
        </p:txBody>
      </p:sp>
      <p:sp>
        <p:nvSpPr>
          <p:cNvPr id="22" name="テキスト ボックス 21">
            <a:extLst>
              <a:ext uri="{FF2B5EF4-FFF2-40B4-BE49-F238E27FC236}">
                <a16:creationId xmlns:a16="http://schemas.microsoft.com/office/drawing/2014/main" id="{AE5FC05F-FD6F-DED8-64A0-B425B4E2B837}"/>
              </a:ext>
            </a:extLst>
          </p:cNvPr>
          <p:cNvSpPr txBox="1"/>
          <p:nvPr/>
        </p:nvSpPr>
        <p:spPr>
          <a:xfrm>
            <a:off x="5738155" y="4196473"/>
            <a:ext cx="6223178" cy="1815882"/>
          </a:xfrm>
          <a:prstGeom prst="rect">
            <a:avLst/>
          </a:prstGeom>
          <a:noFill/>
        </p:spPr>
        <p:txBody>
          <a:bodyPr wrap="none" rtlCol="0">
            <a:spAutoFit/>
          </a:bodyPr>
          <a:lstStyle/>
          <a:p>
            <a:r>
              <a:rPr kumimoji="1" lang="en-US" altLang="ja-JP" sz="2800" dirty="0" err="1">
                <a:solidFill>
                  <a:srgbClr val="FF0000"/>
                </a:solidFill>
              </a:rPr>
              <a:t>v.size</a:t>
            </a:r>
            <a:r>
              <a:rPr kumimoji="1" lang="en-US" altLang="ja-JP" sz="2800" dirty="0">
                <a:solidFill>
                  <a:srgbClr val="FF0000"/>
                </a:solidFill>
              </a:rPr>
              <a:t>()			</a:t>
            </a:r>
            <a:r>
              <a:rPr kumimoji="1" lang="ja-JP" altLang="en-US" sz="2800" dirty="0">
                <a:solidFill>
                  <a:srgbClr val="FF0000"/>
                </a:solidFill>
              </a:rPr>
              <a:t>：行数を取得</a:t>
            </a:r>
            <a:endParaRPr kumimoji="1" lang="en-US" altLang="ja-JP" sz="2800" dirty="0">
              <a:solidFill>
                <a:srgbClr val="FF0000"/>
              </a:solidFill>
            </a:endParaRPr>
          </a:p>
          <a:p>
            <a:r>
              <a:rPr kumimoji="1" lang="en-US" altLang="ja-JP" sz="2800" dirty="0">
                <a:solidFill>
                  <a:srgbClr val="FF0000"/>
                </a:solidFill>
              </a:rPr>
              <a:t>v[0].size()	</a:t>
            </a:r>
            <a:r>
              <a:rPr kumimoji="1" lang="ja-JP" altLang="en-US" sz="2800" dirty="0">
                <a:solidFill>
                  <a:srgbClr val="FF0000"/>
                </a:solidFill>
              </a:rPr>
              <a:t>：</a:t>
            </a:r>
            <a:r>
              <a:rPr kumimoji="1" lang="en-US" altLang="ja-JP" sz="2800" dirty="0">
                <a:solidFill>
                  <a:srgbClr val="FF0000"/>
                </a:solidFill>
              </a:rPr>
              <a:t>0</a:t>
            </a:r>
            <a:r>
              <a:rPr kumimoji="1" lang="ja-JP" altLang="en-US" sz="2800" dirty="0">
                <a:solidFill>
                  <a:srgbClr val="FF0000"/>
                </a:solidFill>
              </a:rPr>
              <a:t>行目の列数を取得</a:t>
            </a:r>
            <a:endParaRPr kumimoji="1" lang="en-US" altLang="ja-JP" sz="2800" dirty="0">
              <a:solidFill>
                <a:srgbClr val="FF0000"/>
              </a:solidFill>
            </a:endParaRPr>
          </a:p>
          <a:p>
            <a:r>
              <a:rPr kumimoji="1" lang="en-US" altLang="ja-JP" sz="2800" dirty="0">
                <a:solidFill>
                  <a:srgbClr val="FF0000"/>
                </a:solidFill>
              </a:rPr>
              <a:t>v[1].size()	</a:t>
            </a:r>
            <a:r>
              <a:rPr kumimoji="1" lang="ja-JP" altLang="en-US" sz="2800" dirty="0">
                <a:solidFill>
                  <a:srgbClr val="FF0000"/>
                </a:solidFill>
              </a:rPr>
              <a:t>：</a:t>
            </a:r>
            <a:r>
              <a:rPr kumimoji="1" lang="en-US" altLang="ja-JP" sz="2800" dirty="0">
                <a:solidFill>
                  <a:srgbClr val="FF0000"/>
                </a:solidFill>
              </a:rPr>
              <a:t>1</a:t>
            </a:r>
            <a:r>
              <a:rPr kumimoji="1" lang="ja-JP" altLang="en-US" sz="2800" dirty="0">
                <a:solidFill>
                  <a:srgbClr val="FF0000"/>
                </a:solidFill>
              </a:rPr>
              <a:t>行目の列数を取得</a:t>
            </a:r>
          </a:p>
          <a:p>
            <a:r>
              <a:rPr kumimoji="1" lang="ja-JP" altLang="en-US" sz="2800" dirty="0">
                <a:solidFill>
                  <a:srgbClr val="FF0000"/>
                </a:solidFill>
              </a:rPr>
              <a:t>    ・・・</a:t>
            </a:r>
          </a:p>
        </p:txBody>
      </p:sp>
    </p:spTree>
    <p:extLst>
      <p:ext uri="{BB962C8B-B14F-4D97-AF65-F5344CB8AC3E}">
        <p14:creationId xmlns:p14="http://schemas.microsoft.com/office/powerpoint/2010/main" val="376652010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クラス（二次元配列）</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a:xfrm>
            <a:off x="838200" y="1376038"/>
            <a:ext cx="11233826" cy="4980311"/>
          </a:xfrm>
        </p:spPr>
        <p:txBody>
          <a:bodyPr>
            <a:normAutofit/>
          </a:bodyPr>
          <a:lstStyle/>
          <a:p>
            <a:r>
              <a:rPr lang="ja-JP" altLang="en-US" dirty="0"/>
              <a:t>要素が空（</a:t>
            </a:r>
            <a:r>
              <a:rPr lang="en-US" altLang="ja-JP" dirty="0"/>
              <a:t>empty</a:t>
            </a:r>
            <a:r>
              <a:rPr lang="ja-JP" altLang="en-US" dirty="0"/>
              <a:t>）な配列を宣言した直後は値を追加することができないので注意</a:t>
            </a:r>
            <a:br>
              <a:rPr lang="en-US" altLang="ja-JP" dirty="0"/>
            </a:br>
            <a:br>
              <a:rPr lang="en-US" altLang="ja-JP" dirty="0"/>
            </a:br>
            <a:br>
              <a:rPr lang="en-US" altLang="ja-JP" dirty="0"/>
            </a:br>
            <a:endParaRPr lang="en-US" altLang="ja-JP" dirty="0"/>
          </a:p>
          <a:p>
            <a:r>
              <a:rPr lang="ja-JP" altLang="en-US" dirty="0"/>
              <a:t>要素を追加していく場合は</a:t>
            </a:r>
            <a:r>
              <a:rPr lang="en-US" altLang="ja-JP" b="1" dirty="0">
                <a:solidFill>
                  <a:srgbClr val="00B0F0"/>
                </a:solidFill>
              </a:rPr>
              <a:t>resize</a:t>
            </a:r>
            <a:r>
              <a:rPr lang="ja-JP" altLang="en-US" dirty="0"/>
              <a:t>関数を使用する</a:t>
            </a:r>
            <a:br>
              <a:rPr lang="en-US" altLang="ja-JP" dirty="0"/>
            </a:br>
            <a:br>
              <a:rPr lang="en-US" altLang="ja-JP" dirty="0"/>
            </a:br>
            <a:endParaRPr lang="en-US" altLang="ja-JP" dirty="0"/>
          </a:p>
        </p:txBody>
      </p:sp>
      <p:sp>
        <p:nvSpPr>
          <p:cNvPr id="22" name="テキスト ボックス 21">
            <a:extLst>
              <a:ext uri="{FF2B5EF4-FFF2-40B4-BE49-F238E27FC236}">
                <a16:creationId xmlns:a16="http://schemas.microsoft.com/office/drawing/2014/main" id="{AE5FC05F-FD6F-DED8-64A0-B425B4E2B837}"/>
              </a:ext>
            </a:extLst>
          </p:cNvPr>
          <p:cNvSpPr txBox="1"/>
          <p:nvPr/>
        </p:nvSpPr>
        <p:spPr>
          <a:xfrm>
            <a:off x="1613628" y="2598881"/>
            <a:ext cx="8291052" cy="1077218"/>
          </a:xfrm>
          <a:prstGeom prst="rect">
            <a:avLst/>
          </a:prstGeom>
          <a:noFill/>
          <a:ln>
            <a:solidFill>
              <a:schemeClr val="tx1"/>
            </a:solidFill>
          </a:ln>
        </p:spPr>
        <p:txBody>
          <a:bodyPr wrap="none" rtlCol="0">
            <a:spAutoFit/>
          </a:bodyPr>
          <a:lstStyle/>
          <a:p>
            <a:r>
              <a:rPr kumimoji="1" lang="en-US" altLang="ja-JP" sz="3200" dirty="0"/>
              <a:t>vector&lt;vector&lt;int&gt;&gt; v{};</a:t>
            </a:r>
          </a:p>
          <a:p>
            <a:r>
              <a:rPr kumimoji="1" lang="en-US" altLang="ja-JP" sz="3200" dirty="0" err="1"/>
              <a:t>v.push_back</a:t>
            </a:r>
            <a:r>
              <a:rPr kumimoji="1" lang="en-US" altLang="ja-JP" sz="3200" dirty="0"/>
              <a:t>(100); </a:t>
            </a:r>
            <a:r>
              <a:rPr kumimoji="1" lang="en-US" altLang="ja-JP" sz="3200" dirty="0">
                <a:solidFill>
                  <a:srgbClr val="FF0000"/>
                </a:solidFill>
              </a:rPr>
              <a:t>//</a:t>
            </a:r>
            <a:r>
              <a:rPr kumimoji="1" lang="ja-JP" altLang="en-US" sz="3200" dirty="0">
                <a:solidFill>
                  <a:srgbClr val="FF0000"/>
                </a:solidFill>
              </a:rPr>
              <a:t>コンパイルエラー</a:t>
            </a:r>
          </a:p>
        </p:txBody>
      </p:sp>
      <p:sp>
        <p:nvSpPr>
          <p:cNvPr id="5" name="テキスト ボックス 4">
            <a:extLst>
              <a:ext uri="{FF2B5EF4-FFF2-40B4-BE49-F238E27FC236}">
                <a16:creationId xmlns:a16="http://schemas.microsoft.com/office/drawing/2014/main" id="{BEA0011B-B53E-037F-4F2B-43BE1710357A}"/>
              </a:ext>
            </a:extLst>
          </p:cNvPr>
          <p:cNvSpPr txBox="1"/>
          <p:nvPr/>
        </p:nvSpPr>
        <p:spPr>
          <a:xfrm>
            <a:off x="1613628" y="4687085"/>
            <a:ext cx="9698489" cy="2062103"/>
          </a:xfrm>
          <a:prstGeom prst="rect">
            <a:avLst/>
          </a:prstGeom>
          <a:noFill/>
          <a:ln>
            <a:solidFill>
              <a:schemeClr val="tx1"/>
            </a:solidFill>
          </a:ln>
        </p:spPr>
        <p:txBody>
          <a:bodyPr wrap="none" rtlCol="0">
            <a:spAutoFit/>
          </a:bodyPr>
          <a:lstStyle/>
          <a:p>
            <a:r>
              <a:rPr kumimoji="1" lang="en-US" altLang="ja-JP" sz="3200" dirty="0"/>
              <a:t>vector&lt;vector&lt;int&gt;&gt; v{};</a:t>
            </a:r>
          </a:p>
          <a:p>
            <a:r>
              <a:rPr kumimoji="1" lang="en-US" altLang="ja-JP" sz="3200" dirty="0" err="1"/>
              <a:t>v.</a:t>
            </a:r>
            <a:r>
              <a:rPr kumimoji="1" lang="en-US" altLang="ja-JP" sz="3200" dirty="0" err="1">
                <a:solidFill>
                  <a:srgbClr val="00B0F0"/>
                </a:solidFill>
              </a:rPr>
              <a:t>resize</a:t>
            </a:r>
            <a:r>
              <a:rPr kumimoji="1" lang="en-US" altLang="ja-JP" sz="3200" dirty="0">
                <a:solidFill>
                  <a:srgbClr val="00B0F0"/>
                </a:solidFill>
              </a:rPr>
              <a:t>(1)</a:t>
            </a:r>
            <a:r>
              <a:rPr kumimoji="1" lang="en-US" altLang="ja-JP" sz="3200" dirty="0"/>
              <a:t>;				//0</a:t>
            </a:r>
            <a:r>
              <a:rPr kumimoji="1" lang="ja-JP" altLang="en-US" sz="3200" dirty="0"/>
              <a:t>行目を作成</a:t>
            </a:r>
            <a:endParaRPr kumimoji="1" lang="en-US" altLang="ja-JP" sz="3200" dirty="0"/>
          </a:p>
          <a:p>
            <a:r>
              <a:rPr kumimoji="1" lang="en-US" altLang="ja-JP" sz="3200" dirty="0" err="1"/>
              <a:t>v.push_back</a:t>
            </a:r>
            <a:r>
              <a:rPr kumimoji="1" lang="en-US" altLang="ja-JP" sz="3200" dirty="0"/>
              <a:t>(100); //v[0][0]</a:t>
            </a:r>
            <a:r>
              <a:rPr kumimoji="1" lang="ja-JP" altLang="en-US" sz="3200" dirty="0"/>
              <a:t>に</a:t>
            </a:r>
            <a:r>
              <a:rPr kumimoji="1" lang="en-US" altLang="ja-JP" sz="3200" dirty="0"/>
              <a:t>100</a:t>
            </a:r>
            <a:r>
              <a:rPr kumimoji="1" lang="ja-JP" altLang="en-US" sz="3200" dirty="0"/>
              <a:t>が入る</a:t>
            </a:r>
            <a:endParaRPr kumimoji="1" lang="en-US" altLang="ja-JP" sz="3200" dirty="0"/>
          </a:p>
          <a:p>
            <a:r>
              <a:rPr kumimoji="1" lang="en-US" altLang="ja-JP" sz="3200" dirty="0" err="1"/>
              <a:t>v.</a:t>
            </a:r>
            <a:r>
              <a:rPr kumimoji="1" lang="en-US" altLang="ja-JP" sz="3200" dirty="0" err="1">
                <a:solidFill>
                  <a:srgbClr val="00B0F0"/>
                </a:solidFill>
              </a:rPr>
              <a:t>resize</a:t>
            </a:r>
            <a:r>
              <a:rPr kumimoji="1" lang="en-US" altLang="ja-JP" sz="3200" dirty="0">
                <a:solidFill>
                  <a:srgbClr val="00B0F0"/>
                </a:solidFill>
              </a:rPr>
              <a:t>(2)</a:t>
            </a:r>
            <a:r>
              <a:rPr kumimoji="1" lang="en-US" altLang="ja-JP" sz="3200" dirty="0"/>
              <a:t>;	</a:t>
            </a:r>
            <a:r>
              <a:rPr kumimoji="1" lang="en-US" altLang="ja-JP" sz="3200" dirty="0">
                <a:solidFill>
                  <a:srgbClr val="FF0000"/>
                </a:solidFill>
              </a:rPr>
              <a:t>			</a:t>
            </a:r>
            <a:r>
              <a:rPr kumimoji="1" lang="en-US" altLang="ja-JP" sz="3200" dirty="0"/>
              <a:t>//1</a:t>
            </a:r>
            <a:r>
              <a:rPr kumimoji="1" lang="ja-JP" altLang="en-US" sz="3200" dirty="0"/>
              <a:t>行目を作成</a:t>
            </a:r>
            <a:endParaRPr kumimoji="1" lang="ja-JP" altLang="en-US" sz="3200" dirty="0">
              <a:solidFill>
                <a:srgbClr val="FF0000"/>
              </a:solidFill>
            </a:endParaRPr>
          </a:p>
        </p:txBody>
      </p:sp>
    </p:spTree>
    <p:extLst>
      <p:ext uri="{BB962C8B-B14F-4D97-AF65-F5344CB8AC3E}">
        <p14:creationId xmlns:p14="http://schemas.microsoft.com/office/powerpoint/2010/main" val="62357057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まとめ</a:t>
            </a:r>
            <a:br>
              <a:rPr lang="en-US" altLang="ja-JP" dirty="0"/>
            </a:br>
            <a:endParaRPr lang="en-US" altLang="ja-JP" dirty="0"/>
          </a:p>
          <a:p>
            <a:pPr lvl="1"/>
            <a:r>
              <a:rPr lang="ja-JP" altLang="en-US" b="1" dirty="0">
                <a:solidFill>
                  <a:srgbClr val="0070C0"/>
                </a:solidFill>
              </a:rPr>
              <a:t>動的配列</a:t>
            </a:r>
            <a:r>
              <a:rPr lang="ja-JP" altLang="en-US" dirty="0"/>
              <a:t>を実現するコンテナクラス</a:t>
            </a:r>
            <a:endParaRPr lang="en-US" altLang="ja-JP" dirty="0"/>
          </a:p>
          <a:p>
            <a:pPr lvl="1"/>
            <a:r>
              <a:rPr lang="ja-JP" altLang="en-US" dirty="0"/>
              <a:t>最初に要素数を指定する必要がなく、適宜増減可能</a:t>
            </a:r>
            <a:endParaRPr lang="en-US" altLang="ja-JP" dirty="0"/>
          </a:p>
          <a:p>
            <a:pPr lvl="1"/>
            <a:r>
              <a:rPr lang="en-US" altLang="ja-JP" dirty="0"/>
              <a:t>C</a:t>
            </a:r>
            <a:r>
              <a:rPr lang="ja-JP" altLang="en-US" dirty="0"/>
              <a:t>言語の配列と同様に</a:t>
            </a:r>
            <a:r>
              <a:rPr lang="ja-JP" altLang="en-US" b="1" dirty="0">
                <a:solidFill>
                  <a:srgbClr val="00B050"/>
                </a:solidFill>
              </a:rPr>
              <a:t>添え字番号</a:t>
            </a:r>
            <a:r>
              <a:rPr lang="ja-JP" altLang="en-US" dirty="0"/>
              <a:t>で要素にアクセス</a:t>
            </a:r>
            <a:endParaRPr lang="en-US" altLang="ja-JP" dirty="0">
              <a:solidFill>
                <a:srgbClr val="00B050"/>
              </a:solidFill>
            </a:endParaRPr>
          </a:p>
          <a:p>
            <a:pPr lvl="1"/>
            <a:r>
              <a:rPr lang="ja-JP" altLang="en-US" dirty="0"/>
              <a:t>末尾に要素を追加、末尾の要素を削除可能</a:t>
            </a:r>
            <a:endParaRPr lang="en-US" altLang="ja-JP" dirty="0"/>
          </a:p>
          <a:p>
            <a:pPr lvl="1"/>
            <a:r>
              <a:rPr lang="ja-JP" altLang="en-US" dirty="0"/>
              <a:t>末尾以外の場所にも追加・削除可能だが</a:t>
            </a:r>
            <a:r>
              <a:rPr lang="ja-JP" altLang="en-US" b="1" dirty="0">
                <a:solidFill>
                  <a:srgbClr val="FF0000"/>
                </a:solidFill>
              </a:rPr>
              <a:t>イテレータ</a:t>
            </a:r>
            <a:r>
              <a:rPr lang="ja-JP" altLang="en-US" dirty="0"/>
              <a:t>による場所の指定が必要</a:t>
            </a:r>
            <a:endParaRPr lang="en-US" altLang="ja-JP" dirty="0"/>
          </a:p>
          <a:p>
            <a:pPr lvl="1"/>
            <a:r>
              <a:rPr lang="ja-JP" altLang="en-US" dirty="0"/>
              <a:t>基本データ型以外のクラスインスタンスも格納可能</a:t>
            </a:r>
            <a:endParaRPr lang="en-US" altLang="ja-JP" dirty="0"/>
          </a:p>
        </p:txBody>
      </p:sp>
    </p:spTree>
    <p:extLst>
      <p:ext uri="{BB962C8B-B14F-4D97-AF65-F5344CB8AC3E}">
        <p14:creationId xmlns:p14="http://schemas.microsoft.com/office/powerpoint/2010/main" val="24927609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正方形/長方形 4">
            <a:extLst>
              <a:ext uri="{FF2B5EF4-FFF2-40B4-BE49-F238E27FC236}">
                <a16:creationId xmlns:a16="http://schemas.microsoft.com/office/drawing/2014/main" id="{31D5AB99-0DE7-19E6-58AF-459B71D0E72E}"/>
              </a:ext>
            </a:extLst>
          </p:cNvPr>
          <p:cNvSpPr/>
          <p:nvPr/>
        </p:nvSpPr>
        <p:spPr>
          <a:xfrm>
            <a:off x="1420238" y="2743200"/>
            <a:ext cx="5758775" cy="1566153"/>
          </a:xfrm>
          <a:prstGeom prst="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を使う利点</a:t>
            </a:r>
            <a:endParaRPr lang="en-US" altLang="ja-JP" dirty="0"/>
          </a:p>
          <a:p>
            <a:pPr lvl="1"/>
            <a:r>
              <a:rPr lang="ja-JP" altLang="en-US" b="1" dirty="0"/>
              <a:t>（例）敵クラスのインスタンス生成</a:t>
            </a:r>
            <a:br>
              <a:rPr lang="en-US" altLang="ja-JP" b="1" dirty="0"/>
            </a:br>
            <a:br>
              <a:rPr lang="en-US" altLang="ja-JP" b="1" dirty="0"/>
            </a:br>
            <a:r>
              <a:rPr lang="en-US" altLang="ja-JP" dirty="0"/>
              <a:t>Enemy enemy[100];</a:t>
            </a:r>
            <a:br>
              <a:rPr lang="en-US" altLang="ja-JP" dirty="0"/>
            </a:br>
            <a:r>
              <a:rPr lang="ja-JP" altLang="en-US" dirty="0"/>
              <a:t>　　　　　　　　　　　　　　　　　　　　　　　　　</a:t>
            </a:r>
            <a:br>
              <a:rPr lang="en-US" altLang="ja-JP" dirty="0"/>
            </a:br>
            <a:r>
              <a:rPr lang="en-US" altLang="ja-JP" dirty="0"/>
              <a:t>Enemy enemy[10000];</a:t>
            </a:r>
            <a:br>
              <a:rPr lang="en-US" altLang="ja-JP" dirty="0"/>
            </a:br>
            <a:br>
              <a:rPr lang="en-US" altLang="ja-JP" dirty="0"/>
            </a:br>
            <a:r>
              <a:rPr lang="ja-JP" altLang="en-US" dirty="0"/>
              <a:t>とすると、最初に</a:t>
            </a:r>
            <a:r>
              <a:rPr lang="en-US" altLang="ja-JP" dirty="0"/>
              <a:t>10000</a:t>
            </a:r>
            <a:r>
              <a:rPr lang="ja-JP" altLang="en-US" dirty="0"/>
              <a:t>体分のメモリを確保しようと</a:t>
            </a:r>
            <a:br>
              <a:rPr lang="en-US" altLang="ja-JP" dirty="0"/>
            </a:br>
            <a:r>
              <a:rPr lang="ja-JP" altLang="en-US" dirty="0"/>
              <a:t>するため、敵が数体しか登場しないときはメモリの</a:t>
            </a:r>
            <a:br>
              <a:rPr lang="en-US" altLang="ja-JP" dirty="0"/>
            </a:br>
            <a:r>
              <a:rPr lang="ja-JP" altLang="en-US" dirty="0"/>
              <a:t>無駄遣いになる</a:t>
            </a:r>
            <a:r>
              <a:rPr lang="en-US" altLang="ja-JP" dirty="0"/>
              <a:t>…</a:t>
            </a:r>
          </a:p>
        </p:txBody>
      </p:sp>
      <p:sp>
        <p:nvSpPr>
          <p:cNvPr id="4" name="矢印: 下 3">
            <a:extLst>
              <a:ext uri="{FF2B5EF4-FFF2-40B4-BE49-F238E27FC236}">
                <a16:creationId xmlns:a16="http://schemas.microsoft.com/office/drawing/2014/main" id="{56B0BAEB-2D4C-88CE-A756-7A44135E7C72}"/>
              </a:ext>
            </a:extLst>
          </p:cNvPr>
          <p:cNvSpPr/>
          <p:nvPr/>
        </p:nvSpPr>
        <p:spPr>
          <a:xfrm>
            <a:off x="4950425" y="3334154"/>
            <a:ext cx="216591" cy="38424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386333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を使う利点</a:t>
            </a:r>
            <a:br>
              <a:rPr lang="en-US" altLang="ja-JP" dirty="0"/>
            </a:br>
            <a:endParaRPr lang="en-US" altLang="ja-JP" dirty="0"/>
          </a:p>
          <a:p>
            <a:pPr lvl="1"/>
            <a:r>
              <a:rPr lang="ja-JP" altLang="en-US" b="1" dirty="0">
                <a:solidFill>
                  <a:srgbClr val="FF0000"/>
                </a:solidFill>
              </a:rPr>
              <a:t>動的な配列</a:t>
            </a:r>
            <a:r>
              <a:rPr lang="ja-JP" altLang="en-US" dirty="0"/>
              <a:t>を実現できる</a:t>
            </a:r>
            <a:br>
              <a:rPr lang="en-US" altLang="ja-JP" dirty="0"/>
            </a:br>
            <a:r>
              <a:rPr lang="ja-JP" altLang="en-US" dirty="0"/>
              <a:t>配列の要素数最初に定めずに、都度追加できる！</a:t>
            </a:r>
            <a:br>
              <a:rPr lang="en-US" altLang="ja-JP" dirty="0"/>
            </a:br>
            <a:endParaRPr lang="en-US" altLang="ja-JP" dirty="0"/>
          </a:p>
          <a:p>
            <a:pPr lvl="1"/>
            <a:r>
              <a:rPr lang="ja-JP" altLang="en-US" dirty="0"/>
              <a:t>クラスのメンバ関数として、要素数をカウントしたり、</a:t>
            </a:r>
            <a:br>
              <a:rPr lang="en-US" altLang="ja-JP" dirty="0"/>
            </a:br>
            <a:r>
              <a:rPr lang="ja-JP" altLang="en-US" dirty="0"/>
              <a:t>要素をすべてクリアしたりといった機能があり、</a:t>
            </a:r>
            <a:br>
              <a:rPr lang="en-US" altLang="ja-JP" dirty="0"/>
            </a:br>
            <a:r>
              <a:rPr lang="en-US" altLang="ja-JP" dirty="0"/>
              <a:t>C</a:t>
            </a:r>
            <a:r>
              <a:rPr lang="ja-JP" altLang="en-US" dirty="0"/>
              <a:t>言語では容易でなかったことができる！</a:t>
            </a:r>
            <a:endParaRPr lang="en-US" altLang="ja-JP" dirty="0"/>
          </a:p>
        </p:txBody>
      </p:sp>
    </p:spTree>
    <p:extLst>
      <p:ext uri="{BB962C8B-B14F-4D97-AF65-F5344CB8AC3E}">
        <p14:creationId xmlns:p14="http://schemas.microsoft.com/office/powerpoint/2010/main" val="2452998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を使う利点</a:t>
            </a:r>
            <a:br>
              <a:rPr lang="en-US" altLang="ja-JP" dirty="0"/>
            </a:br>
            <a:endParaRPr lang="en-US" altLang="ja-JP" dirty="0"/>
          </a:p>
          <a:p>
            <a:pPr lvl="1"/>
            <a:r>
              <a:rPr lang="ja-JP" altLang="en-US" b="1" dirty="0"/>
              <a:t>（例）敵クラスのインスタンス生成</a:t>
            </a:r>
            <a:br>
              <a:rPr lang="en-US" altLang="ja-JP" b="1" dirty="0"/>
            </a:br>
            <a:br>
              <a:rPr lang="en-US" altLang="ja-JP" b="1" dirty="0"/>
            </a:br>
            <a:r>
              <a:rPr lang="en-US" altLang="ja-JP" b="1" dirty="0"/>
              <a:t>v</a:t>
            </a:r>
            <a:r>
              <a:rPr lang="en-US" altLang="ja-JP" dirty="0"/>
              <a:t>ector</a:t>
            </a:r>
            <a:r>
              <a:rPr lang="ja-JP" altLang="en-US" dirty="0"/>
              <a:t>を使うことで、必要なときに必要なぶんだけ</a:t>
            </a:r>
            <a:br>
              <a:rPr lang="en-US" altLang="ja-JP" dirty="0"/>
            </a:br>
            <a:r>
              <a:rPr lang="ja-JP" altLang="en-US" dirty="0"/>
              <a:t>配列要素を確保することができる</a:t>
            </a:r>
            <a:br>
              <a:rPr lang="en-US" altLang="ja-JP" dirty="0"/>
            </a:br>
            <a:r>
              <a:rPr lang="ja-JP" altLang="en-US" dirty="0"/>
              <a:t>また不要になれば要素を削除することもできる！</a:t>
            </a:r>
            <a:br>
              <a:rPr lang="en-US" altLang="ja-JP" dirty="0"/>
            </a:br>
            <a:br>
              <a:rPr lang="en-US" altLang="ja-JP" dirty="0"/>
            </a:br>
            <a:r>
              <a:rPr lang="ja-JP" altLang="en-US" dirty="0"/>
              <a:t>このような配列を</a:t>
            </a:r>
            <a:r>
              <a:rPr lang="ja-JP" altLang="en-US" b="1" dirty="0">
                <a:solidFill>
                  <a:srgbClr val="FF0000"/>
                </a:solidFill>
              </a:rPr>
              <a:t>動的配列</a:t>
            </a:r>
            <a:r>
              <a:rPr lang="ja-JP" altLang="en-US" dirty="0"/>
              <a:t>もしくは</a:t>
            </a:r>
            <a:r>
              <a:rPr lang="ja-JP" altLang="en-US" b="1" dirty="0">
                <a:solidFill>
                  <a:srgbClr val="FF0000"/>
                </a:solidFill>
              </a:rPr>
              <a:t>可変長配列</a:t>
            </a:r>
            <a:r>
              <a:rPr lang="ja-JP" altLang="en-US" dirty="0"/>
              <a:t>という</a:t>
            </a:r>
            <a:endParaRPr lang="en-US" altLang="ja-JP" dirty="0"/>
          </a:p>
        </p:txBody>
      </p:sp>
    </p:spTree>
    <p:extLst>
      <p:ext uri="{BB962C8B-B14F-4D97-AF65-F5344CB8AC3E}">
        <p14:creationId xmlns:p14="http://schemas.microsoft.com/office/powerpoint/2010/main" val="2795998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789731-37C4-49DD-AEE8-78E5514E279E}"/>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39562F0E-6033-40BD-BCB8-F015661306FD}"/>
              </a:ext>
            </a:extLst>
          </p:cNvPr>
          <p:cNvSpPr>
            <a:spLocks noGrp="1"/>
          </p:cNvSpPr>
          <p:nvPr>
            <p:ph idx="1"/>
          </p:nvPr>
        </p:nvSpPr>
        <p:spPr/>
        <p:txBody>
          <a:bodyPr>
            <a:normAutofit/>
          </a:bodyPr>
          <a:lstStyle/>
          <a:p>
            <a:r>
              <a:rPr lang="en-US" altLang="ja-JP" dirty="0"/>
              <a:t>vector</a:t>
            </a:r>
            <a:r>
              <a:rPr lang="ja-JP" altLang="en-US" dirty="0"/>
              <a:t>クラスのメンバ関数</a:t>
            </a:r>
            <a:endParaRPr lang="en-US" altLang="ja-JP" dirty="0"/>
          </a:p>
          <a:p>
            <a:pPr lvl="1"/>
            <a:r>
              <a:rPr lang="en-US" altLang="ja-JP" dirty="0"/>
              <a:t>size()		:</a:t>
            </a:r>
            <a:r>
              <a:rPr lang="ja-JP" altLang="en-US" dirty="0"/>
              <a:t>配列の全要素数をカウント</a:t>
            </a:r>
            <a:endParaRPr lang="en-US" altLang="ja-JP" dirty="0"/>
          </a:p>
          <a:p>
            <a:pPr lvl="1"/>
            <a:r>
              <a:rPr lang="en-US" altLang="ja-JP" dirty="0" err="1"/>
              <a:t>push_back</a:t>
            </a:r>
            <a:r>
              <a:rPr lang="en-US" altLang="ja-JP" dirty="0"/>
              <a:t>()	:</a:t>
            </a:r>
            <a:r>
              <a:rPr lang="ja-JP" altLang="en-US" dirty="0"/>
              <a:t>配列末尾に要素を付け加える</a:t>
            </a:r>
            <a:endParaRPr lang="en-US" altLang="ja-JP" dirty="0"/>
          </a:p>
          <a:p>
            <a:pPr lvl="1"/>
            <a:r>
              <a:rPr lang="en-US" altLang="ja-JP" dirty="0" err="1"/>
              <a:t>emplace_back</a:t>
            </a:r>
            <a:r>
              <a:rPr lang="en-US" altLang="ja-JP" dirty="0"/>
              <a:t>():</a:t>
            </a:r>
            <a:r>
              <a:rPr lang="ja-JP" altLang="en-US" dirty="0"/>
              <a:t>配列末尾に要素を付け加える</a:t>
            </a:r>
            <a:endParaRPr lang="en-US" altLang="ja-JP" dirty="0"/>
          </a:p>
          <a:p>
            <a:pPr lvl="1"/>
            <a:r>
              <a:rPr lang="en-US" altLang="ja-JP" dirty="0" err="1"/>
              <a:t>pop_back</a:t>
            </a:r>
            <a:r>
              <a:rPr lang="en-US" altLang="ja-JP" dirty="0"/>
              <a:t>()	:</a:t>
            </a:r>
            <a:r>
              <a:rPr lang="ja-JP" altLang="en-US" dirty="0"/>
              <a:t>配列末尾のデータを消去する</a:t>
            </a:r>
            <a:endParaRPr lang="en-US" altLang="ja-JP" dirty="0"/>
          </a:p>
          <a:p>
            <a:pPr lvl="1"/>
            <a:r>
              <a:rPr lang="en-US" altLang="ja-JP" dirty="0"/>
              <a:t>erase()		:</a:t>
            </a:r>
            <a:r>
              <a:rPr lang="ja-JP" altLang="en-US" dirty="0"/>
              <a:t>指定された場所の要素を削除する</a:t>
            </a:r>
            <a:endParaRPr lang="en-US" altLang="ja-JP" dirty="0"/>
          </a:p>
          <a:p>
            <a:pPr lvl="1"/>
            <a:r>
              <a:rPr lang="en-US" altLang="ja-JP" dirty="0"/>
              <a:t>insert()		:</a:t>
            </a:r>
            <a:r>
              <a:rPr lang="ja-JP" altLang="en-US" dirty="0"/>
              <a:t>指定された場所へ要素を追加する</a:t>
            </a:r>
            <a:endParaRPr lang="en-US" altLang="ja-JP" dirty="0"/>
          </a:p>
          <a:p>
            <a:pPr lvl="1"/>
            <a:r>
              <a:rPr lang="en-US" altLang="ja-JP" dirty="0"/>
              <a:t>empty()		:</a:t>
            </a:r>
            <a:r>
              <a:rPr lang="ja-JP" altLang="en-US" dirty="0"/>
              <a:t>配列要素が空なら</a:t>
            </a:r>
            <a:r>
              <a:rPr lang="en-US" altLang="ja-JP" dirty="0"/>
              <a:t>true</a:t>
            </a:r>
            <a:r>
              <a:rPr lang="ja-JP" altLang="en-US" dirty="0"/>
              <a:t>を返す</a:t>
            </a:r>
            <a:endParaRPr lang="en-US" altLang="ja-JP" dirty="0"/>
          </a:p>
          <a:p>
            <a:pPr lvl="1"/>
            <a:r>
              <a:rPr lang="en-US" altLang="ja-JP" dirty="0"/>
              <a:t>clear()		:</a:t>
            </a:r>
            <a:r>
              <a:rPr lang="ja-JP" altLang="en-US" dirty="0"/>
              <a:t>配列要素をすべて削除</a:t>
            </a:r>
            <a:endParaRPr lang="en-US" altLang="ja-JP" dirty="0"/>
          </a:p>
        </p:txBody>
      </p:sp>
    </p:spTree>
    <p:extLst>
      <p:ext uri="{BB962C8B-B14F-4D97-AF65-F5344CB8AC3E}">
        <p14:creationId xmlns:p14="http://schemas.microsoft.com/office/powerpoint/2010/main" val="13467142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p:txBody>
          <a:bodyPr>
            <a:normAutofit/>
          </a:bodyPr>
          <a:lstStyle/>
          <a:p>
            <a:r>
              <a:rPr kumimoji="1" lang="ja-JP" altLang="en-US" dirty="0"/>
              <a:t>教科書</a:t>
            </a:r>
            <a:r>
              <a:rPr kumimoji="1" lang="en-US" altLang="ja-JP" dirty="0"/>
              <a:t>P227~228 </a:t>
            </a:r>
            <a:r>
              <a:rPr lang="en-US" altLang="ja-JP" b="1" dirty="0"/>
              <a:t>Sample604</a:t>
            </a:r>
            <a:br>
              <a:rPr lang="en-US" altLang="ja-JP" dirty="0"/>
            </a:br>
            <a:endParaRPr lang="en-US" altLang="ja-JP" dirty="0"/>
          </a:p>
          <a:p>
            <a:r>
              <a:rPr lang="en-US" altLang="ja-JP" dirty="0"/>
              <a:t>C++</a:t>
            </a:r>
            <a:r>
              <a:rPr lang="ja-JP" altLang="en-US" dirty="0"/>
              <a:t>作業フォルダ内に</a:t>
            </a:r>
            <a:r>
              <a:rPr lang="en-US" altLang="ja-JP" b="1" dirty="0"/>
              <a:t>Sample604</a:t>
            </a:r>
            <a:r>
              <a:rPr lang="ja-JP" altLang="en-US" dirty="0"/>
              <a:t>フォルダを作成</a:t>
            </a:r>
            <a:br>
              <a:rPr lang="en-US" altLang="ja-JP" dirty="0"/>
            </a:br>
            <a:r>
              <a:rPr lang="en-US" altLang="ja-JP" dirty="0" err="1">
                <a:solidFill>
                  <a:srgbClr val="00B0F0"/>
                </a:solidFill>
              </a:rPr>
              <a:t>mkdir</a:t>
            </a:r>
            <a:r>
              <a:rPr lang="en-US" altLang="ja-JP" dirty="0">
                <a:solidFill>
                  <a:srgbClr val="00B0F0"/>
                </a:solidFill>
              </a:rPr>
              <a:t> Sample604</a:t>
            </a:r>
            <a:br>
              <a:rPr lang="en-US" altLang="ja-JP" dirty="0"/>
            </a:br>
            <a:r>
              <a:rPr lang="en-US" altLang="ja-JP" dirty="0">
                <a:solidFill>
                  <a:srgbClr val="00B0F0"/>
                </a:solidFill>
              </a:rPr>
              <a:t>cd Sample604</a:t>
            </a:r>
            <a:br>
              <a:rPr lang="en-US" altLang="ja-JP" dirty="0"/>
            </a:br>
            <a:endParaRPr lang="en-US" altLang="ja-JP" dirty="0"/>
          </a:p>
          <a:p>
            <a:r>
              <a:rPr lang="en-US" altLang="ja-JP" dirty="0"/>
              <a:t>main.cpp</a:t>
            </a:r>
            <a:r>
              <a:rPr lang="ja-JP" altLang="en-US" dirty="0"/>
              <a:t>を作成</a:t>
            </a:r>
            <a:br>
              <a:rPr lang="en-US" altLang="ja-JP" dirty="0"/>
            </a:br>
            <a:r>
              <a:rPr lang="en-US" altLang="ja-JP" dirty="0">
                <a:solidFill>
                  <a:srgbClr val="00B0F0"/>
                </a:solidFill>
              </a:rPr>
              <a:t>copy </a:t>
            </a:r>
            <a:r>
              <a:rPr lang="en-US" altLang="ja-JP" dirty="0" err="1">
                <a:solidFill>
                  <a:srgbClr val="00B0F0"/>
                </a:solidFill>
              </a:rPr>
              <a:t>nul</a:t>
            </a:r>
            <a:r>
              <a:rPr lang="en-US" altLang="ja-JP" dirty="0">
                <a:solidFill>
                  <a:srgbClr val="00B0F0"/>
                </a:solidFill>
              </a:rPr>
              <a:t> main.cpp</a:t>
            </a:r>
          </a:p>
        </p:txBody>
      </p:sp>
    </p:spTree>
    <p:extLst>
      <p:ext uri="{BB962C8B-B14F-4D97-AF65-F5344CB8AC3E}">
        <p14:creationId xmlns:p14="http://schemas.microsoft.com/office/powerpoint/2010/main" val="10671667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11F3668-F205-48C5-AC01-19611EFE561B}"/>
              </a:ext>
            </a:extLst>
          </p:cNvPr>
          <p:cNvSpPr>
            <a:spLocks noGrp="1"/>
          </p:cNvSpPr>
          <p:nvPr>
            <p:ph type="title"/>
          </p:nvPr>
        </p:nvSpPr>
        <p:spPr/>
        <p:txBody>
          <a:bodyPr/>
          <a:lstStyle/>
          <a:p>
            <a:r>
              <a:rPr lang="en-US" altLang="ja-JP" dirty="0"/>
              <a:t>v</a:t>
            </a:r>
            <a:r>
              <a:rPr kumimoji="1" lang="en-US" altLang="ja-JP" dirty="0"/>
              <a:t>ector</a:t>
            </a:r>
            <a:r>
              <a:rPr kumimoji="1" lang="ja-JP" altLang="en-US" dirty="0"/>
              <a:t>クラス</a:t>
            </a:r>
          </a:p>
        </p:txBody>
      </p:sp>
      <p:sp>
        <p:nvSpPr>
          <p:cNvPr id="3" name="コンテンツ プレースホルダー 2">
            <a:extLst>
              <a:ext uri="{FF2B5EF4-FFF2-40B4-BE49-F238E27FC236}">
                <a16:creationId xmlns:a16="http://schemas.microsoft.com/office/drawing/2014/main" id="{64DBE417-57E9-44A6-BB52-B2F9986BB7B2}"/>
              </a:ext>
            </a:extLst>
          </p:cNvPr>
          <p:cNvSpPr>
            <a:spLocks noGrp="1"/>
          </p:cNvSpPr>
          <p:nvPr>
            <p:ph idx="1"/>
          </p:nvPr>
        </p:nvSpPr>
        <p:spPr>
          <a:xfrm>
            <a:off x="838200" y="1162976"/>
            <a:ext cx="10515600" cy="5193373"/>
          </a:xfrm>
        </p:spPr>
        <p:txBody>
          <a:bodyPr>
            <a:normAutofit/>
          </a:bodyPr>
          <a:lstStyle/>
          <a:p>
            <a:pPr marL="0" indent="0">
              <a:buNone/>
            </a:pPr>
            <a:r>
              <a:rPr kumimoji="1" lang="en-US" altLang="ja-JP" dirty="0"/>
              <a:t>                main.cpp</a:t>
            </a:r>
            <a:r>
              <a:rPr kumimoji="1" lang="ja-JP" altLang="en-US" dirty="0"/>
              <a:t>　</a:t>
            </a:r>
            <a:r>
              <a:rPr kumimoji="1" lang="en-US" altLang="ja-JP" dirty="0"/>
              <a:t>(Sample604)</a:t>
            </a:r>
            <a:br>
              <a:rPr lang="en-US" altLang="ja-JP" dirty="0"/>
            </a:br>
            <a:endParaRPr lang="en-US" altLang="ja-JP" dirty="0"/>
          </a:p>
          <a:p>
            <a:pPr marL="0" indent="0">
              <a:buNone/>
            </a:pPr>
            <a:br>
              <a:rPr lang="en-US" altLang="ja-JP" dirty="0"/>
            </a:br>
            <a:br>
              <a:rPr lang="en-US" altLang="ja-JP" dirty="0"/>
            </a:br>
            <a:br>
              <a:rPr lang="en-US" altLang="ja-JP" dirty="0"/>
            </a:br>
            <a:br>
              <a:rPr lang="en-US" altLang="ja-JP" sz="2400" dirty="0"/>
            </a:br>
            <a:br>
              <a:rPr lang="en-US" altLang="ja-JP" sz="2400" dirty="0"/>
            </a:br>
            <a:endParaRPr lang="en-US" altLang="ja-JP" sz="2400" dirty="0"/>
          </a:p>
          <a:p>
            <a:pPr marL="0" indent="0">
              <a:buNone/>
            </a:pPr>
            <a:br>
              <a:rPr lang="en-US" altLang="ja-JP" sz="2400" dirty="0"/>
            </a:br>
            <a:endParaRPr lang="en-US" altLang="ja-JP" dirty="0">
              <a:solidFill>
                <a:srgbClr val="FF0000"/>
              </a:solidFill>
            </a:endParaRPr>
          </a:p>
        </p:txBody>
      </p:sp>
      <p:sp>
        <p:nvSpPr>
          <p:cNvPr id="5" name="テキスト ボックス 4">
            <a:extLst>
              <a:ext uri="{FF2B5EF4-FFF2-40B4-BE49-F238E27FC236}">
                <a16:creationId xmlns:a16="http://schemas.microsoft.com/office/drawing/2014/main" id="{9E32883C-0E37-4F07-9861-27609819CE8C}"/>
              </a:ext>
            </a:extLst>
          </p:cNvPr>
          <p:cNvSpPr txBox="1"/>
          <p:nvPr/>
        </p:nvSpPr>
        <p:spPr>
          <a:xfrm>
            <a:off x="751890" y="1120695"/>
            <a:ext cx="10688220" cy="5632311"/>
          </a:xfrm>
          <a:prstGeom prst="rect">
            <a:avLst/>
          </a:prstGeom>
          <a:noFill/>
          <a:ln>
            <a:solidFill>
              <a:schemeClr val="tx1"/>
            </a:solidFill>
          </a:ln>
        </p:spPr>
        <p:txBody>
          <a:bodyPr wrap="square" rtlCol="0">
            <a:spAutoFit/>
          </a:bodyPr>
          <a:lstStyle/>
          <a:p>
            <a:r>
              <a:rPr lang="en-US" altLang="ja-JP" sz="2000" dirty="0">
                <a:solidFill>
                  <a:srgbClr val="808080"/>
                </a:solidFill>
                <a:ea typeface="ＭＳ ゴシック" panose="020B0609070205080204" pitchFamily="49" charset="-128"/>
              </a:rPr>
              <a:t>#include</a:t>
            </a:r>
            <a:r>
              <a:rPr lang="en-US" altLang="ja-JP" sz="2000" dirty="0">
                <a:solidFill>
                  <a:srgbClr val="000000"/>
                </a:solidFill>
                <a:ea typeface="ＭＳ ゴシック" panose="020B0609070205080204" pitchFamily="49" charset="-128"/>
              </a:rPr>
              <a:t> </a:t>
            </a:r>
            <a:r>
              <a:rPr lang="en-US" altLang="ja-JP" sz="2000" dirty="0">
                <a:solidFill>
                  <a:srgbClr val="A31515"/>
                </a:solidFill>
                <a:ea typeface="ＭＳ ゴシック" panose="020B0609070205080204" pitchFamily="49" charset="-128"/>
              </a:rPr>
              <a:t>&lt;vector&gt;</a:t>
            </a:r>
            <a:endParaRPr lang="en-US" altLang="ja-JP" sz="2000" dirty="0">
              <a:solidFill>
                <a:srgbClr val="000000"/>
              </a:solidFill>
              <a:ea typeface="ＭＳ ゴシック" panose="020B0609070205080204" pitchFamily="49" charset="-128"/>
            </a:endParaRPr>
          </a:p>
          <a:p>
            <a:r>
              <a:rPr lang="en-US" altLang="ja-JP" sz="2000" dirty="0">
                <a:solidFill>
                  <a:srgbClr val="808080"/>
                </a:solidFill>
                <a:ea typeface="ＭＳ ゴシック" panose="020B0609070205080204" pitchFamily="49" charset="-128"/>
              </a:rPr>
              <a:t>#include</a:t>
            </a:r>
            <a:r>
              <a:rPr lang="en-US" altLang="ja-JP" sz="2000" dirty="0">
                <a:solidFill>
                  <a:srgbClr val="000000"/>
                </a:solidFill>
                <a:ea typeface="ＭＳ ゴシック" panose="020B0609070205080204" pitchFamily="49" charset="-128"/>
              </a:rPr>
              <a:t> </a:t>
            </a:r>
            <a:r>
              <a:rPr lang="en-US" altLang="ja-JP" sz="2000" dirty="0">
                <a:solidFill>
                  <a:srgbClr val="A31515"/>
                </a:solidFill>
                <a:ea typeface="ＭＳ ゴシック" panose="020B0609070205080204" pitchFamily="49" charset="-128"/>
              </a:rPr>
              <a:t>&lt;string&gt;</a:t>
            </a:r>
            <a:endParaRPr lang="en-US" altLang="ja-JP" sz="2000" dirty="0">
              <a:solidFill>
                <a:srgbClr val="000000"/>
              </a:solidFill>
              <a:ea typeface="ＭＳ ゴシック" panose="020B0609070205080204" pitchFamily="49" charset="-128"/>
            </a:endParaRPr>
          </a:p>
          <a:p>
            <a:r>
              <a:rPr lang="en-US" altLang="ja-JP" sz="2000" dirty="0">
                <a:solidFill>
                  <a:srgbClr val="0000FF"/>
                </a:solidFill>
                <a:ea typeface="ＭＳ ゴシック" panose="020B0609070205080204" pitchFamily="49" charset="-128"/>
              </a:rPr>
              <a:t>int</a:t>
            </a:r>
            <a:r>
              <a:rPr lang="en-US" altLang="ja-JP" sz="2000" dirty="0">
                <a:solidFill>
                  <a:srgbClr val="000000"/>
                </a:solidFill>
                <a:ea typeface="ＭＳ ゴシック" panose="020B0609070205080204" pitchFamily="49" charset="-128"/>
              </a:rPr>
              <a:t> main(){</a:t>
            </a:r>
          </a:p>
          <a:p>
            <a:r>
              <a:rPr lang="en-US" altLang="ja-JP" sz="2000" dirty="0">
                <a:solidFill>
                  <a:srgbClr val="2B91AF"/>
                </a:solidFill>
                <a:ea typeface="ＭＳ ゴシック" panose="020B0609070205080204" pitchFamily="49" charset="-128"/>
              </a:rPr>
              <a:t>std::</a:t>
            </a:r>
            <a:r>
              <a:rPr lang="en-US" altLang="ja-JP" sz="2000" b="1" dirty="0">
                <a:solidFill>
                  <a:srgbClr val="2B91AF"/>
                </a:solidFill>
                <a:ea typeface="ＭＳ ゴシック" panose="020B0609070205080204" pitchFamily="49" charset="-128"/>
              </a:rPr>
              <a:t>vector</a:t>
            </a:r>
            <a:r>
              <a:rPr lang="en-US" altLang="ja-JP" sz="2000" dirty="0">
                <a:solidFill>
                  <a:srgbClr val="000000"/>
                </a:solidFill>
                <a:ea typeface="ＭＳ ゴシック" panose="020B0609070205080204" pitchFamily="49" charset="-128"/>
              </a:rPr>
              <a:t>&lt;</a:t>
            </a:r>
            <a:r>
              <a:rPr lang="en-US" altLang="ja-JP" sz="2000" dirty="0">
                <a:solidFill>
                  <a:srgbClr val="0000FF"/>
                </a:solidFill>
                <a:ea typeface="ＭＳ ゴシック" panose="020B0609070205080204" pitchFamily="49" charset="-128"/>
              </a:rPr>
              <a:t>int</a:t>
            </a:r>
            <a:r>
              <a:rPr lang="en-US" altLang="ja-JP" sz="2000" dirty="0">
                <a:solidFill>
                  <a:srgbClr val="000000"/>
                </a:solidFill>
                <a:ea typeface="ＭＳ ゴシック" panose="020B0609070205080204" pitchFamily="49" charset="-128"/>
              </a:rPr>
              <a:t>&gt; v1;</a:t>
            </a:r>
          </a:p>
          <a:p>
            <a:r>
              <a:rPr lang="en-US" altLang="ja-JP" sz="2000" dirty="0">
                <a:solidFill>
                  <a:srgbClr val="2B91AF"/>
                </a:solidFill>
                <a:ea typeface="ＭＳ ゴシック" panose="020B0609070205080204" pitchFamily="49" charset="-128"/>
              </a:rPr>
              <a:t>std::</a:t>
            </a:r>
            <a:r>
              <a:rPr lang="en-US" altLang="ja-JP" sz="2000" b="1" dirty="0">
                <a:solidFill>
                  <a:srgbClr val="2B91AF"/>
                </a:solidFill>
                <a:ea typeface="ＭＳ ゴシック" panose="020B0609070205080204" pitchFamily="49" charset="-128"/>
              </a:rPr>
              <a:t>vector</a:t>
            </a:r>
            <a:r>
              <a:rPr lang="en-US" altLang="ja-JP" sz="2000" dirty="0">
                <a:solidFill>
                  <a:srgbClr val="000000"/>
                </a:solidFill>
                <a:ea typeface="ＭＳ ゴシック" panose="020B0609070205080204" pitchFamily="49" charset="-128"/>
              </a:rPr>
              <a:t>&lt;</a:t>
            </a:r>
            <a:r>
              <a:rPr lang="en-US" altLang="ja-JP" sz="2000" dirty="0">
                <a:solidFill>
                  <a:srgbClr val="2B91AF"/>
                </a:solidFill>
                <a:ea typeface="ＭＳ ゴシック" panose="020B0609070205080204" pitchFamily="49" charset="-128"/>
              </a:rPr>
              <a:t>string</a:t>
            </a:r>
            <a:r>
              <a:rPr lang="en-US" altLang="ja-JP" sz="2000" dirty="0">
                <a:solidFill>
                  <a:srgbClr val="000000"/>
                </a:solidFill>
                <a:ea typeface="ＭＳ ゴシック" panose="020B0609070205080204" pitchFamily="49" charset="-128"/>
              </a:rPr>
              <a:t>&gt; v2;</a:t>
            </a:r>
          </a:p>
          <a:p>
            <a:r>
              <a:rPr lang="en-US" altLang="ja-JP" sz="2000" dirty="0">
                <a:solidFill>
                  <a:srgbClr val="000000"/>
                </a:solidFill>
                <a:ea typeface="ＭＳ ゴシック" panose="020B0609070205080204" pitchFamily="49" charset="-128"/>
              </a:rPr>
              <a:t>	v1.push_back(1);</a:t>
            </a:r>
          </a:p>
          <a:p>
            <a:r>
              <a:rPr lang="en-US" altLang="ja-JP" sz="2000" dirty="0">
                <a:solidFill>
                  <a:srgbClr val="000000"/>
                </a:solidFill>
                <a:ea typeface="ＭＳ ゴシック" panose="020B0609070205080204" pitchFamily="49" charset="-128"/>
              </a:rPr>
              <a:t>	v1.push_back(2);</a:t>
            </a:r>
          </a:p>
          <a:p>
            <a:r>
              <a:rPr lang="en-US" altLang="ja-JP" sz="2000" dirty="0">
                <a:solidFill>
                  <a:srgbClr val="000000"/>
                </a:solidFill>
                <a:ea typeface="ＭＳ ゴシック" panose="020B0609070205080204" pitchFamily="49" charset="-128"/>
              </a:rPr>
              <a:t>	v1.push_back(3);</a:t>
            </a:r>
          </a:p>
          <a:p>
            <a:r>
              <a:rPr lang="en-US" altLang="ja-JP" sz="2000" dirty="0">
                <a:solidFill>
                  <a:srgbClr val="000000"/>
                </a:solidFill>
                <a:ea typeface="ＭＳ ゴシック" panose="020B0609070205080204" pitchFamily="49" charset="-128"/>
              </a:rPr>
              <a:t>	v2.push_back(</a:t>
            </a:r>
            <a:r>
              <a:rPr lang="en-US" altLang="ja-JP" sz="2000" dirty="0">
                <a:solidFill>
                  <a:srgbClr val="A31515"/>
                </a:solidFill>
                <a:ea typeface="ＭＳ ゴシック" panose="020B0609070205080204" pitchFamily="49" charset="-128"/>
              </a:rPr>
              <a:t>"ABC"</a:t>
            </a:r>
            <a:r>
              <a:rPr lang="en-US" altLang="ja-JP" sz="2000" dirty="0">
                <a:solidFill>
                  <a:srgbClr val="000000"/>
                </a:solidFill>
                <a:ea typeface="ＭＳ ゴシック" panose="020B0609070205080204" pitchFamily="49" charset="-128"/>
              </a:rPr>
              <a:t>);</a:t>
            </a:r>
          </a:p>
          <a:p>
            <a:r>
              <a:rPr lang="en-US" altLang="ja-JP" sz="2000" dirty="0">
                <a:solidFill>
                  <a:srgbClr val="000000"/>
                </a:solidFill>
                <a:ea typeface="ＭＳ ゴシック" panose="020B0609070205080204" pitchFamily="49" charset="-128"/>
              </a:rPr>
              <a:t>	v2.push_back(</a:t>
            </a:r>
            <a:r>
              <a:rPr lang="en-US" altLang="ja-JP" sz="2000" dirty="0">
                <a:solidFill>
                  <a:srgbClr val="A31515"/>
                </a:solidFill>
                <a:ea typeface="ＭＳ ゴシック" panose="020B0609070205080204" pitchFamily="49" charset="-128"/>
              </a:rPr>
              <a:t>"DEF"</a:t>
            </a:r>
            <a:r>
              <a:rPr lang="en-US" altLang="ja-JP" sz="2000" dirty="0">
                <a:solidFill>
                  <a:srgbClr val="000000"/>
                </a:solidFill>
                <a:ea typeface="ＭＳ ゴシック" panose="020B0609070205080204" pitchFamily="49" charset="-128"/>
              </a:rPr>
              <a:t>);</a:t>
            </a:r>
          </a:p>
          <a:p>
            <a:r>
              <a:rPr lang="nn-NO" altLang="ja-JP" sz="2000" dirty="0">
                <a:solidFill>
                  <a:srgbClr val="0000FF"/>
                </a:solidFill>
                <a:ea typeface="ＭＳ ゴシック" panose="020B0609070205080204" pitchFamily="49" charset="-128"/>
              </a:rPr>
              <a:t>	for</a:t>
            </a:r>
            <a:r>
              <a:rPr lang="nn-NO" altLang="ja-JP" sz="2000" dirty="0">
                <a:solidFill>
                  <a:srgbClr val="000000"/>
                </a:solidFill>
                <a:ea typeface="ＭＳ ゴシック" panose="020B0609070205080204" pitchFamily="49" charset="-128"/>
              </a:rPr>
              <a:t> (</a:t>
            </a:r>
            <a:r>
              <a:rPr lang="nn-NO" altLang="ja-JP" sz="2000" dirty="0">
                <a:solidFill>
                  <a:srgbClr val="0000FF"/>
                </a:solidFill>
                <a:ea typeface="ＭＳ ゴシック" panose="020B0609070205080204" pitchFamily="49" charset="-128"/>
              </a:rPr>
              <a:t>int</a:t>
            </a:r>
            <a:r>
              <a:rPr lang="nn-NO" altLang="ja-JP" sz="2000" dirty="0">
                <a:solidFill>
                  <a:srgbClr val="000000"/>
                </a:solidFill>
                <a:ea typeface="ＭＳ ゴシック" panose="020B0609070205080204" pitchFamily="49" charset="-128"/>
              </a:rPr>
              <a:t> i = 0; i &lt; v1.size(); i++) {</a:t>
            </a:r>
          </a:p>
          <a:p>
            <a:r>
              <a:rPr lang="sv-SE" altLang="ja-JP" sz="2000" dirty="0">
                <a:solidFill>
                  <a:srgbClr val="000000"/>
                </a:solidFill>
                <a:ea typeface="ＭＳ ゴシック" panose="020B0609070205080204" pitchFamily="49" charset="-128"/>
              </a:rPr>
              <a:t>		</a:t>
            </a:r>
            <a:r>
              <a:rPr lang="en-US" altLang="ja-JP" sz="2000" dirty="0">
                <a:solidFill>
                  <a:srgbClr val="2B91AF"/>
                </a:solidFill>
                <a:ea typeface="ＭＳ ゴシック" panose="020B0609070205080204" pitchFamily="49" charset="-128"/>
              </a:rPr>
              <a:t> std::</a:t>
            </a:r>
            <a:r>
              <a:rPr lang="sv-SE" altLang="ja-JP" sz="2000" dirty="0">
                <a:solidFill>
                  <a:srgbClr val="000000"/>
                </a:solidFill>
                <a:ea typeface="ＭＳ ゴシック" panose="020B0609070205080204" pitchFamily="49" charset="-128"/>
              </a:rPr>
              <a:t>cout </a:t>
            </a:r>
            <a:r>
              <a:rPr lang="sv-SE" altLang="ja-JP" sz="2000" dirty="0">
                <a:solidFill>
                  <a:srgbClr val="008080"/>
                </a:solidFill>
                <a:ea typeface="ＭＳ ゴシック" panose="020B0609070205080204" pitchFamily="49" charset="-128"/>
              </a:rPr>
              <a:t>&lt;&lt;</a:t>
            </a:r>
            <a:r>
              <a:rPr lang="sv-SE" altLang="ja-JP" sz="2000" dirty="0">
                <a:solidFill>
                  <a:srgbClr val="000000"/>
                </a:solidFill>
                <a:ea typeface="ＭＳ ゴシック" panose="020B0609070205080204" pitchFamily="49" charset="-128"/>
              </a:rPr>
              <a:t> </a:t>
            </a:r>
            <a:r>
              <a:rPr lang="sv-SE" altLang="ja-JP" sz="2000" dirty="0">
                <a:solidFill>
                  <a:srgbClr val="A31515"/>
                </a:solidFill>
                <a:ea typeface="ＭＳ ゴシック" panose="020B0609070205080204" pitchFamily="49" charset="-128"/>
              </a:rPr>
              <a:t>”v1["</a:t>
            </a:r>
            <a:r>
              <a:rPr lang="sv-SE" altLang="ja-JP" sz="2000" dirty="0">
                <a:solidFill>
                  <a:srgbClr val="000000"/>
                </a:solidFill>
                <a:ea typeface="ＭＳ ゴシック" panose="020B0609070205080204" pitchFamily="49" charset="-128"/>
              </a:rPr>
              <a:t> </a:t>
            </a:r>
            <a:r>
              <a:rPr lang="sv-SE" altLang="ja-JP" sz="2000" dirty="0">
                <a:solidFill>
                  <a:srgbClr val="008080"/>
                </a:solidFill>
                <a:ea typeface="ＭＳ ゴシック" panose="020B0609070205080204" pitchFamily="49" charset="-128"/>
              </a:rPr>
              <a:t>&lt;&lt;</a:t>
            </a:r>
            <a:r>
              <a:rPr lang="sv-SE" altLang="ja-JP" sz="2000" dirty="0">
                <a:solidFill>
                  <a:srgbClr val="000000"/>
                </a:solidFill>
                <a:ea typeface="ＭＳ ゴシック" panose="020B0609070205080204" pitchFamily="49" charset="-128"/>
              </a:rPr>
              <a:t> i </a:t>
            </a:r>
            <a:r>
              <a:rPr lang="sv-SE" altLang="ja-JP" sz="2000" dirty="0">
                <a:solidFill>
                  <a:srgbClr val="008080"/>
                </a:solidFill>
                <a:ea typeface="ＭＳ ゴシック" panose="020B0609070205080204" pitchFamily="49" charset="-128"/>
              </a:rPr>
              <a:t>&lt;&lt;</a:t>
            </a:r>
            <a:r>
              <a:rPr lang="sv-SE" altLang="ja-JP" sz="2000" dirty="0">
                <a:solidFill>
                  <a:srgbClr val="000000"/>
                </a:solidFill>
                <a:ea typeface="ＭＳ ゴシック" panose="020B0609070205080204" pitchFamily="49" charset="-128"/>
              </a:rPr>
              <a:t> </a:t>
            </a:r>
            <a:r>
              <a:rPr lang="sv-SE" altLang="ja-JP" sz="2000" dirty="0">
                <a:solidFill>
                  <a:srgbClr val="A31515"/>
                </a:solidFill>
                <a:ea typeface="ＭＳ ゴシック" panose="020B0609070205080204" pitchFamily="49" charset="-128"/>
              </a:rPr>
              <a:t>"]="</a:t>
            </a:r>
            <a:r>
              <a:rPr lang="sv-SE" altLang="ja-JP" sz="2000" dirty="0">
                <a:solidFill>
                  <a:srgbClr val="000000"/>
                </a:solidFill>
                <a:ea typeface="ＭＳ ゴシック" panose="020B0609070205080204" pitchFamily="49" charset="-128"/>
              </a:rPr>
              <a:t> </a:t>
            </a:r>
            <a:r>
              <a:rPr lang="sv-SE" altLang="ja-JP" sz="2000" dirty="0">
                <a:solidFill>
                  <a:srgbClr val="008080"/>
                </a:solidFill>
                <a:ea typeface="ＭＳ ゴシック" panose="020B0609070205080204" pitchFamily="49" charset="-128"/>
              </a:rPr>
              <a:t>&lt;&lt;</a:t>
            </a:r>
            <a:r>
              <a:rPr lang="sv-SE" altLang="ja-JP" sz="2000" dirty="0">
                <a:solidFill>
                  <a:srgbClr val="000000"/>
                </a:solidFill>
                <a:ea typeface="ＭＳ ゴシック" panose="020B0609070205080204" pitchFamily="49" charset="-128"/>
              </a:rPr>
              <a:t> v1</a:t>
            </a:r>
            <a:r>
              <a:rPr lang="sv-SE" altLang="ja-JP" sz="2000" dirty="0">
                <a:solidFill>
                  <a:srgbClr val="008080"/>
                </a:solidFill>
                <a:ea typeface="ＭＳ ゴシック" panose="020B0609070205080204" pitchFamily="49" charset="-128"/>
              </a:rPr>
              <a:t>[</a:t>
            </a:r>
            <a:r>
              <a:rPr lang="sv-SE" altLang="ja-JP" sz="2000" dirty="0">
                <a:solidFill>
                  <a:srgbClr val="000000"/>
                </a:solidFill>
                <a:ea typeface="ＭＳ ゴシック" panose="020B0609070205080204" pitchFamily="49" charset="-128"/>
              </a:rPr>
              <a:t>i</a:t>
            </a:r>
            <a:r>
              <a:rPr lang="sv-SE" altLang="ja-JP" sz="2000" dirty="0">
                <a:solidFill>
                  <a:srgbClr val="008080"/>
                </a:solidFill>
                <a:ea typeface="ＭＳ ゴシック" panose="020B0609070205080204" pitchFamily="49" charset="-128"/>
              </a:rPr>
              <a:t>]</a:t>
            </a:r>
            <a:r>
              <a:rPr lang="sv-SE" altLang="ja-JP" sz="2000" dirty="0">
                <a:solidFill>
                  <a:srgbClr val="000000"/>
                </a:solidFill>
                <a:ea typeface="ＭＳ ゴシック" panose="020B0609070205080204" pitchFamily="49" charset="-128"/>
              </a:rPr>
              <a:t> </a:t>
            </a:r>
            <a:r>
              <a:rPr lang="sv-SE" altLang="ja-JP" sz="2000" dirty="0">
                <a:solidFill>
                  <a:srgbClr val="008080"/>
                </a:solidFill>
                <a:ea typeface="ＭＳ ゴシック" panose="020B0609070205080204" pitchFamily="49" charset="-128"/>
              </a:rPr>
              <a:t>&lt;&lt;</a:t>
            </a:r>
            <a:r>
              <a:rPr lang="sv-SE" altLang="ja-JP" sz="2000" dirty="0">
                <a:solidFill>
                  <a:srgbClr val="000000"/>
                </a:solidFill>
                <a:ea typeface="ＭＳ ゴシック" panose="020B0609070205080204" pitchFamily="49" charset="-128"/>
              </a:rPr>
              <a:t> </a:t>
            </a:r>
            <a:r>
              <a:rPr lang="en-US" altLang="ja-JP" sz="2000" dirty="0">
                <a:solidFill>
                  <a:srgbClr val="2B91AF"/>
                </a:solidFill>
                <a:ea typeface="ＭＳ ゴシック" panose="020B0609070205080204" pitchFamily="49" charset="-128"/>
              </a:rPr>
              <a:t>std::</a:t>
            </a:r>
            <a:r>
              <a:rPr lang="sv-SE" altLang="ja-JP" sz="2000" dirty="0">
                <a:solidFill>
                  <a:srgbClr val="000000"/>
                </a:solidFill>
                <a:ea typeface="ＭＳ ゴシック" panose="020B0609070205080204" pitchFamily="49" charset="-128"/>
              </a:rPr>
              <a:t>endl;</a:t>
            </a:r>
          </a:p>
          <a:p>
            <a:r>
              <a:rPr lang="en-US" altLang="ja-JP" sz="2000" dirty="0">
                <a:solidFill>
                  <a:srgbClr val="000000"/>
                </a:solidFill>
                <a:ea typeface="ＭＳ ゴシック" panose="020B0609070205080204" pitchFamily="49" charset="-128"/>
              </a:rPr>
              <a:t>	}</a:t>
            </a:r>
          </a:p>
          <a:p>
            <a:r>
              <a:rPr lang="nn-NO" altLang="ja-JP" sz="2000" dirty="0">
                <a:solidFill>
                  <a:srgbClr val="0000FF"/>
                </a:solidFill>
                <a:ea typeface="ＭＳ ゴシック" panose="020B0609070205080204" pitchFamily="49" charset="-128"/>
              </a:rPr>
              <a:t>	for</a:t>
            </a:r>
            <a:r>
              <a:rPr lang="nn-NO" altLang="ja-JP" sz="2000" dirty="0">
                <a:solidFill>
                  <a:srgbClr val="000000"/>
                </a:solidFill>
                <a:ea typeface="ＭＳ ゴシック" panose="020B0609070205080204" pitchFamily="49" charset="-128"/>
              </a:rPr>
              <a:t> (</a:t>
            </a:r>
            <a:r>
              <a:rPr lang="nn-NO" altLang="ja-JP" sz="2000" dirty="0">
                <a:solidFill>
                  <a:srgbClr val="0000FF"/>
                </a:solidFill>
                <a:ea typeface="ＭＳ ゴシック" panose="020B0609070205080204" pitchFamily="49" charset="-128"/>
              </a:rPr>
              <a:t>int</a:t>
            </a:r>
            <a:r>
              <a:rPr lang="nn-NO" altLang="ja-JP" sz="2000" dirty="0">
                <a:solidFill>
                  <a:srgbClr val="000000"/>
                </a:solidFill>
                <a:ea typeface="ＭＳ ゴシック" panose="020B0609070205080204" pitchFamily="49" charset="-128"/>
              </a:rPr>
              <a:t> i = 0; i &lt;  2.size(); i++) {</a:t>
            </a:r>
          </a:p>
          <a:p>
            <a:r>
              <a:rPr lang="en-US" altLang="ja-JP" sz="2000" dirty="0">
                <a:solidFill>
                  <a:srgbClr val="000000"/>
                </a:solidFill>
                <a:ea typeface="ＭＳ ゴシック" panose="020B0609070205080204" pitchFamily="49" charset="-128"/>
              </a:rPr>
              <a:t>		</a:t>
            </a:r>
            <a:r>
              <a:rPr lang="en-US" altLang="ja-JP" sz="2000" dirty="0">
                <a:solidFill>
                  <a:srgbClr val="2B91AF"/>
                </a:solidFill>
                <a:ea typeface="ＭＳ ゴシック" panose="020B0609070205080204" pitchFamily="49" charset="-128"/>
              </a:rPr>
              <a:t> std::</a:t>
            </a:r>
            <a:r>
              <a:rPr lang="en-US" altLang="ja-JP" sz="2000" dirty="0" err="1">
                <a:solidFill>
                  <a:srgbClr val="000000"/>
                </a:solidFill>
                <a:ea typeface="ＭＳ ゴシック" panose="020B0609070205080204" pitchFamily="49" charset="-128"/>
              </a:rPr>
              <a:t>cout</a:t>
            </a:r>
            <a:r>
              <a:rPr lang="en-US" altLang="ja-JP"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a:t>
            </a:r>
            <a:r>
              <a:rPr lang="en-US" altLang="ja-JP" sz="2000" dirty="0">
                <a:solidFill>
                  <a:srgbClr val="A31515"/>
                </a:solidFill>
                <a:ea typeface="ＭＳ ゴシック" panose="020B0609070205080204" pitchFamily="49" charset="-128"/>
              </a:rPr>
              <a:t>“v2["</a:t>
            </a:r>
            <a:r>
              <a:rPr lang="en-US" altLang="ja-JP"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a:t>
            </a:r>
            <a:r>
              <a:rPr lang="en-US" altLang="ja-JP" sz="2000" dirty="0" err="1">
                <a:solidFill>
                  <a:srgbClr val="000000"/>
                </a:solidFill>
                <a:ea typeface="ＭＳ ゴシック" panose="020B0609070205080204" pitchFamily="49" charset="-128"/>
              </a:rPr>
              <a:t>i</a:t>
            </a:r>
            <a:r>
              <a:rPr lang="en-US" altLang="ja-JP"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a:t>
            </a:r>
            <a:r>
              <a:rPr lang="en-US" altLang="ja-JP" sz="2000" dirty="0">
                <a:solidFill>
                  <a:srgbClr val="A31515"/>
                </a:solidFill>
                <a:ea typeface="ＭＳ ゴシック" panose="020B0609070205080204" pitchFamily="49" charset="-128"/>
              </a:rPr>
              <a:t>"]="</a:t>
            </a:r>
            <a:r>
              <a:rPr lang="en-US" altLang="ja-JP"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v2</a:t>
            </a:r>
            <a:r>
              <a:rPr lang="en-US" altLang="ja-JP" sz="2000" dirty="0">
                <a:solidFill>
                  <a:srgbClr val="008080"/>
                </a:solidFill>
                <a:ea typeface="ＭＳ ゴシック" panose="020B0609070205080204" pitchFamily="49" charset="-128"/>
              </a:rPr>
              <a:t>[</a:t>
            </a:r>
            <a:r>
              <a:rPr lang="en-US" altLang="ja-JP" sz="2000" dirty="0" err="1">
                <a:solidFill>
                  <a:srgbClr val="000000"/>
                </a:solidFill>
                <a:ea typeface="ＭＳ ゴシック" panose="020B0609070205080204" pitchFamily="49" charset="-128"/>
              </a:rPr>
              <a:t>i</a:t>
            </a:r>
            <a:r>
              <a:rPr lang="en-US" altLang="ja-JP" sz="2000" dirty="0">
                <a:solidFill>
                  <a:srgbClr val="008080"/>
                </a:solidFill>
                <a:ea typeface="ＭＳ ゴシック" panose="020B0609070205080204" pitchFamily="49" charset="-128"/>
              </a:rPr>
              <a:t>]</a:t>
            </a:r>
            <a:r>
              <a:rPr lang="en-US" altLang="ja-JP" sz="2000" dirty="0">
                <a:solidFill>
                  <a:srgbClr val="000000"/>
                </a:solidFill>
                <a:ea typeface="ＭＳ ゴシック" panose="020B0609070205080204" pitchFamily="49" charset="-128"/>
              </a:rPr>
              <a:t> </a:t>
            </a:r>
            <a:r>
              <a:rPr lang="en-US" altLang="ja-JP" sz="2000" dirty="0">
                <a:solidFill>
                  <a:srgbClr val="008080"/>
                </a:solidFill>
                <a:ea typeface="ＭＳ ゴシック" panose="020B0609070205080204" pitchFamily="49" charset="-128"/>
              </a:rPr>
              <a:t>&lt;&lt;</a:t>
            </a:r>
            <a:r>
              <a:rPr lang="en-US" altLang="ja-JP" sz="2000" dirty="0">
                <a:solidFill>
                  <a:srgbClr val="000000"/>
                </a:solidFill>
                <a:ea typeface="ＭＳ ゴシック" panose="020B0609070205080204" pitchFamily="49" charset="-128"/>
              </a:rPr>
              <a:t> </a:t>
            </a:r>
            <a:r>
              <a:rPr lang="en-US" altLang="ja-JP" sz="2000" dirty="0">
                <a:solidFill>
                  <a:srgbClr val="2B91AF"/>
                </a:solidFill>
                <a:ea typeface="ＭＳ ゴシック" panose="020B0609070205080204" pitchFamily="49" charset="-128"/>
              </a:rPr>
              <a:t>std::</a:t>
            </a:r>
            <a:r>
              <a:rPr lang="en-US" altLang="ja-JP" sz="2000" dirty="0" err="1">
                <a:solidFill>
                  <a:srgbClr val="000000"/>
                </a:solidFill>
                <a:ea typeface="ＭＳ ゴシック" panose="020B0609070205080204" pitchFamily="49" charset="-128"/>
              </a:rPr>
              <a:t>endl</a:t>
            </a:r>
            <a:r>
              <a:rPr lang="en-US" altLang="ja-JP" sz="2000" dirty="0">
                <a:solidFill>
                  <a:srgbClr val="000000"/>
                </a:solidFill>
                <a:ea typeface="ＭＳ ゴシック" panose="020B0609070205080204" pitchFamily="49" charset="-128"/>
              </a:rPr>
              <a:t>;</a:t>
            </a:r>
          </a:p>
          <a:p>
            <a:r>
              <a:rPr lang="en-US" altLang="ja-JP" sz="2000" dirty="0">
                <a:solidFill>
                  <a:srgbClr val="000000"/>
                </a:solidFill>
                <a:ea typeface="ＭＳ ゴシック" panose="020B0609070205080204" pitchFamily="49" charset="-128"/>
              </a:rPr>
              <a:t>	}</a:t>
            </a:r>
          </a:p>
          <a:p>
            <a:r>
              <a:rPr lang="en-US" altLang="ja-JP" sz="2000" dirty="0">
                <a:solidFill>
                  <a:srgbClr val="0000FF"/>
                </a:solidFill>
                <a:ea typeface="ＭＳ ゴシック" panose="020B0609070205080204" pitchFamily="49" charset="-128"/>
              </a:rPr>
              <a:t>	return</a:t>
            </a:r>
            <a:r>
              <a:rPr lang="en-US" altLang="ja-JP" sz="2000" dirty="0">
                <a:solidFill>
                  <a:srgbClr val="000000"/>
                </a:solidFill>
                <a:ea typeface="ＭＳ ゴシック" panose="020B0609070205080204" pitchFamily="49" charset="-128"/>
              </a:rPr>
              <a:t> 0;</a:t>
            </a:r>
          </a:p>
          <a:p>
            <a:r>
              <a:rPr lang="en-US" altLang="ja-JP" sz="2000" dirty="0">
                <a:solidFill>
                  <a:srgbClr val="000000"/>
                </a:solidFill>
                <a:ea typeface="ＭＳ ゴシック" panose="020B0609070205080204" pitchFamily="49" charset="-128"/>
              </a:rPr>
              <a:t>}</a:t>
            </a:r>
            <a:endParaRPr kumimoji="1" lang="ja-JP" altLang="en-US" sz="8000" dirty="0"/>
          </a:p>
        </p:txBody>
      </p:sp>
    </p:spTree>
    <p:extLst>
      <p:ext uri="{BB962C8B-B14F-4D97-AF65-F5344CB8AC3E}">
        <p14:creationId xmlns:p14="http://schemas.microsoft.com/office/powerpoint/2010/main" val="2023642681"/>
      </p:ext>
    </p:extLst>
  </p:cSld>
  <p:clrMapOvr>
    <a:masterClrMapping/>
  </p:clrMapOvr>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1">
      <a:majorFont>
        <a:latin typeface="0xProto"/>
        <a:ea typeface="BIZ UDPゴシック"/>
        <a:cs typeface=""/>
      </a:majorFont>
      <a:minorFont>
        <a:latin typeface="0xProto"/>
        <a:ea typeface="BIZ UDPゴシック"/>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5882</TotalTime>
  <Words>3711</Words>
  <Application>Microsoft Office PowerPoint</Application>
  <PresentationFormat>ワイド画面</PresentationFormat>
  <Paragraphs>369</Paragraphs>
  <Slides>33</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33</vt:i4>
      </vt:variant>
    </vt:vector>
  </HeadingPairs>
  <TitlesOfParts>
    <vt:vector size="37" baseType="lpstr">
      <vt:lpstr>ＭＳ ゴシック</vt:lpstr>
      <vt:lpstr>0xProto</vt:lpstr>
      <vt:lpstr>Arial</vt:lpstr>
      <vt:lpstr>Office Theme</vt:lpstr>
      <vt:lpstr>vectorクラス</vt:lpstr>
      <vt:lpstr>vectorクラス</vt:lpstr>
      <vt:lpstr>vectorクラス</vt:lpstr>
      <vt:lpstr>vectorクラス</vt:lpstr>
      <vt:lpstr>vectorクラス</vt:lpstr>
      <vt:lpstr>vectorクラス</vt:lpstr>
      <vt:lpstr>vectorクラス</vt:lpstr>
      <vt:lpstr>vectorクラス</vt:lpstr>
      <vt:lpstr>vectorクラス</vt:lpstr>
      <vt:lpstr>vectorクラス</vt:lpstr>
      <vt:lpstr>vectorクラス</vt:lpstr>
      <vt:lpstr>vectorクラス</vt:lpstr>
      <vt:lpstr>vectorクラス</vt:lpstr>
      <vt:lpstr>vectorクラス（要素の追加と要素数）</vt:lpstr>
      <vt:lpstr>vectorクラス（要素の削除）</vt:lpstr>
      <vt:lpstr>vectorクラス（挿入と削除）</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lpstr>イテレータ（iterator：反復子）</vt:lpstr>
      <vt:lpstr>vectorクラス（二次元配列）</vt:lpstr>
      <vt:lpstr>vectorクラス（二次元配列）</vt:lpstr>
      <vt:lpstr>vectorクラス（二次元配列）</vt:lpstr>
      <vt:lpstr>vectorクラス（二次元配列）</vt:lpstr>
      <vt:lpstr>vectorクラス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kic_gamesoft</dc:creator>
  <cp:lastModifiedBy>murata@st.kobedenshi.ac.jp</cp:lastModifiedBy>
  <cp:revision>212</cp:revision>
  <dcterms:created xsi:type="dcterms:W3CDTF">2024-07-09T01:55:23Z</dcterms:created>
  <dcterms:modified xsi:type="dcterms:W3CDTF">2024-10-15T00:13:41Z</dcterms:modified>
</cp:coreProperties>
</file>