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2" r:id="rId2"/>
    <p:sldId id="269" r:id="rId3"/>
    <p:sldId id="270" r:id="rId4"/>
    <p:sldId id="271" r:id="rId5"/>
    <p:sldId id="257" r:id="rId6"/>
    <p:sldId id="280" r:id="rId7"/>
    <p:sldId id="282" r:id="rId8"/>
    <p:sldId id="258" r:id="rId9"/>
    <p:sldId id="259" r:id="rId10"/>
    <p:sldId id="273" r:id="rId11"/>
    <p:sldId id="274" r:id="rId12"/>
    <p:sldId id="262" r:id="rId13"/>
    <p:sldId id="281" r:id="rId14"/>
    <p:sldId id="264" r:id="rId15"/>
    <p:sldId id="265" r:id="rId16"/>
    <p:sldId id="266" r:id="rId17"/>
    <p:sldId id="267" r:id="rId1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6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2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ゲームソフト分野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C++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ファイル操作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EF04B3-BB1A-FD7A-CECC-4315EEB9E40D}"/>
              </a:ext>
            </a:extLst>
          </p:cNvPr>
          <p:cNvSpPr/>
          <p:nvPr/>
        </p:nvSpPr>
        <p:spPr>
          <a:xfrm>
            <a:off x="1143000" y="5410200"/>
            <a:ext cx="96774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42D42DA-92A1-6BEE-D72D-3C9B37FE83B5}"/>
              </a:ext>
            </a:extLst>
          </p:cNvPr>
          <p:cNvSpPr txBox="1"/>
          <p:nvPr/>
        </p:nvSpPr>
        <p:spPr>
          <a:xfrm>
            <a:off x="2438400" y="4424235"/>
            <a:ext cx="891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entury Gothic"/>
                <a:cs typeface="Century Gothic"/>
              </a:rPr>
              <a:t>→</a:t>
            </a:r>
            <a:r>
              <a:rPr sz="3600" spc="-20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0" dirty="0">
                <a:latin typeface="ＭＳ ゴシック"/>
                <a:cs typeface="ＭＳ ゴシック"/>
              </a:rPr>
              <a:t>　</a:t>
            </a:r>
            <a:r>
              <a:rPr sz="3600" dirty="0">
                <a:solidFill>
                  <a:srgbClr val="FF0000"/>
                </a:solidFill>
                <a:latin typeface="+mj-lt"/>
                <a:cs typeface="ＭＳ ゴシック"/>
              </a:rPr>
              <a:t>10+20=30</a:t>
            </a:r>
            <a:r>
              <a:rPr lang="ja-JP" altLang="en-US" sz="3600" dirty="0">
                <a:solidFill>
                  <a:srgbClr val="A21515"/>
                </a:solidFill>
                <a:latin typeface="+mj-lt"/>
                <a:cs typeface="ＭＳ ゴシック"/>
              </a:rPr>
              <a:t>　</a:t>
            </a:r>
            <a:r>
              <a:rPr sz="3600" spc="-25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5AABF0D0-3675-EB89-FFA1-2EFCC2C440A2}"/>
              </a:ext>
            </a:extLst>
          </p:cNvPr>
          <p:cNvSpPr txBox="1"/>
          <p:nvPr/>
        </p:nvSpPr>
        <p:spPr>
          <a:xfrm>
            <a:off x="533400" y="1562143"/>
            <a:ext cx="11430000" cy="2586606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92075">
              <a:lnSpc>
                <a:spcPct val="100000"/>
              </a:lnSpc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sz="4000" spc="-25" dirty="0">
                <a:solidFill>
                  <a:srgbClr val="0000FF"/>
                </a:solidFill>
                <a:latin typeface="+mj-lt"/>
                <a:cs typeface="ＭＳ ゴシック"/>
              </a:rPr>
              <a:t>int</a:t>
            </a:r>
            <a:r>
              <a:rPr sz="4000" dirty="0">
                <a:solidFill>
                  <a:srgbClr val="0000FF"/>
                </a:solidFill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a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10,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b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20;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fp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 = </a:t>
            </a: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fopen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(“</a:t>
            </a:r>
            <a:r>
              <a:rPr lang="en-US" sz="4000" spc="-2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data.txt”,”w</a:t>
            </a:r>
            <a:r>
              <a:rPr lang="en-US" sz="4000" spc="-25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ＭＳ ゴシック"/>
              </a:rPr>
              <a:t>”);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sz="4000" dirty="0" err="1">
                <a:latin typeface="+mj-lt"/>
                <a:cs typeface="ＭＳ ゴシック"/>
              </a:rPr>
              <a:t>fprintf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10" dirty="0">
                <a:latin typeface="+mj-lt"/>
                <a:cs typeface="ＭＳ ゴシック"/>
              </a:rPr>
              <a:t>"</a:t>
            </a:r>
            <a:r>
              <a:rPr sz="4000" spc="-10" dirty="0">
                <a:solidFill>
                  <a:srgbClr val="FF0000"/>
                </a:solidFill>
                <a:latin typeface="+mj-lt"/>
                <a:cs typeface="ＭＳ ゴシック"/>
              </a:rPr>
              <a:t>%d+%d=%</a:t>
            </a:r>
            <a:r>
              <a:rPr sz="4000" spc="-10" dirty="0" err="1">
                <a:solidFill>
                  <a:srgbClr val="FF0000"/>
                </a:solidFill>
                <a:latin typeface="+mj-lt"/>
                <a:cs typeface="ＭＳ ゴシック"/>
              </a:rPr>
              <a:t>d</a:t>
            </a:r>
            <a:r>
              <a:rPr sz="4000" spc="-10" dirty="0" err="1">
                <a:latin typeface="+mj-lt"/>
                <a:cs typeface="ＭＳ ゴシック"/>
              </a:rPr>
              <a:t>",a</a:t>
            </a:r>
            <a:r>
              <a:rPr sz="4000" spc="-10" dirty="0">
                <a:latin typeface="+mj-lt"/>
                <a:cs typeface="ＭＳ ゴシック"/>
              </a:rPr>
              <a:t>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>
                <a:latin typeface="+mj-lt"/>
                <a:cs typeface="ＭＳ ゴシック"/>
              </a:rPr>
              <a:t>b,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 err="1">
                <a:latin typeface="+mj-lt"/>
                <a:cs typeface="ＭＳ ゴシック"/>
              </a:rPr>
              <a:t>a+b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7AF48E2-E366-5BD7-D5E3-D4BFB55AB878}"/>
              </a:ext>
            </a:extLst>
          </p:cNvPr>
          <p:cNvSpPr txBox="1"/>
          <p:nvPr/>
        </p:nvSpPr>
        <p:spPr>
          <a:xfrm>
            <a:off x="1905000" y="5638800"/>
            <a:ext cx="848931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ＭＳ ゴシック"/>
                <a:cs typeface="ＭＳ ゴシック"/>
              </a:rPr>
              <a:t>※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第</a:t>
            </a:r>
            <a:r>
              <a:rPr lang="en-US" altLang="ja-JP" sz="2800" b="1" spc="-25" dirty="0">
                <a:latin typeface="+mj-ea"/>
                <a:ea typeface="+mj-ea"/>
                <a:cs typeface="ＭＳ ゴシック"/>
              </a:rPr>
              <a:t>2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引数に</a:t>
            </a:r>
            <a:r>
              <a:rPr sz="2800" b="1" spc="-25" dirty="0">
                <a:solidFill>
                  <a:srgbClr val="FF0000"/>
                </a:solidFill>
                <a:latin typeface="+mj-ea"/>
                <a:ea typeface="+mj-ea"/>
                <a:cs typeface="ＭＳ ゴシック"/>
              </a:rPr>
              <a:t>変換指定子</a:t>
            </a:r>
            <a:r>
              <a:rPr sz="2800" b="1" spc="-20" dirty="0">
                <a:latin typeface="Century Gothic"/>
                <a:cs typeface="Century Gothic"/>
              </a:rPr>
              <a:t>(</a:t>
            </a:r>
            <a:r>
              <a:rPr sz="2800" b="1" spc="-20" dirty="0">
                <a:latin typeface="+mj-lt"/>
                <a:cs typeface="ＭＳ ゴシック"/>
              </a:rPr>
              <a:t>％</a:t>
            </a:r>
            <a:r>
              <a:rPr sz="2800" b="1" spc="-20" dirty="0">
                <a:latin typeface="+mj-lt"/>
                <a:cs typeface="Century Gothic"/>
              </a:rPr>
              <a:t>d</a:t>
            </a:r>
            <a:r>
              <a:rPr sz="2800" b="1" spc="-25" dirty="0">
                <a:latin typeface="ＭＳ ゴシック"/>
                <a:cs typeface="ＭＳ ゴシック"/>
              </a:rPr>
              <a:t>等</a:t>
            </a:r>
            <a:r>
              <a:rPr sz="2800" b="1" spc="-10" dirty="0">
                <a:latin typeface="Century Gothic"/>
                <a:cs typeface="Century Gothic"/>
              </a:rPr>
              <a:t>)</a:t>
            </a:r>
            <a:r>
              <a:rPr sz="2800" b="1" spc="-30" dirty="0">
                <a:latin typeface="ＭＳ ゴシック"/>
                <a:cs typeface="ＭＳ ゴシック"/>
              </a:rPr>
              <a:t>があった場合、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25" dirty="0" err="1">
                <a:latin typeface="ＭＳ ゴシック"/>
                <a:cs typeface="ＭＳ ゴシック"/>
              </a:rPr>
              <a:t>それに応じて第</a:t>
            </a:r>
            <a:r>
              <a:rPr lang="ja-JP" altLang="en-US" sz="2800" b="1" spc="-25" dirty="0">
                <a:latin typeface="ＭＳ ゴシック"/>
                <a:cs typeface="ＭＳ ゴシック"/>
              </a:rPr>
              <a:t>３</a:t>
            </a:r>
            <a:r>
              <a:rPr sz="2800" b="1" spc="-25" dirty="0" err="1">
                <a:latin typeface="ＭＳ ゴシック"/>
                <a:cs typeface="ＭＳ ゴシック"/>
              </a:rPr>
              <a:t>引数以降をセットする必要がある</a:t>
            </a:r>
            <a:r>
              <a:rPr sz="2800" b="1" spc="-25" dirty="0">
                <a:latin typeface="ＭＳ ゴシック"/>
                <a:cs typeface="ＭＳ ゴシック"/>
              </a:rPr>
              <a:t>！</a:t>
            </a:r>
            <a:endParaRPr sz="2800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4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" y="1193212"/>
            <a:ext cx="11811000" cy="3030253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ja-JP" sz="4800" b="1" dirty="0">
                <a:solidFill>
                  <a:srgbClr val="252525"/>
                </a:solidFill>
                <a:latin typeface="+mj-lt"/>
                <a:cs typeface="Century Gothic"/>
              </a:rPr>
              <a:t> </a:t>
            </a:r>
            <a:r>
              <a:rPr lang="en-US" altLang="ja-JP" sz="4800" b="1" dirty="0" err="1">
                <a:solidFill>
                  <a:srgbClr val="252525"/>
                </a:solidFill>
                <a:latin typeface="+mj-lt"/>
                <a:cs typeface="Century Gothic"/>
              </a:rPr>
              <a:t>fscanf</a:t>
            </a:r>
            <a:r>
              <a:rPr lang="en-US" altLang="ja-JP" sz="4000" b="1" spc="25" dirty="0">
                <a:solidFill>
                  <a:srgbClr val="252525"/>
                </a:solidFill>
                <a:latin typeface="+mj-lt"/>
                <a:cs typeface="Century Gothic"/>
              </a:rPr>
              <a:t>( </a:t>
            </a:r>
            <a:r>
              <a:rPr lang="ja-JP" altLang="en-US" sz="4000" spc="-25" dirty="0">
                <a:solidFill>
                  <a:srgbClr val="00B0F0"/>
                </a:solidFill>
                <a:latin typeface="+mj-lt"/>
                <a:cs typeface="Century Gothic"/>
              </a:rPr>
              <a:t>ファイル</a:t>
            </a:r>
            <a:r>
              <a:rPr lang="ja-JP" altLang="en-US" sz="4000" spc="-40" dirty="0">
                <a:solidFill>
                  <a:srgbClr val="00B0F0"/>
                </a:solidFill>
                <a:latin typeface="+mj-lt"/>
                <a:cs typeface="ＭＳ ゴシック"/>
              </a:rPr>
              <a:t>ポインタ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endParaRPr lang="ja-JP" altLang="en-US" sz="4000" dirty="0">
              <a:latin typeface="+mj-lt"/>
              <a:cs typeface="Century Gothic"/>
            </a:endParaRPr>
          </a:p>
          <a:p>
            <a:pPr marL="2298700">
              <a:lnSpc>
                <a:spcPct val="150000"/>
              </a:lnSpc>
              <a:spcBef>
                <a:spcPts val="45"/>
              </a:spcBef>
            </a:pPr>
            <a:r>
              <a:rPr lang="ja-JP" altLang="en-US" sz="4000" spc="-15" dirty="0">
                <a:solidFill>
                  <a:srgbClr val="252525"/>
                </a:solidFill>
                <a:latin typeface="+mj-lt"/>
                <a:cs typeface="ＭＳ ゴシック"/>
              </a:rPr>
              <a:t>   受け取りたい値の</a:t>
            </a:r>
            <a:r>
              <a:rPr lang="ja-JP" altLang="en-US" sz="4000" spc="-35" dirty="0">
                <a:solidFill>
                  <a:srgbClr val="FF0000"/>
                </a:solidFill>
                <a:latin typeface="+mj-lt"/>
                <a:cs typeface="ＭＳ ゴシック"/>
              </a:rPr>
              <a:t>変換指定子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endParaRPr lang="ja-JP" altLang="en-US" sz="4000" dirty="0">
              <a:latin typeface="+mj-lt"/>
              <a:cs typeface="Century Gothic"/>
            </a:endParaRPr>
          </a:p>
          <a:p>
            <a:pPr marL="2298700">
              <a:lnSpc>
                <a:spcPct val="150000"/>
              </a:lnSpc>
            </a:pPr>
            <a:r>
              <a:rPr lang="ja-JP" altLang="en-US" sz="4000" spc="-30" dirty="0">
                <a:solidFill>
                  <a:srgbClr val="252525"/>
                </a:solidFill>
                <a:latin typeface="+mj-lt"/>
                <a:cs typeface="ＭＳ ゴシック"/>
              </a:rPr>
              <a:t>   値を格納する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変数</a:t>
            </a:r>
            <a:r>
              <a:rPr lang="en-US" altLang="ja-JP" sz="4000" dirty="0">
                <a:solidFill>
                  <a:srgbClr val="00B050"/>
                </a:solidFill>
                <a:latin typeface="+mj-lt"/>
                <a:cs typeface="Century Gothic"/>
              </a:rPr>
              <a:t>(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配列</a:t>
            </a:r>
            <a:r>
              <a:rPr lang="en-US" altLang="ja-JP" sz="4000" spc="-15" dirty="0">
                <a:solidFill>
                  <a:srgbClr val="00B050"/>
                </a:solidFill>
                <a:latin typeface="+mj-lt"/>
                <a:cs typeface="Century Gothic"/>
              </a:rPr>
              <a:t>)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のアドレス</a:t>
            </a:r>
            <a:r>
              <a:rPr lang="en-US" altLang="ja-JP" sz="4000" b="1" spc="-50" dirty="0">
                <a:solidFill>
                  <a:srgbClr val="252525"/>
                </a:solidFill>
                <a:latin typeface="+mj-lt"/>
                <a:cs typeface="Century Gothic"/>
              </a:rPr>
              <a:t>)</a:t>
            </a:r>
            <a:endParaRPr lang="ja-JP" altLang="en-US"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76B891F8-995E-275F-AE65-14D56E68094F}"/>
              </a:ext>
            </a:extLst>
          </p:cNvPr>
          <p:cNvSpPr txBox="1"/>
          <p:nvPr/>
        </p:nvSpPr>
        <p:spPr>
          <a:xfrm>
            <a:off x="533400" y="4316208"/>
            <a:ext cx="10820400" cy="2340384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b="1" dirty="0">
                <a:latin typeface="+mj-lt"/>
                <a:cs typeface="Century Gothic"/>
              </a:rPr>
              <a:t>（使用例） </a:t>
            </a:r>
            <a:endParaRPr lang="en-US" altLang="ja-JP" sz="3600" b="1" dirty="0">
              <a:latin typeface="+mj-lt"/>
              <a:cs typeface="Century Gothic"/>
            </a:endParaRPr>
          </a:p>
          <a:p>
            <a:pPr marL="175895">
              <a:spcBef>
                <a:spcPts val="470"/>
              </a:spcBef>
            </a:pP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lang="en-US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scan</a:t>
            </a: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sz="36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%d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, &amp;a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);</a:t>
            </a:r>
            <a:b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str);</a:t>
            </a:r>
            <a:b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</a:t>
            </a:r>
            <a:r>
              <a:rPr lang="en-US" altLang="ja-JP" sz="3600" spc="-1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d%d%s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&amp;a, &amp;b, str);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232" y="4609541"/>
            <a:ext cx="6430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+mn-ea"/>
                <a:cs typeface="ＭＳ ゴシック"/>
              </a:rPr>
              <a:t>読み取りたいデータに合った</a:t>
            </a:r>
            <a:r>
              <a:rPr sz="2800" b="1" spc="-35" dirty="0">
                <a:latin typeface="+mn-ea"/>
                <a:cs typeface="ＭＳ ゴシック"/>
              </a:rPr>
              <a:t>変換指定子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163" y="2150364"/>
            <a:ext cx="7806055" cy="150749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4000" dirty="0">
                <a:solidFill>
                  <a:srgbClr val="0000FF"/>
                </a:solidFill>
                <a:latin typeface="0xProto"/>
                <a:cs typeface="ＭＳ ゴシック"/>
              </a:rPr>
              <a:t>char</a:t>
            </a:r>
            <a:r>
              <a:rPr sz="4000" spc="-65" dirty="0">
                <a:solidFill>
                  <a:srgbClr val="0000FF"/>
                </a:solidFill>
                <a:latin typeface="0xProto"/>
                <a:cs typeface="ＭＳ ゴシック"/>
              </a:rPr>
              <a:t> </a:t>
            </a:r>
            <a:r>
              <a:rPr sz="4000" spc="-10" dirty="0">
                <a:latin typeface="0xProto"/>
                <a:cs typeface="ＭＳ ゴシック"/>
              </a:rPr>
              <a:t>str[256];</a:t>
            </a:r>
            <a:endParaRPr sz="4000" dirty="0">
              <a:latin typeface="0xProto"/>
              <a:cs typeface="ＭＳ ゴシック"/>
            </a:endParaRPr>
          </a:p>
          <a:p>
            <a:pPr marL="91440">
              <a:lnSpc>
                <a:spcPct val="100000"/>
              </a:lnSpc>
              <a:spcBef>
                <a:spcPts val="1275"/>
              </a:spcBef>
            </a:pPr>
            <a:r>
              <a:rPr sz="4000" dirty="0" err="1">
                <a:latin typeface="+mj-lt"/>
                <a:cs typeface="ＭＳ ゴシック"/>
              </a:rPr>
              <a:t>fscanf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lang="en-US" sz="4000" dirty="0">
                <a:latin typeface="+mj-lt"/>
                <a:cs typeface="ＭＳ ゴシック"/>
              </a:rPr>
              <a:t> 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0" dirty="0">
                <a:latin typeface="+mj-lt"/>
                <a:cs typeface="ＭＳ ゴシック"/>
              </a:rPr>
              <a:t> </a:t>
            </a:r>
            <a:r>
              <a:rPr sz="4000" b="1" dirty="0">
                <a:solidFill>
                  <a:srgbClr val="A21515"/>
                </a:solidFill>
                <a:latin typeface="+mj-lt"/>
                <a:cs typeface="ＭＳ ゴシック"/>
              </a:rPr>
              <a:t>"%s"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5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str</a:t>
            </a:r>
            <a:r>
              <a:rPr lang="ja-JP" altLang="en-US" sz="4000" spc="-10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318805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>
                <a:latin typeface="ＭＳ ゴシック"/>
                <a:cs typeface="ＭＳ ゴシック"/>
              </a:rPr>
              <a:t>ひのき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471" y="5535269"/>
            <a:ext cx="784034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err="1">
                <a:latin typeface="+mn-ea"/>
                <a:cs typeface="ＭＳ ゴシック"/>
              </a:rPr>
              <a:t>ファイルから読み取った</a:t>
            </a:r>
            <a:r>
              <a:rPr sz="2800" spc="-10" dirty="0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lang="ja-JP" altLang="en-US" sz="2800" spc="-35" dirty="0">
                <a:solidFill>
                  <a:srgbClr val="CC0000"/>
                </a:solidFill>
                <a:latin typeface="+mn-ea"/>
                <a:cs typeface="Century Gothic"/>
              </a:rPr>
              <a:t>ひのき</a:t>
            </a:r>
            <a:r>
              <a:rPr sz="2800" spc="-35" dirty="0" err="1">
                <a:solidFill>
                  <a:srgbClr val="CC0000"/>
                </a:solidFill>
                <a:latin typeface="+mn-ea"/>
                <a:cs typeface="ＭＳ ゴシック"/>
              </a:rPr>
              <a:t>の棒</a:t>
            </a:r>
            <a:r>
              <a:rPr sz="2800" dirty="0" err="1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sz="2800" spc="-40" dirty="0" err="1">
                <a:latin typeface="+mn-ea"/>
                <a:cs typeface="ＭＳ ゴシック"/>
              </a:rPr>
              <a:t>という文字列は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044" y="5976251"/>
            <a:ext cx="4802556" cy="43601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2800" spc="-10" dirty="0">
                <a:latin typeface="+mn-ea"/>
                <a:cs typeface="ＭＳ ゴシック"/>
              </a:rPr>
              <a:t>第</a:t>
            </a:r>
            <a:r>
              <a:rPr lang="en-US" sz="2800" spc="-10" dirty="0">
                <a:latin typeface="+mn-ea"/>
                <a:cs typeface="ＭＳ ゴシック"/>
              </a:rPr>
              <a:t>3</a:t>
            </a:r>
            <a:r>
              <a:rPr sz="2800" spc="-10" dirty="0">
                <a:latin typeface="+mn-ea"/>
                <a:cs typeface="ＭＳ ゴシック"/>
              </a:rPr>
              <a:t>引数の</a:t>
            </a:r>
            <a:r>
              <a:rPr sz="3600" b="1" spc="-10" dirty="0">
                <a:solidFill>
                  <a:srgbClr val="FF0000"/>
                </a:solidFill>
                <a:latin typeface="+mn-ea"/>
                <a:cs typeface="Century Gothic"/>
              </a:rPr>
              <a:t>str</a:t>
            </a:r>
            <a:r>
              <a:rPr sz="2800" spc="-35" dirty="0">
                <a:latin typeface="+mn-ea"/>
                <a:cs typeface="ＭＳ ゴシック"/>
              </a:rPr>
              <a:t>に格納される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3" y="1274826"/>
            <a:ext cx="6126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テキストファイルの</a:t>
            </a:r>
            <a:r>
              <a:rPr sz="3200" b="1" spc="-30" dirty="0">
                <a:solidFill>
                  <a:srgbClr val="C00000"/>
                </a:solidFill>
                <a:latin typeface="+mn-ea"/>
                <a:cs typeface="ＭＳ ゴシック"/>
              </a:rPr>
              <a:t>文字列</a:t>
            </a:r>
            <a:r>
              <a:rPr sz="2400" spc="-20" dirty="0">
                <a:latin typeface="+mn-ea"/>
                <a:cs typeface="ＭＳ ゴシック"/>
              </a:rPr>
              <a:t>を読み取る場合</a:t>
            </a:r>
            <a:endParaRPr sz="2400" dirty="0">
              <a:latin typeface="+mn-ea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92397" y="3651250"/>
            <a:ext cx="488315" cy="925830"/>
            <a:chOff x="3692397" y="3651250"/>
            <a:chExt cx="488315" cy="925830"/>
          </a:xfrm>
        </p:grpSpPr>
        <p:sp>
          <p:nvSpPr>
            <p:cNvPr id="11" name="object 11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237743" y="0"/>
                  </a:moveTo>
                  <a:lnTo>
                    <a:pt x="0" y="237744"/>
                  </a:lnTo>
                  <a:lnTo>
                    <a:pt x="118872" y="237744"/>
                  </a:lnTo>
                  <a:lnTo>
                    <a:pt x="118872" y="912876"/>
                  </a:lnTo>
                  <a:lnTo>
                    <a:pt x="356615" y="912876"/>
                  </a:lnTo>
                  <a:lnTo>
                    <a:pt x="356615" y="237744"/>
                  </a:lnTo>
                  <a:lnTo>
                    <a:pt x="475488" y="237744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0" y="237744"/>
                  </a:moveTo>
                  <a:lnTo>
                    <a:pt x="237743" y="0"/>
                  </a:lnTo>
                  <a:lnTo>
                    <a:pt x="475488" y="237744"/>
                  </a:lnTo>
                  <a:lnTo>
                    <a:pt x="356615" y="237744"/>
                  </a:lnTo>
                  <a:lnTo>
                    <a:pt x="356615" y="912876"/>
                  </a:lnTo>
                  <a:lnTo>
                    <a:pt x="118872" y="912876"/>
                  </a:lnTo>
                  <a:lnTo>
                    <a:pt x="118872" y="237744"/>
                  </a:lnTo>
                  <a:lnTo>
                    <a:pt x="0" y="237744"/>
                  </a:lnTo>
                  <a:close/>
                </a:path>
              </a:pathLst>
            </a:custGeom>
            <a:ln w="1270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775AC4-4CA0-A4C4-B79A-EBCD4A74B3E2}"/>
              </a:ext>
            </a:extLst>
          </p:cNvPr>
          <p:cNvSpPr/>
          <p:nvPr/>
        </p:nvSpPr>
        <p:spPr>
          <a:xfrm>
            <a:off x="838200" y="2727595"/>
            <a:ext cx="5943600" cy="9300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3"/>
          <p:cNvSpPr txBox="1"/>
          <p:nvPr/>
        </p:nvSpPr>
        <p:spPr>
          <a:xfrm>
            <a:off x="747470" y="2022377"/>
            <a:ext cx="7710729" cy="45570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①コマンドプロンプトから</a:t>
            </a:r>
            <a:endParaRPr lang="en-US" altLang="ja-JP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32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200" dirty="0">
                <a:latin typeface="+mn-ea"/>
                <a:cs typeface="ＭＳ ゴシック"/>
              </a:rPr>
              <a:t>　</a:t>
            </a:r>
            <a:r>
              <a:rPr lang="en-US" sz="3600" dirty="0">
                <a:solidFill>
                  <a:schemeClr val="bg1"/>
                </a:solidFill>
                <a:cs typeface="ＭＳ ゴシック"/>
              </a:rPr>
              <a:t>notepad  file02.txt</a:t>
            </a:r>
            <a:endParaRPr lang="en-US" sz="3200" dirty="0">
              <a:solidFill>
                <a:schemeClr val="bg1"/>
              </a:solidFill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　として、新規でファイルを作成する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②「ファイル」＞「名前を付けて保存」の画面から、</a:t>
            </a: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　エンコードを</a:t>
            </a:r>
            <a:r>
              <a:rPr lang="en-US" altLang="ja-JP" sz="2800" dirty="0">
                <a:latin typeface="+mn-ea"/>
                <a:cs typeface="ＭＳ ゴシック"/>
              </a:rPr>
              <a:t>【</a:t>
            </a:r>
            <a:r>
              <a:rPr lang="en-US" altLang="ja-JP" sz="2800" b="1" dirty="0">
                <a:solidFill>
                  <a:srgbClr val="FF0000"/>
                </a:solidFill>
                <a:latin typeface="+mn-ea"/>
                <a:cs typeface="ＭＳ ゴシック"/>
              </a:rPr>
              <a:t>ANSI</a:t>
            </a:r>
            <a:r>
              <a:rPr lang="en-US" altLang="ja-JP" sz="2800" dirty="0">
                <a:latin typeface="+mn-ea"/>
                <a:cs typeface="ＭＳ ゴシック"/>
              </a:rPr>
              <a:t>】</a:t>
            </a:r>
            <a:r>
              <a:rPr lang="ja-JP" altLang="en-US" sz="2800" dirty="0">
                <a:latin typeface="+mn-ea"/>
                <a:cs typeface="ＭＳ ゴシック"/>
              </a:rPr>
              <a:t>にして「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保存</a:t>
            </a:r>
            <a:r>
              <a:rPr lang="ja-JP" altLang="en-US" sz="2800" dirty="0">
                <a:latin typeface="+mn-ea"/>
                <a:cs typeface="ＭＳ ゴシック"/>
              </a:rPr>
              <a:t>」する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③上書きするかどうかの問い合わせには「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はい</a:t>
            </a:r>
            <a:r>
              <a:rPr lang="ja-JP" altLang="en-US" sz="2800" dirty="0">
                <a:latin typeface="+mn-ea"/>
                <a:cs typeface="ＭＳ ゴシック"/>
              </a:rPr>
              <a:t>」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318805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>
                <a:latin typeface="ＭＳ ゴシック"/>
                <a:cs typeface="ＭＳ ゴシック"/>
              </a:rPr>
              <a:t>ひのき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2" y="1274826"/>
            <a:ext cx="737971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 err="1">
                <a:latin typeface="+mn-ea"/>
                <a:cs typeface="ＭＳ ゴシック"/>
              </a:rPr>
              <a:t>テキストファイル</a:t>
            </a:r>
            <a:r>
              <a:rPr lang="ja-JP" altLang="en-US" sz="4000" dirty="0">
                <a:latin typeface="+mn-ea"/>
                <a:cs typeface="ＭＳ ゴシック"/>
              </a:rPr>
              <a:t>の作成方法</a:t>
            </a:r>
            <a:endParaRPr sz="4000" dirty="0">
              <a:latin typeface="+mn-ea"/>
              <a:cs typeface="ＭＳ ゴシック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F16DF03-1580-DBC6-DE34-27D1C006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133" y="5473517"/>
            <a:ext cx="3177072" cy="1123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89A9F7E-F0A7-0D7C-52A4-EF04D40E2E1D}"/>
              </a:ext>
            </a:extLst>
          </p:cNvPr>
          <p:cNvSpPr/>
          <p:nvPr/>
        </p:nvSpPr>
        <p:spPr>
          <a:xfrm>
            <a:off x="10368217" y="6096000"/>
            <a:ext cx="1366583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B9F51A-D6F4-1C33-4010-02E4AA1D49E3}"/>
              </a:ext>
            </a:extLst>
          </p:cNvPr>
          <p:cNvSpPr txBox="1"/>
          <p:nvPr/>
        </p:nvSpPr>
        <p:spPr>
          <a:xfrm>
            <a:off x="8750133" y="5473517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メモ帳の右下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4AC9E44-1A37-D3B8-945B-5B3296D103B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042748" y="5735127"/>
            <a:ext cx="145785" cy="352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1194561"/>
            <a:ext cx="6132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+mn-lt"/>
                <a:ea typeface="+mn-ea"/>
                <a:cs typeface="Century Gothic"/>
              </a:rPr>
              <a:t>fscanf</a:t>
            </a:r>
            <a:r>
              <a:rPr sz="2800" spc="-20" dirty="0">
                <a:latin typeface="+mn-ea"/>
                <a:ea typeface="+mn-ea"/>
              </a:rPr>
              <a:t>は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0070C0"/>
                </a:solidFill>
                <a:latin typeface="+mn-ea"/>
                <a:ea typeface="+mn-ea"/>
                <a:cs typeface="ＭＳ ゴシック"/>
              </a:rPr>
              <a:t>空白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25" dirty="0">
                <a:latin typeface="+mn-ea"/>
                <a:ea typeface="+mn-ea"/>
              </a:rPr>
              <a:t>か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7030A0"/>
                </a:solidFill>
                <a:latin typeface="+mn-ea"/>
                <a:ea typeface="+mn-ea"/>
                <a:cs typeface="ＭＳ ゴシック"/>
              </a:rPr>
              <a:t>改行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35" dirty="0">
                <a:latin typeface="+mn-ea"/>
                <a:ea typeface="+mn-ea"/>
              </a:rPr>
              <a:t>までを</a:t>
            </a:r>
            <a:endParaRPr sz="2800" dirty="0">
              <a:latin typeface="+mn-ea"/>
              <a:ea typeface="+mn-ea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solidFill>
                  <a:srgbClr val="FF0000"/>
                </a:solidFill>
                <a:latin typeface="+mn-ea"/>
                <a:ea typeface="+mn-ea"/>
                <a:cs typeface="Century Gothic"/>
              </a:rPr>
              <a:t>1</a:t>
            </a:r>
            <a:r>
              <a:rPr sz="3600" b="1" spc="-35" dirty="0">
                <a:solidFill>
                  <a:srgbClr val="FF0000"/>
                </a:solidFill>
                <a:latin typeface="+mn-ea"/>
                <a:ea typeface="+mn-ea"/>
                <a:cs typeface="ＭＳ ゴシック"/>
              </a:rPr>
              <a:t>つのデータ</a:t>
            </a:r>
            <a:r>
              <a:rPr sz="2800" spc="-40" dirty="0">
                <a:latin typeface="+mn-ea"/>
                <a:ea typeface="+mn-ea"/>
              </a:rPr>
              <a:t>として読み取</a:t>
            </a:r>
            <a:r>
              <a:rPr lang="ja-JP" altLang="en-US" sz="2800" spc="-40" dirty="0">
                <a:latin typeface="+mn-ea"/>
                <a:ea typeface="+mn-ea"/>
              </a:rPr>
              <a:t>る</a:t>
            </a:r>
            <a:endParaRPr sz="2800" dirty="0">
              <a:latin typeface="+mn-ea"/>
              <a:ea typeface="+mn-ea"/>
              <a:cs typeface="ＭＳ ゴシック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82923" y="2591329"/>
            <a:ext cx="7694277" cy="404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1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FF0000"/>
                </a:solidFill>
                <a:latin typeface="+mn-ea"/>
              </a:rPr>
              <a:t>ひのき</a:t>
            </a:r>
            <a:r>
              <a:rPr spc="-40" dirty="0" err="1">
                <a:solidFill>
                  <a:srgbClr val="FF0000"/>
                </a:solidFill>
                <a:latin typeface="+mn-ea"/>
              </a:rPr>
              <a:t>の棒</a:t>
            </a:r>
            <a:r>
              <a:rPr spc="-40" dirty="0">
                <a:latin typeface="+mn-ea"/>
              </a:rPr>
              <a:t>”</a:t>
            </a:r>
            <a:r>
              <a:rPr lang="ja-JP" altLang="en-US" spc="-40" dirty="0">
                <a:latin typeface="+mn-ea"/>
              </a:rPr>
              <a:t>が格納される</a:t>
            </a:r>
            <a:endParaRPr lang="en-US" spc="-40" dirty="0">
              <a:latin typeface="+mn-ea"/>
            </a:endParaRPr>
          </a:p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2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0070C0"/>
                </a:solidFill>
                <a:latin typeface="+mn-ea"/>
              </a:rPr>
              <a:t>銅</a:t>
            </a:r>
            <a:r>
              <a:rPr spc="-40" dirty="0" err="1">
                <a:solidFill>
                  <a:srgbClr val="0070C0"/>
                </a:solidFill>
                <a:latin typeface="+mn-ea"/>
              </a:rPr>
              <a:t>の剣</a:t>
            </a:r>
            <a:r>
              <a:rPr spc="-40" dirty="0">
                <a:latin typeface="+mn-ea"/>
              </a:rPr>
              <a:t>"</a:t>
            </a:r>
            <a:r>
              <a:rPr lang="ja-JP" altLang="en-US" spc="-40" dirty="0">
                <a:latin typeface="+mn-ea"/>
              </a:rPr>
              <a:t>が格納される</a:t>
            </a:r>
            <a:endParaRPr spc="-10" dirty="0">
              <a:solidFill>
                <a:srgbClr val="000000"/>
              </a:solidFill>
              <a:latin typeface="+mn-ea"/>
            </a:endParaRPr>
          </a:p>
          <a:p>
            <a:pPr marL="12700" marR="5080">
              <a:lnSpc>
                <a:spcPts val="5040"/>
              </a:lnSpc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</a:t>
            </a:r>
            <a:r>
              <a:rPr spc="-20" dirty="0">
                <a:latin typeface="+mn-ea"/>
              </a:rPr>
              <a:t>//3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00B050"/>
                </a:solidFill>
                <a:latin typeface="+mn-ea"/>
              </a:rPr>
              <a:t>鋼</a:t>
            </a:r>
            <a:r>
              <a:rPr spc="-40" dirty="0" err="1">
                <a:solidFill>
                  <a:srgbClr val="00B050"/>
                </a:solidFill>
                <a:latin typeface="+mn-ea"/>
              </a:rPr>
              <a:t>の剣</a:t>
            </a:r>
            <a:r>
              <a:rPr spc="-40" dirty="0">
                <a:latin typeface="+mn-ea"/>
              </a:rPr>
              <a:t>"</a:t>
            </a:r>
            <a:r>
              <a:rPr lang="ja-JP" altLang="en-US" spc="-40" dirty="0">
                <a:latin typeface="+mn-ea"/>
              </a:rPr>
              <a:t>が格納される</a:t>
            </a:r>
            <a:endParaRPr spc="-1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2483" y="2329181"/>
            <a:ext cx="3125724" cy="1969129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lang="ja-JP" altLang="en-US" sz="3200" spc="-5" dirty="0">
                <a:solidFill>
                  <a:srgbClr val="FF0000"/>
                </a:solidFill>
                <a:latin typeface="ＭＳ ゴシック"/>
                <a:cs typeface="ＭＳ ゴシック"/>
              </a:rPr>
              <a:t>ひのき</a:t>
            </a:r>
            <a:r>
              <a:rPr sz="3200" spc="-5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の棒</a:t>
            </a:r>
            <a:endParaRPr sz="3200" dirty="0">
              <a:latin typeface="Century Gothic"/>
              <a:cs typeface="Century Gothic"/>
            </a:endParaRPr>
          </a:p>
          <a:p>
            <a:pPr marL="92710">
              <a:lnSpc>
                <a:spcPct val="100000"/>
              </a:lnSpc>
            </a:pPr>
            <a:r>
              <a:rPr lang="ja-JP" altLang="en-US" sz="3200" spc="-15" dirty="0">
                <a:solidFill>
                  <a:srgbClr val="0070C0"/>
                </a:solidFill>
                <a:latin typeface="ＭＳ ゴシック"/>
                <a:cs typeface="ＭＳ ゴシック"/>
              </a:rPr>
              <a:t>銅</a:t>
            </a:r>
            <a:r>
              <a:rPr sz="3200" spc="-15" dirty="0" err="1">
                <a:solidFill>
                  <a:srgbClr val="0070C0"/>
                </a:solidFill>
                <a:latin typeface="ＭＳ ゴシック"/>
                <a:cs typeface="ＭＳ ゴシック"/>
              </a:rPr>
              <a:t>の剣</a:t>
            </a:r>
            <a:r>
              <a:rPr sz="3200" spc="-15" dirty="0">
                <a:latin typeface="+mj-lt"/>
                <a:ea typeface="AB-countryroad" panose="02000600000000000000" pitchFamily="50" charset="-128"/>
                <a:cs typeface="ＭＳ ゴシック"/>
              </a:rPr>
              <a:t>▯</a:t>
            </a:r>
            <a:r>
              <a:rPr lang="ja-JP" altLang="en-US" sz="3200" spc="-15" dirty="0">
                <a:solidFill>
                  <a:srgbClr val="00B050"/>
                </a:solidFill>
                <a:latin typeface="ＭＳ ゴシック"/>
                <a:cs typeface="ＭＳ ゴシック"/>
              </a:rPr>
              <a:t>鋼</a:t>
            </a:r>
            <a:r>
              <a:rPr sz="3200" spc="-1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の剣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  <a:p>
            <a:pPr marL="960119">
              <a:lnSpc>
                <a:spcPct val="100000"/>
              </a:lnSpc>
              <a:spcBef>
                <a:spcPts val="404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2CBC45F-04B0-C828-F124-1D38594B2EAD}"/>
              </a:ext>
            </a:extLst>
          </p:cNvPr>
          <p:cNvSpPr/>
          <p:nvPr/>
        </p:nvSpPr>
        <p:spPr>
          <a:xfrm flipV="1">
            <a:off x="9982200" y="3429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97695E9-CD99-74BA-99FC-0F230F77A186}"/>
              </a:ext>
            </a:extLst>
          </p:cNvPr>
          <p:cNvSpPr txBox="1"/>
          <p:nvPr/>
        </p:nvSpPr>
        <p:spPr>
          <a:xfrm>
            <a:off x="8752205" y="1755901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2F60BD-944D-C077-75F7-EC17A5FAE9EC}"/>
              </a:ext>
            </a:extLst>
          </p:cNvPr>
          <p:cNvSpPr txBox="1"/>
          <p:nvPr/>
        </p:nvSpPr>
        <p:spPr>
          <a:xfrm>
            <a:off x="8769372" y="4798874"/>
            <a:ext cx="3015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同じ関数を実行しているが、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rgbClr val="00B0F0"/>
                </a:solidFill>
              </a:rPr>
              <a:t>ファイルポインタ </a:t>
            </a:r>
            <a:r>
              <a:rPr kumimoji="1" lang="en-US" altLang="ja-JP" b="1" dirty="0" err="1">
                <a:solidFill>
                  <a:srgbClr val="00B0F0"/>
                </a:solidFill>
              </a:rPr>
              <a:t>fp</a:t>
            </a:r>
            <a:r>
              <a:rPr kumimoji="1" lang="en-US" altLang="ja-JP" b="1" dirty="0">
                <a:solidFill>
                  <a:srgbClr val="00B0F0"/>
                </a:solidFill>
              </a:rPr>
              <a:t> </a:t>
            </a:r>
            <a:r>
              <a:rPr kumimoji="1" lang="ja-JP" altLang="en-US" dirty="0"/>
              <a:t>内の</a:t>
            </a:r>
            <a:endParaRPr kumimoji="1" lang="en-US" altLang="ja-JP" dirty="0"/>
          </a:p>
          <a:p>
            <a:r>
              <a:rPr kumimoji="1" lang="ja-JP" altLang="en-US" dirty="0"/>
              <a:t>ファイルの読み出し位置の</a:t>
            </a:r>
            <a:endParaRPr kumimoji="1" lang="en-US" altLang="ja-JP" dirty="0"/>
          </a:p>
          <a:p>
            <a:r>
              <a:rPr kumimoji="1" lang="ja-JP" altLang="en-US" dirty="0"/>
              <a:t>情報が</a:t>
            </a:r>
            <a:r>
              <a:rPr kumimoji="1" lang="ja-JP" altLang="en-US" dirty="0">
                <a:solidFill>
                  <a:srgbClr val="00B050"/>
                </a:solidFill>
              </a:rPr>
              <a:t>自動的に更新</a:t>
            </a:r>
            <a:r>
              <a:rPr kumimoji="1" lang="ja-JP" altLang="en-US" dirty="0"/>
              <a:t>されて</a:t>
            </a:r>
            <a:endParaRPr kumimoji="1" lang="en-US" altLang="ja-JP" dirty="0"/>
          </a:p>
          <a:p>
            <a:r>
              <a:rPr kumimoji="1" lang="ja-JP" altLang="en-US" dirty="0"/>
              <a:t>いくため、異なるデータを</a:t>
            </a:r>
            <a:endParaRPr kumimoji="1" lang="en-US" altLang="ja-JP" dirty="0"/>
          </a:p>
          <a:p>
            <a:r>
              <a:rPr kumimoji="1" lang="ja-JP" altLang="en-US" dirty="0"/>
              <a:t>読み取っている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" y="1366519"/>
            <a:ext cx="73475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b="1" spc="-4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データ型に合った受け取り</a:t>
            </a:r>
            <a:r>
              <a:rPr lang="ja-JP" altLang="en-US" sz="2800" spc="-40" dirty="0">
                <a:latin typeface="ＭＳ ゴシック"/>
                <a:cs typeface="ＭＳ ゴシック"/>
              </a:rPr>
              <a:t>も</a:t>
            </a:r>
            <a:r>
              <a:rPr sz="2800" spc="-40" dirty="0" err="1">
                <a:latin typeface="ＭＳ ゴシック"/>
                <a:cs typeface="ＭＳ ゴシック"/>
              </a:rPr>
              <a:t>可能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7076" y="2295144"/>
            <a:ext cx="4116324" cy="143180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lang="en-US" altLang="ja-JP" sz="4400" spc="-10" dirty="0">
                <a:cs typeface="Century Gothic"/>
              </a:rPr>
              <a:t>1</a:t>
            </a:r>
            <a:r>
              <a:rPr sz="4400" spc="-10" dirty="0">
                <a:latin typeface="ＭＳ ゴシック"/>
                <a:cs typeface="ＭＳ ゴシック"/>
              </a:rPr>
              <a:t>▯</a:t>
            </a:r>
            <a:r>
              <a:rPr sz="4400" spc="-10" dirty="0">
                <a:latin typeface="+mj-lt"/>
                <a:cs typeface="Century Gothic"/>
              </a:rPr>
              <a:t>10</a:t>
            </a:r>
            <a:r>
              <a:rPr sz="4400" spc="-20" dirty="0">
                <a:latin typeface="ＭＳ ゴシック"/>
                <a:cs typeface="ＭＳ ゴシック"/>
              </a:rPr>
              <a:t>▯</a:t>
            </a:r>
            <a:r>
              <a:rPr lang="ja-JP" altLang="en-US" sz="4400" spc="-20" dirty="0">
                <a:latin typeface="ＭＳ ゴシック"/>
                <a:cs typeface="ＭＳ ゴシック"/>
              </a:rPr>
              <a:t>銅</a:t>
            </a:r>
            <a:r>
              <a:rPr sz="4400" spc="-20" dirty="0" err="1">
                <a:latin typeface="ＭＳ ゴシック"/>
                <a:cs typeface="ＭＳ ゴシック"/>
              </a:rPr>
              <a:t>の剣</a:t>
            </a:r>
            <a:endParaRPr lang="en-US" sz="4400" spc="-20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05"/>
              </a:spcBef>
            </a:pPr>
            <a:endParaRPr sz="44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172" y="2345055"/>
            <a:ext cx="7065645" cy="3750945"/>
          </a:xfrm>
          <a:custGeom>
            <a:avLst/>
            <a:gdLst/>
            <a:ahLst/>
            <a:cxnLst/>
            <a:rect l="l" t="t" r="r" b="b"/>
            <a:pathLst>
              <a:path w="7065645" h="3439795">
                <a:moveTo>
                  <a:pt x="7065264" y="0"/>
                </a:moveTo>
                <a:lnTo>
                  <a:pt x="0" y="0"/>
                </a:lnTo>
                <a:lnTo>
                  <a:pt x="0" y="3439667"/>
                </a:lnTo>
                <a:lnTo>
                  <a:pt x="7065264" y="3439667"/>
                </a:lnTo>
                <a:lnTo>
                  <a:pt x="7065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705612" y="2403373"/>
            <a:ext cx="11257788" cy="2740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//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異なる型を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一回で受け取る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こ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とも可能</a:t>
            </a: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！</a:t>
            </a:r>
            <a:endParaRPr lang="en-US" sz="2800" spc="-40" dirty="0">
              <a:solidFill>
                <a:srgbClr val="008000"/>
              </a:solidFill>
              <a:latin typeface="+mj-ea"/>
              <a:ea typeface="+mj-ea"/>
              <a:cs typeface="ＭＳ ゴシック"/>
            </a:endParaRPr>
          </a:p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2800" spc="-4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lv</a:t>
            </a:r>
            <a:r>
              <a:rPr sz="2800" spc="-25" dirty="0">
                <a:cs typeface="ＭＳ ゴシック"/>
              </a:rPr>
              <a:t>, hp;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2800" spc="-5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50" dirty="0">
                <a:solidFill>
                  <a:srgbClr val="0000FF"/>
                </a:solidFill>
                <a:cs typeface="ＭＳ ゴシック"/>
              </a:rPr>
              <a:t>str</a:t>
            </a:r>
            <a:r>
              <a:rPr sz="2800" spc="-10" dirty="0">
                <a:cs typeface="ＭＳ ゴシック"/>
              </a:rPr>
              <a:t>[</a:t>
            </a:r>
            <a:r>
              <a:rPr lang="en-US" sz="2800" spc="-10" dirty="0">
                <a:cs typeface="ＭＳ ゴシック"/>
              </a:rPr>
              <a:t>256</a:t>
            </a:r>
            <a:r>
              <a:rPr sz="2800" spc="-10" dirty="0">
                <a:cs typeface="ＭＳ ゴシック"/>
              </a:rPr>
              <a:t>];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3200" dirty="0">
                <a:cs typeface="ＭＳ ゴシック"/>
              </a:rPr>
              <a:t>fscanf(</a:t>
            </a:r>
            <a:r>
              <a:rPr sz="3200" dirty="0" err="1">
                <a:cs typeface="ＭＳ ゴシック"/>
              </a:rPr>
              <a:t>fp</a:t>
            </a:r>
            <a:r>
              <a:rPr sz="3200" dirty="0">
                <a:cs typeface="ＭＳ ゴシック"/>
              </a:rPr>
              <a:t>,</a:t>
            </a:r>
            <a:r>
              <a:rPr sz="3200" b="1" dirty="0">
                <a:solidFill>
                  <a:srgbClr val="FF0000"/>
                </a:solidFill>
                <a:cs typeface="ＭＳ ゴシック"/>
              </a:rPr>
              <a:t>"%d%d%s"</a:t>
            </a:r>
            <a:r>
              <a:rPr sz="3200" dirty="0">
                <a:cs typeface="ＭＳ ゴシック"/>
              </a:rPr>
              <a:t>,</a:t>
            </a:r>
            <a:r>
              <a:rPr sz="3200" b="1" spc="-13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&amp;lv,</a:t>
            </a:r>
            <a:r>
              <a:rPr lang="ja-JP" altLang="en-US" sz="3200" spc="-10" dirty="0"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&amp;hp,</a:t>
            </a:r>
            <a:r>
              <a:rPr lang="en-US" sz="3200" spc="-10" dirty="0">
                <a:cs typeface="ＭＳ ゴシック"/>
              </a:rPr>
              <a:t> str</a:t>
            </a:r>
            <a:r>
              <a:rPr sz="3200" spc="-10" dirty="0">
                <a:cs typeface="ＭＳ ゴシック"/>
              </a:rPr>
              <a:t>);</a:t>
            </a:r>
            <a:endParaRPr lang="en-US" sz="3200" spc="-1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lang="en-US" sz="3200" spc="-10" dirty="0" err="1">
                <a:cs typeface="ＭＳ ゴシック"/>
              </a:rPr>
              <a:t>printf</a:t>
            </a:r>
            <a:r>
              <a:rPr lang="en-US" sz="3200" spc="-10" dirty="0">
                <a:cs typeface="ＭＳ ゴシック"/>
              </a:rPr>
              <a:t>(“lv:%d hp:%d </a:t>
            </a:r>
            <a:r>
              <a:rPr lang="ja-JP" altLang="en-US" sz="3200" spc="-10" dirty="0">
                <a:cs typeface="ＭＳ ゴシック"/>
              </a:rPr>
              <a:t>装備</a:t>
            </a:r>
            <a:r>
              <a:rPr lang="en-US" altLang="ja-JP" sz="3200" spc="-10" dirty="0">
                <a:cs typeface="ＭＳ ゴシック"/>
              </a:rPr>
              <a:t>:%s\n”,</a:t>
            </a:r>
            <a:r>
              <a:rPr lang="en-US" altLang="ja-JP" sz="3200" spc="-10" dirty="0" err="1">
                <a:cs typeface="ＭＳ ゴシック"/>
              </a:rPr>
              <a:t>lv,hp</a:t>
            </a:r>
            <a:r>
              <a:rPr lang="en-US" altLang="ja-JP" sz="3200" spc="-10" dirty="0">
                <a:cs typeface="ＭＳ ゴシック"/>
              </a:rPr>
              <a:t>, str);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612" y="5202570"/>
            <a:ext cx="58794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800600" algn="l"/>
              </a:tabLst>
            </a:pP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lv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：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hp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10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装備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銅</a:t>
            </a:r>
            <a:r>
              <a:rPr sz="2800" spc="-35" dirty="0">
                <a:solidFill>
                  <a:srgbClr val="008000"/>
                </a:solidFill>
                <a:latin typeface="ＭＳ ゴシック"/>
                <a:cs typeface="ＭＳ ゴシック"/>
              </a:rPr>
              <a:t>の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剣</a:t>
            </a:r>
            <a:br>
              <a:rPr lang="en-US" altLang="ja-JP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lang="en-US" altLang="ja-JP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と表示される</a:t>
            </a:r>
            <a:endParaRPr sz="2800" dirty="0">
              <a:latin typeface="ＭＳ ゴシック"/>
              <a:cs typeface="ＭＳ ゴシック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F06B04-0C1D-F4B5-0006-648495471AB1}"/>
              </a:ext>
            </a:extLst>
          </p:cNvPr>
          <p:cNvGrpSpPr/>
          <p:nvPr/>
        </p:nvGrpSpPr>
        <p:grpSpPr>
          <a:xfrm>
            <a:off x="8473249" y="3000527"/>
            <a:ext cx="1348359" cy="755146"/>
            <a:chOff x="8024241" y="2971800"/>
            <a:chExt cx="1348359" cy="755146"/>
          </a:xfrm>
        </p:grpSpPr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09AA2133-4755-7249-B246-FE8C3C55E6A4}"/>
                </a:ext>
              </a:extLst>
            </p:cNvPr>
            <p:cNvSpPr/>
            <p:nvPr/>
          </p:nvSpPr>
          <p:spPr>
            <a:xfrm flipV="1">
              <a:off x="8024241" y="2971800"/>
              <a:ext cx="228600" cy="381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DF733FA0-C158-7C55-FD89-E70EDD8141D7}"/>
                </a:ext>
              </a:extLst>
            </p:cNvPr>
            <p:cNvSpPr/>
            <p:nvPr/>
          </p:nvSpPr>
          <p:spPr>
            <a:xfrm flipV="1">
              <a:off x="9144000" y="2971800"/>
              <a:ext cx="228600" cy="381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A6EF0DC-9BF2-2814-5E89-C1623A7A3744}"/>
                </a:ext>
              </a:extLst>
            </p:cNvPr>
            <p:cNvSpPr txBox="1"/>
            <p:nvPr/>
          </p:nvSpPr>
          <p:spPr>
            <a:xfrm>
              <a:off x="8198207" y="326528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（空白）</a:t>
              </a:r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8AAFF830-FE9B-2CE7-8EA7-F933194D3E56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A31E498-B4A0-EC79-F99B-B56480499F7D}"/>
              </a:ext>
            </a:extLst>
          </p:cNvPr>
          <p:cNvSpPr txBox="1"/>
          <p:nvPr/>
        </p:nvSpPr>
        <p:spPr>
          <a:xfrm>
            <a:off x="7847076" y="177638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3608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 err="1">
                <a:solidFill>
                  <a:srgbClr val="FF0000"/>
                </a:solidFill>
                <a:latin typeface="+mn-lt"/>
                <a:cs typeface="Century Gothic"/>
              </a:rPr>
              <a:t>fgets</a:t>
            </a:r>
            <a:r>
              <a:rPr sz="3600" spc="-15" dirty="0" err="1"/>
              <a:t>について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052" y="2000834"/>
            <a:ext cx="9985147" cy="47339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lang="ja-JP" altLang="en-US" sz="2800" b="1" spc="-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①　</a:t>
            </a:r>
            <a:r>
              <a:rPr sz="2800" b="1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r>
              <a:rPr sz="2800" b="1" u="none" spc="-30" dirty="0" err="1">
                <a:latin typeface="+mn-ea"/>
                <a:cs typeface="ＭＳ ゴシック"/>
              </a:rPr>
              <a:t>文字列を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一行</a:t>
            </a:r>
            <a:r>
              <a:rPr lang="ja-JP" altLang="en-US" sz="28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ぶん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読み込んで</a:t>
            </a:r>
            <a:r>
              <a:rPr sz="2800" b="1" u="none" spc="-35" dirty="0" err="1">
                <a:latin typeface="+mn-ea"/>
                <a:cs typeface="ＭＳ ゴシック"/>
              </a:rPr>
              <a:t>配列に格納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4400" spc="-10" dirty="0" err="1">
                <a:cs typeface="Century Gothic"/>
              </a:rPr>
              <a:t>fgets</a:t>
            </a:r>
            <a:r>
              <a:rPr sz="4400" spc="-10" dirty="0">
                <a:latin typeface="+mn-ea"/>
                <a:cs typeface="Century Gothic"/>
              </a:rPr>
              <a:t>(</a:t>
            </a:r>
            <a:r>
              <a:rPr sz="4400" spc="-45" dirty="0" err="1">
                <a:solidFill>
                  <a:srgbClr val="00B0F0"/>
                </a:solidFill>
                <a:uFill>
                  <a:solidFill>
                    <a:srgbClr val="877952"/>
                  </a:solidFill>
                </a:uFill>
                <a:latin typeface="+mn-ea"/>
                <a:cs typeface="ＭＳ ゴシック"/>
              </a:rPr>
              <a:t>格納先の配列</a:t>
            </a:r>
            <a:r>
              <a:rPr sz="4400" spc="-50" dirty="0">
                <a:latin typeface="+mn-ea"/>
                <a:cs typeface="Century Gothic"/>
              </a:rPr>
              <a:t>,</a:t>
            </a:r>
            <a:endParaRPr sz="4400" dirty="0">
              <a:latin typeface="+mn-ea"/>
              <a:cs typeface="Century Gothic"/>
            </a:endParaRPr>
          </a:p>
          <a:p>
            <a:pPr marL="1841500" marR="294640">
              <a:lnSpc>
                <a:spcPct val="100000"/>
              </a:lnSpc>
            </a:pPr>
            <a:r>
              <a:rPr sz="4400" spc="-35" dirty="0" err="1">
                <a:latin typeface="+mn-ea"/>
                <a:cs typeface="ＭＳ ゴシック"/>
              </a:rPr>
              <a:t>読み込む</a:t>
            </a:r>
            <a:r>
              <a:rPr sz="4400" spc="-165" dirty="0" err="1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文字列のサイズ</a:t>
            </a:r>
            <a:r>
              <a:rPr sz="4400" spc="-165" dirty="0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spc="-50" dirty="0">
                <a:latin typeface="+mn-ea"/>
                <a:cs typeface="Century Gothic"/>
              </a:rPr>
              <a:t>,</a:t>
            </a:r>
            <a:br>
              <a:rPr lang="en-US" sz="4400" spc="-50" dirty="0">
                <a:latin typeface="+mn-ea"/>
                <a:cs typeface="Century Gothic"/>
              </a:rPr>
            </a:br>
            <a:r>
              <a:rPr sz="4400" spc="-145" dirty="0" err="1">
                <a:solidFill>
                  <a:srgbClr val="FF0000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ファイル型ポインタ</a:t>
            </a:r>
            <a:r>
              <a:rPr sz="4400" spc="-1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u="none" spc="-25" dirty="0">
                <a:latin typeface="+mn-ea"/>
                <a:cs typeface="Century Gothic"/>
              </a:rPr>
              <a:t>);</a:t>
            </a:r>
            <a:br>
              <a:rPr lang="en-US" sz="4400" u="none" spc="-25" dirty="0">
                <a:latin typeface="+mn-ea"/>
                <a:cs typeface="Century Gothic"/>
              </a:rPr>
            </a:br>
            <a:br>
              <a:rPr lang="en-US" sz="2800" u="none" spc="-25" dirty="0">
                <a:latin typeface="+mn-ea"/>
                <a:cs typeface="Century Gothic"/>
              </a:rPr>
            </a:br>
            <a:r>
              <a:rPr lang="ja-JP" altLang="en-US" sz="3600" b="1" u="none" spc="-25" dirty="0">
                <a:latin typeface="+mn-ea"/>
                <a:cs typeface="Century Gothic"/>
              </a:rPr>
              <a:t>ただし、</a:t>
            </a:r>
            <a:r>
              <a:rPr lang="en-US" altLang="ja-JP" sz="3600" b="1" u="none" spc="-25" dirty="0" err="1">
                <a:cs typeface="Century Gothic"/>
              </a:rPr>
              <a:t>fgets</a:t>
            </a:r>
            <a:r>
              <a:rPr lang="ja-JP" altLang="en-US" sz="3600" b="1" u="none" spc="-25" dirty="0">
                <a:latin typeface="+mn-ea"/>
                <a:cs typeface="Century Gothic"/>
              </a:rPr>
              <a:t>では</a:t>
            </a:r>
            <a:b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</a:b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スペース</a:t>
            </a:r>
            <a:r>
              <a:rPr lang="ja-JP" altLang="en-US" sz="3600" b="1" u="none" spc="-25" dirty="0">
                <a:latin typeface="+mn-ea"/>
                <a:cs typeface="Century Gothic"/>
              </a:rPr>
              <a:t>や</a:t>
            </a:r>
            <a: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\n</a:t>
            </a: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（改行）</a:t>
            </a:r>
            <a:r>
              <a:rPr lang="ja-JP" altLang="en-US" sz="3600" b="1" u="none" spc="-25" dirty="0">
                <a:latin typeface="+mn-ea"/>
                <a:cs typeface="Century Gothic"/>
              </a:rPr>
              <a:t>も一緒に読み込む</a:t>
            </a:r>
            <a:endParaRPr sz="4400" b="1" dirty="0">
              <a:latin typeface="+mn-ea"/>
              <a:cs typeface="Century Gothic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059DDD5-1164-2507-846B-F723BAB3977A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048000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3600" spc="-10" dirty="0">
                <a:cs typeface="Century Gothic"/>
              </a:rPr>
              <a:t>str[256];</a:t>
            </a:r>
            <a:endParaRPr sz="3600" dirty="0"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5105400"/>
            <a:ext cx="8763000" cy="102592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163830" algn="r">
              <a:lnSpc>
                <a:spcPct val="100000"/>
              </a:lnSpc>
              <a:spcBef>
                <a:spcPts val="32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開いたファイル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内の</a:t>
            </a:r>
            <a:r>
              <a:rPr sz="3200" spc="-20" dirty="0" err="1">
                <a:latin typeface="ＭＳ ゴシック"/>
                <a:cs typeface="ＭＳ ゴシック"/>
              </a:rPr>
              <a:t>文字列が一行分格納される</a:t>
            </a:r>
            <a:endParaRPr sz="3200" dirty="0">
              <a:latin typeface="ＭＳ ゴシック"/>
              <a:cs typeface="ＭＳ ゴシック"/>
            </a:endParaRPr>
          </a:p>
          <a:p>
            <a:pPr marR="86995" algn="r">
              <a:lnSpc>
                <a:spcPct val="100000"/>
              </a:lnSpc>
              <a:spcBef>
                <a:spcPts val="10"/>
              </a:spcBef>
            </a:pP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※</a:t>
            </a:r>
            <a:r>
              <a:rPr sz="3200" b="1" u="sng" spc="-45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改行と空白を含む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4343400"/>
            <a:ext cx="591820" cy="27940"/>
          </a:xfrm>
          <a:custGeom>
            <a:avLst/>
            <a:gdLst/>
            <a:ahLst/>
            <a:cxnLst/>
            <a:rect l="l" t="t" r="r" b="b"/>
            <a:pathLst>
              <a:path w="591820" h="27939">
                <a:moveTo>
                  <a:pt x="591312" y="0"/>
                </a:moveTo>
                <a:lnTo>
                  <a:pt x="0" y="0"/>
                </a:lnTo>
                <a:lnTo>
                  <a:pt x="0" y="27431"/>
                </a:lnTo>
                <a:lnTo>
                  <a:pt x="591312" y="27431"/>
                </a:lnTo>
                <a:lnTo>
                  <a:pt x="59131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6666" y="3734815"/>
            <a:ext cx="104795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 err="1">
                <a:cs typeface="Century Gothic"/>
              </a:rPr>
              <a:t>fgets</a:t>
            </a:r>
            <a:r>
              <a:rPr sz="4000" dirty="0">
                <a:cs typeface="Century Gothic"/>
              </a:rPr>
              <a:t>(</a:t>
            </a:r>
            <a:r>
              <a:rPr sz="4000" dirty="0" err="1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 err="1">
                <a:cs typeface="Century Gothic"/>
              </a:rPr>
              <a:t>,</a:t>
            </a:r>
            <a:r>
              <a:rPr sz="4000" dirty="0" err="1">
                <a:solidFill>
                  <a:srgbClr val="00B050"/>
                </a:solidFill>
                <a:cs typeface="Century Gothic"/>
              </a:rPr>
              <a:t>sizeof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(</a:t>
            </a:r>
            <a:r>
              <a:rPr sz="4000" dirty="0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)</a:t>
            </a:r>
            <a:r>
              <a:rPr sz="4000" dirty="0">
                <a:solidFill>
                  <a:srgbClr val="252525"/>
                </a:solidFill>
                <a:cs typeface="Century Gothic"/>
              </a:rPr>
              <a:t>,</a:t>
            </a:r>
            <a:r>
              <a:rPr sz="4000" spc="-50" dirty="0">
                <a:solidFill>
                  <a:srgbClr val="252525"/>
                </a:solidFill>
                <a:cs typeface="Century Gothic"/>
              </a:rPr>
              <a:t> </a:t>
            </a:r>
            <a:r>
              <a:rPr sz="4000" spc="-20" dirty="0">
                <a:solidFill>
                  <a:srgbClr val="FF0000"/>
                </a:solidFill>
                <a:cs typeface="Century Gothic"/>
              </a:rPr>
              <a:t>fp</a:t>
            </a:r>
            <a:r>
              <a:rPr sz="4000" spc="-20" dirty="0">
                <a:cs typeface="Century Gothic"/>
              </a:rPr>
              <a:t>);</a:t>
            </a:r>
            <a:endParaRPr sz="4000" dirty="0"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600200"/>
            <a:ext cx="69576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①</a:t>
            </a:r>
            <a:r>
              <a:rPr sz="3200" b="1" spc="-40" dirty="0" err="1">
                <a:latin typeface="+mn-ea"/>
                <a:cs typeface="ＭＳ ゴシック"/>
              </a:rPr>
              <a:t>ファイルの文字列</a:t>
            </a:r>
            <a:r>
              <a:rPr sz="2400" spc="-15" dirty="0" err="1">
                <a:latin typeface="+mn-ea"/>
                <a:cs typeface="ＭＳ ゴシック"/>
              </a:rPr>
              <a:t>を</a:t>
            </a:r>
            <a:r>
              <a:rPr sz="3200" b="1" spc="-40" dirty="0" err="1">
                <a:latin typeface="+mn-ea"/>
                <a:cs typeface="ＭＳ ゴシック"/>
              </a:rPr>
              <a:t>一行</a:t>
            </a:r>
            <a:r>
              <a:rPr lang="ja-JP" altLang="en-US" sz="3200" b="1" spc="-40" dirty="0">
                <a:latin typeface="+mn-ea"/>
                <a:cs typeface="ＭＳ ゴシック"/>
              </a:rPr>
              <a:t>ぶん</a:t>
            </a:r>
            <a:r>
              <a:rPr sz="3200" b="1" spc="-40" dirty="0" err="1">
                <a:latin typeface="+mn-ea"/>
                <a:cs typeface="ＭＳ ゴシック"/>
              </a:rPr>
              <a:t>読み取る</a:t>
            </a:r>
            <a:endParaRPr sz="24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033" y="2206371"/>
            <a:ext cx="550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+mn-ea"/>
                <a:cs typeface="Century Gothic"/>
              </a:rPr>
              <a:t>(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第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Century Gothic"/>
              </a:rPr>
              <a:t>3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引数</a:t>
            </a:r>
            <a:r>
              <a:rPr sz="2400" dirty="0">
                <a:latin typeface="+mn-ea"/>
                <a:cs typeface="ＭＳ ゴシック"/>
              </a:rPr>
              <a:t>に</a:t>
            </a:r>
            <a:r>
              <a:rPr sz="2400" b="1" spc="-20" dirty="0">
                <a:solidFill>
                  <a:srgbClr val="FF0000"/>
                </a:solidFill>
                <a:latin typeface="+mn-ea"/>
                <a:cs typeface="ＭＳ ゴシック"/>
              </a:rPr>
              <a:t>開いたファイルのポインタ</a:t>
            </a:r>
            <a:r>
              <a:rPr sz="2400" spc="-50" dirty="0">
                <a:latin typeface="+mn-ea"/>
                <a:cs typeface="Century Gothic"/>
              </a:rPr>
              <a:t>)</a:t>
            </a:r>
            <a:endParaRPr sz="2400" dirty="0">
              <a:latin typeface="+mn-ea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5820" y="4371213"/>
            <a:ext cx="553720" cy="678815"/>
          </a:xfrm>
          <a:custGeom>
            <a:avLst/>
            <a:gdLst/>
            <a:ahLst/>
            <a:cxnLst/>
            <a:rect l="l" t="t" r="r" b="b"/>
            <a:pathLst>
              <a:path w="553720" h="678814">
                <a:moveTo>
                  <a:pt x="553211" y="67856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001000" y="838200"/>
            <a:ext cx="3769360" cy="4142740"/>
            <a:chOff x="8007095" y="877824"/>
            <a:chExt cx="3769360" cy="4142740"/>
          </a:xfrm>
          <a:noFill/>
        </p:grpSpPr>
        <p:sp>
          <p:nvSpPr>
            <p:cNvPr id="12" name="object 12"/>
            <p:cNvSpPr/>
            <p:nvPr/>
          </p:nvSpPr>
          <p:spPr>
            <a:xfrm>
              <a:off x="8007095" y="877824"/>
              <a:ext cx="3769360" cy="4142740"/>
            </a:xfrm>
            <a:custGeom>
              <a:avLst/>
              <a:gdLst/>
              <a:ahLst/>
              <a:cxnLst/>
              <a:rect l="l" t="t" r="r" b="b"/>
              <a:pathLst>
                <a:path w="3769359" h="4142740">
                  <a:moveTo>
                    <a:pt x="3768852" y="0"/>
                  </a:moveTo>
                  <a:lnTo>
                    <a:pt x="0" y="0"/>
                  </a:lnTo>
                  <a:lnTo>
                    <a:pt x="0" y="4142231"/>
                  </a:lnTo>
                  <a:lnTo>
                    <a:pt x="3768852" y="4142231"/>
                  </a:lnTo>
                  <a:lnTo>
                    <a:pt x="37688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97923" y="1479804"/>
              <a:ext cx="228600" cy="513715"/>
            </a:xfrm>
            <a:custGeom>
              <a:avLst/>
              <a:gdLst/>
              <a:ahLst/>
              <a:cxnLst/>
              <a:rect l="l" t="t" r="r" b="b"/>
              <a:pathLst>
                <a:path w="228600" h="5137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513207"/>
                  </a:lnTo>
                  <a:lnTo>
                    <a:pt x="152400" y="513207"/>
                  </a:lnTo>
                  <a:lnTo>
                    <a:pt x="152400" y="190500"/>
                  </a:lnTo>
                  <a:close/>
                </a:path>
                <a:path w="228600" h="5137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5137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87359" y="37713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entury Gothic"/>
                <a:cs typeface="Century Gothic"/>
              </a:rPr>
              <a:t>↓</a:t>
            </a:r>
            <a:r>
              <a:rPr sz="2800" spc="-40" dirty="0">
                <a:latin typeface="ＭＳ ゴシック"/>
                <a:cs typeface="ＭＳ ゴシック"/>
              </a:rPr>
              <a:t>テキストファイル</a:t>
            </a:r>
            <a:endParaRPr sz="2800">
              <a:latin typeface="ＭＳ ゴシック"/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7095" y="877824"/>
            <a:ext cx="3769360" cy="1584408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200" spc="-15" dirty="0">
                <a:latin typeface="ＭＳ ゴシック"/>
                <a:cs typeface="ＭＳ ゴシック"/>
              </a:rPr>
              <a:t>勇者の▯こうげき！</a:t>
            </a:r>
            <a:endParaRPr sz="3200" dirty="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3200" dirty="0">
              <a:latin typeface="ＭＳ ゴシック"/>
              <a:cs typeface="ＭＳ ゴシック"/>
            </a:endParaRPr>
          </a:p>
          <a:p>
            <a:pPr marL="956310">
              <a:lnSpc>
                <a:spcPct val="100000"/>
              </a:lnSpc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6FF0A3B6-FF0C-A410-5793-E0F7CA947E20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6C6DDD2-C40E-3CED-8200-EAA6AE308B91}"/>
              </a:ext>
            </a:extLst>
          </p:cNvPr>
          <p:cNvSpPr/>
          <p:nvPr/>
        </p:nvSpPr>
        <p:spPr>
          <a:xfrm flipV="1">
            <a:off x="9296400" y="1524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・プログラムのソースファイル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・プログラムの実行ファイル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・ゲームのセーブデータ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　など、ディスク上に保存して、必要な時</a:t>
            </a:r>
            <a:br>
              <a:rPr kumimoji="1" lang="en-US" altLang="ja-JP" sz="3600" dirty="0"/>
            </a:br>
            <a:r>
              <a:rPr kumimoji="1" lang="ja-JP" altLang="en-US" sz="3600" dirty="0"/>
              <a:t>　に呼び出せるものを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ファイル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6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</a:t>
            </a:r>
            <a:r>
              <a:rPr lang="en-US" altLang="ja-JP" sz="3600" dirty="0"/>
              <a:t>C</a:t>
            </a:r>
            <a:r>
              <a:rPr lang="ja-JP" altLang="en-US" sz="3600" dirty="0"/>
              <a:t>言語でもファイルの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・作成</a:t>
            </a:r>
            <a:br>
              <a:rPr lang="en-US" altLang="ja-JP" sz="3600" dirty="0"/>
            </a:br>
            <a:r>
              <a:rPr lang="ja-JP" altLang="en-US" sz="3600" dirty="0"/>
              <a:t>　・書き込み</a:t>
            </a:r>
            <a:br>
              <a:rPr lang="en-US" altLang="ja-JP" sz="3600" dirty="0"/>
            </a:br>
            <a:r>
              <a:rPr lang="ja-JP" altLang="en-US" sz="3600" dirty="0"/>
              <a:t>　・読み込み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を行うための仕組みが準備されている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322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 dirty="0"/>
              <a:t>ファイル操作関数一覧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sz="3600" dirty="0"/>
              <a:t>・ファイル操作開始</a:t>
            </a:r>
            <a:r>
              <a:rPr lang="en-US" altLang="ja-JP" sz="3600" dirty="0"/>
              <a:t>	</a:t>
            </a:r>
            <a:r>
              <a:rPr lang="ja-JP" altLang="en-US" sz="3600" dirty="0"/>
              <a:t>・ファイル操作終了</a:t>
            </a:r>
            <a:br>
              <a:rPr lang="en-US" altLang="ja-JP" sz="3600" dirty="0"/>
            </a:br>
            <a:r>
              <a:rPr lang="en-US" altLang="ja-JP" sz="3600" dirty="0"/>
              <a:t>		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fopen</a:t>
            </a:r>
            <a:r>
              <a:rPr lang="en-US" altLang="ja-JP" sz="36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　　　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fclose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・ファイル書込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fputs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・ファイル読込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fgets</a:t>
            </a:r>
            <a:endParaRPr lang="en-US" altLang="ja-JP"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87AE2E-2965-A958-78AA-F68E8C3ABF75}"/>
              </a:ext>
            </a:extLst>
          </p:cNvPr>
          <p:cNvSpPr/>
          <p:nvPr/>
        </p:nvSpPr>
        <p:spPr>
          <a:xfrm>
            <a:off x="4876800" y="2743200"/>
            <a:ext cx="2057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302ABD-B8BB-82F1-6E42-51DC49C6AC1C}"/>
              </a:ext>
            </a:extLst>
          </p:cNvPr>
          <p:cNvSpPr txBox="1"/>
          <p:nvPr/>
        </p:nvSpPr>
        <p:spPr>
          <a:xfrm>
            <a:off x="4495800" y="2954923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50"/>
                </a:solidFill>
              </a:rPr>
              <a:t>オープンしたら必ずクローズ</a:t>
            </a:r>
          </a:p>
        </p:txBody>
      </p:sp>
    </p:spTree>
    <p:extLst>
      <p:ext uri="{BB962C8B-B14F-4D97-AF65-F5344CB8AC3E}">
        <p14:creationId xmlns:p14="http://schemas.microsoft.com/office/powerpoint/2010/main" val="21404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19" y="1625066"/>
            <a:ext cx="9641205" cy="716863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4400" dirty="0">
                <a:solidFill>
                  <a:srgbClr val="FF0000"/>
                </a:solidFill>
              </a:rPr>
              <a:t>FILE</a:t>
            </a:r>
            <a:r>
              <a:rPr sz="4400" dirty="0"/>
              <a:t>*</a:t>
            </a:r>
            <a:r>
              <a:rPr sz="4400" spc="15" dirty="0"/>
              <a:t> </a:t>
            </a:r>
            <a:r>
              <a:rPr sz="4400" spc="-10" dirty="0" err="1"/>
              <a:t>fp</a:t>
            </a:r>
            <a:r>
              <a:rPr sz="3600" spc="-10" dirty="0"/>
              <a:t>;</a:t>
            </a:r>
            <a:r>
              <a:rPr lang="en-US" sz="3600" spc="-10" dirty="0"/>
              <a:t>	</a:t>
            </a:r>
            <a:r>
              <a:rPr sz="3600" spc="-25" dirty="0">
                <a:solidFill>
                  <a:srgbClr val="00B050"/>
                </a:solidFill>
              </a:rPr>
              <a:t>//ファイルポインタの宣言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9828" y="3293230"/>
            <a:ext cx="107873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FILE</a:t>
            </a:r>
            <a:r>
              <a:rPr sz="3600" spc="-40" dirty="0" err="1">
                <a:latin typeface="ＭＳ ゴシック"/>
                <a:cs typeface="ＭＳ ゴシック"/>
              </a:rPr>
              <a:t>は</a:t>
            </a:r>
            <a:r>
              <a:rPr lang="ja-JP" alt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ＭＳ ゴシック"/>
              </a:rPr>
              <a:t> </a:t>
            </a:r>
            <a:r>
              <a:rPr sz="3600" b="1" spc="-25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stdio.h</a:t>
            </a:r>
            <a:r>
              <a:rPr 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ja-JP" altLang="en-US" sz="3600" spc="-25" dirty="0">
                <a:latin typeface="0xProto" panose="02000009000000000000" pitchFamily="49" charset="0"/>
                <a:cs typeface="0xProto" panose="02000009000000000000" pitchFamily="49" charset="0"/>
              </a:rPr>
              <a:t>で</a:t>
            </a:r>
            <a:r>
              <a:rPr sz="3600" spc="-45" dirty="0" err="1">
                <a:latin typeface="ＭＳ ゴシック"/>
                <a:cs typeface="ＭＳ ゴシック"/>
              </a:rPr>
              <a:t>定義され</a:t>
            </a:r>
            <a:r>
              <a:rPr lang="ja-JP" altLang="en-US" sz="3600" spc="-45" dirty="0">
                <a:latin typeface="ＭＳ ゴシック"/>
                <a:cs typeface="ＭＳ ゴシック"/>
              </a:rPr>
              <a:t>ている</a:t>
            </a:r>
            <a:r>
              <a:rPr sz="3600" spc="-45" dirty="0" err="1">
                <a:latin typeface="ＭＳ ゴシック"/>
                <a:cs typeface="ＭＳ ゴシック"/>
              </a:rPr>
              <a:t>構造体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5135" y="4332605"/>
            <a:ext cx="2465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ＭＳ ゴシック"/>
                <a:cs typeface="ＭＳ ゴシック"/>
              </a:rPr>
              <a:t>・ファイルの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1665" y="4412742"/>
            <a:ext cx="2858135" cy="408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sz="3200" spc="-20" dirty="0">
                <a:latin typeface="ＭＳ ゴシック"/>
                <a:cs typeface="ＭＳ ゴシック"/>
              </a:rPr>
              <a:t>オープンモード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135" y="4820285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・現在の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4600" y="4914493"/>
            <a:ext cx="4800600" cy="4103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lang="ja-JP" altLang="en-US" sz="3200" spc="-25" dirty="0">
                <a:latin typeface="ＭＳ ゴシック"/>
                <a:cs typeface="ＭＳ ゴシック"/>
              </a:rPr>
              <a:t>ファイル内の</a:t>
            </a:r>
            <a:r>
              <a:rPr sz="3200" spc="-25" dirty="0" err="1">
                <a:latin typeface="ＭＳ ゴシック"/>
                <a:cs typeface="ＭＳ ゴシック"/>
              </a:rPr>
              <a:t>読み込み位置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019" y="5631281"/>
            <a:ext cx="93732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など、ファイルに関する情報が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まとめら</a:t>
            </a:r>
            <a:r>
              <a:rPr sz="3200" spc="-20" dirty="0" err="1">
                <a:latin typeface="ＭＳ ゴシック"/>
                <a:cs typeface="ＭＳ ゴシック"/>
              </a:rPr>
              <a:t>れている</a:t>
            </a:r>
            <a:r>
              <a:rPr sz="3200" spc="-20" dirty="0">
                <a:latin typeface="ＭＳ ゴシック"/>
                <a:cs typeface="ＭＳ ゴシック"/>
              </a:rPr>
              <a:t>。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61F158-7C27-C864-F010-A8BC8AD895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ファイルポインタ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81200" y="3105419"/>
            <a:ext cx="9677400" cy="151644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　オープン</a:t>
            </a:r>
            <a:r>
              <a:rPr sz="3200" b="1" spc="-35" dirty="0" err="1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モード</a:t>
            </a: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：</a:t>
            </a:r>
            <a:endParaRPr lang="en-US" altLang="ja-JP" sz="3200" b="1" spc="-35" dirty="0">
              <a:solidFill>
                <a:srgbClr val="00B050"/>
              </a:solidFill>
              <a:uFill>
                <a:solidFill>
                  <a:srgbClr val="000000"/>
                </a:solidFill>
              </a:uFill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solidFill>
                  <a:srgbClr val="00B050"/>
                </a:solidFill>
                <a:latin typeface="ＭＳ ゴシック"/>
                <a:cs typeface="ＭＳ ゴシック"/>
              </a:rPr>
              <a:t>　</a:t>
            </a:r>
            <a:r>
              <a:rPr lang="en-US" altLang="ja-JP" sz="3200" dirty="0">
                <a:latin typeface="0xProto" panose="02000009000000000000" pitchFamily="49" charset="0"/>
                <a:cs typeface="0xProto" panose="02000009000000000000" pitchFamily="49" charset="0"/>
              </a:rPr>
              <a:t>w	</a:t>
            </a:r>
            <a:r>
              <a:rPr lang="ja-JP" altLang="en-US" sz="3200" dirty="0">
                <a:latin typeface="0xProto" panose="02000009000000000000" pitchFamily="49" charset="0"/>
                <a:cs typeface="0xProto" panose="02000009000000000000" pitchFamily="49" charset="0"/>
              </a:rPr>
              <a:t>：</a:t>
            </a:r>
            <a:r>
              <a:rPr lang="ja-JP" altLang="en-US" sz="3200" dirty="0">
                <a:latin typeface="ＭＳ ゴシック"/>
                <a:cs typeface="ＭＳ ゴシック"/>
              </a:rPr>
              <a:t>書き込み（新規作成）　　　</a:t>
            </a:r>
            <a:r>
              <a:rPr lang="en-US" altLang="ja-JP" sz="3200" dirty="0">
                <a:latin typeface="+mj-lt"/>
                <a:cs typeface="ＭＳ ゴシック"/>
              </a:rPr>
              <a:t>a </a:t>
            </a:r>
            <a:r>
              <a:rPr lang="ja-JP" altLang="en-US" sz="3200" dirty="0">
                <a:latin typeface="ＭＳ ゴシック"/>
                <a:cs typeface="ＭＳ ゴシック"/>
              </a:rPr>
              <a:t>：追加書き込み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+mj-lt"/>
                <a:cs typeface="ＭＳ ゴシック"/>
              </a:rPr>
              <a:t>　</a:t>
            </a:r>
            <a:r>
              <a:rPr lang="en-US" altLang="ja-JP" sz="3200" dirty="0">
                <a:latin typeface="+mj-lt"/>
                <a:cs typeface="ＭＳ ゴシック"/>
              </a:rPr>
              <a:t>r	</a:t>
            </a:r>
            <a:r>
              <a:rPr lang="ja-JP" altLang="en-US" sz="3200" dirty="0">
                <a:latin typeface="ＭＳ ゴシック"/>
                <a:cs typeface="ＭＳ ゴシック"/>
              </a:rPr>
              <a:t>：読み込み</a:t>
            </a: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2148024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fopen</a:t>
            </a:r>
            <a:r>
              <a:rPr sz="4000" b="1" spc="-30" dirty="0">
                <a:cs typeface="Century Gothic"/>
              </a:rPr>
              <a:t>(</a:t>
            </a:r>
            <a:r>
              <a:rPr sz="40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“</a:t>
            </a:r>
            <a:r>
              <a:rPr sz="40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ファイル名</a:t>
            </a:r>
            <a:r>
              <a:rPr sz="40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Century Gothic"/>
                <a:cs typeface="Century Gothic"/>
              </a:rPr>
              <a:t>,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オープンモード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+mj-lt"/>
                <a:cs typeface="Century Gothic"/>
              </a:rPr>
              <a:t>);</a:t>
            </a:r>
            <a:endParaRPr sz="4000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spc="-135" dirty="0">
                <a:latin typeface="ＭＳ ゴシック"/>
                <a:cs typeface="ＭＳ ゴシック"/>
              </a:rPr>
              <a:t>戻り値 </a:t>
            </a:r>
            <a:r>
              <a:rPr sz="2400" spc="25" dirty="0">
                <a:latin typeface="Century Gothic"/>
                <a:cs typeface="Century Gothic"/>
              </a:rPr>
              <a:t>: </a:t>
            </a:r>
            <a:r>
              <a:rPr sz="2400" spc="-25" dirty="0" err="1">
                <a:latin typeface="ＭＳ ゴシック"/>
                <a:cs typeface="ＭＳ ゴシック"/>
              </a:rPr>
              <a:t>開いたファイルの</a:t>
            </a:r>
            <a:r>
              <a:rPr sz="3200" b="1" spc="-30" dirty="0" err="1">
                <a:solidFill>
                  <a:srgbClr val="00B0F0"/>
                </a:solidFill>
                <a:latin typeface="ＭＳ ゴシック"/>
                <a:cs typeface="ＭＳ ゴシック"/>
              </a:rPr>
              <a:t>ファイルポインタ</a:t>
            </a:r>
            <a:r>
              <a:rPr lang="ja-JP" altLang="en-US" sz="3200" b="1" spc="-30" dirty="0">
                <a:solidFill>
                  <a:srgbClr val="00B0F0"/>
                </a:solidFill>
                <a:latin typeface="ＭＳ ゴシック"/>
                <a:cs typeface="ＭＳ ゴシック"/>
              </a:rPr>
              <a:t>　　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開けないときは</a:t>
            </a:r>
            <a:r>
              <a:rPr lang="en-US" altLang="ja-JP" sz="32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NULL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を返す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501694" y="4812788"/>
            <a:ext cx="11690306" cy="17485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200" b="1" dirty="0">
                <a:latin typeface="+mj-lt"/>
                <a:cs typeface="Century Gothic"/>
              </a:rPr>
              <a:t>（使用例）</a:t>
            </a:r>
            <a:br>
              <a:rPr lang="en-US" altLang="ja-JP" sz="3200" b="1" dirty="0">
                <a:solidFill>
                  <a:srgbClr val="00AFEF"/>
                </a:solidFill>
                <a:latin typeface="+mj-lt"/>
                <a:cs typeface="Century Gothic"/>
              </a:rPr>
            </a:b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  <a:endParaRPr sz="3200" dirty="0">
              <a:latin typeface="+mj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85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657542" y="1447800"/>
            <a:ext cx="10876915" cy="488723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30" dirty="0">
                <a:cs typeface="Century Gothic"/>
              </a:rPr>
              <a:t>if(</a:t>
            </a:r>
            <a:r>
              <a:rPr lang="en-US" sz="4000" spc="-30" dirty="0" err="1">
                <a:solidFill>
                  <a:srgbClr val="00B0F0"/>
                </a:solidFill>
                <a:cs typeface="Century Gothic"/>
              </a:rPr>
              <a:t>fp</a:t>
            </a:r>
            <a:r>
              <a:rPr lang="en-US" sz="4000" spc="-30" dirty="0">
                <a:cs typeface="Century Gothic"/>
              </a:rPr>
              <a:t> = </a:t>
            </a:r>
            <a:r>
              <a:rPr sz="4000" spc="-30" dirty="0" err="1">
                <a:cs typeface="Century Gothic"/>
              </a:rPr>
              <a:t>fopen</a:t>
            </a:r>
            <a:r>
              <a:rPr sz="4000" spc="-30" dirty="0">
                <a:cs typeface="Century Gothic"/>
              </a:rPr>
              <a:t>(</a:t>
            </a:r>
            <a:r>
              <a:rPr sz="4000" spc="-30" dirty="0">
                <a:solidFill>
                  <a:srgbClr val="FF0000"/>
                </a:solidFill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cs typeface="ＭＳ ゴシック"/>
              </a:rPr>
              <a:t>data.txt</a:t>
            </a:r>
            <a:r>
              <a:rPr sz="4000" spc="-25" dirty="0" err="1">
                <a:solidFill>
                  <a:srgbClr val="FF0000"/>
                </a:solidFill>
                <a:cs typeface="Century Gothic"/>
              </a:rPr>
              <a:t>”</a:t>
            </a:r>
            <a:r>
              <a:rPr sz="4000" spc="-25" dirty="0" err="1">
                <a:cs typeface="Century Gothic"/>
              </a:rPr>
              <a:t>,</a:t>
            </a:r>
            <a:r>
              <a:rPr sz="4000" spc="-25" dirty="0" err="1">
                <a:solidFill>
                  <a:srgbClr val="00B050"/>
                </a:solidFill>
                <a:cs typeface="Century Gothic"/>
              </a:rPr>
              <a:t>”</a:t>
            </a:r>
            <a:r>
              <a:rPr lang="en-US" sz="4000" spc="-35" dirty="0" err="1">
                <a:solidFill>
                  <a:srgbClr val="00B050"/>
                </a:solidFill>
                <a:cs typeface="ＭＳ ゴシック"/>
              </a:rPr>
              <a:t>r</a:t>
            </a:r>
            <a:r>
              <a:rPr sz="4000" spc="-25" dirty="0">
                <a:solidFill>
                  <a:srgbClr val="00B050"/>
                </a:solidFill>
                <a:cs typeface="Century Gothic"/>
              </a:rPr>
              <a:t>”</a:t>
            </a:r>
            <a:r>
              <a:rPr sz="4000" spc="-25" dirty="0">
                <a:cs typeface="Century Gothic"/>
              </a:rPr>
              <a:t>)</a:t>
            </a:r>
            <a:r>
              <a:rPr lang="en-US" sz="4000" spc="-25" dirty="0">
                <a:latin typeface="+mj-lt"/>
                <a:cs typeface="Century Gothic"/>
              </a:rPr>
              <a:t>){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ja-JP" altLang="en-US" sz="4000" spc="-25" dirty="0">
                <a:latin typeface="+mj-lt"/>
                <a:cs typeface="Century Gothic"/>
              </a:rPr>
              <a:t>ファイルの読み書き処理</a:t>
            </a:r>
            <a:endParaRPr lang="en-US" altLang="ja-JP" sz="4000" spc="-25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fclose</a:t>
            </a:r>
            <a:r>
              <a:rPr lang="en-US" sz="4000" spc="-25" dirty="0">
                <a:latin typeface="+mj-lt"/>
                <a:cs typeface="Century Gothic"/>
              </a:rPr>
              <a:t>(</a:t>
            </a:r>
            <a:r>
              <a:rPr lang="en-US" sz="4000" spc="-25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25" dirty="0"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 else { </a:t>
            </a:r>
            <a:r>
              <a:rPr 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// </a:t>
            </a:r>
            <a:r>
              <a:rPr lang="en-US" sz="4000" spc="-25" dirty="0" err="1">
                <a:solidFill>
                  <a:srgbClr val="00B050"/>
                </a:solidFill>
                <a:latin typeface="+mj-lt"/>
                <a:cs typeface="Century Gothic"/>
              </a:rPr>
              <a:t>fp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が</a:t>
            </a:r>
            <a:r>
              <a:rPr lang="en-US" altLang="ja-JP" sz="4000" spc="-25" dirty="0">
                <a:solidFill>
                  <a:srgbClr val="00B050"/>
                </a:solidFill>
                <a:latin typeface="+mj-lt"/>
                <a:cs typeface="Century Gothic"/>
              </a:rPr>
              <a:t>NULL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のとき</a:t>
            </a:r>
            <a:endParaRPr lang="en-US" sz="4000" spc="-25" dirty="0">
              <a:solidFill>
                <a:srgbClr val="00B050"/>
              </a:solidFill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printf</a:t>
            </a:r>
            <a:r>
              <a:rPr lang="en-US" sz="4000" spc="-25" dirty="0">
                <a:latin typeface="+mj-lt"/>
                <a:cs typeface="Century Gothic"/>
              </a:rPr>
              <a:t>(“</a:t>
            </a:r>
            <a:r>
              <a:rPr lang="ja-JP" altLang="en-US" sz="4000" spc="-25" dirty="0">
                <a:solidFill>
                  <a:srgbClr val="FF66FF"/>
                </a:solidFill>
                <a:latin typeface="+mj-lt"/>
                <a:cs typeface="Century Gothic"/>
              </a:rPr>
              <a:t>ファイルを開けません</a:t>
            </a:r>
            <a:r>
              <a:rPr lang="en-US" altLang="ja-JP" sz="4000" spc="-25" dirty="0">
                <a:solidFill>
                  <a:srgbClr val="FF66FF"/>
                </a:solidFill>
                <a:latin typeface="+mj-lt"/>
                <a:cs typeface="Century Gothic"/>
              </a:rPr>
              <a:t>!</a:t>
            </a:r>
            <a:r>
              <a:rPr lang="en-US" altLang="ja-JP" sz="4000" spc="-25" dirty="0">
                <a:latin typeface="+mj-lt"/>
                <a:cs typeface="Century Gothic"/>
              </a:rPr>
              <a:t>\n”);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ファイルを開く（エラーチェック有）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835FF0-BA73-B256-884C-96D4D8F99274}"/>
              </a:ext>
            </a:extLst>
          </p:cNvPr>
          <p:cNvSpPr/>
          <p:nvPr/>
        </p:nvSpPr>
        <p:spPr>
          <a:xfrm>
            <a:off x="1371600" y="2438400"/>
            <a:ext cx="6019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01694" y="2670726"/>
            <a:ext cx="10697934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ＭＳ ゴシック"/>
                <a:cs typeface="ＭＳ ゴシック"/>
              </a:rPr>
              <a:t>書き込みや読み込みでオープンしたファイルは必ず閉じる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（クローズ）する必要がある！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1399101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</a:t>
            </a:r>
            <a:r>
              <a:rPr lang="en-US" altLang="ja-JP" sz="4000" b="1" spc="-30" dirty="0" err="1">
                <a:cs typeface="Century Gothic"/>
              </a:rPr>
              <a:t>close</a:t>
            </a:r>
            <a:r>
              <a:rPr lang="en-US" altLang="ja-JP" sz="4000" b="1" spc="-30" dirty="0">
                <a:cs typeface="Century Gothic"/>
              </a:rPr>
              <a:t>(</a:t>
            </a:r>
            <a:r>
              <a:rPr lang="ja-JP" altLang="en-US" sz="4000" b="1" spc="-30" dirty="0">
                <a:solidFill>
                  <a:srgbClr val="00B0F0"/>
                </a:solidFill>
                <a:cs typeface="Century Gothic"/>
              </a:rPr>
              <a:t>ファイルポインタ</a:t>
            </a:r>
            <a:r>
              <a:rPr lang="en-US" altLang="ja-JP" sz="4000" b="1" spc="-30" dirty="0">
                <a:cs typeface="Century Gothic"/>
              </a:rPr>
              <a:t>)</a:t>
            </a:r>
            <a:endParaRPr sz="4000" dirty="0">
              <a:solidFill>
                <a:srgbClr val="00B050"/>
              </a:solidFill>
              <a:latin typeface="+mj-lt"/>
              <a:cs typeface="Century Gothic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ファイルを閉じる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501694" y="4038600"/>
            <a:ext cx="11690306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0" dirty="0" err="1">
                <a:latin typeface="+mj-lt"/>
                <a:cs typeface="Century Gothic"/>
              </a:rPr>
              <a:t>fclose</a:t>
            </a:r>
            <a:r>
              <a:rPr lang="en-US" sz="4000" spc="-50" dirty="0">
                <a:latin typeface="+mj-lt"/>
                <a:cs typeface="Century Gothic"/>
              </a:rPr>
              <a:t>(</a:t>
            </a:r>
            <a:r>
              <a:rPr lang="en-US" sz="4000" spc="-5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50" dirty="0">
                <a:latin typeface="+mj-lt"/>
                <a:cs typeface="Century Gothic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371600"/>
            <a:ext cx="11430000" cy="1931106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681355">
              <a:lnSpc>
                <a:spcPct val="150000"/>
              </a:lnSpc>
              <a:spcBef>
                <a:spcPts val="2825"/>
              </a:spcBef>
            </a:pPr>
            <a:r>
              <a:rPr sz="4000" b="1" dirty="0" err="1">
                <a:cs typeface="Century Gothic"/>
              </a:rPr>
              <a:t>fprintf</a:t>
            </a:r>
            <a:r>
              <a:rPr sz="4000" spc="5" dirty="0">
                <a:cs typeface="Century Gothic"/>
              </a:rPr>
              <a:t> (</a:t>
            </a:r>
            <a:r>
              <a:rPr lang="ja-JP" altLang="en-US" sz="4000" spc="-30" dirty="0">
                <a:solidFill>
                  <a:srgbClr val="00AFEF"/>
                </a:solidFill>
                <a:cs typeface="Century Gothic"/>
              </a:rPr>
              <a:t>ファイルポインタ</a:t>
            </a:r>
            <a:r>
              <a:rPr sz="4000" spc="-50" dirty="0">
                <a:latin typeface="+mj-lt"/>
                <a:cs typeface="Century Gothic"/>
              </a:rPr>
              <a:t>,</a:t>
            </a:r>
            <a:endParaRPr sz="4000" dirty="0">
              <a:latin typeface="+mj-lt"/>
              <a:cs typeface="Century Gothic"/>
            </a:endParaRPr>
          </a:p>
          <a:p>
            <a:pPr marL="2653665">
              <a:lnSpc>
                <a:spcPct val="150000"/>
              </a:lnSpc>
            </a:pPr>
            <a:r>
              <a:rPr lang="ja-JP" altLang="en-US" sz="4000" spc="-25" dirty="0">
                <a:latin typeface="Century Gothic"/>
                <a:cs typeface="Century Gothic"/>
              </a:rPr>
              <a:t>　　</a:t>
            </a:r>
            <a:r>
              <a:rPr sz="4000" spc="-25" dirty="0">
                <a:latin typeface="Century Gothic"/>
                <a:cs typeface="Century Gothic"/>
              </a:rPr>
              <a:t>“</a:t>
            </a:r>
            <a:r>
              <a:rPr sz="4000" spc="-5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書き込みたい文字列</a:t>
            </a:r>
            <a:r>
              <a:rPr lang="ja-JP" altLang="en-US" sz="4000" spc="-50" dirty="0">
                <a:solidFill>
                  <a:srgbClr val="FF0000"/>
                </a:solidFill>
                <a:latin typeface="ＭＳ ゴシック"/>
                <a:cs typeface="ＭＳ ゴシック"/>
              </a:rPr>
              <a:t>・変換指定子</a:t>
            </a:r>
            <a:r>
              <a:rPr sz="4000" spc="-25" dirty="0">
                <a:latin typeface="Century Gothic"/>
                <a:cs typeface="Century Gothic"/>
              </a:rPr>
              <a:t>”</a:t>
            </a:r>
            <a:r>
              <a:rPr sz="4000" spc="-25" dirty="0">
                <a:latin typeface="+mj-lt"/>
                <a:cs typeface="Century Gothic"/>
              </a:rPr>
              <a:t>)</a:t>
            </a:r>
            <a:endParaRPr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F7B09D6-20C1-E9CF-91A3-5E88D37BFF39}"/>
              </a:ext>
            </a:extLst>
          </p:cNvPr>
          <p:cNvSpPr txBox="1"/>
          <p:nvPr/>
        </p:nvSpPr>
        <p:spPr>
          <a:xfrm>
            <a:off x="2677633" y="4987802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entury Gothic"/>
                <a:cs typeface="Century Gothic"/>
              </a:rPr>
              <a:t>→</a:t>
            </a:r>
            <a:r>
              <a:rPr sz="3600" spc="-25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5" dirty="0">
                <a:latin typeface="ＭＳ ゴシック"/>
                <a:cs typeface="ＭＳ ゴシック"/>
              </a:rPr>
              <a:t>　</a:t>
            </a:r>
            <a:r>
              <a:rPr lang="en-US" altLang="ja-JP" sz="3600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KOBEDENSHI</a:t>
            </a:r>
            <a:r>
              <a:rPr lang="ja-JP" altLang="en-US" sz="3600" spc="-10" dirty="0">
                <a:solidFill>
                  <a:srgbClr val="FF0000"/>
                </a:solidFill>
                <a:latin typeface="+mj-lt"/>
                <a:cs typeface="ＭＳ ゴシック"/>
              </a:rPr>
              <a:t>　</a:t>
            </a:r>
            <a:r>
              <a:rPr sz="3600" spc="-30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0192869E-47DB-62D6-77E6-144C9AEAD546}"/>
              </a:ext>
            </a:extLst>
          </p:cNvPr>
          <p:cNvSpPr txBox="1"/>
          <p:nvPr/>
        </p:nvSpPr>
        <p:spPr>
          <a:xfrm>
            <a:off x="772633" y="3416595"/>
            <a:ext cx="9448800" cy="135549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dirty="0">
                <a:latin typeface="+mj-lt"/>
                <a:cs typeface="Century Gothic"/>
              </a:rPr>
              <a:t>（使用例） </a:t>
            </a:r>
            <a:endParaRPr lang="en-US" altLang="ja-JP" sz="3600" dirty="0">
              <a:latin typeface="+mj-lt"/>
              <a:cs typeface="Century Gothic"/>
            </a:endParaRPr>
          </a:p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sz="44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sz="44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44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44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KOBEDENSHI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");</a:t>
            </a:r>
            <a:endParaRPr sz="4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1156</TotalTime>
  <Words>927</Words>
  <Application>Microsoft Office PowerPoint</Application>
  <PresentationFormat>ワイド画面</PresentationFormat>
  <Paragraphs>129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ＭＳ ゴシック</vt:lpstr>
      <vt:lpstr>0xProto</vt:lpstr>
      <vt:lpstr>Arial</vt:lpstr>
      <vt:lpstr>Century Gothic</vt:lpstr>
      <vt:lpstr>Office テーマ</vt:lpstr>
      <vt:lpstr>PowerPoint プレゼンテーション</vt:lpstr>
      <vt:lpstr>ファイル操作関数</vt:lpstr>
      <vt:lpstr>ファイル操作関数</vt:lpstr>
      <vt:lpstr>ファイル操作関数</vt:lpstr>
      <vt:lpstr>FILE* fp; //ファイルポインタの宣言</vt:lpstr>
      <vt:lpstr>ファイルを開く</vt:lpstr>
      <vt:lpstr>ファイルを開く（エラーチェック有）</vt:lpstr>
      <vt:lpstr>ファイルを閉じる</vt:lpstr>
      <vt:lpstr>PowerPoint プレゼンテーション</vt:lpstr>
      <vt:lpstr>PowerPoint プレゼンテーション</vt:lpstr>
      <vt:lpstr>PowerPoint プレゼンテーション</vt:lpstr>
      <vt:lpstr>ファイル読み込み</vt:lpstr>
      <vt:lpstr>ファイル読み込み</vt:lpstr>
      <vt:lpstr>fscanfは”空白”か”改行”までを 1つのデータとして読み取る</vt:lpstr>
      <vt:lpstr>PowerPoint プレゼンテーション</vt:lpstr>
      <vt:lpstr>fgetsについて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murata@st.kobedenshi.ac.jp</cp:lastModifiedBy>
  <cp:revision>35</cp:revision>
  <dcterms:created xsi:type="dcterms:W3CDTF">2024-06-05T07:26:26Z</dcterms:created>
  <dcterms:modified xsi:type="dcterms:W3CDTF">2025-06-16T06:10:03Z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