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78" r:id="rId2"/>
    <p:sldId id="275" r:id="rId3"/>
    <p:sldId id="329" r:id="rId4"/>
    <p:sldId id="330" r:id="rId5"/>
    <p:sldId id="331" r:id="rId6"/>
    <p:sldId id="282" r:id="rId7"/>
    <p:sldId id="283" r:id="rId8"/>
    <p:sldId id="284" r:id="rId9"/>
    <p:sldId id="285" r:id="rId10"/>
    <p:sldId id="286" r:id="rId11"/>
    <p:sldId id="287" r:id="rId12"/>
    <p:sldId id="288" r:id="rId13"/>
    <p:sldId id="297" r:id="rId14"/>
    <p:sldId id="289" r:id="rId15"/>
    <p:sldId id="290" r:id="rId16"/>
    <p:sldId id="291" r:id="rId17"/>
    <p:sldId id="298" r:id="rId18"/>
    <p:sldId id="300" r:id="rId19"/>
    <p:sldId id="301" r:id="rId20"/>
    <p:sldId id="292" r:id="rId21"/>
    <p:sldId id="293" r:id="rId22"/>
    <p:sldId id="294" r:id="rId23"/>
    <p:sldId id="295" r:id="rId24"/>
    <p:sldId id="296" r:id="rId25"/>
    <p:sldId id="304" r:id="rId26"/>
    <p:sldId id="302" r:id="rId27"/>
    <p:sldId id="303"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Lst>
  <p:sldSz cx="12192000" cy="6858000"/>
  <p:notesSz cx="12192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739"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9CF17FE-872F-7344-C9C7-224E04089ABA}"/>
              </a:ext>
            </a:extLst>
          </p:cNvPr>
          <p:cNvSpPr/>
          <p:nvPr userDrawn="1"/>
        </p:nvSpPr>
        <p:spPr>
          <a:xfrm>
            <a:off x="0" y="990600"/>
            <a:ext cx="12192000" cy="2611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7303B2B-C295-83AB-5A6D-46B42365206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4B45949-F724-1B7A-77A6-C1EC54C4836C}"/>
              </a:ext>
            </a:extLst>
          </p:cNvPr>
          <p:cNvSpPr>
            <a:spLocks noGrp="1"/>
          </p:cNvSpPr>
          <p:nvPr>
            <p:ph type="subTitle" idx="1"/>
          </p:nvPr>
        </p:nvSpPr>
        <p:spPr>
          <a:xfrm>
            <a:off x="1524000" y="4038600"/>
            <a:ext cx="9144000" cy="12192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7B6EB87-0866-E8C9-80E4-0A51D1DC00F5}"/>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5" name="フッター プレースホルダー 4">
            <a:extLst>
              <a:ext uri="{FF2B5EF4-FFF2-40B4-BE49-F238E27FC236}">
                <a16:creationId xmlns:a16="http://schemas.microsoft.com/office/drawing/2014/main" id="{DB9FED94-6444-E8B9-BF93-E4D0D68128B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D6FF2677-4778-E205-7022-B52E2D7193B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50204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85F82-D068-F0A1-E176-4845A204B3A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319F61-95FF-60BC-7E7A-C136E0B6BF0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DDDFC3-071E-7238-E511-BF08EB5614A2}"/>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5" name="フッター プレースホルダー 4">
            <a:extLst>
              <a:ext uri="{FF2B5EF4-FFF2-40B4-BE49-F238E27FC236}">
                <a16:creationId xmlns:a16="http://schemas.microsoft.com/office/drawing/2014/main" id="{87CA24D4-1320-2F78-E10E-B6A45B2F9CD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304AAA30-EA25-FDAB-FEFB-7B80F7138A0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30017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308A59-3AE2-C3B7-2EB1-82F35A91E23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1CBECF-770C-62FA-4150-2C3B47B4ABC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8C7D9B-DACA-F23F-F742-0A1A18297749}"/>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5" name="フッター プレースホルダー 4">
            <a:extLst>
              <a:ext uri="{FF2B5EF4-FFF2-40B4-BE49-F238E27FC236}">
                <a16:creationId xmlns:a16="http://schemas.microsoft.com/office/drawing/2014/main" id="{12BE6EF9-DDDF-C971-40C8-6E2CCFC2DC73}"/>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320672-6B7C-DB1C-CAB4-ABACF35F6C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0018334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E78E5-2DE9-F39B-A40D-24B7F68089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23160A-B8B7-569D-5674-F1F612D5DF3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8C7909-298B-5FC5-DE11-A07252E95A2D}"/>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5" name="フッター プレースホルダー 4">
            <a:extLst>
              <a:ext uri="{FF2B5EF4-FFF2-40B4-BE49-F238E27FC236}">
                <a16:creationId xmlns:a16="http://schemas.microsoft.com/office/drawing/2014/main" id="{BA8F8C32-B38A-4B1C-6BB8-98550391FD0A}"/>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985D6C-AE56-655C-1E1B-6E1CA7D622B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94417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B346E-BA63-0C1E-D19C-F4F69981FCF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67D7E4-F983-A5C2-D65F-62DC5FABF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BE4126E-795F-2F0F-D5CA-C7E38A313211}"/>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5" name="フッター プレースホルダー 4">
            <a:extLst>
              <a:ext uri="{FF2B5EF4-FFF2-40B4-BE49-F238E27FC236}">
                <a16:creationId xmlns:a16="http://schemas.microsoft.com/office/drawing/2014/main" id="{F5996563-1832-F8B2-C121-2B0A31A919E7}"/>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8189490C-A238-83E7-8BDE-4BFB8F24D2E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19576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F5DE2-9B3C-942E-8A55-78EDE47C63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075DA7-BD0C-743D-7E27-73A6CA55ACD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2149EA1-4C06-E3B7-3A47-03A474AC41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A2DE9B-B91B-7D03-DFA2-1CED461A7FA1}"/>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6" name="フッター プレースホルダー 5">
            <a:extLst>
              <a:ext uri="{FF2B5EF4-FFF2-40B4-BE49-F238E27FC236}">
                <a16:creationId xmlns:a16="http://schemas.microsoft.com/office/drawing/2014/main" id="{9B56BC88-D125-E1D3-678A-98F392780753}"/>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D71BB9E8-0F72-A3A3-4D45-4956AFC3E7B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06226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E8765-9FF1-B251-B714-15115F35F4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1CB90D-2DA8-2F37-7166-CE7B84076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00F5E0-459F-CD47-5C2A-E7561E48865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84BA45-FF80-3D16-B64A-12B298214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FD5B486-A5F2-65E5-AE25-978CBBC3133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4774B6-181E-D651-4FE6-A08D15F47D8D}"/>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8" name="フッター プレースホルダー 7">
            <a:extLst>
              <a:ext uri="{FF2B5EF4-FFF2-40B4-BE49-F238E27FC236}">
                <a16:creationId xmlns:a16="http://schemas.microsoft.com/office/drawing/2014/main" id="{105EB479-B6D5-961E-3C49-0B5AACD3F73A}"/>
              </a:ext>
            </a:extLst>
          </p:cNvPr>
          <p:cNvSpPr>
            <a:spLocks noGrp="1"/>
          </p:cNvSpPr>
          <p:nvPr>
            <p:ph type="ftr" sz="quarter" idx="11"/>
          </p:nvPr>
        </p:nvSpPr>
        <p:spPr/>
        <p:txBody>
          <a:bodyPr/>
          <a:lstStyle/>
          <a:p>
            <a:endParaRPr lang="ja-JP" altLang="en-US"/>
          </a:p>
        </p:txBody>
      </p:sp>
      <p:sp>
        <p:nvSpPr>
          <p:cNvPr id="9" name="スライド番号プレースホルダー 8">
            <a:extLst>
              <a:ext uri="{FF2B5EF4-FFF2-40B4-BE49-F238E27FC236}">
                <a16:creationId xmlns:a16="http://schemas.microsoft.com/office/drawing/2014/main" id="{51BFD0D3-3620-542C-70AD-C734C7FFA22C}"/>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69562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47639-A0E1-1058-18AE-74BE912972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B8E592-444C-6097-84BF-6EB67F0CF2C1}"/>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4" name="フッター プレースホルダー 3">
            <a:extLst>
              <a:ext uri="{FF2B5EF4-FFF2-40B4-BE49-F238E27FC236}">
                <a16:creationId xmlns:a16="http://schemas.microsoft.com/office/drawing/2014/main" id="{CEB77D82-A9CD-0808-EBCF-98B6756C1E54}"/>
              </a:ext>
            </a:extLst>
          </p:cNvPr>
          <p:cNvSpPr>
            <a:spLocks noGrp="1"/>
          </p:cNvSpPr>
          <p:nvPr>
            <p:ph type="ftr" sz="quarter" idx="11"/>
          </p:nvPr>
        </p:nvSpPr>
        <p:spPr/>
        <p:txBody>
          <a:bodyPr/>
          <a:lstStyle/>
          <a:p>
            <a:endParaRPr lang="ja-JP" altLang="en-US"/>
          </a:p>
        </p:txBody>
      </p:sp>
      <p:sp>
        <p:nvSpPr>
          <p:cNvPr id="5" name="スライド番号プレースホルダー 4">
            <a:extLst>
              <a:ext uri="{FF2B5EF4-FFF2-40B4-BE49-F238E27FC236}">
                <a16:creationId xmlns:a16="http://schemas.microsoft.com/office/drawing/2014/main" id="{E9664D7A-BD03-389D-C9E4-31FDC416FB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2047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14B5E8-F38A-3C46-7369-7CA0EDC4FE41}"/>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3" name="フッター プレースホルダー 2">
            <a:extLst>
              <a:ext uri="{FF2B5EF4-FFF2-40B4-BE49-F238E27FC236}">
                <a16:creationId xmlns:a16="http://schemas.microsoft.com/office/drawing/2014/main" id="{D61B30C4-7B26-0625-6A5D-B5D8924BF9C9}"/>
              </a:ext>
            </a:extLst>
          </p:cNvPr>
          <p:cNvSpPr>
            <a:spLocks noGrp="1"/>
          </p:cNvSpPr>
          <p:nvPr>
            <p:ph type="ftr" sz="quarter" idx="1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58B1F91C-2C6B-EBC5-39D7-3E1E25A87957}"/>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43451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CCEB7-00FE-B8F2-B49B-C2F97A2D63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602343-6BF3-354E-DFFB-91800C63D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3B02A51-4CBA-4380-E085-ECCDCAB08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24B174-3118-9BD0-0F66-35CB8A930FC7}"/>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6" name="フッター プレースホルダー 5">
            <a:extLst>
              <a:ext uri="{FF2B5EF4-FFF2-40B4-BE49-F238E27FC236}">
                <a16:creationId xmlns:a16="http://schemas.microsoft.com/office/drawing/2014/main" id="{DCE43EC8-3081-6927-10CF-4D430F71BA09}"/>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E36B5EEA-627A-8AF0-D2DA-35DFEA9EDF9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880046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FAE79-B9AA-CFF3-B153-3C71F30B25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53EA3F-4C8E-B7DD-372E-B95568D82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AA11926-F1C5-AAB3-5F6E-2446B38E5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12CDAB-0C47-EA42-F0C1-0BF0A56955F5}"/>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6" name="フッター プレースホルダー 5">
            <a:extLst>
              <a:ext uri="{FF2B5EF4-FFF2-40B4-BE49-F238E27FC236}">
                <a16:creationId xmlns:a16="http://schemas.microsoft.com/office/drawing/2014/main" id="{BE04F493-EDAF-3DE2-7751-003D18BBB636}"/>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FF3FD5CC-5311-4F44-E823-0F1234F4D574}"/>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6864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647FAB-5511-5DC7-FC80-36A4D155F053}"/>
              </a:ext>
            </a:extLst>
          </p:cNvPr>
          <p:cNvSpPr>
            <a:spLocks noGrp="1"/>
          </p:cNvSpPr>
          <p:nvPr>
            <p:ph type="title"/>
          </p:nvPr>
        </p:nvSpPr>
        <p:spPr>
          <a:xfrm>
            <a:off x="838200" y="365125"/>
            <a:ext cx="10515600" cy="7778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E7C7AEE-9A36-60A2-2E5E-8596A48A8696}"/>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8CF2278A-9B39-6CA2-4FB2-8F5307147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6/11/2025</a:t>
            </a:fld>
            <a:endParaRPr lang="en-US"/>
          </a:p>
        </p:txBody>
      </p:sp>
      <p:sp>
        <p:nvSpPr>
          <p:cNvPr id="5" name="フッター プレースホルダー 4">
            <a:extLst>
              <a:ext uri="{FF2B5EF4-FFF2-40B4-BE49-F238E27FC236}">
                <a16:creationId xmlns:a16="http://schemas.microsoft.com/office/drawing/2014/main" id="{48167E2A-8AD0-B78E-0954-AA4FF596A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p>
        </p:txBody>
      </p:sp>
      <p:sp>
        <p:nvSpPr>
          <p:cNvPr id="6" name="スライド番号プレースホルダー 5">
            <a:extLst>
              <a:ext uri="{FF2B5EF4-FFF2-40B4-BE49-F238E27FC236}">
                <a16:creationId xmlns:a16="http://schemas.microsoft.com/office/drawing/2014/main" id="{AF73AA1E-36E5-6392-9252-D997B96D9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altLang="ja-JP" smtClean="0"/>
              <a:t>‹#›</a:t>
            </a:fld>
            <a:endParaRPr lang="en-US" altLang="ja-JP"/>
          </a:p>
        </p:txBody>
      </p:sp>
      <p:sp>
        <p:nvSpPr>
          <p:cNvPr id="7" name="正方形/長方形 6">
            <a:extLst>
              <a:ext uri="{FF2B5EF4-FFF2-40B4-BE49-F238E27FC236}">
                <a16:creationId xmlns:a16="http://schemas.microsoft.com/office/drawing/2014/main" id="{13A3849F-EE3F-2486-38D4-C88EDAE78CF2}"/>
              </a:ext>
            </a:extLst>
          </p:cNvPr>
          <p:cNvSpPr/>
          <p:nvPr userDrawn="1"/>
        </p:nvSpPr>
        <p:spPr>
          <a:xfrm>
            <a:off x="0" y="0"/>
            <a:ext cx="12192000" cy="3651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991656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j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rive.google.com/file/d/1M3TtIDOZd8HPO3eECFwN-tan4SV7gzxs/view?usp=drive_lin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ja-JP" altLang="en-US" sz="3600" dirty="0"/>
              <a:t>プログラムのソースコードを、オンラインで</a:t>
            </a:r>
            <a:br>
              <a:rPr kumimoji="1" lang="en-US" altLang="ja-JP" sz="3600" dirty="0"/>
            </a:br>
            <a:r>
              <a:rPr kumimoji="1" lang="ja-JP" altLang="en-US" sz="3600" dirty="0"/>
              <a:t>共有・管理するサービス</a:t>
            </a:r>
            <a:br>
              <a:rPr kumimoji="1" lang="en-US" altLang="ja-JP" sz="3600" dirty="0"/>
            </a:br>
            <a:endParaRPr kumimoji="1" lang="en-US" altLang="ja-JP" sz="3600" dirty="0"/>
          </a:p>
          <a:p>
            <a:r>
              <a:rPr lang="ja-JP" altLang="en-US" sz="3600" dirty="0">
                <a:solidFill>
                  <a:srgbClr val="FF0000"/>
                </a:solidFill>
              </a:rPr>
              <a:t>個人</a:t>
            </a:r>
            <a:r>
              <a:rPr lang="ja-JP" altLang="en-US" sz="3600" dirty="0"/>
              <a:t>で自分の作成したソースコードをクラウド上に</a:t>
            </a:r>
            <a:br>
              <a:rPr lang="en-US" altLang="ja-JP" sz="3600" dirty="0"/>
            </a:br>
            <a:r>
              <a:rPr lang="ja-JP" altLang="en-US" sz="3600" dirty="0"/>
              <a:t>保管しておくことができる</a:t>
            </a:r>
            <a:br>
              <a:rPr lang="en-US" altLang="ja-JP" sz="3600" dirty="0"/>
            </a:br>
            <a:endParaRPr lang="en-US" altLang="ja-JP" sz="3600" dirty="0"/>
          </a:p>
          <a:p>
            <a:r>
              <a:rPr kumimoji="1" lang="ja-JP" altLang="en-US" sz="3600" dirty="0">
                <a:solidFill>
                  <a:srgbClr val="00B050"/>
                </a:solidFill>
              </a:rPr>
              <a:t>複数人</a:t>
            </a:r>
            <a:r>
              <a:rPr kumimoji="1" lang="ja-JP" altLang="en-US" sz="3600" dirty="0"/>
              <a:t>でソースコードを</a:t>
            </a:r>
            <a:r>
              <a:rPr kumimoji="1" lang="ja-JP" altLang="en-US" sz="3600" dirty="0">
                <a:solidFill>
                  <a:srgbClr val="00B0F0"/>
                </a:solidFill>
              </a:rPr>
              <a:t>共有</a:t>
            </a:r>
            <a:r>
              <a:rPr kumimoji="1" lang="ja-JP" altLang="en-US" sz="3600" dirty="0"/>
              <a:t>して、ひとつのアプリ</a:t>
            </a:r>
            <a:br>
              <a:rPr kumimoji="1" lang="en-US" altLang="ja-JP" sz="3600" dirty="0"/>
            </a:br>
            <a:r>
              <a:rPr kumimoji="1" lang="ja-JP" altLang="en-US" sz="3600" dirty="0"/>
              <a:t>を制作することができる</a:t>
            </a:r>
          </a:p>
        </p:txBody>
      </p:sp>
    </p:spTree>
    <p:extLst>
      <p:ext uri="{BB962C8B-B14F-4D97-AF65-F5344CB8AC3E}">
        <p14:creationId xmlns:p14="http://schemas.microsoft.com/office/powerpoint/2010/main" val="405602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アカウントの保護（ロボットでないことの確認）</a:t>
            </a:r>
            <a:br>
              <a:rPr kumimoji="1" lang="en-US" altLang="ja-JP" sz="3600" dirty="0"/>
            </a:br>
            <a:r>
              <a:rPr kumimoji="1" lang="en-US" altLang="ja-JP" sz="3600" dirty="0"/>
              <a:t>[</a:t>
            </a:r>
            <a:r>
              <a:rPr kumimoji="1" lang="ja-JP" altLang="en-US" sz="3600" dirty="0"/>
              <a:t>検証する</a:t>
            </a:r>
            <a:r>
              <a:rPr kumimoji="1" lang="en-US" altLang="ja-JP" sz="3600" dirty="0"/>
              <a:t>]</a:t>
            </a:r>
            <a:r>
              <a:rPr kumimoji="1" lang="ja-JP" altLang="en-US" sz="3600" dirty="0"/>
              <a:t>をクリックして、指の向きと図形の向きを合わせて</a:t>
            </a:r>
            <a:r>
              <a:rPr kumimoji="1" lang="en-US" altLang="ja-JP" sz="3600" dirty="0"/>
              <a:t>[</a:t>
            </a:r>
            <a:r>
              <a:rPr kumimoji="1" lang="ja-JP" altLang="en-US" sz="3600" dirty="0"/>
              <a:t>送信</a:t>
            </a:r>
            <a:r>
              <a:rPr kumimoji="1" lang="en-US" altLang="ja-JP" sz="3600" dirty="0"/>
              <a:t>]</a:t>
            </a:r>
            <a:r>
              <a:rPr kumimoji="1" lang="ja-JP" altLang="en-US" sz="3600" dirty="0"/>
              <a:t>を</a:t>
            </a:r>
            <a:br>
              <a:rPr kumimoji="1" lang="en-US" altLang="ja-JP" sz="3600" dirty="0"/>
            </a:br>
            <a:r>
              <a:rPr kumimoji="1" lang="ja-JP" altLang="en-US" sz="3600" dirty="0"/>
              <a:t>クリックする</a:t>
            </a:r>
            <a:endParaRPr kumimoji="1" lang="en-US" altLang="ja-JP" sz="3600" dirty="0"/>
          </a:p>
        </p:txBody>
      </p:sp>
      <p:pic>
        <p:nvPicPr>
          <p:cNvPr id="7" name="図 6">
            <a:extLst>
              <a:ext uri="{FF2B5EF4-FFF2-40B4-BE49-F238E27FC236}">
                <a16:creationId xmlns:a16="http://schemas.microsoft.com/office/drawing/2014/main" id="{38394CCB-664B-44EF-43D9-D3B9E53F2D67}"/>
              </a:ext>
            </a:extLst>
          </p:cNvPr>
          <p:cNvPicPr>
            <a:picLocks noChangeAspect="1"/>
          </p:cNvPicPr>
          <p:nvPr/>
        </p:nvPicPr>
        <p:blipFill rotWithShape="1">
          <a:blip r:embed="rId2">
            <a:extLst>
              <a:ext uri="{28A0092B-C50C-407E-A947-70E740481C1C}">
                <a14:useLocalDpi xmlns:a14="http://schemas.microsoft.com/office/drawing/2010/main" val="0"/>
              </a:ext>
            </a:extLst>
          </a:blip>
          <a:srcRect l="6421" t="44444" r="5830" b="31111"/>
          <a:stretch/>
        </p:blipFill>
        <p:spPr>
          <a:xfrm>
            <a:off x="118730" y="3980579"/>
            <a:ext cx="6019800" cy="1615068"/>
          </a:xfrm>
          <a:prstGeom prst="rect">
            <a:avLst/>
          </a:prstGeom>
        </p:spPr>
      </p:pic>
      <p:pic>
        <p:nvPicPr>
          <p:cNvPr id="9" name="図 8">
            <a:extLst>
              <a:ext uri="{FF2B5EF4-FFF2-40B4-BE49-F238E27FC236}">
                <a16:creationId xmlns:a16="http://schemas.microsoft.com/office/drawing/2014/main" id="{59478F20-D649-BAD7-D041-7FD45B2840D7}"/>
              </a:ext>
            </a:extLst>
          </p:cNvPr>
          <p:cNvPicPr>
            <a:picLocks noChangeAspect="1"/>
          </p:cNvPicPr>
          <p:nvPr/>
        </p:nvPicPr>
        <p:blipFill rotWithShape="1">
          <a:blip r:embed="rId3">
            <a:extLst>
              <a:ext uri="{28A0092B-C50C-407E-A947-70E740481C1C}">
                <a14:useLocalDpi xmlns:a14="http://schemas.microsoft.com/office/drawing/2010/main" val="0"/>
              </a:ext>
            </a:extLst>
          </a:blip>
          <a:srcRect l="9442" t="25555" r="8233" b="20000"/>
          <a:stretch/>
        </p:blipFill>
        <p:spPr>
          <a:xfrm>
            <a:off x="6316824" y="3200400"/>
            <a:ext cx="5722776" cy="3505200"/>
          </a:xfrm>
          <a:prstGeom prst="rect">
            <a:avLst/>
          </a:prstGeom>
        </p:spPr>
      </p:pic>
      <p:sp>
        <p:nvSpPr>
          <p:cNvPr id="10" name="正方形/長方形 9">
            <a:extLst>
              <a:ext uri="{FF2B5EF4-FFF2-40B4-BE49-F238E27FC236}">
                <a16:creationId xmlns:a16="http://schemas.microsoft.com/office/drawing/2014/main" id="{5589D290-5D52-E671-F23A-31F0FB30EDE0}"/>
              </a:ext>
            </a:extLst>
          </p:cNvPr>
          <p:cNvSpPr/>
          <p:nvPr/>
        </p:nvSpPr>
        <p:spPr>
          <a:xfrm>
            <a:off x="271130" y="4894979"/>
            <a:ext cx="57150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7B50C72-DA87-C597-D5D7-18D01CC5B2B7}"/>
              </a:ext>
            </a:extLst>
          </p:cNvPr>
          <p:cNvSpPr/>
          <p:nvPr/>
        </p:nvSpPr>
        <p:spPr>
          <a:xfrm>
            <a:off x="6316824" y="6111874"/>
            <a:ext cx="5570376" cy="5175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6C6BD76-70DC-C02D-CAA7-B87525983D30}"/>
              </a:ext>
            </a:extLst>
          </p:cNvPr>
          <p:cNvSpPr/>
          <p:nvPr/>
        </p:nvSpPr>
        <p:spPr>
          <a:xfrm>
            <a:off x="9067800" y="5207552"/>
            <a:ext cx="457200" cy="4518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A2239C3-DF74-6866-F9A2-7BAF37727097}"/>
              </a:ext>
            </a:extLst>
          </p:cNvPr>
          <p:cNvSpPr/>
          <p:nvPr/>
        </p:nvSpPr>
        <p:spPr>
          <a:xfrm>
            <a:off x="10854070" y="5207551"/>
            <a:ext cx="457200" cy="4518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679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メールアドレスの認証</a:t>
            </a:r>
            <a:br>
              <a:rPr kumimoji="1" lang="en-US" altLang="ja-JP" sz="3600" dirty="0"/>
            </a:br>
            <a:r>
              <a:rPr kumimoji="1" lang="ja-JP" altLang="en-US" sz="3600" dirty="0"/>
              <a:t>設定したメールアドレス宛に</a:t>
            </a:r>
            <a:r>
              <a:rPr kumimoji="1" lang="en-US" altLang="ja-JP" sz="3600" dirty="0"/>
              <a:t>8</a:t>
            </a:r>
            <a:r>
              <a:rPr kumimoji="1" lang="ja-JP" altLang="en-US" sz="3600" dirty="0"/>
              <a:t>桁の数字コードが</a:t>
            </a:r>
            <a:br>
              <a:rPr kumimoji="1" lang="en-US" altLang="ja-JP" sz="3600" dirty="0"/>
            </a:br>
            <a:r>
              <a:rPr kumimoji="1" lang="ja-JP" altLang="en-US" sz="3600" dirty="0"/>
              <a:t>届くので入力する</a:t>
            </a:r>
            <a:endParaRPr kumimoji="1" lang="en-US" altLang="ja-JP" sz="3600" dirty="0"/>
          </a:p>
        </p:txBody>
      </p:sp>
      <p:pic>
        <p:nvPicPr>
          <p:cNvPr id="8" name="図 7">
            <a:extLst>
              <a:ext uri="{FF2B5EF4-FFF2-40B4-BE49-F238E27FC236}">
                <a16:creationId xmlns:a16="http://schemas.microsoft.com/office/drawing/2014/main" id="{14B78320-E023-B7D2-562E-906CAD539051}"/>
              </a:ext>
            </a:extLst>
          </p:cNvPr>
          <p:cNvPicPr>
            <a:picLocks noChangeAspect="1"/>
          </p:cNvPicPr>
          <p:nvPr/>
        </p:nvPicPr>
        <p:blipFill>
          <a:blip r:embed="rId2"/>
          <a:stretch>
            <a:fillRect/>
          </a:stretch>
        </p:blipFill>
        <p:spPr>
          <a:xfrm>
            <a:off x="1676400" y="3581400"/>
            <a:ext cx="9273540" cy="2545080"/>
          </a:xfrm>
          <a:prstGeom prst="rect">
            <a:avLst/>
          </a:prstGeom>
        </p:spPr>
      </p:pic>
    </p:spTree>
    <p:extLst>
      <p:ext uri="{BB962C8B-B14F-4D97-AF65-F5344CB8AC3E}">
        <p14:creationId xmlns:p14="http://schemas.microsoft.com/office/powerpoint/2010/main" val="339257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en-US" altLang="ja-JP" sz="3600" dirty="0"/>
              <a:t>GitHub</a:t>
            </a:r>
            <a:r>
              <a:rPr kumimoji="1" lang="ja-JP" altLang="en-US" sz="3600" dirty="0"/>
              <a:t>へのサインイン</a:t>
            </a:r>
            <a:br>
              <a:rPr kumimoji="1" lang="en-US" altLang="ja-JP" sz="3600" dirty="0"/>
            </a:br>
            <a:r>
              <a:rPr kumimoji="1" lang="ja-JP" altLang="en-US" sz="3600" dirty="0"/>
              <a:t>ユーザ名：</a:t>
            </a:r>
            <a:r>
              <a:rPr lang="en-US" altLang="ja-JP" sz="3600" dirty="0" err="1">
                <a:solidFill>
                  <a:srgbClr val="FF0000"/>
                </a:solidFill>
              </a:rPr>
              <a:t>kd</a:t>
            </a:r>
            <a:r>
              <a:rPr lang="ja-JP" altLang="en-US" sz="3600" dirty="0">
                <a:solidFill>
                  <a:srgbClr val="FF0000"/>
                </a:solidFill>
              </a:rPr>
              <a:t>○○○○○○○</a:t>
            </a:r>
            <a:br>
              <a:rPr lang="en-US" altLang="ja-JP" sz="3600" dirty="0"/>
            </a:br>
            <a:r>
              <a:rPr lang="en-US" altLang="ja-JP" sz="3600" dirty="0"/>
              <a:t>      </a:t>
            </a:r>
            <a:r>
              <a:rPr lang="ja-JP" altLang="en-US" sz="3600" dirty="0"/>
              <a:t>もしくは</a:t>
            </a:r>
            <a:br>
              <a:rPr lang="en-US" altLang="ja-JP" sz="3600" dirty="0"/>
            </a:br>
            <a:r>
              <a:rPr lang="ja-JP" altLang="en-US" sz="3600" dirty="0"/>
              <a:t>メアド：</a:t>
            </a:r>
            <a:r>
              <a:rPr lang="en-US" altLang="ja-JP" sz="3600" dirty="0" err="1">
                <a:solidFill>
                  <a:srgbClr val="FF0000"/>
                </a:solidFill>
              </a:rPr>
              <a:t>kd</a:t>
            </a:r>
            <a:r>
              <a:rPr lang="ja-JP" altLang="en-US" sz="3600" dirty="0">
                <a:solidFill>
                  <a:srgbClr val="FF0000"/>
                </a:solidFill>
              </a:rPr>
              <a:t>○○○○○○○</a:t>
            </a:r>
            <a:br>
              <a:rPr lang="en-US" altLang="ja-JP" sz="3600" dirty="0">
                <a:solidFill>
                  <a:srgbClr val="FF0000"/>
                </a:solidFill>
              </a:rPr>
            </a:br>
            <a:r>
              <a:rPr lang="en-US" altLang="ja-JP" sz="3600" dirty="0">
                <a:solidFill>
                  <a:srgbClr val="FF0000"/>
                </a:solidFill>
              </a:rPr>
              <a:t> </a:t>
            </a:r>
            <a:r>
              <a:rPr lang="ja-JP" altLang="en-US" sz="3600" dirty="0">
                <a:solidFill>
                  <a:srgbClr val="FF0000"/>
                </a:solidFill>
              </a:rPr>
              <a:t>＠</a:t>
            </a:r>
            <a:r>
              <a:rPr lang="en-US" altLang="ja-JP" sz="3600" dirty="0">
                <a:solidFill>
                  <a:srgbClr val="FF0000"/>
                </a:solidFill>
              </a:rPr>
              <a:t>st.kobedenshi.ac.jp</a:t>
            </a:r>
            <a:br>
              <a:rPr lang="en-US" altLang="ja-JP" sz="3600" dirty="0">
                <a:solidFill>
                  <a:srgbClr val="FF0000"/>
                </a:solidFill>
              </a:rPr>
            </a:br>
            <a:r>
              <a:rPr lang="en-US" altLang="ja-JP" sz="3600" dirty="0"/>
              <a:t>      </a:t>
            </a:r>
            <a:r>
              <a:rPr lang="ja-JP" altLang="en-US" sz="3600" dirty="0"/>
              <a:t>そして</a:t>
            </a:r>
            <a:br>
              <a:rPr lang="en-US" altLang="ja-JP" sz="3600" dirty="0"/>
            </a:br>
            <a:r>
              <a:rPr lang="ja-JP" altLang="en-US" sz="3600" dirty="0"/>
              <a:t>先ほど設定したパスワードを</a:t>
            </a:r>
            <a:br>
              <a:rPr lang="en-US" altLang="ja-JP" sz="3600" dirty="0"/>
            </a:br>
            <a:r>
              <a:rPr lang="ja-JP" altLang="en-US" sz="3600" dirty="0"/>
              <a:t>入力して</a:t>
            </a:r>
            <a:r>
              <a:rPr lang="en-US" altLang="ja-JP" sz="3600" dirty="0"/>
              <a:t>[Sign in]</a:t>
            </a:r>
            <a:r>
              <a:rPr lang="ja-JP" altLang="en-US" sz="3600" dirty="0"/>
              <a:t>をクリック</a:t>
            </a:r>
            <a:endParaRPr kumimoji="1" lang="en-US" altLang="ja-JP" sz="3600" dirty="0"/>
          </a:p>
        </p:txBody>
      </p:sp>
      <p:pic>
        <p:nvPicPr>
          <p:cNvPr id="9" name="図 8">
            <a:extLst>
              <a:ext uri="{FF2B5EF4-FFF2-40B4-BE49-F238E27FC236}">
                <a16:creationId xmlns:a16="http://schemas.microsoft.com/office/drawing/2014/main" id="{0E1BFC5D-A376-71C5-A715-7F6E0549CFF0}"/>
              </a:ext>
            </a:extLst>
          </p:cNvPr>
          <p:cNvPicPr>
            <a:picLocks noChangeAspect="1"/>
          </p:cNvPicPr>
          <p:nvPr/>
        </p:nvPicPr>
        <p:blipFill>
          <a:blip r:embed="rId2"/>
          <a:stretch>
            <a:fillRect/>
          </a:stretch>
        </p:blipFill>
        <p:spPr>
          <a:xfrm>
            <a:off x="7696200" y="0"/>
            <a:ext cx="4361414" cy="6858000"/>
          </a:xfrm>
          <a:prstGeom prst="rect">
            <a:avLst/>
          </a:prstGeom>
          <a:ln>
            <a:solidFill>
              <a:schemeClr val="tx1"/>
            </a:solidFill>
          </a:ln>
        </p:spPr>
      </p:pic>
      <p:sp>
        <p:nvSpPr>
          <p:cNvPr id="10" name="正方形/長方形 9">
            <a:extLst>
              <a:ext uri="{FF2B5EF4-FFF2-40B4-BE49-F238E27FC236}">
                <a16:creationId xmlns:a16="http://schemas.microsoft.com/office/drawing/2014/main" id="{4ECCCB48-CBB9-ADC7-2CDD-F800B19A7C6A}"/>
              </a:ext>
            </a:extLst>
          </p:cNvPr>
          <p:cNvSpPr/>
          <p:nvPr/>
        </p:nvSpPr>
        <p:spPr>
          <a:xfrm>
            <a:off x="8305800" y="4876800"/>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A1EF5CC-5C8F-5659-EA98-3209FB21A08A}"/>
              </a:ext>
            </a:extLst>
          </p:cNvPr>
          <p:cNvSpPr/>
          <p:nvPr/>
        </p:nvSpPr>
        <p:spPr>
          <a:xfrm>
            <a:off x="8305800" y="4319594"/>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7FE98CE-C67F-A0E0-E14C-0F8A1854C7B3}"/>
              </a:ext>
            </a:extLst>
          </p:cNvPr>
          <p:cNvSpPr/>
          <p:nvPr/>
        </p:nvSpPr>
        <p:spPr>
          <a:xfrm>
            <a:off x="8323521" y="3429000"/>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3791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lnSpcReduction="10000"/>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アンケートへの回答</a:t>
            </a:r>
            <a:br>
              <a:rPr kumimoji="1" lang="en-US" altLang="ja-JP" sz="3600" dirty="0"/>
            </a:br>
            <a:r>
              <a:rPr kumimoji="1" lang="en-US" altLang="ja-JP" sz="3600" dirty="0"/>
              <a:t>[Just me]</a:t>
            </a:r>
            <a:r>
              <a:rPr kumimoji="1" lang="ja-JP" altLang="en-US" sz="3600" dirty="0"/>
              <a:t>と</a:t>
            </a:r>
            <a:r>
              <a:rPr kumimoji="1" lang="en-US" altLang="ja-JP" sz="3600" dirty="0"/>
              <a:t>[Student]</a:t>
            </a:r>
            <a:br>
              <a:rPr kumimoji="1" lang="en-US" altLang="ja-JP" sz="3600" dirty="0"/>
            </a:br>
            <a:r>
              <a:rPr kumimoji="1" lang="ja-JP" altLang="en-US" sz="3600" dirty="0"/>
              <a:t>を選択して</a:t>
            </a:r>
            <a:r>
              <a:rPr kumimoji="1" lang="en-US" altLang="ja-JP" sz="3600" dirty="0"/>
              <a:t>[Continue]</a:t>
            </a:r>
            <a:br>
              <a:rPr kumimoji="1" lang="en-US" altLang="ja-JP" sz="3600" dirty="0"/>
            </a:br>
            <a:endParaRPr kumimoji="1" lang="en-US" altLang="ja-JP" sz="3600" dirty="0"/>
          </a:p>
          <a:p>
            <a:r>
              <a:rPr kumimoji="1" lang="ja-JP" altLang="en-US" sz="3600" dirty="0"/>
              <a:t>興味ある製品はチェックを</a:t>
            </a:r>
            <a:br>
              <a:rPr kumimoji="1" lang="en-US" altLang="ja-JP" sz="3600" dirty="0"/>
            </a:br>
            <a:r>
              <a:rPr kumimoji="1" lang="ja-JP" altLang="en-US" sz="3600" dirty="0"/>
              <a:t>入れずに</a:t>
            </a:r>
            <a:r>
              <a:rPr kumimoji="1" lang="en-US" altLang="ja-JP" sz="3600" dirty="0"/>
              <a:t>[Continue]</a:t>
            </a:r>
            <a:br>
              <a:rPr kumimoji="1" lang="en-US" altLang="ja-JP" sz="3600" dirty="0"/>
            </a:br>
            <a:endParaRPr kumimoji="1" lang="en-US" altLang="ja-JP" sz="3600" dirty="0"/>
          </a:p>
          <a:p>
            <a:r>
              <a:rPr kumimoji="1" lang="ja-JP" altLang="en-US" sz="3600" dirty="0"/>
              <a:t>プラン選択は</a:t>
            </a:r>
            <a:r>
              <a:rPr kumimoji="1" lang="en-US" altLang="ja-JP" sz="3600" dirty="0">
                <a:solidFill>
                  <a:srgbClr val="FF0000"/>
                </a:solidFill>
              </a:rPr>
              <a:t>[Continue</a:t>
            </a:r>
            <a:br>
              <a:rPr kumimoji="1" lang="en-US" altLang="ja-JP" sz="3600" dirty="0">
                <a:solidFill>
                  <a:srgbClr val="FF0000"/>
                </a:solidFill>
              </a:rPr>
            </a:br>
            <a:r>
              <a:rPr kumimoji="1" lang="en-US" altLang="ja-JP" sz="3600" dirty="0">
                <a:solidFill>
                  <a:srgbClr val="FF0000"/>
                </a:solidFill>
              </a:rPr>
              <a:t>for free</a:t>
            </a:r>
            <a:r>
              <a:rPr lang="en-US" altLang="ja-JP" sz="3600" dirty="0">
                <a:solidFill>
                  <a:srgbClr val="FF0000"/>
                </a:solidFill>
              </a:rPr>
              <a:t>]</a:t>
            </a:r>
            <a:r>
              <a:rPr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3011A61F-763E-4DD5-587C-C1282A6DFBCE}"/>
              </a:ext>
            </a:extLst>
          </p:cNvPr>
          <p:cNvPicPr>
            <a:picLocks noChangeAspect="1"/>
          </p:cNvPicPr>
          <p:nvPr/>
        </p:nvPicPr>
        <p:blipFill>
          <a:blip r:embed="rId2"/>
          <a:stretch>
            <a:fillRect/>
          </a:stretch>
        </p:blipFill>
        <p:spPr>
          <a:xfrm>
            <a:off x="7115036" y="1143000"/>
            <a:ext cx="4848364" cy="5081576"/>
          </a:xfrm>
          <a:prstGeom prst="rect">
            <a:avLst/>
          </a:prstGeom>
        </p:spPr>
      </p:pic>
    </p:spTree>
    <p:extLst>
      <p:ext uri="{BB962C8B-B14F-4D97-AF65-F5344CB8AC3E}">
        <p14:creationId xmlns:p14="http://schemas.microsoft.com/office/powerpoint/2010/main" val="138436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ダッシュボード</a:t>
            </a:r>
            <a:br>
              <a:rPr kumimoji="1" lang="en-US" altLang="ja-JP" sz="3600" dirty="0"/>
            </a:br>
            <a:r>
              <a:rPr kumimoji="1" lang="ja-JP" altLang="en-US" sz="3600" dirty="0"/>
              <a:t>が表示されれば、</a:t>
            </a:r>
            <a:br>
              <a:rPr kumimoji="1" lang="en-US" altLang="ja-JP" sz="3600" dirty="0"/>
            </a:br>
            <a:r>
              <a:rPr kumimoji="1" lang="ja-JP" altLang="en-US" sz="3600" dirty="0"/>
              <a:t>無事にサインイン</a:t>
            </a:r>
            <a:br>
              <a:rPr kumimoji="1" lang="en-US" altLang="ja-JP" sz="3600" dirty="0"/>
            </a:br>
            <a:r>
              <a:rPr kumimoji="1" lang="ja-JP" altLang="en-US" sz="3600" dirty="0"/>
              <a:t>が</a:t>
            </a:r>
            <a:r>
              <a:rPr lang="ja-JP" altLang="en-US" sz="3600" dirty="0"/>
              <a:t>完了</a:t>
            </a:r>
            <a:endParaRPr kumimoji="1" lang="en-US" altLang="ja-JP" sz="3600" dirty="0"/>
          </a:p>
        </p:txBody>
      </p:sp>
      <p:pic>
        <p:nvPicPr>
          <p:cNvPr id="5" name="図 4">
            <a:extLst>
              <a:ext uri="{FF2B5EF4-FFF2-40B4-BE49-F238E27FC236}">
                <a16:creationId xmlns:a16="http://schemas.microsoft.com/office/drawing/2014/main" id="{49F0CF47-1A0B-BB99-A271-20A669DE2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143000"/>
            <a:ext cx="6857841" cy="5591187"/>
          </a:xfrm>
          <a:prstGeom prst="rect">
            <a:avLst/>
          </a:prstGeom>
          <a:ln>
            <a:solidFill>
              <a:schemeClr val="tx1"/>
            </a:solidFill>
          </a:ln>
        </p:spPr>
      </p:pic>
    </p:spTree>
    <p:extLst>
      <p:ext uri="{BB962C8B-B14F-4D97-AF65-F5344CB8AC3E}">
        <p14:creationId xmlns:p14="http://schemas.microsoft.com/office/powerpoint/2010/main" val="1589790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のダウンロード</a:t>
            </a:r>
            <a:br>
              <a:rPr kumimoji="1" lang="en-US" altLang="ja-JP" sz="3600" b="1" u="sng" dirty="0"/>
            </a:br>
            <a:br>
              <a:rPr kumimoji="1" lang="en-US" altLang="ja-JP" sz="3600" b="1" u="sng" dirty="0"/>
            </a:br>
            <a:r>
              <a:rPr kumimoji="1" lang="en-US" altLang="ja-JP" sz="3600" b="1" dirty="0">
                <a:solidFill>
                  <a:srgbClr val="0070C0"/>
                </a:solidFill>
              </a:rPr>
              <a:t>https://desktop.github.com/</a:t>
            </a:r>
            <a:br>
              <a:rPr kumimoji="1" lang="en-US" altLang="ja-JP" sz="3600" b="1" dirty="0">
                <a:solidFill>
                  <a:srgbClr val="0070C0"/>
                </a:solidFill>
              </a:rPr>
            </a:br>
            <a:br>
              <a:rPr kumimoji="1" lang="en-US" altLang="ja-JP" sz="3600" b="1" dirty="0">
                <a:solidFill>
                  <a:srgbClr val="0070C0"/>
                </a:solidFill>
              </a:rPr>
            </a:br>
            <a:r>
              <a:rPr kumimoji="1" lang="en-US" altLang="ja-JP" sz="3600" dirty="0">
                <a:solidFill>
                  <a:srgbClr val="00B050"/>
                </a:solidFill>
              </a:rPr>
              <a:t>[Download for</a:t>
            </a:r>
            <a:br>
              <a:rPr kumimoji="1" lang="en-US" altLang="ja-JP" sz="3600" dirty="0">
                <a:solidFill>
                  <a:srgbClr val="00B050"/>
                </a:solidFill>
              </a:rPr>
            </a:br>
            <a:r>
              <a:rPr kumimoji="1" lang="en-US" altLang="ja-JP" sz="3600" dirty="0">
                <a:solidFill>
                  <a:srgbClr val="00B050"/>
                </a:solidFill>
              </a:rPr>
              <a:t>Windows(64bit)]</a:t>
            </a:r>
            <a:br>
              <a:rPr kumimoji="1" lang="en-US" altLang="ja-JP" sz="3600" dirty="0"/>
            </a:br>
            <a:br>
              <a:rPr kumimoji="1" lang="en-US" altLang="ja-JP" sz="3600" dirty="0"/>
            </a:br>
            <a:r>
              <a:rPr kumimoji="1" lang="ja-JP" altLang="en-US" sz="3600" dirty="0"/>
              <a:t>のボタンをクリックして</a:t>
            </a:r>
            <a:br>
              <a:rPr kumimoji="1" lang="en-US" altLang="ja-JP" sz="3600" dirty="0"/>
            </a:br>
            <a:r>
              <a:rPr kumimoji="1" lang="ja-JP" altLang="en-US" sz="3600" dirty="0"/>
              <a:t>ダウンロード</a:t>
            </a:r>
            <a:endParaRPr kumimoji="1" lang="en-US" altLang="ja-JP" sz="3600" dirty="0"/>
          </a:p>
        </p:txBody>
      </p:sp>
      <p:pic>
        <p:nvPicPr>
          <p:cNvPr id="6" name="図 5">
            <a:extLst>
              <a:ext uri="{FF2B5EF4-FFF2-40B4-BE49-F238E27FC236}">
                <a16:creationId xmlns:a16="http://schemas.microsoft.com/office/drawing/2014/main" id="{FE07CA94-1039-F11A-73E6-F7D7D8EE2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3030662"/>
            <a:ext cx="4343400" cy="3462213"/>
          </a:xfrm>
          <a:prstGeom prst="rect">
            <a:avLst/>
          </a:prstGeom>
        </p:spPr>
      </p:pic>
      <p:sp>
        <p:nvSpPr>
          <p:cNvPr id="7" name="正方形/長方形 6">
            <a:extLst>
              <a:ext uri="{FF2B5EF4-FFF2-40B4-BE49-F238E27FC236}">
                <a16:creationId xmlns:a16="http://schemas.microsoft.com/office/drawing/2014/main" id="{C525CB68-5B71-32C4-760A-2B8EADD4AF7B}"/>
              </a:ext>
            </a:extLst>
          </p:cNvPr>
          <p:cNvSpPr/>
          <p:nvPr/>
        </p:nvSpPr>
        <p:spPr>
          <a:xfrm>
            <a:off x="7239000" y="5967389"/>
            <a:ext cx="24809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0900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ダウンロードした</a:t>
            </a:r>
            <a:r>
              <a:rPr kumimoji="1" lang="en-US" altLang="ja-JP" sz="3600" dirty="0" err="1"/>
              <a:t>GitHubDesktop</a:t>
            </a:r>
            <a:r>
              <a:rPr kumimoji="1" lang="ja-JP" altLang="en-US" sz="3600" dirty="0"/>
              <a:t>の</a:t>
            </a:r>
            <a:br>
              <a:rPr kumimoji="1" lang="en-US" altLang="ja-JP" sz="3600" dirty="0"/>
            </a:br>
            <a:r>
              <a:rPr kumimoji="1" lang="ja-JP" altLang="en-US" sz="3600" dirty="0"/>
              <a:t>セットアップファイルをダブルクリック</a:t>
            </a:r>
            <a:br>
              <a:rPr kumimoji="1" lang="en-US" altLang="ja-JP" sz="3600" dirty="0"/>
            </a:br>
            <a:r>
              <a:rPr kumimoji="1" lang="ja-JP" altLang="en-US" sz="3600" dirty="0"/>
              <a:t>して実行する</a:t>
            </a:r>
            <a:br>
              <a:rPr kumimoji="1" lang="en-US" altLang="ja-JP" sz="3600" dirty="0"/>
            </a:br>
            <a:endParaRPr kumimoji="1" lang="en-US" altLang="ja-JP" sz="3600" dirty="0"/>
          </a:p>
        </p:txBody>
      </p:sp>
      <p:pic>
        <p:nvPicPr>
          <p:cNvPr id="5" name="図 4">
            <a:extLst>
              <a:ext uri="{FF2B5EF4-FFF2-40B4-BE49-F238E27FC236}">
                <a16:creationId xmlns:a16="http://schemas.microsoft.com/office/drawing/2014/main" id="{1D20BCA8-0E6B-1071-6B83-44B720755401}"/>
              </a:ext>
            </a:extLst>
          </p:cNvPr>
          <p:cNvPicPr>
            <a:picLocks noChangeAspect="1"/>
          </p:cNvPicPr>
          <p:nvPr/>
        </p:nvPicPr>
        <p:blipFill>
          <a:blip r:embed="rId2"/>
          <a:stretch>
            <a:fillRect/>
          </a:stretch>
        </p:blipFill>
        <p:spPr>
          <a:xfrm>
            <a:off x="8915400" y="1818302"/>
            <a:ext cx="2509922" cy="3221396"/>
          </a:xfrm>
          <a:prstGeom prst="rect">
            <a:avLst/>
          </a:prstGeom>
        </p:spPr>
      </p:pic>
    </p:spTree>
    <p:extLst>
      <p:ext uri="{BB962C8B-B14F-4D97-AF65-F5344CB8AC3E}">
        <p14:creationId xmlns:p14="http://schemas.microsoft.com/office/powerpoint/2010/main" val="3713101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t>[Sign in to </a:t>
            </a:r>
            <a:br>
              <a:rPr kumimoji="1" lang="en-US" altLang="ja-JP" sz="3600" dirty="0"/>
            </a:br>
            <a:r>
              <a:rPr kumimoji="1" lang="en-US" altLang="ja-JP" sz="3600" dirty="0"/>
              <a:t> Github.com]</a:t>
            </a:r>
            <a:br>
              <a:rPr kumimoji="1" lang="en-US" altLang="ja-JP" sz="3600" dirty="0"/>
            </a:br>
            <a:r>
              <a:rPr lang="ja-JP" altLang="en-US" sz="3600" dirty="0"/>
              <a:t>をクリックする</a:t>
            </a:r>
            <a:endParaRPr kumimoji="1" lang="en-US" altLang="ja-JP" sz="3600" dirty="0"/>
          </a:p>
        </p:txBody>
      </p:sp>
      <p:pic>
        <p:nvPicPr>
          <p:cNvPr id="6" name="図 5">
            <a:extLst>
              <a:ext uri="{FF2B5EF4-FFF2-40B4-BE49-F238E27FC236}">
                <a16:creationId xmlns:a16="http://schemas.microsoft.com/office/drawing/2014/main" id="{113E86C2-428D-ECBF-2230-A80436E63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209800"/>
            <a:ext cx="6403690" cy="4382038"/>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5715000" y="4572000"/>
            <a:ext cx="15240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08409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右の画面が表示された場合は、</a:t>
            </a:r>
            <a:br>
              <a:rPr kumimoji="1" lang="en-US" altLang="ja-JP" sz="3600" dirty="0"/>
            </a:br>
            <a:r>
              <a:rPr kumimoji="1" lang="ja-JP" altLang="en-US" sz="3600" dirty="0"/>
              <a:t>ユーザ名かメールアドレスの</a:t>
            </a:r>
            <a:br>
              <a:rPr lang="en-US" altLang="ja-JP" sz="3600" dirty="0"/>
            </a:br>
            <a:r>
              <a:rPr lang="ja-JP" altLang="en-US" sz="3600" dirty="0"/>
              <a:t>どちらかを入力して、パスワード</a:t>
            </a:r>
            <a:br>
              <a:rPr lang="en-US" altLang="ja-JP" sz="3600" dirty="0"/>
            </a:br>
            <a:r>
              <a:rPr lang="ja-JP" altLang="en-US" sz="3600" dirty="0"/>
              <a:t>を入力して</a:t>
            </a:r>
            <a:r>
              <a:rPr lang="en-US" altLang="ja-JP" sz="3600" dirty="0"/>
              <a:t>[Sign in]</a:t>
            </a:r>
            <a:r>
              <a:rPr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15D06411-B061-2FE6-FD4B-5C03DE10C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842" y="1359799"/>
            <a:ext cx="3200400" cy="5198164"/>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8458200" y="4648200"/>
            <a:ext cx="26670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7627040-961F-AD52-2488-48DE2AC8B6D0}"/>
              </a:ext>
            </a:extLst>
          </p:cNvPr>
          <p:cNvSpPr/>
          <p:nvPr/>
        </p:nvSpPr>
        <p:spPr>
          <a:xfrm>
            <a:off x="8458200" y="5410200"/>
            <a:ext cx="26670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45DFFD7-852B-4863-782D-887CC67D6BA0}"/>
              </a:ext>
            </a:extLst>
          </p:cNvPr>
          <p:cNvSpPr/>
          <p:nvPr/>
        </p:nvSpPr>
        <p:spPr>
          <a:xfrm>
            <a:off x="8534400" y="5942038"/>
            <a:ext cx="2514600" cy="2993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4A980D2F-FAC2-0891-6EE5-2148E8BAE857}"/>
              </a:ext>
            </a:extLst>
          </p:cNvPr>
          <p:cNvSpPr txBox="1"/>
          <p:nvPr/>
        </p:nvSpPr>
        <p:spPr>
          <a:xfrm>
            <a:off x="1862796" y="5100191"/>
            <a:ext cx="5301451" cy="1077218"/>
          </a:xfrm>
          <a:prstGeom prst="rect">
            <a:avLst/>
          </a:prstGeom>
          <a:noFill/>
        </p:spPr>
        <p:txBody>
          <a:bodyPr wrap="none" rtlCol="0">
            <a:spAutoFit/>
          </a:bodyPr>
          <a:lstStyle/>
          <a:p>
            <a:r>
              <a:rPr kumimoji="1" lang="en-US" altLang="ja-JP" sz="3200" dirty="0">
                <a:solidFill>
                  <a:srgbClr val="FF0000"/>
                </a:solidFill>
              </a:rPr>
              <a:t>GitHub</a:t>
            </a:r>
            <a:r>
              <a:rPr kumimoji="1" lang="ja-JP" altLang="en-US" sz="3200" dirty="0">
                <a:solidFill>
                  <a:srgbClr val="FF0000"/>
                </a:solidFill>
              </a:rPr>
              <a:t>に登録した直後だと</a:t>
            </a:r>
            <a:endParaRPr kumimoji="1" lang="en-US" altLang="ja-JP" sz="3200" dirty="0">
              <a:solidFill>
                <a:srgbClr val="FF0000"/>
              </a:solidFill>
            </a:endParaRPr>
          </a:p>
          <a:p>
            <a:r>
              <a:rPr kumimoji="1" lang="ja-JP" altLang="en-US" sz="3200" dirty="0">
                <a:solidFill>
                  <a:srgbClr val="FF0000"/>
                </a:solidFill>
              </a:rPr>
              <a:t>この画面は表示されない</a:t>
            </a:r>
          </a:p>
        </p:txBody>
      </p:sp>
    </p:spTree>
    <p:extLst>
      <p:ext uri="{BB962C8B-B14F-4D97-AF65-F5344CB8AC3E}">
        <p14:creationId xmlns:p14="http://schemas.microsoft.com/office/powerpoint/2010/main" val="264826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右の画面が表示された場合は、</a:t>
            </a:r>
            <a:br>
              <a:rPr kumimoji="1" lang="en-US" altLang="ja-JP" sz="3600" dirty="0"/>
            </a:br>
            <a:r>
              <a:rPr lang="en-US" altLang="ja-JP" sz="3600" dirty="0"/>
              <a:t>[Continue]</a:t>
            </a:r>
            <a:r>
              <a:rPr lang="ja-JP" altLang="en-US" sz="3600" dirty="0"/>
              <a:t>をクリック</a:t>
            </a:r>
            <a:endParaRPr kumimoji="1" lang="en-US" altLang="ja-JP" sz="3600" dirty="0"/>
          </a:p>
        </p:txBody>
      </p:sp>
      <p:pic>
        <p:nvPicPr>
          <p:cNvPr id="6" name="図 5">
            <a:extLst>
              <a:ext uri="{FF2B5EF4-FFF2-40B4-BE49-F238E27FC236}">
                <a16:creationId xmlns:a16="http://schemas.microsoft.com/office/drawing/2014/main" id="{9D34BC59-A5B0-0D31-A992-62A97690E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1188" y="2133600"/>
            <a:ext cx="3817170" cy="3840589"/>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9982200" y="4343400"/>
            <a:ext cx="9906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537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br>
              <a:rPr kumimoji="1" lang="en-US" altLang="ja-JP" sz="3600" dirty="0"/>
            </a:br>
            <a:r>
              <a:rPr kumimoji="1" lang="en-US" altLang="ja-JP" sz="3600" dirty="0">
                <a:hlinkClick r:id="rId2"/>
              </a:rPr>
              <a:t>https://github.co.jp/</a:t>
            </a:r>
            <a:r>
              <a:rPr kumimoji="1" lang="ja-JP" altLang="en-US" sz="3600" dirty="0"/>
              <a:t>　へアクセス</a:t>
            </a:r>
            <a:br>
              <a:rPr kumimoji="1" lang="en-US" altLang="ja-JP" sz="3600" dirty="0"/>
            </a:br>
            <a:endParaRPr kumimoji="1" lang="en-US" altLang="ja-JP" sz="3600" dirty="0"/>
          </a:p>
          <a:p>
            <a:r>
              <a:rPr kumimoji="1" lang="ja-JP" altLang="en-US" sz="3600" dirty="0"/>
              <a:t>「</a:t>
            </a:r>
            <a:r>
              <a:rPr kumimoji="1" lang="en-US" altLang="ja-JP" sz="3600" dirty="0"/>
              <a:t>GitHub</a:t>
            </a:r>
            <a:r>
              <a:rPr kumimoji="1" lang="ja-JP" altLang="en-US" sz="3600" dirty="0"/>
              <a:t>に登録する」</a:t>
            </a:r>
            <a:br>
              <a:rPr kumimoji="1" lang="en-US" altLang="ja-JP" sz="3600" dirty="0"/>
            </a:br>
            <a:r>
              <a:rPr kumimoji="1"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66CED7F7-856E-A2F4-A970-DA63EE340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823" y="2448428"/>
            <a:ext cx="5644201" cy="4023182"/>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153400" y="5715000"/>
            <a:ext cx="15240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0560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t>GitHub</a:t>
            </a:r>
            <a:r>
              <a:rPr kumimoji="1" lang="ja-JP" altLang="en-US" sz="3600" dirty="0"/>
              <a:t>へのサインインの画面が表示</a:t>
            </a:r>
            <a:br>
              <a:rPr lang="en-US" altLang="ja-JP" sz="3600" dirty="0"/>
            </a:br>
            <a:r>
              <a:rPr lang="ja-JP" altLang="en-US" sz="3600" dirty="0"/>
              <a:t>されない場合は、</a:t>
            </a:r>
            <a:r>
              <a:rPr lang="en-US" altLang="ja-JP" sz="3600" dirty="0"/>
              <a:t>File</a:t>
            </a:r>
            <a:r>
              <a:rPr lang="ja-JP" altLang="en-US" sz="3600" dirty="0"/>
              <a:t>から</a:t>
            </a:r>
            <a:br>
              <a:rPr lang="en-US" altLang="ja-JP" sz="3600" dirty="0"/>
            </a:br>
            <a:r>
              <a:rPr lang="en-US" altLang="ja-JP" sz="3600" dirty="0"/>
              <a:t>Option…</a:t>
            </a:r>
            <a:r>
              <a:rPr lang="ja-JP" altLang="en-US" sz="3600" dirty="0"/>
              <a:t>を選択する</a:t>
            </a:r>
            <a:endParaRPr kumimoji="1" lang="en-US" altLang="ja-JP" sz="3600" dirty="0"/>
          </a:p>
        </p:txBody>
      </p:sp>
      <p:pic>
        <p:nvPicPr>
          <p:cNvPr id="6" name="図 5">
            <a:extLst>
              <a:ext uri="{FF2B5EF4-FFF2-40B4-BE49-F238E27FC236}">
                <a16:creationId xmlns:a16="http://schemas.microsoft.com/office/drawing/2014/main" id="{F7871E1E-CAC7-240E-B82A-14125BF0BEE6}"/>
              </a:ext>
            </a:extLst>
          </p:cNvPr>
          <p:cNvPicPr>
            <a:picLocks noChangeAspect="1"/>
          </p:cNvPicPr>
          <p:nvPr/>
        </p:nvPicPr>
        <p:blipFill>
          <a:blip r:embed="rId2"/>
          <a:stretch>
            <a:fillRect/>
          </a:stretch>
        </p:blipFill>
        <p:spPr>
          <a:xfrm>
            <a:off x="6858000" y="2971800"/>
            <a:ext cx="4648200" cy="3705466"/>
          </a:xfrm>
          <a:prstGeom prst="rect">
            <a:avLst/>
          </a:prstGeom>
        </p:spPr>
      </p:pic>
    </p:spTree>
    <p:extLst>
      <p:ext uri="{BB962C8B-B14F-4D97-AF65-F5344CB8AC3E}">
        <p14:creationId xmlns:p14="http://schemas.microsoft.com/office/powerpoint/2010/main" val="4128364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b="1" dirty="0"/>
              <a:t>[Sign</a:t>
            </a:r>
            <a:r>
              <a:rPr lang="ja-JP" altLang="en-US" sz="3600" b="1" dirty="0"/>
              <a:t> </a:t>
            </a:r>
            <a:r>
              <a:rPr lang="en-US" altLang="ja-JP" sz="3600" b="1" dirty="0"/>
              <a:t>into</a:t>
            </a:r>
            <a:r>
              <a:rPr lang="ja-JP" altLang="en-US" sz="3600" b="1" dirty="0"/>
              <a:t> </a:t>
            </a:r>
            <a:r>
              <a:rPr kumimoji="1" lang="en-US" altLang="ja-JP" sz="3600" dirty="0"/>
              <a:t>GitHub]</a:t>
            </a:r>
            <a:r>
              <a:rPr kumimoji="1" lang="ja-JP" altLang="en-US" sz="3600" dirty="0"/>
              <a:t>のボタンをクリックする</a:t>
            </a:r>
            <a:endParaRPr kumimoji="1" lang="en-US" altLang="ja-JP" sz="3600" dirty="0"/>
          </a:p>
        </p:txBody>
      </p:sp>
      <p:pic>
        <p:nvPicPr>
          <p:cNvPr id="5" name="図 4">
            <a:extLst>
              <a:ext uri="{FF2B5EF4-FFF2-40B4-BE49-F238E27FC236}">
                <a16:creationId xmlns:a16="http://schemas.microsoft.com/office/drawing/2014/main" id="{894B645E-FB0B-F1C5-DDE4-7A9D9792D8F1}"/>
              </a:ext>
            </a:extLst>
          </p:cNvPr>
          <p:cNvPicPr>
            <a:picLocks noChangeAspect="1"/>
          </p:cNvPicPr>
          <p:nvPr/>
        </p:nvPicPr>
        <p:blipFill>
          <a:blip r:embed="rId2"/>
          <a:stretch>
            <a:fillRect/>
          </a:stretch>
        </p:blipFill>
        <p:spPr>
          <a:xfrm>
            <a:off x="2286000" y="3139607"/>
            <a:ext cx="6992326" cy="3353268"/>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4648200" y="4572000"/>
            <a:ext cx="1752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551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99E2683-6297-D029-83BD-033522715CC1}"/>
              </a:ext>
            </a:extLst>
          </p:cNvPr>
          <p:cNvPicPr>
            <a:picLocks noChangeAspect="1"/>
          </p:cNvPicPr>
          <p:nvPr/>
        </p:nvPicPr>
        <p:blipFill>
          <a:blip r:embed="rId2"/>
          <a:stretch>
            <a:fillRect/>
          </a:stretch>
        </p:blipFill>
        <p:spPr>
          <a:xfrm>
            <a:off x="3124200" y="3577818"/>
            <a:ext cx="4648849" cy="2915057"/>
          </a:xfrm>
          <a:prstGeom prst="rect">
            <a:avLst/>
          </a:prstGeom>
          <a:ln>
            <a:solidFill>
              <a:schemeClr val="tx1"/>
            </a:solidFill>
          </a:ln>
        </p:spPr>
      </p:pic>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b="1" dirty="0"/>
              <a:t>[Continue with browser</a:t>
            </a:r>
            <a:r>
              <a:rPr kumimoji="1" lang="en-US" altLang="ja-JP" sz="3600" dirty="0"/>
              <a:t>]</a:t>
            </a:r>
            <a:r>
              <a:rPr kumimoji="1" lang="ja-JP" altLang="en-US" sz="3600" dirty="0"/>
              <a:t>のボタンを</a:t>
            </a:r>
            <a:br>
              <a:rPr kumimoji="1" lang="en-US" altLang="ja-JP" sz="3600" dirty="0"/>
            </a:br>
            <a:r>
              <a:rPr kumimoji="1" lang="ja-JP" altLang="en-US" sz="3600" dirty="0"/>
              <a:t>クリックする</a:t>
            </a:r>
            <a:endParaRPr kumimoji="1" lang="en-US" altLang="ja-JP" sz="3600" dirty="0"/>
          </a:p>
        </p:txBody>
      </p:sp>
      <p:sp>
        <p:nvSpPr>
          <p:cNvPr id="7" name="正方形/長方形 6">
            <a:extLst>
              <a:ext uri="{FF2B5EF4-FFF2-40B4-BE49-F238E27FC236}">
                <a16:creationId xmlns:a16="http://schemas.microsoft.com/office/drawing/2014/main" id="{9B525917-8C0D-A99C-D990-E525C13C3830}"/>
              </a:ext>
            </a:extLst>
          </p:cNvPr>
          <p:cNvSpPr/>
          <p:nvPr/>
        </p:nvSpPr>
        <p:spPr>
          <a:xfrm>
            <a:off x="4350488" y="5977726"/>
            <a:ext cx="1752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901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12122DC-2B6E-B287-DA52-69A706F92BF3}"/>
              </a:ext>
            </a:extLst>
          </p:cNvPr>
          <p:cNvPicPr>
            <a:picLocks noChangeAspect="1"/>
          </p:cNvPicPr>
          <p:nvPr/>
        </p:nvPicPr>
        <p:blipFill>
          <a:blip r:embed="rId2"/>
          <a:stretch>
            <a:fillRect/>
          </a:stretch>
        </p:blipFill>
        <p:spPr>
          <a:xfrm>
            <a:off x="7117247" y="2433057"/>
            <a:ext cx="4201111" cy="3991532"/>
          </a:xfrm>
          <a:prstGeom prst="rect">
            <a:avLst/>
          </a:prstGeom>
          <a:ln>
            <a:solidFill>
              <a:schemeClr val="tx1"/>
            </a:solidFill>
          </a:ln>
        </p:spPr>
      </p:pic>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自分のアカウント情報が表示</a:t>
            </a:r>
            <a:br>
              <a:rPr kumimoji="1" lang="en-US" altLang="ja-JP" sz="3600" dirty="0"/>
            </a:br>
            <a:r>
              <a:rPr kumimoji="1" lang="ja-JP" altLang="en-US" sz="3600" dirty="0"/>
              <a:t>されていることを確認して</a:t>
            </a:r>
            <a:br>
              <a:rPr kumimoji="1" lang="en-US" altLang="ja-JP" sz="3600" dirty="0"/>
            </a:br>
            <a:r>
              <a:rPr kumimoji="1" lang="en-US" altLang="ja-JP" sz="3600" dirty="0"/>
              <a:t>[Continue]</a:t>
            </a:r>
            <a:r>
              <a:rPr kumimoji="1" lang="ja-JP" altLang="en-US" sz="3600" dirty="0"/>
              <a:t>のボタンを</a:t>
            </a:r>
            <a:br>
              <a:rPr kumimoji="1" lang="en-US" altLang="ja-JP" sz="3600" dirty="0"/>
            </a:br>
            <a:r>
              <a:rPr kumimoji="1" lang="ja-JP" altLang="en-US" sz="3600" dirty="0"/>
              <a:t>クリックする</a:t>
            </a:r>
            <a:endParaRPr kumimoji="1" lang="en-US" altLang="ja-JP" sz="3600" dirty="0"/>
          </a:p>
        </p:txBody>
      </p:sp>
      <p:sp>
        <p:nvSpPr>
          <p:cNvPr id="7" name="正方形/長方形 6">
            <a:extLst>
              <a:ext uri="{FF2B5EF4-FFF2-40B4-BE49-F238E27FC236}">
                <a16:creationId xmlns:a16="http://schemas.microsoft.com/office/drawing/2014/main" id="{9B525917-8C0D-A99C-D990-E525C13C3830}"/>
              </a:ext>
            </a:extLst>
          </p:cNvPr>
          <p:cNvSpPr/>
          <p:nvPr/>
        </p:nvSpPr>
        <p:spPr>
          <a:xfrm>
            <a:off x="9829800" y="4724400"/>
            <a:ext cx="990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6386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t>[Authorize GitHub </a:t>
            </a:r>
            <a:br>
              <a:rPr kumimoji="1" lang="en-US" altLang="ja-JP" sz="3600" dirty="0"/>
            </a:br>
            <a:r>
              <a:rPr kumimoji="1" lang="en-US" altLang="ja-JP" sz="3600" dirty="0"/>
              <a:t>Desktop]</a:t>
            </a:r>
            <a:br>
              <a:rPr kumimoji="1" lang="en-US" altLang="ja-JP" sz="3600" dirty="0"/>
            </a:br>
            <a:br>
              <a:rPr kumimoji="1" lang="en-US" altLang="ja-JP" sz="3600" dirty="0"/>
            </a:br>
            <a:r>
              <a:rPr kumimoji="1" lang="ja-JP" altLang="en-US" sz="3600" dirty="0"/>
              <a:t>のウインドウが表示された場合</a:t>
            </a:r>
            <a:br>
              <a:rPr kumimoji="1" lang="en-US" altLang="ja-JP" sz="3600" dirty="0"/>
            </a:br>
            <a:r>
              <a:rPr kumimoji="1" lang="ja-JP" altLang="en-US" sz="3600" dirty="0"/>
              <a:t>が、</a:t>
            </a:r>
            <a:r>
              <a:rPr kumimoji="1" lang="en-US" altLang="ja-JP" sz="3600" dirty="0"/>
              <a:t>[Authorize desktop]</a:t>
            </a:r>
            <a:br>
              <a:rPr kumimoji="1" lang="en-US" altLang="ja-JP" sz="3600" dirty="0"/>
            </a:br>
            <a:r>
              <a:rPr kumimoji="1" lang="ja-JP" altLang="en-US" sz="3600" dirty="0"/>
              <a:t>をクリック</a:t>
            </a:r>
            <a:endParaRPr kumimoji="1" lang="en-US" altLang="ja-JP" sz="3600" dirty="0"/>
          </a:p>
        </p:txBody>
      </p:sp>
      <p:sp>
        <p:nvSpPr>
          <p:cNvPr id="12" name="正方形/長方形 11">
            <a:extLst>
              <a:ext uri="{FF2B5EF4-FFF2-40B4-BE49-F238E27FC236}">
                <a16:creationId xmlns:a16="http://schemas.microsoft.com/office/drawing/2014/main" id="{15327E4F-986F-EEA4-8BA2-659C6DCC7EDA}"/>
              </a:ext>
            </a:extLst>
          </p:cNvPr>
          <p:cNvSpPr/>
          <p:nvPr/>
        </p:nvSpPr>
        <p:spPr>
          <a:xfrm>
            <a:off x="6172200" y="2743200"/>
            <a:ext cx="381000" cy="3810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883D234B-9D86-B6FA-4FBE-925B05FF0772}"/>
              </a:ext>
            </a:extLst>
          </p:cNvPr>
          <p:cNvSpPr/>
          <p:nvPr/>
        </p:nvSpPr>
        <p:spPr>
          <a:xfrm>
            <a:off x="7924800" y="2957623"/>
            <a:ext cx="1066800" cy="166577"/>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CF44F5EC-C10E-E38A-858D-0F764266165F}"/>
              </a:ext>
            </a:extLst>
          </p:cNvPr>
          <p:cNvPicPr>
            <a:picLocks noChangeAspect="1"/>
          </p:cNvPicPr>
          <p:nvPr/>
        </p:nvPicPr>
        <p:blipFill>
          <a:blip r:embed="rId2"/>
          <a:stretch>
            <a:fillRect/>
          </a:stretch>
        </p:blipFill>
        <p:spPr>
          <a:xfrm>
            <a:off x="7413617" y="1202402"/>
            <a:ext cx="4764205" cy="5597761"/>
          </a:xfrm>
          <a:prstGeom prst="rect">
            <a:avLst/>
          </a:prstGeom>
          <a:ln>
            <a:solidFill>
              <a:schemeClr val="tx1"/>
            </a:solidFill>
          </a:ln>
        </p:spPr>
      </p:pic>
      <p:sp>
        <p:nvSpPr>
          <p:cNvPr id="8" name="正方形/長方形 7">
            <a:extLst>
              <a:ext uri="{FF2B5EF4-FFF2-40B4-BE49-F238E27FC236}">
                <a16:creationId xmlns:a16="http://schemas.microsoft.com/office/drawing/2014/main" id="{ADE4F332-6443-52A4-6985-9FEA877DFC1F}"/>
              </a:ext>
            </a:extLst>
          </p:cNvPr>
          <p:cNvSpPr/>
          <p:nvPr/>
        </p:nvSpPr>
        <p:spPr>
          <a:xfrm>
            <a:off x="9769138" y="5791200"/>
            <a:ext cx="2118062" cy="3083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39455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使用ブラウザが</a:t>
            </a:r>
            <a:r>
              <a:rPr kumimoji="1" lang="en-US" altLang="ja-JP" sz="3600" dirty="0" err="1"/>
              <a:t>MicrosoftEdge</a:t>
            </a:r>
            <a:r>
              <a:rPr kumimoji="1" lang="ja-JP" altLang="en-US" sz="3600" dirty="0"/>
              <a:t>の場合は</a:t>
            </a:r>
            <a:r>
              <a:rPr kumimoji="1" lang="en-US" altLang="ja-JP" sz="3600" dirty="0"/>
              <a:t>[</a:t>
            </a:r>
            <a:r>
              <a:rPr kumimoji="1" lang="ja-JP" altLang="en-US" sz="3600" dirty="0"/>
              <a:t>開く</a:t>
            </a:r>
            <a:r>
              <a:rPr kumimoji="1" lang="en-US" altLang="ja-JP" sz="3600" dirty="0"/>
              <a:t>]</a:t>
            </a:r>
            <a:br>
              <a:rPr kumimoji="1" lang="en-US" altLang="ja-JP" sz="3600" dirty="0"/>
            </a:br>
            <a:r>
              <a:rPr lang="en-US" altLang="ja-JP" sz="3600" dirty="0" err="1"/>
              <a:t>GoogleChrome</a:t>
            </a:r>
            <a:r>
              <a:rPr lang="ja-JP" altLang="en-US" sz="3600" dirty="0"/>
              <a:t>の場合</a:t>
            </a:r>
            <a:r>
              <a:rPr lang="en-US" altLang="ja-JP" sz="3600" dirty="0"/>
              <a:t>[</a:t>
            </a:r>
            <a:r>
              <a:rPr lang="en-US" altLang="ja-JP" sz="3600" dirty="0" err="1"/>
              <a:t>GitHubDesktop</a:t>
            </a:r>
            <a:r>
              <a:rPr lang="ja-JP" altLang="en-US" sz="3600" dirty="0"/>
              <a:t>を開く</a:t>
            </a:r>
            <a:r>
              <a:rPr lang="en-US" altLang="ja-JP" sz="3600" dirty="0"/>
              <a:t>]</a:t>
            </a:r>
            <a:r>
              <a:rPr lang="ja-JP" altLang="en-US" sz="3600" dirty="0"/>
              <a:t>をクリックする</a:t>
            </a:r>
            <a:br>
              <a:rPr lang="en-US" altLang="ja-JP" sz="3600" dirty="0"/>
            </a:br>
            <a:endParaRPr kumimoji="1" lang="en-US" altLang="ja-JP" sz="3600" dirty="0"/>
          </a:p>
        </p:txBody>
      </p:sp>
      <p:pic>
        <p:nvPicPr>
          <p:cNvPr id="6" name="図 5">
            <a:extLst>
              <a:ext uri="{FF2B5EF4-FFF2-40B4-BE49-F238E27FC236}">
                <a16:creationId xmlns:a16="http://schemas.microsoft.com/office/drawing/2014/main" id="{5A1B0686-8944-987A-C548-854E2243F77B}"/>
              </a:ext>
            </a:extLst>
          </p:cNvPr>
          <p:cNvPicPr>
            <a:picLocks noChangeAspect="1"/>
          </p:cNvPicPr>
          <p:nvPr/>
        </p:nvPicPr>
        <p:blipFill>
          <a:blip r:embed="rId2"/>
          <a:stretch>
            <a:fillRect/>
          </a:stretch>
        </p:blipFill>
        <p:spPr>
          <a:xfrm>
            <a:off x="6477000" y="4034269"/>
            <a:ext cx="5210902" cy="2238687"/>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8458200" y="5637001"/>
            <a:ext cx="2057400" cy="5070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9875B377-2AB5-6980-F86E-16D7E0577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74" y="4456183"/>
            <a:ext cx="5799166" cy="1754524"/>
          </a:xfrm>
          <a:prstGeom prst="rect">
            <a:avLst/>
          </a:prstGeom>
          <a:ln>
            <a:solidFill>
              <a:schemeClr val="tx1"/>
            </a:solidFill>
          </a:ln>
        </p:spPr>
      </p:pic>
      <p:sp>
        <p:nvSpPr>
          <p:cNvPr id="8" name="正方形/長方形 7">
            <a:extLst>
              <a:ext uri="{FF2B5EF4-FFF2-40B4-BE49-F238E27FC236}">
                <a16:creationId xmlns:a16="http://schemas.microsoft.com/office/drawing/2014/main" id="{ADE4F332-6443-52A4-6985-9FEA877DFC1F}"/>
              </a:ext>
            </a:extLst>
          </p:cNvPr>
          <p:cNvSpPr/>
          <p:nvPr/>
        </p:nvSpPr>
        <p:spPr>
          <a:xfrm>
            <a:off x="4038600" y="5700119"/>
            <a:ext cx="914400" cy="44392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F7CE2AC-280D-8669-C94C-A8E3E1801D1F}"/>
              </a:ext>
            </a:extLst>
          </p:cNvPr>
          <p:cNvSpPr txBox="1"/>
          <p:nvPr/>
        </p:nvSpPr>
        <p:spPr>
          <a:xfrm>
            <a:off x="1752600" y="6210707"/>
            <a:ext cx="2182008" cy="369332"/>
          </a:xfrm>
          <a:prstGeom prst="rect">
            <a:avLst/>
          </a:prstGeom>
          <a:noFill/>
        </p:spPr>
        <p:txBody>
          <a:bodyPr wrap="none" rtlCol="0">
            <a:spAutoFit/>
          </a:bodyPr>
          <a:lstStyle/>
          <a:p>
            <a:r>
              <a:rPr kumimoji="1" lang="en-US" altLang="ja-JP" dirty="0"/>
              <a:t>Microsoft Edge</a:t>
            </a:r>
            <a:endParaRPr kumimoji="1" lang="ja-JP" altLang="en-US" dirty="0"/>
          </a:p>
        </p:txBody>
      </p:sp>
      <p:sp>
        <p:nvSpPr>
          <p:cNvPr id="10" name="テキスト ボックス 9">
            <a:extLst>
              <a:ext uri="{FF2B5EF4-FFF2-40B4-BE49-F238E27FC236}">
                <a16:creationId xmlns:a16="http://schemas.microsoft.com/office/drawing/2014/main" id="{D25FB81D-8C3A-63E7-2FCF-174B37DCFD4F}"/>
              </a:ext>
            </a:extLst>
          </p:cNvPr>
          <p:cNvSpPr txBox="1"/>
          <p:nvPr/>
        </p:nvSpPr>
        <p:spPr>
          <a:xfrm>
            <a:off x="8153400" y="6241832"/>
            <a:ext cx="2039341" cy="369332"/>
          </a:xfrm>
          <a:prstGeom prst="rect">
            <a:avLst/>
          </a:prstGeom>
          <a:noFill/>
        </p:spPr>
        <p:txBody>
          <a:bodyPr wrap="none" rtlCol="0">
            <a:spAutoFit/>
          </a:bodyPr>
          <a:lstStyle/>
          <a:p>
            <a:r>
              <a:rPr kumimoji="1" lang="en-US" altLang="ja-JP" dirty="0"/>
              <a:t>Google Chrome</a:t>
            </a:r>
            <a:endParaRPr kumimoji="1" lang="ja-JP" altLang="en-US" dirty="0"/>
          </a:p>
        </p:txBody>
      </p:sp>
    </p:spTree>
    <p:extLst>
      <p:ext uri="{BB962C8B-B14F-4D97-AF65-F5344CB8AC3E}">
        <p14:creationId xmlns:p14="http://schemas.microsoft.com/office/powerpoint/2010/main" val="3803889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lang="en-US" altLang="ja-JP" sz="3600" dirty="0"/>
            </a:br>
            <a:r>
              <a:rPr lang="en-US" altLang="ja-JP" sz="3600" dirty="0"/>
              <a:t>Configure Git</a:t>
            </a:r>
            <a:r>
              <a:rPr lang="ja-JP" altLang="en-US" sz="3600" dirty="0"/>
              <a:t>の</a:t>
            </a:r>
            <a:br>
              <a:rPr lang="en-US" altLang="ja-JP" sz="3600" dirty="0"/>
            </a:br>
            <a:r>
              <a:rPr lang="ja-JP" altLang="en-US" sz="3600" dirty="0"/>
              <a:t>画面が表示されたら</a:t>
            </a:r>
            <a:br>
              <a:rPr lang="en-US" altLang="ja-JP" sz="3600" dirty="0"/>
            </a:br>
            <a:r>
              <a:rPr lang="en-US" altLang="ja-JP" sz="3600" dirty="0"/>
              <a:t>[Finish]</a:t>
            </a:r>
            <a:r>
              <a:rPr lang="ja-JP" altLang="en-US" sz="3600" dirty="0"/>
              <a:t>をクリック</a:t>
            </a:r>
            <a:endParaRPr lang="en-US" altLang="ja-JP" sz="3600" dirty="0"/>
          </a:p>
        </p:txBody>
      </p:sp>
      <p:pic>
        <p:nvPicPr>
          <p:cNvPr id="11" name="図 10">
            <a:extLst>
              <a:ext uri="{FF2B5EF4-FFF2-40B4-BE49-F238E27FC236}">
                <a16:creationId xmlns:a16="http://schemas.microsoft.com/office/drawing/2014/main" id="{70306A37-CA13-D095-5F4D-9918F8D59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209800"/>
            <a:ext cx="6470165" cy="4418649"/>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5714999" y="5105400"/>
            <a:ext cx="409353" cy="3048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257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lang="en-US" altLang="ja-JP" sz="3600" dirty="0"/>
            </a:br>
            <a:r>
              <a:rPr lang="ja-JP" altLang="en-US" sz="3600" dirty="0"/>
              <a:t>この画面が表示</a:t>
            </a:r>
            <a:br>
              <a:rPr lang="en-US" altLang="ja-JP" sz="3600" dirty="0"/>
            </a:br>
            <a:r>
              <a:rPr lang="ja-JP" altLang="en-US" sz="3600" dirty="0"/>
              <a:t>されたら</a:t>
            </a:r>
            <a:r>
              <a:rPr lang="en-US" altLang="ja-JP" sz="3600" dirty="0"/>
              <a:t>OK</a:t>
            </a:r>
          </a:p>
        </p:txBody>
      </p:sp>
      <p:pic>
        <p:nvPicPr>
          <p:cNvPr id="5" name="図 4">
            <a:extLst>
              <a:ext uri="{FF2B5EF4-FFF2-40B4-BE49-F238E27FC236}">
                <a16:creationId xmlns:a16="http://schemas.microsoft.com/office/drawing/2014/main" id="{54851726-5720-1F1E-5B3C-5D500D93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422" y="1981200"/>
            <a:ext cx="7097325" cy="4876800"/>
          </a:xfrm>
          <a:prstGeom prst="rect">
            <a:avLst/>
          </a:prstGeom>
          <a:ln>
            <a:solidFill>
              <a:schemeClr val="tx1"/>
            </a:solidFill>
          </a:ln>
        </p:spPr>
      </p:pic>
    </p:spTree>
    <p:extLst>
      <p:ext uri="{BB962C8B-B14F-4D97-AF65-F5344CB8AC3E}">
        <p14:creationId xmlns:p14="http://schemas.microsoft.com/office/powerpoint/2010/main" val="1003197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現在、</a:t>
            </a:r>
            <a:r>
              <a:rPr lang="en-US" altLang="ja-JP" sz="3600" dirty="0"/>
              <a:t>PC</a:t>
            </a:r>
            <a:r>
              <a:rPr lang="ja-JP" altLang="en-US" sz="3600" dirty="0"/>
              <a:t>の</a:t>
            </a:r>
            <a:r>
              <a:rPr lang="en-US" altLang="ja-JP" sz="3600" b="1" dirty="0">
                <a:solidFill>
                  <a:srgbClr val="00B0F0"/>
                </a:solidFill>
              </a:rPr>
              <a:t>C</a:t>
            </a:r>
            <a:r>
              <a:rPr lang="ja-JP" altLang="en-US" sz="3600" b="1" dirty="0">
                <a:solidFill>
                  <a:srgbClr val="00B0F0"/>
                </a:solidFill>
              </a:rPr>
              <a:t>ドライブの「</a:t>
            </a:r>
            <a:r>
              <a:rPr lang="en-US" altLang="ja-JP" sz="3600" b="1" dirty="0">
                <a:solidFill>
                  <a:srgbClr val="00B0F0"/>
                </a:solidFill>
              </a:rPr>
              <a:t>c</a:t>
            </a:r>
            <a:r>
              <a:rPr lang="ja-JP" altLang="en-US" sz="3600" b="1" dirty="0">
                <a:solidFill>
                  <a:srgbClr val="00B0F0"/>
                </a:solidFill>
              </a:rPr>
              <a:t>」</a:t>
            </a:r>
            <a:r>
              <a:rPr lang="ja-JP" altLang="en-US" sz="3600" dirty="0"/>
              <a:t>という名前のフォルダ内にすべてのソースプログラムを入れている</a:t>
            </a:r>
            <a:br>
              <a:rPr lang="en-US" altLang="ja-JP" sz="3600" dirty="0"/>
            </a:br>
            <a:br>
              <a:rPr lang="en-US" altLang="ja-JP" sz="3600" dirty="0"/>
            </a:br>
            <a:r>
              <a:rPr lang="ja-JP" altLang="en-US" sz="3600" dirty="0"/>
              <a:t>フォルダによる分類をしていないため、どのファイルが何をしているプログラムなのか不明</a:t>
            </a:r>
            <a:br>
              <a:rPr lang="en-US" altLang="ja-JP" sz="3600" dirty="0"/>
            </a:br>
            <a:br>
              <a:rPr lang="en-US" altLang="ja-JP" sz="3600" dirty="0"/>
            </a:br>
            <a:r>
              <a:rPr lang="ja-JP" altLang="en-US" sz="3600" dirty="0"/>
              <a:t>そこでフォルダによる分類を行う</a:t>
            </a:r>
            <a:endParaRPr lang="en-US" altLang="ja-JP" sz="3600" dirty="0"/>
          </a:p>
        </p:txBody>
      </p:sp>
    </p:spTree>
    <p:extLst>
      <p:ext uri="{BB962C8B-B14F-4D97-AF65-F5344CB8AC3E}">
        <p14:creationId xmlns:p14="http://schemas.microsoft.com/office/powerpoint/2010/main" val="3147243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endParaRPr lang="en-US" altLang="ja-JP" sz="3600" dirty="0"/>
          </a:p>
        </p:txBody>
      </p:sp>
      <p:sp>
        <p:nvSpPr>
          <p:cNvPr id="4" name="テキスト ボックス 3">
            <a:extLst>
              <a:ext uri="{FF2B5EF4-FFF2-40B4-BE49-F238E27FC236}">
                <a16:creationId xmlns:a16="http://schemas.microsoft.com/office/drawing/2014/main" id="{D10BDD2C-CB59-B036-7B38-5B66BD46733B}"/>
              </a:ext>
            </a:extLst>
          </p:cNvPr>
          <p:cNvSpPr txBox="1"/>
          <p:nvPr/>
        </p:nvSpPr>
        <p:spPr>
          <a:xfrm>
            <a:off x="1143000" y="2362200"/>
            <a:ext cx="8985152" cy="3785652"/>
          </a:xfrm>
          <a:prstGeom prst="rect">
            <a:avLst/>
          </a:prstGeom>
          <a:noFill/>
        </p:spPr>
        <p:txBody>
          <a:bodyPr wrap="none" rtlCol="0">
            <a:spAutoFit/>
          </a:bodyPr>
          <a:lstStyle/>
          <a:p>
            <a:pPr marL="571500" indent="-571500">
              <a:buFont typeface="Arial" panose="020B0604020202020204" pitchFamily="34" charset="0"/>
              <a:buChar char="•"/>
            </a:pPr>
            <a:r>
              <a:rPr lang="en-US" altLang="ja-JP" sz="4000" dirty="0" err="1"/>
              <a:t>InOut</a:t>
            </a:r>
            <a:r>
              <a:rPr lang="en-US" altLang="ja-JP" sz="4000" dirty="0"/>
              <a:t>	</a:t>
            </a:r>
            <a:r>
              <a:rPr lang="ja-JP" altLang="en-US" sz="4000" dirty="0"/>
              <a:t>：</a:t>
            </a:r>
            <a:r>
              <a:rPr lang="en-US" altLang="ja-JP" sz="4000" dirty="0"/>
              <a:t>print/</a:t>
            </a:r>
            <a:r>
              <a:rPr lang="en-US" altLang="ja-JP" sz="4000" dirty="0" err="1"/>
              <a:t>scanf</a:t>
            </a:r>
            <a:endParaRPr lang="en-US" altLang="ja-JP" sz="4000" dirty="0"/>
          </a:p>
          <a:p>
            <a:pPr marL="571500" indent="-571500">
              <a:buFont typeface="Arial" panose="020B0604020202020204" pitchFamily="34" charset="0"/>
              <a:buChar char="•"/>
            </a:pPr>
            <a:r>
              <a:rPr lang="en-US" altLang="ja-JP" sz="4000" dirty="0"/>
              <a:t>If		:if</a:t>
            </a:r>
            <a:r>
              <a:rPr lang="ja-JP" altLang="en-US" sz="4000" dirty="0"/>
              <a:t>による条件分岐</a:t>
            </a:r>
            <a:endParaRPr lang="en-US" altLang="ja-JP" sz="4000" dirty="0"/>
          </a:p>
          <a:p>
            <a:pPr marL="571500" indent="-571500">
              <a:buFont typeface="Arial" panose="020B0604020202020204" pitchFamily="34" charset="0"/>
              <a:buChar char="•"/>
            </a:pPr>
            <a:r>
              <a:rPr lang="en-US" altLang="ja-JP" sz="4000" dirty="0"/>
              <a:t>Loop	:</a:t>
            </a:r>
            <a:r>
              <a:rPr lang="en-US" altLang="ja-JP" sz="4000" dirty="0" err="1"/>
              <a:t>while,for,do~while</a:t>
            </a:r>
            <a:endParaRPr lang="en-US" altLang="ja-JP" sz="4000" dirty="0"/>
          </a:p>
          <a:p>
            <a:pPr marL="571500" indent="-571500">
              <a:buFont typeface="Arial" panose="020B0604020202020204" pitchFamily="34" charset="0"/>
              <a:buChar char="•"/>
            </a:pPr>
            <a:r>
              <a:rPr lang="en-US" altLang="ja-JP" sz="4000" dirty="0"/>
              <a:t>Switch	:switch</a:t>
            </a:r>
            <a:r>
              <a:rPr lang="ja-JP" altLang="en-US" sz="4000" dirty="0"/>
              <a:t>文</a:t>
            </a:r>
            <a:endParaRPr lang="en-US" altLang="ja-JP" sz="4000" dirty="0"/>
          </a:p>
          <a:p>
            <a:pPr marL="571500" indent="-571500">
              <a:buFont typeface="Arial" panose="020B0604020202020204" pitchFamily="34" charset="0"/>
              <a:buChar char="•"/>
            </a:pPr>
            <a:r>
              <a:rPr lang="en-US" altLang="ja-JP" sz="4000" dirty="0"/>
              <a:t>Array	:</a:t>
            </a:r>
            <a:r>
              <a:rPr lang="ja-JP" altLang="en-US" sz="4000" dirty="0"/>
              <a:t>配列関連</a:t>
            </a:r>
            <a:endParaRPr lang="en-US" altLang="ja-JP" sz="4000" dirty="0"/>
          </a:p>
          <a:p>
            <a:pPr marL="571500" indent="-571500">
              <a:buFont typeface="Arial" panose="020B0604020202020204" pitchFamily="34" charset="0"/>
              <a:buChar char="•"/>
            </a:pPr>
            <a:r>
              <a:rPr lang="en-US" altLang="ja-JP" sz="4000" dirty="0"/>
              <a:t>String	:</a:t>
            </a:r>
            <a:r>
              <a:rPr lang="ja-JP" altLang="en-US" sz="4000" dirty="0"/>
              <a:t>文字列関連</a:t>
            </a:r>
            <a:endParaRPr kumimoji="1" lang="ja-JP" altLang="en-US" sz="4000" dirty="0"/>
          </a:p>
        </p:txBody>
      </p:sp>
    </p:spTree>
    <p:extLst>
      <p:ext uri="{BB962C8B-B14F-4D97-AF65-F5344CB8AC3E}">
        <p14:creationId xmlns:p14="http://schemas.microsoft.com/office/powerpoint/2010/main" val="141308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66441-681F-9402-2D72-76839EEEB0B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84FCE4-CA24-2E76-5FD2-3BBDE0E62D7E}"/>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EBAF180C-27CF-E0E2-EDE8-67279424ADE8}"/>
              </a:ext>
            </a:extLst>
          </p:cNvPr>
          <p:cNvSpPr>
            <a:spLocks noGrp="1"/>
          </p:cNvSpPr>
          <p:nvPr>
            <p:ph idx="1"/>
          </p:nvPr>
        </p:nvSpPr>
        <p:spPr/>
        <p:txBody>
          <a:bodyPr>
            <a:normAutofit/>
          </a:bodyPr>
          <a:lstStyle/>
          <a:p>
            <a:r>
              <a:rPr kumimoji="1" lang="en-US" altLang="ja-JP" sz="3600" dirty="0"/>
              <a:t>Email</a:t>
            </a:r>
          </a:p>
          <a:p>
            <a:r>
              <a:rPr kumimoji="1" lang="en-US" altLang="ja-JP" sz="3600" dirty="0"/>
              <a:t>Password</a:t>
            </a:r>
          </a:p>
          <a:p>
            <a:r>
              <a:rPr kumimoji="1" lang="en-US" altLang="ja-JP" sz="3600" dirty="0"/>
              <a:t>Username</a:t>
            </a:r>
          </a:p>
          <a:p>
            <a:r>
              <a:rPr lang="en-US" altLang="ja-JP" sz="3600" dirty="0"/>
              <a:t>Your Country/Region</a:t>
            </a:r>
          </a:p>
          <a:p>
            <a:pPr marL="0" indent="0">
              <a:buNone/>
            </a:pPr>
            <a:br>
              <a:rPr kumimoji="1" lang="en-US" altLang="ja-JP" sz="3600" dirty="0"/>
            </a:br>
            <a:r>
              <a:rPr kumimoji="1" lang="ja-JP" altLang="en-US" sz="3600" dirty="0"/>
              <a:t>を入力して</a:t>
            </a:r>
            <a:br>
              <a:rPr kumimoji="1" lang="en-US" altLang="ja-JP" sz="3600" dirty="0"/>
            </a:br>
            <a:r>
              <a:rPr lang="en-US" altLang="ja-JP" sz="3600" dirty="0"/>
              <a:t>[Continue&gt;]</a:t>
            </a:r>
            <a:r>
              <a:rPr lang="ja-JP" altLang="en-US" sz="3600" dirty="0"/>
              <a:t>ボタン</a:t>
            </a:r>
            <a:br>
              <a:rPr lang="en-US" altLang="ja-JP" sz="3600" dirty="0"/>
            </a:br>
            <a:r>
              <a:rPr lang="ja-JP" altLang="en-US" sz="3600" dirty="0"/>
              <a:t>をクリック</a:t>
            </a:r>
            <a:endParaRPr kumimoji="1" lang="en-US" altLang="ja-JP" sz="3600" dirty="0"/>
          </a:p>
        </p:txBody>
      </p:sp>
      <p:pic>
        <p:nvPicPr>
          <p:cNvPr id="7" name="図 6">
            <a:extLst>
              <a:ext uri="{FF2B5EF4-FFF2-40B4-BE49-F238E27FC236}">
                <a16:creationId xmlns:a16="http://schemas.microsoft.com/office/drawing/2014/main" id="{5E04F39D-8FC2-8FFD-2FD8-12FBBD8E3A4D}"/>
              </a:ext>
            </a:extLst>
          </p:cNvPr>
          <p:cNvPicPr>
            <a:picLocks noChangeAspect="1"/>
          </p:cNvPicPr>
          <p:nvPr/>
        </p:nvPicPr>
        <p:blipFill>
          <a:blip r:embed="rId2"/>
          <a:stretch>
            <a:fillRect/>
          </a:stretch>
        </p:blipFill>
        <p:spPr>
          <a:xfrm>
            <a:off x="7010400" y="125221"/>
            <a:ext cx="4876800" cy="6732779"/>
          </a:xfrm>
          <a:prstGeom prst="rect">
            <a:avLst/>
          </a:prstGeom>
          <a:ln>
            <a:solidFill>
              <a:schemeClr val="tx1"/>
            </a:solidFill>
          </a:ln>
        </p:spPr>
      </p:pic>
      <p:sp>
        <p:nvSpPr>
          <p:cNvPr id="8" name="正方形/長方形 7">
            <a:extLst>
              <a:ext uri="{FF2B5EF4-FFF2-40B4-BE49-F238E27FC236}">
                <a16:creationId xmlns:a16="http://schemas.microsoft.com/office/drawing/2014/main" id="{5C19A51E-2689-3732-822C-24E9864A7D2B}"/>
              </a:ext>
            </a:extLst>
          </p:cNvPr>
          <p:cNvSpPr/>
          <p:nvPr/>
        </p:nvSpPr>
        <p:spPr>
          <a:xfrm>
            <a:off x="7315200" y="1028700"/>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6EC6EF8-E9A5-87B5-DF26-0C95C2E4EF5E}"/>
              </a:ext>
            </a:extLst>
          </p:cNvPr>
          <p:cNvSpPr/>
          <p:nvPr/>
        </p:nvSpPr>
        <p:spPr>
          <a:xfrm>
            <a:off x="7315200" y="1806575"/>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AB0C1F5-0F67-A3B2-6A02-A2EFD5B6D1BD}"/>
              </a:ext>
            </a:extLst>
          </p:cNvPr>
          <p:cNvSpPr/>
          <p:nvPr/>
        </p:nvSpPr>
        <p:spPr>
          <a:xfrm>
            <a:off x="7315200" y="2960304"/>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793E742-5972-55EF-6A32-2E03CB33166B}"/>
              </a:ext>
            </a:extLst>
          </p:cNvPr>
          <p:cNvSpPr/>
          <p:nvPr/>
        </p:nvSpPr>
        <p:spPr>
          <a:xfrm>
            <a:off x="7315200" y="4114033"/>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7CDC7F2-1FB8-87D0-16B2-41E72A51F010}"/>
              </a:ext>
            </a:extLst>
          </p:cNvPr>
          <p:cNvSpPr/>
          <p:nvPr/>
        </p:nvSpPr>
        <p:spPr>
          <a:xfrm>
            <a:off x="7277100" y="5652197"/>
            <a:ext cx="4381500" cy="524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6802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endParaRPr lang="en-US" altLang="ja-JP" sz="3600" dirty="0"/>
          </a:p>
        </p:txBody>
      </p:sp>
      <p:sp>
        <p:nvSpPr>
          <p:cNvPr id="5" name="テキスト ボックス 4">
            <a:extLst>
              <a:ext uri="{FF2B5EF4-FFF2-40B4-BE49-F238E27FC236}">
                <a16:creationId xmlns:a16="http://schemas.microsoft.com/office/drawing/2014/main" id="{DDF1CF9B-24E8-4544-0C84-2F20E1C9174E}"/>
              </a:ext>
            </a:extLst>
          </p:cNvPr>
          <p:cNvSpPr txBox="1"/>
          <p:nvPr/>
        </p:nvSpPr>
        <p:spPr>
          <a:xfrm>
            <a:off x="1219200" y="2362200"/>
            <a:ext cx="6867586" cy="3785652"/>
          </a:xfrm>
          <a:prstGeom prst="rect">
            <a:avLst/>
          </a:prstGeom>
          <a:noFill/>
        </p:spPr>
        <p:txBody>
          <a:bodyPr wrap="none" rtlCol="0">
            <a:spAutoFit/>
          </a:bodyPr>
          <a:lstStyle/>
          <a:p>
            <a:pPr marL="571500" indent="-571500">
              <a:buFont typeface="Arial" panose="020B0604020202020204" pitchFamily="34" charset="0"/>
              <a:buChar char="•"/>
            </a:pPr>
            <a:r>
              <a:rPr lang="en-US" altLang="ja-JP" sz="4000" dirty="0" err="1"/>
              <a:t>Func</a:t>
            </a:r>
            <a:r>
              <a:rPr lang="en-US" altLang="ja-JP" sz="4000" dirty="0"/>
              <a:t>		:</a:t>
            </a:r>
            <a:r>
              <a:rPr lang="ja-JP" altLang="en-US" sz="4000" dirty="0"/>
              <a:t>関数</a:t>
            </a:r>
            <a:endParaRPr lang="en-US" altLang="ja-JP" sz="4000" dirty="0"/>
          </a:p>
          <a:p>
            <a:pPr marL="571500" indent="-571500">
              <a:buFont typeface="Arial" panose="020B0604020202020204" pitchFamily="34" charset="0"/>
              <a:buChar char="•"/>
            </a:pPr>
            <a:r>
              <a:rPr lang="en-US" altLang="ja-JP" sz="4000" dirty="0"/>
              <a:t>Algorithm	:</a:t>
            </a:r>
            <a:r>
              <a:rPr lang="ja-JP" altLang="en-US" sz="4000" dirty="0"/>
              <a:t>乱数、ソート</a:t>
            </a:r>
            <a:endParaRPr lang="en-US" altLang="ja-JP" sz="4000" dirty="0"/>
          </a:p>
          <a:p>
            <a:pPr marL="571500" indent="-571500">
              <a:buFont typeface="Arial" panose="020B0604020202020204" pitchFamily="34" charset="0"/>
              <a:buChar char="•"/>
            </a:pPr>
            <a:r>
              <a:rPr lang="en-US" altLang="ja-JP" sz="4000" dirty="0"/>
              <a:t>Pointer	:</a:t>
            </a:r>
            <a:r>
              <a:rPr lang="ja-JP" altLang="en-US" sz="4000" dirty="0"/>
              <a:t>ポインタ</a:t>
            </a:r>
            <a:endParaRPr lang="en-US" altLang="ja-JP" sz="4000" dirty="0"/>
          </a:p>
          <a:p>
            <a:pPr marL="571500" indent="-571500">
              <a:buFont typeface="Arial" panose="020B0604020202020204" pitchFamily="34" charset="0"/>
              <a:buChar char="•"/>
            </a:pPr>
            <a:r>
              <a:rPr lang="en-US" altLang="ja-JP" sz="4000" dirty="0"/>
              <a:t>Struct		:</a:t>
            </a:r>
            <a:r>
              <a:rPr lang="ja-JP" altLang="en-US" sz="4000" dirty="0"/>
              <a:t>構造体</a:t>
            </a:r>
            <a:endParaRPr lang="en-US" altLang="ja-JP" sz="4000" dirty="0"/>
          </a:p>
          <a:p>
            <a:pPr marL="571500" indent="-571500">
              <a:buFont typeface="Arial" panose="020B0604020202020204" pitchFamily="34" charset="0"/>
              <a:buChar char="•"/>
            </a:pPr>
            <a:r>
              <a:rPr lang="en-US" altLang="ja-JP" sz="4000" dirty="0"/>
              <a:t>File		:</a:t>
            </a:r>
            <a:r>
              <a:rPr lang="ja-JP" altLang="en-US" sz="4000" dirty="0"/>
              <a:t>ファイル</a:t>
            </a:r>
            <a:endParaRPr lang="en-US" altLang="ja-JP" sz="4000" dirty="0"/>
          </a:p>
          <a:p>
            <a:pPr marL="571500" indent="-571500">
              <a:buFont typeface="Arial" panose="020B0604020202020204" pitchFamily="34" charset="0"/>
              <a:buChar char="•"/>
            </a:pPr>
            <a:r>
              <a:rPr lang="en-US" altLang="ja-JP" sz="4000" dirty="0"/>
              <a:t>Bit			:</a:t>
            </a:r>
            <a:r>
              <a:rPr lang="ja-JP" altLang="en-US" sz="4000" dirty="0"/>
              <a:t>ビット演算</a:t>
            </a:r>
            <a:endParaRPr lang="en-US" altLang="ja-JP" sz="4000" dirty="0"/>
          </a:p>
        </p:txBody>
      </p:sp>
    </p:spTree>
    <p:extLst>
      <p:ext uri="{BB962C8B-B14F-4D97-AF65-F5344CB8AC3E}">
        <p14:creationId xmlns:p14="http://schemas.microsoft.com/office/powerpoint/2010/main" val="762861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すべてのソースプログラムを手作業でフォルダ分類するのは大変なので</a:t>
            </a:r>
            <a:r>
              <a:rPr lang="ja-JP" altLang="en-US" sz="3600" b="1" dirty="0">
                <a:solidFill>
                  <a:srgbClr val="FF0000"/>
                </a:solidFill>
              </a:rPr>
              <a:t>バッチファイル</a:t>
            </a:r>
            <a:r>
              <a:rPr lang="ja-JP" altLang="en-US" sz="3600" dirty="0"/>
              <a:t>（コマンドプロンプトのコマンドを書いたもの）を使って、自動で分類作業を行う</a:t>
            </a:r>
            <a:endParaRPr lang="en-US" altLang="ja-JP" sz="3600" dirty="0"/>
          </a:p>
        </p:txBody>
      </p:sp>
    </p:spTree>
    <p:extLst>
      <p:ext uri="{BB962C8B-B14F-4D97-AF65-F5344CB8AC3E}">
        <p14:creationId xmlns:p14="http://schemas.microsoft.com/office/powerpoint/2010/main" val="1440425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バッチファイルを以下の</a:t>
            </a:r>
            <a:r>
              <a:rPr lang="en-US" altLang="ja-JP" sz="3600" dirty="0"/>
              <a:t>URL</a:t>
            </a:r>
            <a:r>
              <a:rPr lang="ja-JP" altLang="en-US" sz="3600" dirty="0"/>
              <a:t>からダウンロードする</a:t>
            </a:r>
            <a:br>
              <a:rPr lang="en-US" altLang="ja-JP" sz="3600" dirty="0"/>
            </a:br>
            <a:br>
              <a:rPr lang="en-US" altLang="ja-JP" sz="3600" dirty="0"/>
            </a:br>
            <a:r>
              <a:rPr lang="en-US" altLang="ja-JP" sz="3600" dirty="0">
                <a:hlinkClick r:id="rId2"/>
              </a:rPr>
              <a:t>https://drive.google.com/file/d/1M3TtIDOZd8HPO3eECFwN-tan4SV7gzxs/view?usp=drive_link</a:t>
            </a:r>
            <a:br>
              <a:rPr lang="en-US" altLang="ja-JP" sz="3600" dirty="0"/>
            </a:br>
            <a:br>
              <a:rPr lang="en-US" altLang="ja-JP" sz="3600" dirty="0"/>
            </a:br>
            <a:br>
              <a:rPr lang="en-US" altLang="ja-JP" sz="3600" dirty="0"/>
            </a:br>
            <a:r>
              <a:rPr lang="ja-JP" altLang="en-US" sz="3200" dirty="0">
                <a:solidFill>
                  <a:srgbClr val="FF0000"/>
                </a:solidFill>
              </a:rPr>
              <a:t>注意！：</a:t>
            </a:r>
            <a:r>
              <a:rPr lang="en-US" altLang="ja-JP" sz="3200" dirty="0" err="1">
                <a:solidFill>
                  <a:srgbClr val="FF0000"/>
                </a:solidFill>
              </a:rPr>
              <a:t>GoogleChrome</a:t>
            </a:r>
            <a:r>
              <a:rPr lang="ja-JP" altLang="en-US" sz="3200" dirty="0">
                <a:solidFill>
                  <a:srgbClr val="FF0000"/>
                </a:solidFill>
              </a:rPr>
              <a:t>を使ってください</a:t>
            </a:r>
            <a:br>
              <a:rPr lang="en-US" altLang="ja-JP" sz="3200" dirty="0">
                <a:solidFill>
                  <a:srgbClr val="FF0000"/>
                </a:solidFill>
              </a:rPr>
            </a:br>
            <a:r>
              <a:rPr lang="ja-JP" altLang="en-US" sz="3200" dirty="0">
                <a:solidFill>
                  <a:srgbClr val="FF0000"/>
                </a:solidFill>
              </a:rPr>
              <a:t>　　　　　</a:t>
            </a:r>
            <a:r>
              <a:rPr lang="en-US" altLang="ja-JP" sz="3200" dirty="0" err="1">
                <a:solidFill>
                  <a:srgbClr val="FF0000"/>
                </a:solidFill>
              </a:rPr>
              <a:t>MicrosoftEdge</a:t>
            </a:r>
            <a:r>
              <a:rPr lang="ja-JP" altLang="en-US" sz="3200" dirty="0">
                <a:solidFill>
                  <a:srgbClr val="FF0000"/>
                </a:solidFill>
              </a:rPr>
              <a:t>だとダウンロードが困難です</a:t>
            </a:r>
            <a:endParaRPr lang="en-US" altLang="ja-JP" sz="3600" dirty="0">
              <a:solidFill>
                <a:srgbClr val="FF0000"/>
              </a:solidFill>
            </a:endParaRPr>
          </a:p>
        </p:txBody>
      </p:sp>
    </p:spTree>
    <p:extLst>
      <p:ext uri="{BB962C8B-B14F-4D97-AF65-F5344CB8AC3E}">
        <p14:creationId xmlns:p14="http://schemas.microsoft.com/office/powerpoint/2010/main" val="1207476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この画面が表示されたら、</a:t>
            </a:r>
            <a:r>
              <a:rPr lang="en-US" altLang="ja-JP" sz="3600" dirty="0"/>
              <a:t>[</a:t>
            </a:r>
            <a:r>
              <a:rPr lang="ja-JP" altLang="en-US" sz="3600" dirty="0"/>
              <a:t>ダウンロード</a:t>
            </a:r>
            <a:r>
              <a:rPr lang="en-US" altLang="ja-JP" sz="3600" dirty="0"/>
              <a:t>]</a:t>
            </a:r>
            <a:r>
              <a:rPr lang="ja-JP" altLang="en-US" sz="3600" dirty="0"/>
              <a:t>ボタンを</a:t>
            </a:r>
            <a:br>
              <a:rPr lang="en-US" altLang="ja-JP" sz="3600" dirty="0"/>
            </a:br>
            <a:r>
              <a:rPr lang="ja-JP" altLang="en-US" sz="3600" dirty="0"/>
              <a:t>クリックする</a:t>
            </a:r>
            <a:endParaRPr lang="en-US" altLang="ja-JP" sz="3600" dirty="0"/>
          </a:p>
        </p:txBody>
      </p:sp>
      <p:pic>
        <p:nvPicPr>
          <p:cNvPr id="5" name="図 4">
            <a:extLst>
              <a:ext uri="{FF2B5EF4-FFF2-40B4-BE49-F238E27FC236}">
                <a16:creationId xmlns:a16="http://schemas.microsoft.com/office/drawing/2014/main" id="{5D3F09A0-6266-E01E-4B9F-B13B1C29D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655" y="3500288"/>
            <a:ext cx="7504689" cy="2772668"/>
          </a:xfrm>
          <a:prstGeom prst="rect">
            <a:avLst/>
          </a:prstGeom>
        </p:spPr>
      </p:pic>
    </p:spTree>
    <p:extLst>
      <p:ext uri="{BB962C8B-B14F-4D97-AF65-F5344CB8AC3E}">
        <p14:creationId xmlns:p14="http://schemas.microsoft.com/office/powerpoint/2010/main" val="2616556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警告が表示されるが、</a:t>
            </a:r>
            <a:r>
              <a:rPr lang="en-US" altLang="ja-JP" sz="3600" dirty="0"/>
              <a:t>[</a:t>
            </a:r>
            <a:r>
              <a:rPr lang="ja-JP" altLang="en-US" sz="3600" dirty="0"/>
              <a:t>このままダウンロード</a:t>
            </a:r>
            <a:r>
              <a:rPr lang="en-US" altLang="ja-JP" sz="3600" dirty="0"/>
              <a:t>]</a:t>
            </a:r>
            <a:r>
              <a:rPr lang="ja-JP" altLang="en-US" sz="3600" dirty="0"/>
              <a:t>ボタンをクリックする</a:t>
            </a:r>
            <a:endParaRPr lang="en-US" altLang="ja-JP" sz="3600" dirty="0"/>
          </a:p>
        </p:txBody>
      </p:sp>
      <p:pic>
        <p:nvPicPr>
          <p:cNvPr id="6" name="図 5">
            <a:extLst>
              <a:ext uri="{FF2B5EF4-FFF2-40B4-BE49-F238E27FC236}">
                <a16:creationId xmlns:a16="http://schemas.microsoft.com/office/drawing/2014/main" id="{0D9F11C4-6B29-1785-A1C1-AE4A0C13D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839262"/>
            <a:ext cx="7769373" cy="2379921"/>
          </a:xfrm>
          <a:prstGeom prst="rect">
            <a:avLst/>
          </a:prstGeom>
          <a:ln>
            <a:solidFill>
              <a:schemeClr val="tx1"/>
            </a:solidFill>
          </a:ln>
        </p:spPr>
      </p:pic>
    </p:spTree>
    <p:extLst>
      <p:ext uri="{BB962C8B-B14F-4D97-AF65-F5344CB8AC3E}">
        <p14:creationId xmlns:p14="http://schemas.microsoft.com/office/powerpoint/2010/main" val="1808763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fontScale="92500"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en-US" altLang="ja-JP" sz="3600" dirty="0"/>
              <a:t>C</a:t>
            </a:r>
            <a:r>
              <a:rPr lang="ja-JP" altLang="en-US" sz="3600" dirty="0"/>
              <a:t>ドライブの</a:t>
            </a:r>
            <a:r>
              <a:rPr lang="en-US" altLang="ja-JP" sz="3600" dirty="0"/>
              <a:t>c</a:t>
            </a:r>
            <a:r>
              <a:rPr lang="ja-JP" altLang="en-US" sz="3600" dirty="0"/>
              <a:t>フォルダを複製する</a:t>
            </a:r>
            <a:br>
              <a:rPr lang="en-US" altLang="ja-JP" sz="3600" dirty="0"/>
            </a:br>
            <a:br>
              <a:rPr lang="en-US" altLang="ja-JP" sz="3600" dirty="0"/>
            </a:br>
            <a:br>
              <a:rPr lang="en-US" altLang="ja-JP" sz="3600" dirty="0"/>
            </a:br>
            <a:br>
              <a:rPr lang="en-US" altLang="ja-JP" sz="3600" dirty="0"/>
            </a:br>
            <a:br>
              <a:rPr lang="en-US" altLang="ja-JP" sz="3600" dirty="0"/>
            </a:br>
            <a:br>
              <a:rPr lang="en-US" altLang="ja-JP" sz="3600" dirty="0"/>
            </a:br>
            <a:br>
              <a:rPr lang="en-US" altLang="ja-JP" sz="3600" dirty="0"/>
            </a:br>
            <a:r>
              <a:rPr lang="en-US" altLang="ja-JP" sz="3600" dirty="0"/>
              <a:t>c</a:t>
            </a:r>
            <a:r>
              <a:rPr lang="ja-JP" altLang="en-US" sz="3600" dirty="0"/>
              <a:t>フォルダを選択して</a:t>
            </a:r>
            <a:r>
              <a:rPr lang="en-US" altLang="ja-JP" sz="3600" dirty="0"/>
              <a:t>[</a:t>
            </a:r>
            <a:r>
              <a:rPr lang="en-US" altLang="ja-JP" sz="3600" dirty="0" err="1"/>
              <a:t>Ctrl+C</a:t>
            </a:r>
            <a:r>
              <a:rPr lang="en-US" altLang="ja-JP" sz="3600" dirty="0"/>
              <a:t>]</a:t>
            </a:r>
            <a:r>
              <a:rPr lang="ja-JP" altLang="en-US" sz="3600" dirty="0"/>
              <a:t>した後、</a:t>
            </a:r>
            <a:r>
              <a:rPr lang="en-US" altLang="ja-JP" sz="3600" dirty="0"/>
              <a:t>[</a:t>
            </a:r>
            <a:r>
              <a:rPr lang="en-US" altLang="ja-JP" sz="3600" dirty="0" err="1"/>
              <a:t>Ctrl+V</a:t>
            </a:r>
            <a:r>
              <a:rPr lang="en-US" altLang="ja-JP" sz="3600" dirty="0"/>
              <a:t>]</a:t>
            </a:r>
            <a:br>
              <a:rPr lang="en-US" altLang="ja-JP" sz="3600" dirty="0"/>
            </a:br>
            <a:r>
              <a:rPr lang="ja-JP" altLang="en-US" sz="3600" dirty="0"/>
              <a:t>すると、「</a:t>
            </a:r>
            <a:r>
              <a:rPr lang="en-US" altLang="ja-JP" sz="3600" b="1" dirty="0">
                <a:solidFill>
                  <a:srgbClr val="00B0F0"/>
                </a:solidFill>
              </a:rPr>
              <a:t>c - </a:t>
            </a:r>
            <a:r>
              <a:rPr lang="ja-JP" altLang="en-US" sz="3600" b="1" dirty="0">
                <a:solidFill>
                  <a:srgbClr val="00B0F0"/>
                </a:solidFill>
              </a:rPr>
              <a:t>コピー</a:t>
            </a:r>
            <a:r>
              <a:rPr lang="ja-JP" altLang="en-US" sz="3600" dirty="0"/>
              <a:t>」というフォルダが作成される</a:t>
            </a:r>
            <a:endParaRPr lang="en-US" altLang="ja-JP" sz="3600" dirty="0"/>
          </a:p>
        </p:txBody>
      </p:sp>
      <p:pic>
        <p:nvPicPr>
          <p:cNvPr id="5" name="図 4">
            <a:extLst>
              <a:ext uri="{FF2B5EF4-FFF2-40B4-BE49-F238E27FC236}">
                <a16:creationId xmlns:a16="http://schemas.microsoft.com/office/drawing/2014/main" id="{A3FF01C3-E366-9468-60BB-B1276E9CCBDE}"/>
              </a:ext>
            </a:extLst>
          </p:cNvPr>
          <p:cNvPicPr>
            <a:picLocks noChangeAspect="1"/>
          </p:cNvPicPr>
          <p:nvPr/>
        </p:nvPicPr>
        <p:blipFill>
          <a:blip r:embed="rId2"/>
          <a:stretch>
            <a:fillRect/>
          </a:stretch>
        </p:blipFill>
        <p:spPr>
          <a:xfrm>
            <a:off x="334461" y="2841574"/>
            <a:ext cx="5520032" cy="1981200"/>
          </a:xfrm>
          <a:prstGeom prst="rect">
            <a:avLst/>
          </a:prstGeom>
          <a:ln>
            <a:solidFill>
              <a:schemeClr val="tx1"/>
            </a:solidFill>
          </a:ln>
        </p:spPr>
      </p:pic>
      <p:pic>
        <p:nvPicPr>
          <p:cNvPr id="8" name="図 7">
            <a:extLst>
              <a:ext uri="{FF2B5EF4-FFF2-40B4-BE49-F238E27FC236}">
                <a16:creationId xmlns:a16="http://schemas.microsoft.com/office/drawing/2014/main" id="{59525DCF-7A34-601C-F967-14F257712ABA}"/>
              </a:ext>
            </a:extLst>
          </p:cNvPr>
          <p:cNvPicPr>
            <a:picLocks noChangeAspect="1"/>
          </p:cNvPicPr>
          <p:nvPr/>
        </p:nvPicPr>
        <p:blipFill>
          <a:blip r:embed="rId3"/>
          <a:stretch>
            <a:fillRect/>
          </a:stretch>
        </p:blipFill>
        <p:spPr>
          <a:xfrm>
            <a:off x="6858000" y="2841574"/>
            <a:ext cx="4999539" cy="1981200"/>
          </a:xfrm>
          <a:prstGeom prst="rect">
            <a:avLst/>
          </a:prstGeom>
          <a:ln>
            <a:solidFill>
              <a:schemeClr val="tx1"/>
            </a:solidFill>
          </a:ln>
        </p:spPr>
      </p:pic>
      <p:sp>
        <p:nvSpPr>
          <p:cNvPr id="9" name="矢印: 右 8">
            <a:extLst>
              <a:ext uri="{FF2B5EF4-FFF2-40B4-BE49-F238E27FC236}">
                <a16:creationId xmlns:a16="http://schemas.microsoft.com/office/drawing/2014/main" id="{F045BA02-0D6B-C91D-95FA-9F4318476E5D}"/>
              </a:ext>
            </a:extLst>
          </p:cNvPr>
          <p:cNvSpPr/>
          <p:nvPr/>
        </p:nvSpPr>
        <p:spPr>
          <a:xfrm>
            <a:off x="6096000" y="3796732"/>
            <a:ext cx="609600"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99699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a:t>
            </a:r>
            <a:r>
              <a:rPr lang="en-US" altLang="ja-JP" sz="3600" dirty="0"/>
              <a:t>c - </a:t>
            </a:r>
            <a:r>
              <a:rPr lang="ja-JP" altLang="en-US" sz="3600" dirty="0"/>
              <a:t>コピー」フォルダ内を表示して、先ほどダウンロードした</a:t>
            </a:r>
            <a:r>
              <a:rPr lang="en-US" altLang="ja-JP" sz="3600" dirty="0">
                <a:solidFill>
                  <a:srgbClr val="FF0000"/>
                </a:solidFill>
              </a:rPr>
              <a:t>c_move.bat</a:t>
            </a:r>
            <a:r>
              <a:rPr lang="ja-JP" altLang="en-US" sz="3600" dirty="0"/>
              <a:t>を「</a:t>
            </a:r>
            <a:r>
              <a:rPr lang="en-US" altLang="ja-JP" sz="3600" dirty="0"/>
              <a:t>c - </a:t>
            </a:r>
            <a:r>
              <a:rPr lang="ja-JP" altLang="en-US" sz="3600" dirty="0"/>
              <a:t>コピー」フォルダの</a:t>
            </a:r>
            <a:br>
              <a:rPr lang="en-US" altLang="ja-JP" sz="3600" dirty="0"/>
            </a:br>
            <a:r>
              <a:rPr lang="ja-JP" altLang="en-US" sz="3600" dirty="0"/>
              <a:t>中に移動する</a:t>
            </a:r>
            <a:endParaRPr lang="en-US" altLang="ja-JP" sz="3600" dirty="0"/>
          </a:p>
        </p:txBody>
      </p:sp>
      <p:pic>
        <p:nvPicPr>
          <p:cNvPr id="6" name="図 5">
            <a:extLst>
              <a:ext uri="{FF2B5EF4-FFF2-40B4-BE49-F238E27FC236}">
                <a16:creationId xmlns:a16="http://schemas.microsoft.com/office/drawing/2014/main" id="{BE961D2E-B32C-D42E-C64C-648E18590EC6}"/>
              </a:ext>
            </a:extLst>
          </p:cNvPr>
          <p:cNvPicPr>
            <a:picLocks noChangeAspect="1"/>
          </p:cNvPicPr>
          <p:nvPr/>
        </p:nvPicPr>
        <p:blipFill>
          <a:blip r:embed="rId2"/>
          <a:stretch>
            <a:fillRect/>
          </a:stretch>
        </p:blipFill>
        <p:spPr>
          <a:xfrm>
            <a:off x="2748309" y="4114800"/>
            <a:ext cx="6695381" cy="2158156"/>
          </a:xfrm>
          <a:prstGeom prst="rect">
            <a:avLst/>
          </a:prstGeom>
          <a:ln>
            <a:solidFill>
              <a:schemeClr val="tx1"/>
            </a:solidFill>
          </a:ln>
        </p:spPr>
      </p:pic>
    </p:spTree>
    <p:extLst>
      <p:ext uri="{BB962C8B-B14F-4D97-AF65-F5344CB8AC3E}">
        <p14:creationId xmlns:p14="http://schemas.microsoft.com/office/powerpoint/2010/main" val="2537367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en-US" altLang="ja-JP" sz="3600" dirty="0">
                <a:solidFill>
                  <a:srgbClr val="FF0000"/>
                </a:solidFill>
              </a:rPr>
              <a:t>c_move.bat</a:t>
            </a:r>
            <a:r>
              <a:rPr lang="ja-JP" altLang="en-US" sz="3600" dirty="0"/>
              <a:t>をダブルクリックして実行する</a:t>
            </a:r>
            <a:endParaRPr lang="en-US" altLang="ja-JP" sz="3600" dirty="0"/>
          </a:p>
        </p:txBody>
      </p:sp>
      <p:pic>
        <p:nvPicPr>
          <p:cNvPr id="5" name="図 4">
            <a:extLst>
              <a:ext uri="{FF2B5EF4-FFF2-40B4-BE49-F238E27FC236}">
                <a16:creationId xmlns:a16="http://schemas.microsoft.com/office/drawing/2014/main" id="{66947661-A93E-3A5E-BBB8-6E4A72881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971800"/>
            <a:ext cx="3962400" cy="3717808"/>
          </a:xfrm>
          <a:prstGeom prst="rect">
            <a:avLst/>
          </a:prstGeom>
        </p:spPr>
      </p:pic>
      <p:pic>
        <p:nvPicPr>
          <p:cNvPr id="8" name="図 7">
            <a:extLst>
              <a:ext uri="{FF2B5EF4-FFF2-40B4-BE49-F238E27FC236}">
                <a16:creationId xmlns:a16="http://schemas.microsoft.com/office/drawing/2014/main" id="{9831B34D-6BCE-8343-CB06-C42650010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2971800"/>
            <a:ext cx="3962400" cy="3724290"/>
          </a:xfrm>
          <a:prstGeom prst="rect">
            <a:avLst/>
          </a:prstGeom>
        </p:spPr>
      </p:pic>
      <p:sp>
        <p:nvSpPr>
          <p:cNvPr id="9" name="正方形/長方形 8">
            <a:extLst>
              <a:ext uri="{FF2B5EF4-FFF2-40B4-BE49-F238E27FC236}">
                <a16:creationId xmlns:a16="http://schemas.microsoft.com/office/drawing/2014/main" id="{37899E9D-64CD-2631-382B-68C790AA8DC0}"/>
              </a:ext>
            </a:extLst>
          </p:cNvPr>
          <p:cNvSpPr/>
          <p:nvPr/>
        </p:nvSpPr>
        <p:spPr>
          <a:xfrm>
            <a:off x="990600" y="4343400"/>
            <a:ext cx="762000" cy="3810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6BDE866-B0B9-F9D4-6C56-44BA6AD076DD}"/>
              </a:ext>
            </a:extLst>
          </p:cNvPr>
          <p:cNvSpPr txBox="1"/>
          <p:nvPr/>
        </p:nvSpPr>
        <p:spPr>
          <a:xfrm>
            <a:off x="881478" y="4788127"/>
            <a:ext cx="1221809" cy="369332"/>
          </a:xfrm>
          <a:prstGeom prst="rect">
            <a:avLst/>
          </a:prstGeom>
          <a:noFill/>
        </p:spPr>
        <p:txBody>
          <a:bodyPr wrap="none" rtlCol="0">
            <a:spAutoFit/>
          </a:bodyPr>
          <a:lstStyle/>
          <a:p>
            <a:r>
              <a:rPr kumimoji="1" lang="ja-JP" altLang="en-US" b="1" dirty="0">
                <a:solidFill>
                  <a:srgbClr val="FFFF00"/>
                </a:solidFill>
              </a:rPr>
              <a:t>↑クリック</a:t>
            </a:r>
          </a:p>
        </p:txBody>
      </p:sp>
      <p:sp>
        <p:nvSpPr>
          <p:cNvPr id="11" name="矢印: 右 10">
            <a:extLst>
              <a:ext uri="{FF2B5EF4-FFF2-40B4-BE49-F238E27FC236}">
                <a16:creationId xmlns:a16="http://schemas.microsoft.com/office/drawing/2014/main" id="{D7179969-2064-C6D1-F694-EE851F417F3C}"/>
              </a:ext>
            </a:extLst>
          </p:cNvPr>
          <p:cNvSpPr/>
          <p:nvPr/>
        </p:nvSpPr>
        <p:spPr>
          <a:xfrm rot="734017">
            <a:off x="1925102" y="5126668"/>
            <a:ext cx="7219507" cy="4572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D4C0452-82FF-0E89-8D86-91C807790668}"/>
              </a:ext>
            </a:extLst>
          </p:cNvPr>
          <p:cNvSpPr/>
          <p:nvPr/>
        </p:nvSpPr>
        <p:spPr>
          <a:xfrm>
            <a:off x="9220200" y="6172200"/>
            <a:ext cx="619854" cy="4572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0203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ソースプログラムが</a:t>
            </a:r>
            <a:br>
              <a:rPr lang="en-US" altLang="ja-JP" sz="3600" dirty="0"/>
            </a:br>
            <a:r>
              <a:rPr lang="ja-JP" altLang="en-US" sz="3600" dirty="0"/>
              <a:t>フォルダに自動的に</a:t>
            </a:r>
            <a:br>
              <a:rPr lang="en-US" altLang="ja-JP" sz="3600" dirty="0"/>
            </a:br>
            <a:r>
              <a:rPr lang="ja-JP" altLang="en-US" sz="3600" dirty="0"/>
              <a:t>分類される</a:t>
            </a:r>
            <a:br>
              <a:rPr lang="en-US" altLang="ja-JP" sz="3600" dirty="0"/>
            </a:br>
            <a:br>
              <a:rPr lang="en-US" altLang="ja-JP" sz="3600" dirty="0"/>
            </a:br>
            <a:r>
              <a:rPr lang="ja-JP" altLang="en-US" sz="3600" dirty="0"/>
              <a:t>各フォルダの中に</a:t>
            </a:r>
            <a:br>
              <a:rPr lang="en-US" altLang="ja-JP" sz="3600" dirty="0"/>
            </a:br>
            <a:r>
              <a:rPr lang="en-US" altLang="ja-JP" sz="3600" dirty="0"/>
              <a:t>C</a:t>
            </a:r>
            <a:r>
              <a:rPr lang="ja-JP" altLang="en-US" sz="3600" dirty="0"/>
              <a:t>のソースプログラム</a:t>
            </a:r>
            <a:br>
              <a:rPr lang="en-US" altLang="ja-JP" sz="3600" dirty="0"/>
            </a:br>
            <a:r>
              <a:rPr lang="ja-JP" altLang="en-US" sz="3600" dirty="0"/>
              <a:t>があることを確認して</a:t>
            </a:r>
            <a:br>
              <a:rPr lang="en-US" altLang="ja-JP" sz="3600" dirty="0"/>
            </a:br>
            <a:r>
              <a:rPr lang="ja-JP" altLang="en-US" sz="3600" dirty="0"/>
              <a:t>ください</a:t>
            </a:r>
            <a:endParaRPr lang="en-US" altLang="ja-JP" sz="3600" dirty="0"/>
          </a:p>
        </p:txBody>
      </p:sp>
      <p:pic>
        <p:nvPicPr>
          <p:cNvPr id="5" name="図 4">
            <a:extLst>
              <a:ext uri="{FF2B5EF4-FFF2-40B4-BE49-F238E27FC236}">
                <a16:creationId xmlns:a16="http://schemas.microsoft.com/office/drawing/2014/main" id="{D4898188-D374-DA68-0C01-14AA9FF0B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057400"/>
            <a:ext cx="6392167" cy="4715533"/>
          </a:xfrm>
          <a:prstGeom prst="rect">
            <a:avLst/>
          </a:prstGeom>
          <a:ln>
            <a:solidFill>
              <a:schemeClr val="tx1"/>
            </a:solidFill>
          </a:ln>
        </p:spPr>
      </p:pic>
    </p:spTree>
    <p:extLst>
      <p:ext uri="{BB962C8B-B14F-4D97-AF65-F5344CB8AC3E}">
        <p14:creationId xmlns:p14="http://schemas.microsoft.com/office/powerpoint/2010/main" val="429403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00B0F0"/>
                </a:solidFill>
              </a:rPr>
              <a:t>[+Create a …]</a:t>
            </a:r>
            <a:br>
              <a:rPr lang="en-US" altLang="ja-JP" sz="3600" dirty="0"/>
            </a:br>
            <a:r>
              <a:rPr lang="ja-JP" altLang="en-US" sz="3600" dirty="0"/>
              <a:t>をクリック</a:t>
            </a:r>
            <a:br>
              <a:rPr lang="en-US" altLang="ja-JP" sz="3600" dirty="0"/>
            </a:br>
            <a:br>
              <a:rPr lang="en-US" altLang="ja-JP" sz="3600" dirty="0"/>
            </a:br>
            <a:r>
              <a:rPr lang="ja-JP" altLang="en-US" sz="3600" dirty="0"/>
              <a:t>もしくは</a:t>
            </a:r>
            <a:br>
              <a:rPr lang="en-US" altLang="ja-JP" sz="3600" dirty="0"/>
            </a:br>
            <a:r>
              <a:rPr lang="en-US" altLang="ja-JP" sz="3600" dirty="0"/>
              <a:t>[</a:t>
            </a:r>
            <a:r>
              <a:rPr lang="en-US" altLang="ja-JP" sz="3600" dirty="0" err="1"/>
              <a:t>Ctrl+N</a:t>
            </a:r>
            <a:r>
              <a:rPr lang="en-US" altLang="ja-JP" sz="3600" dirty="0"/>
              <a:t>]</a:t>
            </a:r>
            <a:br>
              <a:rPr lang="en-US" altLang="ja-JP" sz="3600" dirty="0"/>
            </a:br>
            <a:r>
              <a:rPr lang="ja-JP" altLang="en-US" sz="3600" dirty="0"/>
              <a:t>でも可</a:t>
            </a:r>
            <a:endParaRPr lang="en-US" altLang="ja-JP" sz="3600" dirty="0"/>
          </a:p>
        </p:txBody>
      </p:sp>
      <p:pic>
        <p:nvPicPr>
          <p:cNvPr id="5" name="図 4">
            <a:extLst>
              <a:ext uri="{FF2B5EF4-FFF2-40B4-BE49-F238E27FC236}">
                <a16:creationId xmlns:a16="http://schemas.microsoft.com/office/drawing/2014/main" id="{54851726-5720-1F1E-5B3C-5D500D93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828800"/>
            <a:ext cx="7097325" cy="4876800"/>
          </a:xfrm>
          <a:prstGeom prst="rect">
            <a:avLst/>
          </a:prstGeom>
          <a:ln>
            <a:solidFill>
              <a:schemeClr val="tx1"/>
            </a:solidFill>
          </a:ln>
        </p:spPr>
      </p:pic>
      <p:sp>
        <p:nvSpPr>
          <p:cNvPr id="4" name="正方形/長方形 3">
            <a:extLst>
              <a:ext uri="{FF2B5EF4-FFF2-40B4-BE49-F238E27FC236}">
                <a16:creationId xmlns:a16="http://schemas.microsoft.com/office/drawing/2014/main" id="{0006C096-B188-9F05-9E50-876EE3DF5132}"/>
              </a:ext>
            </a:extLst>
          </p:cNvPr>
          <p:cNvSpPr/>
          <p:nvPr/>
        </p:nvSpPr>
        <p:spPr>
          <a:xfrm>
            <a:off x="8512778" y="4295552"/>
            <a:ext cx="3048000" cy="50504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303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BE397-A146-7D6F-95FE-B28A895318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7014A37-6CC1-2F99-55D4-A0684A1F4EA3}"/>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84BC84BF-BE42-62B5-CFE4-56F3AC775B7B}"/>
              </a:ext>
            </a:extLst>
          </p:cNvPr>
          <p:cNvSpPr>
            <a:spLocks noGrp="1"/>
          </p:cNvSpPr>
          <p:nvPr>
            <p:ph idx="1"/>
          </p:nvPr>
        </p:nvSpPr>
        <p:spPr/>
        <p:txBody>
          <a:bodyPr>
            <a:normAutofit/>
          </a:bodyPr>
          <a:lstStyle/>
          <a:p>
            <a:r>
              <a:rPr kumimoji="1" lang="en-US" altLang="ja-JP" sz="3600" dirty="0"/>
              <a:t>Username</a:t>
            </a:r>
            <a:br>
              <a:rPr kumimoji="1" lang="en-US" altLang="ja-JP" sz="3600" dirty="0"/>
            </a:br>
            <a:br>
              <a:rPr kumimoji="1" lang="en-US" altLang="ja-JP" sz="3600" dirty="0"/>
            </a:br>
            <a:r>
              <a:rPr kumimoji="1" lang="en-US" altLang="ja-JP" sz="3600" b="1" dirty="0" err="1"/>
              <a:t>kd</a:t>
            </a:r>
            <a:r>
              <a:rPr kumimoji="1" lang="en-US" altLang="ja-JP" sz="3600" b="1" dirty="0"/>
              <a:t>???????</a:t>
            </a:r>
            <a:br>
              <a:rPr kumimoji="1" lang="en-US" altLang="ja-JP" sz="3600" b="1" dirty="0"/>
            </a:br>
            <a:br>
              <a:rPr kumimoji="1" lang="en-US" altLang="ja-JP" sz="3600" b="1" dirty="0"/>
            </a:br>
            <a:r>
              <a:rPr kumimoji="1" lang="ja-JP" altLang="en-US" sz="3600" b="1" dirty="0"/>
              <a:t>（</a:t>
            </a:r>
            <a:r>
              <a:rPr lang="en-US" altLang="ja-JP" sz="3600" dirty="0"/>
              <a:t>@st.kobedenshi.ac.jp</a:t>
            </a:r>
            <a:r>
              <a:rPr lang="ja-JP" altLang="en-US" sz="3600" dirty="0"/>
              <a:t>より前の部分）</a:t>
            </a:r>
            <a:br>
              <a:rPr lang="en-US" altLang="ja-JP" sz="3600" dirty="0"/>
            </a:br>
            <a:endParaRPr lang="en-US" altLang="ja-JP" sz="3600" dirty="0"/>
          </a:p>
          <a:p>
            <a:r>
              <a:rPr kumimoji="1" lang="en-US" altLang="ja-JP" sz="3600" dirty="0"/>
              <a:t>Your Country/Region</a:t>
            </a:r>
            <a:br>
              <a:rPr kumimoji="1" lang="en-US" altLang="ja-JP" sz="3600" dirty="0"/>
            </a:br>
            <a:br>
              <a:rPr kumimoji="1" lang="en-US" altLang="ja-JP" sz="3600" dirty="0"/>
            </a:br>
            <a:r>
              <a:rPr kumimoji="1" lang="en-US" altLang="ja-JP" sz="3600" b="1" dirty="0">
                <a:solidFill>
                  <a:srgbClr val="FF0000"/>
                </a:solidFill>
              </a:rPr>
              <a:t>Japan</a:t>
            </a:r>
            <a:r>
              <a:rPr kumimoji="1" lang="ja-JP" altLang="en-US" sz="3600" dirty="0"/>
              <a:t>　のままで</a:t>
            </a:r>
            <a:r>
              <a:rPr kumimoji="1" lang="en-US" altLang="ja-JP" sz="3600" dirty="0"/>
              <a:t>OK</a:t>
            </a:r>
          </a:p>
        </p:txBody>
      </p:sp>
    </p:spTree>
    <p:extLst>
      <p:ext uri="{BB962C8B-B14F-4D97-AF65-F5344CB8AC3E}">
        <p14:creationId xmlns:p14="http://schemas.microsoft.com/office/powerpoint/2010/main" val="1449047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FF0000"/>
                </a:solidFill>
              </a:rPr>
              <a:t>Name</a:t>
            </a:r>
            <a:r>
              <a:rPr lang="ja-JP" altLang="en-US" sz="3600" dirty="0"/>
              <a:t>はリポジトリ名。</a:t>
            </a:r>
            <a:br>
              <a:rPr lang="en-US" altLang="ja-JP" sz="3600" dirty="0"/>
            </a:br>
            <a:r>
              <a:rPr lang="en-US" altLang="ja-JP" sz="3600" dirty="0"/>
              <a:t>C</a:t>
            </a:r>
            <a:r>
              <a:rPr lang="ja-JP" altLang="en-US" sz="3600" dirty="0"/>
              <a:t>言語のファイルとわかり</a:t>
            </a:r>
            <a:br>
              <a:rPr lang="en-US" altLang="ja-JP" sz="3600" dirty="0"/>
            </a:br>
            <a:r>
              <a:rPr lang="ja-JP" altLang="en-US" sz="3600" dirty="0"/>
              <a:t>やすい名前をつける</a:t>
            </a:r>
            <a:br>
              <a:rPr lang="en-US" altLang="ja-JP" sz="3600" dirty="0"/>
            </a:br>
            <a:br>
              <a:rPr lang="en-US" altLang="ja-JP" sz="3600" dirty="0"/>
            </a:br>
            <a:r>
              <a:rPr lang="en-US" altLang="ja-JP" sz="3600" dirty="0">
                <a:solidFill>
                  <a:srgbClr val="FF0000"/>
                </a:solidFill>
              </a:rPr>
              <a:t>Local path</a:t>
            </a:r>
            <a:r>
              <a:rPr lang="ja-JP" altLang="en-US" sz="3600" dirty="0"/>
              <a:t>は、</a:t>
            </a:r>
            <a:br>
              <a:rPr lang="en-US" altLang="ja-JP" sz="3600" dirty="0"/>
            </a:br>
            <a:r>
              <a:rPr lang="en-US" altLang="ja-JP" sz="3600" dirty="0"/>
              <a:t>C:\GitHub</a:t>
            </a:r>
            <a:r>
              <a:rPr lang="ja-JP" altLang="en-US" sz="3600" dirty="0"/>
              <a:t>　にする</a:t>
            </a:r>
            <a:endParaRPr lang="en-US" altLang="ja-JP" sz="3600" dirty="0"/>
          </a:p>
        </p:txBody>
      </p:sp>
      <p:pic>
        <p:nvPicPr>
          <p:cNvPr id="7" name="図 6">
            <a:extLst>
              <a:ext uri="{FF2B5EF4-FFF2-40B4-BE49-F238E27FC236}">
                <a16:creationId xmlns:a16="http://schemas.microsoft.com/office/drawing/2014/main" id="{D20EEE86-D19E-A541-B3DA-49991D55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57200"/>
            <a:ext cx="5416062" cy="6135207"/>
          </a:xfrm>
          <a:prstGeom prst="rect">
            <a:avLst/>
          </a:prstGeom>
          <a:ln>
            <a:solidFill>
              <a:schemeClr val="tx1"/>
            </a:solidFill>
          </a:ln>
        </p:spPr>
      </p:pic>
      <p:sp>
        <p:nvSpPr>
          <p:cNvPr id="8" name="正方形/長方形 7">
            <a:extLst>
              <a:ext uri="{FF2B5EF4-FFF2-40B4-BE49-F238E27FC236}">
                <a16:creationId xmlns:a16="http://schemas.microsoft.com/office/drawing/2014/main" id="{E9215BA8-4787-D88B-3AD6-E4014389BFF7}"/>
              </a:ext>
            </a:extLst>
          </p:cNvPr>
          <p:cNvSpPr/>
          <p:nvPr/>
        </p:nvSpPr>
        <p:spPr>
          <a:xfrm>
            <a:off x="6858000" y="1676401"/>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E5EE89-B256-BA11-6BE7-C46F089E2B1D}"/>
              </a:ext>
            </a:extLst>
          </p:cNvPr>
          <p:cNvSpPr/>
          <p:nvPr/>
        </p:nvSpPr>
        <p:spPr>
          <a:xfrm>
            <a:off x="6858000" y="3276600"/>
            <a:ext cx="38862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640FA49-3B34-4DC0-4B7C-D312401A9870}"/>
              </a:ext>
            </a:extLst>
          </p:cNvPr>
          <p:cNvSpPr/>
          <p:nvPr/>
        </p:nvSpPr>
        <p:spPr>
          <a:xfrm>
            <a:off x="6858000" y="4434537"/>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BC3F98E-65F9-D6F1-683D-F65E2957A26F}"/>
              </a:ext>
            </a:extLst>
          </p:cNvPr>
          <p:cNvSpPr/>
          <p:nvPr/>
        </p:nvSpPr>
        <p:spPr>
          <a:xfrm>
            <a:off x="6788888" y="3677393"/>
            <a:ext cx="297712"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4748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FF0000"/>
                </a:solidFill>
              </a:rPr>
              <a:t>Initialize…</a:t>
            </a:r>
            <a:r>
              <a:rPr lang="ja-JP" altLang="en-US" sz="3600" dirty="0"/>
              <a:t>のチェック</a:t>
            </a:r>
            <a:br>
              <a:rPr lang="en-US" altLang="ja-JP" sz="3600" dirty="0"/>
            </a:br>
            <a:r>
              <a:rPr lang="ja-JP" altLang="en-US" sz="3600" dirty="0"/>
              <a:t>は入れておく</a:t>
            </a:r>
            <a:br>
              <a:rPr lang="en-US" altLang="ja-JP" sz="3600" dirty="0"/>
            </a:br>
            <a:br>
              <a:rPr lang="en-US" altLang="ja-JP" sz="3600" dirty="0"/>
            </a:br>
            <a:r>
              <a:rPr lang="en-US" altLang="ja-JP" sz="3600" dirty="0">
                <a:solidFill>
                  <a:srgbClr val="FF0000"/>
                </a:solidFill>
              </a:rPr>
              <a:t>Git ignore</a:t>
            </a:r>
            <a:r>
              <a:rPr lang="ja-JP" altLang="en-US" sz="3600" dirty="0"/>
              <a:t>は「</a:t>
            </a:r>
            <a:r>
              <a:rPr lang="en-US" altLang="ja-JP" sz="3600" dirty="0"/>
              <a:t>C</a:t>
            </a:r>
            <a:r>
              <a:rPr lang="ja-JP" altLang="en-US" sz="3600" dirty="0"/>
              <a:t>」に</a:t>
            </a:r>
            <a:br>
              <a:rPr lang="en-US" altLang="ja-JP" sz="3600" dirty="0"/>
            </a:br>
            <a:r>
              <a:rPr lang="ja-JP" altLang="en-US" sz="3600" dirty="0"/>
              <a:t>しておく</a:t>
            </a:r>
            <a:br>
              <a:rPr lang="en-US" altLang="ja-JP" sz="3600" dirty="0"/>
            </a:br>
            <a:br>
              <a:rPr lang="en-US" altLang="ja-JP" sz="3600" dirty="0"/>
            </a:br>
            <a:r>
              <a:rPr lang="en-US" altLang="ja-JP" sz="3600" dirty="0">
                <a:solidFill>
                  <a:srgbClr val="00B0F0"/>
                </a:solidFill>
              </a:rPr>
              <a:t>[Create repository]</a:t>
            </a:r>
            <a:br>
              <a:rPr lang="en-US" altLang="ja-JP" sz="3600" dirty="0">
                <a:solidFill>
                  <a:srgbClr val="00B0F0"/>
                </a:solidFill>
              </a:rPr>
            </a:br>
            <a:r>
              <a:rPr lang="ja-JP" altLang="en-US" sz="3600" dirty="0"/>
              <a:t>をクリック</a:t>
            </a:r>
            <a:endParaRPr lang="en-US" altLang="ja-JP" sz="3600" dirty="0"/>
          </a:p>
        </p:txBody>
      </p:sp>
      <p:pic>
        <p:nvPicPr>
          <p:cNvPr id="7" name="図 6">
            <a:extLst>
              <a:ext uri="{FF2B5EF4-FFF2-40B4-BE49-F238E27FC236}">
                <a16:creationId xmlns:a16="http://schemas.microsoft.com/office/drawing/2014/main" id="{D20EEE86-D19E-A541-B3DA-49991D55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57200"/>
            <a:ext cx="5416062" cy="6135207"/>
          </a:xfrm>
          <a:prstGeom prst="rect">
            <a:avLst/>
          </a:prstGeom>
          <a:ln>
            <a:solidFill>
              <a:schemeClr val="tx1"/>
            </a:solidFill>
          </a:ln>
        </p:spPr>
      </p:pic>
      <p:sp>
        <p:nvSpPr>
          <p:cNvPr id="8" name="正方形/長方形 7">
            <a:extLst>
              <a:ext uri="{FF2B5EF4-FFF2-40B4-BE49-F238E27FC236}">
                <a16:creationId xmlns:a16="http://schemas.microsoft.com/office/drawing/2014/main" id="{E9215BA8-4787-D88B-3AD6-E4014389BFF7}"/>
              </a:ext>
            </a:extLst>
          </p:cNvPr>
          <p:cNvSpPr/>
          <p:nvPr/>
        </p:nvSpPr>
        <p:spPr>
          <a:xfrm>
            <a:off x="6858000" y="1676401"/>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E5EE89-B256-BA11-6BE7-C46F089E2B1D}"/>
              </a:ext>
            </a:extLst>
          </p:cNvPr>
          <p:cNvSpPr/>
          <p:nvPr/>
        </p:nvSpPr>
        <p:spPr>
          <a:xfrm>
            <a:off x="6858000" y="3276600"/>
            <a:ext cx="38862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640FA49-3B34-4DC0-4B7C-D312401A9870}"/>
              </a:ext>
            </a:extLst>
          </p:cNvPr>
          <p:cNvSpPr/>
          <p:nvPr/>
        </p:nvSpPr>
        <p:spPr>
          <a:xfrm>
            <a:off x="6858000" y="4434537"/>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BC3F98E-65F9-D6F1-683D-F65E2957A26F}"/>
              </a:ext>
            </a:extLst>
          </p:cNvPr>
          <p:cNvSpPr/>
          <p:nvPr/>
        </p:nvSpPr>
        <p:spPr>
          <a:xfrm>
            <a:off x="6788888" y="3677393"/>
            <a:ext cx="297712"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下 3">
            <a:extLst>
              <a:ext uri="{FF2B5EF4-FFF2-40B4-BE49-F238E27FC236}">
                <a16:creationId xmlns:a16="http://schemas.microsoft.com/office/drawing/2014/main" id="{26FB42C6-25DD-CF73-8081-9DCCBD54D87D}"/>
              </a:ext>
            </a:extLst>
          </p:cNvPr>
          <p:cNvSpPr/>
          <p:nvPr/>
        </p:nvSpPr>
        <p:spPr>
          <a:xfrm>
            <a:off x="9105900" y="5592474"/>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3581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err="1"/>
              <a:t>GitHubDesktop</a:t>
            </a:r>
            <a:r>
              <a:rPr lang="ja-JP" altLang="en-US" sz="3600" dirty="0"/>
              <a:t>の</a:t>
            </a:r>
            <a:r>
              <a:rPr lang="en-US" altLang="ja-JP" sz="3600" dirty="0"/>
              <a:t>Current repository</a:t>
            </a:r>
            <a:r>
              <a:rPr lang="ja-JP" altLang="en-US" sz="3600" dirty="0"/>
              <a:t>が</a:t>
            </a:r>
            <a:br>
              <a:rPr lang="en-US" altLang="ja-JP" sz="3600" dirty="0"/>
            </a:br>
            <a:r>
              <a:rPr lang="ja-JP" altLang="en-US" sz="3600" dirty="0"/>
              <a:t>先ほど作成したリポジトリ名になっていれば</a:t>
            </a:r>
            <a:r>
              <a:rPr lang="en-US" altLang="ja-JP" sz="3600" dirty="0"/>
              <a:t>OK</a:t>
            </a:r>
          </a:p>
        </p:txBody>
      </p:sp>
      <p:pic>
        <p:nvPicPr>
          <p:cNvPr id="5" name="図 4">
            <a:extLst>
              <a:ext uri="{FF2B5EF4-FFF2-40B4-BE49-F238E27FC236}">
                <a16:creationId xmlns:a16="http://schemas.microsoft.com/office/drawing/2014/main" id="{F1F90455-1A9C-F69C-7833-19EEBFD40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895" y="3733800"/>
            <a:ext cx="5825205" cy="2162264"/>
          </a:xfrm>
          <a:prstGeom prst="rect">
            <a:avLst/>
          </a:prstGeom>
          <a:ln>
            <a:solidFill>
              <a:schemeClr val="tx1"/>
            </a:solidFill>
          </a:ln>
        </p:spPr>
      </p:pic>
      <p:sp>
        <p:nvSpPr>
          <p:cNvPr id="9" name="正方形/長方形 8">
            <a:extLst>
              <a:ext uri="{FF2B5EF4-FFF2-40B4-BE49-F238E27FC236}">
                <a16:creationId xmlns:a16="http://schemas.microsoft.com/office/drawing/2014/main" id="{ADE5EE89-B256-BA11-6BE7-C46F089E2B1D}"/>
              </a:ext>
            </a:extLst>
          </p:cNvPr>
          <p:cNvSpPr/>
          <p:nvPr/>
        </p:nvSpPr>
        <p:spPr>
          <a:xfrm>
            <a:off x="3455581" y="4749465"/>
            <a:ext cx="1726019" cy="3245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354CB41-C6FF-3B66-9071-EF7B99E866BF}"/>
              </a:ext>
            </a:extLst>
          </p:cNvPr>
          <p:cNvSpPr txBox="1"/>
          <p:nvPr/>
        </p:nvSpPr>
        <p:spPr>
          <a:xfrm>
            <a:off x="3247389" y="6089723"/>
            <a:ext cx="5589992" cy="461665"/>
          </a:xfrm>
          <a:prstGeom prst="rect">
            <a:avLst/>
          </a:prstGeom>
          <a:noFill/>
        </p:spPr>
        <p:txBody>
          <a:bodyPr wrap="none" rtlCol="0">
            <a:spAutoFit/>
          </a:bodyPr>
          <a:lstStyle/>
          <a:p>
            <a:r>
              <a:rPr kumimoji="1" lang="en-US" altLang="ja-JP" sz="2400" dirty="0"/>
              <a:t>※</a:t>
            </a:r>
            <a:r>
              <a:rPr kumimoji="1" lang="ja-JP" altLang="en-US" sz="2400" dirty="0"/>
              <a:t>この例ではリポジトリ名は「</a:t>
            </a:r>
            <a:r>
              <a:rPr kumimoji="1" lang="en-US" altLang="ja-JP" sz="2400" dirty="0"/>
              <a:t>clang24</a:t>
            </a:r>
            <a:r>
              <a:rPr kumimoji="1" lang="ja-JP" altLang="en-US" sz="2400" dirty="0"/>
              <a:t>」</a:t>
            </a:r>
          </a:p>
        </p:txBody>
      </p:sp>
    </p:spTree>
    <p:extLst>
      <p:ext uri="{BB962C8B-B14F-4D97-AF65-F5344CB8AC3E}">
        <p14:creationId xmlns:p14="http://schemas.microsoft.com/office/powerpoint/2010/main" val="4066686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エクスプローラで</a:t>
            </a:r>
            <a:r>
              <a:rPr lang="en-US" altLang="ja-JP" sz="3600" dirty="0"/>
              <a:t>C</a:t>
            </a:r>
            <a:r>
              <a:rPr lang="ja-JP" altLang="en-US" sz="3600" dirty="0"/>
              <a:t>ドライブの</a:t>
            </a:r>
            <a:r>
              <a:rPr lang="en-US" altLang="ja-JP" sz="3600" dirty="0"/>
              <a:t>GitHub</a:t>
            </a:r>
            <a:r>
              <a:rPr lang="ja-JP" altLang="en-US" sz="3600" dirty="0"/>
              <a:t>フォルダを</a:t>
            </a:r>
            <a:br>
              <a:rPr lang="en-US" altLang="ja-JP" sz="3600" dirty="0"/>
            </a:br>
            <a:r>
              <a:rPr lang="ja-JP" altLang="en-US" sz="3600" dirty="0"/>
              <a:t>開くと、リポジトリ名と同じフォルダがある</a:t>
            </a:r>
            <a:endParaRPr lang="en-US" altLang="ja-JP" sz="3600" dirty="0"/>
          </a:p>
        </p:txBody>
      </p:sp>
      <p:sp>
        <p:nvSpPr>
          <p:cNvPr id="6" name="テキスト ボックス 5">
            <a:extLst>
              <a:ext uri="{FF2B5EF4-FFF2-40B4-BE49-F238E27FC236}">
                <a16:creationId xmlns:a16="http://schemas.microsoft.com/office/drawing/2014/main" id="{9354CB41-C6FF-3B66-9071-EF7B99E866BF}"/>
              </a:ext>
            </a:extLst>
          </p:cNvPr>
          <p:cNvSpPr txBox="1"/>
          <p:nvPr/>
        </p:nvSpPr>
        <p:spPr>
          <a:xfrm>
            <a:off x="3124200" y="6262042"/>
            <a:ext cx="5589992" cy="461665"/>
          </a:xfrm>
          <a:prstGeom prst="rect">
            <a:avLst/>
          </a:prstGeom>
          <a:noFill/>
        </p:spPr>
        <p:txBody>
          <a:bodyPr wrap="none" rtlCol="0">
            <a:spAutoFit/>
          </a:bodyPr>
          <a:lstStyle/>
          <a:p>
            <a:r>
              <a:rPr kumimoji="1" lang="en-US" altLang="ja-JP" sz="2400" dirty="0"/>
              <a:t>※</a:t>
            </a:r>
            <a:r>
              <a:rPr kumimoji="1" lang="ja-JP" altLang="en-US" sz="2400" dirty="0"/>
              <a:t>この例ではリポジトリ名は「</a:t>
            </a:r>
            <a:r>
              <a:rPr kumimoji="1" lang="en-US" altLang="ja-JP" sz="2400" dirty="0"/>
              <a:t>clang24</a:t>
            </a:r>
            <a:r>
              <a:rPr kumimoji="1" lang="ja-JP" altLang="en-US" sz="2400" dirty="0"/>
              <a:t>」</a:t>
            </a:r>
          </a:p>
        </p:txBody>
      </p:sp>
      <p:pic>
        <p:nvPicPr>
          <p:cNvPr id="7" name="図 6">
            <a:extLst>
              <a:ext uri="{FF2B5EF4-FFF2-40B4-BE49-F238E27FC236}">
                <a16:creationId xmlns:a16="http://schemas.microsoft.com/office/drawing/2014/main" id="{B56AC40D-E134-E547-7B14-24E6C4AEE264}"/>
              </a:ext>
            </a:extLst>
          </p:cNvPr>
          <p:cNvPicPr>
            <a:picLocks noChangeAspect="1"/>
          </p:cNvPicPr>
          <p:nvPr/>
        </p:nvPicPr>
        <p:blipFill>
          <a:blip r:embed="rId2"/>
          <a:stretch>
            <a:fillRect/>
          </a:stretch>
        </p:blipFill>
        <p:spPr>
          <a:xfrm>
            <a:off x="3124200" y="3531856"/>
            <a:ext cx="5715000" cy="2730186"/>
          </a:xfrm>
          <a:prstGeom prst="rect">
            <a:avLst/>
          </a:prstGeom>
          <a:ln>
            <a:solidFill>
              <a:schemeClr val="tx1"/>
            </a:solidFill>
          </a:ln>
        </p:spPr>
      </p:pic>
      <p:sp>
        <p:nvSpPr>
          <p:cNvPr id="8" name="正方形/長方形 7">
            <a:extLst>
              <a:ext uri="{FF2B5EF4-FFF2-40B4-BE49-F238E27FC236}">
                <a16:creationId xmlns:a16="http://schemas.microsoft.com/office/drawing/2014/main" id="{E7D725F2-EA3E-5262-832C-1C8E56497F64}"/>
              </a:ext>
            </a:extLst>
          </p:cNvPr>
          <p:cNvSpPr/>
          <p:nvPr/>
        </p:nvSpPr>
        <p:spPr>
          <a:xfrm>
            <a:off x="3352800" y="4191000"/>
            <a:ext cx="1447800" cy="4616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993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リポジトリ名のフォルダの中に入るとこのようなファイルが作成されていることを確認</a:t>
            </a:r>
            <a:endParaRPr lang="en-US" altLang="ja-JP" sz="3600" dirty="0"/>
          </a:p>
        </p:txBody>
      </p:sp>
      <p:pic>
        <p:nvPicPr>
          <p:cNvPr id="5" name="図 4">
            <a:extLst>
              <a:ext uri="{FF2B5EF4-FFF2-40B4-BE49-F238E27FC236}">
                <a16:creationId xmlns:a16="http://schemas.microsoft.com/office/drawing/2014/main" id="{5CCE03D6-6391-8219-70A7-97FDA97E4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657600"/>
            <a:ext cx="5596127" cy="2743200"/>
          </a:xfrm>
          <a:prstGeom prst="rect">
            <a:avLst/>
          </a:prstGeom>
          <a:ln>
            <a:solidFill>
              <a:schemeClr val="tx1"/>
            </a:solidFill>
          </a:ln>
        </p:spPr>
      </p:pic>
    </p:spTree>
    <p:extLst>
      <p:ext uri="{BB962C8B-B14F-4D97-AF65-F5344CB8AC3E}">
        <p14:creationId xmlns:p14="http://schemas.microsoft.com/office/powerpoint/2010/main" val="436152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a:t>
            </a:r>
            <a:r>
              <a:rPr lang="en-US" altLang="ja-JP" sz="3600" dirty="0"/>
              <a:t>c - </a:t>
            </a:r>
            <a:r>
              <a:rPr lang="ja-JP" altLang="en-US" sz="3600" dirty="0"/>
              <a:t>コピー」フォルダの中に戻り、すべてを選択して（</a:t>
            </a:r>
            <a:r>
              <a:rPr lang="en-US" altLang="ja-JP" sz="3600" dirty="0"/>
              <a:t>[</a:t>
            </a:r>
            <a:r>
              <a:rPr lang="en-US" altLang="ja-JP" sz="3600" dirty="0" err="1"/>
              <a:t>Ctrl+A</a:t>
            </a:r>
            <a:r>
              <a:rPr lang="en-US" altLang="ja-JP" sz="3600" dirty="0"/>
              <a:t>]</a:t>
            </a:r>
            <a:r>
              <a:rPr lang="ja-JP" altLang="en-US" sz="3600" dirty="0"/>
              <a:t>）から、切り取り（</a:t>
            </a:r>
            <a:r>
              <a:rPr lang="en-US" altLang="ja-JP" sz="3600" dirty="0"/>
              <a:t>[</a:t>
            </a:r>
            <a:r>
              <a:rPr lang="en-US" altLang="ja-JP" sz="3600" dirty="0" err="1"/>
              <a:t>Ctrl+X</a:t>
            </a:r>
            <a:r>
              <a:rPr lang="en-US" altLang="ja-JP" sz="3600" dirty="0"/>
              <a:t>]</a:t>
            </a:r>
            <a:r>
              <a:rPr lang="ja-JP" altLang="en-US" sz="3600" dirty="0"/>
              <a:t>）を行う</a:t>
            </a:r>
            <a:endParaRPr lang="en-US" altLang="ja-JP" sz="3600" dirty="0"/>
          </a:p>
        </p:txBody>
      </p:sp>
      <p:pic>
        <p:nvPicPr>
          <p:cNvPr id="6" name="図 5">
            <a:extLst>
              <a:ext uri="{FF2B5EF4-FFF2-40B4-BE49-F238E27FC236}">
                <a16:creationId xmlns:a16="http://schemas.microsoft.com/office/drawing/2014/main" id="{166043FD-A96B-AE1A-0BAC-2852D8E7C76B}"/>
              </a:ext>
            </a:extLst>
          </p:cNvPr>
          <p:cNvPicPr>
            <a:picLocks noChangeAspect="1"/>
          </p:cNvPicPr>
          <p:nvPr/>
        </p:nvPicPr>
        <p:blipFill>
          <a:blip r:embed="rId2"/>
          <a:stretch>
            <a:fillRect/>
          </a:stretch>
        </p:blipFill>
        <p:spPr>
          <a:xfrm>
            <a:off x="3657600" y="3505200"/>
            <a:ext cx="4648200" cy="3137827"/>
          </a:xfrm>
          <a:prstGeom prst="rect">
            <a:avLst/>
          </a:prstGeom>
          <a:ln>
            <a:solidFill>
              <a:schemeClr val="tx1"/>
            </a:solidFill>
          </a:ln>
        </p:spPr>
      </p:pic>
    </p:spTree>
    <p:extLst>
      <p:ext uri="{BB962C8B-B14F-4D97-AF65-F5344CB8AC3E}">
        <p14:creationId xmlns:p14="http://schemas.microsoft.com/office/powerpoint/2010/main" val="3993458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さきほどのリポジトリ名のフォルダの中で貼り付け</a:t>
            </a:r>
            <a:br>
              <a:rPr lang="en-US" altLang="ja-JP" sz="3600" dirty="0"/>
            </a:br>
            <a:r>
              <a:rPr lang="ja-JP" altLang="en-US" sz="3600" dirty="0"/>
              <a:t>（</a:t>
            </a:r>
            <a:r>
              <a:rPr lang="en-US" altLang="ja-JP" sz="3600" dirty="0"/>
              <a:t>[</a:t>
            </a:r>
            <a:r>
              <a:rPr lang="en-US" altLang="ja-JP" sz="3600" dirty="0" err="1"/>
              <a:t>Ctrl+V</a:t>
            </a:r>
            <a:r>
              <a:rPr lang="en-US" altLang="ja-JP" sz="3600" dirty="0"/>
              <a:t>]</a:t>
            </a:r>
            <a:r>
              <a:rPr lang="ja-JP" altLang="en-US" sz="3600" dirty="0"/>
              <a:t>）を行う</a:t>
            </a:r>
            <a:endParaRPr lang="en-US" altLang="ja-JP" sz="3600" dirty="0"/>
          </a:p>
        </p:txBody>
      </p:sp>
      <p:pic>
        <p:nvPicPr>
          <p:cNvPr id="6" name="図 5">
            <a:extLst>
              <a:ext uri="{FF2B5EF4-FFF2-40B4-BE49-F238E27FC236}">
                <a16:creationId xmlns:a16="http://schemas.microsoft.com/office/drawing/2014/main" id="{BF3655E2-5B63-752C-D5EC-17FD6D082DA9}"/>
              </a:ext>
            </a:extLst>
          </p:cNvPr>
          <p:cNvPicPr>
            <a:picLocks noChangeAspect="1"/>
          </p:cNvPicPr>
          <p:nvPr/>
        </p:nvPicPr>
        <p:blipFill>
          <a:blip r:embed="rId2"/>
          <a:stretch>
            <a:fillRect/>
          </a:stretch>
        </p:blipFill>
        <p:spPr>
          <a:xfrm>
            <a:off x="3124200" y="3581400"/>
            <a:ext cx="5593360" cy="3200400"/>
          </a:xfrm>
          <a:prstGeom prst="rect">
            <a:avLst/>
          </a:prstGeom>
          <a:ln>
            <a:solidFill>
              <a:schemeClr val="tx1"/>
            </a:solidFill>
          </a:ln>
        </p:spPr>
      </p:pic>
      <p:sp>
        <p:nvSpPr>
          <p:cNvPr id="7" name="正方形/長方形 6">
            <a:extLst>
              <a:ext uri="{FF2B5EF4-FFF2-40B4-BE49-F238E27FC236}">
                <a16:creationId xmlns:a16="http://schemas.microsoft.com/office/drawing/2014/main" id="{1701CA9E-C501-E39B-6AC4-1F252571EFA0}"/>
              </a:ext>
            </a:extLst>
          </p:cNvPr>
          <p:cNvSpPr/>
          <p:nvPr/>
        </p:nvSpPr>
        <p:spPr>
          <a:xfrm>
            <a:off x="3140148" y="4719936"/>
            <a:ext cx="5593359" cy="20618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6FBCC-6396-842B-6F6D-6F6BFEAE76A2}"/>
              </a:ext>
            </a:extLst>
          </p:cNvPr>
          <p:cNvSpPr txBox="1"/>
          <p:nvPr/>
        </p:nvSpPr>
        <p:spPr>
          <a:xfrm>
            <a:off x="8761860" y="5566202"/>
            <a:ext cx="2855269" cy="369332"/>
          </a:xfrm>
          <a:prstGeom prst="rect">
            <a:avLst/>
          </a:prstGeom>
          <a:noFill/>
        </p:spPr>
        <p:txBody>
          <a:bodyPr wrap="none" rtlCol="0">
            <a:spAutoFit/>
          </a:bodyPr>
          <a:lstStyle/>
          <a:p>
            <a:r>
              <a:rPr kumimoji="1" lang="ja-JP" altLang="en-US" dirty="0">
                <a:solidFill>
                  <a:srgbClr val="FF0000"/>
                </a:solidFill>
              </a:rPr>
              <a:t>貼り付けて増えたフォルダ</a:t>
            </a:r>
          </a:p>
        </p:txBody>
      </p:sp>
    </p:spTree>
    <p:extLst>
      <p:ext uri="{BB962C8B-B14F-4D97-AF65-F5344CB8AC3E}">
        <p14:creationId xmlns:p14="http://schemas.microsoft.com/office/powerpoint/2010/main" val="18392387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err="1"/>
              <a:t>GitHubDesktop</a:t>
            </a:r>
            <a:r>
              <a:rPr lang="ja-JP" altLang="en-US" sz="3600" dirty="0"/>
              <a:t>の左ペインに</a:t>
            </a:r>
            <a:br>
              <a:rPr lang="en-US" altLang="ja-JP" sz="3600" dirty="0"/>
            </a:br>
            <a:r>
              <a:rPr lang="ja-JP" altLang="en-US" sz="3600" dirty="0"/>
              <a:t>更新されたファイル一覧が表示</a:t>
            </a:r>
            <a:br>
              <a:rPr lang="en-US" altLang="ja-JP" sz="3600" dirty="0"/>
            </a:br>
            <a:r>
              <a:rPr lang="ja-JP" altLang="en-US" sz="3600" dirty="0"/>
              <a:t>される</a:t>
            </a:r>
            <a:endParaRPr lang="en-US" altLang="ja-JP" sz="3600" dirty="0"/>
          </a:p>
        </p:txBody>
      </p:sp>
      <p:pic>
        <p:nvPicPr>
          <p:cNvPr id="5" name="図 4">
            <a:extLst>
              <a:ext uri="{FF2B5EF4-FFF2-40B4-BE49-F238E27FC236}">
                <a16:creationId xmlns:a16="http://schemas.microsoft.com/office/drawing/2014/main" id="{8BFA1CB5-3B6B-A5DB-193D-9D2A054E67FA}"/>
              </a:ext>
            </a:extLst>
          </p:cNvPr>
          <p:cNvPicPr>
            <a:picLocks noChangeAspect="1"/>
          </p:cNvPicPr>
          <p:nvPr/>
        </p:nvPicPr>
        <p:blipFill>
          <a:blip r:embed="rId2"/>
          <a:stretch>
            <a:fillRect/>
          </a:stretch>
        </p:blipFill>
        <p:spPr>
          <a:xfrm>
            <a:off x="8229600" y="-24809"/>
            <a:ext cx="3696630" cy="6858000"/>
          </a:xfrm>
          <a:prstGeom prst="rect">
            <a:avLst/>
          </a:prstGeom>
        </p:spPr>
      </p:pic>
      <p:sp>
        <p:nvSpPr>
          <p:cNvPr id="7" name="正方形/長方形 6">
            <a:extLst>
              <a:ext uri="{FF2B5EF4-FFF2-40B4-BE49-F238E27FC236}">
                <a16:creationId xmlns:a16="http://schemas.microsoft.com/office/drawing/2014/main" id="{E38A7A80-E8B4-5AF1-5F77-6327529C6375}"/>
              </a:ext>
            </a:extLst>
          </p:cNvPr>
          <p:cNvSpPr/>
          <p:nvPr/>
        </p:nvSpPr>
        <p:spPr>
          <a:xfrm>
            <a:off x="8229600" y="1371900"/>
            <a:ext cx="2590800" cy="34287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21253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t>Summary</a:t>
            </a:r>
            <a:r>
              <a:rPr lang="ja-JP" altLang="en-US" sz="3600" dirty="0"/>
              <a:t>部分にコメントを入力</a:t>
            </a:r>
            <a:br>
              <a:rPr lang="en-US" altLang="ja-JP" sz="3600" dirty="0"/>
            </a:br>
            <a:r>
              <a:rPr lang="ja-JP" altLang="en-US" sz="3600" dirty="0"/>
              <a:t>する</a:t>
            </a:r>
            <a:br>
              <a:rPr lang="en-US" altLang="ja-JP" sz="3600" dirty="0"/>
            </a:br>
            <a:r>
              <a:rPr lang="ja-JP" altLang="en-US" sz="3600" dirty="0"/>
              <a:t>何を入力していいかわからない時</a:t>
            </a:r>
            <a:br>
              <a:rPr lang="en-US" altLang="ja-JP" sz="3600" dirty="0"/>
            </a:br>
            <a:r>
              <a:rPr lang="ja-JP" altLang="en-US" sz="3600" dirty="0"/>
              <a:t>は日付（例：</a:t>
            </a:r>
            <a:r>
              <a:rPr lang="en-US" altLang="ja-JP" sz="3600" dirty="0"/>
              <a:t>20240702</a:t>
            </a:r>
            <a:r>
              <a:rPr lang="ja-JP" altLang="en-US" sz="3600" dirty="0"/>
              <a:t>や</a:t>
            </a:r>
            <a:r>
              <a:rPr lang="en-US" altLang="ja-JP" sz="3600" dirty="0"/>
              <a:t>0702</a:t>
            </a:r>
            <a:r>
              <a:rPr lang="ja-JP" altLang="en-US" sz="3600" dirty="0"/>
              <a:t>）を</a:t>
            </a:r>
            <a:br>
              <a:rPr lang="en-US" altLang="ja-JP" sz="3600" dirty="0"/>
            </a:br>
            <a:r>
              <a:rPr lang="ja-JP" altLang="en-US" sz="3600" dirty="0"/>
              <a:t>入力する</a:t>
            </a:r>
            <a:br>
              <a:rPr lang="en-US" altLang="ja-JP" sz="3600" dirty="0"/>
            </a:br>
            <a:br>
              <a:rPr lang="en-US" altLang="ja-JP" sz="3600" dirty="0"/>
            </a:br>
            <a:r>
              <a:rPr lang="en-US" altLang="ja-JP" sz="3600" dirty="0">
                <a:solidFill>
                  <a:srgbClr val="00B0F0"/>
                </a:solidFill>
              </a:rPr>
              <a:t>[Commit to main]</a:t>
            </a:r>
            <a:r>
              <a:rPr lang="ja-JP" altLang="en-US" sz="3600" dirty="0"/>
              <a:t>をクリック</a:t>
            </a:r>
            <a:endParaRPr lang="en-US" altLang="ja-JP" sz="3600" dirty="0"/>
          </a:p>
        </p:txBody>
      </p:sp>
      <p:pic>
        <p:nvPicPr>
          <p:cNvPr id="7" name="図 6">
            <a:extLst>
              <a:ext uri="{FF2B5EF4-FFF2-40B4-BE49-F238E27FC236}">
                <a16:creationId xmlns:a16="http://schemas.microsoft.com/office/drawing/2014/main" id="{C3ED8C08-D0BB-AE13-3ED5-E4B19DF6800D}"/>
              </a:ext>
            </a:extLst>
          </p:cNvPr>
          <p:cNvPicPr>
            <a:picLocks noChangeAspect="1"/>
          </p:cNvPicPr>
          <p:nvPr/>
        </p:nvPicPr>
        <p:blipFill>
          <a:blip r:embed="rId2"/>
          <a:stretch>
            <a:fillRect/>
          </a:stretch>
        </p:blipFill>
        <p:spPr>
          <a:xfrm>
            <a:off x="8001000" y="1900981"/>
            <a:ext cx="4114800" cy="4371975"/>
          </a:xfrm>
          <a:prstGeom prst="rect">
            <a:avLst/>
          </a:prstGeom>
          <a:ln>
            <a:solidFill>
              <a:schemeClr val="tx1"/>
            </a:solidFill>
          </a:ln>
        </p:spPr>
      </p:pic>
      <p:sp>
        <p:nvSpPr>
          <p:cNvPr id="4" name="正方形/長方形 3">
            <a:extLst>
              <a:ext uri="{FF2B5EF4-FFF2-40B4-BE49-F238E27FC236}">
                <a16:creationId xmlns:a16="http://schemas.microsoft.com/office/drawing/2014/main" id="{0CD6E61E-6FFB-1981-B097-0915A780C9F7}"/>
              </a:ext>
            </a:extLst>
          </p:cNvPr>
          <p:cNvSpPr/>
          <p:nvPr/>
        </p:nvSpPr>
        <p:spPr>
          <a:xfrm>
            <a:off x="8628343" y="3238500"/>
            <a:ext cx="3335057" cy="3810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2E09F599-70C7-3C3B-4E66-1CA9615DC6AE}"/>
              </a:ext>
            </a:extLst>
          </p:cNvPr>
          <p:cNvSpPr/>
          <p:nvPr/>
        </p:nvSpPr>
        <p:spPr>
          <a:xfrm>
            <a:off x="9829800" y="5257800"/>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9704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右ペインに</a:t>
            </a:r>
            <a:r>
              <a:rPr lang="en-US" altLang="ja-JP" sz="3600" dirty="0">
                <a:solidFill>
                  <a:srgbClr val="00B0F0"/>
                </a:solidFill>
              </a:rPr>
              <a:t>[Publish repository]</a:t>
            </a:r>
            <a:r>
              <a:rPr lang="ja-JP" altLang="en-US" sz="3600" dirty="0"/>
              <a:t>ボタンが</a:t>
            </a:r>
            <a:br>
              <a:rPr lang="en-US" altLang="ja-JP" sz="3600" dirty="0"/>
            </a:br>
            <a:r>
              <a:rPr lang="ja-JP" altLang="en-US" sz="3600" dirty="0"/>
              <a:t>表示されているので、このボタンをクリック</a:t>
            </a:r>
            <a:endParaRPr lang="en-US" altLang="ja-JP" sz="3600" dirty="0"/>
          </a:p>
        </p:txBody>
      </p:sp>
      <p:pic>
        <p:nvPicPr>
          <p:cNvPr id="10" name="図 9">
            <a:extLst>
              <a:ext uri="{FF2B5EF4-FFF2-40B4-BE49-F238E27FC236}">
                <a16:creationId xmlns:a16="http://schemas.microsoft.com/office/drawing/2014/main" id="{A3A0004F-3E1A-D125-D5A8-2C8874FC10F2}"/>
              </a:ext>
            </a:extLst>
          </p:cNvPr>
          <p:cNvPicPr>
            <a:picLocks noChangeAspect="1"/>
          </p:cNvPicPr>
          <p:nvPr/>
        </p:nvPicPr>
        <p:blipFill>
          <a:blip r:embed="rId2"/>
          <a:stretch>
            <a:fillRect/>
          </a:stretch>
        </p:blipFill>
        <p:spPr>
          <a:xfrm>
            <a:off x="1591442" y="3892402"/>
            <a:ext cx="9009116" cy="1847107"/>
          </a:xfrm>
          <a:prstGeom prst="rect">
            <a:avLst/>
          </a:prstGeom>
        </p:spPr>
      </p:pic>
      <p:sp>
        <p:nvSpPr>
          <p:cNvPr id="8" name="矢印: 下 7">
            <a:extLst>
              <a:ext uri="{FF2B5EF4-FFF2-40B4-BE49-F238E27FC236}">
                <a16:creationId xmlns:a16="http://schemas.microsoft.com/office/drawing/2014/main" id="{2E09F599-70C7-3C3B-4E66-1CA9615DC6AE}"/>
              </a:ext>
            </a:extLst>
          </p:cNvPr>
          <p:cNvSpPr/>
          <p:nvPr/>
        </p:nvSpPr>
        <p:spPr>
          <a:xfrm>
            <a:off x="9067800" y="4065181"/>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8648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92255-0B9D-7D30-B7D7-470BBA2FF32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7EE03BF-5EA6-95BE-CDA8-E3922C7E0048}"/>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E15C89F0-2DE1-15E3-AC65-75795469AB2F}"/>
              </a:ext>
            </a:extLst>
          </p:cNvPr>
          <p:cNvSpPr>
            <a:spLocks noGrp="1"/>
          </p:cNvSpPr>
          <p:nvPr>
            <p:ph idx="1"/>
          </p:nvPr>
        </p:nvSpPr>
        <p:spPr/>
        <p:txBody>
          <a:bodyPr>
            <a:normAutofit/>
          </a:bodyPr>
          <a:lstStyle/>
          <a:p>
            <a:r>
              <a:rPr kumimoji="1" lang="en-US" altLang="ja-JP" sz="3600" dirty="0"/>
              <a:t>Email</a:t>
            </a:r>
            <a:br>
              <a:rPr kumimoji="1" lang="en-US" altLang="ja-JP" sz="3600" dirty="0"/>
            </a:br>
            <a:r>
              <a:rPr kumimoji="1" lang="ja-JP" altLang="en-US" sz="3600" dirty="0"/>
              <a:t>ｓｔメールアドレスを入力</a:t>
            </a:r>
            <a:br>
              <a:rPr kumimoji="1" lang="en-US" altLang="ja-JP" sz="3600" dirty="0"/>
            </a:br>
            <a:br>
              <a:rPr kumimoji="1" lang="en-US" altLang="ja-JP" sz="3600" dirty="0"/>
            </a:br>
            <a:r>
              <a:rPr kumimoji="1" lang="en-US" altLang="ja-JP" sz="3600" b="1" dirty="0"/>
              <a:t>kd???????</a:t>
            </a:r>
            <a:r>
              <a:rPr lang="en-US" altLang="ja-JP" sz="3600" b="1" dirty="0"/>
              <a:t>@st.kobedenshi.ac.jp</a:t>
            </a:r>
            <a:br>
              <a:rPr lang="en-US" altLang="ja-JP" sz="3600" dirty="0"/>
            </a:br>
            <a:endParaRPr lang="en-US" altLang="ja-JP" sz="3600" dirty="0"/>
          </a:p>
          <a:p>
            <a:r>
              <a:rPr kumimoji="1" lang="en-US" altLang="ja-JP" sz="3600" dirty="0"/>
              <a:t>Password</a:t>
            </a:r>
            <a:br>
              <a:rPr kumimoji="1" lang="en-US" altLang="ja-JP" sz="3600" dirty="0"/>
            </a:br>
            <a:r>
              <a:rPr kumimoji="1" lang="en-US" altLang="ja-JP" sz="3600" dirty="0"/>
              <a:t>8</a:t>
            </a:r>
            <a:r>
              <a:rPr kumimoji="1" lang="ja-JP" altLang="en-US" sz="3600" dirty="0"/>
              <a:t>文字以上の英数字混合のパスワード</a:t>
            </a:r>
            <a:br>
              <a:rPr kumimoji="1" lang="en-US" altLang="ja-JP" sz="3600" dirty="0"/>
            </a:br>
            <a:r>
              <a:rPr kumimoji="1" lang="ja-JP" altLang="en-US" sz="3600" dirty="0"/>
              <a:t>よく使用されるパスワードは警告が表示される</a:t>
            </a:r>
            <a:endParaRPr kumimoji="1" lang="en-US" altLang="ja-JP" sz="3600" dirty="0"/>
          </a:p>
        </p:txBody>
      </p:sp>
    </p:spTree>
    <p:extLst>
      <p:ext uri="{BB962C8B-B14F-4D97-AF65-F5344CB8AC3E}">
        <p14:creationId xmlns:p14="http://schemas.microsoft.com/office/powerpoint/2010/main" val="480641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ja-JP" altLang="en-US" sz="3600" b="1" u="sng" dirty="0"/>
              <a:t>リポジトリの作成</a:t>
            </a:r>
            <a:br>
              <a:rPr kumimoji="1" lang="en-US" altLang="ja-JP" sz="3600" b="1" u="sng" dirty="0"/>
            </a:br>
            <a:br>
              <a:rPr lang="en-US" altLang="ja-JP" sz="3600" dirty="0"/>
            </a:br>
            <a:r>
              <a:rPr lang="en-US" altLang="ja-JP" sz="3600" dirty="0"/>
              <a:t>Name</a:t>
            </a:r>
            <a:r>
              <a:rPr lang="ja-JP" altLang="en-US" sz="3600" dirty="0"/>
              <a:t>にリポジトリ名が</a:t>
            </a:r>
            <a:br>
              <a:rPr lang="en-US" altLang="ja-JP" sz="3600" dirty="0"/>
            </a:br>
            <a:r>
              <a:rPr lang="ja-JP" altLang="en-US" sz="3600" dirty="0"/>
              <a:t>入っていることを確認</a:t>
            </a:r>
            <a:br>
              <a:rPr lang="en-US" altLang="ja-JP" sz="3600" dirty="0"/>
            </a:br>
            <a:br>
              <a:rPr lang="en-US" altLang="ja-JP" sz="3600" dirty="0"/>
            </a:br>
            <a:r>
              <a:rPr lang="en-US" altLang="ja-JP" sz="3600" dirty="0"/>
              <a:t>[Keep this …]</a:t>
            </a:r>
            <a:r>
              <a:rPr lang="ja-JP" altLang="en-US" sz="3600" dirty="0"/>
              <a:t>の</a:t>
            </a:r>
            <a:br>
              <a:rPr lang="en-US" altLang="ja-JP" sz="3600" dirty="0"/>
            </a:br>
            <a:r>
              <a:rPr lang="ja-JP" altLang="en-US" sz="3600" dirty="0"/>
              <a:t>チェックは外して</a:t>
            </a:r>
            <a:br>
              <a:rPr lang="en-US" altLang="ja-JP" sz="3600" dirty="0"/>
            </a:br>
            <a:br>
              <a:rPr lang="en-US" altLang="ja-JP" sz="3600" dirty="0"/>
            </a:br>
            <a:r>
              <a:rPr lang="en-US" altLang="ja-JP" b="1" dirty="0">
                <a:solidFill>
                  <a:srgbClr val="00B0F0"/>
                </a:solidFill>
              </a:rPr>
              <a:t>[Publish Repository]</a:t>
            </a:r>
            <a:br>
              <a:rPr lang="en-US" altLang="ja-JP" b="1" dirty="0">
                <a:solidFill>
                  <a:srgbClr val="00B0F0"/>
                </a:solidFill>
              </a:rPr>
            </a:br>
            <a:r>
              <a:rPr lang="ja-JP" altLang="en-US" sz="3600" dirty="0"/>
              <a:t>をクリック</a:t>
            </a:r>
            <a:endParaRPr lang="en-US" altLang="ja-JP" sz="3600" dirty="0"/>
          </a:p>
        </p:txBody>
      </p:sp>
      <p:graphicFrame>
        <p:nvGraphicFramePr>
          <p:cNvPr id="4" name="オブジェクト 3">
            <a:extLst>
              <a:ext uri="{FF2B5EF4-FFF2-40B4-BE49-F238E27FC236}">
                <a16:creationId xmlns:a16="http://schemas.microsoft.com/office/drawing/2014/main" id="{DDD7AF69-33A5-1355-DD0B-EBE5F9C1ADB1}"/>
              </a:ext>
            </a:extLst>
          </p:cNvPr>
          <p:cNvGraphicFramePr>
            <a:graphicFrameLocks noChangeAspect="1"/>
          </p:cNvGraphicFramePr>
          <p:nvPr>
            <p:extLst>
              <p:ext uri="{D42A27DB-BD31-4B8C-83A1-F6EECF244321}">
                <p14:modId xmlns:p14="http://schemas.microsoft.com/office/powerpoint/2010/main" val="1429533600"/>
              </p:ext>
            </p:extLst>
          </p:nvPr>
        </p:nvGraphicFramePr>
        <p:xfrm>
          <a:off x="5943600" y="1981200"/>
          <a:ext cx="5943600" cy="4142436"/>
        </p:xfrm>
        <a:graphic>
          <a:graphicData uri="http://schemas.openxmlformats.org/presentationml/2006/ole">
            <mc:AlternateContent xmlns:mc="http://schemas.openxmlformats.org/markup-compatibility/2006">
              <mc:Choice xmlns:v="urn:schemas-microsoft-com:vml" Requires="v">
                <p:oleObj r:id="rId2" imgW="12511119" imgH="8719558" progId="">
                  <p:embed/>
                </p:oleObj>
              </mc:Choice>
              <mc:Fallback>
                <p:oleObj r:id="rId2" imgW="12511119" imgH="8719558" progId="">
                  <p:embed/>
                  <p:pic>
                    <p:nvPicPr>
                      <p:cNvPr id="0" name=""/>
                      <p:cNvPicPr/>
                      <p:nvPr/>
                    </p:nvPicPr>
                    <p:blipFill>
                      <a:blip r:embed="rId3"/>
                      <a:stretch>
                        <a:fillRect/>
                      </a:stretch>
                    </p:blipFill>
                    <p:spPr>
                      <a:xfrm>
                        <a:off x="5943600" y="1981200"/>
                        <a:ext cx="5943600" cy="4142436"/>
                      </a:xfrm>
                      <a:prstGeom prst="rect">
                        <a:avLst/>
                      </a:prstGeom>
                      <a:ln>
                        <a:solidFill>
                          <a:schemeClr val="tx1"/>
                        </a:solidFill>
                      </a:ln>
                    </p:spPr>
                  </p:pic>
                </p:oleObj>
              </mc:Fallback>
            </mc:AlternateContent>
          </a:graphicData>
        </a:graphic>
      </p:graphicFrame>
      <p:sp>
        <p:nvSpPr>
          <p:cNvPr id="8" name="矢印: 下 7">
            <a:extLst>
              <a:ext uri="{FF2B5EF4-FFF2-40B4-BE49-F238E27FC236}">
                <a16:creationId xmlns:a16="http://schemas.microsoft.com/office/drawing/2014/main" id="{2E09F599-70C7-3C3B-4E66-1CA9615DC6AE}"/>
              </a:ext>
            </a:extLst>
          </p:cNvPr>
          <p:cNvSpPr/>
          <p:nvPr/>
        </p:nvSpPr>
        <p:spPr>
          <a:xfrm>
            <a:off x="10591800" y="5029200"/>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9816B12-086E-88B6-1645-80F93C06FA89}"/>
              </a:ext>
            </a:extLst>
          </p:cNvPr>
          <p:cNvSpPr txBox="1"/>
          <p:nvPr/>
        </p:nvSpPr>
        <p:spPr>
          <a:xfrm>
            <a:off x="6212952" y="3549501"/>
            <a:ext cx="2084225" cy="369332"/>
          </a:xfrm>
          <a:prstGeom prst="rect">
            <a:avLst/>
          </a:prstGeom>
          <a:noFill/>
        </p:spPr>
        <p:txBody>
          <a:bodyPr wrap="none" rtlCol="0">
            <a:spAutoFit/>
          </a:bodyPr>
          <a:lstStyle/>
          <a:p>
            <a:r>
              <a:rPr kumimoji="1" lang="ja-JP" altLang="en-US" dirty="0">
                <a:solidFill>
                  <a:srgbClr val="FF0000"/>
                </a:solidFill>
              </a:rPr>
              <a:t>リポジトリ名と同じ</a:t>
            </a:r>
          </a:p>
        </p:txBody>
      </p:sp>
      <p:sp>
        <p:nvSpPr>
          <p:cNvPr id="6" name="楕円 5">
            <a:extLst>
              <a:ext uri="{FF2B5EF4-FFF2-40B4-BE49-F238E27FC236}">
                <a16:creationId xmlns:a16="http://schemas.microsoft.com/office/drawing/2014/main" id="{5859CF2B-75E9-B2CB-745C-A665A16FD720}"/>
              </a:ext>
            </a:extLst>
          </p:cNvPr>
          <p:cNvSpPr/>
          <p:nvPr/>
        </p:nvSpPr>
        <p:spPr>
          <a:xfrm>
            <a:off x="6085367" y="4690731"/>
            <a:ext cx="381000" cy="38100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079DFF3-0063-663E-3E09-C104A036012C}"/>
              </a:ext>
            </a:extLst>
          </p:cNvPr>
          <p:cNvSpPr txBox="1"/>
          <p:nvPr/>
        </p:nvSpPr>
        <p:spPr>
          <a:xfrm>
            <a:off x="6085367" y="5098320"/>
            <a:ext cx="1899879" cy="369332"/>
          </a:xfrm>
          <a:prstGeom prst="rect">
            <a:avLst/>
          </a:prstGeom>
          <a:noFill/>
        </p:spPr>
        <p:txBody>
          <a:bodyPr wrap="none" rtlCol="0">
            <a:spAutoFit/>
          </a:bodyPr>
          <a:lstStyle/>
          <a:p>
            <a:r>
              <a:rPr kumimoji="1" lang="ja-JP" altLang="en-US" dirty="0">
                <a:solidFill>
                  <a:srgbClr val="FF0000"/>
                </a:solidFill>
              </a:rPr>
              <a:t>↑チェックを外す</a:t>
            </a:r>
          </a:p>
        </p:txBody>
      </p:sp>
    </p:spTree>
    <p:extLst>
      <p:ext uri="{BB962C8B-B14F-4D97-AF65-F5344CB8AC3E}">
        <p14:creationId xmlns:p14="http://schemas.microsoft.com/office/powerpoint/2010/main" val="21522206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エラーが表示されなければ、リポジトリファイルの</a:t>
            </a:r>
            <a:br>
              <a:rPr lang="en-US" altLang="ja-JP" sz="3600" dirty="0"/>
            </a:br>
            <a:r>
              <a:rPr lang="ja-JP" altLang="en-US" sz="3600" dirty="0"/>
              <a:t>作成は終了</a:t>
            </a:r>
            <a:br>
              <a:rPr lang="en-US" altLang="ja-JP" sz="3600" dirty="0"/>
            </a:br>
            <a:br>
              <a:rPr lang="en-US" altLang="ja-JP" sz="3600" dirty="0"/>
            </a:br>
            <a:r>
              <a:rPr lang="ja-JP" altLang="en-US" sz="3600" dirty="0"/>
              <a:t>以降は更新したファイルを</a:t>
            </a:r>
            <a:r>
              <a:rPr lang="en-US" altLang="ja-JP" sz="3600" b="1" dirty="0">
                <a:solidFill>
                  <a:srgbClr val="00B0F0"/>
                </a:solidFill>
              </a:rPr>
              <a:t>Commit</a:t>
            </a:r>
            <a:r>
              <a:rPr lang="ja-JP" altLang="en-US" sz="3600" dirty="0"/>
              <a:t>して</a:t>
            </a:r>
            <a:r>
              <a:rPr lang="en-US" altLang="ja-JP" sz="3600" dirty="0"/>
              <a:t>,</a:t>
            </a:r>
            <a:r>
              <a:rPr lang="en-US" altLang="ja-JP" sz="3600" b="1" dirty="0">
                <a:solidFill>
                  <a:schemeClr val="accent2">
                    <a:lumMod val="75000"/>
                  </a:schemeClr>
                </a:solidFill>
              </a:rPr>
              <a:t>Push</a:t>
            </a:r>
            <a:r>
              <a:rPr lang="ja-JP" altLang="en-US" sz="3600" dirty="0"/>
              <a:t>する</a:t>
            </a:r>
            <a:br>
              <a:rPr lang="en-US" altLang="ja-JP" sz="3600" dirty="0"/>
            </a:br>
            <a:r>
              <a:rPr lang="ja-JP" altLang="en-US" sz="3600" dirty="0"/>
              <a:t>ことで最新のファイルが</a:t>
            </a:r>
            <a:r>
              <a:rPr lang="en-US" altLang="ja-JP" sz="3600" dirty="0"/>
              <a:t>GitHub</a:t>
            </a:r>
            <a:r>
              <a:rPr lang="ja-JP" altLang="en-US" sz="3600" dirty="0"/>
              <a:t>にアップロード</a:t>
            </a:r>
            <a:br>
              <a:rPr lang="en-US" altLang="ja-JP" sz="3600" dirty="0"/>
            </a:br>
            <a:r>
              <a:rPr lang="ja-JP" altLang="en-US" sz="3600" dirty="0"/>
              <a:t>される</a:t>
            </a:r>
            <a:endParaRPr lang="en-US" altLang="ja-JP" sz="3600" dirty="0"/>
          </a:p>
        </p:txBody>
      </p:sp>
    </p:spTree>
    <p:extLst>
      <p:ext uri="{BB962C8B-B14F-4D97-AF65-F5344CB8AC3E}">
        <p14:creationId xmlns:p14="http://schemas.microsoft.com/office/powerpoint/2010/main" val="291564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メールアドレスの入力</a:t>
            </a:r>
            <a:br>
              <a:rPr kumimoji="1" lang="en-US" altLang="ja-JP" sz="3600" dirty="0"/>
            </a:br>
            <a:r>
              <a:rPr kumimoji="1" lang="en-US" altLang="ja-JP" sz="3600" dirty="0" err="1"/>
              <a:t>kd</a:t>
            </a:r>
            <a:r>
              <a:rPr kumimoji="1" lang="ja-JP" altLang="en-US" sz="3600" dirty="0"/>
              <a:t>○○○○○○</a:t>
            </a:r>
            <a:r>
              <a:rPr kumimoji="1" lang="en-US" altLang="ja-JP" sz="3600" dirty="0"/>
              <a:t>@st.kobedenshi.ac.jp</a:t>
            </a:r>
            <a:br>
              <a:rPr kumimoji="1" lang="en-US" altLang="ja-JP" sz="3600" dirty="0"/>
            </a:br>
            <a:r>
              <a:rPr kumimoji="1" lang="ja-JP" altLang="en-US" sz="3600" dirty="0"/>
              <a:t>を入力して</a:t>
            </a:r>
            <a:r>
              <a:rPr kumimoji="1" lang="en-US" altLang="ja-JP" sz="3600" dirty="0"/>
              <a:t>[Continue]</a:t>
            </a:r>
          </a:p>
        </p:txBody>
      </p:sp>
      <p:pic>
        <p:nvPicPr>
          <p:cNvPr id="7" name="図 6">
            <a:extLst>
              <a:ext uri="{FF2B5EF4-FFF2-40B4-BE49-F238E27FC236}">
                <a16:creationId xmlns:a16="http://schemas.microsoft.com/office/drawing/2014/main" id="{47E25CEE-F72B-699A-AC21-6C93F52D64E9}"/>
              </a:ext>
            </a:extLst>
          </p:cNvPr>
          <p:cNvPicPr>
            <a:picLocks noChangeAspect="1"/>
          </p:cNvPicPr>
          <p:nvPr/>
        </p:nvPicPr>
        <p:blipFill rotWithShape="1">
          <a:blip r:embed="rId2">
            <a:extLst>
              <a:ext uri="{28A0092B-C50C-407E-A947-70E740481C1C}">
                <a14:useLocalDpi xmlns:a14="http://schemas.microsoft.com/office/drawing/2010/main" val="0"/>
              </a:ext>
            </a:extLst>
          </a:blip>
          <a:srcRect t="31356" b="27454"/>
          <a:stretch/>
        </p:blipFill>
        <p:spPr>
          <a:xfrm>
            <a:off x="1828800" y="4130674"/>
            <a:ext cx="8983329" cy="2362201"/>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458200" y="5562600"/>
            <a:ext cx="12192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27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パスワードの入力</a:t>
            </a:r>
            <a:br>
              <a:rPr kumimoji="1" lang="en-US" altLang="ja-JP" sz="3600" dirty="0"/>
            </a:br>
            <a:r>
              <a:rPr kumimoji="1" lang="en-US" altLang="ja-JP" sz="3600" dirty="0"/>
              <a:t>15</a:t>
            </a:r>
            <a:r>
              <a:rPr kumimoji="1" lang="ja-JP" altLang="en-US" sz="3600" dirty="0"/>
              <a:t>文字のパスワードか、英数字が混在した</a:t>
            </a:r>
            <a:r>
              <a:rPr kumimoji="1" lang="en-US" altLang="ja-JP" sz="3600" dirty="0"/>
              <a:t>8</a:t>
            </a:r>
            <a:r>
              <a:rPr kumimoji="1" lang="ja-JP" altLang="en-US" sz="3600" dirty="0"/>
              <a:t>文字の</a:t>
            </a:r>
            <a:br>
              <a:rPr kumimoji="1" lang="en-US" altLang="ja-JP" sz="3600" dirty="0"/>
            </a:br>
            <a:r>
              <a:rPr kumimoji="1" lang="ja-JP" altLang="en-US" sz="3600" dirty="0"/>
              <a:t>パスワードを設定して</a:t>
            </a:r>
            <a:r>
              <a:rPr kumimoji="1" lang="en-US" altLang="ja-JP" sz="3600" dirty="0"/>
              <a:t>[Continue]</a:t>
            </a:r>
            <a:br>
              <a:rPr kumimoji="1" lang="en-US" altLang="ja-JP" sz="3600" dirty="0"/>
            </a:br>
            <a:endParaRPr kumimoji="1" lang="en-US" altLang="ja-JP" sz="3600" dirty="0"/>
          </a:p>
        </p:txBody>
      </p:sp>
      <p:pic>
        <p:nvPicPr>
          <p:cNvPr id="5" name="図 4">
            <a:extLst>
              <a:ext uri="{FF2B5EF4-FFF2-40B4-BE49-F238E27FC236}">
                <a16:creationId xmlns:a16="http://schemas.microsoft.com/office/drawing/2014/main" id="{A90647E7-CD3B-221D-358C-772A6016E02E}"/>
              </a:ext>
            </a:extLst>
          </p:cNvPr>
          <p:cNvPicPr>
            <a:picLocks noChangeAspect="1"/>
          </p:cNvPicPr>
          <p:nvPr/>
        </p:nvPicPr>
        <p:blipFill rotWithShape="1">
          <a:blip r:embed="rId2">
            <a:extLst>
              <a:ext uri="{28A0092B-C50C-407E-A947-70E740481C1C}">
                <a14:useLocalDpi xmlns:a14="http://schemas.microsoft.com/office/drawing/2010/main" val="0"/>
              </a:ext>
            </a:extLst>
          </a:blip>
          <a:srcRect t="56788"/>
          <a:stretch/>
        </p:blipFill>
        <p:spPr>
          <a:xfrm>
            <a:off x="1371600" y="3582518"/>
            <a:ext cx="9011908" cy="2910357"/>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001000" y="4038600"/>
            <a:ext cx="12192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403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ユーザ名の入力</a:t>
            </a:r>
            <a:br>
              <a:rPr kumimoji="1" lang="en-US" altLang="ja-JP" sz="3600" dirty="0"/>
            </a:br>
            <a:r>
              <a:rPr kumimoji="1" lang="ja-JP" altLang="en-US" sz="3600" dirty="0"/>
              <a:t>メールアドレスの</a:t>
            </a:r>
            <a:r>
              <a:rPr kumimoji="1" lang="en-US" altLang="ja-JP" sz="3600" dirty="0"/>
              <a:t>@</a:t>
            </a:r>
            <a:r>
              <a:rPr kumimoji="1" lang="ja-JP" altLang="en-US" sz="3600" dirty="0"/>
              <a:t>より前の</a:t>
            </a:r>
            <a:r>
              <a:rPr lang="en-US" altLang="ja-JP" sz="3600" dirty="0" err="1"/>
              <a:t>kd</a:t>
            </a:r>
            <a:r>
              <a:rPr lang="ja-JP" altLang="en-US" sz="3600" dirty="0"/>
              <a:t>○○○○○○○</a:t>
            </a:r>
            <a:r>
              <a:rPr kumimoji="1" lang="ja-JP" altLang="en-US" sz="3600" dirty="0"/>
              <a:t>を設定して</a:t>
            </a:r>
            <a:r>
              <a:rPr kumimoji="1" lang="en-US" altLang="ja-JP" sz="3600" dirty="0"/>
              <a:t>[Continue]</a:t>
            </a:r>
            <a:br>
              <a:rPr kumimoji="1" lang="en-US" altLang="ja-JP" sz="3600" dirty="0"/>
            </a:br>
            <a:endParaRPr kumimoji="1" lang="en-US" altLang="ja-JP" sz="3600" dirty="0"/>
          </a:p>
        </p:txBody>
      </p:sp>
      <p:pic>
        <p:nvPicPr>
          <p:cNvPr id="7" name="図 6">
            <a:extLst>
              <a:ext uri="{FF2B5EF4-FFF2-40B4-BE49-F238E27FC236}">
                <a16:creationId xmlns:a16="http://schemas.microsoft.com/office/drawing/2014/main" id="{BC5F2F67-9922-C4B9-D0A8-CBF407883668}"/>
              </a:ext>
            </a:extLst>
          </p:cNvPr>
          <p:cNvPicPr>
            <a:picLocks noChangeAspect="1"/>
          </p:cNvPicPr>
          <p:nvPr/>
        </p:nvPicPr>
        <p:blipFill rotWithShape="1">
          <a:blip r:embed="rId2">
            <a:extLst>
              <a:ext uri="{28A0092B-C50C-407E-A947-70E740481C1C}">
                <a14:useLocalDpi xmlns:a14="http://schemas.microsoft.com/office/drawing/2010/main" val="0"/>
              </a:ext>
            </a:extLst>
          </a:blip>
          <a:srcRect t="66667"/>
          <a:stretch/>
        </p:blipFill>
        <p:spPr>
          <a:xfrm>
            <a:off x="1620745" y="3889191"/>
            <a:ext cx="8971055" cy="2286000"/>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229600" y="4498791"/>
            <a:ext cx="1143000" cy="53040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700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メール設定</a:t>
            </a:r>
            <a:br>
              <a:rPr kumimoji="1" lang="en-US" altLang="ja-JP" sz="3600" dirty="0"/>
            </a:br>
            <a:r>
              <a:rPr kumimoji="1" lang="en-US" altLang="ja-JP" sz="3600" dirty="0"/>
              <a:t>GitHub</a:t>
            </a:r>
            <a:r>
              <a:rPr kumimoji="1" lang="ja-JP" altLang="en-US" sz="3600" dirty="0"/>
              <a:t>からの製品ニュースを受け取りたいなら</a:t>
            </a:r>
            <a:br>
              <a:rPr kumimoji="1" lang="en-US" altLang="ja-JP" sz="3600" dirty="0"/>
            </a:br>
            <a:r>
              <a:rPr kumimoji="1" lang="ja-JP" altLang="en-US" sz="3600" dirty="0"/>
              <a:t>チェックをいれる</a:t>
            </a:r>
            <a:br>
              <a:rPr kumimoji="1" lang="en-US" altLang="ja-JP" sz="3600" dirty="0"/>
            </a:br>
            <a:r>
              <a:rPr kumimoji="1" lang="ja-JP" altLang="en-US" sz="3600" dirty="0"/>
              <a:t>不要ならばチェックをせずに</a:t>
            </a:r>
            <a:r>
              <a:rPr kumimoji="1" lang="en-US" altLang="ja-JP" sz="3600" dirty="0"/>
              <a:t>[Continue]</a:t>
            </a:r>
          </a:p>
        </p:txBody>
      </p:sp>
      <p:pic>
        <p:nvPicPr>
          <p:cNvPr id="5" name="図 4">
            <a:extLst>
              <a:ext uri="{FF2B5EF4-FFF2-40B4-BE49-F238E27FC236}">
                <a16:creationId xmlns:a16="http://schemas.microsoft.com/office/drawing/2014/main" id="{378938D3-AA75-3003-8F3F-715EB09BB1E4}"/>
              </a:ext>
            </a:extLst>
          </p:cNvPr>
          <p:cNvPicPr>
            <a:picLocks noChangeAspect="1"/>
          </p:cNvPicPr>
          <p:nvPr/>
        </p:nvPicPr>
        <p:blipFill rotWithShape="1">
          <a:blip r:embed="rId2">
            <a:extLst>
              <a:ext uri="{28A0092B-C50C-407E-A947-70E740481C1C}">
                <a14:useLocalDpi xmlns:a14="http://schemas.microsoft.com/office/drawing/2010/main" val="0"/>
              </a:ext>
            </a:extLst>
          </a:blip>
          <a:srcRect t="80000"/>
          <a:stretch/>
        </p:blipFill>
        <p:spPr>
          <a:xfrm>
            <a:off x="1752600" y="4191000"/>
            <a:ext cx="8556688" cy="1371600"/>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077200" y="4800600"/>
            <a:ext cx="11430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05413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1732</TotalTime>
  <Words>1784</Words>
  <Application>Microsoft Office PowerPoint</Application>
  <PresentationFormat>ワイド画面</PresentationFormat>
  <Paragraphs>144</Paragraphs>
  <Slides>51</Slides>
  <Notes>0</Notes>
  <HiddenSlides>4</HiddenSlides>
  <MMClips>0</MMClips>
  <ScaleCrop>false</ScaleCrop>
  <HeadingPairs>
    <vt:vector size="8" baseType="variant">
      <vt:variant>
        <vt:lpstr>使用されているフォント</vt:lpstr>
      </vt:variant>
      <vt:variant>
        <vt:i4>2</vt:i4>
      </vt:variant>
      <vt:variant>
        <vt:lpstr>テーマ</vt:lpstr>
      </vt:variant>
      <vt:variant>
        <vt:i4>1</vt:i4>
      </vt:variant>
      <vt:variant>
        <vt:lpstr>埋め込まれた OLE サーバー</vt:lpstr>
      </vt:variant>
      <vt:variant>
        <vt:i4>0</vt:i4>
      </vt:variant>
      <vt:variant>
        <vt:lpstr>スライド タイトル</vt:lpstr>
      </vt:variant>
      <vt:variant>
        <vt:i4>51</vt:i4>
      </vt:variant>
    </vt:vector>
  </HeadingPairs>
  <TitlesOfParts>
    <vt:vector size="54" baseType="lpstr">
      <vt:lpstr>0xProto</vt:lpstr>
      <vt:lpstr>Arial</vt:lpstr>
      <vt:lpstr>Office テーマ</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山﨑 輝音</dc:creator>
  <cp:lastModifiedBy>murata@st.kobedenshi.ac.jp</cp:lastModifiedBy>
  <cp:revision>50</cp:revision>
  <dcterms:created xsi:type="dcterms:W3CDTF">2024-06-05T07:26:26Z</dcterms:created>
  <dcterms:modified xsi:type="dcterms:W3CDTF">2025-06-11T00:09:59Z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2023-06-22T00:00:00Z</vt:filetime>
  </property>
  <property fmtid="{D5CDD505-2E9C-101B-9397-08002B2CF9AE}" pid="3" name="Creator">
    <vt:lpwstr>Microsoft® PowerPoint® for Microsoft 365</vt:lpwstr>
  </property>
  <property fmtid="{D5CDD505-2E9C-101B-9397-08002B2CF9AE}" pid="4" name="LastSaved">
    <vt:filetime>2024-06-05T00:00:00Z</vt:filetime>
  </property>
  <property fmtid="{D5CDD505-2E9C-101B-9397-08002B2CF9AE}" pid="5" name="Producer">
    <vt:lpwstr>Microsoft® PowerPoint® for Microsoft 365</vt:lpwstr>
  </property>
</Properties>
</file>