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6" r:id="rId1"/>
  </p:sldMasterIdLst>
  <p:notesMasterIdLst>
    <p:notesMasterId r:id="rId27"/>
  </p:notesMasterIdLst>
  <p:sldIdLst>
    <p:sldId id="272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73" r:id="rId11"/>
    <p:sldId id="274" r:id="rId12"/>
    <p:sldId id="275" r:id="rId13"/>
    <p:sldId id="276" r:id="rId14"/>
    <p:sldId id="289" r:id="rId15"/>
    <p:sldId id="277" r:id="rId16"/>
    <p:sldId id="278" r:id="rId17"/>
    <p:sldId id="279" r:id="rId18"/>
    <p:sldId id="280" r:id="rId19"/>
    <p:sldId id="282" r:id="rId20"/>
    <p:sldId id="283" r:id="rId21"/>
    <p:sldId id="284" r:id="rId22"/>
    <p:sldId id="285" r:id="rId23"/>
    <p:sldId id="286" r:id="rId24"/>
    <p:sldId id="287" r:id="rId25"/>
    <p:sldId id="288" r:id="rId26"/>
  </p:sldIdLst>
  <p:sldSz cx="12192000" cy="6858000"/>
  <p:notesSz cx="12192000" cy="6858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504" y="43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996C2-12BB-4EB0-A0AF-5C45AD62C633}" type="datetimeFigureOut">
              <a:rPr kumimoji="1" lang="ja-JP" altLang="en-US" smtClean="0"/>
              <a:t>2025/6/23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418B695-0B84-44A4-8924-420ECA926FE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2555544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418B695-0B84-44A4-8924-420ECA926FEC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9222656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A9CF17FE-872F-7344-C9C7-224E04089ABA}"/>
              </a:ext>
            </a:extLst>
          </p:cNvPr>
          <p:cNvSpPr/>
          <p:nvPr userDrawn="1"/>
        </p:nvSpPr>
        <p:spPr>
          <a:xfrm>
            <a:off x="0" y="990600"/>
            <a:ext cx="12192000" cy="261143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タイトル 1">
            <a:extLst>
              <a:ext uri="{FF2B5EF4-FFF2-40B4-BE49-F238E27FC236}">
                <a16:creationId xmlns:a16="http://schemas.microsoft.com/office/drawing/2014/main" id="{A7303B2B-C295-83AB-5A6D-46B4236520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14B45949-F724-1B7A-77A6-C1EC54C483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38600"/>
            <a:ext cx="9144000" cy="1219200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57B6EB87-0866-E8C9-80E4-0A51D1DC00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DB9FED94-6444-E8B9-BF93-E4D0D68128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6FF2677-4778-E205-7022-B52E2D7193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502042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085F82-D068-F0A1-E176-4845A204B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3319F61-95FF-60BC-7E7A-C136E0B6BF0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8DDDFC3-071E-7238-E511-BF08EB561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CA24D4-1320-2F78-E10E-B6A45B2F9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304AAA30-EA25-FDAB-FEFB-7B80F7138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3001794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3C308A59-3AE2-C3B7-2EB1-82F35A91E23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E1CBECF-770C-62FA-4150-2C3B47B4AB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198C7D9B-DACA-F23F-F742-0A1A182977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2BE6EF9-DDDF-C971-40C8-6E2CCFC2DC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320672-6B7C-DB1C-CAB4-ABACF35F6C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0018334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53E78E5-2DE9-F39B-A40D-24B7F6808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A23160A-B8B7-569D-5674-F1F612D5D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38C7909-298B-5FC5-DE11-A07252E95A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A8F8C32-B38A-4B1C-6BB8-98550391F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3985D6C-AE56-655C-1E1B-6E1CA7D622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9441772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78B346E-BA63-0C1E-D19C-F4F69981FC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F67D7E4-F983-A5C2-D65F-62DC5FABF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BE4126E-795F-2F0F-D5CA-C7E38A3132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5996563-1832-F8B2-C121-2B0A31A919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89490C-A238-83E7-8BDE-4BFB8F24D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1957691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CF5DE2-9B3C-942E-8A55-78EDE47C6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5075DA7-BD0C-743D-7E27-73A6CA55AC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2149EA1-4C06-E3B7-3A47-03A474AC41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94A2DE9B-B91B-7D03-DFA2-1CED461A7F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56BC88-D125-E1D3-678A-98F392780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71BB9E8-0F72-A3A3-4D45-4956AFC3E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062260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1FE8765-9FF1-B251-B714-15115F35F4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B1CB90D-2DA8-2F37-7166-CE7B840760C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6800F5E0-459F-CD47-5C2A-E7561E48865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9384BA45-FF80-3D16-B64A-12B2982148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5FD5B486-A5F2-65E5-AE25-978CBBC313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44774B6-181E-D651-4FE6-A08D15F47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05EB479-B6D5-961E-3C49-0B5AACD3F7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51BFD0D3-3620-542C-70AD-C734C7FFA2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1695628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00547639-A0E1-1058-18AE-74BE91297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FCB8E592-444C-6097-84BF-6EB67F0CF2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CEB77D82-A9CD-0808-EBCF-98B6756C1E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E9664D7A-BD03-389D-C9E4-31FDC416F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2047927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514B5E8-F38A-3C46-7369-7CA0EDC4F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D61B30C4-7B26-0625-6A5D-B5D8924BF9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58B1F91C-2C6B-EBC5-39D7-3E1E25A87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34345132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4BCCEB7-00FE-B8F2-B49B-C2F97A2D63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1D602343-6BF3-354E-DFFB-91800C63D4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63B02A51-4CBA-4380-E085-ECCDCAB085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524B174-3118-9BD0-0F66-35CB8A930F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DCE43EC8-3081-6927-10CF-4D430F71BA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E36B5EEA-627A-8AF0-D2DA-35DFEA9ED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8800466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5FAE79-B9AA-CFF3-B153-3C71F30B25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2253EA3F-4C8E-B7DD-372E-B95568D826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AA11926-F1C5-AAB3-5F6E-2446B38E5A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3E12CDAB-0C47-EA42-F0C1-0BF0A56955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04F493-EDAF-3DE2-7751-003D18BBB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F3FD5CC-5311-4F44-E823-0F1234F4D5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</p:spTree>
    <p:extLst>
      <p:ext uri="{BB962C8B-B14F-4D97-AF65-F5344CB8AC3E}">
        <p14:creationId xmlns:p14="http://schemas.microsoft.com/office/powerpoint/2010/main" val="6864882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F6647FAB-5511-5DC7-FC80-36A4D155F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78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dirty="0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EE7C7AEE-9A36-60A2-2E5E-8596A48A86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295400"/>
            <a:ext cx="10515600" cy="4881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dirty="0"/>
              <a:t>マスター テキストの書式設定</a:t>
            </a:r>
          </a:p>
          <a:p>
            <a:pPr lvl="1"/>
            <a:r>
              <a:rPr kumimoji="1" lang="ja-JP" altLang="en-US" dirty="0"/>
              <a:t>第 </a:t>
            </a:r>
            <a:r>
              <a:rPr kumimoji="1" lang="en-US" altLang="ja-JP" dirty="0"/>
              <a:t>2 </a:t>
            </a:r>
            <a:r>
              <a:rPr kumimoji="1" lang="ja-JP" altLang="en-US" dirty="0"/>
              <a:t>レベル</a:t>
            </a:r>
          </a:p>
          <a:p>
            <a:pPr lvl="2"/>
            <a:r>
              <a:rPr kumimoji="1" lang="ja-JP" altLang="en-US" dirty="0"/>
              <a:t>第 </a:t>
            </a:r>
            <a:r>
              <a:rPr kumimoji="1" lang="en-US" altLang="ja-JP" dirty="0"/>
              <a:t>3 </a:t>
            </a:r>
            <a:r>
              <a:rPr kumimoji="1" lang="ja-JP" altLang="en-US" dirty="0"/>
              <a:t>レベル</a:t>
            </a:r>
          </a:p>
          <a:p>
            <a:pPr lvl="3"/>
            <a:r>
              <a:rPr kumimoji="1" lang="ja-JP" altLang="en-US" dirty="0"/>
              <a:t>第 </a:t>
            </a:r>
            <a:r>
              <a:rPr kumimoji="1" lang="en-US" altLang="ja-JP" dirty="0"/>
              <a:t>4 </a:t>
            </a:r>
            <a:r>
              <a:rPr kumimoji="1" lang="ja-JP" altLang="en-US" dirty="0"/>
              <a:t>レベル</a:t>
            </a:r>
          </a:p>
          <a:p>
            <a:pPr lvl="4"/>
            <a:r>
              <a:rPr kumimoji="1" lang="ja-JP" altLang="en-US" dirty="0"/>
              <a:t>第 </a:t>
            </a:r>
            <a:r>
              <a:rPr kumimoji="1" lang="en-US" altLang="ja-JP" dirty="0"/>
              <a:t>5 </a:t>
            </a:r>
            <a:r>
              <a:rPr kumimoji="1" lang="ja-JP" altLang="en-US" dirty="0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CF2278A-9B39-6CA2-4FB2-8F530714714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6/23/2025</a:t>
            </a:fld>
            <a:endParaRPr 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48167E2A-8AD0-B78E-0954-AA4FF596A5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F73AA1E-36E5-6392-9252-D997B96D9D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altLang="ja-JP" smtClean="0"/>
              <a:t>‹#›</a:t>
            </a:fld>
            <a:endParaRPr lang="en-US" altLang="ja-JP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A3849F-EE3F-2486-38D4-C88EDAE78CF2}"/>
              </a:ext>
            </a:extLst>
          </p:cNvPr>
          <p:cNvSpPr/>
          <p:nvPr userDrawn="1"/>
        </p:nvSpPr>
        <p:spPr>
          <a:xfrm>
            <a:off x="0" y="0"/>
            <a:ext cx="12192000" cy="3651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69916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25A62586-C514-D8BB-94FD-ECB48DFD0264}"/>
              </a:ext>
            </a:extLst>
          </p:cNvPr>
          <p:cNvSpPr/>
          <p:nvPr/>
        </p:nvSpPr>
        <p:spPr>
          <a:xfrm>
            <a:off x="0" y="228600"/>
            <a:ext cx="12192000" cy="27432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970918A5-93EF-44C6-8444-CA895EFE312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721780"/>
            <a:ext cx="9144000" cy="2296465"/>
          </a:xfrm>
        </p:spPr>
        <p:txBody>
          <a:bodyPr>
            <a:normAutofit/>
          </a:bodyPr>
          <a:lstStyle/>
          <a:p>
            <a:endParaRPr kumimoji="1" lang="en-US" altLang="ja-JP" sz="4000" dirty="0">
              <a:latin typeface="+mn-ea"/>
            </a:endParaRPr>
          </a:p>
          <a:p>
            <a:r>
              <a:rPr kumimoji="1" lang="ja-JP" altLang="en-US" sz="4000" dirty="0">
                <a:latin typeface="+mn-ea"/>
              </a:rPr>
              <a:t>ゲームソフト分野</a:t>
            </a:r>
            <a:endParaRPr kumimoji="1" lang="en-US" altLang="ja-JP" sz="4000" dirty="0">
              <a:latin typeface="+mn-ea"/>
            </a:endParaRPr>
          </a:p>
          <a:p>
            <a:r>
              <a:rPr kumimoji="1" lang="en-US" altLang="ja-JP" sz="4000" dirty="0">
                <a:latin typeface="+mn-ea"/>
              </a:rPr>
              <a:t>1</a:t>
            </a:r>
            <a:r>
              <a:rPr kumimoji="1" lang="ja-JP" altLang="en-US" sz="4000" dirty="0">
                <a:latin typeface="+mn-ea"/>
              </a:rPr>
              <a:t>年　</a:t>
            </a:r>
            <a:r>
              <a:rPr kumimoji="1" lang="en-US" altLang="ja-JP" sz="4000" dirty="0">
                <a:latin typeface="+mn-ea"/>
              </a:rPr>
              <a:t>C++</a:t>
            </a:r>
            <a:endParaRPr kumimoji="1" lang="ja-JP" altLang="en-US" sz="4000" dirty="0">
              <a:latin typeface="+mn-ea"/>
            </a:endParaRPr>
          </a:p>
        </p:txBody>
      </p:sp>
      <p:sp>
        <p:nvSpPr>
          <p:cNvPr id="4" name="タイトル 1">
            <a:extLst>
              <a:ext uri="{FF2B5EF4-FFF2-40B4-BE49-F238E27FC236}">
                <a16:creationId xmlns:a16="http://schemas.microsoft.com/office/drawing/2014/main" id="{A3414DBB-0ED0-4F6E-DC7F-92148EAA3965}"/>
              </a:ext>
            </a:extLst>
          </p:cNvPr>
          <p:cNvSpPr txBox="1">
            <a:spLocks/>
          </p:cNvSpPr>
          <p:nvPr/>
        </p:nvSpPr>
        <p:spPr>
          <a:xfrm>
            <a:off x="1214372" y="978580"/>
            <a:ext cx="9763255" cy="189221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kumimoji="1"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ja-JP" altLang="en-US" sz="8800" b="1" dirty="0">
                <a:solidFill>
                  <a:schemeClr val="bg1"/>
                </a:solidFill>
                <a:latin typeface="+mn-ea"/>
                <a:ea typeface="+mn-ea"/>
              </a:rPr>
              <a:t>ビット処理</a:t>
            </a:r>
          </a:p>
        </p:txBody>
      </p:sp>
    </p:spTree>
    <p:extLst>
      <p:ext uri="{BB962C8B-B14F-4D97-AF65-F5344CB8AC3E}">
        <p14:creationId xmlns:p14="http://schemas.microsoft.com/office/powerpoint/2010/main" val="40154039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列挙型</a:t>
            </a:r>
            <a:r>
              <a:rPr kumimoji="1" lang="en-US" altLang="ja-JP" dirty="0" err="1"/>
              <a:t>enum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kumimoji="1" lang="ja-JP" altLang="en-US" dirty="0"/>
              <a:t>関連する定数をグループ化して、管理しやすくしたもの</a:t>
            </a:r>
            <a:br>
              <a:rPr kumimoji="1" lang="en-US" altLang="ja-JP" dirty="0"/>
            </a:br>
            <a:endParaRPr kumimoji="1" lang="en-US" altLang="ja-JP" dirty="0"/>
          </a:p>
          <a:p>
            <a:r>
              <a:rPr kumimoji="1" lang="ja-JP" altLang="en-US" dirty="0"/>
              <a:t>文法</a:t>
            </a:r>
            <a:br>
              <a:rPr kumimoji="1" lang="en-US" altLang="ja-JP" dirty="0"/>
            </a:br>
            <a:r>
              <a:rPr kumimoji="1" lang="en-US" altLang="ja-JP" dirty="0" err="1">
                <a:solidFill>
                  <a:srgbClr val="FF0000"/>
                </a:solidFill>
              </a:rPr>
              <a:t>enum</a:t>
            </a:r>
            <a:r>
              <a:rPr kumimoji="1" lang="en-US" altLang="ja-JP" dirty="0"/>
              <a:t> </a:t>
            </a:r>
            <a:r>
              <a:rPr kumimoji="1" lang="ja-JP" altLang="en-US" dirty="0">
                <a:solidFill>
                  <a:srgbClr val="00B0F0"/>
                </a:solidFill>
              </a:rPr>
              <a:t>タグ名</a:t>
            </a:r>
            <a:r>
              <a:rPr kumimoji="1" lang="ja-JP" altLang="en-US" dirty="0"/>
              <a:t> </a:t>
            </a:r>
            <a:r>
              <a:rPr kumimoji="1" lang="en-US" altLang="ja-JP" dirty="0"/>
              <a:t>{ </a:t>
            </a:r>
            <a:r>
              <a:rPr kumimoji="1" lang="ja-JP" altLang="en-US" dirty="0">
                <a:solidFill>
                  <a:srgbClr val="00B050"/>
                </a:solidFill>
              </a:rPr>
              <a:t>定数</a:t>
            </a:r>
            <a:r>
              <a:rPr kumimoji="1" lang="en-US" altLang="ja-JP" dirty="0">
                <a:solidFill>
                  <a:srgbClr val="00B050"/>
                </a:solidFill>
              </a:rPr>
              <a:t>1,</a:t>
            </a:r>
            <a:r>
              <a:rPr kumimoji="1" lang="ja-JP" altLang="en-US" dirty="0">
                <a:solidFill>
                  <a:srgbClr val="00B050"/>
                </a:solidFill>
              </a:rPr>
              <a:t>　定数</a:t>
            </a:r>
            <a:r>
              <a:rPr kumimoji="1" lang="en-US" altLang="ja-JP" dirty="0">
                <a:solidFill>
                  <a:srgbClr val="00B050"/>
                </a:solidFill>
              </a:rPr>
              <a:t>2, </a:t>
            </a:r>
            <a:r>
              <a:rPr kumimoji="1" lang="ja-JP" altLang="en-US" dirty="0">
                <a:solidFill>
                  <a:srgbClr val="00B050"/>
                </a:solidFill>
              </a:rPr>
              <a:t>定数</a:t>
            </a:r>
            <a:r>
              <a:rPr kumimoji="1" lang="en-US" altLang="ja-JP" dirty="0">
                <a:solidFill>
                  <a:srgbClr val="00B050"/>
                </a:solidFill>
              </a:rPr>
              <a:t>3, </a:t>
            </a:r>
            <a:r>
              <a:rPr kumimoji="1" lang="ja-JP" altLang="en-US" dirty="0">
                <a:solidFill>
                  <a:srgbClr val="00B050"/>
                </a:solidFill>
              </a:rPr>
              <a:t>・・・・</a:t>
            </a:r>
            <a:r>
              <a:rPr kumimoji="1" lang="ja-JP" altLang="en-US" dirty="0"/>
              <a:t> </a:t>
            </a:r>
            <a:r>
              <a:rPr kumimoji="1" lang="en-US" altLang="ja-JP" dirty="0"/>
              <a:t>};</a:t>
            </a:r>
            <a:br>
              <a:rPr kumimoji="1" lang="en-US" altLang="ja-JP" dirty="0"/>
            </a:br>
            <a:endParaRPr kumimoji="1" lang="en-US" altLang="ja-JP" dirty="0"/>
          </a:p>
          <a:p>
            <a:r>
              <a:rPr kumimoji="1" lang="ja-JP" altLang="en-US" dirty="0"/>
              <a:t>例</a:t>
            </a:r>
            <a:br>
              <a:rPr lang="en-US" altLang="ja-JP" dirty="0"/>
            </a:br>
            <a:r>
              <a:rPr lang="en-US" altLang="ja-JP" dirty="0" err="1">
                <a:solidFill>
                  <a:srgbClr val="FF0000"/>
                </a:solidFill>
              </a:rPr>
              <a:t>enum</a:t>
            </a:r>
            <a:r>
              <a:rPr lang="ja-JP" altLang="en-US" dirty="0"/>
              <a:t> </a:t>
            </a:r>
            <a:r>
              <a:rPr lang="en-US" altLang="ja-JP" dirty="0">
                <a:solidFill>
                  <a:srgbClr val="00B0F0"/>
                </a:solidFill>
              </a:rPr>
              <a:t>Week</a:t>
            </a:r>
            <a:r>
              <a:rPr lang="ja-JP" altLang="en-US" dirty="0"/>
              <a:t> </a:t>
            </a:r>
            <a:r>
              <a:rPr lang="en-US" altLang="ja-JP" dirty="0"/>
              <a:t>{</a:t>
            </a:r>
            <a:r>
              <a:rPr lang="ja-JP" altLang="en-US" dirty="0"/>
              <a:t> </a:t>
            </a:r>
            <a:br>
              <a:rPr lang="en-US" altLang="ja-JP" dirty="0"/>
            </a:br>
            <a:r>
              <a:rPr lang="en-US" altLang="ja-JP" dirty="0"/>
              <a:t>  </a:t>
            </a:r>
            <a:r>
              <a:rPr lang="en-US" altLang="ja-JP" dirty="0">
                <a:solidFill>
                  <a:srgbClr val="00B050"/>
                </a:solidFill>
              </a:rPr>
              <a:t>Sun, Mon, Tue, Wed, Thu, Fri, Sat</a:t>
            </a:r>
            <a:br>
              <a:rPr lang="en-US" altLang="ja-JP" dirty="0"/>
            </a:br>
            <a:r>
              <a:rPr lang="en-US" altLang="ja-JP" dirty="0"/>
              <a:t>};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初期値を宣言しないと</a:t>
            </a:r>
            <a:br>
              <a:rPr lang="en-US" altLang="ja-JP" dirty="0"/>
            </a:br>
            <a:r>
              <a:rPr lang="ja-JP" altLang="en-US" dirty="0"/>
              <a:t>　　</a:t>
            </a:r>
            <a:r>
              <a:rPr lang="en-US" altLang="ja-JP" dirty="0"/>
              <a:t>Sun:</a:t>
            </a:r>
            <a:r>
              <a:rPr lang="en-US" altLang="ja-JP" dirty="0">
                <a:solidFill>
                  <a:srgbClr val="00B0F0"/>
                </a:solidFill>
              </a:rPr>
              <a:t>0</a:t>
            </a:r>
            <a:r>
              <a:rPr lang="en-US" altLang="ja-JP" dirty="0"/>
              <a:t> Mon:</a:t>
            </a:r>
            <a:r>
              <a:rPr lang="en-US" altLang="ja-JP" dirty="0">
                <a:solidFill>
                  <a:srgbClr val="00B0F0"/>
                </a:solidFill>
              </a:rPr>
              <a:t>1</a:t>
            </a:r>
            <a:r>
              <a:rPr lang="en-US" altLang="ja-JP" dirty="0"/>
              <a:t> Tue:</a:t>
            </a:r>
            <a:r>
              <a:rPr lang="en-US" altLang="ja-JP" dirty="0">
                <a:solidFill>
                  <a:srgbClr val="00B0F0"/>
                </a:solidFill>
              </a:rPr>
              <a:t>2</a:t>
            </a:r>
            <a:r>
              <a:rPr lang="en-US" altLang="ja-JP" dirty="0"/>
              <a:t> Wed:</a:t>
            </a:r>
            <a:r>
              <a:rPr lang="en-US" altLang="ja-JP" dirty="0">
                <a:solidFill>
                  <a:srgbClr val="00B0F0"/>
                </a:solidFill>
              </a:rPr>
              <a:t>3</a:t>
            </a:r>
            <a:r>
              <a:rPr lang="en-US" altLang="ja-JP" dirty="0"/>
              <a:t> </a:t>
            </a:r>
            <a:r>
              <a:rPr lang="ja-JP" altLang="en-US" dirty="0"/>
              <a:t>・・・　</a:t>
            </a:r>
            <a:r>
              <a:rPr lang="en-US" altLang="ja-JP" dirty="0"/>
              <a:t>Sat:</a:t>
            </a:r>
            <a:r>
              <a:rPr lang="en-US" altLang="ja-JP" dirty="0">
                <a:solidFill>
                  <a:srgbClr val="00B0F0"/>
                </a:solidFill>
              </a:rPr>
              <a:t>6</a:t>
            </a:r>
            <a:r>
              <a:rPr lang="en-US" altLang="ja-JP" dirty="0"/>
              <a:t> </a:t>
            </a:r>
            <a:br>
              <a:rPr lang="en-US" altLang="ja-JP" dirty="0"/>
            </a:br>
            <a:r>
              <a:rPr lang="ja-JP" altLang="en-US" dirty="0"/>
              <a:t>という連番の整数値になる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9467293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列挙型</a:t>
            </a:r>
            <a:r>
              <a:rPr kumimoji="1" lang="en-US" altLang="ja-JP" dirty="0" err="1"/>
              <a:t>enum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初期値を入れた例</a:t>
            </a:r>
            <a:br>
              <a:rPr lang="en-US" altLang="ja-JP" dirty="0"/>
            </a:br>
            <a:r>
              <a:rPr lang="en-US" altLang="ja-JP" dirty="0" err="1">
                <a:solidFill>
                  <a:srgbClr val="FF0000"/>
                </a:solidFill>
              </a:rPr>
              <a:t>enum</a:t>
            </a:r>
            <a:r>
              <a:rPr lang="ja-JP" altLang="en-US" dirty="0"/>
              <a:t> </a:t>
            </a:r>
            <a:r>
              <a:rPr lang="en-US" altLang="ja-JP" dirty="0">
                <a:solidFill>
                  <a:srgbClr val="00B0F0"/>
                </a:solidFill>
              </a:rPr>
              <a:t>Week</a:t>
            </a:r>
            <a:r>
              <a:rPr lang="ja-JP" altLang="en-US" dirty="0"/>
              <a:t> </a:t>
            </a:r>
            <a:r>
              <a:rPr lang="en-US" altLang="ja-JP" dirty="0"/>
              <a:t>{</a:t>
            </a:r>
            <a:r>
              <a:rPr lang="ja-JP" altLang="en-US" dirty="0"/>
              <a:t> </a:t>
            </a:r>
            <a:br>
              <a:rPr lang="en-US" altLang="ja-JP" dirty="0"/>
            </a:br>
            <a:r>
              <a:rPr lang="en-US" altLang="ja-JP" dirty="0"/>
              <a:t>  </a:t>
            </a:r>
            <a:r>
              <a:rPr lang="en-US" altLang="ja-JP" dirty="0">
                <a:solidFill>
                  <a:srgbClr val="00B050"/>
                </a:solidFill>
              </a:rPr>
              <a:t>Sun, Mon, Tue</a:t>
            </a:r>
            <a:r>
              <a:rPr lang="ja-JP" altLang="en-US" dirty="0">
                <a:solidFill>
                  <a:srgbClr val="00B050"/>
                </a:solidFill>
              </a:rPr>
              <a:t> </a:t>
            </a:r>
            <a:r>
              <a:rPr lang="en-US" altLang="ja-JP" dirty="0">
                <a:solidFill>
                  <a:srgbClr val="00B050"/>
                </a:solidFill>
              </a:rPr>
              <a:t>= </a:t>
            </a:r>
            <a:r>
              <a:rPr lang="en-US" altLang="ja-JP" dirty="0">
                <a:solidFill>
                  <a:srgbClr val="FF0000"/>
                </a:solidFill>
              </a:rPr>
              <a:t>10</a:t>
            </a:r>
            <a:r>
              <a:rPr lang="en-US" altLang="ja-JP" dirty="0">
                <a:solidFill>
                  <a:srgbClr val="00B050"/>
                </a:solidFill>
              </a:rPr>
              <a:t>, Wed, Thu, Fri = </a:t>
            </a:r>
            <a:r>
              <a:rPr lang="en-US" altLang="ja-JP" dirty="0">
                <a:solidFill>
                  <a:srgbClr val="00B0F0"/>
                </a:solidFill>
              </a:rPr>
              <a:t>20</a:t>
            </a:r>
            <a:r>
              <a:rPr lang="en-US" altLang="ja-JP" dirty="0">
                <a:solidFill>
                  <a:srgbClr val="00B050"/>
                </a:solidFill>
              </a:rPr>
              <a:t>, Sat</a:t>
            </a:r>
            <a:br>
              <a:rPr lang="en-US" altLang="ja-JP" dirty="0"/>
            </a:br>
            <a:r>
              <a:rPr lang="en-US" altLang="ja-JP" dirty="0"/>
              <a:t>};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とすると、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Sun:0 Mon:1 </a:t>
            </a:r>
            <a:br>
              <a:rPr lang="en-US" altLang="ja-JP" dirty="0"/>
            </a:br>
            <a:r>
              <a:rPr lang="en-US" altLang="ja-JP" dirty="0"/>
              <a:t>Tue:</a:t>
            </a:r>
            <a:r>
              <a:rPr lang="en-US" altLang="ja-JP" dirty="0">
                <a:solidFill>
                  <a:srgbClr val="FF0000"/>
                </a:solidFill>
              </a:rPr>
              <a:t>10</a:t>
            </a:r>
            <a:r>
              <a:rPr lang="en-US" altLang="ja-JP" dirty="0"/>
              <a:t> Wed:11 Thu:12 </a:t>
            </a:r>
            <a:br>
              <a:rPr lang="en-US" altLang="ja-JP" dirty="0"/>
            </a:br>
            <a:r>
              <a:rPr lang="en-US" altLang="ja-JP" dirty="0"/>
              <a:t>Fri:</a:t>
            </a:r>
            <a:r>
              <a:rPr lang="en-US" altLang="ja-JP" dirty="0">
                <a:solidFill>
                  <a:srgbClr val="00B0F0"/>
                </a:solidFill>
              </a:rPr>
              <a:t>20</a:t>
            </a:r>
            <a:r>
              <a:rPr lang="en-US" altLang="ja-JP" dirty="0"/>
              <a:t> Sat:21 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設定した値以降が連番となる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71098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状態管理　</a:t>
            </a:r>
            <a:r>
              <a:rPr kumimoji="1" lang="en-US" altLang="ja-JP" dirty="0" err="1"/>
              <a:t>BitState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/>
              <a:t>通常状態　</a:t>
            </a:r>
            <a:r>
              <a:rPr lang="en-US" altLang="ja-JP" dirty="0"/>
              <a:t>Base = 0,		//0000 0000 0000 0000</a:t>
            </a:r>
            <a:br>
              <a:rPr lang="en-US" altLang="ja-JP" dirty="0"/>
            </a:br>
            <a:endParaRPr lang="en-US" altLang="ja-JP" dirty="0"/>
          </a:p>
          <a:p>
            <a:r>
              <a:rPr lang="ja-JP" altLang="en-US" dirty="0"/>
              <a:t>毒　　</a:t>
            </a:r>
            <a:r>
              <a:rPr lang="en-US" altLang="ja-JP" dirty="0"/>
              <a:t>Poison = 1 &lt;&lt; 0,	//0000 0000 0000 000</a:t>
            </a:r>
            <a:r>
              <a:rPr lang="en-US" altLang="ja-JP" dirty="0">
                <a:solidFill>
                  <a:srgbClr val="FF0000"/>
                </a:solidFill>
              </a:rPr>
              <a:t>1</a:t>
            </a:r>
          </a:p>
          <a:p>
            <a:r>
              <a:rPr lang="ja-JP" altLang="en-US" dirty="0"/>
              <a:t>眠り　</a:t>
            </a:r>
            <a:r>
              <a:rPr lang="en-US" altLang="ja-JP" dirty="0"/>
              <a:t>Sleep = 1 &lt;&lt; 1,		//0000 0000 0000 00</a:t>
            </a:r>
            <a:r>
              <a:rPr lang="en-US" altLang="ja-JP" dirty="0">
                <a:solidFill>
                  <a:srgbClr val="FF0000"/>
                </a:solidFill>
              </a:rPr>
              <a:t>1</a:t>
            </a:r>
            <a:r>
              <a:rPr lang="en-US" altLang="ja-JP" dirty="0"/>
              <a:t>0</a:t>
            </a:r>
          </a:p>
          <a:p>
            <a:r>
              <a:rPr lang="ja-JP" altLang="en-US" dirty="0"/>
              <a:t>麻痺　</a:t>
            </a:r>
            <a:r>
              <a:rPr lang="en-US" altLang="ja-JP" dirty="0"/>
              <a:t>Paralysis = 1 &lt;&lt; 2,	//0000 0000 0000 0</a:t>
            </a:r>
            <a:r>
              <a:rPr lang="en-US" altLang="ja-JP" dirty="0">
                <a:solidFill>
                  <a:srgbClr val="FF0000"/>
                </a:solidFill>
              </a:rPr>
              <a:t>1</a:t>
            </a:r>
            <a:r>
              <a:rPr lang="en-US" altLang="ja-JP" dirty="0"/>
              <a:t>00</a:t>
            </a:r>
          </a:p>
          <a:p>
            <a:r>
              <a:rPr lang="ja-JP" altLang="en-US" dirty="0"/>
              <a:t>火傷　</a:t>
            </a:r>
            <a:r>
              <a:rPr lang="en-US" altLang="ja-JP" dirty="0"/>
              <a:t>Burn = 1 &lt;&lt; 3,		//0000 0000 0000 </a:t>
            </a:r>
            <a:r>
              <a:rPr lang="en-US" altLang="ja-JP" dirty="0">
                <a:solidFill>
                  <a:srgbClr val="FF0000"/>
                </a:solidFill>
              </a:rPr>
              <a:t>1</a:t>
            </a:r>
            <a:r>
              <a:rPr lang="en-US" altLang="ja-JP" dirty="0"/>
              <a:t>000</a:t>
            </a:r>
          </a:p>
          <a:p>
            <a:r>
              <a:rPr lang="ja-JP" altLang="en-US" dirty="0"/>
              <a:t>攻撃</a:t>
            </a:r>
            <a:r>
              <a:rPr lang="ja-JP" altLang="en-US" b="1" dirty="0"/>
              <a:t>↑</a:t>
            </a:r>
            <a:r>
              <a:rPr lang="ja-JP" altLang="en-US" dirty="0"/>
              <a:t>　</a:t>
            </a:r>
            <a:r>
              <a:rPr lang="en-US" altLang="ja-JP" dirty="0" err="1"/>
              <a:t>AtkUp</a:t>
            </a:r>
            <a:r>
              <a:rPr lang="en-US" altLang="ja-JP" dirty="0"/>
              <a:t> = 1 &lt;&lt; 4,	//0000 0000 000</a:t>
            </a:r>
            <a:r>
              <a:rPr lang="en-US" altLang="ja-JP" dirty="0">
                <a:solidFill>
                  <a:srgbClr val="FF0000"/>
                </a:solidFill>
              </a:rPr>
              <a:t>1</a:t>
            </a:r>
            <a:r>
              <a:rPr lang="en-US" altLang="ja-JP" dirty="0"/>
              <a:t> 0000</a:t>
            </a:r>
          </a:p>
          <a:p>
            <a:r>
              <a:rPr lang="ja-JP" altLang="en-US" dirty="0"/>
              <a:t>攻撃</a:t>
            </a:r>
            <a:r>
              <a:rPr lang="ja-JP" altLang="en-US" b="1" dirty="0"/>
              <a:t>↓</a:t>
            </a:r>
            <a:r>
              <a:rPr lang="ja-JP" altLang="en-US" dirty="0"/>
              <a:t>　</a:t>
            </a:r>
            <a:r>
              <a:rPr lang="en-US" altLang="ja-JP" dirty="0" err="1"/>
              <a:t>AtkDown</a:t>
            </a:r>
            <a:r>
              <a:rPr lang="en-US" altLang="ja-JP" dirty="0"/>
              <a:t> = 1 &lt;&lt; 5	//0000 0000 00</a:t>
            </a:r>
            <a:r>
              <a:rPr lang="en-US" altLang="ja-JP" dirty="0">
                <a:solidFill>
                  <a:srgbClr val="FF0000"/>
                </a:solidFill>
              </a:rPr>
              <a:t>1</a:t>
            </a:r>
            <a:r>
              <a:rPr lang="en-US" altLang="ja-JP" dirty="0"/>
              <a:t>0 0000</a:t>
            </a:r>
          </a:p>
          <a:p>
            <a:endParaRPr kumimoji="1"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8C00385D-52C4-5CD1-756D-E55A69A1C2FD}"/>
              </a:ext>
            </a:extLst>
          </p:cNvPr>
          <p:cNvSpPr txBox="1"/>
          <p:nvPr/>
        </p:nvSpPr>
        <p:spPr>
          <a:xfrm>
            <a:off x="838200" y="5709146"/>
            <a:ext cx="103637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3200" dirty="0">
                <a:solidFill>
                  <a:srgbClr val="00B050"/>
                </a:solidFill>
              </a:rPr>
              <a:t>通常状態に各状態を</a:t>
            </a:r>
            <a:r>
              <a:rPr kumimoji="1" lang="en-US" altLang="ja-JP" sz="3200" b="1" dirty="0">
                <a:solidFill>
                  <a:srgbClr val="00B050"/>
                </a:solidFill>
              </a:rPr>
              <a:t>OR</a:t>
            </a:r>
            <a:r>
              <a:rPr kumimoji="1" lang="ja-JP" altLang="en-US" sz="3200" b="1" dirty="0">
                <a:solidFill>
                  <a:srgbClr val="00B050"/>
                </a:solidFill>
              </a:rPr>
              <a:t>演算</a:t>
            </a:r>
            <a:r>
              <a:rPr kumimoji="1" lang="ja-JP" altLang="en-US" sz="3200" dirty="0">
                <a:solidFill>
                  <a:srgbClr val="00B050"/>
                </a:solidFill>
              </a:rPr>
              <a:t>することで状態を変化させる</a:t>
            </a:r>
          </a:p>
        </p:txBody>
      </p:sp>
    </p:spTree>
    <p:extLst>
      <p:ext uri="{BB962C8B-B14F-4D97-AF65-F5344CB8AC3E}">
        <p14:creationId xmlns:p14="http://schemas.microsoft.com/office/powerpoint/2010/main" val="339447276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状態管理　</a:t>
            </a:r>
            <a:r>
              <a:rPr kumimoji="1" lang="en-US" altLang="ja-JP" dirty="0" err="1"/>
              <a:t>BitState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dirty="0"/>
              <a:t>通常状態　</a:t>
            </a:r>
            <a:r>
              <a:rPr lang="en-US" altLang="ja-JP" dirty="0"/>
              <a:t>Base = 0,		//0000 0000 0000 0000</a:t>
            </a:r>
          </a:p>
          <a:p>
            <a:r>
              <a:rPr lang="ja-JP" altLang="en-US" dirty="0"/>
              <a:t>毒　　</a:t>
            </a:r>
            <a:r>
              <a:rPr lang="en-US" altLang="ja-JP" dirty="0"/>
              <a:t>Poison = 1 &lt;&lt; 0,	//0000 0000 0000 000</a:t>
            </a:r>
            <a:r>
              <a:rPr lang="en-US" altLang="ja-JP" dirty="0">
                <a:solidFill>
                  <a:srgbClr val="FF0000"/>
                </a:solidFill>
              </a:rPr>
              <a:t>1</a:t>
            </a:r>
          </a:p>
          <a:p>
            <a:r>
              <a:rPr lang="ja-JP" altLang="en-US" dirty="0"/>
              <a:t>眠り　</a:t>
            </a:r>
            <a:r>
              <a:rPr lang="en-US" altLang="ja-JP" dirty="0"/>
              <a:t>Sleep = 1 &lt;&lt; 1,		//0000 0000 0000 00</a:t>
            </a:r>
            <a:r>
              <a:rPr lang="en-US" altLang="ja-JP" dirty="0">
                <a:solidFill>
                  <a:srgbClr val="00B0F0"/>
                </a:solidFill>
              </a:rPr>
              <a:t>1</a:t>
            </a:r>
            <a:r>
              <a:rPr lang="en-US" altLang="ja-JP" dirty="0"/>
              <a:t>0</a:t>
            </a:r>
            <a:br>
              <a:rPr lang="en-US" altLang="ja-JP" dirty="0">
                <a:solidFill>
                  <a:srgbClr val="FF0000"/>
                </a:solidFill>
              </a:rPr>
            </a:br>
            <a:endParaRPr lang="en-US" altLang="ja-JP" dirty="0">
              <a:solidFill>
                <a:srgbClr val="FF0000"/>
              </a:solidFill>
            </a:endParaRPr>
          </a:p>
          <a:p>
            <a:r>
              <a:rPr kumimoji="1" lang="ja-JP" altLang="en-US" dirty="0"/>
              <a:t>通常状態を毒状態にする場合</a:t>
            </a:r>
            <a:br>
              <a:rPr kumimoji="1" lang="en-US" altLang="ja-JP" dirty="0"/>
            </a:br>
            <a:r>
              <a:rPr kumimoji="1" lang="en-US" altLang="ja-JP" dirty="0"/>
              <a:t>Status </a:t>
            </a:r>
            <a:r>
              <a:rPr kumimoji="1" lang="en-US" altLang="ja-JP" b="1" dirty="0">
                <a:solidFill>
                  <a:srgbClr val="FF0000"/>
                </a:solidFill>
              </a:rPr>
              <a:t>|</a:t>
            </a:r>
            <a:r>
              <a:rPr kumimoji="1" lang="en-US" altLang="ja-JP" dirty="0"/>
              <a:t> Poison		0000 0000(</a:t>
            </a:r>
            <a:r>
              <a:rPr kumimoji="1" lang="en-US" altLang="ja-JP" dirty="0" err="1"/>
              <a:t>Status:Base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					0000 000</a:t>
            </a:r>
            <a:r>
              <a:rPr kumimoji="1" lang="en-US" altLang="ja-JP" dirty="0">
                <a:solidFill>
                  <a:srgbClr val="FF0000"/>
                </a:solidFill>
              </a:rPr>
              <a:t>1</a:t>
            </a:r>
            <a:r>
              <a:rPr kumimoji="1" lang="en-US" altLang="ja-JP" dirty="0"/>
              <a:t>(Poison)</a:t>
            </a:r>
            <a:br>
              <a:rPr kumimoji="1" lang="en-US" altLang="ja-JP" dirty="0"/>
            </a:br>
            <a:r>
              <a:rPr kumimoji="1" lang="en-US" altLang="ja-JP" dirty="0"/>
              <a:t>					0000 000</a:t>
            </a:r>
            <a:r>
              <a:rPr kumimoji="1" lang="en-US" altLang="ja-JP" dirty="0">
                <a:solidFill>
                  <a:srgbClr val="FF0000"/>
                </a:solidFill>
              </a:rPr>
              <a:t>1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Status:Poison</a:t>
            </a:r>
            <a:r>
              <a:rPr kumimoji="1" lang="en-US" altLang="ja-JP" dirty="0"/>
              <a:t>)</a:t>
            </a:r>
          </a:p>
          <a:p>
            <a:r>
              <a:rPr kumimoji="1" lang="ja-JP" altLang="en-US" dirty="0"/>
              <a:t>さらに眠り状態にする場合</a:t>
            </a:r>
            <a:br>
              <a:rPr kumimoji="1" lang="en-US" altLang="ja-JP" dirty="0"/>
            </a:br>
            <a:r>
              <a:rPr kumimoji="1" lang="en-US" altLang="ja-JP" dirty="0"/>
              <a:t>Status </a:t>
            </a:r>
            <a:r>
              <a:rPr kumimoji="1" lang="en-US" altLang="ja-JP" b="1" dirty="0">
                <a:solidFill>
                  <a:srgbClr val="FF0000"/>
                </a:solidFill>
              </a:rPr>
              <a:t>|</a:t>
            </a:r>
            <a:r>
              <a:rPr kumimoji="1" lang="en-US" altLang="ja-JP" dirty="0"/>
              <a:t> Sleep		0000 000</a:t>
            </a:r>
            <a:r>
              <a:rPr kumimoji="1" lang="en-US" altLang="ja-JP" dirty="0">
                <a:solidFill>
                  <a:srgbClr val="FF0000"/>
                </a:solidFill>
              </a:rPr>
              <a:t>1</a:t>
            </a:r>
            <a:r>
              <a:rPr kumimoji="1" lang="en-US" altLang="ja-JP" dirty="0"/>
              <a:t>(</a:t>
            </a:r>
            <a:r>
              <a:rPr kumimoji="1" lang="en-US" altLang="ja-JP" dirty="0" err="1"/>
              <a:t>Status:Poison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					0000 00</a:t>
            </a:r>
            <a:r>
              <a:rPr kumimoji="1" lang="en-US" altLang="ja-JP" dirty="0">
                <a:solidFill>
                  <a:srgbClr val="00B0F0"/>
                </a:solidFill>
              </a:rPr>
              <a:t>1</a:t>
            </a:r>
            <a:r>
              <a:rPr kumimoji="1" lang="en-US" altLang="ja-JP" dirty="0"/>
              <a:t>0(Sleep)</a:t>
            </a:r>
            <a:br>
              <a:rPr kumimoji="1" lang="en-US" altLang="ja-JP" dirty="0"/>
            </a:br>
            <a:r>
              <a:rPr kumimoji="1" lang="en-US" altLang="ja-JP" dirty="0"/>
              <a:t>					0000 00</a:t>
            </a:r>
            <a:r>
              <a:rPr kumimoji="1" lang="en-US" altLang="ja-JP" dirty="0">
                <a:solidFill>
                  <a:srgbClr val="00B0F0"/>
                </a:solidFill>
              </a:rPr>
              <a:t>1</a:t>
            </a:r>
            <a:r>
              <a:rPr kumimoji="1" lang="en-US" altLang="ja-JP" dirty="0">
                <a:solidFill>
                  <a:srgbClr val="FF0000"/>
                </a:solidFill>
              </a:rPr>
              <a:t>1</a:t>
            </a:r>
            <a:r>
              <a:rPr kumimoji="1" lang="en-US" altLang="ja-JP" dirty="0"/>
              <a:t>(Poison</a:t>
            </a:r>
            <a:r>
              <a:rPr kumimoji="1" lang="ja-JP" altLang="en-US" dirty="0"/>
              <a:t>＋</a:t>
            </a:r>
            <a:r>
              <a:rPr kumimoji="1" lang="en-US" altLang="ja-JP" dirty="0"/>
              <a:t>Sleep)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CD9FEE7A-7E36-4222-86E4-C64CD41E5F0D}"/>
              </a:ext>
            </a:extLst>
          </p:cNvPr>
          <p:cNvSpPr txBox="1"/>
          <p:nvPr/>
        </p:nvSpPr>
        <p:spPr>
          <a:xfrm>
            <a:off x="2514600" y="3810000"/>
            <a:ext cx="566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FF0000"/>
                </a:solidFill>
              </a:rPr>
              <a:t>OR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8ABC4B70-2086-4AED-84E1-587E4756966C}"/>
              </a:ext>
            </a:extLst>
          </p:cNvPr>
          <p:cNvSpPr txBox="1"/>
          <p:nvPr/>
        </p:nvSpPr>
        <p:spPr>
          <a:xfrm>
            <a:off x="2514600" y="5257800"/>
            <a:ext cx="56618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dirty="0">
                <a:solidFill>
                  <a:srgbClr val="FF0000"/>
                </a:solidFill>
              </a:rPr>
              <a:t>OR</a:t>
            </a:r>
            <a:endParaRPr kumimoji="1" lang="ja-JP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04536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/>
              <a:t>演習　</a:t>
            </a:r>
            <a:r>
              <a:rPr kumimoji="1" lang="en-US" altLang="ja-JP" dirty="0" err="1"/>
              <a:t>bit.c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ja-JP" altLang="en-US" sz="3200" dirty="0"/>
              <a:t>ビットを用いたフラグデータ管理を行う。</a:t>
            </a:r>
            <a:br>
              <a:rPr kumimoji="1" lang="en-US" altLang="ja-JP" sz="3200" dirty="0"/>
            </a:br>
            <a:r>
              <a:rPr kumimoji="1" lang="ja-JP" altLang="en-US" sz="3200" dirty="0"/>
              <a:t>各状態を列挙型</a:t>
            </a:r>
            <a:r>
              <a:rPr kumimoji="1" lang="en-US" altLang="ja-JP" sz="3200" dirty="0" err="1"/>
              <a:t>enum</a:t>
            </a:r>
            <a:r>
              <a:rPr kumimoji="1" lang="ja-JP" altLang="en-US" sz="3200" dirty="0"/>
              <a:t>で定義して、</a:t>
            </a:r>
            <a:br>
              <a:rPr kumimoji="1" lang="en-US" altLang="ja-JP" sz="3200" dirty="0"/>
            </a:br>
            <a:br>
              <a:rPr kumimoji="1" lang="en-US" altLang="ja-JP" sz="3200" dirty="0"/>
            </a:br>
            <a:r>
              <a:rPr kumimoji="1" lang="ja-JP" altLang="en-US" sz="3200" dirty="0"/>
              <a:t>・</a:t>
            </a:r>
            <a:r>
              <a:rPr kumimoji="1" lang="en-US" altLang="ja-JP" sz="3200" dirty="0" err="1"/>
              <a:t>dispStatus</a:t>
            </a:r>
            <a:r>
              <a:rPr lang="ja-JP" altLang="en-US" sz="3200" dirty="0"/>
              <a:t>関数で現在の状態フラグを表示</a:t>
            </a:r>
            <a:br>
              <a:rPr lang="en-US" altLang="ja-JP" sz="3200" dirty="0"/>
            </a:br>
            <a:br>
              <a:rPr lang="en-US" altLang="ja-JP" sz="3200" dirty="0"/>
            </a:br>
            <a:r>
              <a:rPr lang="ja-JP" altLang="en-US" sz="3200" dirty="0"/>
              <a:t>・</a:t>
            </a:r>
            <a:r>
              <a:rPr lang="en-US" altLang="ja-JP" sz="3200" dirty="0" err="1"/>
              <a:t>changeStatus</a:t>
            </a:r>
            <a:r>
              <a:rPr lang="ja-JP" altLang="en-US" sz="3200" dirty="0"/>
              <a:t>関数で状態フラグをセット</a:t>
            </a:r>
            <a:br>
              <a:rPr lang="en-US" altLang="ja-JP" sz="3200" dirty="0"/>
            </a:br>
            <a:br>
              <a:rPr lang="en-US" altLang="ja-JP" sz="3200" dirty="0"/>
            </a:br>
            <a:r>
              <a:rPr lang="ja-JP" altLang="en-US" sz="3200" dirty="0"/>
              <a:t>・</a:t>
            </a:r>
            <a:r>
              <a:rPr lang="en-US" altLang="ja-JP" sz="3200" dirty="0" err="1"/>
              <a:t>clearStatus</a:t>
            </a:r>
            <a:r>
              <a:rPr lang="ja-JP" altLang="en-US" sz="3200" dirty="0"/>
              <a:t>関数で状態フラグをクリア</a:t>
            </a:r>
            <a:br>
              <a:rPr lang="en-US" altLang="ja-JP" sz="3200" dirty="0"/>
            </a:br>
            <a:br>
              <a:rPr lang="en-US" altLang="ja-JP" sz="3200" dirty="0"/>
            </a:br>
            <a:r>
              <a:rPr lang="ja-JP" altLang="en-US" sz="3200" dirty="0"/>
              <a:t>するプログラムを作成する</a:t>
            </a:r>
            <a:endParaRPr kumimoji="1" lang="en-US" altLang="ja-JP" sz="3200" dirty="0"/>
          </a:p>
        </p:txBody>
      </p:sp>
    </p:spTree>
    <p:extLst>
      <p:ext uri="{BB962C8B-B14F-4D97-AF65-F5344CB8AC3E}">
        <p14:creationId xmlns:p14="http://schemas.microsoft.com/office/powerpoint/2010/main" val="40528533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bit.c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5400"/>
            <a:ext cx="10515600" cy="4881563"/>
          </a:xfrm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#include&lt;</a:t>
            </a:r>
            <a:r>
              <a:rPr kumimoji="1" lang="en-US" altLang="ja-JP" dirty="0" err="1"/>
              <a:t>stdio.h</a:t>
            </a:r>
            <a:r>
              <a:rPr kumimoji="1" lang="en-US" altLang="ja-JP" dirty="0"/>
              <a:t>&gt;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/>
              <a:t>//</a:t>
            </a:r>
            <a:r>
              <a:rPr kumimoji="1" lang="ja-JP" altLang="en-US" dirty="0"/>
              <a:t>各ビットで状態フラグを管理する</a:t>
            </a:r>
            <a:br>
              <a:rPr lang="en-US" altLang="ja-JP" dirty="0"/>
            </a:br>
            <a:r>
              <a:rPr lang="en-US" altLang="ja-JP" dirty="0" err="1"/>
              <a:t>enum</a:t>
            </a:r>
            <a:r>
              <a:rPr lang="en-US" altLang="ja-JP" dirty="0"/>
              <a:t> </a:t>
            </a:r>
            <a:r>
              <a:rPr lang="en-US" altLang="ja-JP" dirty="0" err="1"/>
              <a:t>BitState</a:t>
            </a:r>
            <a:r>
              <a:rPr lang="en-US" altLang="ja-JP" dirty="0"/>
              <a:t> {</a:t>
            </a:r>
            <a:br>
              <a:rPr lang="en-US" altLang="ja-JP" dirty="0"/>
            </a:br>
            <a:r>
              <a:rPr lang="en-US" altLang="ja-JP" dirty="0"/>
              <a:t>  Base = 0,          //00000000</a:t>
            </a:r>
            <a:r>
              <a:rPr lang="ja-JP" altLang="en-US" dirty="0"/>
              <a:t>（初期状態）</a:t>
            </a:r>
            <a:br>
              <a:rPr lang="en-US" altLang="ja-JP" dirty="0"/>
            </a:br>
            <a:r>
              <a:rPr lang="en-US" altLang="ja-JP" dirty="0"/>
              <a:t>  Poison = 1 &lt;&lt; 0,   //00000001</a:t>
            </a:r>
            <a:r>
              <a:rPr lang="ja-JP" altLang="en-US" dirty="0"/>
              <a:t>（毒）</a:t>
            </a:r>
            <a:br>
              <a:rPr lang="en-US" altLang="ja-JP" dirty="0"/>
            </a:br>
            <a:r>
              <a:rPr lang="en-US" altLang="ja-JP" dirty="0"/>
              <a:t>  Sleep = 1 &lt;&lt; 1,    //00000010</a:t>
            </a:r>
            <a:r>
              <a:rPr lang="ja-JP" altLang="en-US" dirty="0"/>
              <a:t>（眠り）</a:t>
            </a:r>
            <a:br>
              <a:rPr lang="en-US" altLang="ja-JP" dirty="0"/>
            </a:br>
            <a:r>
              <a:rPr lang="en-US" altLang="ja-JP" dirty="0"/>
              <a:t>  Para = 1 &lt;&lt; 2,     //00000100</a:t>
            </a:r>
            <a:r>
              <a:rPr lang="ja-JP" altLang="en-US" dirty="0"/>
              <a:t>（麻痺）</a:t>
            </a:r>
            <a:br>
              <a:rPr lang="en-US" altLang="ja-JP" dirty="0"/>
            </a:br>
            <a:r>
              <a:rPr lang="en-US" altLang="ja-JP" dirty="0"/>
              <a:t>  Burn = 1 &lt;&lt; 3,     //00001000</a:t>
            </a:r>
            <a:r>
              <a:rPr lang="ja-JP" altLang="en-US" dirty="0"/>
              <a:t>（火傷）</a:t>
            </a:r>
            <a:br>
              <a:rPr lang="en-US" altLang="ja-JP" dirty="0"/>
            </a:br>
            <a:r>
              <a:rPr lang="en-US" altLang="ja-JP" dirty="0"/>
              <a:t>  </a:t>
            </a:r>
            <a:r>
              <a:rPr lang="en-US" altLang="ja-JP" dirty="0" err="1"/>
              <a:t>AtkUp</a:t>
            </a:r>
            <a:r>
              <a:rPr lang="en-US" altLang="ja-JP" dirty="0"/>
              <a:t> = 1 &lt;&lt; 4,    //00010000</a:t>
            </a:r>
            <a:r>
              <a:rPr lang="ja-JP" altLang="en-US" dirty="0"/>
              <a:t>（攻撃力アップ）</a:t>
            </a:r>
            <a:br>
              <a:rPr lang="en-US" altLang="ja-JP" dirty="0"/>
            </a:br>
            <a:r>
              <a:rPr lang="en-US" altLang="ja-JP" dirty="0"/>
              <a:t>  </a:t>
            </a:r>
            <a:r>
              <a:rPr lang="en-US" altLang="ja-JP" dirty="0" err="1"/>
              <a:t>AtkDown</a:t>
            </a:r>
            <a:r>
              <a:rPr lang="en-US" altLang="ja-JP" dirty="0"/>
              <a:t> = 1 &lt;&lt; 5   //00100000</a:t>
            </a:r>
            <a:r>
              <a:rPr lang="ja-JP" altLang="en-US" dirty="0"/>
              <a:t>（攻撃力ダウン）</a:t>
            </a:r>
            <a:br>
              <a:rPr lang="en-US" altLang="ja-JP" dirty="0"/>
            </a:br>
            <a:r>
              <a:rPr lang="en-US" altLang="ja-JP" dirty="0"/>
              <a:t>};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163263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bit.c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//</a:t>
            </a:r>
            <a:r>
              <a:rPr lang="ja-JP" altLang="en-US" dirty="0"/>
              <a:t>符号無し整数を </a:t>
            </a:r>
            <a:r>
              <a:rPr lang="en-US" altLang="ja-JP" dirty="0"/>
              <a:t>UINT </a:t>
            </a:r>
            <a:r>
              <a:rPr lang="ja-JP" altLang="en-US" dirty="0"/>
              <a:t>という別名で定義</a:t>
            </a:r>
            <a:br>
              <a:rPr lang="en-US" altLang="ja-JP" dirty="0"/>
            </a:br>
            <a:r>
              <a:rPr kumimoji="1" lang="en-US" altLang="ja-JP" dirty="0"/>
              <a:t>typedef unsigned int UINT; 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/>
              <a:t>void </a:t>
            </a:r>
            <a:r>
              <a:rPr lang="en-US" altLang="ja-JP" dirty="0" err="1"/>
              <a:t>d</a:t>
            </a:r>
            <a:r>
              <a:rPr kumimoji="1" lang="en-US" altLang="ja-JP" dirty="0" err="1"/>
              <a:t>ispStatus</a:t>
            </a:r>
            <a:r>
              <a:rPr kumimoji="1" lang="en-US" altLang="ja-JP" dirty="0"/>
              <a:t>(UINT);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/>
              <a:t>main(){</a:t>
            </a:r>
            <a:br>
              <a:rPr kumimoji="1" lang="en-US" altLang="ja-JP" dirty="0"/>
            </a:br>
            <a:r>
              <a:rPr kumimoji="1" lang="en-US" altLang="ja-JP" dirty="0"/>
              <a:t>  //</a:t>
            </a:r>
            <a:r>
              <a:rPr kumimoji="1" lang="ja-JP" altLang="en-US" dirty="0"/>
              <a:t>符号無し整数 </a:t>
            </a:r>
            <a:r>
              <a:rPr kumimoji="1" lang="en-US" altLang="ja-JP" dirty="0"/>
              <a:t>Status </a:t>
            </a:r>
            <a:r>
              <a:rPr kumimoji="1" lang="ja-JP" altLang="en-US" dirty="0"/>
              <a:t>を宣言して </a:t>
            </a:r>
            <a:r>
              <a:rPr kumimoji="1" lang="en-US" altLang="ja-JP" dirty="0"/>
              <a:t>Base(0) </a:t>
            </a:r>
            <a:r>
              <a:rPr kumimoji="1" lang="ja-JP" altLang="en-US" dirty="0"/>
              <a:t>を代入</a:t>
            </a:r>
            <a:br>
              <a:rPr kumimoji="1" lang="en-US" altLang="ja-JP" dirty="0"/>
            </a:br>
            <a:r>
              <a:rPr kumimoji="1" lang="en-US" altLang="ja-JP" dirty="0"/>
              <a:t>  UINT Status = Base;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　　</a:t>
            </a:r>
            <a:r>
              <a:rPr kumimoji="1" lang="en-US" altLang="ja-JP" dirty="0"/>
              <a:t>//</a:t>
            </a:r>
            <a:r>
              <a:rPr lang="ja-JP" altLang="en-US" dirty="0"/>
              <a:t>現在の状態を表示</a:t>
            </a:r>
            <a:br>
              <a:rPr lang="en-US" altLang="ja-JP" dirty="0"/>
            </a:br>
            <a:r>
              <a:rPr lang="en-US" altLang="ja-JP" dirty="0"/>
              <a:t>  </a:t>
            </a:r>
            <a:r>
              <a:rPr lang="en-US" altLang="ja-JP" dirty="0" err="1"/>
              <a:t>dispStatus</a:t>
            </a:r>
            <a:r>
              <a:rPr lang="en-US" altLang="ja-JP" dirty="0"/>
              <a:t>(Status);</a:t>
            </a:r>
            <a:br>
              <a:rPr lang="en-US" altLang="ja-JP" dirty="0"/>
            </a:br>
            <a:r>
              <a:rPr lang="en-US" altLang="ja-JP" dirty="0"/>
              <a:t>}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5123598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bit.c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altLang="ja-JP" dirty="0" err="1"/>
              <a:t>dispStatus</a:t>
            </a:r>
            <a:r>
              <a:rPr kumimoji="1" lang="en-US" altLang="ja-JP" dirty="0"/>
              <a:t>(){</a:t>
            </a:r>
            <a:br>
              <a:rPr kumimoji="1" lang="en-US" altLang="ja-JP" dirty="0"/>
            </a:br>
            <a:r>
              <a:rPr kumimoji="1" lang="en-US" altLang="ja-JP" dirty="0"/>
              <a:t>  </a:t>
            </a:r>
            <a:r>
              <a:rPr lang="en-US" altLang="ja-JP" dirty="0" err="1"/>
              <a:t>printf</a:t>
            </a:r>
            <a:r>
              <a:rPr lang="en-US" altLang="ja-JP" dirty="0"/>
              <a:t>(“****</a:t>
            </a:r>
            <a:r>
              <a:rPr lang="ja-JP" altLang="en-US" dirty="0"/>
              <a:t>現在の状態****</a:t>
            </a:r>
            <a:r>
              <a:rPr lang="en-US" altLang="ja-JP" dirty="0"/>
              <a:t>\n”);</a:t>
            </a:r>
            <a:br>
              <a:rPr lang="en-US" altLang="ja-JP" dirty="0"/>
            </a:br>
            <a:r>
              <a:rPr lang="en-US" altLang="ja-JP" dirty="0"/>
              <a:t>  //</a:t>
            </a:r>
            <a:r>
              <a:rPr lang="ja-JP" altLang="en-US" dirty="0"/>
              <a:t>各状態をビットの</a:t>
            </a:r>
            <a:r>
              <a:rPr lang="en-US" altLang="ja-JP" dirty="0"/>
              <a:t>AND</a:t>
            </a:r>
            <a:r>
              <a:rPr lang="ja-JP" altLang="en-US" dirty="0"/>
              <a:t>演算でチェック</a:t>
            </a:r>
            <a:br>
              <a:rPr lang="en-US" altLang="ja-JP" dirty="0"/>
            </a:br>
            <a:r>
              <a:rPr lang="en-US" altLang="ja-JP" dirty="0"/>
              <a:t>  if (s &amp; Poison) {</a:t>
            </a:r>
            <a:br>
              <a:rPr lang="en-US" altLang="ja-JP" dirty="0"/>
            </a:br>
            <a:r>
              <a:rPr lang="en-US" altLang="ja-JP" dirty="0"/>
              <a:t>    </a:t>
            </a:r>
            <a:r>
              <a:rPr lang="en-US" altLang="ja-JP" dirty="0" err="1"/>
              <a:t>printf</a:t>
            </a:r>
            <a:r>
              <a:rPr lang="en-US" altLang="ja-JP" dirty="0"/>
              <a:t>(“</a:t>
            </a:r>
            <a:r>
              <a:rPr lang="ja-JP" altLang="en-US" dirty="0"/>
              <a:t>毒 </a:t>
            </a:r>
            <a:r>
              <a:rPr lang="en-US" altLang="ja-JP" dirty="0"/>
              <a:t>”);</a:t>
            </a:r>
            <a:br>
              <a:rPr lang="en-US" altLang="ja-JP" dirty="0"/>
            </a:br>
            <a:r>
              <a:rPr lang="en-US" altLang="ja-JP" dirty="0"/>
              <a:t>  }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  if (s &amp; Sleep) {</a:t>
            </a:r>
            <a:br>
              <a:rPr lang="en-US" altLang="ja-JP" dirty="0"/>
            </a:br>
            <a:r>
              <a:rPr lang="en-US" altLang="ja-JP" dirty="0"/>
              <a:t>    </a:t>
            </a:r>
            <a:r>
              <a:rPr lang="en-US" altLang="ja-JP" dirty="0" err="1"/>
              <a:t>printf</a:t>
            </a:r>
            <a:r>
              <a:rPr lang="en-US" altLang="ja-JP" dirty="0"/>
              <a:t>(“</a:t>
            </a:r>
            <a:r>
              <a:rPr lang="ja-JP" altLang="en-US" dirty="0"/>
              <a:t>眠り </a:t>
            </a:r>
            <a:r>
              <a:rPr lang="en-US" altLang="ja-JP" dirty="0"/>
              <a:t>”);</a:t>
            </a:r>
            <a:br>
              <a:rPr lang="en-US" altLang="ja-JP" dirty="0"/>
            </a:br>
            <a:r>
              <a:rPr lang="en-US" altLang="ja-JP" dirty="0"/>
              <a:t>  }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  if (s &amp; Para) {</a:t>
            </a:r>
            <a:br>
              <a:rPr lang="en-US" altLang="ja-JP" dirty="0"/>
            </a:br>
            <a:r>
              <a:rPr lang="en-US" altLang="ja-JP" dirty="0"/>
              <a:t>    </a:t>
            </a:r>
            <a:r>
              <a:rPr lang="en-US" altLang="ja-JP" dirty="0" err="1"/>
              <a:t>printf</a:t>
            </a:r>
            <a:r>
              <a:rPr lang="en-US" altLang="ja-JP" dirty="0"/>
              <a:t>(“</a:t>
            </a:r>
            <a:r>
              <a:rPr lang="ja-JP" altLang="en-US" dirty="0"/>
              <a:t>麻痺 </a:t>
            </a:r>
            <a:r>
              <a:rPr lang="en-US" altLang="ja-JP" dirty="0"/>
              <a:t>");</a:t>
            </a:r>
            <a:br>
              <a:rPr lang="en-US" altLang="ja-JP" dirty="0"/>
            </a:br>
            <a:r>
              <a:rPr lang="en-US" altLang="ja-JP" dirty="0"/>
              <a:t>  }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39983762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bit.c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/>
              <a:t>  if (s &amp; Burn) {</a:t>
            </a:r>
            <a:br>
              <a:rPr lang="en-US" altLang="ja-JP" dirty="0"/>
            </a:br>
            <a:r>
              <a:rPr lang="en-US" altLang="ja-JP" dirty="0"/>
              <a:t>    </a:t>
            </a:r>
            <a:r>
              <a:rPr lang="en-US" altLang="ja-JP" dirty="0" err="1"/>
              <a:t>printf</a:t>
            </a:r>
            <a:r>
              <a:rPr lang="en-US" altLang="ja-JP" dirty="0"/>
              <a:t>(“</a:t>
            </a:r>
            <a:r>
              <a:rPr lang="ja-JP" altLang="en-US" dirty="0"/>
              <a:t>火傷 </a:t>
            </a:r>
            <a:r>
              <a:rPr lang="en-US" altLang="ja-JP" dirty="0"/>
              <a:t>”);</a:t>
            </a:r>
            <a:br>
              <a:rPr lang="en-US" altLang="ja-JP" dirty="0"/>
            </a:br>
            <a:r>
              <a:rPr lang="en-US" altLang="ja-JP" dirty="0"/>
              <a:t>  }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  if (s &amp; </a:t>
            </a:r>
            <a:r>
              <a:rPr lang="en-US" altLang="ja-JP" dirty="0" err="1"/>
              <a:t>AtkUp</a:t>
            </a:r>
            <a:r>
              <a:rPr lang="en-US" altLang="ja-JP" dirty="0"/>
              <a:t>) {</a:t>
            </a:r>
            <a:br>
              <a:rPr lang="en-US" altLang="ja-JP" dirty="0"/>
            </a:br>
            <a:r>
              <a:rPr lang="en-US" altLang="ja-JP" dirty="0"/>
              <a:t>    </a:t>
            </a:r>
            <a:r>
              <a:rPr lang="en-US" altLang="ja-JP" dirty="0" err="1"/>
              <a:t>printf</a:t>
            </a:r>
            <a:r>
              <a:rPr lang="en-US" altLang="ja-JP" dirty="0"/>
              <a:t>(“</a:t>
            </a:r>
            <a:r>
              <a:rPr lang="ja-JP" altLang="en-US" dirty="0"/>
              <a:t>攻撃力アップ </a:t>
            </a:r>
            <a:r>
              <a:rPr lang="en-US" altLang="ja-JP" dirty="0"/>
              <a:t>”);</a:t>
            </a:r>
            <a:br>
              <a:rPr lang="en-US" altLang="ja-JP" dirty="0"/>
            </a:br>
            <a:r>
              <a:rPr lang="en-US" altLang="ja-JP" dirty="0"/>
              <a:t>  }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  if (s &amp; Para) {</a:t>
            </a:r>
            <a:br>
              <a:rPr lang="en-US" altLang="ja-JP" dirty="0"/>
            </a:br>
            <a:r>
              <a:rPr lang="en-US" altLang="ja-JP" dirty="0"/>
              <a:t>    </a:t>
            </a:r>
            <a:r>
              <a:rPr lang="en-US" altLang="ja-JP" dirty="0" err="1"/>
              <a:t>printf</a:t>
            </a:r>
            <a:r>
              <a:rPr lang="en-US" altLang="ja-JP" dirty="0"/>
              <a:t>(“</a:t>
            </a:r>
            <a:r>
              <a:rPr lang="ja-JP" altLang="en-US" dirty="0"/>
              <a:t>攻撃力ダウン </a:t>
            </a:r>
            <a:r>
              <a:rPr lang="en-US" altLang="ja-JP" dirty="0"/>
              <a:t>");</a:t>
            </a:r>
            <a:br>
              <a:rPr lang="en-US" altLang="ja-JP" dirty="0"/>
            </a:br>
            <a:r>
              <a:rPr lang="en-US" altLang="ja-JP" dirty="0"/>
              <a:t>  }</a:t>
            </a:r>
            <a:br>
              <a:rPr lang="en-US" altLang="ja-JP" dirty="0"/>
            </a:br>
            <a:r>
              <a:rPr lang="en-US" altLang="ja-JP" dirty="0"/>
              <a:t>}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8655230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bit.c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main(){</a:t>
            </a:r>
            <a:br>
              <a:rPr kumimoji="1" lang="en-US" altLang="ja-JP" dirty="0"/>
            </a:br>
            <a:r>
              <a:rPr kumimoji="1" lang="en-US" altLang="ja-JP" dirty="0"/>
              <a:t>  //</a:t>
            </a:r>
            <a:r>
              <a:rPr kumimoji="1" lang="ja-JP" altLang="en-US" dirty="0"/>
              <a:t>符号無し整数 </a:t>
            </a:r>
            <a:r>
              <a:rPr kumimoji="1" lang="en-US" altLang="ja-JP" dirty="0"/>
              <a:t>Status </a:t>
            </a:r>
            <a:r>
              <a:rPr kumimoji="1" lang="ja-JP" altLang="en-US" dirty="0"/>
              <a:t>を宣言して </a:t>
            </a:r>
            <a:r>
              <a:rPr kumimoji="1" lang="en-US" altLang="ja-JP" dirty="0"/>
              <a:t>Base(0) </a:t>
            </a:r>
            <a:r>
              <a:rPr kumimoji="1" lang="ja-JP" altLang="en-US" dirty="0"/>
              <a:t>を代入</a:t>
            </a:r>
            <a:br>
              <a:rPr kumimoji="1" lang="en-US" altLang="ja-JP" dirty="0"/>
            </a:br>
            <a:r>
              <a:rPr kumimoji="1" lang="en-US" altLang="ja-JP" dirty="0"/>
              <a:t>  UINT Status = Base;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/>
              <a:t>  </a:t>
            </a:r>
            <a:r>
              <a:rPr kumimoji="1" lang="en-US" altLang="ja-JP" dirty="0">
                <a:solidFill>
                  <a:srgbClr val="FF0000"/>
                </a:solidFill>
              </a:rPr>
              <a:t>//</a:t>
            </a:r>
            <a:r>
              <a:rPr kumimoji="1" lang="ja-JP" altLang="en-US" dirty="0">
                <a:solidFill>
                  <a:srgbClr val="FF0000"/>
                </a:solidFill>
              </a:rPr>
              <a:t>毒状態にする（</a:t>
            </a:r>
            <a:r>
              <a:rPr kumimoji="1" lang="en-US" altLang="ja-JP" dirty="0">
                <a:solidFill>
                  <a:srgbClr val="FF0000"/>
                </a:solidFill>
              </a:rPr>
              <a:t>Status</a:t>
            </a:r>
            <a:r>
              <a:rPr kumimoji="1" lang="ja-JP" altLang="en-US" dirty="0">
                <a:solidFill>
                  <a:srgbClr val="FF0000"/>
                </a:solidFill>
              </a:rPr>
              <a:t>に</a:t>
            </a:r>
            <a:r>
              <a:rPr kumimoji="1" lang="en-US" altLang="ja-JP" dirty="0">
                <a:solidFill>
                  <a:srgbClr val="FF0000"/>
                </a:solidFill>
              </a:rPr>
              <a:t>Poison</a:t>
            </a:r>
            <a:r>
              <a:rPr kumimoji="1" lang="ja-JP" altLang="en-US" dirty="0">
                <a:solidFill>
                  <a:srgbClr val="FF0000"/>
                </a:solidFill>
              </a:rPr>
              <a:t>を</a:t>
            </a:r>
            <a:r>
              <a:rPr kumimoji="1" lang="en-US" altLang="ja-JP" dirty="0">
                <a:solidFill>
                  <a:srgbClr val="FF0000"/>
                </a:solidFill>
              </a:rPr>
              <a:t>OR</a:t>
            </a:r>
            <a:r>
              <a:rPr kumimoji="1" lang="ja-JP" altLang="en-US" dirty="0">
                <a:solidFill>
                  <a:srgbClr val="FF0000"/>
                </a:solidFill>
              </a:rPr>
              <a:t>演算）</a:t>
            </a:r>
            <a:br>
              <a:rPr kumimoji="1" lang="en-US" altLang="ja-JP" dirty="0">
                <a:solidFill>
                  <a:srgbClr val="FF0000"/>
                </a:solidFill>
              </a:rPr>
            </a:br>
            <a:r>
              <a:rPr kumimoji="1" lang="en-US" altLang="ja-JP" dirty="0">
                <a:solidFill>
                  <a:srgbClr val="FF0000"/>
                </a:solidFill>
              </a:rPr>
              <a:t>  Status = Status | Poison;</a:t>
            </a:r>
            <a:br>
              <a:rPr kumimoji="1" lang="en-US" altLang="ja-JP" dirty="0">
                <a:solidFill>
                  <a:srgbClr val="FF0000"/>
                </a:solidFill>
              </a:rPr>
            </a:br>
            <a:br>
              <a:rPr kumimoji="1" lang="en-US" altLang="ja-JP" dirty="0"/>
            </a:br>
            <a:r>
              <a:rPr kumimoji="1" lang="ja-JP" altLang="en-US" dirty="0"/>
              <a:t>　　</a:t>
            </a:r>
            <a:r>
              <a:rPr kumimoji="1" lang="en-US" altLang="ja-JP" dirty="0"/>
              <a:t>//</a:t>
            </a:r>
            <a:r>
              <a:rPr lang="ja-JP" altLang="en-US" dirty="0"/>
              <a:t>現在の状態を表示</a:t>
            </a:r>
            <a:br>
              <a:rPr lang="en-US" altLang="ja-JP" dirty="0"/>
            </a:br>
            <a:r>
              <a:rPr lang="en-US" altLang="ja-JP" dirty="0"/>
              <a:t>  </a:t>
            </a:r>
            <a:r>
              <a:rPr lang="en-US" altLang="ja-JP" dirty="0" err="1"/>
              <a:t>dispStatus</a:t>
            </a:r>
            <a:r>
              <a:rPr lang="en-US" altLang="ja-JP" dirty="0"/>
              <a:t>(Status);</a:t>
            </a:r>
            <a:br>
              <a:rPr lang="en-US" altLang="ja-JP" dirty="0"/>
            </a:br>
            <a:r>
              <a:rPr lang="en-US" altLang="ja-JP" dirty="0"/>
              <a:t>}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40618893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09096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solidFill>
                  <a:srgbClr val="42B996"/>
                </a:solidFill>
                <a:latin typeface="ＭＳ ゴシック"/>
                <a:cs typeface="ＭＳ ゴシック"/>
              </a:rPr>
              <a:t>▮</a:t>
            </a:r>
            <a:r>
              <a:rPr lang="ja-JP" altLang="en-US" spc="-10" dirty="0"/>
              <a:t>ビット処理</a:t>
            </a:r>
            <a:endParaRPr spc="-10" dirty="0"/>
          </a:p>
        </p:txBody>
      </p:sp>
      <p:sp>
        <p:nvSpPr>
          <p:cNvPr id="3" name="object 3"/>
          <p:cNvSpPr txBox="1"/>
          <p:nvPr/>
        </p:nvSpPr>
        <p:spPr>
          <a:xfrm>
            <a:off x="881278" y="1594561"/>
            <a:ext cx="10515600" cy="296812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ja-JP" altLang="en-US" sz="3200" spc="-20" dirty="0">
                <a:latin typeface="+mn-ea"/>
                <a:cs typeface="ＭＳ ゴシック"/>
              </a:rPr>
              <a:t>ゲームの</a:t>
            </a:r>
            <a:r>
              <a:rPr sz="3200" spc="-20" dirty="0" err="1">
                <a:latin typeface="+mn-ea"/>
                <a:cs typeface="ＭＳ ゴシック"/>
              </a:rPr>
              <a:t>中で</a:t>
            </a:r>
            <a:r>
              <a:rPr lang="ja-JP" altLang="en-US" sz="3200" spc="-20" dirty="0">
                <a:latin typeface="+mn-ea"/>
                <a:cs typeface="ＭＳ ゴシック"/>
              </a:rPr>
              <a:t>状態を管理するとき</a:t>
            </a:r>
            <a:r>
              <a:rPr lang="ja-JP" altLang="en-US" sz="3200" b="1" u="none" spc="-35" dirty="0">
                <a:solidFill>
                  <a:srgbClr val="FF0000"/>
                </a:solidFill>
                <a:latin typeface="+mn-ea"/>
                <a:cs typeface="ＭＳ ゴシック"/>
              </a:rPr>
              <a:t>フラグ</a:t>
            </a:r>
            <a:r>
              <a:rPr sz="3200" b="1" spc="-35" dirty="0" err="1">
                <a:solidFill>
                  <a:srgbClr val="FF0000"/>
                </a:solidFill>
                <a:uFill>
                  <a:solidFill>
                    <a:srgbClr val="000000"/>
                  </a:solidFill>
                </a:uFill>
                <a:latin typeface="+mn-ea"/>
                <a:cs typeface="ＭＳ ゴシック"/>
              </a:rPr>
              <a:t>データ</a:t>
            </a:r>
            <a:r>
              <a:rPr sz="3200" u="none" spc="-20" dirty="0" err="1">
                <a:latin typeface="+mn-ea"/>
                <a:cs typeface="ＭＳ ゴシック"/>
              </a:rPr>
              <a:t>を</a:t>
            </a:r>
            <a:r>
              <a:rPr lang="ja-JP" altLang="en-US" sz="3200" u="none" spc="-20" dirty="0">
                <a:latin typeface="+mn-ea"/>
                <a:cs typeface="ＭＳ ゴシック"/>
              </a:rPr>
              <a:t>使用する</a:t>
            </a:r>
            <a:br>
              <a:rPr lang="en-US" altLang="ja-JP" sz="3200" u="none" spc="-20" dirty="0">
                <a:latin typeface="+mn-ea"/>
                <a:cs typeface="ＭＳ ゴシック"/>
              </a:rPr>
            </a:br>
            <a:br>
              <a:rPr lang="en-US" altLang="ja-JP" sz="3200" u="none" spc="-20" dirty="0">
                <a:latin typeface="+mn-ea"/>
                <a:cs typeface="ＭＳ ゴシック"/>
              </a:rPr>
            </a:br>
            <a:r>
              <a:rPr lang="ja-JP" altLang="en-US" sz="3200" u="none" spc="-20" dirty="0">
                <a:latin typeface="+mn-ea"/>
                <a:cs typeface="ＭＳ ゴシック"/>
              </a:rPr>
              <a:t>例えば、</a:t>
            </a:r>
            <a:r>
              <a:rPr sz="3200" u="none" spc="-25" dirty="0" err="1">
                <a:latin typeface="+mn-ea"/>
                <a:cs typeface="ＭＳ ゴシック"/>
              </a:rPr>
              <a:t>それぞれの状態を</a:t>
            </a:r>
            <a:r>
              <a:rPr sz="3200" spc="-20" dirty="0" err="1">
                <a:latin typeface="+mn-ea"/>
                <a:cs typeface="ＭＳ ゴシック"/>
              </a:rPr>
              <a:t>管理する</a:t>
            </a:r>
            <a:r>
              <a:rPr sz="3200" spc="-20" dirty="0" err="1">
                <a:solidFill>
                  <a:srgbClr val="00B0F0"/>
                </a:solidFill>
                <a:latin typeface="+mn-ea"/>
                <a:cs typeface="ＭＳ ゴシック"/>
              </a:rPr>
              <a:t>変数を宣言</a:t>
            </a:r>
            <a:r>
              <a:rPr lang="ja-JP" altLang="en-US" sz="3200" spc="-20" dirty="0">
                <a:latin typeface="+mn-ea"/>
                <a:cs typeface="ＭＳ ゴシック"/>
              </a:rPr>
              <a:t>して、</a:t>
            </a:r>
            <a:br>
              <a:rPr lang="en-US" altLang="ja-JP" sz="3200" spc="-20" dirty="0">
                <a:latin typeface="+mn-ea"/>
                <a:cs typeface="ＭＳ ゴシック"/>
              </a:rPr>
            </a:br>
            <a:r>
              <a:rPr lang="ja-JP" altLang="en-US" sz="3200" spc="-20" dirty="0">
                <a:latin typeface="+mn-ea"/>
                <a:cs typeface="ＭＳ ゴシック"/>
              </a:rPr>
              <a:t>変数を</a:t>
            </a:r>
            <a:r>
              <a:rPr lang="en-US" altLang="ja-JP" sz="3200" spc="-20" dirty="0">
                <a:solidFill>
                  <a:srgbClr val="00B050"/>
                </a:solidFill>
                <a:cs typeface="ＭＳ ゴシック"/>
              </a:rPr>
              <a:t>1</a:t>
            </a:r>
            <a:r>
              <a:rPr lang="ja-JP" altLang="en-US" sz="3200" spc="-20" dirty="0">
                <a:latin typeface="+mn-ea"/>
                <a:cs typeface="ＭＳ ゴシック"/>
              </a:rPr>
              <a:t>か</a:t>
            </a:r>
            <a:r>
              <a:rPr lang="en-US" altLang="ja-JP" sz="3200" spc="-20" dirty="0">
                <a:solidFill>
                  <a:srgbClr val="00B050"/>
                </a:solidFill>
                <a:cs typeface="ＭＳ ゴシック"/>
              </a:rPr>
              <a:t>0</a:t>
            </a:r>
            <a:r>
              <a:rPr lang="ja-JP" altLang="en-US" sz="3200" spc="-20" dirty="0">
                <a:latin typeface="+mn-ea"/>
                <a:cs typeface="ＭＳ ゴシック"/>
              </a:rPr>
              <a:t>かで状態を管理する方法がある</a:t>
            </a:r>
            <a:br>
              <a:rPr lang="en-US" altLang="ja-JP" sz="3200" spc="-20" dirty="0">
                <a:latin typeface="+mn-ea"/>
                <a:cs typeface="ＭＳ ゴシック"/>
              </a:rPr>
            </a:br>
            <a:br>
              <a:rPr lang="en-US" altLang="ja-JP" sz="3200" spc="-20" dirty="0">
                <a:latin typeface="+mn-ea"/>
                <a:cs typeface="ＭＳ ゴシック"/>
              </a:rPr>
            </a:br>
            <a:r>
              <a:rPr lang="ja-JP" altLang="en-US" sz="3200" dirty="0">
                <a:latin typeface="+mn-ea"/>
                <a:cs typeface="ＭＳ ゴシック"/>
              </a:rPr>
              <a:t>（</a:t>
            </a:r>
            <a:r>
              <a:rPr sz="3200" dirty="0">
                <a:latin typeface="+mn-ea"/>
                <a:cs typeface="ＭＳ ゴシック"/>
              </a:rPr>
              <a:t>例</a:t>
            </a:r>
            <a:r>
              <a:rPr lang="ja-JP" altLang="en-US" sz="3200" dirty="0">
                <a:latin typeface="+mn-ea"/>
                <a:cs typeface="ＭＳ ゴシック"/>
              </a:rPr>
              <a:t>）</a:t>
            </a:r>
            <a:r>
              <a:rPr sz="3200" spc="-15" dirty="0" err="1">
                <a:latin typeface="+mn-ea"/>
                <a:cs typeface="ＭＳ ゴシック"/>
              </a:rPr>
              <a:t>キャラクターの状態</a:t>
            </a:r>
            <a:endParaRPr sz="3200" dirty="0">
              <a:latin typeface="+mn-ea"/>
              <a:cs typeface="ＭＳ ゴシック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796798" y="4601845"/>
            <a:ext cx="9585325" cy="1951355"/>
            <a:chOff x="796798" y="4585461"/>
            <a:chExt cx="9585325" cy="1951355"/>
          </a:xfrm>
        </p:grpSpPr>
        <p:sp>
          <p:nvSpPr>
            <p:cNvPr id="5" name="object 5"/>
            <p:cNvSpPr/>
            <p:nvPr/>
          </p:nvSpPr>
          <p:spPr>
            <a:xfrm>
              <a:off x="803148" y="4591811"/>
              <a:ext cx="9572625" cy="1938655"/>
            </a:xfrm>
            <a:custGeom>
              <a:avLst/>
              <a:gdLst/>
              <a:ahLst/>
              <a:cxnLst/>
              <a:rect l="l" t="t" r="r" b="b"/>
              <a:pathLst>
                <a:path w="9572625" h="1938654">
                  <a:moveTo>
                    <a:pt x="9572244" y="0"/>
                  </a:moveTo>
                  <a:lnTo>
                    <a:pt x="0" y="0"/>
                  </a:lnTo>
                  <a:lnTo>
                    <a:pt x="0" y="1938527"/>
                  </a:lnTo>
                  <a:lnTo>
                    <a:pt x="9572244" y="1938527"/>
                  </a:lnTo>
                  <a:lnTo>
                    <a:pt x="9572244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803148" y="4591811"/>
              <a:ext cx="9572625" cy="1938655"/>
            </a:xfrm>
            <a:custGeom>
              <a:avLst/>
              <a:gdLst/>
              <a:ahLst/>
              <a:cxnLst/>
              <a:rect l="l" t="t" r="r" b="b"/>
              <a:pathLst>
                <a:path w="9572625" h="1938654">
                  <a:moveTo>
                    <a:pt x="0" y="1938527"/>
                  </a:moveTo>
                  <a:lnTo>
                    <a:pt x="9572244" y="1938527"/>
                  </a:lnTo>
                  <a:lnTo>
                    <a:pt x="9572244" y="0"/>
                  </a:lnTo>
                  <a:lnTo>
                    <a:pt x="0" y="0"/>
                  </a:lnTo>
                  <a:lnTo>
                    <a:pt x="0" y="1938527"/>
                  </a:lnTo>
                  <a:close/>
                </a:path>
              </a:pathLst>
            </a:custGeom>
            <a:ln w="28575">
              <a:solidFill>
                <a:srgbClr val="1CAC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881278" y="4659249"/>
            <a:ext cx="5277350" cy="6277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0000FF"/>
                </a:solidFill>
                <a:cs typeface="ＭＳ ゴシック"/>
              </a:rPr>
              <a:t>int</a:t>
            </a:r>
            <a:r>
              <a:rPr sz="4000" spc="-15" dirty="0">
                <a:solidFill>
                  <a:srgbClr val="0000FF"/>
                </a:solidFill>
                <a:cs typeface="ＭＳ ゴシック"/>
              </a:rPr>
              <a:t> </a:t>
            </a:r>
            <a:r>
              <a:rPr sz="4000" spc="-25" dirty="0">
                <a:solidFill>
                  <a:srgbClr val="FF0000"/>
                </a:solidFill>
                <a:cs typeface="ＭＳ ゴシック"/>
              </a:rPr>
              <a:t>IsPoison</a:t>
            </a:r>
            <a:r>
              <a:rPr sz="4000" spc="-805" dirty="0">
                <a:cs typeface="ＭＳ ゴシック"/>
              </a:rPr>
              <a:t> </a:t>
            </a:r>
            <a:r>
              <a:rPr sz="4000" dirty="0">
                <a:cs typeface="ＭＳ ゴシック"/>
              </a:rPr>
              <a:t>=</a:t>
            </a:r>
            <a:r>
              <a:rPr sz="4000" spc="5" dirty="0">
                <a:cs typeface="ＭＳ ゴシック"/>
              </a:rPr>
              <a:t> </a:t>
            </a:r>
            <a:r>
              <a:rPr sz="4000" spc="-25" dirty="0">
                <a:cs typeface="ＭＳ ゴシック"/>
              </a:rPr>
              <a:t>0;</a:t>
            </a:r>
            <a:endParaRPr sz="4000" dirty="0">
              <a:cs typeface="ＭＳ ゴシック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1278" y="5268494"/>
            <a:ext cx="5519522" cy="124328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4000" dirty="0">
                <a:solidFill>
                  <a:srgbClr val="0000FF"/>
                </a:solidFill>
                <a:cs typeface="ＭＳ ゴシック"/>
              </a:rPr>
              <a:t>int</a:t>
            </a:r>
            <a:r>
              <a:rPr sz="4000" spc="-65" dirty="0">
                <a:solidFill>
                  <a:srgbClr val="0000FF"/>
                </a:solidFill>
                <a:cs typeface="ＭＳ ゴシック"/>
              </a:rPr>
              <a:t> </a:t>
            </a:r>
            <a:r>
              <a:rPr sz="4000" spc="-10" dirty="0" err="1">
                <a:solidFill>
                  <a:srgbClr val="FF0000"/>
                </a:solidFill>
                <a:cs typeface="ＭＳ ゴシック"/>
              </a:rPr>
              <a:t>IsSleep</a:t>
            </a:r>
            <a:r>
              <a:rPr lang="ja-JP" altLang="en-US" sz="4000" spc="-10" dirty="0">
                <a:cs typeface="ＭＳ ゴシック"/>
              </a:rPr>
              <a:t> </a:t>
            </a:r>
            <a:r>
              <a:rPr lang="en-US" altLang="ja-JP" sz="4000" spc="-10" dirty="0">
                <a:cs typeface="ＭＳ ゴシック"/>
              </a:rPr>
              <a:t>= </a:t>
            </a:r>
            <a:r>
              <a:rPr lang="en-US" altLang="ja-JP" sz="4000" dirty="0">
                <a:cs typeface="ＭＳ ゴシック"/>
              </a:rPr>
              <a:t>0</a:t>
            </a:r>
            <a:r>
              <a:rPr lang="en-US" altLang="ja-JP" sz="4000" spc="375" dirty="0">
                <a:cs typeface="ＭＳ ゴシック"/>
              </a:rPr>
              <a:t>;</a:t>
            </a:r>
            <a:r>
              <a:rPr sz="4000" spc="-10" dirty="0">
                <a:cs typeface="ＭＳ ゴシック"/>
              </a:rPr>
              <a:t> </a:t>
            </a:r>
            <a:r>
              <a:rPr sz="4000" dirty="0">
                <a:solidFill>
                  <a:srgbClr val="0000FF"/>
                </a:solidFill>
                <a:cs typeface="ＭＳ ゴシック"/>
              </a:rPr>
              <a:t>int</a:t>
            </a:r>
            <a:r>
              <a:rPr sz="4000" spc="-55" dirty="0">
                <a:solidFill>
                  <a:srgbClr val="0000FF"/>
                </a:solidFill>
                <a:cs typeface="ＭＳ ゴシック"/>
              </a:rPr>
              <a:t> </a:t>
            </a:r>
            <a:r>
              <a:rPr sz="4000" spc="-10" dirty="0" err="1">
                <a:solidFill>
                  <a:srgbClr val="FF0000"/>
                </a:solidFill>
                <a:cs typeface="ＭＳ ゴシック"/>
              </a:rPr>
              <a:t>IsAtkUp</a:t>
            </a:r>
            <a:r>
              <a:rPr lang="ja-JP" altLang="en-US" sz="4000" spc="-10" dirty="0">
                <a:cs typeface="ＭＳ ゴシック"/>
              </a:rPr>
              <a:t> </a:t>
            </a:r>
            <a:r>
              <a:rPr lang="en-US" altLang="ja-JP" sz="4000" spc="-10" dirty="0">
                <a:cs typeface="ＭＳ ゴシック"/>
              </a:rPr>
              <a:t>= </a:t>
            </a:r>
            <a:r>
              <a:rPr lang="en-US" altLang="ja-JP" sz="4000" dirty="0">
                <a:cs typeface="ＭＳ ゴシック"/>
              </a:rPr>
              <a:t>0</a:t>
            </a:r>
            <a:r>
              <a:rPr lang="en-US" altLang="ja-JP" sz="4000" spc="375" dirty="0">
                <a:cs typeface="ＭＳ ゴシック"/>
              </a:rPr>
              <a:t>;</a:t>
            </a:r>
            <a:endParaRPr sz="4000" dirty="0">
              <a:cs typeface="ＭＳ ゴシック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4082034" y="4659249"/>
            <a:ext cx="6738366" cy="185884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384300">
              <a:lnSpc>
                <a:spcPct val="100000"/>
              </a:lnSpc>
              <a:spcBef>
                <a:spcPts val="95"/>
              </a:spcBef>
            </a:pPr>
            <a:r>
              <a:rPr lang="en-US" sz="4000" spc="-30" dirty="0">
                <a:solidFill>
                  <a:srgbClr val="008000"/>
                </a:solidFill>
                <a:cs typeface="ＭＳ ゴシック"/>
              </a:rPr>
              <a:t>		</a:t>
            </a:r>
            <a:r>
              <a:rPr sz="4000" spc="-30" dirty="0">
                <a:solidFill>
                  <a:srgbClr val="008000"/>
                </a:solidFill>
                <a:cs typeface="ＭＳ ゴシック"/>
              </a:rPr>
              <a:t>//毒</a:t>
            </a:r>
            <a:r>
              <a:rPr lang="ja-JP" altLang="en-US" sz="4000" spc="-30" dirty="0">
                <a:solidFill>
                  <a:srgbClr val="008000"/>
                </a:solidFill>
                <a:cs typeface="ＭＳ ゴシック"/>
              </a:rPr>
              <a:t>状態</a:t>
            </a:r>
            <a:endParaRPr sz="4000" dirty="0">
              <a:cs typeface="ＭＳ ゴシック"/>
            </a:endParaRPr>
          </a:p>
          <a:p>
            <a:pPr marL="12700">
              <a:lnSpc>
                <a:spcPct val="100000"/>
              </a:lnSpc>
            </a:pPr>
            <a:r>
              <a:rPr lang="ja-JP" altLang="en-US" sz="4000" spc="-10" dirty="0">
                <a:cs typeface="ＭＳ ゴシック"/>
              </a:rPr>
              <a:t>　　</a:t>
            </a:r>
            <a:r>
              <a:rPr sz="4000" spc="375" dirty="0">
                <a:cs typeface="ＭＳ ゴシック"/>
              </a:rPr>
              <a:t> </a:t>
            </a:r>
            <a:r>
              <a:rPr lang="en-US" sz="4000" spc="375" dirty="0">
                <a:cs typeface="ＭＳ ゴシック"/>
              </a:rPr>
              <a:t>		</a:t>
            </a:r>
            <a:r>
              <a:rPr sz="4000" spc="-35" dirty="0">
                <a:solidFill>
                  <a:srgbClr val="008000"/>
                </a:solidFill>
                <a:cs typeface="ＭＳ ゴシック"/>
              </a:rPr>
              <a:t>//</a:t>
            </a:r>
            <a:r>
              <a:rPr sz="4000" spc="-35" dirty="0" err="1">
                <a:solidFill>
                  <a:srgbClr val="008000"/>
                </a:solidFill>
                <a:cs typeface="ＭＳ ゴシック"/>
              </a:rPr>
              <a:t>眠り</a:t>
            </a:r>
            <a:r>
              <a:rPr lang="ja-JP" altLang="en-US" sz="4000" spc="-35" dirty="0">
                <a:solidFill>
                  <a:srgbClr val="008000"/>
                </a:solidFill>
                <a:cs typeface="ＭＳ ゴシック"/>
              </a:rPr>
              <a:t>状態</a:t>
            </a:r>
            <a:endParaRPr sz="4000" dirty="0">
              <a:cs typeface="ＭＳ ゴシック"/>
            </a:endParaRPr>
          </a:p>
          <a:p>
            <a:pPr marL="12700">
              <a:lnSpc>
                <a:spcPct val="100000"/>
              </a:lnSpc>
            </a:pPr>
            <a:r>
              <a:rPr lang="en-US" sz="4000" spc="375" dirty="0">
                <a:cs typeface="ＭＳ ゴシック"/>
              </a:rPr>
              <a:t>			</a:t>
            </a:r>
            <a:r>
              <a:rPr sz="4000" spc="-45" dirty="0">
                <a:solidFill>
                  <a:srgbClr val="008000"/>
                </a:solidFill>
                <a:cs typeface="ＭＳ ゴシック"/>
              </a:rPr>
              <a:t>//攻撃力アップ</a:t>
            </a:r>
            <a:endParaRPr sz="4000" dirty="0">
              <a:cs typeface="ＭＳ ゴシック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6132593" y="5551838"/>
            <a:ext cx="452755" cy="641985"/>
            <a:chOff x="6132593" y="5150721"/>
            <a:chExt cx="452755" cy="641985"/>
          </a:xfrm>
        </p:grpSpPr>
        <p:sp>
          <p:nvSpPr>
            <p:cNvPr id="11" name="object 11"/>
            <p:cNvSpPr/>
            <p:nvPr/>
          </p:nvSpPr>
          <p:spPr>
            <a:xfrm>
              <a:off x="6142118" y="5160246"/>
              <a:ext cx="16510" cy="8255"/>
            </a:xfrm>
            <a:custGeom>
              <a:avLst/>
              <a:gdLst/>
              <a:ahLst/>
              <a:cxnLst/>
              <a:rect l="l" t="t" r="r" b="b"/>
              <a:pathLst>
                <a:path w="16510" h="8254">
                  <a:moveTo>
                    <a:pt x="0" y="7716"/>
                  </a:moveTo>
                  <a:lnTo>
                    <a:pt x="1310" y="7716"/>
                  </a:lnTo>
                  <a:lnTo>
                    <a:pt x="4362" y="7716"/>
                  </a:lnTo>
                  <a:lnTo>
                    <a:pt x="7767" y="6406"/>
                  </a:lnTo>
                  <a:lnTo>
                    <a:pt x="12079" y="3354"/>
                  </a:lnTo>
                  <a:lnTo>
                    <a:pt x="14802" y="1259"/>
                  </a:lnTo>
                  <a:lnTo>
                    <a:pt x="16267" y="0"/>
                  </a:lnTo>
                </a:path>
              </a:pathLst>
            </a:custGeom>
            <a:ln w="19049">
              <a:solidFill>
                <a:srgbClr val="004D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570874" y="5769074"/>
              <a:ext cx="5080" cy="14604"/>
            </a:xfrm>
            <a:custGeom>
              <a:avLst/>
              <a:gdLst/>
              <a:ahLst/>
              <a:cxnLst/>
              <a:rect l="l" t="t" r="r" b="b"/>
              <a:pathLst>
                <a:path w="5079" h="14604">
                  <a:moveTo>
                    <a:pt x="2810" y="0"/>
                  </a:moveTo>
                  <a:lnTo>
                    <a:pt x="4120" y="2620"/>
                  </a:lnTo>
                  <a:lnTo>
                    <a:pt x="4553" y="7415"/>
                  </a:lnTo>
                  <a:lnTo>
                    <a:pt x="4472" y="11172"/>
                  </a:lnTo>
                  <a:lnTo>
                    <a:pt x="2840" y="13772"/>
                  </a:lnTo>
                  <a:lnTo>
                    <a:pt x="708" y="14040"/>
                  </a:lnTo>
                  <a:lnTo>
                    <a:pt x="0" y="13098"/>
                  </a:lnTo>
                  <a:lnTo>
                    <a:pt x="123" y="10400"/>
                  </a:lnTo>
                  <a:lnTo>
                    <a:pt x="641" y="5972"/>
                  </a:lnTo>
                  <a:lnTo>
                    <a:pt x="1269" y="1434"/>
                  </a:lnTo>
                </a:path>
              </a:pathLst>
            </a:custGeom>
            <a:ln w="19050">
              <a:solidFill>
                <a:srgbClr val="004DE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bit.c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kumimoji="1" lang="en-US" altLang="ja-JP" dirty="0"/>
              <a:t>main(){</a:t>
            </a:r>
            <a:br>
              <a:rPr kumimoji="1" lang="en-US" altLang="ja-JP" dirty="0"/>
            </a:br>
            <a:r>
              <a:rPr kumimoji="1" lang="en-US" altLang="ja-JP" dirty="0"/>
              <a:t>  //</a:t>
            </a:r>
            <a:r>
              <a:rPr kumimoji="1" lang="ja-JP" altLang="en-US" dirty="0"/>
              <a:t>符号無し整数 </a:t>
            </a:r>
            <a:r>
              <a:rPr kumimoji="1" lang="en-US" altLang="ja-JP" dirty="0"/>
              <a:t>Status </a:t>
            </a:r>
            <a:r>
              <a:rPr kumimoji="1" lang="ja-JP" altLang="en-US" dirty="0"/>
              <a:t>を宣言して </a:t>
            </a:r>
            <a:r>
              <a:rPr kumimoji="1" lang="en-US" altLang="ja-JP" dirty="0"/>
              <a:t>Base(0) </a:t>
            </a:r>
            <a:r>
              <a:rPr kumimoji="1" lang="ja-JP" altLang="en-US" dirty="0"/>
              <a:t>を代入</a:t>
            </a:r>
            <a:br>
              <a:rPr kumimoji="1" lang="en-US" altLang="ja-JP" dirty="0"/>
            </a:br>
            <a:r>
              <a:rPr kumimoji="1" lang="en-US" altLang="ja-JP" dirty="0"/>
              <a:t>  UINT Status = Base;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/>
              <a:t>  //</a:t>
            </a:r>
            <a:r>
              <a:rPr kumimoji="1" lang="ja-JP" altLang="en-US" dirty="0"/>
              <a:t>毒状態にする（</a:t>
            </a:r>
            <a:r>
              <a:rPr kumimoji="1" lang="en-US" altLang="ja-JP" dirty="0"/>
              <a:t>Status</a:t>
            </a:r>
            <a:r>
              <a:rPr kumimoji="1" lang="ja-JP" altLang="en-US" dirty="0"/>
              <a:t>に</a:t>
            </a:r>
            <a:r>
              <a:rPr kumimoji="1" lang="en-US" altLang="ja-JP" dirty="0"/>
              <a:t>Poison</a:t>
            </a:r>
            <a:r>
              <a:rPr kumimoji="1" lang="ja-JP" altLang="en-US" dirty="0"/>
              <a:t>を</a:t>
            </a:r>
            <a:r>
              <a:rPr kumimoji="1" lang="en-US" altLang="ja-JP" dirty="0"/>
              <a:t>OR</a:t>
            </a:r>
            <a:r>
              <a:rPr kumimoji="1" lang="ja-JP" altLang="en-US" dirty="0"/>
              <a:t>演算）</a:t>
            </a:r>
            <a:br>
              <a:rPr kumimoji="1" lang="en-US" altLang="ja-JP" dirty="0"/>
            </a:br>
            <a:r>
              <a:rPr kumimoji="1" lang="en-US" altLang="ja-JP" dirty="0"/>
              <a:t>  Status = Status | Poison;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  </a:t>
            </a:r>
            <a:r>
              <a:rPr lang="en-US" altLang="ja-JP" dirty="0">
                <a:solidFill>
                  <a:srgbClr val="FF0000"/>
                </a:solidFill>
              </a:rPr>
              <a:t>//</a:t>
            </a:r>
            <a:r>
              <a:rPr lang="ja-JP" altLang="en-US" dirty="0">
                <a:solidFill>
                  <a:srgbClr val="FF0000"/>
                </a:solidFill>
              </a:rPr>
              <a:t>火傷状態にする（</a:t>
            </a:r>
            <a:r>
              <a:rPr lang="en-US" altLang="ja-JP" dirty="0">
                <a:solidFill>
                  <a:srgbClr val="FF0000"/>
                </a:solidFill>
              </a:rPr>
              <a:t>Status</a:t>
            </a:r>
            <a:r>
              <a:rPr lang="ja-JP" altLang="en-US" dirty="0">
                <a:solidFill>
                  <a:srgbClr val="FF0000"/>
                </a:solidFill>
              </a:rPr>
              <a:t>に</a:t>
            </a:r>
            <a:r>
              <a:rPr lang="en-US" altLang="ja-JP" dirty="0">
                <a:solidFill>
                  <a:srgbClr val="FF0000"/>
                </a:solidFill>
              </a:rPr>
              <a:t>Burn</a:t>
            </a:r>
            <a:r>
              <a:rPr lang="ja-JP" altLang="en-US" dirty="0">
                <a:solidFill>
                  <a:srgbClr val="FF0000"/>
                </a:solidFill>
              </a:rPr>
              <a:t>を</a:t>
            </a:r>
            <a:r>
              <a:rPr lang="en-US" altLang="ja-JP" dirty="0">
                <a:solidFill>
                  <a:srgbClr val="FF0000"/>
                </a:solidFill>
              </a:rPr>
              <a:t>OR</a:t>
            </a:r>
            <a:r>
              <a:rPr lang="ja-JP" altLang="en-US" dirty="0">
                <a:solidFill>
                  <a:srgbClr val="FF0000"/>
                </a:solidFill>
              </a:rPr>
              <a:t>演算）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</a:rPr>
              <a:t>  Status |= Burn;</a:t>
            </a:r>
            <a:br>
              <a:rPr lang="en-US" altLang="ja-JP" dirty="0">
                <a:solidFill>
                  <a:srgbClr val="FF0000"/>
                </a:solidFill>
              </a:rPr>
            </a:br>
            <a:br>
              <a:rPr kumimoji="1" lang="en-US" altLang="ja-JP" dirty="0"/>
            </a:br>
            <a:r>
              <a:rPr kumimoji="1" lang="ja-JP" altLang="en-US" dirty="0"/>
              <a:t>　　</a:t>
            </a:r>
            <a:r>
              <a:rPr kumimoji="1" lang="en-US" altLang="ja-JP" dirty="0"/>
              <a:t>//</a:t>
            </a:r>
            <a:r>
              <a:rPr lang="ja-JP" altLang="en-US" dirty="0"/>
              <a:t>現在の状態を表示</a:t>
            </a:r>
            <a:br>
              <a:rPr lang="en-US" altLang="ja-JP" dirty="0"/>
            </a:br>
            <a:r>
              <a:rPr lang="en-US" altLang="ja-JP" dirty="0"/>
              <a:t>  </a:t>
            </a:r>
            <a:r>
              <a:rPr lang="en-US" altLang="ja-JP" dirty="0" err="1"/>
              <a:t>dispStatus</a:t>
            </a:r>
            <a:r>
              <a:rPr lang="en-US" altLang="ja-JP" dirty="0"/>
              <a:t>(Status);</a:t>
            </a:r>
            <a:br>
              <a:rPr lang="en-US" altLang="ja-JP" dirty="0"/>
            </a:br>
            <a:r>
              <a:rPr lang="en-US" altLang="ja-JP" dirty="0"/>
              <a:t>}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6678430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bit.c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>
                <a:solidFill>
                  <a:srgbClr val="FF0000"/>
                </a:solidFill>
              </a:rPr>
              <a:t>void </a:t>
            </a:r>
            <a:r>
              <a:rPr kumimoji="1" lang="en-US" altLang="ja-JP" dirty="0" err="1">
                <a:solidFill>
                  <a:srgbClr val="FF0000"/>
                </a:solidFill>
              </a:rPr>
              <a:t>changeStatus</a:t>
            </a:r>
            <a:r>
              <a:rPr kumimoji="1" lang="en-US" altLang="ja-JP" dirty="0">
                <a:solidFill>
                  <a:srgbClr val="FF0000"/>
                </a:solidFill>
              </a:rPr>
              <a:t>(UINT*)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/>
              <a:t>main(){</a:t>
            </a:r>
            <a:br>
              <a:rPr kumimoji="1" lang="en-US" altLang="ja-JP" dirty="0"/>
            </a:br>
            <a:r>
              <a:rPr kumimoji="1" lang="en-US" altLang="ja-JP" dirty="0"/>
              <a:t>  //</a:t>
            </a:r>
            <a:r>
              <a:rPr kumimoji="1" lang="ja-JP" altLang="en-US" dirty="0"/>
              <a:t>符号無し整数 </a:t>
            </a:r>
            <a:r>
              <a:rPr kumimoji="1" lang="en-US" altLang="ja-JP" dirty="0"/>
              <a:t>Status </a:t>
            </a:r>
            <a:r>
              <a:rPr kumimoji="1" lang="ja-JP" altLang="en-US" dirty="0"/>
              <a:t>を宣言して </a:t>
            </a:r>
            <a:r>
              <a:rPr kumimoji="1" lang="en-US" altLang="ja-JP" dirty="0"/>
              <a:t>Base(0) </a:t>
            </a:r>
            <a:r>
              <a:rPr kumimoji="1" lang="ja-JP" altLang="en-US" dirty="0"/>
              <a:t>を代入</a:t>
            </a:r>
            <a:br>
              <a:rPr kumimoji="1" lang="en-US" altLang="ja-JP" dirty="0"/>
            </a:br>
            <a:r>
              <a:rPr kumimoji="1" lang="en-US" altLang="ja-JP" dirty="0"/>
              <a:t>  UINT Status = Base;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>
                <a:solidFill>
                  <a:srgbClr val="FF0000"/>
                </a:solidFill>
              </a:rPr>
              <a:t>  //</a:t>
            </a:r>
            <a:r>
              <a:rPr kumimoji="1" lang="ja-JP" altLang="en-US" dirty="0">
                <a:solidFill>
                  <a:srgbClr val="FF0000"/>
                </a:solidFill>
              </a:rPr>
              <a:t>状態を変化させる</a:t>
            </a:r>
            <a:br>
              <a:rPr kumimoji="1" lang="en-US" altLang="ja-JP" dirty="0">
                <a:solidFill>
                  <a:srgbClr val="FF0000"/>
                </a:solidFill>
              </a:rPr>
            </a:br>
            <a:r>
              <a:rPr kumimoji="1" lang="en-US" altLang="ja-JP" dirty="0">
                <a:solidFill>
                  <a:srgbClr val="FF0000"/>
                </a:solidFill>
              </a:rPr>
              <a:t>  </a:t>
            </a:r>
            <a:r>
              <a:rPr kumimoji="1" lang="en-US" altLang="ja-JP" dirty="0" err="1">
                <a:solidFill>
                  <a:srgbClr val="FF0000"/>
                </a:solidFill>
              </a:rPr>
              <a:t>changeStatus</a:t>
            </a:r>
            <a:r>
              <a:rPr kumimoji="1" lang="en-US" altLang="ja-JP" dirty="0">
                <a:solidFill>
                  <a:srgbClr val="FF0000"/>
                </a:solidFill>
              </a:rPr>
              <a:t>(&amp;Status);</a:t>
            </a:r>
            <a:br>
              <a:rPr lang="en-US" altLang="ja-JP" dirty="0">
                <a:solidFill>
                  <a:srgbClr val="FF0000"/>
                </a:solidFill>
              </a:rPr>
            </a:br>
            <a:br>
              <a:rPr kumimoji="1" lang="en-US" altLang="ja-JP" dirty="0"/>
            </a:br>
            <a:r>
              <a:rPr kumimoji="1" lang="ja-JP" altLang="en-US" dirty="0"/>
              <a:t>　　</a:t>
            </a:r>
            <a:r>
              <a:rPr kumimoji="1" lang="en-US" altLang="ja-JP" dirty="0"/>
              <a:t>//</a:t>
            </a:r>
            <a:r>
              <a:rPr lang="ja-JP" altLang="en-US" dirty="0"/>
              <a:t>現在の状態を表示</a:t>
            </a:r>
            <a:br>
              <a:rPr lang="en-US" altLang="ja-JP" dirty="0"/>
            </a:br>
            <a:r>
              <a:rPr lang="en-US" altLang="ja-JP" dirty="0"/>
              <a:t>  </a:t>
            </a:r>
            <a:r>
              <a:rPr lang="en-US" altLang="ja-JP" dirty="0" err="1"/>
              <a:t>dispStatus</a:t>
            </a:r>
            <a:r>
              <a:rPr lang="en-US" altLang="ja-JP" dirty="0"/>
              <a:t>(Status);</a:t>
            </a:r>
            <a:br>
              <a:rPr lang="en-US" altLang="ja-JP" dirty="0"/>
            </a:br>
            <a:r>
              <a:rPr lang="en-US" altLang="ja-JP" dirty="0"/>
              <a:t>}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282865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bit.c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 err="1">
                <a:solidFill>
                  <a:srgbClr val="FF0000"/>
                </a:solidFill>
              </a:rPr>
              <a:t>changeStatus</a:t>
            </a:r>
            <a:r>
              <a:rPr kumimoji="1" lang="en-US" altLang="ja-JP" dirty="0">
                <a:solidFill>
                  <a:srgbClr val="FF0000"/>
                </a:solidFill>
              </a:rPr>
              <a:t>(UINT* status){</a:t>
            </a:r>
            <a:br>
              <a:rPr kumimoji="1" lang="en-US" altLang="ja-JP" dirty="0">
                <a:solidFill>
                  <a:srgbClr val="FF0000"/>
                </a:solidFill>
              </a:rPr>
            </a:br>
            <a:r>
              <a:rPr kumimoji="1" lang="en-US" altLang="ja-JP" dirty="0">
                <a:solidFill>
                  <a:srgbClr val="FF0000"/>
                </a:solidFill>
              </a:rPr>
              <a:t>  int </a:t>
            </a:r>
            <a:r>
              <a:rPr lang="en-US" altLang="ja-JP" dirty="0">
                <a:solidFill>
                  <a:srgbClr val="FF0000"/>
                </a:solidFill>
              </a:rPr>
              <a:t>change;</a:t>
            </a:r>
            <a:br>
              <a:rPr kumimoji="1" lang="en-US" altLang="ja-JP" dirty="0">
                <a:solidFill>
                  <a:srgbClr val="FF0000"/>
                </a:solidFill>
              </a:rPr>
            </a:br>
            <a:r>
              <a:rPr lang="ja-JP" altLang="en-US" dirty="0">
                <a:solidFill>
                  <a:srgbClr val="FF0000"/>
                </a:solidFill>
              </a:rPr>
              <a:t>　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printf</a:t>
            </a:r>
            <a:r>
              <a:rPr lang="en-US" altLang="ja-JP" dirty="0">
                <a:solidFill>
                  <a:srgbClr val="FF0000"/>
                </a:solidFill>
              </a:rPr>
              <a:t>(“</a:t>
            </a:r>
            <a:r>
              <a:rPr lang="ja-JP" altLang="en-US" dirty="0">
                <a:solidFill>
                  <a:srgbClr val="FF0000"/>
                </a:solidFill>
              </a:rPr>
              <a:t>セットする状態を入力</a:t>
            </a:r>
            <a:r>
              <a:rPr lang="en-US" altLang="ja-JP" dirty="0">
                <a:solidFill>
                  <a:srgbClr val="FF0000"/>
                </a:solidFill>
              </a:rPr>
              <a:t>\n”);</a:t>
            </a:r>
            <a:r>
              <a:rPr lang="ja-JP" altLang="en-US" dirty="0">
                <a:solidFill>
                  <a:srgbClr val="FF0000"/>
                </a:solidFill>
              </a:rPr>
              <a:t> 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</a:rPr>
              <a:t>  </a:t>
            </a:r>
            <a:r>
              <a:rPr lang="en-US" altLang="ja-JP" dirty="0" err="1">
                <a:solidFill>
                  <a:srgbClr val="FF0000"/>
                </a:solidFill>
              </a:rPr>
              <a:t>printf</a:t>
            </a:r>
            <a:r>
              <a:rPr lang="en-US" altLang="ja-JP" dirty="0">
                <a:solidFill>
                  <a:srgbClr val="FF0000"/>
                </a:solidFill>
              </a:rPr>
              <a:t>(“%d:</a:t>
            </a:r>
            <a:r>
              <a:rPr lang="ja-JP" altLang="en-US" dirty="0">
                <a:solidFill>
                  <a:srgbClr val="FF0000"/>
                </a:solidFill>
              </a:rPr>
              <a:t>毒 </a:t>
            </a:r>
            <a:r>
              <a:rPr lang="en-US" altLang="ja-JP" dirty="0">
                <a:solidFill>
                  <a:srgbClr val="FF0000"/>
                </a:solidFill>
              </a:rPr>
              <a:t>%d:</a:t>
            </a:r>
            <a:r>
              <a:rPr lang="ja-JP" altLang="en-US" dirty="0">
                <a:solidFill>
                  <a:srgbClr val="FF0000"/>
                </a:solidFill>
              </a:rPr>
              <a:t>眠り </a:t>
            </a:r>
            <a:r>
              <a:rPr lang="en-US" altLang="ja-JP" dirty="0">
                <a:solidFill>
                  <a:srgbClr val="FF0000"/>
                </a:solidFill>
              </a:rPr>
              <a:t>%d:</a:t>
            </a:r>
            <a:r>
              <a:rPr lang="ja-JP" altLang="en-US" dirty="0">
                <a:solidFill>
                  <a:srgbClr val="FF0000"/>
                </a:solidFill>
              </a:rPr>
              <a:t>麻痺 </a:t>
            </a:r>
            <a:r>
              <a:rPr lang="en-US" altLang="ja-JP" dirty="0">
                <a:solidFill>
                  <a:srgbClr val="FF0000"/>
                </a:solidFill>
              </a:rPr>
              <a:t>%d:</a:t>
            </a:r>
            <a:r>
              <a:rPr lang="ja-JP" altLang="en-US" dirty="0">
                <a:solidFill>
                  <a:srgbClr val="FF0000"/>
                </a:solidFill>
              </a:rPr>
              <a:t>火傷 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</a:rPr>
              <a:t>          %d:</a:t>
            </a:r>
            <a:r>
              <a:rPr lang="ja-JP" altLang="en-US" dirty="0">
                <a:solidFill>
                  <a:srgbClr val="FF0000"/>
                </a:solidFill>
              </a:rPr>
              <a:t>攻撃アップ </a:t>
            </a:r>
            <a:r>
              <a:rPr lang="en-US" altLang="ja-JP" dirty="0">
                <a:solidFill>
                  <a:srgbClr val="FF0000"/>
                </a:solidFill>
              </a:rPr>
              <a:t>%d</a:t>
            </a:r>
            <a:r>
              <a:rPr lang="ja-JP" altLang="en-US" dirty="0">
                <a:solidFill>
                  <a:srgbClr val="FF0000"/>
                </a:solidFill>
              </a:rPr>
              <a:t>攻撃ダウン＞</a:t>
            </a:r>
            <a:r>
              <a:rPr lang="en-US" altLang="ja-JP" dirty="0">
                <a:solidFill>
                  <a:srgbClr val="FF0000"/>
                </a:solidFill>
              </a:rPr>
              <a:t>”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</a:rPr>
              <a:t>          ,Poison, Sleep, Para, Burn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</a:rPr>
              <a:t>          ,</a:t>
            </a:r>
            <a:r>
              <a:rPr lang="en-US" altLang="ja-JP" dirty="0" err="1">
                <a:solidFill>
                  <a:srgbClr val="FF0000"/>
                </a:solidFill>
              </a:rPr>
              <a:t>AtkUp</a:t>
            </a:r>
            <a:r>
              <a:rPr lang="en-US" altLang="ja-JP" dirty="0">
                <a:solidFill>
                  <a:srgbClr val="FF0000"/>
                </a:solidFill>
              </a:rPr>
              <a:t>, </a:t>
            </a:r>
            <a:r>
              <a:rPr lang="en-US" altLang="ja-JP" dirty="0" err="1">
                <a:solidFill>
                  <a:srgbClr val="FF0000"/>
                </a:solidFill>
              </a:rPr>
              <a:t>AtkDown</a:t>
            </a:r>
            <a:r>
              <a:rPr lang="en-US" altLang="ja-JP" dirty="0">
                <a:solidFill>
                  <a:srgbClr val="FF0000"/>
                </a:solidFill>
              </a:rPr>
              <a:t>);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</a:rPr>
              <a:t>  </a:t>
            </a:r>
            <a:r>
              <a:rPr lang="en-US" altLang="ja-JP" dirty="0" err="1">
                <a:solidFill>
                  <a:srgbClr val="FF0000"/>
                </a:solidFill>
              </a:rPr>
              <a:t>scanf</a:t>
            </a:r>
            <a:r>
              <a:rPr lang="en-US" altLang="ja-JP" dirty="0">
                <a:solidFill>
                  <a:srgbClr val="FF0000"/>
                </a:solidFill>
              </a:rPr>
              <a:t>(“%d”, &amp;change);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</a:rPr>
              <a:t>  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</a:rPr>
              <a:t>  //</a:t>
            </a:r>
            <a:r>
              <a:rPr lang="ja-JP" altLang="en-US" dirty="0">
                <a:solidFill>
                  <a:srgbClr val="FF0000"/>
                </a:solidFill>
              </a:rPr>
              <a:t>入力された状態値を</a:t>
            </a:r>
            <a:r>
              <a:rPr lang="en-US" altLang="ja-JP" dirty="0">
                <a:solidFill>
                  <a:srgbClr val="FF0000"/>
                </a:solidFill>
              </a:rPr>
              <a:t>OR</a:t>
            </a:r>
            <a:r>
              <a:rPr lang="ja-JP" altLang="en-US" dirty="0">
                <a:solidFill>
                  <a:srgbClr val="FF0000"/>
                </a:solidFill>
              </a:rPr>
              <a:t>演算する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</a:rPr>
              <a:t>  *status |= change;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</a:rPr>
              <a:t>}  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4272639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bit.c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void </a:t>
            </a:r>
            <a:r>
              <a:rPr kumimoji="1" lang="en-US" altLang="ja-JP" dirty="0" err="1"/>
              <a:t>changeStatus</a:t>
            </a:r>
            <a:r>
              <a:rPr kumimoji="1" lang="en-US" altLang="ja-JP" dirty="0"/>
              <a:t>(UINT*)</a:t>
            </a:r>
            <a:br>
              <a:rPr kumimoji="1" lang="en-US" altLang="ja-JP" dirty="0"/>
            </a:br>
            <a:r>
              <a:rPr kumimoji="1" lang="en-US" altLang="ja-JP" dirty="0">
                <a:solidFill>
                  <a:srgbClr val="FF0000"/>
                </a:solidFill>
              </a:rPr>
              <a:t>void </a:t>
            </a:r>
            <a:r>
              <a:rPr kumimoji="1" lang="en-US" altLang="ja-JP" dirty="0" err="1">
                <a:solidFill>
                  <a:srgbClr val="FF0000"/>
                </a:solidFill>
              </a:rPr>
              <a:t>clearStatus</a:t>
            </a:r>
            <a:r>
              <a:rPr kumimoji="1" lang="en-US" altLang="ja-JP" dirty="0">
                <a:solidFill>
                  <a:srgbClr val="FF0000"/>
                </a:solidFill>
              </a:rPr>
              <a:t>(UINT*)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/>
              <a:t>main(){</a:t>
            </a:r>
            <a:br>
              <a:rPr kumimoji="1" lang="en-US" altLang="ja-JP" dirty="0"/>
            </a:br>
            <a:r>
              <a:rPr kumimoji="1" lang="en-US" altLang="ja-JP" dirty="0"/>
              <a:t>  //</a:t>
            </a:r>
            <a:r>
              <a:rPr kumimoji="1" lang="ja-JP" altLang="en-US" dirty="0"/>
              <a:t>符号無し整数 </a:t>
            </a:r>
            <a:r>
              <a:rPr kumimoji="1" lang="en-US" altLang="ja-JP" dirty="0"/>
              <a:t>Status </a:t>
            </a:r>
            <a:r>
              <a:rPr kumimoji="1" lang="ja-JP" altLang="en-US" dirty="0"/>
              <a:t>を宣言して </a:t>
            </a:r>
            <a:r>
              <a:rPr kumimoji="1" lang="en-US" altLang="ja-JP" dirty="0"/>
              <a:t>Base(0) </a:t>
            </a:r>
            <a:r>
              <a:rPr kumimoji="1" lang="ja-JP" altLang="en-US" dirty="0"/>
              <a:t>を代入</a:t>
            </a:r>
            <a:br>
              <a:rPr kumimoji="1" lang="en-US" altLang="ja-JP" dirty="0"/>
            </a:br>
            <a:r>
              <a:rPr kumimoji="1" lang="en-US" altLang="ja-JP" dirty="0"/>
              <a:t>  UINT Status = Base;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/>
              <a:t>  //</a:t>
            </a:r>
            <a:r>
              <a:rPr kumimoji="1" lang="ja-JP" altLang="en-US" dirty="0"/>
              <a:t>状態を変化させる</a:t>
            </a:r>
            <a:br>
              <a:rPr kumimoji="1" lang="en-US" altLang="ja-JP" dirty="0"/>
            </a:br>
            <a:r>
              <a:rPr kumimoji="1" lang="en-US" altLang="ja-JP" dirty="0"/>
              <a:t>  </a:t>
            </a:r>
            <a:r>
              <a:rPr kumimoji="1" lang="en-US" altLang="ja-JP" dirty="0" err="1"/>
              <a:t>changeStatus</a:t>
            </a:r>
            <a:r>
              <a:rPr kumimoji="1" lang="en-US" altLang="ja-JP" dirty="0"/>
              <a:t>(&amp;Status);</a:t>
            </a:r>
            <a:br>
              <a:rPr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　　</a:t>
            </a:r>
            <a:r>
              <a:rPr kumimoji="1" lang="en-US" altLang="ja-JP" dirty="0"/>
              <a:t>//</a:t>
            </a:r>
            <a:r>
              <a:rPr lang="ja-JP" altLang="en-US" dirty="0"/>
              <a:t>現在の状態を表示</a:t>
            </a:r>
            <a:br>
              <a:rPr lang="en-US" altLang="ja-JP" dirty="0"/>
            </a:br>
            <a:r>
              <a:rPr lang="en-US" altLang="ja-JP" dirty="0"/>
              <a:t>  </a:t>
            </a:r>
            <a:r>
              <a:rPr lang="en-US" altLang="ja-JP" dirty="0" err="1"/>
              <a:t>dispStatus</a:t>
            </a:r>
            <a:r>
              <a:rPr lang="en-US" altLang="ja-JP" dirty="0"/>
              <a:t>(Status);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54772651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bit.c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kumimoji="1" lang="en-US" altLang="ja-JP" dirty="0"/>
              <a:t>  //</a:t>
            </a:r>
            <a:r>
              <a:rPr kumimoji="1" lang="ja-JP" altLang="en-US" dirty="0"/>
              <a:t>状態を変化させる</a:t>
            </a:r>
            <a:br>
              <a:rPr kumimoji="1" lang="en-US" altLang="ja-JP" dirty="0"/>
            </a:br>
            <a:r>
              <a:rPr kumimoji="1" lang="en-US" altLang="ja-JP" dirty="0"/>
              <a:t>  </a:t>
            </a:r>
            <a:r>
              <a:rPr kumimoji="1" lang="en-US" altLang="ja-JP" dirty="0" err="1"/>
              <a:t>changeStatus</a:t>
            </a:r>
            <a:r>
              <a:rPr kumimoji="1" lang="en-US" altLang="ja-JP" dirty="0"/>
              <a:t>(&amp;Status);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ja-JP" altLang="en-US" dirty="0"/>
              <a:t>　　</a:t>
            </a:r>
            <a:r>
              <a:rPr kumimoji="1" lang="en-US" altLang="ja-JP" dirty="0"/>
              <a:t>//</a:t>
            </a:r>
            <a:r>
              <a:rPr lang="ja-JP" altLang="en-US" dirty="0"/>
              <a:t>現在の状態を表示</a:t>
            </a:r>
            <a:br>
              <a:rPr lang="en-US" altLang="ja-JP" dirty="0"/>
            </a:br>
            <a:r>
              <a:rPr lang="en-US" altLang="ja-JP" dirty="0"/>
              <a:t>  </a:t>
            </a:r>
            <a:r>
              <a:rPr lang="en-US" altLang="ja-JP" dirty="0" err="1"/>
              <a:t>dispStatus</a:t>
            </a:r>
            <a:r>
              <a:rPr lang="en-US" altLang="ja-JP" dirty="0"/>
              <a:t>(Status);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>
                <a:solidFill>
                  <a:srgbClr val="FF0000"/>
                </a:solidFill>
              </a:rPr>
              <a:t>  //</a:t>
            </a:r>
            <a:r>
              <a:rPr lang="ja-JP" altLang="en-US" dirty="0">
                <a:solidFill>
                  <a:srgbClr val="FF0000"/>
                </a:solidFill>
              </a:rPr>
              <a:t>状態をクリアする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</a:rPr>
              <a:t>  </a:t>
            </a:r>
            <a:r>
              <a:rPr lang="en-US" altLang="ja-JP" dirty="0" err="1">
                <a:solidFill>
                  <a:srgbClr val="FF0000"/>
                </a:solidFill>
              </a:rPr>
              <a:t>clearStatus</a:t>
            </a:r>
            <a:r>
              <a:rPr lang="en-US" altLang="ja-JP" dirty="0">
                <a:solidFill>
                  <a:srgbClr val="FF0000"/>
                </a:solidFill>
              </a:rPr>
              <a:t>(&amp;Status);</a:t>
            </a:r>
            <a:br>
              <a:rPr lang="en-US" altLang="ja-JP" dirty="0">
                <a:solidFill>
                  <a:srgbClr val="FF0000"/>
                </a:solidFill>
              </a:rPr>
            </a:br>
            <a:br>
              <a:rPr lang="en-US" altLang="ja-JP" dirty="0">
                <a:solidFill>
                  <a:srgbClr val="FF0000"/>
                </a:solidFill>
              </a:rPr>
            </a:br>
            <a:r>
              <a:rPr lang="ja-JP" altLang="en-US" dirty="0">
                <a:solidFill>
                  <a:srgbClr val="FF0000"/>
                </a:solidFill>
              </a:rPr>
              <a:t>　　</a:t>
            </a:r>
            <a:r>
              <a:rPr lang="en-US" altLang="ja-JP" dirty="0">
                <a:solidFill>
                  <a:srgbClr val="FF0000"/>
                </a:solidFill>
              </a:rPr>
              <a:t>//</a:t>
            </a:r>
            <a:r>
              <a:rPr lang="ja-JP" altLang="en-US" dirty="0">
                <a:solidFill>
                  <a:srgbClr val="FF0000"/>
                </a:solidFill>
              </a:rPr>
              <a:t>現在の状態を表示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</a:rPr>
              <a:t>  </a:t>
            </a:r>
            <a:r>
              <a:rPr lang="en-US" altLang="ja-JP" dirty="0" err="1">
                <a:solidFill>
                  <a:srgbClr val="FF0000"/>
                </a:solidFill>
              </a:rPr>
              <a:t>dispStatus</a:t>
            </a:r>
            <a:r>
              <a:rPr lang="en-US" altLang="ja-JP" dirty="0">
                <a:solidFill>
                  <a:srgbClr val="FF0000"/>
                </a:solidFill>
              </a:rPr>
              <a:t>(Status);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/>
              <a:t>}</a:t>
            </a:r>
            <a:endParaRPr kumimoji="1"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150177333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438378-E70B-D0A9-515C-B6E7AECAD9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bit.c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EB2B356-EDF6-25E4-62BF-DBB51B977CFA}"/>
              </a:ext>
            </a:extLst>
          </p:cNvPr>
          <p:cNvSpPr>
            <a:spLocks noGrp="1"/>
          </p:cNvSpPr>
          <p:nvPr>
            <p:ph idx="1"/>
          </p:nvPr>
        </p:nvSpPr>
        <p:spPr>
          <a:ln>
            <a:solidFill>
              <a:schemeClr val="tx1"/>
            </a:solidFill>
          </a:ln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ja-JP" dirty="0" err="1">
                <a:solidFill>
                  <a:srgbClr val="FF0000"/>
                </a:solidFill>
              </a:rPr>
              <a:t>clearStatus</a:t>
            </a:r>
            <a:r>
              <a:rPr kumimoji="1" lang="en-US" altLang="ja-JP" dirty="0">
                <a:solidFill>
                  <a:srgbClr val="FF0000"/>
                </a:solidFill>
              </a:rPr>
              <a:t>(UINT* status){</a:t>
            </a:r>
            <a:br>
              <a:rPr kumimoji="1" lang="en-US" altLang="ja-JP" dirty="0">
                <a:solidFill>
                  <a:srgbClr val="FF0000"/>
                </a:solidFill>
              </a:rPr>
            </a:br>
            <a:r>
              <a:rPr kumimoji="1" lang="en-US" altLang="ja-JP" dirty="0">
                <a:solidFill>
                  <a:srgbClr val="FF0000"/>
                </a:solidFill>
              </a:rPr>
              <a:t>  int </a:t>
            </a:r>
            <a:r>
              <a:rPr lang="en-US" altLang="ja-JP" dirty="0">
                <a:solidFill>
                  <a:srgbClr val="FF0000"/>
                </a:solidFill>
              </a:rPr>
              <a:t>change;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ja-JP" altLang="en-US" dirty="0">
                <a:solidFill>
                  <a:srgbClr val="FF0000"/>
                </a:solidFill>
              </a:rPr>
              <a:t>　</a:t>
            </a:r>
            <a:r>
              <a:rPr lang="en-US" altLang="ja-JP" dirty="0">
                <a:solidFill>
                  <a:srgbClr val="FF0000"/>
                </a:solidFill>
              </a:rPr>
              <a:t> </a:t>
            </a:r>
            <a:r>
              <a:rPr lang="en-US" altLang="ja-JP" dirty="0" err="1">
                <a:solidFill>
                  <a:srgbClr val="FF0000"/>
                </a:solidFill>
              </a:rPr>
              <a:t>printf</a:t>
            </a:r>
            <a:r>
              <a:rPr lang="en-US" altLang="ja-JP" dirty="0">
                <a:solidFill>
                  <a:srgbClr val="FF0000"/>
                </a:solidFill>
              </a:rPr>
              <a:t>(“</a:t>
            </a:r>
            <a:r>
              <a:rPr lang="ja-JP" altLang="en-US" dirty="0">
                <a:solidFill>
                  <a:srgbClr val="FF0000"/>
                </a:solidFill>
              </a:rPr>
              <a:t>解除する状態を入力</a:t>
            </a:r>
            <a:r>
              <a:rPr lang="en-US" altLang="ja-JP" dirty="0">
                <a:solidFill>
                  <a:srgbClr val="FF0000"/>
                </a:solidFill>
              </a:rPr>
              <a:t>\n”);</a:t>
            </a:r>
            <a:r>
              <a:rPr lang="ja-JP" altLang="en-US" dirty="0">
                <a:solidFill>
                  <a:srgbClr val="FF0000"/>
                </a:solidFill>
              </a:rPr>
              <a:t> </a:t>
            </a:r>
            <a:br>
              <a:rPr kumimoji="1" lang="en-US" altLang="ja-JP" dirty="0">
                <a:solidFill>
                  <a:srgbClr val="FF0000"/>
                </a:solidFill>
              </a:rPr>
            </a:br>
            <a:r>
              <a:rPr kumimoji="1" lang="en-US" altLang="ja-JP" dirty="0">
                <a:solidFill>
                  <a:srgbClr val="FF0000"/>
                </a:solidFill>
              </a:rPr>
              <a:t>  </a:t>
            </a:r>
            <a:r>
              <a:rPr lang="en-US" altLang="ja-JP" dirty="0" err="1">
                <a:solidFill>
                  <a:srgbClr val="FF0000"/>
                </a:solidFill>
              </a:rPr>
              <a:t>printf</a:t>
            </a:r>
            <a:r>
              <a:rPr lang="en-US" altLang="ja-JP" dirty="0">
                <a:solidFill>
                  <a:srgbClr val="FF0000"/>
                </a:solidFill>
              </a:rPr>
              <a:t>(“%d:</a:t>
            </a:r>
            <a:r>
              <a:rPr lang="ja-JP" altLang="en-US" dirty="0">
                <a:solidFill>
                  <a:srgbClr val="FF0000"/>
                </a:solidFill>
              </a:rPr>
              <a:t>毒 </a:t>
            </a:r>
            <a:r>
              <a:rPr lang="en-US" altLang="ja-JP" dirty="0">
                <a:solidFill>
                  <a:srgbClr val="FF0000"/>
                </a:solidFill>
              </a:rPr>
              <a:t>%d:</a:t>
            </a:r>
            <a:r>
              <a:rPr lang="ja-JP" altLang="en-US" dirty="0">
                <a:solidFill>
                  <a:srgbClr val="FF0000"/>
                </a:solidFill>
              </a:rPr>
              <a:t>眠り </a:t>
            </a:r>
            <a:r>
              <a:rPr lang="en-US" altLang="ja-JP" dirty="0">
                <a:solidFill>
                  <a:srgbClr val="FF0000"/>
                </a:solidFill>
              </a:rPr>
              <a:t>%d:</a:t>
            </a:r>
            <a:r>
              <a:rPr lang="ja-JP" altLang="en-US" dirty="0">
                <a:solidFill>
                  <a:srgbClr val="FF0000"/>
                </a:solidFill>
              </a:rPr>
              <a:t>麻痺 </a:t>
            </a:r>
            <a:r>
              <a:rPr lang="en-US" altLang="ja-JP" dirty="0">
                <a:solidFill>
                  <a:srgbClr val="FF0000"/>
                </a:solidFill>
              </a:rPr>
              <a:t>%d:</a:t>
            </a:r>
            <a:r>
              <a:rPr lang="ja-JP" altLang="en-US" dirty="0">
                <a:solidFill>
                  <a:srgbClr val="FF0000"/>
                </a:solidFill>
              </a:rPr>
              <a:t>火傷 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</a:rPr>
              <a:t>          %d:</a:t>
            </a:r>
            <a:r>
              <a:rPr lang="ja-JP" altLang="en-US" dirty="0">
                <a:solidFill>
                  <a:srgbClr val="FF0000"/>
                </a:solidFill>
              </a:rPr>
              <a:t>攻撃アップ </a:t>
            </a:r>
            <a:r>
              <a:rPr lang="en-US" altLang="ja-JP" dirty="0">
                <a:solidFill>
                  <a:srgbClr val="FF0000"/>
                </a:solidFill>
              </a:rPr>
              <a:t>%d</a:t>
            </a:r>
            <a:r>
              <a:rPr lang="ja-JP" altLang="en-US" dirty="0">
                <a:solidFill>
                  <a:srgbClr val="FF0000"/>
                </a:solidFill>
              </a:rPr>
              <a:t>攻撃ダウン＞</a:t>
            </a:r>
            <a:r>
              <a:rPr lang="en-US" altLang="ja-JP" dirty="0">
                <a:solidFill>
                  <a:srgbClr val="FF0000"/>
                </a:solidFill>
              </a:rPr>
              <a:t>”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</a:rPr>
              <a:t>          ,Poison, Sleep, Para, Burn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</a:rPr>
              <a:t>          ,</a:t>
            </a:r>
            <a:r>
              <a:rPr lang="en-US" altLang="ja-JP" dirty="0" err="1">
                <a:solidFill>
                  <a:srgbClr val="FF0000"/>
                </a:solidFill>
              </a:rPr>
              <a:t>AtkUp</a:t>
            </a:r>
            <a:r>
              <a:rPr lang="en-US" altLang="ja-JP" dirty="0">
                <a:solidFill>
                  <a:srgbClr val="FF0000"/>
                </a:solidFill>
              </a:rPr>
              <a:t>, </a:t>
            </a:r>
            <a:r>
              <a:rPr lang="en-US" altLang="ja-JP" dirty="0" err="1">
                <a:solidFill>
                  <a:srgbClr val="FF0000"/>
                </a:solidFill>
              </a:rPr>
              <a:t>AtkDown</a:t>
            </a:r>
            <a:r>
              <a:rPr lang="en-US" altLang="ja-JP" dirty="0">
                <a:solidFill>
                  <a:srgbClr val="FF0000"/>
                </a:solidFill>
              </a:rPr>
              <a:t>);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</a:rPr>
              <a:t>  </a:t>
            </a:r>
            <a:r>
              <a:rPr lang="en-US" altLang="ja-JP" dirty="0" err="1">
                <a:solidFill>
                  <a:srgbClr val="FF0000"/>
                </a:solidFill>
              </a:rPr>
              <a:t>scanf</a:t>
            </a:r>
            <a:r>
              <a:rPr lang="en-US" altLang="ja-JP" dirty="0">
                <a:solidFill>
                  <a:srgbClr val="FF0000"/>
                </a:solidFill>
              </a:rPr>
              <a:t>(“%d”, &amp;change);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</a:rPr>
              <a:t>  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</a:rPr>
              <a:t>  //</a:t>
            </a:r>
            <a:r>
              <a:rPr lang="ja-JP" altLang="en-US" dirty="0">
                <a:solidFill>
                  <a:srgbClr val="FF0000"/>
                </a:solidFill>
              </a:rPr>
              <a:t>入力された状態値の反転ビットを</a:t>
            </a:r>
            <a:r>
              <a:rPr lang="en-US" altLang="ja-JP" dirty="0">
                <a:solidFill>
                  <a:srgbClr val="FF0000"/>
                </a:solidFill>
              </a:rPr>
              <a:t>AND</a:t>
            </a:r>
            <a:r>
              <a:rPr lang="ja-JP" altLang="en-US" dirty="0">
                <a:solidFill>
                  <a:srgbClr val="FF0000"/>
                </a:solidFill>
              </a:rPr>
              <a:t>演算する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</a:rPr>
              <a:t>  *status &amp;= ~change;</a:t>
            </a:r>
            <a:br>
              <a:rPr lang="en-US" altLang="ja-JP" dirty="0">
                <a:solidFill>
                  <a:srgbClr val="FF0000"/>
                </a:solidFill>
              </a:rPr>
            </a:br>
            <a:r>
              <a:rPr lang="en-US" altLang="ja-JP" dirty="0">
                <a:solidFill>
                  <a:srgbClr val="FF0000"/>
                </a:solidFill>
              </a:rPr>
              <a:t>}  </a:t>
            </a:r>
            <a:endParaRPr kumimoji="1" lang="en-US" altLang="ja-JP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16850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09096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solidFill>
                  <a:srgbClr val="42B996"/>
                </a:solidFill>
                <a:latin typeface="ＭＳ ゴシック"/>
                <a:cs typeface="ＭＳ ゴシック"/>
              </a:rPr>
              <a:t>▮</a:t>
            </a:r>
            <a:r>
              <a:rPr lang="ja-JP" altLang="en-US" spc="-10" dirty="0"/>
              <a:t>ビット処理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886713" y="1758442"/>
            <a:ext cx="3728720" cy="4414520"/>
            <a:chOff x="886713" y="1758442"/>
            <a:chExt cx="3728720" cy="4414520"/>
          </a:xfrm>
        </p:grpSpPr>
        <p:sp>
          <p:nvSpPr>
            <p:cNvPr id="4" name="object 4"/>
            <p:cNvSpPr/>
            <p:nvPr/>
          </p:nvSpPr>
          <p:spPr>
            <a:xfrm>
              <a:off x="893063" y="1764792"/>
              <a:ext cx="3716020" cy="4401820"/>
            </a:xfrm>
            <a:custGeom>
              <a:avLst/>
              <a:gdLst/>
              <a:ahLst/>
              <a:cxnLst/>
              <a:rect l="l" t="t" r="r" b="b"/>
              <a:pathLst>
                <a:path w="3716020" h="4401820">
                  <a:moveTo>
                    <a:pt x="3715512" y="0"/>
                  </a:moveTo>
                  <a:lnTo>
                    <a:pt x="0" y="0"/>
                  </a:lnTo>
                  <a:lnTo>
                    <a:pt x="0" y="4401312"/>
                  </a:lnTo>
                  <a:lnTo>
                    <a:pt x="3715512" y="4401312"/>
                  </a:lnTo>
                  <a:lnTo>
                    <a:pt x="3715512" y="0"/>
                  </a:lnTo>
                  <a:close/>
                </a:path>
              </a:pathLst>
            </a:custGeom>
            <a:solidFill>
              <a:srgbClr val="FFFFFF"/>
            </a:solidFill>
            <a:ln w="28575">
              <a:solidFill>
                <a:schemeClr val="tx1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893063" y="1764792"/>
              <a:ext cx="3716020" cy="4401820"/>
            </a:xfrm>
            <a:custGeom>
              <a:avLst/>
              <a:gdLst/>
              <a:ahLst/>
              <a:cxnLst/>
              <a:rect l="l" t="t" r="r" b="b"/>
              <a:pathLst>
                <a:path w="3716020" h="4401820">
                  <a:moveTo>
                    <a:pt x="0" y="4401312"/>
                  </a:moveTo>
                  <a:lnTo>
                    <a:pt x="3715512" y="4401312"/>
                  </a:lnTo>
                  <a:lnTo>
                    <a:pt x="3715512" y="0"/>
                  </a:lnTo>
                  <a:lnTo>
                    <a:pt x="0" y="0"/>
                  </a:lnTo>
                  <a:lnTo>
                    <a:pt x="0" y="4401312"/>
                  </a:lnTo>
                  <a:close/>
                </a:path>
              </a:pathLst>
            </a:custGeom>
            <a:ln w="28575">
              <a:solidFill>
                <a:srgbClr val="1CAC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972413" y="1810257"/>
            <a:ext cx="3716020" cy="43005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0" dirty="0">
                <a:solidFill>
                  <a:srgbClr val="008000"/>
                </a:solidFill>
                <a:cs typeface="ＭＳ ゴシック"/>
              </a:rPr>
              <a:t>//何かしらの条件</a:t>
            </a:r>
            <a:endParaRPr sz="2800" dirty="0">
              <a:cs typeface="ＭＳ ゴシック"/>
            </a:endParaRPr>
          </a:p>
          <a:p>
            <a:pPr marL="12700">
              <a:lnSpc>
                <a:spcPct val="100000"/>
              </a:lnSpc>
            </a:pPr>
            <a:r>
              <a:rPr sz="2800" spc="-50" dirty="0">
                <a:cs typeface="ＭＳ ゴシック"/>
              </a:rPr>
              <a:t>{</a:t>
            </a:r>
            <a:endParaRPr sz="2800" dirty="0">
              <a:cs typeface="ＭＳ ゴシック"/>
            </a:endParaRPr>
          </a:p>
          <a:p>
            <a:pPr marL="469900" marR="62865">
              <a:lnSpc>
                <a:spcPct val="100000"/>
              </a:lnSpc>
              <a:spcBef>
                <a:spcPts val="5"/>
              </a:spcBef>
            </a:pPr>
            <a:r>
              <a:rPr sz="2800" spc="-30" dirty="0">
                <a:solidFill>
                  <a:srgbClr val="008000"/>
                </a:solidFill>
                <a:cs typeface="ＭＳ ゴシック"/>
              </a:rPr>
              <a:t>//毒状態</a:t>
            </a:r>
            <a:r>
              <a:rPr sz="2800" spc="-50" dirty="0">
                <a:solidFill>
                  <a:srgbClr val="008000"/>
                </a:solidFill>
                <a:cs typeface="ＭＳ ゴシック"/>
              </a:rPr>
              <a:t> </a:t>
            </a:r>
            <a:r>
              <a:rPr sz="2800" dirty="0">
                <a:cs typeface="ＭＳ ゴシック"/>
              </a:rPr>
              <a:t>Is</a:t>
            </a:r>
            <a:r>
              <a:rPr sz="2800" b="1" dirty="0">
                <a:cs typeface="ＭＳ ゴシック"/>
              </a:rPr>
              <a:t>Poison</a:t>
            </a:r>
            <a:r>
              <a:rPr sz="2800" b="1" spc="-45" dirty="0">
                <a:cs typeface="ＭＳ ゴシック"/>
              </a:rPr>
              <a:t> = </a:t>
            </a:r>
            <a:r>
              <a:rPr sz="2800" b="1" spc="-25" dirty="0">
                <a:cs typeface="ＭＳ ゴシック"/>
              </a:rPr>
              <a:t>1</a:t>
            </a:r>
            <a:r>
              <a:rPr sz="2800" spc="-25" dirty="0">
                <a:cs typeface="ＭＳ ゴシック"/>
              </a:rPr>
              <a:t>;</a:t>
            </a:r>
            <a:endParaRPr sz="2800" dirty="0">
              <a:cs typeface="ＭＳ ゴシック"/>
            </a:endParaRPr>
          </a:p>
          <a:p>
            <a:pPr marL="12700">
              <a:lnSpc>
                <a:spcPct val="100000"/>
              </a:lnSpc>
            </a:pPr>
            <a:r>
              <a:rPr sz="2800" spc="-50" dirty="0">
                <a:cs typeface="ＭＳ ゴシック"/>
              </a:rPr>
              <a:t>}</a:t>
            </a:r>
            <a:endParaRPr sz="2800" dirty="0">
              <a:cs typeface="ＭＳ ゴシック"/>
            </a:endParaRPr>
          </a:p>
          <a:p>
            <a:pPr marL="12700">
              <a:lnSpc>
                <a:spcPct val="100000"/>
              </a:lnSpc>
            </a:pPr>
            <a:r>
              <a:rPr sz="2800" spc="-40" dirty="0">
                <a:solidFill>
                  <a:srgbClr val="008000"/>
                </a:solidFill>
                <a:cs typeface="ＭＳ ゴシック"/>
              </a:rPr>
              <a:t>//何かしらの条件</a:t>
            </a:r>
            <a:endParaRPr sz="2800" dirty="0">
              <a:cs typeface="ＭＳ ゴシック"/>
            </a:endParaRPr>
          </a:p>
          <a:p>
            <a:pPr marL="12700">
              <a:lnSpc>
                <a:spcPct val="100000"/>
              </a:lnSpc>
            </a:pPr>
            <a:r>
              <a:rPr sz="2800" spc="-50" dirty="0">
                <a:cs typeface="ＭＳ ゴシック"/>
              </a:rPr>
              <a:t>{</a:t>
            </a:r>
            <a:endParaRPr sz="2800" dirty="0">
              <a:cs typeface="ＭＳ ゴシック"/>
            </a:endParaRPr>
          </a:p>
          <a:p>
            <a:pPr marL="469900" marR="238125">
              <a:lnSpc>
                <a:spcPct val="100000"/>
              </a:lnSpc>
            </a:pPr>
            <a:r>
              <a:rPr sz="2800" spc="-45" dirty="0">
                <a:solidFill>
                  <a:srgbClr val="008000"/>
                </a:solidFill>
                <a:cs typeface="ＭＳ ゴシック"/>
              </a:rPr>
              <a:t>//眠り状態</a:t>
            </a:r>
            <a:r>
              <a:rPr sz="2800" spc="-50" dirty="0">
                <a:solidFill>
                  <a:srgbClr val="008000"/>
                </a:solidFill>
                <a:cs typeface="ＭＳ ゴシック"/>
              </a:rPr>
              <a:t> </a:t>
            </a:r>
            <a:r>
              <a:rPr sz="2800" b="1" dirty="0">
                <a:cs typeface="ＭＳ ゴシック"/>
              </a:rPr>
              <a:t>IsSleep</a:t>
            </a:r>
            <a:r>
              <a:rPr sz="2800" b="1" spc="-45" dirty="0">
                <a:cs typeface="ＭＳ ゴシック"/>
              </a:rPr>
              <a:t> = </a:t>
            </a:r>
            <a:r>
              <a:rPr sz="2800" b="1" spc="-25" dirty="0">
                <a:cs typeface="ＭＳ ゴシック"/>
              </a:rPr>
              <a:t>1</a:t>
            </a:r>
            <a:r>
              <a:rPr sz="2800" spc="-25" dirty="0">
                <a:cs typeface="ＭＳ ゴシック"/>
              </a:rPr>
              <a:t>;</a:t>
            </a:r>
            <a:endParaRPr sz="2800" dirty="0">
              <a:cs typeface="ＭＳ ゴシック"/>
            </a:endParaRPr>
          </a:p>
          <a:p>
            <a:pPr marL="12700">
              <a:lnSpc>
                <a:spcPts val="3229"/>
              </a:lnSpc>
            </a:pPr>
            <a:r>
              <a:rPr sz="2800" spc="-50" dirty="0">
                <a:cs typeface="ＭＳ ゴシック"/>
              </a:rPr>
              <a:t>}</a:t>
            </a:r>
            <a:endParaRPr sz="2800" dirty="0">
              <a:cs typeface="ＭＳ ゴシック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5029200" y="4715002"/>
            <a:ext cx="873887" cy="875665"/>
            <a:chOff x="4257802" y="4715002"/>
            <a:chExt cx="1645285" cy="875665"/>
          </a:xfrm>
        </p:grpSpPr>
        <p:sp>
          <p:nvSpPr>
            <p:cNvPr id="8" name="object 8"/>
            <p:cNvSpPr/>
            <p:nvPr/>
          </p:nvSpPr>
          <p:spPr>
            <a:xfrm>
              <a:off x="4264152" y="4721352"/>
              <a:ext cx="1632585" cy="862965"/>
            </a:xfrm>
            <a:custGeom>
              <a:avLst/>
              <a:gdLst/>
              <a:ahLst/>
              <a:cxnLst/>
              <a:rect l="l" t="t" r="r" b="b"/>
              <a:pathLst>
                <a:path w="1632585" h="862964">
                  <a:moveTo>
                    <a:pt x="1200912" y="0"/>
                  </a:moveTo>
                  <a:lnTo>
                    <a:pt x="1200912" y="215646"/>
                  </a:lnTo>
                  <a:lnTo>
                    <a:pt x="0" y="215646"/>
                  </a:lnTo>
                  <a:lnTo>
                    <a:pt x="0" y="646938"/>
                  </a:lnTo>
                  <a:lnTo>
                    <a:pt x="1200912" y="646938"/>
                  </a:lnTo>
                  <a:lnTo>
                    <a:pt x="1200912" y="862584"/>
                  </a:lnTo>
                  <a:lnTo>
                    <a:pt x="1632203" y="431292"/>
                  </a:lnTo>
                  <a:lnTo>
                    <a:pt x="1200912" y="0"/>
                  </a:lnTo>
                  <a:close/>
                </a:path>
              </a:pathLst>
            </a:custGeom>
            <a:solidFill>
              <a:srgbClr val="1CACE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264152" y="4721352"/>
              <a:ext cx="1632585" cy="862965"/>
            </a:xfrm>
            <a:custGeom>
              <a:avLst/>
              <a:gdLst/>
              <a:ahLst/>
              <a:cxnLst/>
              <a:rect l="l" t="t" r="r" b="b"/>
              <a:pathLst>
                <a:path w="1632585" h="862964">
                  <a:moveTo>
                    <a:pt x="0" y="215646"/>
                  </a:moveTo>
                  <a:lnTo>
                    <a:pt x="1200912" y="215646"/>
                  </a:lnTo>
                  <a:lnTo>
                    <a:pt x="1200912" y="0"/>
                  </a:lnTo>
                  <a:lnTo>
                    <a:pt x="1632203" y="431292"/>
                  </a:lnTo>
                  <a:lnTo>
                    <a:pt x="1200912" y="862584"/>
                  </a:lnTo>
                  <a:lnTo>
                    <a:pt x="1200912" y="646938"/>
                  </a:lnTo>
                  <a:lnTo>
                    <a:pt x="0" y="646938"/>
                  </a:lnTo>
                  <a:lnTo>
                    <a:pt x="0" y="215646"/>
                  </a:lnTo>
                  <a:close/>
                </a:path>
              </a:pathLst>
            </a:custGeom>
            <a:ln w="12700">
              <a:solidFill>
                <a:srgbClr val="05465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4873752" y="1764792"/>
            <a:ext cx="7318248" cy="2212144"/>
          </a:xfrm>
          <a:prstGeom prst="rect">
            <a:avLst/>
          </a:prstGeom>
          <a:solidFill>
            <a:srgbClr val="FFFFFF"/>
          </a:solidFill>
          <a:ln w="28575">
            <a:solidFill>
              <a:srgbClr val="1CACE3"/>
            </a:solidFill>
          </a:ln>
        </p:spPr>
        <p:txBody>
          <a:bodyPr vert="horz" wrap="square" lIns="0" tIns="57150" rIns="0" bIns="0" rtlCol="0">
            <a:spAutoFit/>
          </a:bodyPr>
          <a:lstStyle/>
          <a:p>
            <a:pPr marL="92710">
              <a:lnSpc>
                <a:spcPct val="100000"/>
              </a:lnSpc>
              <a:spcBef>
                <a:spcPts val="450"/>
              </a:spcBef>
            </a:pPr>
            <a:r>
              <a:rPr sz="2800" spc="-40" dirty="0">
                <a:solidFill>
                  <a:srgbClr val="008000"/>
                </a:solidFill>
                <a:cs typeface="ＭＳ ゴシック"/>
              </a:rPr>
              <a:t>//何かしらの条件</a:t>
            </a:r>
            <a:endParaRPr sz="2800" dirty="0">
              <a:cs typeface="ＭＳ ゴシック"/>
            </a:endParaRPr>
          </a:p>
          <a:p>
            <a:pPr marL="92710">
              <a:lnSpc>
                <a:spcPct val="100000"/>
              </a:lnSpc>
              <a:spcBef>
                <a:spcPts val="5"/>
              </a:spcBef>
            </a:pPr>
            <a:r>
              <a:rPr sz="2800" spc="-50" dirty="0">
                <a:cs typeface="ＭＳ ゴシック"/>
              </a:rPr>
              <a:t>{</a:t>
            </a:r>
            <a:endParaRPr sz="2800" dirty="0">
              <a:cs typeface="ＭＳ ゴシック"/>
            </a:endParaRPr>
          </a:p>
          <a:p>
            <a:pPr marL="728345" marR="3049905" indent="-178435">
              <a:lnSpc>
                <a:spcPct val="100000"/>
              </a:lnSpc>
            </a:pPr>
            <a:r>
              <a:rPr sz="2800" spc="-30" dirty="0">
                <a:solidFill>
                  <a:srgbClr val="008000"/>
                </a:solidFill>
                <a:cs typeface="ＭＳ ゴシック"/>
              </a:rPr>
              <a:t>//攻撃力</a:t>
            </a:r>
            <a:r>
              <a:rPr sz="2800" spc="-10" dirty="0">
                <a:solidFill>
                  <a:srgbClr val="008000"/>
                </a:solidFill>
                <a:cs typeface="ＭＳ ゴシック"/>
              </a:rPr>
              <a:t>Up</a:t>
            </a:r>
            <a:r>
              <a:rPr sz="2800" spc="-45" dirty="0">
                <a:solidFill>
                  <a:srgbClr val="008000"/>
                </a:solidFill>
                <a:cs typeface="ＭＳ ゴシック"/>
              </a:rPr>
              <a:t>状態</a:t>
            </a:r>
            <a:r>
              <a:rPr sz="2800" spc="-50" dirty="0">
                <a:solidFill>
                  <a:srgbClr val="008000"/>
                </a:solidFill>
                <a:cs typeface="ＭＳ ゴシック"/>
              </a:rPr>
              <a:t> </a:t>
            </a:r>
            <a:r>
              <a:rPr sz="2800" dirty="0">
                <a:cs typeface="ＭＳ ゴシック"/>
              </a:rPr>
              <a:t>Is</a:t>
            </a:r>
            <a:r>
              <a:rPr sz="2800" b="1" dirty="0">
                <a:cs typeface="ＭＳ ゴシック"/>
              </a:rPr>
              <a:t>AtkUp</a:t>
            </a:r>
            <a:r>
              <a:rPr sz="2800" b="1" spc="-40" dirty="0">
                <a:cs typeface="ＭＳ ゴシック"/>
              </a:rPr>
              <a:t> = </a:t>
            </a:r>
            <a:r>
              <a:rPr sz="2800" b="1" spc="-25" dirty="0">
                <a:cs typeface="ＭＳ ゴシック"/>
              </a:rPr>
              <a:t>1</a:t>
            </a:r>
            <a:r>
              <a:rPr sz="2800" spc="-25" dirty="0">
                <a:cs typeface="ＭＳ ゴシック"/>
              </a:rPr>
              <a:t>;</a:t>
            </a:r>
            <a:endParaRPr sz="2800" dirty="0">
              <a:cs typeface="ＭＳ ゴシック"/>
            </a:endParaRPr>
          </a:p>
          <a:p>
            <a:pPr marL="92710">
              <a:lnSpc>
                <a:spcPct val="100000"/>
              </a:lnSpc>
            </a:pPr>
            <a:r>
              <a:rPr sz="2800" spc="-50" dirty="0">
                <a:cs typeface="ＭＳ ゴシック"/>
              </a:rPr>
              <a:t>}</a:t>
            </a:r>
            <a:endParaRPr sz="2800" dirty="0">
              <a:cs typeface="ＭＳ ゴシック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6078982" y="4642484"/>
            <a:ext cx="5140325" cy="149015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spc="-20" dirty="0">
                <a:latin typeface="ＭＳ ゴシック"/>
                <a:cs typeface="ＭＳ ゴシック"/>
              </a:rPr>
              <a:t>それぞれの状態変化を</a:t>
            </a:r>
            <a:endParaRPr sz="3200" dirty="0">
              <a:latin typeface="ＭＳ ゴシック"/>
              <a:cs typeface="ＭＳ ゴシック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3200" b="1" u="sng" dirty="0"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1</a:t>
            </a:r>
            <a:r>
              <a:rPr sz="3200" b="1" u="sng" spc="-30" dirty="0"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つずつ</a:t>
            </a:r>
            <a:r>
              <a:rPr lang="ja-JP" altLang="en-US" sz="3200" b="1" u="sng" spc="-30" dirty="0"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個別の</a:t>
            </a:r>
            <a:r>
              <a:rPr sz="3200" b="1" u="sng" spc="-20" dirty="0" err="1">
                <a:latin typeface="ＭＳ ゴシック"/>
                <a:cs typeface="ＭＳ ゴシック"/>
              </a:rPr>
              <a:t>変数</a:t>
            </a:r>
            <a:r>
              <a:rPr sz="3200" u="none" spc="-20" dirty="0" err="1">
                <a:latin typeface="ＭＳ ゴシック"/>
                <a:cs typeface="ＭＳ ゴシック"/>
              </a:rPr>
              <a:t>で</a:t>
            </a:r>
            <a:br>
              <a:rPr lang="en-US" sz="3200" u="none" spc="-20" dirty="0">
                <a:latin typeface="ＭＳ ゴシック"/>
                <a:cs typeface="ＭＳ ゴシック"/>
              </a:rPr>
            </a:br>
            <a:r>
              <a:rPr sz="3200" u="none" spc="-20" dirty="0" err="1">
                <a:latin typeface="ＭＳ ゴシック"/>
                <a:cs typeface="ＭＳ ゴシック"/>
              </a:rPr>
              <a:t>管理している</a:t>
            </a:r>
            <a:endParaRPr sz="3200" dirty="0">
              <a:latin typeface="ＭＳ ゴシック"/>
              <a:cs typeface="ＭＳ ゴシック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94486" y="361547"/>
            <a:ext cx="3544113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solidFill>
                  <a:srgbClr val="42B996"/>
                </a:solidFill>
                <a:latin typeface="ＭＳ ゴシック"/>
                <a:cs typeface="ＭＳ ゴシック"/>
              </a:rPr>
              <a:t>▮</a:t>
            </a:r>
            <a:r>
              <a:rPr lang="ja-JP" altLang="en-US" spc="-10" dirty="0"/>
              <a:t>ビット処理</a:t>
            </a:r>
            <a:endParaRPr spc="-10" dirty="0"/>
          </a:p>
        </p:txBody>
      </p:sp>
      <p:grpSp>
        <p:nvGrpSpPr>
          <p:cNvPr id="3" name="object 3"/>
          <p:cNvGrpSpPr/>
          <p:nvPr/>
        </p:nvGrpSpPr>
        <p:grpSpPr>
          <a:xfrm>
            <a:off x="1209802" y="2020570"/>
            <a:ext cx="9585325" cy="1582420"/>
            <a:chOff x="1209802" y="2020570"/>
            <a:chExt cx="9585325" cy="1582420"/>
          </a:xfrm>
        </p:grpSpPr>
        <p:sp>
          <p:nvSpPr>
            <p:cNvPr id="4" name="object 4"/>
            <p:cNvSpPr/>
            <p:nvPr/>
          </p:nvSpPr>
          <p:spPr>
            <a:xfrm>
              <a:off x="1216152" y="2026920"/>
              <a:ext cx="9572625" cy="1569720"/>
            </a:xfrm>
            <a:custGeom>
              <a:avLst/>
              <a:gdLst/>
              <a:ahLst/>
              <a:cxnLst/>
              <a:rect l="l" t="t" r="r" b="b"/>
              <a:pathLst>
                <a:path w="9572625" h="1569720">
                  <a:moveTo>
                    <a:pt x="9572244" y="0"/>
                  </a:moveTo>
                  <a:lnTo>
                    <a:pt x="0" y="0"/>
                  </a:lnTo>
                  <a:lnTo>
                    <a:pt x="0" y="1569719"/>
                  </a:lnTo>
                  <a:lnTo>
                    <a:pt x="9572244" y="1569719"/>
                  </a:lnTo>
                  <a:lnTo>
                    <a:pt x="9572244" y="0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1216152" y="2026920"/>
              <a:ext cx="9572625" cy="1569720"/>
            </a:xfrm>
            <a:custGeom>
              <a:avLst/>
              <a:gdLst/>
              <a:ahLst/>
              <a:cxnLst/>
              <a:rect l="l" t="t" r="r" b="b"/>
              <a:pathLst>
                <a:path w="9572625" h="1569720">
                  <a:moveTo>
                    <a:pt x="0" y="1569719"/>
                  </a:moveTo>
                  <a:lnTo>
                    <a:pt x="9572244" y="1569719"/>
                  </a:lnTo>
                  <a:lnTo>
                    <a:pt x="9572244" y="0"/>
                  </a:lnTo>
                  <a:lnTo>
                    <a:pt x="0" y="0"/>
                  </a:lnTo>
                  <a:lnTo>
                    <a:pt x="0" y="1569719"/>
                  </a:lnTo>
                  <a:close/>
                </a:path>
              </a:pathLst>
            </a:custGeom>
            <a:ln w="12700">
              <a:solidFill>
                <a:srgbClr val="1CACE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886155" y="1132712"/>
            <a:ext cx="9836150" cy="36619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40" dirty="0">
                <a:latin typeface="ＭＳ ゴシック"/>
                <a:cs typeface="ＭＳ ゴシック"/>
              </a:rPr>
              <a:t>・</a:t>
            </a:r>
            <a:r>
              <a:rPr sz="2800" spc="-40" dirty="0" err="1">
                <a:latin typeface="ＭＳ ゴシック"/>
                <a:cs typeface="ＭＳ ゴシック"/>
              </a:rPr>
              <a:t>状態を増やす際には</a:t>
            </a:r>
            <a:r>
              <a:rPr sz="2800" b="1" spc="-10" dirty="0" err="1">
                <a:solidFill>
                  <a:srgbClr val="FF0000"/>
                </a:solidFill>
                <a:latin typeface="ＭＳ ゴシック"/>
                <a:cs typeface="ＭＳ ゴシック"/>
              </a:rPr>
              <a:t>変数も増や</a:t>
            </a:r>
            <a:r>
              <a:rPr lang="ja-JP" altLang="en-US" sz="2800" b="1" spc="-10" dirty="0">
                <a:solidFill>
                  <a:srgbClr val="FF0000"/>
                </a:solidFill>
                <a:latin typeface="ＭＳ ゴシック"/>
                <a:cs typeface="ＭＳ ゴシック"/>
              </a:rPr>
              <a:t>していく</a:t>
            </a:r>
            <a:r>
              <a:rPr sz="2800" spc="-35" dirty="0" err="1">
                <a:latin typeface="ＭＳ ゴシック"/>
                <a:cs typeface="ＭＳ ゴシック"/>
              </a:rPr>
              <a:t>必要がある</a:t>
            </a:r>
            <a:r>
              <a:rPr sz="2800" spc="-25" dirty="0">
                <a:latin typeface="Century Gothic"/>
                <a:cs typeface="Century Gothic"/>
              </a:rPr>
              <a:t>...</a:t>
            </a:r>
            <a:endParaRPr lang="en-US" sz="2800" spc="-25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95"/>
              </a:spcBef>
            </a:pPr>
            <a:endParaRPr sz="2800" dirty="0">
              <a:latin typeface="Century Gothic"/>
              <a:cs typeface="Century Gothic"/>
            </a:endParaRPr>
          </a:p>
          <a:p>
            <a:pPr marL="420370" marR="1328420">
              <a:lnSpc>
                <a:spcPct val="100000"/>
              </a:lnSpc>
              <a:spcBef>
                <a:spcPts val="690"/>
              </a:spcBef>
              <a:tabLst>
                <a:tab pos="2707005" algn="l"/>
              </a:tabLst>
            </a:pPr>
            <a:r>
              <a:rPr sz="3200" dirty="0">
                <a:solidFill>
                  <a:srgbClr val="0000FF"/>
                </a:solidFill>
                <a:cs typeface="ＭＳ ゴシック"/>
              </a:rPr>
              <a:t>int</a:t>
            </a:r>
            <a:r>
              <a:rPr sz="3200" spc="5" dirty="0">
                <a:solidFill>
                  <a:srgbClr val="0000FF"/>
                </a:solidFill>
                <a:cs typeface="ＭＳ ゴシック"/>
              </a:rPr>
              <a:t> </a:t>
            </a:r>
            <a:r>
              <a:rPr lang="en-US" altLang="ja-JP" sz="3200" spc="5" dirty="0">
                <a:solidFill>
                  <a:srgbClr val="FF0000"/>
                </a:solidFill>
                <a:cs typeface="ＭＳ ゴシック"/>
              </a:rPr>
              <a:t>I</a:t>
            </a:r>
            <a:r>
              <a:rPr lang="ja-JP" altLang="en-US" sz="3200" spc="5" dirty="0">
                <a:solidFill>
                  <a:srgbClr val="FF0000"/>
                </a:solidFill>
                <a:cs typeface="ＭＳ ゴシック"/>
              </a:rPr>
              <a:t>ｓ</a:t>
            </a:r>
            <a:r>
              <a:rPr lang="en-US" sz="3200" spc="-10" dirty="0" err="1">
                <a:solidFill>
                  <a:srgbClr val="FF0000"/>
                </a:solidFill>
                <a:cs typeface="ＭＳ ゴシック"/>
              </a:rPr>
              <a:t>D</a:t>
            </a:r>
            <a:r>
              <a:rPr sz="3200" spc="-10" dirty="0" err="1">
                <a:solidFill>
                  <a:srgbClr val="FF0000"/>
                </a:solidFill>
                <a:cs typeface="ＭＳ ゴシック"/>
              </a:rPr>
              <a:t>efUp</a:t>
            </a:r>
            <a:r>
              <a:rPr lang="en-US" sz="3200" spc="-10" dirty="0">
                <a:solidFill>
                  <a:srgbClr val="FF0000"/>
                </a:solidFill>
                <a:cs typeface="ＭＳ ゴシック"/>
              </a:rPr>
              <a:t> </a:t>
            </a:r>
            <a:r>
              <a:rPr sz="3200" spc="5" dirty="0">
                <a:cs typeface="ＭＳ ゴシック"/>
              </a:rPr>
              <a:t>= </a:t>
            </a:r>
            <a:r>
              <a:rPr sz="3200" dirty="0">
                <a:cs typeface="ＭＳ ゴシック"/>
              </a:rPr>
              <a:t>0;</a:t>
            </a:r>
            <a:r>
              <a:rPr sz="3200" spc="-805" dirty="0">
                <a:cs typeface="ＭＳ ゴシック"/>
              </a:rPr>
              <a:t> </a:t>
            </a:r>
            <a:r>
              <a:rPr lang="en-US" sz="3200" spc="-805" dirty="0">
                <a:cs typeface="ＭＳ ゴシック"/>
              </a:rPr>
              <a:t>	</a:t>
            </a:r>
            <a:r>
              <a:rPr sz="3200" spc="-20" dirty="0">
                <a:solidFill>
                  <a:srgbClr val="008000"/>
                </a:solidFill>
                <a:latin typeface="ＭＳ ゴシック"/>
                <a:cs typeface="ＭＳ ゴシック"/>
              </a:rPr>
              <a:t>//</a:t>
            </a:r>
            <a:r>
              <a:rPr sz="3200" spc="-20" dirty="0" err="1">
                <a:solidFill>
                  <a:srgbClr val="008000"/>
                </a:solidFill>
                <a:latin typeface="ＭＳ ゴシック"/>
                <a:cs typeface="ＭＳ ゴシック"/>
              </a:rPr>
              <a:t>防御力アップ</a:t>
            </a:r>
            <a:r>
              <a:rPr sz="3200" spc="-50" dirty="0">
                <a:solidFill>
                  <a:srgbClr val="008000"/>
                </a:solidFill>
                <a:latin typeface="ＭＳ ゴシック"/>
                <a:cs typeface="ＭＳ ゴシック"/>
              </a:rPr>
              <a:t> </a:t>
            </a:r>
            <a:br>
              <a:rPr lang="en-US" sz="3200" spc="-50" dirty="0">
                <a:solidFill>
                  <a:srgbClr val="008000"/>
                </a:solidFill>
                <a:latin typeface="ＭＳ ゴシック"/>
                <a:cs typeface="ＭＳ ゴシック"/>
              </a:rPr>
            </a:br>
            <a:r>
              <a:rPr sz="3200" dirty="0">
                <a:solidFill>
                  <a:srgbClr val="0000FF"/>
                </a:solidFill>
                <a:cs typeface="ＭＳ ゴシック"/>
              </a:rPr>
              <a:t>int</a:t>
            </a:r>
            <a:r>
              <a:rPr sz="3200" spc="-15" dirty="0">
                <a:solidFill>
                  <a:srgbClr val="0000FF"/>
                </a:solidFill>
                <a:cs typeface="ＭＳ ゴシック"/>
              </a:rPr>
              <a:t> </a:t>
            </a:r>
            <a:r>
              <a:rPr lang="en-US" altLang="ja-JP" sz="3200" spc="-15" dirty="0" err="1">
                <a:solidFill>
                  <a:srgbClr val="FF0000"/>
                </a:solidFill>
                <a:cs typeface="ＭＳ ゴシック"/>
              </a:rPr>
              <a:t>Is</a:t>
            </a:r>
            <a:r>
              <a:rPr lang="en-US" sz="3200" dirty="0" err="1">
                <a:solidFill>
                  <a:srgbClr val="FF0000"/>
                </a:solidFill>
                <a:cs typeface="ＭＳ ゴシック"/>
              </a:rPr>
              <a:t>B</a:t>
            </a:r>
            <a:r>
              <a:rPr sz="3200" dirty="0" err="1">
                <a:solidFill>
                  <a:srgbClr val="FF0000"/>
                </a:solidFill>
                <a:cs typeface="ＭＳ ゴシック"/>
              </a:rPr>
              <a:t>urn</a:t>
            </a:r>
            <a:r>
              <a:rPr sz="3200" spc="-5" dirty="0">
                <a:solidFill>
                  <a:srgbClr val="FF0000"/>
                </a:solidFill>
                <a:cs typeface="ＭＳ ゴシック"/>
              </a:rPr>
              <a:t> </a:t>
            </a:r>
            <a:r>
              <a:rPr sz="3200" spc="-5" dirty="0">
                <a:cs typeface="ＭＳ ゴシック"/>
              </a:rPr>
              <a:t>= </a:t>
            </a:r>
            <a:r>
              <a:rPr sz="3200" spc="-10" dirty="0">
                <a:cs typeface="ＭＳ ゴシック"/>
              </a:rPr>
              <a:t>0</a:t>
            </a:r>
            <a:r>
              <a:rPr sz="3200" spc="-409" dirty="0">
                <a:cs typeface="ＭＳ ゴシック"/>
              </a:rPr>
              <a:t>;</a:t>
            </a:r>
            <a:r>
              <a:rPr sz="3200" spc="-409" dirty="0">
                <a:latin typeface="ＭＳ ゴシック"/>
                <a:cs typeface="ＭＳ ゴシック"/>
              </a:rPr>
              <a:t> </a:t>
            </a:r>
            <a:r>
              <a:rPr lang="en-US" sz="3200" spc="-409" dirty="0">
                <a:latin typeface="ＭＳ ゴシック"/>
                <a:cs typeface="ＭＳ ゴシック"/>
              </a:rPr>
              <a:t>		</a:t>
            </a:r>
            <a:r>
              <a:rPr sz="3200" spc="-25" dirty="0">
                <a:solidFill>
                  <a:srgbClr val="008000"/>
                </a:solidFill>
                <a:latin typeface="ＭＳ ゴシック"/>
                <a:cs typeface="ＭＳ ゴシック"/>
              </a:rPr>
              <a:t>//</a:t>
            </a:r>
            <a:r>
              <a:rPr lang="ja-JP" altLang="en-US" sz="3200" spc="-25" dirty="0">
                <a:solidFill>
                  <a:srgbClr val="008000"/>
                </a:solidFill>
                <a:latin typeface="ＭＳ ゴシック"/>
                <a:cs typeface="ＭＳ ゴシック"/>
              </a:rPr>
              <a:t>火傷状態</a:t>
            </a:r>
            <a:endParaRPr sz="3200" dirty="0">
              <a:latin typeface="ＭＳ ゴシック"/>
              <a:cs typeface="ＭＳ ゴシック"/>
            </a:endParaRPr>
          </a:p>
          <a:p>
            <a:pPr marL="420370">
              <a:lnSpc>
                <a:spcPct val="100000"/>
              </a:lnSpc>
              <a:spcBef>
                <a:spcPts val="5"/>
              </a:spcBef>
            </a:pPr>
            <a:r>
              <a:rPr sz="3200" spc="-25" dirty="0">
                <a:solidFill>
                  <a:srgbClr val="0000FF"/>
                </a:solidFill>
                <a:latin typeface="ＭＳ ゴシック"/>
                <a:cs typeface="ＭＳ ゴシック"/>
              </a:rPr>
              <a:t>...</a:t>
            </a:r>
            <a:r>
              <a:rPr lang="ja-JP" altLang="en-US" sz="3200" spc="-25" dirty="0">
                <a:solidFill>
                  <a:srgbClr val="0000FF"/>
                </a:solidFill>
                <a:latin typeface="ＭＳ ゴシック"/>
                <a:cs typeface="ＭＳ ゴシック"/>
              </a:rPr>
              <a:t>　</a:t>
            </a:r>
            <a:r>
              <a:rPr lang="en-US" altLang="ja-JP" sz="3200" spc="-25" dirty="0">
                <a:solidFill>
                  <a:srgbClr val="0000FF"/>
                </a:solidFill>
                <a:latin typeface="ＭＳ ゴシック"/>
                <a:cs typeface="ＭＳ ゴシック"/>
              </a:rPr>
              <a:t>				</a:t>
            </a:r>
            <a:r>
              <a:rPr lang="ja-JP" altLang="en-US" sz="3200" spc="-25" dirty="0">
                <a:solidFill>
                  <a:srgbClr val="008000"/>
                </a:solidFill>
                <a:latin typeface="ＭＳ ゴシック"/>
                <a:cs typeface="ＭＳ ゴシック"/>
              </a:rPr>
              <a:t> 　</a:t>
            </a:r>
            <a:r>
              <a:rPr lang="en-US" altLang="ja-JP" sz="3200" spc="-25" dirty="0">
                <a:solidFill>
                  <a:srgbClr val="008000"/>
                </a:solidFill>
                <a:latin typeface="ＭＳ ゴシック"/>
                <a:cs typeface="ＭＳ ゴシック"/>
              </a:rPr>
              <a:t>	//</a:t>
            </a:r>
            <a:r>
              <a:rPr lang="ja-JP" altLang="en-US" sz="3200" spc="-25" dirty="0">
                <a:solidFill>
                  <a:srgbClr val="008000"/>
                </a:solidFill>
                <a:latin typeface="ＭＳ ゴシック"/>
                <a:cs typeface="ＭＳ ゴシック"/>
              </a:rPr>
              <a:t>どんどん増えていく</a:t>
            </a:r>
            <a:r>
              <a:rPr lang="en-US" altLang="ja-JP" sz="3200" spc="-25" dirty="0">
                <a:solidFill>
                  <a:srgbClr val="008000"/>
                </a:solidFill>
                <a:latin typeface="ＭＳ ゴシック"/>
                <a:cs typeface="ＭＳ ゴシック"/>
              </a:rPr>
              <a:t>…</a:t>
            </a:r>
            <a:endParaRPr sz="3200" dirty="0">
              <a:latin typeface="ＭＳ ゴシック"/>
              <a:cs typeface="ＭＳ ゴシック"/>
            </a:endParaRPr>
          </a:p>
          <a:p>
            <a:pPr marL="12700">
              <a:lnSpc>
                <a:spcPct val="100000"/>
              </a:lnSpc>
              <a:spcBef>
                <a:spcPts val="2660"/>
              </a:spcBef>
            </a:pPr>
            <a:r>
              <a:rPr sz="2800" spc="-40" dirty="0">
                <a:latin typeface="ＭＳ ゴシック"/>
                <a:cs typeface="ＭＳ ゴシック"/>
              </a:rPr>
              <a:t>・</a:t>
            </a:r>
            <a:r>
              <a:rPr lang="ja-JP" altLang="en-US" sz="2800" spc="-40" dirty="0">
                <a:latin typeface="ＭＳ ゴシック"/>
                <a:cs typeface="ＭＳ ゴシック"/>
              </a:rPr>
              <a:t>また</a:t>
            </a:r>
            <a:r>
              <a:rPr sz="2800" spc="-40" dirty="0" err="1">
                <a:latin typeface="ＭＳ ゴシック"/>
                <a:cs typeface="ＭＳ ゴシック"/>
              </a:rPr>
              <a:t>複数の状態を付与する場合</a:t>
            </a:r>
            <a:endParaRPr sz="2800" dirty="0">
              <a:latin typeface="ＭＳ ゴシック"/>
              <a:cs typeface="ＭＳ ゴシック"/>
            </a:endParaRPr>
          </a:p>
          <a:p>
            <a:pPr marL="367665">
              <a:lnSpc>
                <a:spcPct val="100000"/>
              </a:lnSpc>
            </a:pPr>
            <a:r>
              <a:rPr sz="2800" b="1" spc="-25" dirty="0" err="1">
                <a:latin typeface="ＭＳ ゴシック"/>
                <a:cs typeface="ＭＳ ゴシック"/>
              </a:rPr>
              <a:t>それぞれのフラグ</a:t>
            </a:r>
            <a:r>
              <a:rPr lang="ja-JP" altLang="en-US" sz="2800" b="1" spc="-25" dirty="0">
                <a:latin typeface="ＭＳ ゴシック"/>
                <a:cs typeface="ＭＳ ゴシック"/>
              </a:rPr>
              <a:t>の値</a:t>
            </a:r>
            <a:r>
              <a:rPr sz="2800" b="1" spc="-25" dirty="0">
                <a:latin typeface="ＭＳ ゴシック"/>
                <a:cs typeface="ＭＳ ゴシック"/>
              </a:rPr>
              <a:t>を</a:t>
            </a:r>
            <a:r>
              <a:rPr lang="ja-JP" altLang="en-US" sz="2800" b="1" spc="-25" dirty="0">
                <a:solidFill>
                  <a:srgbClr val="FF0000"/>
                </a:solidFill>
                <a:latin typeface="ＭＳ ゴシック"/>
                <a:cs typeface="ＭＳ ゴシック"/>
              </a:rPr>
              <a:t>一個ずつ</a:t>
            </a:r>
            <a:r>
              <a:rPr sz="2800" b="1" spc="-25" dirty="0" err="1">
                <a:solidFill>
                  <a:srgbClr val="FF0000"/>
                </a:solidFill>
                <a:latin typeface="ＭＳ ゴシック"/>
                <a:cs typeface="ＭＳ ゴシック"/>
              </a:rPr>
              <a:t>変更</a:t>
            </a:r>
            <a:r>
              <a:rPr sz="2800" spc="-35" dirty="0" err="1">
                <a:latin typeface="ＭＳ ゴシック"/>
                <a:cs typeface="ＭＳ ゴシック"/>
              </a:rPr>
              <a:t>しなければならない</a:t>
            </a:r>
            <a:r>
              <a:rPr sz="2800" spc="-25" dirty="0">
                <a:latin typeface="Century Gothic"/>
                <a:cs typeface="Century Gothic"/>
              </a:rPr>
              <a:t>...</a:t>
            </a:r>
            <a:endParaRPr sz="2800" dirty="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216152" y="4872228"/>
            <a:ext cx="9836150" cy="1569720"/>
          </a:xfrm>
          <a:prstGeom prst="rect">
            <a:avLst/>
          </a:prstGeom>
          <a:solidFill>
            <a:srgbClr val="FFFFFF"/>
          </a:solidFill>
          <a:ln w="12700">
            <a:solidFill>
              <a:srgbClr val="1CACE3"/>
            </a:solidFill>
          </a:ln>
        </p:spPr>
        <p:txBody>
          <a:bodyPr vert="horz" wrap="square" lIns="0" tIns="59690" rIns="0" bIns="0" rtlCol="0">
            <a:spAutoFit/>
          </a:bodyPr>
          <a:lstStyle/>
          <a:p>
            <a:pPr marL="90170" marR="1608455">
              <a:lnSpc>
                <a:spcPct val="100000"/>
              </a:lnSpc>
              <a:spcBef>
                <a:spcPts val="470"/>
              </a:spcBef>
            </a:pPr>
            <a:r>
              <a:rPr sz="3200" spc="-20" dirty="0">
                <a:solidFill>
                  <a:srgbClr val="008000"/>
                </a:solidFill>
                <a:cs typeface="ＭＳ ゴシック"/>
              </a:rPr>
              <a:t>//</a:t>
            </a:r>
            <a:r>
              <a:rPr sz="3200" spc="-20" dirty="0" err="1">
                <a:solidFill>
                  <a:srgbClr val="008000"/>
                </a:solidFill>
                <a:cs typeface="ＭＳ ゴシック"/>
              </a:rPr>
              <a:t>毒状態になり攻撃力が下がる攻撃を受けた</a:t>
            </a:r>
            <a:r>
              <a:rPr sz="3200" spc="-50" dirty="0">
                <a:solidFill>
                  <a:srgbClr val="008000"/>
                </a:solidFill>
                <a:cs typeface="ＭＳ ゴシック"/>
              </a:rPr>
              <a:t> </a:t>
            </a:r>
            <a:r>
              <a:rPr sz="3200" dirty="0" err="1">
                <a:solidFill>
                  <a:srgbClr val="FF0000"/>
                </a:solidFill>
                <a:cs typeface="ＭＳ ゴシック"/>
              </a:rPr>
              <a:t>IsPoison</a:t>
            </a:r>
            <a:r>
              <a:rPr lang="en-US" sz="3200" dirty="0">
                <a:cs typeface="ＭＳ ゴシック"/>
              </a:rPr>
              <a:t> </a:t>
            </a:r>
            <a:r>
              <a:rPr sz="3200" dirty="0">
                <a:cs typeface="ＭＳ ゴシック"/>
              </a:rPr>
              <a:t>=</a:t>
            </a:r>
            <a:r>
              <a:rPr sz="3200" spc="-30" dirty="0">
                <a:cs typeface="ＭＳ ゴシック"/>
              </a:rPr>
              <a:t> </a:t>
            </a:r>
            <a:r>
              <a:rPr sz="3200" spc="-25" dirty="0">
                <a:cs typeface="ＭＳ ゴシック"/>
              </a:rPr>
              <a:t>1;</a:t>
            </a:r>
            <a:endParaRPr sz="3200" dirty="0">
              <a:cs typeface="ＭＳ ゴシック"/>
            </a:endParaRPr>
          </a:p>
          <a:p>
            <a:pPr marL="90170">
              <a:lnSpc>
                <a:spcPct val="100000"/>
              </a:lnSpc>
              <a:spcBef>
                <a:spcPts val="5"/>
              </a:spcBef>
            </a:pPr>
            <a:r>
              <a:rPr lang="en-US" sz="3200" dirty="0" err="1">
                <a:solidFill>
                  <a:srgbClr val="FF0000"/>
                </a:solidFill>
                <a:cs typeface="ＭＳ ゴシック"/>
              </a:rPr>
              <a:t>IsA</a:t>
            </a:r>
            <a:r>
              <a:rPr sz="3200" dirty="0" err="1">
                <a:solidFill>
                  <a:srgbClr val="FF0000"/>
                </a:solidFill>
                <a:cs typeface="ＭＳ ゴシック"/>
              </a:rPr>
              <a:t>tkDown</a:t>
            </a:r>
            <a:r>
              <a:rPr lang="en-US" sz="3200" dirty="0">
                <a:cs typeface="ＭＳ ゴシック"/>
              </a:rPr>
              <a:t> </a:t>
            </a:r>
            <a:r>
              <a:rPr sz="3200" dirty="0">
                <a:cs typeface="ＭＳ ゴシック"/>
              </a:rPr>
              <a:t>=</a:t>
            </a:r>
            <a:r>
              <a:rPr sz="3200" spc="-15" dirty="0">
                <a:cs typeface="ＭＳ ゴシック"/>
              </a:rPr>
              <a:t> </a:t>
            </a:r>
            <a:r>
              <a:rPr sz="3200" spc="-25" dirty="0">
                <a:cs typeface="ＭＳ ゴシック"/>
              </a:rPr>
              <a:t>1;</a:t>
            </a:r>
            <a:endParaRPr sz="3200" dirty="0">
              <a:cs typeface="ＭＳ ゴシック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09096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solidFill>
                  <a:srgbClr val="42B996"/>
                </a:solidFill>
                <a:latin typeface="ＭＳ ゴシック"/>
                <a:cs typeface="ＭＳ ゴシック"/>
              </a:rPr>
              <a:t>▮</a:t>
            </a:r>
            <a:r>
              <a:rPr lang="ja-JP" altLang="en-US" spc="-10" dirty="0"/>
              <a:t>ビット処理</a:t>
            </a:r>
            <a:endParaRPr spc="-10" dirty="0"/>
          </a:p>
        </p:txBody>
      </p:sp>
      <p:sp>
        <p:nvSpPr>
          <p:cNvPr id="4" name="object 4"/>
          <p:cNvSpPr txBox="1"/>
          <p:nvPr/>
        </p:nvSpPr>
        <p:spPr>
          <a:xfrm>
            <a:off x="945548" y="3200400"/>
            <a:ext cx="4824679" cy="1847301"/>
          </a:xfrm>
          <a:prstGeom prst="rect">
            <a:avLst/>
          </a:prstGeom>
          <a:ln w="12700">
            <a:noFill/>
          </a:ln>
        </p:spPr>
        <p:txBody>
          <a:bodyPr vert="horz" wrap="square" lIns="0" tIns="59055" rIns="0" bIns="0" rtlCol="0">
            <a:spAutoFit/>
          </a:bodyPr>
          <a:lstStyle/>
          <a:p>
            <a:pPr marL="92075" marR="1797685">
              <a:lnSpc>
                <a:spcPct val="100000"/>
              </a:lnSpc>
              <a:spcBef>
                <a:spcPts val="465"/>
              </a:spcBef>
              <a:tabLst>
                <a:tab pos="2378075" algn="l"/>
              </a:tabLst>
            </a:pPr>
            <a:r>
              <a:rPr lang="en-US" sz="2800" dirty="0">
                <a:solidFill>
                  <a:srgbClr val="0000FF"/>
                </a:solidFill>
                <a:cs typeface="ＭＳ ゴシック"/>
              </a:rPr>
              <a:t>int</a:t>
            </a:r>
            <a:r>
              <a:rPr lang="en-US" sz="2800" spc="-10" dirty="0">
                <a:solidFill>
                  <a:srgbClr val="0000FF"/>
                </a:solidFill>
                <a:cs typeface="ＭＳ ゴシック"/>
              </a:rPr>
              <a:t> </a:t>
            </a:r>
            <a:r>
              <a:rPr lang="en-US" sz="2800" spc="-10" dirty="0" err="1">
                <a:solidFill>
                  <a:srgbClr val="FF0000"/>
                </a:solidFill>
                <a:cs typeface="ＭＳ ゴシック"/>
              </a:rPr>
              <a:t>Is</a:t>
            </a:r>
            <a:r>
              <a:rPr lang="en-US" sz="2800" dirty="0" err="1">
                <a:solidFill>
                  <a:srgbClr val="FF0000"/>
                </a:solidFill>
                <a:cs typeface="ＭＳ ゴシック"/>
              </a:rPr>
              <a:t>Poison</a:t>
            </a:r>
            <a:endParaRPr lang="en-US" sz="2800" spc="-815" dirty="0">
              <a:cs typeface="ＭＳ ゴシック"/>
            </a:endParaRPr>
          </a:p>
          <a:p>
            <a:pPr marL="92075" marR="1797685">
              <a:lnSpc>
                <a:spcPct val="100000"/>
              </a:lnSpc>
              <a:spcBef>
                <a:spcPts val="465"/>
              </a:spcBef>
              <a:tabLst>
                <a:tab pos="2378075" algn="l"/>
              </a:tabLst>
            </a:pPr>
            <a:r>
              <a:rPr lang="en-US" sz="2800" dirty="0">
                <a:solidFill>
                  <a:srgbClr val="0000FF"/>
                </a:solidFill>
                <a:cs typeface="ＭＳ ゴシック"/>
              </a:rPr>
              <a:t>int </a:t>
            </a:r>
            <a:r>
              <a:rPr lang="en-US" sz="2800" dirty="0" err="1">
                <a:solidFill>
                  <a:srgbClr val="FF0000"/>
                </a:solidFill>
                <a:cs typeface="ＭＳ ゴシック"/>
              </a:rPr>
              <a:t>Is</a:t>
            </a:r>
            <a:r>
              <a:rPr lang="en-US" sz="2800" spc="-10" dirty="0" err="1">
                <a:solidFill>
                  <a:srgbClr val="FF0000"/>
                </a:solidFill>
                <a:cs typeface="ＭＳ ゴシック"/>
              </a:rPr>
              <a:t>Sleep</a:t>
            </a:r>
            <a:endParaRPr lang="en-US" sz="2800" dirty="0">
              <a:cs typeface="ＭＳ ゴシック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  <a:tabLst>
                <a:tab pos="2378075" algn="l"/>
              </a:tabLst>
            </a:pPr>
            <a:r>
              <a:rPr lang="en-US" sz="2800" dirty="0">
                <a:solidFill>
                  <a:srgbClr val="0000FF"/>
                </a:solidFill>
                <a:cs typeface="ＭＳ ゴシック"/>
              </a:rPr>
              <a:t>int </a:t>
            </a:r>
            <a:r>
              <a:rPr lang="en-US" sz="2800" dirty="0" err="1">
                <a:solidFill>
                  <a:srgbClr val="FF0000"/>
                </a:solidFill>
                <a:cs typeface="ＭＳ ゴシック"/>
              </a:rPr>
              <a:t>Is</a:t>
            </a:r>
            <a:r>
              <a:rPr lang="en-US" sz="2800" spc="-10" dirty="0" err="1">
                <a:solidFill>
                  <a:srgbClr val="FF0000"/>
                </a:solidFill>
                <a:cs typeface="ＭＳ ゴシック"/>
              </a:rPr>
              <a:t>AtkUp</a:t>
            </a:r>
            <a:endParaRPr lang="en-US" sz="2800" spc="-10" dirty="0">
              <a:solidFill>
                <a:srgbClr val="FF0000"/>
              </a:solidFill>
              <a:cs typeface="ＭＳ ゴシック"/>
            </a:endParaRPr>
          </a:p>
          <a:p>
            <a:pPr marL="92075">
              <a:lnSpc>
                <a:spcPct val="100000"/>
              </a:lnSpc>
              <a:spcBef>
                <a:spcPts val="5"/>
              </a:spcBef>
              <a:tabLst>
                <a:tab pos="2378075" algn="l"/>
              </a:tabLst>
            </a:pPr>
            <a:r>
              <a:rPr lang="ja-JP" altLang="en-US" sz="2800" dirty="0">
                <a:cs typeface="ＭＳ ゴシック"/>
              </a:rPr>
              <a:t>　　　・・・・・</a:t>
            </a:r>
            <a:endParaRPr lang="en-US" sz="2800" dirty="0">
              <a:cs typeface="ＭＳ ゴシック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64819" y="1482344"/>
            <a:ext cx="1036066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600" b="1" spc="-10" dirty="0">
                <a:solidFill>
                  <a:srgbClr val="42B996"/>
                </a:solidFill>
                <a:latin typeface="ＭＳ ゴシック"/>
                <a:cs typeface="ＭＳ ゴシック"/>
              </a:rPr>
              <a:t>▶</a:t>
            </a:r>
            <a:r>
              <a:rPr sz="3600" b="1" spc="-35" dirty="0">
                <a:solidFill>
                  <a:srgbClr val="FF0000"/>
                </a:solidFill>
                <a:latin typeface="ＭＳ ゴシック"/>
                <a:cs typeface="ＭＳ ゴシック"/>
              </a:rPr>
              <a:t>ビット演算</a:t>
            </a:r>
            <a:r>
              <a:rPr sz="3600" spc="-15" dirty="0">
                <a:latin typeface="ＭＳ ゴシック"/>
                <a:cs typeface="ＭＳ ゴシック"/>
              </a:rPr>
              <a:t>を使うと</a:t>
            </a:r>
            <a:endParaRPr sz="3600" dirty="0">
              <a:latin typeface="ＭＳ ゴシック"/>
              <a:cs typeface="ＭＳ ゴシック"/>
            </a:endParaRPr>
          </a:p>
          <a:p>
            <a:pPr marL="269875">
              <a:lnSpc>
                <a:spcPct val="100000"/>
              </a:lnSpc>
            </a:pPr>
            <a:r>
              <a:rPr sz="3600" b="1" u="sng" spc="-35" dirty="0"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１つの変数ですべての状態</a:t>
            </a:r>
            <a:r>
              <a:rPr sz="3600" u="none" spc="-5" dirty="0">
                <a:latin typeface="ＭＳ ゴシック"/>
                <a:cs typeface="ＭＳ ゴシック"/>
              </a:rPr>
              <a:t>を表すことができる！</a:t>
            </a:r>
            <a:endParaRPr sz="3600" dirty="0">
              <a:latin typeface="ＭＳ ゴシック"/>
              <a:cs typeface="ＭＳ ゴシック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016805" y="3619426"/>
            <a:ext cx="5735935" cy="504625"/>
          </a:xfrm>
          <a:prstGeom prst="rect">
            <a:avLst/>
          </a:prstGeom>
          <a:ln w="28575">
            <a:solidFill>
              <a:srgbClr val="FF0000"/>
            </a:solidFill>
          </a:ln>
        </p:spPr>
        <p:txBody>
          <a:bodyPr vert="horz" wrap="square" lIns="0" tIns="12065" rIns="0" bIns="0" rtlCol="0">
            <a:spAutoFit/>
          </a:bodyPr>
          <a:lstStyle/>
          <a:p>
            <a:pPr marL="85090">
              <a:lnSpc>
                <a:spcPct val="100000"/>
              </a:lnSpc>
              <a:spcBef>
                <a:spcPts val="95"/>
              </a:spcBef>
            </a:pPr>
            <a:r>
              <a:rPr sz="3200" b="1" dirty="0">
                <a:solidFill>
                  <a:srgbClr val="0000FF"/>
                </a:solidFill>
                <a:cs typeface="ＭＳ ゴシック"/>
              </a:rPr>
              <a:t>unsigned</a:t>
            </a:r>
            <a:r>
              <a:rPr sz="3200" b="1" spc="-105" dirty="0">
                <a:solidFill>
                  <a:srgbClr val="0000FF"/>
                </a:solidFill>
                <a:cs typeface="ＭＳ ゴシック"/>
              </a:rPr>
              <a:t> </a:t>
            </a:r>
            <a:r>
              <a:rPr sz="3200" b="1" dirty="0">
                <a:solidFill>
                  <a:srgbClr val="0000FF"/>
                </a:solidFill>
                <a:cs typeface="ＭＳ ゴシック"/>
              </a:rPr>
              <a:t>int</a:t>
            </a:r>
            <a:r>
              <a:rPr sz="3200" b="1" spc="-75" dirty="0">
                <a:solidFill>
                  <a:srgbClr val="0000FF"/>
                </a:solidFill>
                <a:cs typeface="ＭＳ ゴシック"/>
              </a:rPr>
              <a:t> </a:t>
            </a:r>
            <a:r>
              <a:rPr sz="3200" b="1" spc="-10" dirty="0">
                <a:cs typeface="ＭＳ ゴシック"/>
              </a:rPr>
              <a:t>myState;</a:t>
            </a:r>
            <a:endParaRPr sz="3200" dirty="0">
              <a:cs typeface="ＭＳ ゴシック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741527" y="4333242"/>
            <a:ext cx="7417816" cy="50526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52525" marR="5080" indent="-1140460">
              <a:lnSpc>
                <a:spcPct val="100000"/>
              </a:lnSpc>
              <a:spcBef>
                <a:spcPts val="100"/>
              </a:spcBef>
            </a:pPr>
            <a:r>
              <a:rPr sz="3200" b="1" spc="-25" dirty="0">
                <a:solidFill>
                  <a:srgbClr val="00B050"/>
                </a:solidFill>
                <a:latin typeface="ＭＳ ゴシック"/>
                <a:cs typeface="ＭＳ ゴシック"/>
              </a:rPr>
              <a:t>ステータスを管理する</a:t>
            </a:r>
            <a:r>
              <a:rPr sz="3200" b="1" spc="-20" dirty="0">
                <a:solidFill>
                  <a:srgbClr val="00B050"/>
                </a:solidFill>
                <a:latin typeface="ＭＳ ゴシック"/>
                <a:cs typeface="ＭＳ ゴシック"/>
              </a:rPr>
              <a:t>変数は</a:t>
            </a:r>
            <a:r>
              <a:rPr sz="3200" b="1" spc="-25" dirty="0">
                <a:solidFill>
                  <a:srgbClr val="00B050"/>
                </a:solidFill>
                <a:latin typeface="Century Gothic"/>
                <a:cs typeface="Century Gothic"/>
              </a:rPr>
              <a:t>1</a:t>
            </a:r>
            <a:r>
              <a:rPr sz="3200" b="1" spc="-35" dirty="0">
                <a:solidFill>
                  <a:srgbClr val="00B050"/>
                </a:solidFill>
                <a:latin typeface="ＭＳ ゴシック"/>
                <a:cs typeface="ＭＳ ゴシック"/>
              </a:rPr>
              <a:t>つ</a:t>
            </a:r>
            <a:r>
              <a:rPr lang="ja-JP" altLang="en-US" sz="3200" b="1" spc="-35" dirty="0">
                <a:solidFill>
                  <a:srgbClr val="00B050"/>
                </a:solidFill>
                <a:latin typeface="ＭＳ ゴシック"/>
                <a:cs typeface="ＭＳ ゴシック"/>
              </a:rPr>
              <a:t>にする</a:t>
            </a:r>
            <a:endParaRPr sz="3200" dirty="0">
              <a:solidFill>
                <a:srgbClr val="00B050"/>
              </a:solidFill>
              <a:latin typeface="ＭＳ ゴシック"/>
              <a:cs typeface="ＭＳ ゴシック"/>
            </a:endParaRPr>
          </a:p>
        </p:txBody>
      </p:sp>
      <p:sp>
        <p:nvSpPr>
          <p:cNvPr id="8" name="矢印: 右 7">
            <a:extLst>
              <a:ext uri="{FF2B5EF4-FFF2-40B4-BE49-F238E27FC236}">
                <a16:creationId xmlns:a16="http://schemas.microsoft.com/office/drawing/2014/main" id="{335DA0F8-FB1A-3BB1-CF56-9885334C14E1}"/>
              </a:ext>
            </a:extLst>
          </p:cNvPr>
          <p:cNvSpPr/>
          <p:nvPr/>
        </p:nvSpPr>
        <p:spPr>
          <a:xfrm rot="10800000" flipH="1">
            <a:off x="3979527" y="3702406"/>
            <a:ext cx="685800" cy="42164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09096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solidFill>
                  <a:srgbClr val="42B996"/>
                </a:solidFill>
                <a:latin typeface="ＭＳ ゴシック"/>
                <a:cs typeface="ＭＳ ゴシック"/>
              </a:rPr>
              <a:t>▮</a:t>
            </a:r>
            <a:r>
              <a:rPr lang="ja-JP" altLang="en-US" spc="-10" dirty="0"/>
              <a:t>ビット処理</a:t>
            </a:r>
            <a:endParaRPr spc="-1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2547514"/>
              </p:ext>
            </p:extLst>
          </p:nvPr>
        </p:nvGraphicFramePr>
        <p:xfrm>
          <a:off x="1309242" y="4050029"/>
          <a:ext cx="9067800" cy="2040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004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9850">
                <a:tc>
                  <a:txBody>
                    <a:bodyPr/>
                    <a:lstStyle/>
                    <a:p>
                      <a:pPr marL="108585">
                        <a:lnSpc>
                          <a:spcPts val="2820"/>
                        </a:lnSpc>
                        <a:spcBef>
                          <a:spcPts val="440"/>
                        </a:spcBef>
                      </a:pPr>
                      <a:r>
                        <a:rPr sz="2400" b="0" spc="-25" dirty="0">
                          <a:latin typeface="+mn-ea"/>
                          <a:ea typeface="+mn-ea"/>
                          <a:cs typeface="ＭＳ ゴシック"/>
                        </a:rPr>
                        <a:t>防御力</a:t>
                      </a:r>
                      <a:endParaRPr sz="2400" b="0" dirty="0">
                        <a:latin typeface="+mn-ea"/>
                        <a:ea typeface="+mn-ea"/>
                        <a:cs typeface="ＭＳ ゴシック"/>
                      </a:endParaRPr>
                    </a:p>
                    <a:p>
                      <a:pPr marL="133350">
                        <a:lnSpc>
                          <a:spcPts val="2820"/>
                        </a:lnSpc>
                      </a:pPr>
                      <a:r>
                        <a:rPr sz="2400" b="0" spc="-20" dirty="0">
                          <a:latin typeface="+mn-ea"/>
                          <a:ea typeface="+mn-ea"/>
                          <a:cs typeface="Century Gothic"/>
                        </a:rPr>
                        <a:t>Down</a:t>
                      </a:r>
                      <a:endParaRPr sz="2400" b="0" dirty="0">
                        <a:latin typeface="+mn-ea"/>
                        <a:ea typeface="+mn-ea"/>
                        <a:cs typeface="Century Gothic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109220">
                        <a:lnSpc>
                          <a:spcPts val="2820"/>
                        </a:lnSpc>
                        <a:spcBef>
                          <a:spcPts val="440"/>
                        </a:spcBef>
                      </a:pPr>
                      <a:r>
                        <a:rPr sz="2400" b="0" spc="-25" dirty="0">
                          <a:latin typeface="+mn-ea"/>
                          <a:ea typeface="+mn-ea"/>
                          <a:cs typeface="ＭＳ ゴシック"/>
                        </a:rPr>
                        <a:t>攻撃力</a:t>
                      </a:r>
                      <a:endParaRPr sz="2400" b="0" dirty="0">
                        <a:latin typeface="+mn-ea"/>
                        <a:ea typeface="+mn-ea"/>
                        <a:cs typeface="ＭＳ ゴシック"/>
                      </a:endParaRPr>
                    </a:p>
                    <a:p>
                      <a:pPr marL="133350">
                        <a:lnSpc>
                          <a:spcPts val="2820"/>
                        </a:lnSpc>
                      </a:pPr>
                      <a:r>
                        <a:rPr sz="2400" b="0" spc="-20" dirty="0">
                          <a:latin typeface="+mn-ea"/>
                          <a:ea typeface="+mn-ea"/>
                          <a:cs typeface="Century Gothic"/>
                        </a:rPr>
                        <a:t>Down</a:t>
                      </a:r>
                      <a:endParaRPr sz="2400" b="0" dirty="0">
                        <a:latin typeface="+mn-ea"/>
                        <a:ea typeface="+mn-ea"/>
                        <a:cs typeface="Century Gothic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820"/>
                        </a:lnSpc>
                        <a:spcBef>
                          <a:spcPts val="440"/>
                        </a:spcBef>
                      </a:pPr>
                      <a:r>
                        <a:rPr sz="2400" b="0" spc="-35" dirty="0">
                          <a:latin typeface="+mn-ea"/>
                          <a:ea typeface="+mn-ea"/>
                          <a:cs typeface="ＭＳ ゴシック"/>
                        </a:rPr>
                        <a:t>防御力</a:t>
                      </a:r>
                      <a:endParaRPr sz="2400" b="0" dirty="0">
                        <a:latin typeface="+mn-ea"/>
                        <a:ea typeface="+mn-ea"/>
                        <a:cs typeface="ＭＳ ゴシック"/>
                      </a:endParaRPr>
                    </a:p>
                    <a:p>
                      <a:pPr algn="ctr">
                        <a:lnSpc>
                          <a:spcPts val="2820"/>
                        </a:lnSpc>
                      </a:pPr>
                      <a:r>
                        <a:rPr sz="2400" b="0" spc="-25" dirty="0">
                          <a:latin typeface="+mn-ea"/>
                          <a:ea typeface="+mn-ea"/>
                          <a:cs typeface="Century Gothic"/>
                        </a:rPr>
                        <a:t>Up</a:t>
                      </a:r>
                      <a:endParaRPr sz="2400" b="0" dirty="0">
                        <a:latin typeface="+mn-ea"/>
                        <a:ea typeface="+mn-ea"/>
                        <a:cs typeface="Century Gothic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ts val="2820"/>
                        </a:lnSpc>
                        <a:spcBef>
                          <a:spcPts val="440"/>
                        </a:spcBef>
                      </a:pPr>
                      <a:r>
                        <a:rPr sz="2400" b="0" spc="-30" dirty="0">
                          <a:latin typeface="+mn-ea"/>
                          <a:ea typeface="+mn-ea"/>
                          <a:cs typeface="ＭＳ ゴシック"/>
                        </a:rPr>
                        <a:t>攻撃</a:t>
                      </a:r>
                      <a:endParaRPr sz="2400" b="0">
                        <a:latin typeface="+mn-ea"/>
                        <a:ea typeface="+mn-ea"/>
                        <a:cs typeface="ＭＳ ゴシック"/>
                      </a:endParaRPr>
                    </a:p>
                    <a:p>
                      <a:pPr marL="365125">
                        <a:lnSpc>
                          <a:spcPts val="2820"/>
                        </a:lnSpc>
                      </a:pPr>
                      <a:r>
                        <a:rPr sz="2400" b="0" spc="-25" dirty="0">
                          <a:latin typeface="+mn-ea"/>
                          <a:ea typeface="+mn-ea"/>
                          <a:cs typeface="Century Gothic"/>
                        </a:rPr>
                        <a:t>Up</a:t>
                      </a:r>
                      <a:endParaRPr sz="2400" b="0">
                        <a:latin typeface="+mn-ea"/>
                        <a:ea typeface="+mn-ea"/>
                        <a:cs typeface="Century Gothic"/>
                      </a:endParaRPr>
                    </a:p>
                  </a:txBody>
                  <a:tcPr marL="0" marR="0" marT="558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400" b="0" spc="-30" dirty="0">
                          <a:latin typeface="+mn-ea"/>
                          <a:ea typeface="+mn-ea"/>
                          <a:cs typeface="ＭＳ ゴシック"/>
                        </a:rPr>
                        <a:t>混乱</a:t>
                      </a:r>
                      <a:endParaRPr sz="2400" b="0" dirty="0">
                        <a:latin typeface="+mn-ea"/>
                        <a:ea typeface="+mn-ea"/>
                        <a:cs typeface="ＭＳ ゴシック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400" b="0" spc="-35" dirty="0">
                          <a:latin typeface="+mn-ea"/>
                          <a:ea typeface="+mn-ea"/>
                          <a:cs typeface="ＭＳ ゴシック"/>
                        </a:rPr>
                        <a:t>やけど</a:t>
                      </a:r>
                      <a:endParaRPr sz="2400" b="0" dirty="0">
                        <a:latin typeface="+mn-ea"/>
                        <a:ea typeface="+mn-ea"/>
                        <a:cs typeface="ＭＳ ゴシック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400" b="0" spc="-40" dirty="0">
                          <a:latin typeface="+mn-ea"/>
                          <a:ea typeface="+mn-ea"/>
                          <a:cs typeface="ＭＳ ゴシック"/>
                        </a:rPr>
                        <a:t>眠り</a:t>
                      </a:r>
                      <a:endParaRPr sz="2400" b="0" dirty="0">
                        <a:latin typeface="+mn-ea"/>
                        <a:ea typeface="+mn-ea"/>
                        <a:cs typeface="ＭＳ ゴシック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5"/>
                        </a:spcBef>
                      </a:pPr>
                      <a:r>
                        <a:rPr sz="2400" b="0" spc="-50" dirty="0">
                          <a:latin typeface="+mn-ea"/>
                          <a:ea typeface="+mn-ea"/>
                          <a:cs typeface="ＭＳ ゴシック"/>
                        </a:rPr>
                        <a:t>毒</a:t>
                      </a:r>
                      <a:endParaRPr sz="2400" b="0" dirty="0">
                        <a:latin typeface="+mn-ea"/>
                        <a:ea typeface="+mn-ea"/>
                        <a:cs typeface="ＭＳ ゴシック"/>
                      </a:endParaRPr>
                    </a:p>
                  </a:txBody>
                  <a:tcPr marL="0" marR="0" marT="4381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1315211" y="3075432"/>
            <a:ext cx="9237345" cy="707390"/>
          </a:xfrm>
          <a:custGeom>
            <a:avLst/>
            <a:gdLst/>
            <a:ahLst/>
            <a:cxnLst/>
            <a:rect l="l" t="t" r="r" b="b"/>
            <a:pathLst>
              <a:path w="9237345" h="707389">
                <a:moveTo>
                  <a:pt x="9236964" y="0"/>
                </a:moveTo>
                <a:lnTo>
                  <a:pt x="0" y="0"/>
                </a:lnTo>
                <a:lnTo>
                  <a:pt x="0" y="707135"/>
                </a:lnTo>
                <a:lnTo>
                  <a:pt x="9236964" y="707135"/>
                </a:lnTo>
                <a:lnTo>
                  <a:pt x="9236964" y="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457388" y="3075432"/>
            <a:ext cx="7190877" cy="655308"/>
          </a:xfrm>
          <a:prstGeom prst="rect">
            <a:avLst/>
          </a:prstGeom>
          <a:ln w="38100">
            <a:solidFill>
              <a:srgbClr val="1CACE3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2075">
              <a:lnSpc>
                <a:spcPct val="100000"/>
              </a:lnSpc>
              <a:spcBef>
                <a:spcPts val="310"/>
              </a:spcBef>
              <a:tabLst>
                <a:tab pos="6188075" algn="l"/>
              </a:tabLst>
            </a:pPr>
            <a:r>
              <a:rPr sz="4000" dirty="0">
                <a:solidFill>
                  <a:srgbClr val="0000FF"/>
                </a:solidFill>
                <a:cs typeface="ＭＳ ゴシック"/>
              </a:rPr>
              <a:t>unsigned</a:t>
            </a:r>
            <a:r>
              <a:rPr sz="4000" spc="-100" dirty="0">
                <a:solidFill>
                  <a:srgbClr val="0000FF"/>
                </a:solidFill>
                <a:cs typeface="ＭＳ ゴシック"/>
              </a:rPr>
              <a:t> </a:t>
            </a:r>
            <a:r>
              <a:rPr sz="4000" dirty="0">
                <a:solidFill>
                  <a:srgbClr val="0000FF"/>
                </a:solidFill>
                <a:cs typeface="ＭＳ ゴシック"/>
              </a:rPr>
              <a:t>int</a:t>
            </a:r>
            <a:r>
              <a:rPr sz="4000" spc="-110" dirty="0">
                <a:solidFill>
                  <a:srgbClr val="0000FF"/>
                </a:solidFill>
                <a:cs typeface="ＭＳ ゴシック"/>
              </a:rPr>
              <a:t> </a:t>
            </a:r>
            <a:r>
              <a:rPr sz="4000" spc="-10" dirty="0" err="1">
                <a:cs typeface="ＭＳ ゴシック"/>
              </a:rPr>
              <a:t>myState</a:t>
            </a:r>
            <a:r>
              <a:rPr sz="4000" dirty="0">
                <a:latin typeface="ＭＳ ゴシック"/>
                <a:cs typeface="ＭＳ ゴシック"/>
              </a:rPr>
              <a:t>	</a:t>
            </a:r>
            <a:endParaRPr sz="4000" dirty="0">
              <a:cs typeface="ＭＳ ゴシック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955954" y="1414018"/>
            <a:ext cx="8797646" cy="1490793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ＭＳ ゴシック"/>
                <a:cs typeface="ＭＳ ゴシック"/>
              </a:rPr>
              <a:t>～</a:t>
            </a:r>
            <a:r>
              <a:rPr sz="3200" spc="-10" dirty="0">
                <a:latin typeface="ＭＳ ゴシック"/>
                <a:cs typeface="ＭＳ ゴシック"/>
              </a:rPr>
              <a:t>考え方</a:t>
            </a:r>
            <a:r>
              <a:rPr sz="3200" spc="-50" dirty="0">
                <a:latin typeface="ＭＳ ゴシック"/>
                <a:cs typeface="ＭＳ ゴシック"/>
              </a:rPr>
              <a:t>～</a:t>
            </a:r>
            <a:endParaRPr sz="3200" dirty="0">
              <a:latin typeface="ＭＳ ゴシック"/>
              <a:cs typeface="ＭＳ ゴシック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3200" b="1" spc="-10" dirty="0" err="1">
                <a:cs typeface="Century Gothic"/>
              </a:rPr>
              <a:t>myState</a:t>
            </a:r>
            <a:r>
              <a:rPr lang="ja-JP" altLang="en-US" sz="3200" spc="-10" dirty="0">
                <a:latin typeface="ＭＳ ゴシック"/>
                <a:cs typeface="ＭＳ ゴシック"/>
              </a:rPr>
              <a:t>は</a:t>
            </a:r>
            <a:r>
              <a:rPr sz="3200" b="1" spc="-10" dirty="0">
                <a:solidFill>
                  <a:srgbClr val="FF0000"/>
                </a:solidFill>
                <a:latin typeface="Century Gothic"/>
                <a:cs typeface="Century Gothic"/>
              </a:rPr>
              <a:t>32</a:t>
            </a:r>
            <a:r>
              <a:rPr sz="3200" b="1" spc="-45" dirty="0">
                <a:solidFill>
                  <a:srgbClr val="FF0000"/>
                </a:solidFill>
                <a:latin typeface="ＭＳ ゴシック"/>
                <a:cs typeface="ＭＳ ゴシック"/>
              </a:rPr>
              <a:t>ビット</a:t>
            </a:r>
            <a:r>
              <a:rPr lang="ja-JP" altLang="en-US" sz="3200" b="1" spc="-45" dirty="0">
                <a:solidFill>
                  <a:srgbClr val="FF0000"/>
                </a:solidFill>
                <a:latin typeface="ＭＳ ゴシック"/>
                <a:cs typeface="ＭＳ ゴシック"/>
              </a:rPr>
              <a:t>（桁）の数値</a:t>
            </a:r>
            <a:br>
              <a:rPr lang="en-US" sz="3200" b="1" spc="-45" dirty="0">
                <a:solidFill>
                  <a:srgbClr val="FF0000"/>
                </a:solidFill>
                <a:latin typeface="ＭＳ ゴシック"/>
                <a:cs typeface="ＭＳ ゴシック"/>
              </a:rPr>
            </a:br>
            <a:r>
              <a:rPr sz="3200" spc="-20" dirty="0" err="1">
                <a:latin typeface="ＭＳ ゴシック"/>
                <a:cs typeface="ＭＳ ゴシック"/>
              </a:rPr>
              <a:t>その</a:t>
            </a:r>
            <a:r>
              <a:rPr lang="ja-JP" altLang="en-US" sz="3200" spc="-20" dirty="0">
                <a:latin typeface="ＭＳ ゴシック"/>
                <a:cs typeface="ＭＳ ゴシック"/>
              </a:rPr>
              <a:t>うちの</a:t>
            </a:r>
            <a:r>
              <a:rPr sz="3200" b="1" u="sng" spc="-10" dirty="0">
                <a:solidFill>
                  <a:srgbClr val="00B0F0"/>
                </a:solidFill>
                <a:uFill>
                  <a:solidFill>
                    <a:srgbClr val="000000"/>
                  </a:solidFill>
                </a:uFill>
                <a:latin typeface="Century Gothic"/>
                <a:cs typeface="Century Gothic"/>
              </a:rPr>
              <a:t>1</a:t>
            </a:r>
            <a:r>
              <a:rPr sz="3200" b="1" u="sng" spc="-45" dirty="0">
                <a:solidFill>
                  <a:srgbClr val="00B0F0"/>
                </a:solidFill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ビットに</a:t>
            </a:r>
            <a:r>
              <a:rPr lang="ja-JP" altLang="en-US" sz="3200" b="1" u="sng" spc="-45" dirty="0">
                <a:solidFill>
                  <a:srgbClr val="00B0F0"/>
                </a:solidFill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ひとつの</a:t>
            </a:r>
            <a:r>
              <a:rPr sz="3200" b="1" u="sng" spc="-45" dirty="0" err="1">
                <a:solidFill>
                  <a:srgbClr val="00B0F0"/>
                </a:solidFill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状態</a:t>
            </a:r>
            <a:r>
              <a:rPr sz="3200" spc="-45" dirty="0" err="1"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を当てはめる</a:t>
            </a:r>
            <a:endParaRPr sz="3200" dirty="0">
              <a:latin typeface="ＭＳ ゴシック"/>
              <a:cs typeface="ＭＳ ゴシック"/>
            </a:endParaRP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20F3444-4BB4-4FA7-BF09-A85E04D542ED}"/>
              </a:ext>
            </a:extLst>
          </p:cNvPr>
          <p:cNvSpPr txBox="1"/>
          <p:nvPr/>
        </p:nvSpPr>
        <p:spPr>
          <a:xfrm>
            <a:off x="7899072" y="2987587"/>
            <a:ext cx="377218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dirty="0">
                <a:solidFill>
                  <a:srgbClr val="00AF50"/>
                </a:solidFill>
                <a:cs typeface="ＭＳ ゴシック"/>
              </a:rPr>
              <a:t>0000</a:t>
            </a:r>
            <a:r>
              <a:rPr lang="ja-JP" altLang="en-US" sz="2400" spc="-110" dirty="0">
                <a:solidFill>
                  <a:srgbClr val="00AF50"/>
                </a:solidFill>
                <a:cs typeface="ＭＳ ゴシック"/>
              </a:rPr>
              <a:t> </a:t>
            </a:r>
            <a:r>
              <a:rPr lang="en-US" altLang="ja-JP" sz="2400" spc="-20" dirty="0">
                <a:solidFill>
                  <a:srgbClr val="00AF50"/>
                </a:solidFill>
                <a:cs typeface="ＭＳ ゴシック"/>
              </a:rPr>
              <a:t>0000</a:t>
            </a:r>
            <a:r>
              <a:rPr lang="ja-JP" altLang="en-US" sz="2400" spc="-20" dirty="0">
                <a:solidFill>
                  <a:srgbClr val="00AF50"/>
                </a:solidFill>
                <a:cs typeface="ＭＳ ゴシック"/>
              </a:rPr>
              <a:t>　</a:t>
            </a:r>
            <a:r>
              <a:rPr lang="en-US" altLang="ja-JP" sz="2400" dirty="0">
                <a:solidFill>
                  <a:srgbClr val="00AF50"/>
                </a:solidFill>
                <a:cs typeface="ＭＳ ゴシック"/>
              </a:rPr>
              <a:t>0000</a:t>
            </a:r>
            <a:r>
              <a:rPr lang="ja-JP" altLang="en-US" sz="2400" spc="-110" dirty="0">
                <a:solidFill>
                  <a:srgbClr val="00AF50"/>
                </a:solidFill>
                <a:cs typeface="ＭＳ ゴシック"/>
              </a:rPr>
              <a:t> </a:t>
            </a:r>
            <a:r>
              <a:rPr lang="en-US" altLang="ja-JP" sz="2400" spc="-20" dirty="0">
                <a:solidFill>
                  <a:srgbClr val="00AF50"/>
                </a:solidFill>
                <a:cs typeface="ＭＳ ゴシック"/>
              </a:rPr>
              <a:t>0000</a:t>
            </a:r>
            <a:br>
              <a:rPr lang="en-US" altLang="ja-JP" sz="2400" spc="-20" dirty="0">
                <a:solidFill>
                  <a:srgbClr val="00AF50"/>
                </a:solidFill>
                <a:cs typeface="ＭＳ ゴシック"/>
              </a:rPr>
            </a:br>
            <a:r>
              <a:rPr lang="en-US" altLang="ja-JP" sz="2400" dirty="0">
                <a:solidFill>
                  <a:srgbClr val="00AF50"/>
                </a:solidFill>
                <a:cs typeface="ＭＳ ゴシック"/>
              </a:rPr>
              <a:t>0000</a:t>
            </a:r>
            <a:r>
              <a:rPr lang="ja-JP" altLang="en-US" sz="2400" spc="-110" dirty="0">
                <a:solidFill>
                  <a:srgbClr val="00AF50"/>
                </a:solidFill>
                <a:cs typeface="ＭＳ ゴシック"/>
              </a:rPr>
              <a:t> </a:t>
            </a:r>
            <a:r>
              <a:rPr lang="en-US" altLang="ja-JP" sz="2400" spc="-20" dirty="0">
                <a:solidFill>
                  <a:srgbClr val="00AF50"/>
                </a:solidFill>
                <a:cs typeface="ＭＳ ゴシック"/>
              </a:rPr>
              <a:t>0000</a:t>
            </a:r>
            <a:r>
              <a:rPr lang="ja-JP" altLang="en-US" sz="2400" spc="-20" dirty="0">
                <a:solidFill>
                  <a:srgbClr val="00AF50"/>
                </a:solidFill>
                <a:cs typeface="ＭＳ ゴシック"/>
              </a:rPr>
              <a:t>　</a:t>
            </a:r>
            <a:r>
              <a:rPr lang="en-US" altLang="ja-JP" sz="2400" dirty="0">
                <a:solidFill>
                  <a:srgbClr val="FF0000"/>
                </a:solidFill>
                <a:highlight>
                  <a:srgbClr val="FFFF00"/>
                </a:highlight>
                <a:cs typeface="ＭＳ ゴシック"/>
              </a:rPr>
              <a:t>0000</a:t>
            </a:r>
            <a:r>
              <a:rPr lang="ja-JP" altLang="en-US" sz="2400" spc="-110" dirty="0">
                <a:solidFill>
                  <a:srgbClr val="FF0000"/>
                </a:solidFill>
                <a:highlight>
                  <a:srgbClr val="FFFF00"/>
                </a:highlight>
                <a:cs typeface="ＭＳ ゴシック"/>
              </a:rPr>
              <a:t> </a:t>
            </a:r>
            <a:r>
              <a:rPr lang="en-US" altLang="ja-JP" sz="2400" spc="-20" dirty="0">
                <a:solidFill>
                  <a:srgbClr val="FF0000"/>
                </a:solidFill>
                <a:highlight>
                  <a:srgbClr val="FFFF00"/>
                </a:highlight>
                <a:cs typeface="ＭＳ ゴシック"/>
              </a:rPr>
              <a:t>0000</a:t>
            </a:r>
            <a:endParaRPr kumimoji="1" lang="ja-JP" altLang="en-US" sz="2400" dirty="0">
              <a:solidFill>
                <a:srgbClr val="FF0000"/>
              </a:solidFill>
              <a:highlight>
                <a:srgbClr val="FFFF00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38200" y="409096"/>
            <a:ext cx="10515600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solidFill>
                  <a:srgbClr val="42B996"/>
                </a:solidFill>
                <a:latin typeface="ＭＳ ゴシック"/>
                <a:cs typeface="ＭＳ ゴシック"/>
              </a:rPr>
              <a:t>▮</a:t>
            </a:r>
            <a:r>
              <a:rPr lang="ja-JP" altLang="en-US" spc="-10" dirty="0"/>
              <a:t>ビット処理</a:t>
            </a:r>
            <a:endParaRPr spc="-1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8810005"/>
              </p:ext>
            </p:extLst>
          </p:nvPr>
        </p:nvGraphicFramePr>
        <p:xfrm>
          <a:off x="1103985" y="3064382"/>
          <a:ext cx="9067800" cy="204025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004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1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1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1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290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83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39850">
                <a:tc>
                  <a:txBody>
                    <a:bodyPr/>
                    <a:lstStyle/>
                    <a:p>
                      <a:pPr marL="108585">
                        <a:lnSpc>
                          <a:spcPts val="2820"/>
                        </a:lnSpc>
                        <a:spcBef>
                          <a:spcPts val="439"/>
                        </a:spcBef>
                      </a:pPr>
                      <a:r>
                        <a:rPr sz="2400" spc="-20" dirty="0">
                          <a:latin typeface="+mn-ea"/>
                          <a:ea typeface="+mn-ea"/>
                          <a:cs typeface="ＭＳ ゴシック"/>
                        </a:rPr>
                        <a:t>防御力</a:t>
                      </a:r>
                      <a:endParaRPr sz="2400" dirty="0">
                        <a:latin typeface="+mn-ea"/>
                        <a:ea typeface="+mn-ea"/>
                        <a:cs typeface="ＭＳ ゴシック"/>
                      </a:endParaRPr>
                    </a:p>
                    <a:p>
                      <a:pPr marL="133350">
                        <a:lnSpc>
                          <a:spcPts val="2820"/>
                        </a:lnSpc>
                      </a:pPr>
                      <a:r>
                        <a:rPr sz="2400" spc="-20" dirty="0">
                          <a:latin typeface="+mn-ea"/>
                          <a:ea typeface="+mn-ea"/>
                          <a:cs typeface="Century Gothic"/>
                        </a:rPr>
                        <a:t>Down</a:t>
                      </a:r>
                      <a:endParaRPr sz="2400" dirty="0">
                        <a:latin typeface="+mn-ea"/>
                        <a:ea typeface="+mn-ea"/>
                        <a:cs typeface="Century Gothic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2820"/>
                        </a:lnSpc>
                        <a:spcBef>
                          <a:spcPts val="439"/>
                        </a:spcBef>
                      </a:pPr>
                      <a:r>
                        <a:rPr sz="2400" spc="-20" dirty="0">
                          <a:latin typeface="+mn-ea"/>
                          <a:ea typeface="+mn-ea"/>
                          <a:cs typeface="ＭＳ ゴシック"/>
                        </a:rPr>
                        <a:t>攻撃力</a:t>
                      </a:r>
                      <a:endParaRPr sz="2400" dirty="0">
                        <a:latin typeface="+mn-ea"/>
                        <a:ea typeface="+mn-ea"/>
                        <a:cs typeface="ＭＳ ゴシック"/>
                      </a:endParaRPr>
                    </a:p>
                    <a:p>
                      <a:pPr marL="133350">
                        <a:lnSpc>
                          <a:spcPts val="2820"/>
                        </a:lnSpc>
                      </a:pPr>
                      <a:r>
                        <a:rPr sz="2400" spc="-20" dirty="0">
                          <a:latin typeface="+mn-ea"/>
                          <a:ea typeface="+mn-ea"/>
                          <a:cs typeface="Century Gothic"/>
                        </a:rPr>
                        <a:t>Down</a:t>
                      </a:r>
                      <a:endParaRPr sz="2400" dirty="0">
                        <a:latin typeface="+mn-ea"/>
                        <a:ea typeface="+mn-ea"/>
                        <a:cs typeface="Century Gothic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ts val="2820"/>
                        </a:lnSpc>
                        <a:spcBef>
                          <a:spcPts val="439"/>
                        </a:spcBef>
                      </a:pPr>
                      <a:r>
                        <a:rPr sz="2400" b="1" spc="-35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ＭＳ ゴシック"/>
                        </a:rPr>
                        <a:t>防御力</a:t>
                      </a:r>
                      <a:endParaRPr sz="2400" dirty="0">
                        <a:latin typeface="+mn-ea"/>
                        <a:ea typeface="+mn-ea"/>
                        <a:cs typeface="ＭＳ ゴシック"/>
                      </a:endParaRPr>
                    </a:p>
                    <a:p>
                      <a:pPr algn="ctr">
                        <a:lnSpc>
                          <a:spcPts val="2820"/>
                        </a:lnSpc>
                      </a:pPr>
                      <a:r>
                        <a:rPr sz="2400" b="1" spc="-25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Century Gothic"/>
                        </a:rPr>
                        <a:t>Up</a:t>
                      </a:r>
                      <a:endParaRPr sz="2400" dirty="0">
                        <a:latin typeface="+mn-ea"/>
                        <a:ea typeface="+mn-ea"/>
                        <a:cs typeface="Century Gothic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ts val="2820"/>
                        </a:lnSpc>
                        <a:spcBef>
                          <a:spcPts val="439"/>
                        </a:spcBef>
                      </a:pPr>
                      <a:r>
                        <a:rPr sz="2400" spc="-25" dirty="0">
                          <a:latin typeface="+mn-ea"/>
                          <a:ea typeface="+mn-ea"/>
                          <a:cs typeface="ＭＳ ゴシック"/>
                        </a:rPr>
                        <a:t>攻撃</a:t>
                      </a:r>
                      <a:endParaRPr sz="2400">
                        <a:latin typeface="+mn-ea"/>
                        <a:ea typeface="+mn-ea"/>
                        <a:cs typeface="ＭＳ ゴシック"/>
                      </a:endParaRPr>
                    </a:p>
                    <a:p>
                      <a:pPr marL="365125">
                        <a:lnSpc>
                          <a:spcPts val="2820"/>
                        </a:lnSpc>
                      </a:pPr>
                      <a:r>
                        <a:rPr sz="2400" spc="-25" dirty="0">
                          <a:latin typeface="+mn-ea"/>
                          <a:ea typeface="+mn-ea"/>
                          <a:cs typeface="Century Gothic"/>
                        </a:rPr>
                        <a:t>Up</a:t>
                      </a:r>
                      <a:endParaRPr sz="2400">
                        <a:latin typeface="+mn-ea"/>
                        <a:ea typeface="+mn-ea"/>
                        <a:cs typeface="Century Gothic"/>
                      </a:endParaRPr>
                    </a:p>
                  </a:txBody>
                  <a:tcPr marL="0" marR="0" marT="55879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400" spc="-25" dirty="0">
                          <a:latin typeface="+mn-ea"/>
                          <a:ea typeface="+mn-ea"/>
                          <a:cs typeface="ＭＳ ゴシック"/>
                        </a:rPr>
                        <a:t>混乱</a:t>
                      </a:r>
                      <a:endParaRPr sz="2400" dirty="0">
                        <a:latin typeface="+mn-ea"/>
                        <a:ea typeface="+mn-ea"/>
                        <a:cs typeface="ＭＳ ゴシック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190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400" b="1" spc="-35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ＭＳ ゴシック"/>
                        </a:rPr>
                        <a:t>やけど</a:t>
                      </a:r>
                      <a:endParaRPr sz="2400">
                        <a:latin typeface="+mn-ea"/>
                        <a:ea typeface="+mn-ea"/>
                        <a:cs typeface="ＭＳ ゴシック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400" b="1" spc="-35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ＭＳ ゴシック"/>
                        </a:rPr>
                        <a:t>眠り</a:t>
                      </a:r>
                      <a:endParaRPr sz="2400" dirty="0">
                        <a:latin typeface="+mn-ea"/>
                        <a:ea typeface="+mn-ea"/>
                        <a:cs typeface="ＭＳ ゴシック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400" spc="-50" dirty="0">
                          <a:latin typeface="+mn-ea"/>
                          <a:ea typeface="+mn-ea"/>
                          <a:cs typeface="ＭＳ ゴシック"/>
                        </a:rPr>
                        <a:t>毒</a:t>
                      </a:r>
                      <a:endParaRPr sz="2400" dirty="0">
                        <a:latin typeface="+mn-ea"/>
                        <a:ea typeface="+mn-ea"/>
                        <a:cs typeface="ＭＳ ゴシック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 txBox="1"/>
          <p:nvPr/>
        </p:nvSpPr>
        <p:spPr>
          <a:xfrm>
            <a:off x="669798" y="2139972"/>
            <a:ext cx="10852404" cy="655308"/>
          </a:xfrm>
          <a:prstGeom prst="rect">
            <a:avLst/>
          </a:prstGeom>
          <a:solidFill>
            <a:srgbClr val="FFFFFF"/>
          </a:solidFill>
          <a:ln w="12700">
            <a:solidFill>
              <a:srgbClr val="1CACE3"/>
            </a:solidFill>
          </a:ln>
        </p:spPr>
        <p:txBody>
          <a:bodyPr vert="horz" wrap="square" lIns="0" tIns="39370" rIns="0" bIns="0" rtlCol="0">
            <a:spAutoFit/>
          </a:bodyPr>
          <a:lstStyle/>
          <a:p>
            <a:pPr marL="90805">
              <a:lnSpc>
                <a:spcPct val="100000"/>
              </a:lnSpc>
              <a:spcBef>
                <a:spcPts val="310"/>
              </a:spcBef>
              <a:tabLst>
                <a:tab pos="5934075" algn="l"/>
              </a:tabLst>
            </a:pPr>
            <a:r>
              <a:rPr sz="4000" dirty="0">
                <a:solidFill>
                  <a:srgbClr val="0000FF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unsigned</a:t>
            </a:r>
            <a:r>
              <a:rPr sz="4000" spc="-105" dirty="0">
                <a:solidFill>
                  <a:srgbClr val="0000FF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 </a:t>
            </a:r>
            <a:r>
              <a:rPr sz="4000" dirty="0">
                <a:solidFill>
                  <a:srgbClr val="0000FF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int</a:t>
            </a:r>
            <a:r>
              <a:rPr sz="4000" spc="-105" dirty="0">
                <a:solidFill>
                  <a:srgbClr val="0000FF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 </a:t>
            </a:r>
            <a:r>
              <a:rPr sz="4000" spc="-10" dirty="0">
                <a:latin typeface="0xProto" panose="02000009000000000000" pitchFamily="49" charset="0"/>
                <a:cs typeface="0xProto" panose="02000009000000000000" pitchFamily="49" charset="0"/>
              </a:rPr>
              <a:t>myState;</a:t>
            </a:r>
            <a:r>
              <a:rPr sz="4000" dirty="0">
                <a:latin typeface="0xProto" panose="02000009000000000000" pitchFamily="49" charset="0"/>
                <a:cs typeface="0xProto" panose="02000009000000000000" pitchFamily="49" charset="0"/>
              </a:rPr>
              <a:t>	</a:t>
            </a:r>
            <a:r>
              <a:rPr sz="4000" dirty="0">
                <a:solidFill>
                  <a:srgbClr val="00AF5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//0010</a:t>
            </a:r>
            <a:r>
              <a:rPr sz="4000" spc="-135" dirty="0">
                <a:solidFill>
                  <a:srgbClr val="00AF5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 </a:t>
            </a:r>
            <a:r>
              <a:rPr sz="4000" spc="-20" dirty="0">
                <a:solidFill>
                  <a:srgbClr val="00AF50"/>
                </a:solidFill>
                <a:latin typeface="0xProto" panose="02000009000000000000" pitchFamily="49" charset="0"/>
                <a:cs typeface="0xProto" panose="02000009000000000000" pitchFamily="49" charset="0"/>
              </a:rPr>
              <a:t>0110</a:t>
            </a:r>
            <a:endParaRPr sz="4000">
              <a:latin typeface="0xProto" panose="02000009000000000000" pitchFamily="49" charset="0"/>
              <a:cs typeface="0xProto" panose="02000009000000000000" pitchFamily="49" charset="0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189126" y="5310022"/>
            <a:ext cx="10621874" cy="614912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ts val="4720"/>
              </a:lnSpc>
              <a:spcBef>
                <a:spcPts val="95"/>
              </a:spcBef>
            </a:pPr>
            <a:r>
              <a:rPr sz="4000" b="1" spc="-10" dirty="0">
                <a:solidFill>
                  <a:srgbClr val="42B996"/>
                </a:solidFill>
                <a:latin typeface="ＭＳ ゴシック"/>
                <a:cs typeface="ＭＳ ゴシック"/>
              </a:rPr>
              <a:t>▶</a:t>
            </a:r>
            <a:r>
              <a:rPr sz="2800" b="1" spc="-30" dirty="0" err="1">
                <a:solidFill>
                  <a:srgbClr val="FF0000"/>
                </a:solidFill>
                <a:latin typeface="ＭＳ ゴシック"/>
                <a:cs typeface="ＭＳ ゴシック"/>
              </a:rPr>
              <a:t>状態を変化させる場合は</a:t>
            </a:r>
            <a:r>
              <a:rPr lang="ja-JP" altLang="en-US" sz="2800" b="1" spc="-25" dirty="0">
                <a:solidFill>
                  <a:srgbClr val="FF0000"/>
                </a:solidFill>
                <a:latin typeface="ＭＳ ゴシック"/>
                <a:cs typeface="ＭＳ ゴシック"/>
              </a:rPr>
              <a:t>対応する</a:t>
            </a:r>
            <a:r>
              <a:rPr sz="2800" b="1" spc="-25" dirty="0">
                <a:solidFill>
                  <a:srgbClr val="FF0000"/>
                </a:solidFill>
                <a:latin typeface="ＭＳ ゴシック"/>
                <a:cs typeface="ＭＳ ゴシック"/>
              </a:rPr>
              <a:t>ビットを</a:t>
            </a:r>
            <a:r>
              <a:rPr sz="2800" b="1" spc="-10" dirty="0">
                <a:solidFill>
                  <a:srgbClr val="FF0000"/>
                </a:solidFill>
                <a:latin typeface="Century Gothic"/>
                <a:cs typeface="Century Gothic"/>
              </a:rPr>
              <a:t>1</a:t>
            </a:r>
            <a:r>
              <a:rPr sz="2800" b="1" spc="-30" dirty="0">
                <a:solidFill>
                  <a:srgbClr val="FF0000"/>
                </a:solidFill>
                <a:latin typeface="ＭＳ ゴシック"/>
                <a:cs typeface="ＭＳ ゴシック"/>
              </a:rPr>
              <a:t>にする</a:t>
            </a:r>
            <a:endParaRPr sz="2800" dirty="0">
              <a:latin typeface="ＭＳ ゴシック"/>
              <a:cs typeface="ＭＳ ゴシック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5904991" y="1496644"/>
            <a:ext cx="517398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dirty="0">
                <a:latin typeface="Century Gothic"/>
                <a:cs typeface="Century Gothic"/>
              </a:rPr>
              <a:t>(</a:t>
            </a:r>
            <a:r>
              <a:rPr sz="2800" b="1" spc="-10" dirty="0">
                <a:latin typeface="ＭＳ ゴシック"/>
                <a:cs typeface="ＭＳ ゴシック"/>
              </a:rPr>
              <a:t>眠り</a:t>
            </a:r>
            <a:r>
              <a:rPr sz="2800" b="1" spc="-10" dirty="0">
                <a:latin typeface="Century Gothic"/>
                <a:cs typeface="Century Gothic"/>
              </a:rPr>
              <a:t>&amp;</a:t>
            </a:r>
            <a:r>
              <a:rPr sz="2800" b="1" spc="-10" dirty="0">
                <a:latin typeface="ＭＳ ゴシック"/>
                <a:cs typeface="ＭＳ ゴシック"/>
              </a:rPr>
              <a:t>やけど</a:t>
            </a:r>
            <a:r>
              <a:rPr sz="2800" b="1" spc="-10" dirty="0">
                <a:latin typeface="Century Gothic"/>
                <a:cs typeface="Century Gothic"/>
              </a:rPr>
              <a:t>&amp;</a:t>
            </a:r>
            <a:r>
              <a:rPr sz="2800" b="1" spc="-25" dirty="0">
                <a:latin typeface="ＭＳ ゴシック"/>
                <a:cs typeface="ＭＳ ゴシック"/>
              </a:rPr>
              <a:t>防御力</a:t>
            </a:r>
            <a:r>
              <a:rPr sz="2800" b="1" spc="-10" dirty="0">
                <a:latin typeface="Century Gothic"/>
                <a:cs typeface="Century Gothic"/>
              </a:rPr>
              <a:t>Up</a:t>
            </a:r>
            <a:r>
              <a:rPr sz="2800" b="1" spc="-25" dirty="0">
                <a:latin typeface="ＭＳ ゴシック"/>
                <a:cs typeface="ＭＳ ゴシック"/>
              </a:rPr>
              <a:t>の状態</a:t>
            </a:r>
            <a:r>
              <a:rPr sz="2800" b="1" spc="-50" dirty="0">
                <a:latin typeface="Century Gothic"/>
                <a:cs typeface="Century Gothic"/>
              </a:rPr>
              <a:t>)</a:t>
            </a:r>
            <a:endParaRPr sz="2800">
              <a:latin typeface="Century Gothic"/>
              <a:cs typeface="Century Gothic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944372" y="1371422"/>
            <a:ext cx="2059305" cy="51435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dirty="0">
                <a:latin typeface="ＭＳ ゴシック"/>
                <a:cs typeface="ＭＳ ゴシック"/>
              </a:rPr>
              <a:t>～</a:t>
            </a:r>
            <a:r>
              <a:rPr sz="3200" spc="-10" dirty="0">
                <a:latin typeface="ＭＳ ゴシック"/>
                <a:cs typeface="ＭＳ ゴシック"/>
              </a:rPr>
              <a:t>考え方</a:t>
            </a:r>
            <a:r>
              <a:rPr sz="3200" spc="-50" dirty="0">
                <a:latin typeface="ＭＳ ゴシック"/>
                <a:cs typeface="ＭＳ ゴシック"/>
              </a:rPr>
              <a:t>～</a:t>
            </a:r>
            <a:endParaRPr sz="3200">
              <a:latin typeface="ＭＳ ゴシック"/>
              <a:cs typeface="ＭＳ ゴシック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810" y="336528"/>
            <a:ext cx="3390189" cy="68993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b="0" spc="-10" dirty="0">
                <a:solidFill>
                  <a:srgbClr val="42B996"/>
                </a:solidFill>
                <a:latin typeface="ＭＳ ゴシック"/>
                <a:cs typeface="ＭＳ ゴシック"/>
              </a:rPr>
              <a:t>▮</a:t>
            </a:r>
            <a:r>
              <a:rPr lang="ja-JP" altLang="en-US" spc="-10" dirty="0"/>
              <a:t>ビット処理</a:t>
            </a:r>
            <a:endParaRPr spc="-10" dirty="0"/>
          </a:p>
        </p:txBody>
      </p:sp>
      <p:graphicFrame>
        <p:nvGraphicFramePr>
          <p:cNvPr id="3" name="object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17946308"/>
              </p:ext>
            </p:extLst>
          </p:nvPr>
        </p:nvGraphicFramePr>
        <p:xfrm>
          <a:off x="870724" y="1231646"/>
          <a:ext cx="9067800" cy="188849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334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1133475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</a:tblGrid>
              <a:tr h="70040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1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1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1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tc>
                  <a:txBody>
                    <a:bodyPr/>
                    <a:lstStyle/>
                    <a:p>
                      <a:pPr marL="1270" algn="ctr">
                        <a:lnSpc>
                          <a:spcPct val="100000"/>
                        </a:lnSpc>
                        <a:spcBef>
                          <a:spcPts val="285"/>
                        </a:spcBef>
                      </a:pPr>
                      <a:r>
                        <a:rPr sz="4000" b="1" spc="-50" dirty="0">
                          <a:solidFill>
                            <a:srgbClr val="FFFFFF"/>
                          </a:solidFill>
                          <a:latin typeface="+mn-lt"/>
                          <a:cs typeface="Century Gothic"/>
                        </a:rPr>
                        <a:t>0</a:t>
                      </a:r>
                      <a:endParaRPr sz="4000" dirty="0">
                        <a:latin typeface="+mn-lt"/>
                        <a:cs typeface="Century Gothic"/>
                      </a:endParaRPr>
                    </a:p>
                  </a:txBody>
                  <a:tcPr marL="0" marR="0" marT="36195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38100">
                      <a:solidFill>
                        <a:srgbClr val="FFFFFF"/>
                      </a:solidFill>
                      <a:prstDash val="solid"/>
                    </a:lnB>
                    <a:solidFill>
                      <a:srgbClr val="1CACE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88085">
                <a:tc>
                  <a:txBody>
                    <a:bodyPr/>
                    <a:lstStyle/>
                    <a:p>
                      <a:pPr marL="108585">
                        <a:lnSpc>
                          <a:spcPts val="2820"/>
                        </a:lnSpc>
                        <a:spcBef>
                          <a:spcPts val="434"/>
                        </a:spcBef>
                      </a:pPr>
                      <a:r>
                        <a:rPr sz="2400" spc="-20" dirty="0">
                          <a:latin typeface="+mn-ea"/>
                          <a:ea typeface="+mn-ea"/>
                          <a:cs typeface="ＭＳ ゴシック"/>
                        </a:rPr>
                        <a:t>防御力</a:t>
                      </a:r>
                      <a:endParaRPr sz="2400" dirty="0">
                        <a:latin typeface="+mn-ea"/>
                        <a:ea typeface="+mn-ea"/>
                        <a:cs typeface="ＭＳ ゴシック"/>
                      </a:endParaRPr>
                    </a:p>
                    <a:p>
                      <a:pPr marL="132715">
                        <a:lnSpc>
                          <a:spcPts val="2820"/>
                        </a:lnSpc>
                      </a:pPr>
                      <a:r>
                        <a:rPr sz="2400" spc="-20" dirty="0">
                          <a:latin typeface="+mn-ea"/>
                          <a:ea typeface="+mn-ea"/>
                          <a:cs typeface="Century Gothic"/>
                        </a:rPr>
                        <a:t>Down</a:t>
                      </a:r>
                      <a:endParaRPr sz="2400" dirty="0">
                        <a:latin typeface="+mn-ea"/>
                        <a:ea typeface="+mn-ea"/>
                        <a:cs typeface="Century Gothic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108585">
                        <a:lnSpc>
                          <a:spcPts val="2820"/>
                        </a:lnSpc>
                        <a:spcBef>
                          <a:spcPts val="434"/>
                        </a:spcBef>
                      </a:pPr>
                      <a:r>
                        <a:rPr sz="2400" spc="-20" dirty="0">
                          <a:latin typeface="+mn-ea"/>
                          <a:ea typeface="+mn-ea"/>
                          <a:cs typeface="ＭＳ ゴシック"/>
                        </a:rPr>
                        <a:t>攻撃力</a:t>
                      </a:r>
                      <a:endParaRPr sz="2400" dirty="0">
                        <a:latin typeface="+mn-ea"/>
                        <a:ea typeface="+mn-ea"/>
                        <a:cs typeface="ＭＳ ゴシック"/>
                      </a:endParaRPr>
                    </a:p>
                    <a:p>
                      <a:pPr marL="133350">
                        <a:lnSpc>
                          <a:spcPts val="2820"/>
                        </a:lnSpc>
                      </a:pPr>
                      <a:r>
                        <a:rPr sz="2400" spc="-20" dirty="0">
                          <a:latin typeface="+mn-ea"/>
                          <a:ea typeface="+mn-ea"/>
                          <a:cs typeface="Century Gothic"/>
                        </a:rPr>
                        <a:t>Down</a:t>
                      </a:r>
                      <a:endParaRPr sz="2400" dirty="0">
                        <a:latin typeface="+mn-ea"/>
                        <a:ea typeface="+mn-ea"/>
                        <a:cs typeface="Century Gothic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ts val="2820"/>
                        </a:lnSpc>
                        <a:spcBef>
                          <a:spcPts val="434"/>
                        </a:spcBef>
                      </a:pPr>
                      <a:r>
                        <a:rPr sz="2400" b="1" spc="-35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ＭＳ ゴシック"/>
                        </a:rPr>
                        <a:t>防御力</a:t>
                      </a:r>
                      <a:endParaRPr sz="2400" dirty="0">
                        <a:latin typeface="+mn-ea"/>
                        <a:ea typeface="+mn-ea"/>
                        <a:cs typeface="ＭＳ ゴシック"/>
                      </a:endParaRPr>
                    </a:p>
                    <a:p>
                      <a:pPr algn="ctr">
                        <a:lnSpc>
                          <a:spcPts val="2820"/>
                        </a:lnSpc>
                      </a:pPr>
                      <a:r>
                        <a:rPr sz="2400" b="1" spc="-25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Century Gothic"/>
                        </a:rPr>
                        <a:t>Up</a:t>
                      </a:r>
                      <a:endParaRPr sz="2400" dirty="0">
                        <a:latin typeface="+mn-ea"/>
                        <a:ea typeface="+mn-ea"/>
                        <a:cs typeface="Century Gothic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261620">
                        <a:lnSpc>
                          <a:spcPts val="2820"/>
                        </a:lnSpc>
                        <a:spcBef>
                          <a:spcPts val="434"/>
                        </a:spcBef>
                      </a:pPr>
                      <a:r>
                        <a:rPr sz="2400" spc="-25" dirty="0">
                          <a:latin typeface="+mn-ea"/>
                          <a:ea typeface="+mn-ea"/>
                          <a:cs typeface="ＭＳ ゴシック"/>
                        </a:rPr>
                        <a:t>攻撃</a:t>
                      </a:r>
                      <a:endParaRPr sz="2400" dirty="0">
                        <a:latin typeface="+mn-ea"/>
                        <a:ea typeface="+mn-ea"/>
                        <a:cs typeface="ＭＳ ゴシック"/>
                      </a:endParaRPr>
                    </a:p>
                    <a:p>
                      <a:pPr marL="365125">
                        <a:lnSpc>
                          <a:spcPts val="2820"/>
                        </a:lnSpc>
                      </a:pPr>
                      <a:r>
                        <a:rPr sz="2400" spc="-25" dirty="0">
                          <a:latin typeface="+mn-ea"/>
                          <a:ea typeface="+mn-ea"/>
                          <a:cs typeface="Century Gothic"/>
                        </a:rPr>
                        <a:t>Up</a:t>
                      </a:r>
                      <a:endParaRPr sz="2400" dirty="0">
                        <a:latin typeface="+mn-ea"/>
                        <a:ea typeface="+mn-ea"/>
                        <a:cs typeface="Century Gothic"/>
                      </a:endParaRPr>
                    </a:p>
                  </a:txBody>
                  <a:tcPr marL="0" marR="0" marT="55244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400" spc="-25" dirty="0">
                          <a:latin typeface="+mn-ea"/>
                          <a:ea typeface="+mn-ea"/>
                          <a:cs typeface="ＭＳ ゴシック"/>
                        </a:rPr>
                        <a:t>混乱</a:t>
                      </a:r>
                      <a:endParaRPr sz="2400" dirty="0">
                        <a:latin typeface="+mn-ea"/>
                        <a:ea typeface="+mn-ea"/>
                        <a:cs typeface="ＭＳ ゴシック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2540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400" b="1" spc="-35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ＭＳ ゴシック"/>
                        </a:rPr>
                        <a:t>やけど</a:t>
                      </a:r>
                      <a:endParaRPr sz="2400" dirty="0">
                        <a:latin typeface="+mn-ea"/>
                        <a:ea typeface="+mn-ea"/>
                        <a:cs typeface="ＭＳ ゴシック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400" b="1" spc="-35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ＭＳ ゴシック"/>
                        </a:rPr>
                        <a:t>眠り</a:t>
                      </a:r>
                      <a:endParaRPr sz="2400" dirty="0">
                        <a:latin typeface="+mn-ea"/>
                        <a:ea typeface="+mn-ea"/>
                        <a:cs typeface="ＭＳ ゴシック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tc>
                  <a:txBody>
                    <a:bodyPr/>
                    <a:lstStyle/>
                    <a:p>
                      <a:pPr marL="635" algn="ctr">
                        <a:lnSpc>
                          <a:spcPct val="100000"/>
                        </a:lnSpc>
                        <a:spcBef>
                          <a:spcPts val="340"/>
                        </a:spcBef>
                      </a:pPr>
                      <a:r>
                        <a:rPr sz="2400" spc="-50" dirty="0">
                          <a:latin typeface="+mn-ea"/>
                          <a:ea typeface="+mn-ea"/>
                          <a:cs typeface="ＭＳ ゴシック"/>
                        </a:rPr>
                        <a:t>毒</a:t>
                      </a:r>
                      <a:endParaRPr sz="2400" dirty="0">
                        <a:latin typeface="+mn-ea"/>
                        <a:ea typeface="+mn-ea"/>
                        <a:cs typeface="ＭＳ ゴシック"/>
                      </a:endParaRPr>
                    </a:p>
                  </a:txBody>
                  <a:tcPr marL="0" marR="0" marT="43180" marB="0">
                    <a:lnL w="12700">
                      <a:solidFill>
                        <a:srgbClr val="FFFFFF"/>
                      </a:solidFill>
                      <a:prstDash val="soli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381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CCE2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4" name="object 4"/>
          <p:cNvSpPr/>
          <p:nvPr/>
        </p:nvSpPr>
        <p:spPr>
          <a:xfrm>
            <a:off x="6300978" y="5696711"/>
            <a:ext cx="1428115" cy="18415"/>
          </a:xfrm>
          <a:custGeom>
            <a:avLst/>
            <a:gdLst/>
            <a:ahLst/>
            <a:cxnLst/>
            <a:rect l="l" t="t" r="r" b="b"/>
            <a:pathLst>
              <a:path w="1428115" h="18414">
                <a:moveTo>
                  <a:pt x="1427987" y="0"/>
                </a:moveTo>
                <a:lnTo>
                  <a:pt x="0" y="0"/>
                </a:lnTo>
                <a:lnTo>
                  <a:pt x="0" y="18287"/>
                </a:lnTo>
                <a:lnTo>
                  <a:pt x="1427987" y="18287"/>
                </a:lnTo>
                <a:lnTo>
                  <a:pt x="1427987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955954" y="3328603"/>
            <a:ext cx="10563860" cy="2929255"/>
          </a:xfrm>
          <a:prstGeom prst="rect">
            <a:avLst/>
          </a:prstGeom>
        </p:spPr>
        <p:txBody>
          <a:bodyPr vert="horz" wrap="square" lIns="0" tIns="14160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15"/>
              </a:spcBef>
            </a:pPr>
            <a:r>
              <a:rPr sz="2800" spc="-30" dirty="0">
                <a:latin typeface="ＭＳ ゴシック"/>
                <a:cs typeface="ＭＳ ゴシック"/>
              </a:rPr>
              <a:t>～</a:t>
            </a:r>
            <a:r>
              <a:rPr sz="2800" spc="-35" dirty="0">
                <a:latin typeface="ＭＳ ゴシック"/>
                <a:cs typeface="ＭＳ ゴシック"/>
              </a:rPr>
              <a:t>必要な処理</a:t>
            </a:r>
            <a:r>
              <a:rPr sz="2800" spc="-50" dirty="0">
                <a:latin typeface="ＭＳ ゴシック"/>
                <a:cs typeface="ＭＳ ゴシック"/>
              </a:rPr>
              <a:t>～</a:t>
            </a:r>
            <a:endParaRPr sz="2800" dirty="0">
              <a:latin typeface="ＭＳ ゴシック"/>
              <a:cs typeface="ＭＳ ゴシック"/>
            </a:endParaRPr>
          </a:p>
          <a:p>
            <a:pPr marL="12700">
              <a:lnSpc>
                <a:spcPct val="100000"/>
              </a:lnSpc>
              <a:spcBef>
                <a:spcPts val="1019"/>
              </a:spcBef>
            </a:pPr>
            <a:r>
              <a:rPr sz="2800" spc="-30" dirty="0">
                <a:latin typeface="ＭＳ ゴシック"/>
                <a:cs typeface="ＭＳ ゴシック"/>
              </a:rPr>
              <a:t>①</a:t>
            </a:r>
            <a:r>
              <a:rPr sz="2800" b="1" u="sng" spc="-25" dirty="0"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ビットを立てる</a:t>
            </a:r>
            <a:r>
              <a:rPr sz="2800" u="none" spc="-25" dirty="0">
                <a:latin typeface="Century Gothic"/>
                <a:cs typeface="Century Gothic"/>
              </a:rPr>
              <a:t>(</a:t>
            </a:r>
            <a:r>
              <a:rPr sz="2800" u="none" spc="-30" dirty="0">
                <a:latin typeface="ＭＳ ゴシック"/>
                <a:cs typeface="ＭＳ ゴシック"/>
              </a:rPr>
              <a:t>例</a:t>
            </a:r>
            <a:r>
              <a:rPr sz="2800" u="none" spc="-25" dirty="0">
                <a:latin typeface="Century Gothic"/>
                <a:cs typeface="Century Gothic"/>
              </a:rPr>
              <a:t>,</a:t>
            </a:r>
            <a:r>
              <a:rPr sz="2800" u="none" spc="-40" dirty="0">
                <a:latin typeface="ＭＳ ゴシック"/>
                <a:cs typeface="ＭＳ ゴシック"/>
              </a:rPr>
              <a:t>毒の攻撃を受けたので毒のビットを</a:t>
            </a:r>
            <a:r>
              <a:rPr sz="2800" b="1" u="none" spc="-10" dirty="0">
                <a:cs typeface="Century Gothic"/>
              </a:rPr>
              <a:t>1</a:t>
            </a:r>
            <a:r>
              <a:rPr sz="2800" b="1" u="none" spc="-25" dirty="0">
                <a:latin typeface="ＭＳ ゴシック"/>
                <a:cs typeface="ＭＳ ゴシック"/>
              </a:rPr>
              <a:t>にする</a:t>
            </a:r>
            <a:r>
              <a:rPr sz="2800" u="none" spc="-50" dirty="0">
                <a:latin typeface="Century Gothic"/>
                <a:cs typeface="Century Gothic"/>
              </a:rPr>
              <a:t>)</a:t>
            </a:r>
            <a:endParaRPr sz="28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685"/>
              </a:spcBef>
            </a:pPr>
            <a:r>
              <a:rPr sz="2800" spc="-25" dirty="0">
                <a:latin typeface="ＭＳ ゴシック"/>
                <a:cs typeface="ＭＳ ゴシック"/>
              </a:rPr>
              <a:t>②</a:t>
            </a:r>
            <a:r>
              <a:rPr sz="2800" b="1" u="sng" spc="-15" dirty="0">
                <a:uFill>
                  <a:solidFill>
                    <a:srgbClr val="000000"/>
                  </a:solidFill>
                </a:uFill>
                <a:latin typeface="ＭＳ ゴシック"/>
                <a:cs typeface="ＭＳ ゴシック"/>
              </a:rPr>
              <a:t>ビットを落とす</a:t>
            </a:r>
            <a:r>
              <a:rPr sz="2800" u="none" spc="-25" dirty="0">
                <a:latin typeface="Century Gothic"/>
                <a:cs typeface="Century Gothic"/>
              </a:rPr>
              <a:t>(</a:t>
            </a:r>
            <a:r>
              <a:rPr sz="2800" u="none" spc="-25" dirty="0">
                <a:latin typeface="ＭＳ ゴシック"/>
                <a:cs typeface="ＭＳ ゴシック"/>
              </a:rPr>
              <a:t>例</a:t>
            </a:r>
            <a:r>
              <a:rPr sz="2800" u="none" spc="-25" dirty="0">
                <a:latin typeface="Century Gothic"/>
                <a:cs typeface="Century Gothic"/>
              </a:rPr>
              <a:t>,</a:t>
            </a:r>
            <a:r>
              <a:rPr sz="2800" u="none" spc="-35" dirty="0">
                <a:latin typeface="ＭＳ ゴシック"/>
                <a:cs typeface="ＭＳ ゴシック"/>
              </a:rPr>
              <a:t>毒消しが使われたので毒のビットを</a:t>
            </a:r>
            <a:r>
              <a:rPr sz="2800" b="1" u="none" spc="-10" dirty="0">
                <a:cs typeface="Century Gothic"/>
              </a:rPr>
              <a:t>0</a:t>
            </a:r>
            <a:r>
              <a:rPr sz="2800" b="1" u="none" spc="-20" dirty="0">
                <a:latin typeface="ＭＳ ゴシック"/>
                <a:cs typeface="ＭＳ ゴシック"/>
              </a:rPr>
              <a:t>にする</a:t>
            </a:r>
            <a:r>
              <a:rPr sz="2800" u="none" spc="-50" dirty="0">
                <a:latin typeface="Century Gothic"/>
                <a:cs typeface="Century Gothic"/>
              </a:rPr>
              <a:t>)</a:t>
            </a:r>
            <a:endParaRPr sz="2800" dirty="0">
              <a:latin typeface="Century Gothic"/>
              <a:cs typeface="Century Gothic"/>
            </a:endParaRPr>
          </a:p>
          <a:p>
            <a:pPr marL="12700">
              <a:lnSpc>
                <a:spcPct val="100000"/>
              </a:lnSpc>
              <a:spcBef>
                <a:spcPts val="1680"/>
              </a:spcBef>
            </a:pPr>
            <a:r>
              <a:rPr sz="2800" spc="-35" dirty="0">
                <a:latin typeface="ＭＳ ゴシック"/>
                <a:cs typeface="ＭＳ ゴシック"/>
              </a:rPr>
              <a:t>③特定のビットが立っているかの</a:t>
            </a:r>
            <a:r>
              <a:rPr sz="2800" b="1" spc="-40" dirty="0">
                <a:latin typeface="ＭＳ ゴシック"/>
                <a:cs typeface="ＭＳ ゴシック"/>
              </a:rPr>
              <a:t>確認方法</a:t>
            </a:r>
            <a:endParaRPr sz="2800" u="sng" dirty="0">
              <a:latin typeface="ＭＳ ゴシック"/>
              <a:cs typeface="ＭＳ ゴシック"/>
            </a:endParaRPr>
          </a:p>
          <a:p>
            <a:pPr marL="367665">
              <a:lnSpc>
                <a:spcPct val="100000"/>
              </a:lnSpc>
              <a:spcBef>
                <a:spcPts val="660"/>
              </a:spcBef>
            </a:pPr>
            <a:r>
              <a:rPr sz="2800" spc="-10" dirty="0">
                <a:latin typeface="Century Gothic"/>
                <a:cs typeface="Century Gothic"/>
              </a:rPr>
              <a:t>(</a:t>
            </a:r>
            <a:r>
              <a:rPr sz="2800" spc="-25" dirty="0">
                <a:latin typeface="ＭＳ ゴシック"/>
                <a:cs typeface="ＭＳ ゴシック"/>
              </a:rPr>
              <a:t>例</a:t>
            </a:r>
            <a:r>
              <a:rPr sz="2800" spc="-10" dirty="0">
                <a:latin typeface="Century Gothic"/>
                <a:cs typeface="Century Gothic"/>
              </a:rPr>
              <a:t>,</a:t>
            </a:r>
            <a:r>
              <a:rPr sz="2800" b="1" spc="-10" dirty="0">
                <a:latin typeface="ＭＳ ゴシック"/>
                <a:cs typeface="ＭＳ ゴシック"/>
              </a:rPr>
              <a:t>攻撃力</a:t>
            </a:r>
            <a:r>
              <a:rPr sz="2800" b="1" spc="-30" dirty="0">
                <a:latin typeface="Century Gothic"/>
                <a:cs typeface="Century Gothic"/>
              </a:rPr>
              <a:t>Up</a:t>
            </a:r>
            <a:r>
              <a:rPr sz="2800" b="1" spc="-25" dirty="0">
                <a:latin typeface="ＭＳ ゴシック"/>
                <a:cs typeface="ＭＳ ゴシック"/>
              </a:rPr>
              <a:t>してたら</a:t>
            </a:r>
            <a:r>
              <a:rPr sz="2800" spc="-25" dirty="0">
                <a:latin typeface="ＭＳ ゴシック"/>
                <a:cs typeface="ＭＳ ゴシック"/>
              </a:rPr>
              <a:t>～</a:t>
            </a:r>
            <a:r>
              <a:rPr sz="2800" spc="-25" dirty="0">
                <a:latin typeface="Century Gothic"/>
                <a:cs typeface="Century Gothic"/>
              </a:rPr>
              <a:t>,</a:t>
            </a:r>
            <a:r>
              <a:rPr sz="2800" b="1" spc="-20" dirty="0">
                <a:latin typeface="ＭＳ ゴシック"/>
                <a:cs typeface="ＭＳ ゴシック"/>
              </a:rPr>
              <a:t>防御力</a:t>
            </a:r>
            <a:r>
              <a:rPr sz="2800" b="1" spc="-30" dirty="0">
                <a:latin typeface="Century Gothic"/>
                <a:cs typeface="Century Gothic"/>
              </a:rPr>
              <a:t>Down</a:t>
            </a:r>
            <a:r>
              <a:rPr sz="2800" b="1" spc="-20" dirty="0">
                <a:latin typeface="ＭＳ ゴシック"/>
                <a:cs typeface="ＭＳ ゴシック"/>
              </a:rPr>
              <a:t>してたら</a:t>
            </a:r>
            <a:r>
              <a:rPr sz="2800" spc="-25" dirty="0">
                <a:latin typeface="ＭＳ ゴシック"/>
                <a:cs typeface="ＭＳ ゴシック"/>
              </a:rPr>
              <a:t>～</a:t>
            </a:r>
            <a:r>
              <a:rPr sz="2800" spc="-25" dirty="0">
                <a:latin typeface="Century Gothic"/>
                <a:cs typeface="Century Gothic"/>
              </a:rPr>
              <a:t>)</a:t>
            </a:r>
            <a:endParaRPr sz="2800" dirty="0">
              <a:latin typeface="Century Gothic"/>
              <a:cs typeface="Century Gothic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444524" y="5706627"/>
            <a:ext cx="27940" cy="12700"/>
          </a:xfrm>
          <a:custGeom>
            <a:avLst/>
            <a:gdLst/>
            <a:ahLst/>
            <a:cxnLst/>
            <a:rect l="l" t="t" r="r" b="b"/>
            <a:pathLst>
              <a:path w="27940" h="12700">
                <a:moveTo>
                  <a:pt x="0" y="12354"/>
                </a:moveTo>
                <a:lnTo>
                  <a:pt x="0" y="12354"/>
                </a:lnTo>
                <a:lnTo>
                  <a:pt x="10872" y="12354"/>
                </a:lnTo>
                <a:lnTo>
                  <a:pt x="13174" y="12572"/>
                </a:lnTo>
                <a:lnTo>
                  <a:pt x="15132" y="12354"/>
                </a:lnTo>
                <a:lnTo>
                  <a:pt x="17091" y="12136"/>
                </a:lnTo>
                <a:lnTo>
                  <a:pt x="19120" y="11334"/>
                </a:lnTo>
                <a:lnTo>
                  <a:pt x="20828" y="11043"/>
                </a:lnTo>
                <a:lnTo>
                  <a:pt x="22535" y="10754"/>
                </a:lnTo>
                <a:lnTo>
                  <a:pt x="24302" y="10670"/>
                </a:lnTo>
                <a:lnTo>
                  <a:pt x="25375" y="10612"/>
                </a:lnTo>
                <a:lnTo>
                  <a:pt x="26448" y="10553"/>
                </a:lnTo>
                <a:lnTo>
                  <a:pt x="26910" y="10843"/>
                </a:lnTo>
                <a:lnTo>
                  <a:pt x="27265" y="10691"/>
                </a:lnTo>
                <a:lnTo>
                  <a:pt x="27620" y="10540"/>
                </a:lnTo>
                <a:lnTo>
                  <a:pt x="27788" y="10094"/>
                </a:lnTo>
                <a:lnTo>
                  <a:pt x="27506" y="9704"/>
                </a:lnTo>
                <a:lnTo>
                  <a:pt x="27223" y="9314"/>
                </a:lnTo>
                <a:lnTo>
                  <a:pt x="26341" y="9012"/>
                </a:lnTo>
                <a:lnTo>
                  <a:pt x="25570" y="8351"/>
                </a:lnTo>
                <a:lnTo>
                  <a:pt x="24799" y="7689"/>
                </a:lnTo>
                <a:lnTo>
                  <a:pt x="23979" y="6637"/>
                </a:lnTo>
                <a:lnTo>
                  <a:pt x="22876" y="5734"/>
                </a:lnTo>
                <a:lnTo>
                  <a:pt x="21772" y="4831"/>
                </a:lnTo>
                <a:lnTo>
                  <a:pt x="20032" y="3802"/>
                </a:lnTo>
                <a:lnTo>
                  <a:pt x="18950" y="2931"/>
                </a:lnTo>
                <a:lnTo>
                  <a:pt x="17868" y="2060"/>
                </a:lnTo>
                <a:lnTo>
                  <a:pt x="17054" y="999"/>
                </a:lnTo>
                <a:lnTo>
                  <a:pt x="16385" y="511"/>
                </a:lnTo>
                <a:lnTo>
                  <a:pt x="15717" y="23"/>
                </a:lnTo>
                <a:lnTo>
                  <a:pt x="15068" y="0"/>
                </a:lnTo>
                <a:lnTo>
                  <a:pt x="14938" y="4"/>
                </a:lnTo>
                <a:lnTo>
                  <a:pt x="14808" y="9"/>
                </a:lnTo>
                <a:lnTo>
                  <a:pt x="15007" y="289"/>
                </a:lnTo>
                <a:lnTo>
                  <a:pt x="15606" y="540"/>
                </a:lnTo>
                <a:lnTo>
                  <a:pt x="16203" y="790"/>
                </a:lnTo>
                <a:lnTo>
                  <a:pt x="17448" y="1175"/>
                </a:lnTo>
                <a:lnTo>
                  <a:pt x="18526" y="1506"/>
                </a:lnTo>
                <a:lnTo>
                  <a:pt x="19605" y="1837"/>
                </a:lnTo>
                <a:lnTo>
                  <a:pt x="21486" y="2353"/>
                </a:lnTo>
                <a:lnTo>
                  <a:pt x="22078" y="2523"/>
                </a:lnTo>
              </a:path>
            </a:pathLst>
          </a:custGeom>
          <a:ln w="19049">
            <a:solidFill>
              <a:srgbClr val="FF54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9811" y="256997"/>
            <a:ext cx="3104515" cy="6972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4400" b="0" spc="-10" dirty="0">
                <a:solidFill>
                  <a:srgbClr val="42B996"/>
                </a:solidFill>
                <a:latin typeface="ＭＳ ゴシック"/>
                <a:cs typeface="ＭＳ ゴシック"/>
              </a:rPr>
              <a:t>▮</a:t>
            </a:r>
            <a:r>
              <a:rPr sz="4400" spc="-50" dirty="0">
                <a:latin typeface="ＭＳ ゴシック"/>
                <a:cs typeface="ＭＳ ゴシック"/>
              </a:rPr>
              <a:t>ビット演算</a:t>
            </a:r>
            <a:endParaRPr sz="4400">
              <a:latin typeface="ＭＳ ゴシック"/>
              <a:cs typeface="ＭＳ ゴシック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534923" y="970280"/>
            <a:ext cx="3270885" cy="2985770"/>
          </a:xfrm>
          <a:prstGeom prst="rect">
            <a:avLst/>
          </a:prstGeom>
          <a:solidFill>
            <a:srgbClr val="FFFFFF"/>
          </a:solidFill>
          <a:ln w="28575">
            <a:solidFill>
              <a:srgbClr val="00B0F0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4000" b="1" spc="-40" dirty="0" err="1">
                <a:solidFill>
                  <a:srgbClr val="00AFEF"/>
                </a:solidFill>
                <a:cs typeface="Century Gothic"/>
              </a:rPr>
              <a:t>OR</a:t>
            </a:r>
            <a:r>
              <a:rPr sz="4000" b="1" spc="-30" dirty="0" err="1">
                <a:solidFill>
                  <a:srgbClr val="00AFEF"/>
                </a:solidFill>
                <a:latin typeface="ＭＳ ゴシック"/>
                <a:cs typeface="ＭＳ ゴシック"/>
              </a:rPr>
              <a:t>演算</a:t>
            </a:r>
            <a:r>
              <a:rPr lang="ja-JP" altLang="en-US" sz="4000" b="1" spc="-30" dirty="0">
                <a:solidFill>
                  <a:srgbClr val="00AFEF"/>
                </a:solidFill>
                <a:latin typeface="ＭＳ ゴシック"/>
                <a:cs typeface="ＭＳ ゴシック"/>
              </a:rPr>
              <a:t> </a:t>
            </a:r>
            <a:r>
              <a:rPr sz="4000" b="1" spc="-10" dirty="0">
                <a:latin typeface="Century Gothic"/>
                <a:cs typeface="Century Gothic"/>
              </a:rPr>
              <a:t>|</a:t>
            </a:r>
            <a:endParaRPr sz="4000" b="1" dirty="0">
              <a:latin typeface="Century Gothic"/>
              <a:cs typeface="Century Gothic"/>
            </a:endParaRPr>
          </a:p>
          <a:p>
            <a:pPr marL="635" algn="ctr">
              <a:lnSpc>
                <a:spcPts val="3335"/>
              </a:lnSpc>
              <a:spcBef>
                <a:spcPts val="10"/>
              </a:spcBef>
            </a:pPr>
            <a:r>
              <a:rPr sz="2800" spc="-15" dirty="0">
                <a:latin typeface="ＭＳ ゴシック"/>
                <a:cs typeface="ＭＳ ゴシック"/>
              </a:rPr>
              <a:t>どちらかが</a:t>
            </a:r>
            <a:r>
              <a:rPr sz="2800" spc="-15" dirty="0">
                <a:cs typeface="ＭＳ ゴシック"/>
              </a:rPr>
              <a:t>１</a:t>
            </a:r>
            <a:r>
              <a:rPr sz="2800" spc="-15" dirty="0">
                <a:latin typeface="ＭＳ ゴシック"/>
                <a:cs typeface="ＭＳ ゴシック"/>
              </a:rPr>
              <a:t>なら</a:t>
            </a:r>
            <a:r>
              <a:rPr sz="2800" spc="-50" dirty="0">
                <a:cs typeface="Century Gothic"/>
              </a:rPr>
              <a:t>1</a:t>
            </a:r>
            <a:endParaRPr sz="2800" dirty="0">
              <a:cs typeface="Century Gothic"/>
            </a:endParaRPr>
          </a:p>
          <a:p>
            <a:pPr marL="635" algn="ctr">
              <a:lnSpc>
                <a:spcPts val="4775"/>
              </a:lnSpc>
            </a:pPr>
            <a:r>
              <a:rPr lang="en-US" altLang="ja-JP" sz="4000" spc="-50" dirty="0">
                <a:cs typeface="Century Gothic"/>
              </a:rPr>
              <a:t>0</a:t>
            </a:r>
            <a:endParaRPr sz="4000" dirty="0">
              <a:cs typeface="Century Gothic"/>
            </a:endParaRPr>
          </a:p>
          <a:p>
            <a:pPr marL="635" algn="ctr">
              <a:lnSpc>
                <a:spcPct val="100000"/>
              </a:lnSpc>
            </a:pPr>
            <a:r>
              <a:rPr sz="4000" spc="-50" dirty="0">
                <a:cs typeface="Century Gothic"/>
              </a:rPr>
              <a:t>1</a:t>
            </a:r>
            <a:endParaRPr sz="4000" dirty="0">
              <a:cs typeface="Century Gothic"/>
            </a:endParaRPr>
          </a:p>
          <a:p>
            <a:pPr marL="635" algn="ctr">
              <a:lnSpc>
                <a:spcPct val="100000"/>
              </a:lnSpc>
              <a:spcBef>
                <a:spcPts val="5"/>
              </a:spcBef>
            </a:pPr>
            <a:r>
              <a:rPr sz="4000" spc="-50" dirty="0">
                <a:solidFill>
                  <a:srgbClr val="FF0000"/>
                </a:solidFill>
                <a:cs typeface="Century Gothic"/>
              </a:rPr>
              <a:t>1</a:t>
            </a:r>
            <a:endParaRPr sz="4000" dirty="0">
              <a:solidFill>
                <a:srgbClr val="FF0000"/>
              </a:solidFill>
              <a:cs typeface="Century Gothic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3953255" y="970280"/>
            <a:ext cx="4136390" cy="2927083"/>
          </a:xfrm>
          <a:prstGeom prst="rect">
            <a:avLst/>
          </a:prstGeom>
          <a:ln w="28575">
            <a:solidFill>
              <a:srgbClr val="1CACE3"/>
            </a:solidFill>
          </a:ln>
        </p:spPr>
        <p:txBody>
          <a:bodyPr vert="horz" wrap="square" lIns="0" tIns="4127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325"/>
              </a:spcBef>
            </a:pPr>
            <a:r>
              <a:rPr sz="4000" b="1" spc="-45" dirty="0" err="1">
                <a:solidFill>
                  <a:srgbClr val="00AFEF"/>
                </a:solidFill>
                <a:cs typeface="Century Gothic"/>
              </a:rPr>
              <a:t>AND</a:t>
            </a:r>
            <a:r>
              <a:rPr sz="4000" b="1" spc="-30" dirty="0" err="1">
                <a:solidFill>
                  <a:srgbClr val="00AFEF"/>
                </a:solidFill>
                <a:latin typeface="ＭＳ ゴシック"/>
                <a:cs typeface="ＭＳ ゴシック"/>
              </a:rPr>
              <a:t>演算</a:t>
            </a:r>
            <a:r>
              <a:rPr lang="en-US" sz="4000" b="1" spc="-30" dirty="0">
                <a:solidFill>
                  <a:srgbClr val="00AFEF"/>
                </a:solidFill>
                <a:latin typeface="ＭＳ ゴシック"/>
                <a:cs typeface="ＭＳ ゴシック"/>
              </a:rPr>
              <a:t> </a:t>
            </a:r>
            <a:r>
              <a:rPr sz="4000" b="1" spc="-10" dirty="0">
                <a:latin typeface="Century Gothic"/>
                <a:cs typeface="Century Gothic"/>
              </a:rPr>
              <a:t>&amp;</a:t>
            </a:r>
            <a:endParaRPr sz="4000" b="1" dirty="0">
              <a:latin typeface="Century Gothic"/>
              <a:cs typeface="Century Gothic"/>
            </a:endParaRPr>
          </a:p>
          <a:p>
            <a:pPr marL="1905" algn="ctr">
              <a:lnSpc>
                <a:spcPts val="3335"/>
              </a:lnSpc>
              <a:spcBef>
                <a:spcPts val="15"/>
              </a:spcBef>
            </a:pPr>
            <a:r>
              <a:rPr sz="2800" spc="-15" dirty="0">
                <a:latin typeface="ＭＳ ゴシック"/>
                <a:cs typeface="ＭＳ ゴシック"/>
              </a:rPr>
              <a:t>どちらもが</a:t>
            </a:r>
            <a:r>
              <a:rPr sz="2800" spc="-15" dirty="0">
                <a:cs typeface="ＭＳ ゴシック"/>
              </a:rPr>
              <a:t>１</a:t>
            </a:r>
            <a:r>
              <a:rPr sz="2800" spc="-15" dirty="0">
                <a:latin typeface="ＭＳ ゴシック"/>
                <a:cs typeface="ＭＳ ゴシック"/>
              </a:rPr>
              <a:t>なら</a:t>
            </a:r>
            <a:r>
              <a:rPr sz="2800" spc="-50" dirty="0">
                <a:cs typeface="Century Gothic"/>
              </a:rPr>
              <a:t>1</a:t>
            </a:r>
            <a:endParaRPr sz="2800" dirty="0">
              <a:cs typeface="Century Gothic"/>
            </a:endParaRPr>
          </a:p>
          <a:p>
            <a:pPr marL="144780" algn="ctr">
              <a:lnSpc>
                <a:spcPct val="100000"/>
              </a:lnSpc>
            </a:pPr>
            <a:r>
              <a:rPr sz="4000" spc="-25" dirty="0">
                <a:cs typeface="Century Gothic"/>
              </a:rPr>
              <a:t>0</a:t>
            </a:r>
            <a:r>
              <a:rPr lang="en-US" sz="4000" spc="-25" dirty="0">
                <a:cs typeface="Century Gothic"/>
              </a:rPr>
              <a:t> </a:t>
            </a:r>
            <a:r>
              <a:rPr sz="4000" spc="-25" dirty="0">
                <a:cs typeface="Century Gothic"/>
              </a:rPr>
              <a:t>1</a:t>
            </a:r>
            <a:endParaRPr sz="4000" dirty="0">
              <a:cs typeface="Century Gothic"/>
            </a:endParaRPr>
          </a:p>
          <a:p>
            <a:pPr marL="144780" algn="ctr">
              <a:lnSpc>
                <a:spcPct val="100000"/>
              </a:lnSpc>
            </a:pPr>
            <a:r>
              <a:rPr sz="4000" spc="-25" dirty="0">
                <a:cs typeface="Century Gothic"/>
              </a:rPr>
              <a:t>1</a:t>
            </a:r>
            <a:r>
              <a:rPr lang="en-US" sz="4000" spc="-25" dirty="0">
                <a:cs typeface="Century Gothic"/>
              </a:rPr>
              <a:t> </a:t>
            </a:r>
            <a:r>
              <a:rPr sz="4000" spc="-25" dirty="0">
                <a:cs typeface="Century Gothic"/>
              </a:rPr>
              <a:t>1</a:t>
            </a:r>
            <a:endParaRPr sz="4000" dirty="0">
              <a:cs typeface="Century Gothic"/>
            </a:endParaRPr>
          </a:p>
          <a:p>
            <a:pPr marL="144780" algn="ctr">
              <a:lnSpc>
                <a:spcPct val="100000"/>
              </a:lnSpc>
            </a:pPr>
            <a:r>
              <a:rPr sz="4000" spc="-25" dirty="0">
                <a:solidFill>
                  <a:srgbClr val="FF0000"/>
                </a:solidFill>
                <a:cs typeface="Century Gothic"/>
              </a:rPr>
              <a:t>0</a:t>
            </a:r>
            <a:r>
              <a:rPr lang="en-US" sz="4000" spc="-25" dirty="0">
                <a:solidFill>
                  <a:srgbClr val="FF0000"/>
                </a:solidFill>
                <a:cs typeface="Century Gothic"/>
              </a:rPr>
              <a:t> </a:t>
            </a:r>
            <a:r>
              <a:rPr sz="4000" spc="-25" dirty="0">
                <a:solidFill>
                  <a:srgbClr val="FF0000"/>
                </a:solidFill>
                <a:cs typeface="Century Gothic"/>
              </a:rPr>
              <a:t>1</a:t>
            </a:r>
            <a:endParaRPr sz="4000" dirty="0">
              <a:solidFill>
                <a:srgbClr val="FF0000"/>
              </a:solidFill>
              <a:cs typeface="Century Gothic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180693" y="970280"/>
            <a:ext cx="3916679" cy="3609321"/>
          </a:xfrm>
          <a:prstGeom prst="rect">
            <a:avLst/>
          </a:prstGeom>
          <a:ln w="28575">
            <a:solidFill>
              <a:srgbClr val="1CACE3"/>
            </a:solidFill>
          </a:ln>
        </p:spPr>
        <p:txBody>
          <a:bodyPr vert="horz" wrap="square" lIns="0" tIns="36195" rIns="0" bIns="0" rtlCol="0">
            <a:spAutoFit/>
          </a:bodyPr>
          <a:lstStyle/>
          <a:p>
            <a:pPr marL="2540" algn="ctr">
              <a:lnSpc>
                <a:spcPct val="100000"/>
              </a:lnSpc>
              <a:spcBef>
                <a:spcPts val="285"/>
              </a:spcBef>
            </a:pPr>
            <a:r>
              <a:rPr sz="4000" b="1" spc="-40" dirty="0" err="1">
                <a:solidFill>
                  <a:srgbClr val="00AFEF"/>
                </a:solidFill>
                <a:latin typeface="Century Gothic"/>
                <a:cs typeface="Century Gothic"/>
              </a:rPr>
              <a:t>XOR</a:t>
            </a:r>
            <a:r>
              <a:rPr sz="4000" b="1" spc="-30" dirty="0" err="1">
                <a:solidFill>
                  <a:srgbClr val="00AFEF"/>
                </a:solidFill>
                <a:latin typeface="ＭＳ ゴシック"/>
                <a:cs typeface="ＭＳ ゴシック"/>
              </a:rPr>
              <a:t>演算</a:t>
            </a:r>
            <a:r>
              <a:rPr lang="en-US" sz="4000" b="1" spc="-30" dirty="0">
                <a:solidFill>
                  <a:srgbClr val="00AFEF"/>
                </a:solidFill>
                <a:latin typeface="ＭＳ ゴシック"/>
                <a:cs typeface="ＭＳ ゴシック"/>
              </a:rPr>
              <a:t> </a:t>
            </a:r>
            <a:r>
              <a:rPr sz="4400" b="1" spc="-10" dirty="0">
                <a:latin typeface="Century Gothic"/>
                <a:cs typeface="Century Gothic"/>
              </a:rPr>
              <a:t>^</a:t>
            </a:r>
            <a:endParaRPr sz="4400" b="1" dirty="0">
              <a:latin typeface="Century Gothic"/>
              <a:cs typeface="Century Gothic"/>
            </a:endParaRPr>
          </a:p>
          <a:p>
            <a:pPr marL="429259" marR="417830" algn="ctr">
              <a:lnSpc>
                <a:spcPct val="100000"/>
              </a:lnSpc>
              <a:spcBef>
                <a:spcPts val="55"/>
              </a:spcBef>
            </a:pPr>
            <a:r>
              <a:rPr sz="2800" spc="-15" dirty="0">
                <a:latin typeface="ＭＳ ゴシック"/>
                <a:cs typeface="ＭＳ ゴシック"/>
              </a:rPr>
              <a:t>どちらも同じなら</a:t>
            </a:r>
            <a:r>
              <a:rPr sz="2800" spc="-50" dirty="0">
                <a:cs typeface="Century Gothic"/>
              </a:rPr>
              <a:t>0</a:t>
            </a:r>
            <a:r>
              <a:rPr sz="2800" spc="-10" dirty="0">
                <a:latin typeface="ＭＳ ゴシック"/>
                <a:cs typeface="ＭＳ ゴシック"/>
              </a:rPr>
              <a:t>違う値なら</a:t>
            </a:r>
            <a:r>
              <a:rPr sz="2800" spc="-50" dirty="0">
                <a:cs typeface="Century Gothic"/>
              </a:rPr>
              <a:t>1</a:t>
            </a:r>
            <a:endParaRPr sz="2800" dirty="0">
              <a:cs typeface="Century Gothic"/>
            </a:endParaRPr>
          </a:p>
          <a:p>
            <a:pPr marL="2540" algn="ctr">
              <a:lnSpc>
                <a:spcPts val="5230"/>
              </a:lnSpc>
            </a:pPr>
            <a:r>
              <a:rPr sz="4400" spc="-25" dirty="0">
                <a:cs typeface="Century Gothic"/>
              </a:rPr>
              <a:t>0</a:t>
            </a:r>
            <a:r>
              <a:rPr lang="en-US" sz="4400" spc="-25" dirty="0">
                <a:cs typeface="Century Gothic"/>
              </a:rPr>
              <a:t> </a:t>
            </a:r>
            <a:r>
              <a:rPr sz="4400" spc="-25" dirty="0">
                <a:cs typeface="Century Gothic"/>
              </a:rPr>
              <a:t>0</a:t>
            </a:r>
            <a:r>
              <a:rPr lang="en-US" sz="4400" spc="-25" dirty="0">
                <a:cs typeface="Century Gothic"/>
              </a:rPr>
              <a:t> </a:t>
            </a:r>
            <a:r>
              <a:rPr sz="4400" spc="-25" dirty="0">
                <a:cs typeface="Century Gothic"/>
              </a:rPr>
              <a:t>1</a:t>
            </a:r>
            <a:endParaRPr sz="4400" dirty="0">
              <a:cs typeface="Century Gothic"/>
            </a:endParaRPr>
          </a:p>
          <a:p>
            <a:pPr marL="2540" algn="ctr">
              <a:lnSpc>
                <a:spcPct val="100000"/>
              </a:lnSpc>
            </a:pPr>
            <a:r>
              <a:rPr sz="4400" spc="-25" dirty="0">
                <a:cs typeface="Century Gothic"/>
              </a:rPr>
              <a:t>0</a:t>
            </a:r>
            <a:r>
              <a:rPr lang="en-US" sz="4400" spc="-25" dirty="0">
                <a:cs typeface="Century Gothic"/>
              </a:rPr>
              <a:t> </a:t>
            </a:r>
            <a:r>
              <a:rPr sz="4400" spc="-25" dirty="0">
                <a:cs typeface="Century Gothic"/>
              </a:rPr>
              <a:t>1</a:t>
            </a:r>
            <a:r>
              <a:rPr lang="en-US" sz="4400" spc="-25" dirty="0">
                <a:cs typeface="Century Gothic"/>
              </a:rPr>
              <a:t> </a:t>
            </a:r>
            <a:r>
              <a:rPr sz="4400" spc="-25" dirty="0">
                <a:cs typeface="Century Gothic"/>
              </a:rPr>
              <a:t>1</a:t>
            </a:r>
            <a:endParaRPr sz="4400" dirty="0">
              <a:cs typeface="Century Gothic"/>
            </a:endParaRPr>
          </a:p>
          <a:p>
            <a:pPr marL="2540" algn="ctr">
              <a:lnSpc>
                <a:spcPct val="100000"/>
              </a:lnSpc>
            </a:pPr>
            <a:r>
              <a:rPr sz="4400" spc="-25" dirty="0">
                <a:solidFill>
                  <a:srgbClr val="FF0000"/>
                </a:solidFill>
                <a:cs typeface="Century Gothic"/>
              </a:rPr>
              <a:t>0</a:t>
            </a:r>
            <a:r>
              <a:rPr lang="en-US" sz="4400" spc="-25" dirty="0">
                <a:solidFill>
                  <a:srgbClr val="FF0000"/>
                </a:solidFill>
                <a:cs typeface="Century Gothic"/>
              </a:rPr>
              <a:t> </a:t>
            </a:r>
            <a:r>
              <a:rPr sz="4400" spc="-25" dirty="0">
                <a:solidFill>
                  <a:srgbClr val="FF0000"/>
                </a:solidFill>
                <a:cs typeface="Century Gothic"/>
              </a:rPr>
              <a:t>1</a:t>
            </a:r>
            <a:r>
              <a:rPr lang="en-US" sz="4400" spc="-25" dirty="0">
                <a:solidFill>
                  <a:srgbClr val="FF0000"/>
                </a:solidFill>
                <a:cs typeface="Century Gothic"/>
              </a:rPr>
              <a:t> </a:t>
            </a:r>
            <a:r>
              <a:rPr sz="4400" spc="-25" dirty="0">
                <a:solidFill>
                  <a:srgbClr val="FF0000"/>
                </a:solidFill>
                <a:cs typeface="Century Gothic"/>
              </a:rPr>
              <a:t>0</a:t>
            </a:r>
            <a:endParaRPr sz="4400" dirty="0">
              <a:solidFill>
                <a:srgbClr val="FF0000"/>
              </a:solidFill>
              <a:cs typeface="Century Gothic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4923" y="4093638"/>
            <a:ext cx="3258185" cy="2750185"/>
          </a:xfrm>
          <a:prstGeom prst="rect">
            <a:avLst/>
          </a:prstGeom>
          <a:ln w="28575">
            <a:solidFill>
              <a:srgbClr val="00B0F0"/>
            </a:solidFill>
          </a:ln>
        </p:spPr>
        <p:txBody>
          <a:bodyPr vert="horz" wrap="square" lIns="0" tIns="120014" rIns="0" bIns="0" rtlCol="0">
            <a:spAutoFit/>
          </a:bodyPr>
          <a:lstStyle/>
          <a:p>
            <a:pPr marL="635" algn="ctr">
              <a:lnSpc>
                <a:spcPct val="100000"/>
              </a:lnSpc>
              <a:spcBef>
                <a:spcPts val="944"/>
              </a:spcBef>
            </a:pPr>
            <a:r>
              <a:rPr sz="4000" b="1" spc="-30" dirty="0" err="1">
                <a:solidFill>
                  <a:srgbClr val="00AFEF"/>
                </a:solidFill>
                <a:latin typeface="ＭＳ ゴシック"/>
                <a:cs typeface="ＭＳ ゴシック"/>
              </a:rPr>
              <a:t>反転</a:t>
            </a:r>
            <a:r>
              <a:rPr lang="en-US" sz="4000" b="1" spc="-30" dirty="0">
                <a:solidFill>
                  <a:srgbClr val="00AFEF"/>
                </a:solidFill>
                <a:latin typeface="ＭＳ ゴシック"/>
                <a:cs typeface="ＭＳ ゴシック"/>
              </a:rPr>
              <a:t> </a:t>
            </a:r>
            <a:r>
              <a:rPr sz="4000" b="1" spc="-10" dirty="0">
                <a:latin typeface="Century Gothic"/>
                <a:cs typeface="Century Gothic"/>
              </a:rPr>
              <a:t>~</a:t>
            </a:r>
            <a:endParaRPr sz="4000" b="1" dirty="0">
              <a:latin typeface="Century Gothic"/>
              <a:cs typeface="Century Gothic"/>
            </a:endParaRPr>
          </a:p>
          <a:p>
            <a:pPr algn="ctr">
              <a:lnSpc>
                <a:spcPct val="100000"/>
              </a:lnSpc>
              <a:spcBef>
                <a:spcPts val="760"/>
              </a:spcBef>
            </a:pPr>
            <a:r>
              <a:rPr sz="3200" spc="-10" dirty="0">
                <a:cs typeface="Century Gothic"/>
              </a:rPr>
              <a:t>0</a:t>
            </a:r>
            <a:r>
              <a:rPr sz="3200" spc="-35" dirty="0">
                <a:latin typeface="ＭＳ ゴシック"/>
                <a:cs typeface="ＭＳ ゴシック"/>
              </a:rPr>
              <a:t>なら</a:t>
            </a:r>
            <a:r>
              <a:rPr sz="3200" spc="-10" dirty="0">
                <a:cs typeface="Century Gothic"/>
              </a:rPr>
              <a:t>1</a:t>
            </a:r>
            <a:r>
              <a:rPr sz="3200" spc="-10" dirty="0">
                <a:latin typeface="Century Gothic"/>
                <a:cs typeface="Century Gothic"/>
              </a:rPr>
              <a:t>,</a:t>
            </a:r>
            <a:r>
              <a:rPr sz="3200" spc="-10" dirty="0">
                <a:cs typeface="Century Gothic"/>
              </a:rPr>
              <a:t>1</a:t>
            </a:r>
            <a:r>
              <a:rPr sz="3200" spc="-35" dirty="0">
                <a:latin typeface="ＭＳ ゴシック"/>
                <a:cs typeface="ＭＳ ゴシック"/>
              </a:rPr>
              <a:t>なら</a:t>
            </a:r>
            <a:r>
              <a:rPr sz="3200" spc="-50" dirty="0">
                <a:cs typeface="Century Gothic"/>
              </a:rPr>
              <a:t>0</a:t>
            </a:r>
            <a:endParaRPr sz="3200" dirty="0">
              <a:cs typeface="Century Gothic"/>
            </a:endParaRPr>
          </a:p>
          <a:p>
            <a:pPr algn="ctr">
              <a:lnSpc>
                <a:spcPct val="100000"/>
              </a:lnSpc>
              <a:spcBef>
                <a:spcPts val="160"/>
              </a:spcBef>
            </a:pPr>
            <a:r>
              <a:rPr sz="4400" spc="-25" dirty="0">
                <a:cs typeface="Century Gothic"/>
              </a:rPr>
              <a:t>0</a:t>
            </a:r>
            <a:r>
              <a:rPr lang="en-US" sz="4400" spc="-25" dirty="0">
                <a:cs typeface="Century Gothic"/>
              </a:rPr>
              <a:t> </a:t>
            </a:r>
            <a:r>
              <a:rPr sz="4400" spc="-25" dirty="0">
                <a:cs typeface="Century Gothic"/>
              </a:rPr>
              <a:t>1</a:t>
            </a:r>
            <a:endParaRPr sz="4400" dirty="0">
              <a:cs typeface="Century Gothic"/>
            </a:endParaRPr>
          </a:p>
          <a:p>
            <a:pPr algn="ctr">
              <a:lnSpc>
                <a:spcPct val="100000"/>
              </a:lnSpc>
              <a:spcBef>
                <a:spcPts val="5"/>
              </a:spcBef>
            </a:pPr>
            <a:r>
              <a:rPr sz="4400" spc="-25" dirty="0">
                <a:solidFill>
                  <a:srgbClr val="FF0000"/>
                </a:solidFill>
                <a:cs typeface="Century Gothic"/>
              </a:rPr>
              <a:t>1</a:t>
            </a:r>
            <a:r>
              <a:rPr lang="en-US" sz="4400" spc="-25" dirty="0">
                <a:solidFill>
                  <a:srgbClr val="FF0000"/>
                </a:solidFill>
                <a:cs typeface="Century Gothic"/>
              </a:rPr>
              <a:t> </a:t>
            </a:r>
            <a:r>
              <a:rPr sz="4400" spc="-25" dirty="0">
                <a:solidFill>
                  <a:srgbClr val="FF0000"/>
                </a:solidFill>
                <a:cs typeface="Century Gothic"/>
              </a:rPr>
              <a:t>0</a:t>
            </a:r>
            <a:endParaRPr sz="4400" dirty="0">
              <a:solidFill>
                <a:srgbClr val="FF0000"/>
              </a:solidFill>
              <a:cs typeface="Century Gothic"/>
            </a:endParaRPr>
          </a:p>
        </p:txBody>
      </p:sp>
      <p:cxnSp>
        <p:nvCxnSpPr>
          <p:cNvPr id="5" name="直線コネクタ 4">
            <a:extLst>
              <a:ext uri="{FF2B5EF4-FFF2-40B4-BE49-F238E27FC236}">
                <a16:creationId xmlns:a16="http://schemas.microsoft.com/office/drawing/2014/main" id="{C60E51A3-2461-BF0F-F157-D82D61F47117}"/>
              </a:ext>
            </a:extLst>
          </p:cNvPr>
          <p:cNvCxnSpPr/>
          <p:nvPr/>
        </p:nvCxnSpPr>
        <p:spPr>
          <a:xfrm>
            <a:off x="1524000" y="3276600"/>
            <a:ext cx="1219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C96A1BFB-2D8D-6A1C-19DF-B38580A5BA1B}"/>
              </a:ext>
            </a:extLst>
          </p:cNvPr>
          <p:cNvCxnSpPr/>
          <p:nvPr/>
        </p:nvCxnSpPr>
        <p:spPr>
          <a:xfrm>
            <a:off x="5486400" y="3276600"/>
            <a:ext cx="1219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F1661270-3081-C878-6E6F-B608B24DD7A0}"/>
              </a:ext>
            </a:extLst>
          </p:cNvPr>
          <p:cNvCxnSpPr>
            <a:cxnSpLocks/>
          </p:cNvCxnSpPr>
          <p:nvPr/>
        </p:nvCxnSpPr>
        <p:spPr>
          <a:xfrm>
            <a:off x="9144000" y="3892047"/>
            <a:ext cx="1981200" cy="531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34EAC64F-BDCE-96EB-3182-16F312481D43}"/>
              </a:ext>
            </a:extLst>
          </p:cNvPr>
          <p:cNvCxnSpPr/>
          <p:nvPr/>
        </p:nvCxnSpPr>
        <p:spPr>
          <a:xfrm>
            <a:off x="1524000" y="6172200"/>
            <a:ext cx="121920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1803</TotalTime>
  <Words>1850</Words>
  <Application>Microsoft Office PowerPoint</Application>
  <PresentationFormat>ワイド画面</PresentationFormat>
  <Paragraphs>188</Paragraphs>
  <Slides>25</Slides>
  <Notes>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25</vt:i4>
      </vt:variant>
    </vt:vector>
  </HeadingPairs>
  <TitlesOfParts>
    <vt:vector size="32" baseType="lpstr">
      <vt:lpstr>BIZ UDPゴシック</vt:lpstr>
      <vt:lpstr>ＭＳ ゴシック</vt:lpstr>
      <vt:lpstr>游ゴシック</vt:lpstr>
      <vt:lpstr>0xProto</vt:lpstr>
      <vt:lpstr>Arial</vt:lpstr>
      <vt:lpstr>Century Gothic</vt:lpstr>
      <vt:lpstr>Office テーマ</vt:lpstr>
      <vt:lpstr>PowerPoint プレゼンテーション</vt:lpstr>
      <vt:lpstr>▮ビット処理</vt:lpstr>
      <vt:lpstr>▮ビット処理</vt:lpstr>
      <vt:lpstr>▮ビット処理</vt:lpstr>
      <vt:lpstr>▮ビット処理</vt:lpstr>
      <vt:lpstr>▮ビット処理</vt:lpstr>
      <vt:lpstr>▮ビット処理</vt:lpstr>
      <vt:lpstr>▮ビット処理</vt:lpstr>
      <vt:lpstr>▮ビット演算</vt:lpstr>
      <vt:lpstr>列挙型enum</vt:lpstr>
      <vt:lpstr>列挙型enum</vt:lpstr>
      <vt:lpstr>状態管理　BitState</vt:lpstr>
      <vt:lpstr>状態管理　BitState</vt:lpstr>
      <vt:lpstr>演習　bit.c</vt:lpstr>
      <vt:lpstr>bit.c</vt:lpstr>
      <vt:lpstr>bit.c</vt:lpstr>
      <vt:lpstr>bit.c</vt:lpstr>
      <vt:lpstr>bit.c</vt:lpstr>
      <vt:lpstr>bit.c</vt:lpstr>
      <vt:lpstr>bit.c</vt:lpstr>
      <vt:lpstr>bit.c</vt:lpstr>
      <vt:lpstr>bit.c</vt:lpstr>
      <vt:lpstr>bit.c</vt:lpstr>
      <vt:lpstr>bit.c</vt:lpstr>
      <vt:lpstr>bit.c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山﨑 輝音</dc:creator>
  <cp:lastModifiedBy>kic_gamesoft</cp:lastModifiedBy>
  <cp:revision>55</cp:revision>
  <dcterms:created xsi:type="dcterms:W3CDTF">2024-06-05T07:26:26Z</dcterms:created>
  <dcterms:modified xsi:type="dcterms:W3CDTF">2025-06-23T02:55:56Z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2023-06-22T00:00:00Z</vt:filetime>
  </property>
  <property fmtid="{D5CDD505-2E9C-101B-9397-08002B2CF9AE}" pid="3" name="Creator">
    <vt:lpwstr>Microsoft® PowerPoint® for Microsoft 365</vt:lpwstr>
  </property>
  <property fmtid="{D5CDD505-2E9C-101B-9397-08002B2CF9AE}" pid="4" name="LastSaved">
    <vt:filetime>2024-06-05T00:00:00Z</vt:filetime>
  </property>
  <property fmtid="{D5CDD505-2E9C-101B-9397-08002B2CF9AE}" pid="5" name="Producer">
    <vt:lpwstr>Microsoft® PowerPoint® for Microsoft 365</vt:lpwstr>
  </property>
</Properties>
</file>