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89" r:id="rId2"/>
    <p:sldId id="277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96C2-12BB-4EB0-A0AF-5C45AD62C633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B695-0B84-44A4-8924-420ECA926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5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ビットを用いたフラグデータ管理を行う。</a:t>
            </a:r>
            <a:br>
              <a:rPr kumimoji="1" lang="en-US" altLang="ja-JP" sz="3200" dirty="0"/>
            </a:br>
            <a:r>
              <a:rPr kumimoji="1" lang="ja-JP" altLang="en-US" sz="3200" dirty="0"/>
              <a:t>各状態を列挙型</a:t>
            </a:r>
            <a:r>
              <a:rPr kumimoji="1" lang="en-US" altLang="ja-JP" sz="3200" dirty="0" err="1"/>
              <a:t>enum</a:t>
            </a:r>
            <a:r>
              <a:rPr kumimoji="1" lang="ja-JP" altLang="en-US" sz="3200" dirty="0"/>
              <a:t>で定義して、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ja-JP" altLang="en-US" sz="3200" dirty="0"/>
              <a:t>・</a:t>
            </a:r>
            <a:r>
              <a:rPr kumimoji="1" lang="en-US" altLang="ja-JP" sz="3200" dirty="0" err="1"/>
              <a:t>dispStatus</a:t>
            </a:r>
            <a:r>
              <a:rPr lang="ja-JP" altLang="en-US" sz="3200" dirty="0"/>
              <a:t>関数で現在の状態フラグを表示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・</a:t>
            </a:r>
            <a:r>
              <a:rPr lang="en-US" altLang="ja-JP" sz="3200" dirty="0" err="1"/>
              <a:t>changeStatus</a:t>
            </a:r>
            <a:r>
              <a:rPr lang="ja-JP" altLang="en-US" sz="3200" dirty="0"/>
              <a:t>関数で状態フラグをセット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・</a:t>
            </a:r>
            <a:r>
              <a:rPr lang="en-US" altLang="ja-JP" sz="3200" dirty="0" err="1"/>
              <a:t>clearStatus</a:t>
            </a:r>
            <a:r>
              <a:rPr lang="ja-JP" altLang="en-US" sz="3200" dirty="0"/>
              <a:t>関数で状態フラグをクリア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するプログラムを作成する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5285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（④状態フラグのクリアを追加）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void </a:t>
            </a:r>
            <a:r>
              <a:rPr kumimoji="1" lang="en-US" altLang="ja-JP" dirty="0" err="1"/>
              <a:t>changeStatus</a:t>
            </a:r>
            <a:r>
              <a:rPr kumimoji="1" lang="en-US" altLang="ja-JP" dirty="0"/>
              <a:t>(UINT*)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rgbClr val="FF0000"/>
                </a:solidFill>
              </a:rPr>
              <a:t>void </a:t>
            </a:r>
            <a:r>
              <a:rPr kumimoji="1" lang="en-US" altLang="ja-JP" dirty="0" err="1">
                <a:solidFill>
                  <a:srgbClr val="FF0000"/>
                </a:solidFill>
              </a:rPr>
              <a:t>clearStatus</a:t>
            </a:r>
            <a:r>
              <a:rPr kumimoji="1" lang="en-US" altLang="ja-JP" dirty="0">
                <a:solidFill>
                  <a:srgbClr val="FF0000"/>
                </a:solidFill>
              </a:rPr>
              <a:t>(UINT*)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状態を変化させる</a:t>
            </a: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kumimoji="1" lang="en-US" altLang="ja-JP" dirty="0" err="1"/>
              <a:t>changeStatus</a:t>
            </a:r>
            <a:r>
              <a:rPr kumimoji="1" lang="en-US" altLang="ja-JP" dirty="0"/>
              <a:t>(&amp;Status);</a:t>
            </a:r>
            <a:br>
              <a:rPr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772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（④状態フラグのクリアを追加）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//</a:t>
            </a:r>
            <a:r>
              <a:rPr kumimoji="1" lang="ja-JP" altLang="en-US" dirty="0"/>
              <a:t>状態を変化させる</a:t>
            </a: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kumimoji="1" lang="en-US" altLang="ja-JP" dirty="0" err="1"/>
              <a:t>changeStatus</a:t>
            </a:r>
            <a:r>
              <a:rPr kumimoji="1" lang="en-US" altLang="ja-JP" dirty="0"/>
              <a:t>(&amp;Status);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  //</a:t>
            </a:r>
            <a:r>
              <a:rPr lang="ja-JP" altLang="en-US" dirty="0">
                <a:solidFill>
                  <a:srgbClr val="FF0000"/>
                </a:solidFill>
              </a:rPr>
              <a:t>状態をクリアする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clearStatus</a:t>
            </a:r>
            <a:r>
              <a:rPr lang="en-US" altLang="ja-JP" dirty="0">
                <a:solidFill>
                  <a:srgbClr val="FF0000"/>
                </a:solidFill>
              </a:rPr>
              <a:t>(&amp;Status);</a:t>
            </a:r>
            <a:br>
              <a:rPr lang="en-US" altLang="ja-JP" dirty="0">
                <a:solidFill>
                  <a:srgbClr val="FF0000"/>
                </a:solidFill>
              </a:rPr>
            </a:b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　　</a:t>
            </a:r>
            <a:r>
              <a:rPr lang="en-US" altLang="ja-JP" dirty="0">
                <a:solidFill>
                  <a:srgbClr val="FF0000"/>
                </a:solidFill>
              </a:rPr>
              <a:t>//</a:t>
            </a:r>
            <a:r>
              <a:rPr lang="ja-JP" altLang="en-US" dirty="0">
                <a:solidFill>
                  <a:srgbClr val="FF0000"/>
                </a:solidFill>
              </a:rPr>
              <a:t>現在の状態を表示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dispStatus</a:t>
            </a:r>
            <a:r>
              <a:rPr lang="en-US" altLang="ja-JP" dirty="0">
                <a:solidFill>
                  <a:srgbClr val="FF0000"/>
                </a:solidFill>
              </a:rPr>
              <a:t>(Status);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177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（④状態フラグのクリアを追加）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FF0000"/>
                </a:solidFill>
              </a:rPr>
              <a:t>clearStatus</a:t>
            </a:r>
            <a:r>
              <a:rPr kumimoji="1" lang="en-US" altLang="ja-JP" dirty="0">
                <a:solidFill>
                  <a:srgbClr val="FF0000"/>
                </a:solidFill>
              </a:rPr>
              <a:t>(UINT* status){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int </a:t>
            </a:r>
            <a:r>
              <a:rPr lang="en-US" altLang="ja-JP" dirty="0">
                <a:solidFill>
                  <a:srgbClr val="FF0000"/>
                </a:solidFill>
              </a:rPr>
              <a:t>change;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</a:t>
            </a:r>
            <a:r>
              <a:rPr lang="ja-JP" altLang="en-US" dirty="0">
                <a:solidFill>
                  <a:srgbClr val="FF0000"/>
                </a:solidFill>
              </a:rPr>
              <a:t>解除する状態を入力</a:t>
            </a:r>
            <a:r>
              <a:rPr lang="en-US" altLang="ja-JP" dirty="0">
                <a:solidFill>
                  <a:srgbClr val="FF0000"/>
                </a:solidFill>
              </a:rPr>
              <a:t>\n”);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(“%d:</a:t>
            </a:r>
            <a:r>
              <a:rPr lang="ja-JP" altLang="en-US" dirty="0">
                <a:solidFill>
                  <a:srgbClr val="FF0000"/>
                </a:solidFill>
              </a:rPr>
              <a:t>毒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眠り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麻痺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火傷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%d:</a:t>
            </a:r>
            <a:r>
              <a:rPr lang="ja-JP" altLang="en-US" dirty="0">
                <a:solidFill>
                  <a:srgbClr val="FF0000"/>
                </a:solidFill>
              </a:rPr>
              <a:t>攻撃アップ </a:t>
            </a:r>
            <a:r>
              <a:rPr lang="en-US" altLang="ja-JP" dirty="0">
                <a:solidFill>
                  <a:srgbClr val="FF0000"/>
                </a:solidFill>
              </a:rPr>
              <a:t>%d</a:t>
            </a:r>
            <a:r>
              <a:rPr lang="ja-JP" altLang="en-US" dirty="0">
                <a:solidFill>
                  <a:srgbClr val="FF0000"/>
                </a:solidFill>
              </a:rPr>
              <a:t>攻撃ダウン＞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,Poison, Sleep, Para, Burn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</a:t>
            </a:r>
            <a:r>
              <a:rPr lang="en-US" altLang="ja-JP" dirty="0" err="1">
                <a:solidFill>
                  <a:srgbClr val="FF0000"/>
                </a:solidFill>
              </a:rPr>
              <a:t>AtkUp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dirty="0" err="1">
                <a:solidFill>
                  <a:srgbClr val="FF0000"/>
                </a:solidFill>
              </a:rPr>
              <a:t>AtkDown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scanf</a:t>
            </a:r>
            <a:r>
              <a:rPr lang="en-US" altLang="ja-JP" dirty="0">
                <a:solidFill>
                  <a:srgbClr val="FF0000"/>
                </a:solidFill>
              </a:rPr>
              <a:t>(“%d”, &amp;change);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//</a:t>
            </a:r>
            <a:r>
              <a:rPr lang="ja-JP" altLang="en-US" dirty="0">
                <a:solidFill>
                  <a:srgbClr val="FF0000"/>
                </a:solidFill>
              </a:rPr>
              <a:t>入力された状態値の反転ビットを</a:t>
            </a:r>
            <a:r>
              <a:rPr lang="en-US" altLang="ja-JP" dirty="0">
                <a:solidFill>
                  <a:srgbClr val="FF0000"/>
                </a:solidFill>
              </a:rPr>
              <a:t>AND</a:t>
            </a:r>
            <a:r>
              <a:rPr lang="ja-JP" altLang="en-US" dirty="0">
                <a:solidFill>
                  <a:srgbClr val="FF0000"/>
                </a:solidFill>
              </a:rPr>
              <a:t>演算する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*status &amp;= ~change;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}  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53D3E5-5E02-47AD-A691-C62BB0D3943A}"/>
              </a:ext>
            </a:extLst>
          </p:cNvPr>
          <p:cNvSpPr txBox="1"/>
          <p:nvPr/>
        </p:nvSpPr>
        <p:spPr>
          <a:xfrm>
            <a:off x="6117771" y="5447306"/>
            <a:ext cx="509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00B050"/>
                </a:solidFill>
              </a:rPr>
              <a:t>追加して実行してみる</a:t>
            </a:r>
          </a:p>
        </p:txBody>
      </p:sp>
    </p:spTree>
    <p:extLst>
      <p:ext uri="{BB962C8B-B14F-4D97-AF65-F5344CB8AC3E}">
        <p14:creationId xmlns:p14="http://schemas.microsoft.com/office/powerpoint/2010/main" val="424168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#include&lt;</a:t>
            </a:r>
            <a:r>
              <a:rPr kumimoji="1" lang="en-US" altLang="ja-JP" dirty="0" err="1"/>
              <a:t>stdio.h</a:t>
            </a:r>
            <a:r>
              <a:rPr kumimoji="1" lang="en-US" altLang="ja-JP" dirty="0"/>
              <a:t>&gt;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//</a:t>
            </a:r>
            <a:r>
              <a:rPr kumimoji="1" lang="ja-JP" altLang="en-US" dirty="0"/>
              <a:t>各ビットで状態フラグを管理する</a:t>
            </a:r>
            <a:br>
              <a:rPr lang="en-US" altLang="ja-JP" dirty="0"/>
            </a:br>
            <a:r>
              <a:rPr lang="en-US" altLang="ja-JP" dirty="0" err="1"/>
              <a:t>enum</a:t>
            </a:r>
            <a:r>
              <a:rPr lang="en-US" altLang="ja-JP" dirty="0"/>
              <a:t> </a:t>
            </a:r>
            <a:r>
              <a:rPr lang="en-US" altLang="ja-JP" dirty="0" err="1"/>
              <a:t>BitState</a:t>
            </a:r>
            <a:r>
              <a:rPr lang="en-US" altLang="ja-JP" dirty="0"/>
              <a:t> {</a:t>
            </a:r>
            <a:br>
              <a:rPr lang="en-US" altLang="ja-JP" dirty="0"/>
            </a:br>
            <a:r>
              <a:rPr lang="en-US" altLang="ja-JP" dirty="0"/>
              <a:t>  Base = 0,          //00000000</a:t>
            </a:r>
            <a:r>
              <a:rPr lang="ja-JP" altLang="en-US" dirty="0"/>
              <a:t>（初期状態）</a:t>
            </a:r>
            <a:br>
              <a:rPr lang="en-US" altLang="ja-JP" dirty="0"/>
            </a:br>
            <a:r>
              <a:rPr lang="en-US" altLang="ja-JP" dirty="0"/>
              <a:t>  Poison = 1 &lt;&lt; 0,   //00000001</a:t>
            </a:r>
            <a:r>
              <a:rPr lang="ja-JP" altLang="en-US" dirty="0"/>
              <a:t>（毒）</a:t>
            </a:r>
            <a:br>
              <a:rPr lang="en-US" altLang="ja-JP" dirty="0"/>
            </a:br>
            <a:r>
              <a:rPr lang="en-US" altLang="ja-JP" dirty="0"/>
              <a:t>  Sleep = 1 &lt;&lt; 1,    //00000010</a:t>
            </a:r>
            <a:r>
              <a:rPr lang="ja-JP" altLang="en-US" dirty="0"/>
              <a:t>（眠り）</a:t>
            </a:r>
            <a:br>
              <a:rPr lang="en-US" altLang="ja-JP" dirty="0"/>
            </a:br>
            <a:r>
              <a:rPr lang="en-US" altLang="ja-JP" dirty="0"/>
              <a:t>  Para = 1 &lt;&lt; 2,     //00000100</a:t>
            </a:r>
            <a:r>
              <a:rPr lang="ja-JP" altLang="en-US" dirty="0"/>
              <a:t>（麻痺）</a:t>
            </a:r>
            <a:br>
              <a:rPr lang="en-US" altLang="ja-JP" dirty="0"/>
            </a:br>
            <a:r>
              <a:rPr lang="en-US" altLang="ja-JP" dirty="0"/>
              <a:t>  Burn = 1 &lt;&lt; 3,     //00001000</a:t>
            </a:r>
            <a:r>
              <a:rPr lang="ja-JP" altLang="en-US" dirty="0"/>
              <a:t>（火傷）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AtkUp</a:t>
            </a:r>
            <a:r>
              <a:rPr lang="en-US" altLang="ja-JP" dirty="0"/>
              <a:t> = 1 &lt;&lt; 4,    //00010000</a:t>
            </a:r>
            <a:r>
              <a:rPr lang="ja-JP" altLang="en-US" dirty="0"/>
              <a:t>（攻撃力アップ）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AtkDown</a:t>
            </a:r>
            <a:r>
              <a:rPr lang="en-US" altLang="ja-JP" dirty="0"/>
              <a:t> = 1 &lt;&lt; 5   //00100000</a:t>
            </a:r>
            <a:r>
              <a:rPr lang="ja-JP" altLang="en-US" dirty="0"/>
              <a:t>（攻撃力ダウン）</a:t>
            </a:r>
            <a:br>
              <a:rPr lang="en-US" altLang="ja-JP" dirty="0"/>
            </a:br>
            <a:r>
              <a:rPr lang="en-US" altLang="ja-JP" dirty="0"/>
              <a:t>};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32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//</a:t>
            </a:r>
            <a:r>
              <a:rPr lang="ja-JP" altLang="en-US" dirty="0"/>
              <a:t>符号無し整数を </a:t>
            </a:r>
            <a:r>
              <a:rPr lang="en-US" altLang="ja-JP" dirty="0"/>
              <a:t>UINT </a:t>
            </a:r>
            <a:r>
              <a:rPr lang="ja-JP" altLang="en-US" dirty="0"/>
              <a:t>という別名で定義</a:t>
            </a:r>
            <a:br>
              <a:rPr lang="en-US" altLang="ja-JP" dirty="0"/>
            </a:br>
            <a:r>
              <a:rPr kumimoji="1" lang="en-US" altLang="ja-JP" dirty="0"/>
              <a:t>typedef unsigned int UINT; 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void </a:t>
            </a:r>
            <a:r>
              <a:rPr lang="en-US" altLang="ja-JP" dirty="0" err="1"/>
              <a:t>d</a:t>
            </a:r>
            <a:r>
              <a:rPr kumimoji="1" lang="en-US" altLang="ja-JP" dirty="0" err="1"/>
              <a:t>ispStatus</a:t>
            </a:r>
            <a:r>
              <a:rPr kumimoji="1" lang="en-US" altLang="ja-JP" dirty="0"/>
              <a:t>(UINT);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123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/>
              <a:t>dispStatus</a:t>
            </a:r>
            <a:r>
              <a:rPr kumimoji="1" lang="en-US" altLang="ja-JP" dirty="0"/>
              <a:t>(){</a:t>
            </a: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lang="en-US" altLang="ja-JP" dirty="0" err="1"/>
              <a:t>printf</a:t>
            </a:r>
            <a:r>
              <a:rPr lang="en-US" altLang="ja-JP" dirty="0"/>
              <a:t>(“****</a:t>
            </a:r>
            <a:r>
              <a:rPr lang="ja-JP" altLang="en-US" dirty="0"/>
              <a:t>現在の状態****</a:t>
            </a:r>
            <a:r>
              <a:rPr lang="en-US" altLang="ja-JP" dirty="0"/>
              <a:t>\n”);</a:t>
            </a:r>
            <a:br>
              <a:rPr lang="en-US" altLang="ja-JP" dirty="0"/>
            </a:br>
            <a:r>
              <a:rPr lang="en-US" altLang="ja-JP" dirty="0"/>
              <a:t>  //</a:t>
            </a:r>
            <a:r>
              <a:rPr lang="ja-JP" altLang="en-US" dirty="0"/>
              <a:t>各状態をビットの</a:t>
            </a:r>
            <a:r>
              <a:rPr lang="en-US" altLang="ja-JP" dirty="0"/>
              <a:t>AND</a:t>
            </a:r>
            <a:r>
              <a:rPr lang="ja-JP" altLang="en-US" dirty="0"/>
              <a:t>演算でチェック</a:t>
            </a:r>
            <a:br>
              <a:rPr lang="en-US" altLang="ja-JP" dirty="0"/>
            </a:br>
            <a:r>
              <a:rPr lang="en-US" altLang="ja-JP" dirty="0"/>
              <a:t>  if (s &amp; Poison)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毒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Sleep)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眠り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Para)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麻痺 </a:t>
            </a:r>
            <a:r>
              <a:rPr lang="en-US" altLang="ja-JP" dirty="0"/>
              <a:t>");</a:t>
            </a:r>
            <a:br>
              <a:rPr lang="en-US" altLang="ja-JP" dirty="0"/>
            </a:br>
            <a:r>
              <a:rPr lang="en-US" altLang="ja-JP" dirty="0"/>
              <a:t>  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983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  if (s &amp; Burn)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火傷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</a:t>
            </a:r>
            <a:r>
              <a:rPr lang="en-US" altLang="ja-JP" dirty="0" err="1"/>
              <a:t>AtkUp</a:t>
            </a:r>
            <a:r>
              <a:rPr lang="en-US" altLang="ja-JP" dirty="0"/>
              <a:t>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攻撃力アップ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Para)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攻撃力ダウン </a:t>
            </a:r>
            <a:r>
              <a:rPr lang="en-US" altLang="ja-JP" dirty="0"/>
              <a:t>");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552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r>
              <a:rPr kumimoji="1" lang="ja-JP" altLang="en-US" dirty="0"/>
              <a:t>　（①状態フラグを毒にする）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kumimoji="1" lang="en-US" altLang="ja-JP" dirty="0">
                <a:solidFill>
                  <a:srgbClr val="FF0000"/>
                </a:solidFill>
              </a:rPr>
              <a:t>//</a:t>
            </a:r>
            <a:r>
              <a:rPr kumimoji="1" lang="ja-JP" altLang="en-US" dirty="0">
                <a:solidFill>
                  <a:srgbClr val="FF0000"/>
                </a:solidFill>
              </a:rPr>
              <a:t>毒状態にする（</a:t>
            </a:r>
            <a:r>
              <a:rPr kumimoji="1" lang="en-US" altLang="ja-JP" dirty="0">
                <a:solidFill>
                  <a:srgbClr val="FF0000"/>
                </a:solidFill>
              </a:rPr>
              <a:t>Status</a:t>
            </a:r>
            <a:r>
              <a:rPr kumimoji="1" lang="ja-JP" altLang="en-US" dirty="0">
                <a:solidFill>
                  <a:srgbClr val="FF0000"/>
                </a:solidFill>
              </a:rPr>
              <a:t>に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ja-JP" altLang="en-US" dirty="0">
                <a:solidFill>
                  <a:srgbClr val="FF0000"/>
                </a:solidFill>
              </a:rPr>
              <a:t>を</a:t>
            </a:r>
            <a:r>
              <a:rPr kumimoji="1" lang="en-US" altLang="ja-JP" dirty="0">
                <a:solidFill>
                  <a:srgbClr val="FF0000"/>
                </a:solidFill>
              </a:rPr>
              <a:t>OR</a:t>
            </a:r>
            <a:r>
              <a:rPr kumimoji="1" lang="ja-JP" altLang="en-US" dirty="0">
                <a:solidFill>
                  <a:srgbClr val="FF0000"/>
                </a:solidFill>
              </a:rPr>
              <a:t>演算）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Status = Status | Poison;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A40EC9-B764-470B-8533-CFC8562AA56C}"/>
              </a:ext>
            </a:extLst>
          </p:cNvPr>
          <p:cNvSpPr txBox="1"/>
          <p:nvPr/>
        </p:nvSpPr>
        <p:spPr>
          <a:xfrm>
            <a:off x="6117771" y="5447306"/>
            <a:ext cx="509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00B050"/>
                </a:solidFill>
              </a:rPr>
              <a:t>追加して実行してみる</a:t>
            </a:r>
          </a:p>
        </p:txBody>
      </p:sp>
    </p:spTree>
    <p:extLst>
      <p:ext uri="{BB962C8B-B14F-4D97-AF65-F5344CB8AC3E}">
        <p14:creationId xmlns:p14="http://schemas.microsoft.com/office/powerpoint/2010/main" val="406188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（②状態フラグに火傷を追加）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毒状態にする（</a:t>
            </a:r>
            <a:r>
              <a:rPr kumimoji="1" lang="en-US" altLang="ja-JP" dirty="0"/>
              <a:t>Status</a:t>
            </a:r>
            <a:r>
              <a:rPr kumimoji="1" lang="ja-JP" altLang="en-US" dirty="0"/>
              <a:t>に</a:t>
            </a:r>
            <a:r>
              <a:rPr kumimoji="1" lang="en-US" altLang="ja-JP" dirty="0"/>
              <a:t>Poison</a:t>
            </a:r>
            <a:r>
              <a:rPr kumimoji="1" lang="ja-JP" altLang="en-US" dirty="0"/>
              <a:t>を</a:t>
            </a:r>
            <a:r>
              <a:rPr kumimoji="1" lang="en-US" altLang="ja-JP" dirty="0"/>
              <a:t>OR</a:t>
            </a:r>
            <a:r>
              <a:rPr kumimoji="1" lang="ja-JP" altLang="en-US" dirty="0"/>
              <a:t>演算）</a:t>
            </a:r>
            <a:br>
              <a:rPr kumimoji="1" lang="en-US" altLang="ja-JP" dirty="0"/>
            </a:br>
            <a:r>
              <a:rPr kumimoji="1" lang="en-US" altLang="ja-JP" dirty="0"/>
              <a:t>  Status = Status | Poison;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>
                <a:solidFill>
                  <a:srgbClr val="FF0000"/>
                </a:solidFill>
              </a:rPr>
              <a:t>//</a:t>
            </a:r>
            <a:r>
              <a:rPr lang="ja-JP" altLang="en-US" dirty="0">
                <a:solidFill>
                  <a:srgbClr val="FF0000"/>
                </a:solidFill>
              </a:rPr>
              <a:t>火傷状態にする（</a:t>
            </a:r>
            <a:r>
              <a:rPr lang="en-US" altLang="ja-JP" dirty="0">
                <a:solidFill>
                  <a:srgbClr val="FF0000"/>
                </a:solidFill>
              </a:rPr>
              <a:t>Status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en-US" altLang="ja-JP" dirty="0">
                <a:solidFill>
                  <a:srgbClr val="FF0000"/>
                </a:solidFill>
              </a:rPr>
              <a:t>Burn</a:t>
            </a:r>
            <a:r>
              <a:rPr lang="ja-JP" altLang="en-US" dirty="0">
                <a:solidFill>
                  <a:srgbClr val="FF0000"/>
                </a:solidFill>
              </a:rPr>
              <a:t>を</a:t>
            </a:r>
            <a:r>
              <a:rPr lang="en-US" altLang="ja-JP" dirty="0">
                <a:solidFill>
                  <a:srgbClr val="FF0000"/>
                </a:solidFill>
              </a:rPr>
              <a:t>OR</a:t>
            </a:r>
            <a:r>
              <a:rPr lang="ja-JP" altLang="en-US" dirty="0">
                <a:solidFill>
                  <a:srgbClr val="FF0000"/>
                </a:solidFill>
              </a:rPr>
              <a:t>演算）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Status |= Burn;</a:t>
            </a:r>
            <a:br>
              <a:rPr lang="en-US" altLang="ja-JP" dirty="0">
                <a:solidFill>
                  <a:srgbClr val="FF0000"/>
                </a:solidFill>
              </a:rPr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E09DC7-62E8-4E3F-A511-29D566E3D501}"/>
              </a:ext>
            </a:extLst>
          </p:cNvPr>
          <p:cNvSpPr txBox="1"/>
          <p:nvPr/>
        </p:nvSpPr>
        <p:spPr>
          <a:xfrm>
            <a:off x="6117771" y="5447306"/>
            <a:ext cx="509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00B050"/>
                </a:solidFill>
              </a:rPr>
              <a:t>追加して実行してみる</a:t>
            </a:r>
          </a:p>
        </p:txBody>
      </p:sp>
    </p:spTree>
    <p:extLst>
      <p:ext uri="{BB962C8B-B14F-4D97-AF65-F5344CB8AC3E}">
        <p14:creationId xmlns:p14="http://schemas.microsoft.com/office/powerpoint/2010/main" val="166784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（③状態フラグの変更を追加）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void </a:t>
            </a:r>
            <a:r>
              <a:rPr kumimoji="1" lang="en-US" altLang="ja-JP" dirty="0" err="1">
                <a:solidFill>
                  <a:srgbClr val="FF0000"/>
                </a:solidFill>
              </a:rPr>
              <a:t>changeStatus</a:t>
            </a:r>
            <a:r>
              <a:rPr kumimoji="1" lang="en-US" altLang="ja-JP" dirty="0">
                <a:solidFill>
                  <a:srgbClr val="FF0000"/>
                </a:solidFill>
              </a:rPr>
              <a:t>(UINT*)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>
                <a:solidFill>
                  <a:srgbClr val="FF0000"/>
                </a:solidFill>
              </a:rPr>
              <a:t>  //</a:t>
            </a:r>
            <a:r>
              <a:rPr kumimoji="1" lang="ja-JP" altLang="en-US" dirty="0">
                <a:solidFill>
                  <a:srgbClr val="FF0000"/>
                </a:solidFill>
              </a:rPr>
              <a:t>状態を変化させる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</a:t>
            </a:r>
            <a:r>
              <a:rPr kumimoji="1" lang="en-US" altLang="ja-JP" dirty="0" err="1">
                <a:solidFill>
                  <a:srgbClr val="FF0000"/>
                </a:solidFill>
              </a:rPr>
              <a:t>changeStatus</a:t>
            </a:r>
            <a:r>
              <a:rPr kumimoji="1" lang="en-US" altLang="ja-JP" dirty="0">
                <a:solidFill>
                  <a:srgbClr val="FF0000"/>
                </a:solidFill>
              </a:rPr>
              <a:t>(&amp;Status);</a:t>
            </a:r>
            <a:br>
              <a:rPr lang="en-US" altLang="ja-JP" dirty="0">
                <a:solidFill>
                  <a:srgbClr val="FF0000"/>
                </a:solidFill>
              </a:rPr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828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（③状態フラグの変更を追加）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FF0000"/>
                </a:solidFill>
              </a:rPr>
              <a:t>changeStatus</a:t>
            </a:r>
            <a:r>
              <a:rPr kumimoji="1" lang="en-US" altLang="ja-JP" dirty="0">
                <a:solidFill>
                  <a:srgbClr val="FF0000"/>
                </a:solidFill>
              </a:rPr>
              <a:t>(UINT* status){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int </a:t>
            </a:r>
            <a:r>
              <a:rPr lang="en-US" altLang="ja-JP" dirty="0">
                <a:solidFill>
                  <a:srgbClr val="FF0000"/>
                </a:solidFill>
              </a:rPr>
              <a:t>change;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</a:t>
            </a:r>
            <a:r>
              <a:rPr lang="ja-JP" altLang="en-US" dirty="0">
                <a:solidFill>
                  <a:srgbClr val="FF0000"/>
                </a:solidFill>
              </a:rPr>
              <a:t>セットする状態を入力</a:t>
            </a:r>
            <a:r>
              <a:rPr lang="en-US" altLang="ja-JP" dirty="0">
                <a:solidFill>
                  <a:srgbClr val="FF0000"/>
                </a:solidFill>
              </a:rPr>
              <a:t>\n”);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(“%d:</a:t>
            </a:r>
            <a:r>
              <a:rPr lang="ja-JP" altLang="en-US" dirty="0">
                <a:solidFill>
                  <a:srgbClr val="FF0000"/>
                </a:solidFill>
              </a:rPr>
              <a:t>毒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眠り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麻痺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火傷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%d:</a:t>
            </a:r>
            <a:r>
              <a:rPr lang="ja-JP" altLang="en-US" dirty="0">
                <a:solidFill>
                  <a:srgbClr val="FF0000"/>
                </a:solidFill>
              </a:rPr>
              <a:t>攻撃アップ </a:t>
            </a:r>
            <a:r>
              <a:rPr lang="en-US" altLang="ja-JP" dirty="0">
                <a:solidFill>
                  <a:srgbClr val="FF0000"/>
                </a:solidFill>
              </a:rPr>
              <a:t>%d</a:t>
            </a:r>
            <a:r>
              <a:rPr lang="ja-JP" altLang="en-US" dirty="0">
                <a:solidFill>
                  <a:srgbClr val="FF0000"/>
                </a:solidFill>
              </a:rPr>
              <a:t>攻撃ダウン＞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,Poison, Sleep, Para, Burn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</a:t>
            </a:r>
            <a:r>
              <a:rPr lang="en-US" altLang="ja-JP" dirty="0" err="1">
                <a:solidFill>
                  <a:srgbClr val="FF0000"/>
                </a:solidFill>
              </a:rPr>
              <a:t>AtkUp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dirty="0" err="1">
                <a:solidFill>
                  <a:srgbClr val="FF0000"/>
                </a:solidFill>
              </a:rPr>
              <a:t>AtkDown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scanf</a:t>
            </a:r>
            <a:r>
              <a:rPr lang="en-US" altLang="ja-JP" dirty="0">
                <a:solidFill>
                  <a:srgbClr val="FF0000"/>
                </a:solidFill>
              </a:rPr>
              <a:t>(“%d”, &amp;change);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//</a:t>
            </a:r>
            <a:r>
              <a:rPr lang="ja-JP" altLang="en-US" dirty="0">
                <a:solidFill>
                  <a:srgbClr val="FF0000"/>
                </a:solidFill>
              </a:rPr>
              <a:t>入力された状態値を</a:t>
            </a:r>
            <a:r>
              <a:rPr lang="en-US" altLang="ja-JP" dirty="0">
                <a:solidFill>
                  <a:srgbClr val="FF0000"/>
                </a:solidFill>
              </a:rPr>
              <a:t>OR</a:t>
            </a:r>
            <a:r>
              <a:rPr lang="ja-JP" altLang="en-US" dirty="0">
                <a:solidFill>
                  <a:srgbClr val="FF0000"/>
                </a:solidFill>
              </a:rPr>
              <a:t>演算する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*status |= change;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}  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96C47E-C4A9-4D18-8D75-C3C673906BC8}"/>
              </a:ext>
            </a:extLst>
          </p:cNvPr>
          <p:cNvSpPr txBox="1"/>
          <p:nvPr/>
        </p:nvSpPr>
        <p:spPr>
          <a:xfrm>
            <a:off x="6117771" y="5447306"/>
            <a:ext cx="509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00B050"/>
                </a:solidFill>
              </a:rPr>
              <a:t>追加して実行してみる</a:t>
            </a:r>
          </a:p>
        </p:txBody>
      </p:sp>
    </p:spTree>
    <p:extLst>
      <p:ext uri="{BB962C8B-B14F-4D97-AF65-F5344CB8AC3E}">
        <p14:creationId xmlns:p14="http://schemas.microsoft.com/office/powerpoint/2010/main" val="314272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1067</Words>
  <Application>Microsoft Office PowerPoint</Application>
  <PresentationFormat>ワイド画面</PresentationFormat>
  <Paragraphs>28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BIZ UDPゴシック</vt:lpstr>
      <vt:lpstr>游ゴシック</vt:lpstr>
      <vt:lpstr>0xProto</vt:lpstr>
      <vt:lpstr>Arial</vt:lpstr>
      <vt:lpstr>Office テーマ</vt:lpstr>
      <vt:lpstr>演習　bit.c</vt:lpstr>
      <vt:lpstr>bit.c</vt:lpstr>
      <vt:lpstr>bit.c</vt:lpstr>
      <vt:lpstr>bit.c</vt:lpstr>
      <vt:lpstr>bit.c</vt:lpstr>
      <vt:lpstr>bit.c　（①状態フラグを毒にする）</vt:lpstr>
      <vt:lpstr>bit.c　（②状態フラグに火傷を追加）</vt:lpstr>
      <vt:lpstr>bit.c　（③状態フラグの変更を追加）</vt:lpstr>
      <vt:lpstr>bit.c　（③状態フラグの変更を追加）</vt:lpstr>
      <vt:lpstr>bit.c　（④状態フラグのクリアを追加）</vt:lpstr>
      <vt:lpstr>bit.c　（④状態フラグのクリアを追加）</vt:lpstr>
      <vt:lpstr>bit.c　（④状態フラグのクリアを追加）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kic_gamesoft</cp:lastModifiedBy>
  <cp:revision>56</cp:revision>
  <dcterms:created xsi:type="dcterms:W3CDTF">2024-06-05T07:26:26Z</dcterms:created>
  <dcterms:modified xsi:type="dcterms:W3CDTF">2025-06-23T02:59:49Z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