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82" r:id="rId3"/>
    <p:sldId id="283" r:id="rId4"/>
    <p:sldId id="260" r:id="rId5"/>
    <p:sldId id="261" r:id="rId6"/>
    <p:sldId id="287" r:id="rId7"/>
    <p:sldId id="288" r:id="rId8"/>
    <p:sldId id="289" r:id="rId9"/>
    <p:sldId id="315" r:id="rId10"/>
    <p:sldId id="295" r:id="rId11"/>
    <p:sldId id="312" r:id="rId12"/>
    <p:sldId id="313" r:id="rId13"/>
    <p:sldId id="314" r:id="rId14"/>
    <p:sldId id="307" r:id="rId15"/>
    <p:sldId id="308" r:id="rId16"/>
    <p:sldId id="257" r:id="rId17"/>
    <p:sldId id="258" r:id="rId18"/>
    <p:sldId id="259" r:id="rId19"/>
    <p:sldId id="309" r:id="rId20"/>
    <p:sldId id="262" r:id="rId21"/>
    <p:sldId id="310" r:id="rId22"/>
    <p:sldId id="264" r:id="rId23"/>
    <p:sldId id="265" r:id="rId24"/>
    <p:sldId id="266" r:id="rId25"/>
    <p:sldId id="267" r:id="rId26"/>
    <p:sldId id="311" r:id="rId27"/>
    <p:sldId id="269" r:id="rId28"/>
  </p:sldIdLst>
  <p:sldSz cx="12192000" cy="6858000"/>
  <p:notesSz cx="12192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0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CF17FE-872F-7344-C9C7-224E04089ABA}"/>
              </a:ext>
            </a:extLst>
          </p:cNvPr>
          <p:cNvSpPr/>
          <p:nvPr userDrawn="1"/>
        </p:nvSpPr>
        <p:spPr>
          <a:xfrm>
            <a:off x="0" y="990600"/>
            <a:ext cx="12192000" cy="2611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303B2B-C295-83AB-5A6D-46B423652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B45949-F724-1B7A-77A6-C1EC54C4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9144000" cy="1219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B6EB87-0866-E8C9-80E4-0A51D1DC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FED94-6444-E8B9-BF93-E4D0D681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FF2677-4778-E205-7022-B52E2D71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204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85F82-D068-F0A1-E176-4845A204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319F61-95FF-60BC-7E7A-C136E0B6B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DDFC3-071E-7238-E511-BF08EB56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A24D4-1320-2F78-E10E-B6A45B2F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4AAA30-EA25-FDAB-FEFB-7B80F713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017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308A59-3AE2-C3B7-2EB1-82F35A91E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1CBECF-770C-62FA-4150-2C3B47B4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8C7D9B-DACA-F23F-F742-0A1A1829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BE6EF9-DDDF-C971-40C8-6E2CCFC2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20672-6B7C-DB1C-CAB4-ABACF35F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1833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2488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7325" y="186983"/>
            <a:ext cx="5965890" cy="6914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92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91" y="3840481"/>
            <a:ext cx="853902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105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853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E78E5-2DE9-F39B-A40D-24B7F680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3160A-B8B7-569D-5674-F1F612D5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C7909-298B-5FC5-DE11-A07252E9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8F8C32-B38A-4B1C-6BB8-98550391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85D6C-AE56-655C-1E1B-6E1CA7D6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17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B346E-BA63-0C1E-D19C-F4F69981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67D7E4-F983-A5C2-D65F-62DC5FAB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E4126E-795F-2F0F-D5CA-C7E38A31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996563-1832-F8B2-C121-2B0A31A9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89490C-A238-83E7-8BDE-4BFB8F24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576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F5DE2-9B3C-942E-8A55-78EDE47C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075DA7-BD0C-743D-7E27-73A6CA55A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149EA1-4C06-E3B7-3A47-03A474AC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A2DE9B-B91B-7D03-DFA2-1CED461A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56BC88-D125-E1D3-678A-98F39278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1BB9E8-0F72-A3A3-4D45-4956AFC3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2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E8765-9FF1-B251-B714-15115F35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CB90D-2DA8-2F37-7166-CE7B84076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00F5E0-459F-CD47-5C2A-E7561E488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84BA45-FF80-3D16-B64A-12B29821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D5B486-A5F2-65E5-AE25-978CBBC31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4774B6-181E-D651-4FE6-A08D15F4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5EB479-B6D5-961E-3C49-0B5AACD3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BFD0D3-3620-542C-70AD-C734C7FF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562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47639-A0E1-1058-18AE-74BE9129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B8E592-444C-6097-84BF-6EB67F0C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B77D82-A9CD-0808-EBCF-98B6756C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664D7A-BD03-389D-C9E4-31FDC416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479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14B5E8-F38A-3C46-7369-7CA0EDC4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1B30C4-7B26-0625-6A5D-B5D8924B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B1F91C-2C6B-EBC5-39D7-3E1E25A8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451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CCEB7-00FE-B8F2-B49B-C2F97A2D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02343-6BF3-354E-DFFB-91800C63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B02A51-4CBA-4380-E085-ECCDCAB0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24B174-3118-9BD0-0F66-35CB8A93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E43EC8-3081-6927-10CF-4D430F71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6B5EEA-627A-8AF0-D2DA-35DFEA9E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0046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FAE79-B9AA-CFF3-B153-3C71F30B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53EA3F-4C8E-B7DD-372E-B95568D82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A11926-F1C5-AAB3-5F6E-2446B38E5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12CDAB-0C47-EA42-F0C1-0BF0A569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4F493-EDAF-3DE2-7751-003D18BB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3FD5CC-5311-4F44-E823-0F1234F4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648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647FAB-5511-5DC7-FC80-36A4D155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7C7AEE-9A36-60A2-2E5E-8596A48A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2278A-9B39-6CA2-4FB2-8F5307147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167E2A-8AD0-B78E-0954-AA4FF596A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3AA1E-36E5-6392-9252-D997B96D9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A3849F-EE3F-2486-38D4-C88EDAE78CF2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1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80" r:id="rId12"/>
    <p:sldLayoutId id="2147483681" r:id="rId13"/>
    <p:sldLayoutId id="214748368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687" y="1685399"/>
            <a:ext cx="10266113" cy="4909289"/>
          </a:xfrm>
          <a:prstGeom prst="rect">
            <a:avLst/>
          </a:prstGeom>
        </p:spPr>
        <p:txBody>
          <a:bodyPr vert="horz" wrap="square" lIns="0" tIns="93785" rIns="0" bIns="0" rtlCol="0">
            <a:spAutoFit/>
          </a:bodyPr>
          <a:lstStyle/>
          <a:p>
            <a:pPr marL="13209">
              <a:spcBef>
                <a:spcPts val="738"/>
              </a:spcBef>
            </a:pPr>
            <a:r>
              <a:rPr sz="2912" spc="-36" dirty="0">
                <a:latin typeface="MS Gothic"/>
                <a:cs typeface="MS Gothic"/>
              </a:rPr>
              <a:t>テキストファイル</a:t>
            </a:r>
            <a:r>
              <a:rPr sz="2912" spc="-114" dirty="0">
                <a:latin typeface="Tahoma"/>
                <a:cs typeface="Tahoma"/>
              </a:rPr>
              <a:t>(</a:t>
            </a:r>
            <a:r>
              <a:rPr sz="2912" b="1" spc="-114" dirty="0">
                <a:latin typeface="0xProto" panose="02000009000000000000" pitchFamily="49" charset="0"/>
                <a:cs typeface="0xProto" panose="02000009000000000000" pitchFamily="49" charset="0"/>
              </a:rPr>
              <a:t>score.txt</a:t>
            </a:r>
            <a:r>
              <a:rPr sz="2912" spc="-114" dirty="0">
                <a:latin typeface="Tahoma"/>
                <a:cs typeface="Tahoma"/>
              </a:rPr>
              <a:t>)</a:t>
            </a:r>
            <a:r>
              <a:rPr sz="2912" spc="-52" dirty="0">
                <a:latin typeface="MS Gothic"/>
                <a:cs typeface="MS Gothic"/>
              </a:rPr>
              <a:t>に</a:t>
            </a:r>
            <a:endParaRPr sz="2912" dirty="0">
              <a:latin typeface="MS Gothic"/>
              <a:cs typeface="MS Gothic"/>
            </a:endParaRPr>
          </a:p>
          <a:p>
            <a:pPr marL="13209">
              <a:spcBef>
                <a:spcPts val="827"/>
              </a:spcBef>
            </a:pPr>
            <a:r>
              <a:rPr sz="3744" b="1" u="sng" spc="-42" dirty="0" err="1">
                <a:uFill>
                  <a:solidFill>
                    <a:srgbClr val="000000"/>
                  </a:solidFill>
                </a:uFill>
                <a:latin typeface="MS Gothic"/>
                <a:cs typeface="MS Gothic"/>
              </a:rPr>
              <a:t>名前</a:t>
            </a:r>
            <a:r>
              <a:rPr sz="2912" spc="-42" dirty="0" err="1">
                <a:latin typeface="MS Gothic"/>
                <a:cs typeface="MS Gothic"/>
              </a:rPr>
              <a:t>と</a:t>
            </a:r>
            <a:r>
              <a:rPr sz="3744" b="1" u="sng" spc="-42" dirty="0" err="1">
                <a:uFill>
                  <a:solidFill>
                    <a:srgbClr val="000000"/>
                  </a:solidFill>
                </a:uFill>
                <a:latin typeface="MS Gothic"/>
                <a:cs typeface="MS Gothic"/>
              </a:rPr>
              <a:t>スコア</a:t>
            </a:r>
            <a:r>
              <a:rPr sz="2912" spc="-42" dirty="0" err="1">
                <a:latin typeface="MS Gothic"/>
                <a:cs typeface="MS Gothic"/>
              </a:rPr>
              <a:t>を記録する</a:t>
            </a:r>
            <a:br>
              <a:rPr lang="en-US" sz="2912" spc="-42" dirty="0">
                <a:latin typeface="MS Gothic"/>
                <a:cs typeface="MS Gothic"/>
              </a:rPr>
            </a:br>
            <a:br>
              <a:rPr lang="en-US" sz="2912" spc="-42" dirty="0">
                <a:latin typeface="MS Gothic"/>
                <a:cs typeface="MS Gothic"/>
              </a:rPr>
            </a:br>
            <a:r>
              <a:rPr lang="ja-JP" altLang="en-US" sz="2912" spc="-42" dirty="0">
                <a:latin typeface="MS Gothic"/>
                <a:cs typeface="MS Gothic"/>
              </a:rPr>
              <a:t>①名前は最初にキーボードから入力する</a:t>
            </a:r>
            <a:br>
              <a:rPr lang="en-US" altLang="ja-JP" sz="2912" spc="-42" dirty="0">
                <a:latin typeface="MS Gothic"/>
                <a:cs typeface="MS Gothic"/>
              </a:rPr>
            </a:br>
            <a:r>
              <a:rPr lang="ja-JP" altLang="en-US" sz="2912" spc="-42" dirty="0">
                <a:latin typeface="MS Gothic"/>
                <a:cs typeface="MS Gothic"/>
              </a:rPr>
              <a:t>②そのあと、何かキー入力するたびにスコアが＋</a:t>
            </a:r>
            <a:r>
              <a:rPr lang="en-US" altLang="ja-JP" sz="2912" spc="-42" dirty="0">
                <a:latin typeface="MS Gothic"/>
                <a:cs typeface="MS Gothic"/>
              </a:rPr>
              <a:t>1</a:t>
            </a:r>
            <a:r>
              <a:rPr lang="ja-JP" altLang="en-US" sz="2912" spc="-42" dirty="0">
                <a:latin typeface="MS Gothic"/>
                <a:cs typeface="MS Gothic"/>
              </a:rPr>
              <a:t>される</a:t>
            </a:r>
            <a:br>
              <a:rPr lang="en-US" altLang="ja-JP" sz="2912" spc="-42" dirty="0">
                <a:latin typeface="MS Gothic"/>
                <a:cs typeface="MS Gothic"/>
              </a:rPr>
            </a:br>
            <a:r>
              <a:rPr lang="ja-JP" altLang="en-US" sz="2912" spc="-42" dirty="0">
                <a:latin typeface="MS Gothic"/>
                <a:cs typeface="MS Gothic"/>
              </a:rPr>
              <a:t>③アルファベットの「</a:t>
            </a:r>
            <a:r>
              <a:rPr lang="en-US" altLang="ja-JP" sz="2912" spc="-42" dirty="0">
                <a:latin typeface="+mj-lt"/>
                <a:cs typeface="MS Gothic"/>
              </a:rPr>
              <a:t>e</a:t>
            </a:r>
            <a:r>
              <a:rPr lang="ja-JP" altLang="en-US" sz="2912" spc="-42" dirty="0">
                <a:latin typeface="MS Gothic"/>
                <a:cs typeface="MS Gothic"/>
              </a:rPr>
              <a:t>」キーが押されたら入力を終了</a:t>
            </a:r>
            <a:br>
              <a:rPr lang="en-US" altLang="ja-JP" sz="2912" spc="-42" dirty="0">
                <a:latin typeface="MS Gothic"/>
                <a:cs typeface="MS Gothic"/>
              </a:rPr>
            </a:br>
            <a:r>
              <a:rPr lang="ja-JP" altLang="en-US" sz="2912" spc="-42" dirty="0">
                <a:latin typeface="MS Gothic"/>
                <a:cs typeface="MS Gothic"/>
              </a:rPr>
              <a:t>④名前とスコアの値をファイル</a:t>
            </a:r>
            <a:r>
              <a:rPr lang="en-US" altLang="ja-JP" sz="2912" spc="-42" dirty="0">
                <a:latin typeface="+mj-lt"/>
                <a:cs typeface="MS Gothic"/>
              </a:rPr>
              <a:t>score.txt</a:t>
            </a:r>
            <a:r>
              <a:rPr lang="ja-JP" altLang="en-US" sz="2912" spc="-42" dirty="0">
                <a:latin typeface="MS Gothic"/>
                <a:cs typeface="MS Gothic"/>
              </a:rPr>
              <a:t>に書き込む</a:t>
            </a:r>
            <a:endParaRPr lang="en-US" altLang="ja-JP" sz="2912" spc="-42" dirty="0">
              <a:latin typeface="MS Gothic"/>
              <a:cs typeface="MS Gothic"/>
            </a:endParaRPr>
          </a:p>
          <a:p>
            <a:pPr marL="13209">
              <a:spcBef>
                <a:spcPts val="827"/>
              </a:spcBef>
            </a:pPr>
            <a:r>
              <a:rPr lang="ja-JP" altLang="en-US" sz="2912" spc="-42" dirty="0">
                <a:latin typeface="MS Gothic"/>
                <a:cs typeface="MS Gothic"/>
              </a:rPr>
              <a:t>⑤</a:t>
            </a:r>
            <a:r>
              <a:rPr lang="en-US" altLang="ja-JP" sz="2912" spc="-42" dirty="0">
                <a:cs typeface="MS Gothic"/>
              </a:rPr>
              <a:t>score.txt</a:t>
            </a:r>
            <a:r>
              <a:rPr lang="ja-JP" altLang="en-US" sz="2912" spc="-42" dirty="0">
                <a:latin typeface="MS Gothic"/>
                <a:cs typeface="MS Gothic"/>
              </a:rPr>
              <a:t>から読み込んで、画面に</a:t>
            </a:r>
            <a:br>
              <a:rPr lang="en-US" altLang="ja-JP" sz="2912" spc="-42" dirty="0">
                <a:latin typeface="MS Gothic"/>
                <a:cs typeface="MS Gothic"/>
              </a:rPr>
            </a:br>
            <a:r>
              <a:rPr lang="ja-JP" altLang="en-US" sz="2912" spc="-42" dirty="0">
                <a:latin typeface="MS Gothic"/>
                <a:cs typeface="MS Gothic"/>
              </a:rPr>
              <a:t>　　○点：名前</a:t>
            </a:r>
            <a:br>
              <a:rPr lang="en-US" altLang="ja-JP" sz="2912" spc="-42" dirty="0">
                <a:latin typeface="MS Gothic"/>
                <a:cs typeface="MS Gothic"/>
              </a:rPr>
            </a:br>
            <a:r>
              <a:rPr lang="ja-JP" altLang="en-US" sz="2912" spc="-42" dirty="0">
                <a:latin typeface="MS Gothic"/>
                <a:cs typeface="MS Gothic"/>
              </a:rPr>
              <a:t>　　と表示する</a:t>
            </a:r>
            <a:endParaRPr lang="en-US" altLang="ja-JP" sz="2912" spc="-42" dirty="0">
              <a:latin typeface="MS Gothic"/>
              <a:cs typeface="MS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627" y="4495800"/>
            <a:ext cx="10980420" cy="1277112"/>
          </a:xfrm>
          <a:custGeom>
            <a:avLst/>
            <a:gdLst/>
            <a:ahLst/>
            <a:cxnLst/>
            <a:rect l="l" t="t" r="r" b="b"/>
            <a:pathLst>
              <a:path w="10980420" h="1929765">
                <a:moveTo>
                  <a:pt x="10980420" y="0"/>
                </a:moveTo>
                <a:lnTo>
                  <a:pt x="0" y="0"/>
                </a:lnTo>
                <a:lnTo>
                  <a:pt x="0" y="1929384"/>
                </a:lnTo>
                <a:lnTo>
                  <a:pt x="10980420" y="1929384"/>
                </a:lnTo>
                <a:lnTo>
                  <a:pt x="1098042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8973" y="5105222"/>
            <a:ext cx="343382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  <a:latin typeface="ＭＳ ゴシック"/>
                <a:cs typeface="ＭＳ ゴシック"/>
              </a:rPr>
              <a:t>攻撃力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r>
              <a:rPr sz="3200" spc="-10" dirty="0">
                <a:solidFill>
                  <a:srgbClr val="FFFFFF"/>
                </a:solidFill>
                <a:cs typeface="Century Gothic"/>
              </a:rPr>
              <a:t>30.50</a:t>
            </a:r>
            <a:endParaRPr sz="3200" dirty="0"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892" y="1334990"/>
            <a:ext cx="6146800" cy="428434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4000" spc="-170" dirty="0">
                <a:solidFill>
                  <a:srgbClr val="42B996"/>
                </a:solidFill>
                <a:latin typeface="+mn-ea"/>
                <a:cs typeface="ＭＳ ゴシック"/>
              </a:rPr>
              <a:t>▶ </a:t>
            </a:r>
            <a:r>
              <a:rPr sz="2800" spc="-35" dirty="0">
                <a:latin typeface="+mn-ea"/>
                <a:cs typeface="ＭＳ ゴシック"/>
              </a:rPr>
              <a:t>構造体のメンバに</a:t>
            </a:r>
            <a:r>
              <a:rPr sz="2800" b="1" u="sng" spc="-35" dirty="0"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ファイルから</a:t>
            </a:r>
            <a:endParaRPr sz="2800" dirty="0">
              <a:latin typeface="+mn-ea"/>
              <a:cs typeface="ＭＳ ゴシック"/>
            </a:endParaRPr>
          </a:p>
          <a:p>
            <a:pPr marL="469900" marR="5080" indent="-100965">
              <a:lnSpc>
                <a:spcPts val="4380"/>
              </a:lnSpc>
              <a:spcBef>
                <a:spcPts val="254"/>
              </a:spcBef>
            </a:pPr>
            <a:r>
              <a:rPr sz="2800" b="1" u="sng" spc="-130" dirty="0"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 </a:t>
            </a:r>
            <a:r>
              <a:rPr sz="2800" b="1" u="sng" spc="-30" dirty="0" err="1"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読み取ったステータス</a:t>
            </a:r>
            <a:r>
              <a:rPr sz="2800" u="none" spc="-165" dirty="0" err="1">
                <a:latin typeface="+mn-ea"/>
                <a:cs typeface="ＭＳ ゴシック"/>
              </a:rPr>
              <a:t>をセットし</a:t>
            </a:r>
            <a:r>
              <a:rPr sz="2800" u="none" spc="-165" dirty="0">
                <a:latin typeface="+mn-ea"/>
                <a:cs typeface="ＭＳ ゴシック"/>
              </a:rPr>
              <a:t>、</a:t>
            </a:r>
            <a:br>
              <a:rPr lang="en-US" sz="2800" u="none" spc="-165" dirty="0">
                <a:latin typeface="+mn-ea"/>
                <a:cs typeface="ＭＳ ゴシック"/>
              </a:rPr>
            </a:br>
            <a:r>
              <a:rPr sz="2800" u="none" spc="-35" dirty="0" err="1">
                <a:latin typeface="+mn-ea"/>
                <a:cs typeface="ＭＳ ゴシック"/>
              </a:rPr>
              <a:t>実行結果に表示させる</a:t>
            </a:r>
            <a:endParaRPr sz="2800" dirty="0">
              <a:latin typeface="+mn-ea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2425"/>
              </a:spcBef>
            </a:pPr>
            <a:endParaRPr sz="2800" dirty="0">
              <a:latin typeface="+mn-ea"/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40" dirty="0">
                <a:latin typeface="+mn-ea"/>
                <a:cs typeface="ＭＳ ゴシック"/>
              </a:rPr>
              <a:t>実行結果</a:t>
            </a:r>
            <a:endParaRPr sz="2800" dirty="0">
              <a:latin typeface="+mn-ea"/>
              <a:cs typeface="ＭＳ ゴシック"/>
            </a:endParaRPr>
          </a:p>
          <a:p>
            <a:pPr marL="157480">
              <a:lnSpc>
                <a:spcPct val="100000"/>
              </a:lnSpc>
              <a:spcBef>
                <a:spcPts val="1240"/>
              </a:spcBef>
              <a:tabLst>
                <a:tab pos="2533650" algn="l"/>
              </a:tabLst>
            </a:pPr>
            <a:r>
              <a:rPr sz="3200" dirty="0" err="1">
                <a:solidFill>
                  <a:srgbClr val="FFFFFF"/>
                </a:solidFill>
                <a:latin typeface="+mn-ea"/>
                <a:cs typeface="ＭＳ ゴシック"/>
              </a:rPr>
              <a:t>隊員</a:t>
            </a:r>
            <a:r>
              <a:rPr sz="3200" spc="-50" dirty="0" err="1">
                <a:solidFill>
                  <a:srgbClr val="FFFFFF"/>
                </a:solidFill>
                <a:latin typeface="+mn-ea"/>
                <a:cs typeface="Century Gothic"/>
              </a:rPr>
              <a:t>A</a:t>
            </a:r>
            <a:r>
              <a:rPr sz="3200" dirty="0">
                <a:solidFill>
                  <a:srgbClr val="FFFFFF"/>
                </a:solidFill>
                <a:latin typeface="+mn-ea"/>
                <a:cs typeface="Century Gothic"/>
              </a:rPr>
              <a:t>	</a:t>
            </a:r>
            <a:r>
              <a:rPr sz="3200" dirty="0">
                <a:solidFill>
                  <a:srgbClr val="FFFFFF"/>
                </a:solidFill>
                <a:latin typeface="+mn-ea"/>
                <a:cs typeface="ＭＳ ゴシック"/>
              </a:rPr>
              <a:t>体力</a:t>
            </a:r>
            <a:r>
              <a:rPr sz="3200" spc="-20" dirty="0">
                <a:solidFill>
                  <a:srgbClr val="FFFFFF"/>
                </a:solidFill>
                <a:latin typeface="+mn-ea"/>
                <a:cs typeface="Century Gothic"/>
              </a:rPr>
              <a:t>:</a:t>
            </a:r>
            <a:r>
              <a:rPr sz="3200" spc="-20" dirty="0">
                <a:solidFill>
                  <a:srgbClr val="FFFFFF"/>
                </a:solidFill>
                <a:cs typeface="Century Gothic"/>
              </a:rPr>
              <a:t>100</a:t>
            </a:r>
            <a:endParaRPr sz="3200" dirty="0">
              <a:cs typeface="Century Gothic"/>
            </a:endParaRPr>
          </a:p>
          <a:p>
            <a:pPr marL="157480">
              <a:lnSpc>
                <a:spcPct val="100000"/>
              </a:lnSpc>
              <a:tabLst>
                <a:tab pos="4310380" algn="l"/>
              </a:tabLst>
            </a:pPr>
            <a:r>
              <a:rPr sz="3200" dirty="0">
                <a:solidFill>
                  <a:srgbClr val="FFFFFF"/>
                </a:solidFill>
                <a:latin typeface="+mn-ea"/>
                <a:cs typeface="ＭＳ ゴシック"/>
              </a:rPr>
              <a:t>武器</a:t>
            </a:r>
            <a:r>
              <a:rPr sz="3200" dirty="0">
                <a:solidFill>
                  <a:srgbClr val="FFFFFF"/>
                </a:solidFill>
                <a:latin typeface="+mn-ea"/>
                <a:cs typeface="Century Gothic"/>
              </a:rPr>
              <a:t>:</a:t>
            </a:r>
            <a:r>
              <a:rPr sz="3200" dirty="0">
                <a:solidFill>
                  <a:srgbClr val="FFFFFF"/>
                </a:solidFill>
                <a:latin typeface="+mn-ea"/>
                <a:cs typeface="ＭＳ ゴシック"/>
              </a:rPr>
              <a:t>ショ</a:t>
            </a:r>
            <a:r>
              <a:rPr sz="3200" spc="-20" dirty="0">
                <a:solidFill>
                  <a:srgbClr val="FFFFFF"/>
                </a:solidFill>
                <a:latin typeface="+mn-ea"/>
                <a:cs typeface="ＭＳ ゴシック"/>
              </a:rPr>
              <a:t>ッ</a:t>
            </a:r>
            <a:r>
              <a:rPr sz="3200" dirty="0">
                <a:solidFill>
                  <a:srgbClr val="FFFFFF"/>
                </a:solidFill>
                <a:latin typeface="+mn-ea"/>
                <a:cs typeface="ＭＳ ゴシック"/>
              </a:rPr>
              <a:t>トガ</a:t>
            </a:r>
            <a:r>
              <a:rPr sz="3200" spc="-50" dirty="0">
                <a:solidFill>
                  <a:srgbClr val="FFFFFF"/>
                </a:solidFill>
                <a:latin typeface="+mn-ea"/>
                <a:cs typeface="ＭＳ ゴシック"/>
              </a:rPr>
              <a:t>ン</a:t>
            </a:r>
            <a:r>
              <a:rPr sz="3200" dirty="0">
                <a:solidFill>
                  <a:srgbClr val="FFFFFF"/>
                </a:solidFill>
                <a:latin typeface="+mn-ea"/>
                <a:cs typeface="ＭＳ ゴシック"/>
              </a:rPr>
              <a:t>	残弾</a:t>
            </a:r>
            <a:r>
              <a:rPr sz="3200" spc="-10" dirty="0">
                <a:solidFill>
                  <a:srgbClr val="FFFFFF"/>
                </a:solidFill>
                <a:latin typeface="+mn-ea"/>
                <a:cs typeface="ＭＳ ゴシック"/>
              </a:rPr>
              <a:t>数</a:t>
            </a:r>
            <a:r>
              <a:rPr sz="3200" spc="-25" dirty="0">
                <a:solidFill>
                  <a:srgbClr val="FFFFFF"/>
                </a:solidFill>
                <a:latin typeface="+mn-ea"/>
                <a:cs typeface="Century Gothic"/>
              </a:rPr>
              <a:t>:</a:t>
            </a:r>
            <a:r>
              <a:rPr sz="3200" spc="-25" dirty="0">
                <a:solidFill>
                  <a:srgbClr val="FFFFFF"/>
                </a:solidFill>
                <a:cs typeface="Century Gothic"/>
              </a:rPr>
              <a:t>5</a:t>
            </a:r>
            <a:endParaRPr sz="3200" dirty="0">
              <a:cs typeface="Century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507708"/>
            <a:ext cx="10515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4295" algn="l"/>
              </a:tabLst>
            </a:pPr>
            <a:r>
              <a:rPr b="0" spc="-10" dirty="0">
                <a:latin typeface="+mn-lt"/>
              </a:rPr>
              <a:t>f_prac0</a:t>
            </a:r>
            <a:r>
              <a:rPr lang="en-US" b="0" spc="-10" dirty="0">
                <a:latin typeface="+mn-lt"/>
              </a:rPr>
              <a:t>2</a:t>
            </a:r>
            <a:r>
              <a:rPr b="0" spc="-10" dirty="0">
                <a:latin typeface="+mn-lt"/>
              </a:rPr>
              <a:t>.c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53200" y="1403650"/>
            <a:ext cx="5181600" cy="1141338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340"/>
              </a:spcBef>
            </a:pPr>
            <a:r>
              <a:rPr sz="2400" b="1" spc="-25" dirty="0">
                <a:latin typeface="ＭＳ ゴシック"/>
                <a:cs typeface="ＭＳ ゴシック"/>
              </a:rPr>
              <a:t>隊員</a:t>
            </a:r>
            <a:r>
              <a:rPr sz="2400" b="1" dirty="0">
                <a:latin typeface="Century Gothic"/>
                <a:cs typeface="Century Gothic"/>
              </a:rPr>
              <a:t>A</a:t>
            </a:r>
            <a:r>
              <a:rPr lang="en-US" sz="2400" b="1" spc="-10" dirty="0">
                <a:latin typeface="+mj-lt"/>
                <a:cs typeface="Century Gothic"/>
              </a:rPr>
              <a:t>,</a:t>
            </a:r>
            <a:r>
              <a:rPr sz="2400" b="1" dirty="0">
                <a:cs typeface="Century Gothic"/>
              </a:rPr>
              <a:t>100</a:t>
            </a:r>
            <a:r>
              <a:rPr lang="en-US" sz="2400" b="1" spc="10" dirty="0">
                <a:cs typeface="Century Gothic"/>
              </a:rPr>
              <a:t>,</a:t>
            </a:r>
            <a:r>
              <a:rPr sz="2400" b="1" spc="-100" dirty="0">
                <a:latin typeface="ＭＳ ゴシック"/>
                <a:cs typeface="ＭＳ ゴシック"/>
              </a:rPr>
              <a:t>ショットガン</a:t>
            </a:r>
            <a:r>
              <a:rPr lang="en-US" sz="2400" b="1" spc="-100" dirty="0">
                <a:latin typeface="+mj-lt"/>
                <a:cs typeface="ＭＳ ゴシック"/>
              </a:rPr>
              <a:t>,</a:t>
            </a:r>
            <a:r>
              <a:rPr sz="2400" b="1" dirty="0">
                <a:cs typeface="Century Gothic"/>
              </a:rPr>
              <a:t>5</a:t>
            </a:r>
            <a:r>
              <a:rPr lang="en-US" sz="2400" b="1" spc="-10" dirty="0">
                <a:cs typeface="Century Gothic"/>
              </a:rPr>
              <a:t>,</a:t>
            </a:r>
            <a:r>
              <a:rPr sz="2400" b="1" spc="-20" dirty="0">
                <a:cs typeface="Century Gothic"/>
              </a:rPr>
              <a:t>30.5</a:t>
            </a:r>
            <a:endParaRPr sz="2400" dirty="0">
              <a:cs typeface="Century Gothic"/>
            </a:endParaRPr>
          </a:p>
          <a:p>
            <a:pPr>
              <a:lnSpc>
                <a:spcPct val="100000"/>
              </a:lnSpc>
              <a:spcBef>
                <a:spcPts val="2760"/>
              </a:spcBef>
            </a:pPr>
            <a:endParaRPr sz="2400" dirty="0">
              <a:latin typeface="Century Gothic"/>
              <a:cs typeface="Century Gothic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4001EB0-D816-F379-3F5F-8693009CFE8F}"/>
              </a:ext>
            </a:extLst>
          </p:cNvPr>
          <p:cNvSpPr txBox="1"/>
          <p:nvPr/>
        </p:nvSpPr>
        <p:spPr>
          <a:xfrm>
            <a:off x="6307254" y="799942"/>
            <a:ext cx="304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entury Gothic"/>
              </a:rPr>
              <a:t>↓</a:t>
            </a:r>
            <a:r>
              <a:rPr lang="en-US" sz="2800" spc="-10" dirty="0">
                <a:cs typeface="Century Gothic"/>
              </a:rPr>
              <a:t> </a:t>
            </a:r>
            <a:r>
              <a:rPr lang="en-US" sz="2800" spc="-40" dirty="0">
                <a:cs typeface="Century Gothic"/>
              </a:rPr>
              <a:t>status</a:t>
            </a:r>
            <a:r>
              <a:rPr lang="en-US" sz="2800" spc="-40" dirty="0">
                <a:cs typeface="ＭＳ ゴシック"/>
              </a:rPr>
              <a:t>.txt</a:t>
            </a:r>
            <a:endParaRPr sz="2800" dirty="0">
              <a:cs typeface="ＭＳ ゴシック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C2731-1646-C9E5-B7C6-A979C9C64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666FE62-2524-6824-FEAF-8C431559D4AB}"/>
              </a:ext>
            </a:extLst>
          </p:cNvPr>
          <p:cNvSpPr txBox="1"/>
          <p:nvPr/>
        </p:nvSpPr>
        <p:spPr>
          <a:xfrm>
            <a:off x="824089" y="1253191"/>
            <a:ext cx="885271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ja-JP" sz="3600" spc="-30" dirty="0" err="1">
                <a:solidFill>
                  <a:srgbClr val="FF0000"/>
                </a:solidFill>
                <a:latin typeface="+mj-lt"/>
                <a:cs typeface="ＭＳ ゴシック"/>
              </a:rPr>
              <a:t>fscanf</a:t>
            </a:r>
            <a:r>
              <a:rPr lang="ja-JP" altLang="en-US" sz="3600" spc="-30" dirty="0">
                <a:solidFill>
                  <a:srgbClr val="FF0000"/>
                </a:solidFill>
                <a:latin typeface="ＭＳ ゴシック"/>
                <a:cs typeface="ＭＳ ゴシック"/>
              </a:rPr>
              <a:t>を用いた読み込みの注意点</a:t>
            </a:r>
            <a:endParaRPr lang="en-US" altLang="ja-JP" sz="3600" spc="-30" dirty="0">
              <a:solidFill>
                <a:srgbClr val="FF0000"/>
              </a:solidFill>
              <a:latin typeface="ＭＳ ゴシック"/>
              <a:cs typeface="ＭＳ ゴシック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ABE36E7-2CB3-AD22-F137-C6C5B394C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5978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4295" algn="l"/>
              </a:tabLst>
            </a:pPr>
            <a:r>
              <a:rPr spc="-10" dirty="0"/>
              <a:t>f_prac0</a:t>
            </a:r>
            <a:r>
              <a:rPr lang="en-US" spc="-10" dirty="0"/>
              <a:t>2</a:t>
            </a:r>
            <a:r>
              <a:rPr spc="-10" dirty="0"/>
              <a:t>.c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DAB3834-0FAF-F631-F60B-C84726894ED7}"/>
              </a:ext>
            </a:extLst>
          </p:cNvPr>
          <p:cNvSpPr txBox="1"/>
          <p:nvPr/>
        </p:nvSpPr>
        <p:spPr>
          <a:xfrm>
            <a:off x="2778642" y="4800600"/>
            <a:ext cx="7584558" cy="536044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340"/>
              </a:spcBef>
            </a:pPr>
            <a:r>
              <a:rPr sz="3200" b="1" spc="-25" dirty="0">
                <a:latin typeface="ＭＳ ゴシック"/>
                <a:cs typeface="ＭＳ ゴシック"/>
              </a:rPr>
              <a:t>隊員</a:t>
            </a:r>
            <a:r>
              <a:rPr sz="3200" b="1" dirty="0">
                <a:latin typeface="Century Gothic"/>
                <a:cs typeface="Century Gothic"/>
              </a:rPr>
              <a:t>A</a:t>
            </a:r>
            <a:r>
              <a:rPr lang="en-US" sz="3200" b="1" dirty="0">
                <a:latin typeface="+mj-lt"/>
                <a:cs typeface="Century Gothic"/>
              </a:rPr>
              <a:t>,</a:t>
            </a:r>
            <a:r>
              <a:rPr sz="3200" b="1" dirty="0">
                <a:cs typeface="Century Gothic"/>
              </a:rPr>
              <a:t>100</a:t>
            </a:r>
            <a:r>
              <a:rPr lang="en-US" altLang="ja-JP" sz="3200" b="1" dirty="0">
                <a:cs typeface="Century Gothic"/>
              </a:rPr>
              <a:t>,</a:t>
            </a:r>
            <a:r>
              <a:rPr sz="3200" b="1" spc="-100" dirty="0">
                <a:latin typeface="ＭＳ ゴシック"/>
                <a:cs typeface="ＭＳ ゴシック"/>
              </a:rPr>
              <a:t>ショットガン</a:t>
            </a:r>
            <a:r>
              <a:rPr lang="en-US" altLang="ja-JP" sz="3200" b="1" dirty="0">
                <a:cs typeface="Century Gothic"/>
              </a:rPr>
              <a:t>,</a:t>
            </a:r>
            <a:r>
              <a:rPr sz="3200" b="1" dirty="0">
                <a:cs typeface="Century Gothic"/>
              </a:rPr>
              <a:t>5</a:t>
            </a:r>
            <a:r>
              <a:rPr lang="en-US" altLang="ja-JP" sz="3200" b="1" dirty="0">
                <a:cs typeface="Century Gothic"/>
              </a:rPr>
              <a:t>,</a:t>
            </a:r>
            <a:r>
              <a:rPr sz="3200" b="1" spc="-20" dirty="0">
                <a:cs typeface="Century Gothic"/>
              </a:rPr>
              <a:t>30.5</a:t>
            </a:r>
            <a:r>
              <a:rPr lang="en-US" altLang="ja-JP" sz="3200" spc="-20" dirty="0">
                <a:solidFill>
                  <a:srgbClr val="00B0F0"/>
                </a:solidFill>
                <a:cs typeface="Century Gothic"/>
              </a:rPr>
              <a:t>\n</a:t>
            </a:r>
            <a:endParaRPr sz="3200" dirty="0">
              <a:solidFill>
                <a:srgbClr val="00B0F0"/>
              </a:solidFill>
              <a:latin typeface="Century Gothic"/>
              <a:cs typeface="Century Gothic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026FF66E-CA55-EBB7-4349-359C12278F9D}"/>
              </a:ext>
            </a:extLst>
          </p:cNvPr>
          <p:cNvSpPr txBox="1"/>
          <p:nvPr/>
        </p:nvSpPr>
        <p:spPr>
          <a:xfrm>
            <a:off x="1027232" y="2164198"/>
            <a:ext cx="10631368" cy="656590"/>
          </a:xfrm>
          <a:prstGeom prst="rect">
            <a:avLst/>
          </a:prstGeom>
          <a:ln w="12700">
            <a:solidFill>
              <a:srgbClr val="1CACE3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lang="en-US" sz="4000" dirty="0" err="1">
                <a:cs typeface="ＭＳ ゴシック"/>
              </a:rPr>
              <a:t>fscanf</a:t>
            </a:r>
            <a:r>
              <a:rPr lang="en-US" sz="4000" dirty="0">
                <a:cs typeface="ＭＳ ゴシック"/>
              </a:rPr>
              <a:t>(</a:t>
            </a:r>
            <a:r>
              <a:rPr lang="en-US" sz="4000" dirty="0" err="1">
                <a:cs typeface="ＭＳ ゴシック"/>
              </a:rPr>
              <a:t>fp</a:t>
            </a:r>
            <a:r>
              <a:rPr lang="en-US" sz="4000" dirty="0">
                <a:cs typeface="ＭＳ ゴシック"/>
              </a:rPr>
              <a:t>,”%</a:t>
            </a:r>
            <a:r>
              <a:rPr lang="en-US" sz="4000" dirty="0" err="1">
                <a:cs typeface="ＭＳ ゴシック"/>
              </a:rPr>
              <a:t>s,%d,%s,%d,%f</a:t>
            </a:r>
            <a:r>
              <a:rPr lang="en-US" sz="4000" dirty="0">
                <a:cs typeface="ＭＳ ゴシック"/>
              </a:rPr>
              <a:t>”</a:t>
            </a:r>
            <a:r>
              <a:rPr lang="en-US" altLang="ja-JP" sz="4000" dirty="0">
                <a:cs typeface="ＭＳ ゴシック"/>
              </a:rPr>
              <a:t>,</a:t>
            </a:r>
            <a:r>
              <a:rPr lang="ja-JP" altLang="en-US" sz="4000" dirty="0">
                <a:cs typeface="ＭＳ ゴシック"/>
              </a:rPr>
              <a:t>・・・</a:t>
            </a:r>
            <a:r>
              <a:rPr lang="en-US" sz="4000" dirty="0">
                <a:cs typeface="ＭＳ ゴシック"/>
              </a:rPr>
              <a:t>)</a:t>
            </a:r>
            <a:endParaRPr sz="4000" dirty="0">
              <a:cs typeface="ＭＳ ゴシック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4056739-4683-B8D5-774D-D0AED0AD542C}"/>
              </a:ext>
            </a:extLst>
          </p:cNvPr>
          <p:cNvSpPr txBox="1"/>
          <p:nvPr/>
        </p:nvSpPr>
        <p:spPr>
          <a:xfrm>
            <a:off x="2887389" y="3382415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としてしまうとうまく読み込みができない</a:t>
            </a:r>
          </a:p>
        </p:txBody>
      </p:sp>
    </p:spTree>
    <p:extLst>
      <p:ext uri="{BB962C8B-B14F-4D97-AF65-F5344CB8AC3E}">
        <p14:creationId xmlns:p14="http://schemas.microsoft.com/office/powerpoint/2010/main" val="16105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317AE-78F7-6FB8-2588-1C49AD95F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B73C7263-23B8-E68A-17DE-53A88CB9F202}"/>
              </a:ext>
            </a:extLst>
          </p:cNvPr>
          <p:cNvSpPr txBox="1"/>
          <p:nvPr/>
        </p:nvSpPr>
        <p:spPr>
          <a:xfrm>
            <a:off x="824089" y="1253191"/>
            <a:ext cx="885271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ja-JP" sz="3600" spc="-30" dirty="0" err="1">
                <a:solidFill>
                  <a:srgbClr val="FF0000"/>
                </a:solidFill>
                <a:latin typeface="+mj-lt"/>
                <a:cs typeface="ＭＳ ゴシック"/>
              </a:rPr>
              <a:t>fscanf</a:t>
            </a:r>
            <a:r>
              <a:rPr lang="ja-JP" altLang="en-US" sz="3600" spc="-30" dirty="0">
                <a:solidFill>
                  <a:srgbClr val="FF0000"/>
                </a:solidFill>
                <a:latin typeface="ＭＳ ゴシック"/>
                <a:cs typeface="ＭＳ ゴシック"/>
              </a:rPr>
              <a:t>を用いた読み込みの注意点</a:t>
            </a:r>
            <a:endParaRPr lang="en-US" altLang="ja-JP" sz="3600" spc="-30" dirty="0">
              <a:solidFill>
                <a:srgbClr val="FF0000"/>
              </a:solidFill>
              <a:latin typeface="ＭＳ ゴシック"/>
              <a:cs typeface="ＭＳ ゴシック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2996B7A-8BD2-083B-6905-9A23A9A75D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5978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4295" algn="l"/>
              </a:tabLst>
            </a:pPr>
            <a:r>
              <a:rPr spc="-10" dirty="0"/>
              <a:t>f_prac0</a:t>
            </a:r>
            <a:r>
              <a:rPr lang="en-US" spc="-10" dirty="0"/>
              <a:t>2</a:t>
            </a:r>
            <a:r>
              <a:rPr spc="-10" dirty="0"/>
              <a:t>.c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028C5B5-9953-A0A6-CA9B-4BBBFC80C3D9}"/>
              </a:ext>
            </a:extLst>
          </p:cNvPr>
          <p:cNvSpPr txBox="1"/>
          <p:nvPr/>
        </p:nvSpPr>
        <p:spPr>
          <a:xfrm>
            <a:off x="1684731" y="3630809"/>
            <a:ext cx="9115913" cy="536044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340"/>
              </a:spcBef>
            </a:pPr>
            <a:r>
              <a:rPr sz="3200" b="1" spc="-25" dirty="0">
                <a:highlight>
                  <a:srgbClr val="FFFF00"/>
                </a:highlight>
                <a:latin typeface="ＭＳ ゴシック"/>
                <a:cs typeface="ＭＳ ゴシック"/>
              </a:rPr>
              <a:t>隊員</a:t>
            </a:r>
            <a:r>
              <a:rPr sz="3200" b="1" dirty="0">
                <a:highlight>
                  <a:srgbClr val="FFFF00"/>
                </a:highlight>
                <a:latin typeface="Century Gothic"/>
                <a:cs typeface="Century Gothic"/>
              </a:rPr>
              <a:t>A</a:t>
            </a:r>
            <a:r>
              <a:rPr lang="en-US" sz="3200" b="1" dirty="0">
                <a:highlight>
                  <a:srgbClr val="FFFF00"/>
                </a:highlight>
                <a:latin typeface="+mj-lt"/>
                <a:cs typeface="Century Gothic"/>
              </a:rPr>
              <a:t>,</a:t>
            </a:r>
            <a:r>
              <a:rPr sz="3200" b="1" dirty="0">
                <a:highlight>
                  <a:srgbClr val="FFFF00"/>
                </a:highlight>
                <a:cs typeface="Century Gothic"/>
              </a:rPr>
              <a:t>100</a:t>
            </a:r>
            <a:r>
              <a:rPr lang="en-US" altLang="ja-JP" sz="3200" b="1" dirty="0">
                <a:highlight>
                  <a:srgbClr val="FFFF00"/>
                </a:highlight>
                <a:cs typeface="Century Gothic"/>
              </a:rPr>
              <a:t>,</a:t>
            </a:r>
            <a:r>
              <a:rPr sz="3200" b="1" spc="-100" dirty="0">
                <a:highlight>
                  <a:srgbClr val="FFFF00"/>
                </a:highlight>
                <a:latin typeface="ＭＳ ゴシック"/>
                <a:cs typeface="ＭＳ ゴシック"/>
              </a:rPr>
              <a:t>ショットガン</a:t>
            </a:r>
            <a:r>
              <a:rPr lang="en-US" altLang="ja-JP" sz="3200" b="1" dirty="0">
                <a:highlight>
                  <a:srgbClr val="FFFF00"/>
                </a:highlight>
                <a:cs typeface="Century Gothic"/>
              </a:rPr>
              <a:t>,</a:t>
            </a:r>
            <a:r>
              <a:rPr sz="3200" b="1" dirty="0">
                <a:highlight>
                  <a:srgbClr val="FFFF00"/>
                </a:highlight>
                <a:cs typeface="Century Gothic"/>
              </a:rPr>
              <a:t>5</a:t>
            </a:r>
            <a:r>
              <a:rPr lang="en-US" altLang="ja-JP" sz="3200" b="1" dirty="0">
                <a:highlight>
                  <a:srgbClr val="FFFF00"/>
                </a:highlight>
                <a:cs typeface="Century Gothic"/>
              </a:rPr>
              <a:t>,</a:t>
            </a:r>
            <a:r>
              <a:rPr sz="3200" b="1" spc="-20" dirty="0">
                <a:highlight>
                  <a:srgbClr val="FFFF00"/>
                </a:highlight>
                <a:cs typeface="Century Gothic"/>
              </a:rPr>
              <a:t>30.5</a:t>
            </a:r>
            <a:r>
              <a:rPr lang="en-US" sz="3200" spc="-20" dirty="0">
                <a:solidFill>
                  <a:srgbClr val="00B0F0"/>
                </a:solidFill>
                <a:cs typeface="Century Gothic"/>
              </a:rPr>
              <a:t>\n</a:t>
            </a:r>
            <a:endParaRPr sz="3200" dirty="0">
              <a:latin typeface="Century Gothic"/>
              <a:cs typeface="Century Gothic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5755AF1D-9AFD-FD8C-B2EF-D94EBA2B167F}"/>
              </a:ext>
            </a:extLst>
          </p:cNvPr>
          <p:cNvSpPr txBox="1"/>
          <p:nvPr/>
        </p:nvSpPr>
        <p:spPr>
          <a:xfrm>
            <a:off x="1027232" y="2164198"/>
            <a:ext cx="10631368" cy="779701"/>
          </a:xfrm>
          <a:prstGeom prst="rect">
            <a:avLst/>
          </a:prstGeom>
          <a:ln w="12700">
            <a:solidFill>
              <a:srgbClr val="1CACE3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lang="en-US" sz="4000" dirty="0" err="1">
                <a:cs typeface="ＭＳ ゴシック"/>
              </a:rPr>
              <a:t>fscanf</a:t>
            </a:r>
            <a:r>
              <a:rPr lang="en-US" sz="4000" dirty="0">
                <a:cs typeface="ＭＳ ゴシック"/>
              </a:rPr>
              <a:t>(</a:t>
            </a:r>
            <a:r>
              <a:rPr lang="en-US" sz="4000" dirty="0" err="1">
                <a:cs typeface="ＭＳ ゴシック"/>
              </a:rPr>
              <a:t>fp</a:t>
            </a:r>
            <a:r>
              <a:rPr lang="en-US" sz="4000" dirty="0">
                <a:cs typeface="ＭＳ ゴシック"/>
              </a:rPr>
              <a:t>,”</a:t>
            </a:r>
            <a:r>
              <a:rPr lang="en-US" sz="4800" dirty="0">
                <a:solidFill>
                  <a:srgbClr val="FF0000"/>
                </a:solidFill>
                <a:cs typeface="ＭＳ ゴシック"/>
              </a:rPr>
              <a:t>%</a:t>
            </a:r>
            <a:r>
              <a:rPr lang="en-US" sz="4800" dirty="0" err="1">
                <a:solidFill>
                  <a:srgbClr val="FF0000"/>
                </a:solidFill>
                <a:cs typeface="ＭＳ ゴシック"/>
              </a:rPr>
              <a:t>s</a:t>
            </a:r>
            <a:r>
              <a:rPr lang="en-US" sz="4000" dirty="0" err="1">
                <a:cs typeface="ＭＳ ゴシック"/>
              </a:rPr>
              <a:t>,%d,%s,%d,%f</a:t>
            </a:r>
            <a:r>
              <a:rPr lang="en-US" sz="4000" dirty="0">
                <a:cs typeface="ＭＳ ゴシック"/>
              </a:rPr>
              <a:t>”</a:t>
            </a:r>
            <a:r>
              <a:rPr lang="en-US" altLang="ja-JP" sz="4000" dirty="0">
                <a:cs typeface="ＭＳ ゴシック"/>
              </a:rPr>
              <a:t>,</a:t>
            </a:r>
            <a:r>
              <a:rPr lang="ja-JP" altLang="en-US" sz="4000" dirty="0">
                <a:cs typeface="ＭＳ ゴシック"/>
              </a:rPr>
              <a:t>・・・</a:t>
            </a:r>
            <a:r>
              <a:rPr lang="en-US" sz="4000" dirty="0">
                <a:cs typeface="ＭＳ ゴシック"/>
              </a:rPr>
              <a:t>)</a:t>
            </a:r>
            <a:endParaRPr sz="4000" dirty="0">
              <a:cs typeface="ＭＳ ゴシック"/>
            </a:endParaRPr>
          </a:p>
        </p:txBody>
      </p:sp>
      <p:sp>
        <p:nvSpPr>
          <p:cNvPr id="2" name="左中かっこ 1">
            <a:extLst>
              <a:ext uri="{FF2B5EF4-FFF2-40B4-BE49-F238E27FC236}">
                <a16:creationId xmlns:a16="http://schemas.microsoft.com/office/drawing/2014/main" id="{442DC721-E2DC-C076-ACE1-014F1598F0C1}"/>
              </a:ext>
            </a:extLst>
          </p:cNvPr>
          <p:cNvSpPr/>
          <p:nvPr/>
        </p:nvSpPr>
        <p:spPr>
          <a:xfrm rot="5400000">
            <a:off x="4646878" y="268221"/>
            <a:ext cx="536043" cy="61722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7EA027-AD10-4446-E70B-304E2BB90112}"/>
              </a:ext>
            </a:extLst>
          </p:cNvPr>
          <p:cNvSpPr txBox="1"/>
          <p:nvPr/>
        </p:nvSpPr>
        <p:spPr>
          <a:xfrm>
            <a:off x="2286000" y="4572000"/>
            <a:ext cx="87719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4">
                    <a:lumMod val="50000"/>
                  </a:schemeClr>
                </a:solidFill>
              </a:rPr>
              <a:t>%s</a:t>
            </a:r>
            <a:r>
              <a:rPr kumimoji="1" lang="ja-JP" altLang="en-US" sz="4000" dirty="0">
                <a:solidFill>
                  <a:schemeClr val="accent4">
                    <a:lumMod val="50000"/>
                  </a:schemeClr>
                </a:solidFill>
              </a:rPr>
              <a:t>の変換指定子が、改行までの全文を</a:t>
            </a:r>
            <a:br>
              <a:rPr kumimoji="1" lang="en-US" altLang="ja-JP" sz="40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kumimoji="1" lang="ja-JP" altLang="en-US" sz="4000" dirty="0">
                <a:solidFill>
                  <a:schemeClr val="accent4">
                    <a:lumMod val="50000"/>
                  </a:schemeClr>
                </a:solidFill>
              </a:rPr>
              <a:t>文字列として読み込んでしまう</a:t>
            </a:r>
            <a:r>
              <a:rPr kumimoji="1" lang="en-US" altLang="ja-JP" sz="4000" dirty="0">
                <a:solidFill>
                  <a:schemeClr val="accent4">
                    <a:lumMod val="50000"/>
                  </a:schemeClr>
                </a:solidFill>
              </a:rPr>
              <a:t>…</a:t>
            </a:r>
            <a:endParaRPr kumimoji="1" lang="ja-JP" altLang="en-US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5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567B6-DC0C-42AD-CE23-6FA92C6CC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213E949-947D-7E5A-4430-0A214B80C8AE}"/>
              </a:ext>
            </a:extLst>
          </p:cNvPr>
          <p:cNvSpPr txBox="1"/>
          <p:nvPr/>
        </p:nvSpPr>
        <p:spPr>
          <a:xfrm>
            <a:off x="824089" y="1253191"/>
            <a:ext cx="885271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ja-JP" sz="3600" spc="-30" dirty="0" err="1">
                <a:solidFill>
                  <a:srgbClr val="FF0000"/>
                </a:solidFill>
                <a:latin typeface="+mj-lt"/>
                <a:cs typeface="ＭＳ ゴシック"/>
              </a:rPr>
              <a:t>fscanf</a:t>
            </a:r>
            <a:r>
              <a:rPr lang="ja-JP" altLang="en-US" sz="3600" spc="-30" dirty="0">
                <a:solidFill>
                  <a:srgbClr val="FF0000"/>
                </a:solidFill>
                <a:latin typeface="ＭＳ ゴシック"/>
                <a:cs typeface="ＭＳ ゴシック"/>
              </a:rPr>
              <a:t>を用いた読み込みの注意点</a:t>
            </a:r>
            <a:endParaRPr lang="en-US" altLang="ja-JP" sz="3600" spc="-30" dirty="0">
              <a:solidFill>
                <a:srgbClr val="FF0000"/>
              </a:solidFill>
              <a:latin typeface="ＭＳ ゴシック"/>
              <a:cs typeface="ＭＳ ゴシック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0D9037D-2AF1-0EAC-9AE1-DC482E12B6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5978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4295" algn="l"/>
              </a:tabLst>
            </a:pPr>
            <a:r>
              <a:rPr spc="-10" dirty="0"/>
              <a:t>f_prac0</a:t>
            </a:r>
            <a:r>
              <a:rPr lang="en-US" spc="-10" dirty="0"/>
              <a:t>2</a:t>
            </a:r>
            <a:r>
              <a:rPr spc="-10" dirty="0"/>
              <a:t>.c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676C75D-E5D7-067E-2BFF-6D61892EFBE9}"/>
              </a:ext>
            </a:extLst>
          </p:cNvPr>
          <p:cNvSpPr txBox="1"/>
          <p:nvPr/>
        </p:nvSpPr>
        <p:spPr>
          <a:xfrm>
            <a:off x="1684731" y="3630809"/>
            <a:ext cx="9115913" cy="536044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340"/>
              </a:spcBef>
            </a:pPr>
            <a:r>
              <a:rPr sz="3200" b="1" spc="-25" dirty="0">
                <a:highlight>
                  <a:srgbClr val="FFFF00"/>
                </a:highlight>
                <a:latin typeface="ＭＳ ゴシック"/>
                <a:cs typeface="ＭＳ ゴシック"/>
              </a:rPr>
              <a:t>隊員</a:t>
            </a:r>
            <a:r>
              <a:rPr sz="3200" b="1" dirty="0">
                <a:highlight>
                  <a:srgbClr val="FFFF00"/>
                </a:highlight>
                <a:latin typeface="Century Gothic"/>
                <a:cs typeface="Century Gothic"/>
              </a:rPr>
              <a:t>A</a:t>
            </a:r>
            <a:r>
              <a:rPr lang="en-US" sz="3200" b="1" dirty="0">
                <a:latin typeface="+mj-lt"/>
                <a:cs typeface="Century Gothic"/>
              </a:rPr>
              <a:t>,</a:t>
            </a:r>
            <a:r>
              <a:rPr sz="3200" b="1" dirty="0">
                <a:cs typeface="Century Gothic"/>
              </a:rPr>
              <a:t>100</a:t>
            </a:r>
            <a:r>
              <a:rPr lang="en-US" altLang="ja-JP" sz="3200" b="1" dirty="0">
                <a:cs typeface="Century Gothic"/>
              </a:rPr>
              <a:t>,</a:t>
            </a:r>
            <a:r>
              <a:rPr sz="3200" b="1" spc="-100" dirty="0">
                <a:highlight>
                  <a:srgbClr val="FFFF00"/>
                </a:highlight>
                <a:latin typeface="ＭＳ ゴシック"/>
                <a:cs typeface="ＭＳ ゴシック"/>
              </a:rPr>
              <a:t>ショットガン</a:t>
            </a:r>
            <a:r>
              <a:rPr lang="en-US" altLang="ja-JP" sz="3200" b="1" dirty="0">
                <a:cs typeface="Century Gothic"/>
              </a:rPr>
              <a:t>,</a:t>
            </a:r>
            <a:r>
              <a:rPr sz="3200" b="1" dirty="0">
                <a:cs typeface="Century Gothic"/>
              </a:rPr>
              <a:t>5</a:t>
            </a:r>
            <a:r>
              <a:rPr lang="en-US" altLang="ja-JP" sz="3200" b="1" dirty="0">
                <a:cs typeface="Century Gothic"/>
              </a:rPr>
              <a:t>,</a:t>
            </a:r>
            <a:r>
              <a:rPr sz="3200" b="1" spc="-20" dirty="0">
                <a:cs typeface="Century Gothic"/>
              </a:rPr>
              <a:t>30.5</a:t>
            </a:r>
            <a:r>
              <a:rPr lang="en-US" sz="3200" b="1" spc="-20" dirty="0">
                <a:solidFill>
                  <a:srgbClr val="00B0F0"/>
                </a:solidFill>
                <a:cs typeface="Century Gothic"/>
              </a:rPr>
              <a:t>\n</a:t>
            </a:r>
            <a:endParaRPr sz="3200" dirty="0">
              <a:latin typeface="Century Gothic"/>
              <a:cs typeface="Century Gothic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AD023286-49FE-FB51-541C-857835A8BC0D}"/>
              </a:ext>
            </a:extLst>
          </p:cNvPr>
          <p:cNvSpPr txBox="1"/>
          <p:nvPr/>
        </p:nvSpPr>
        <p:spPr>
          <a:xfrm>
            <a:off x="1027232" y="2164198"/>
            <a:ext cx="10936168" cy="656590"/>
          </a:xfrm>
          <a:prstGeom prst="rect">
            <a:avLst/>
          </a:prstGeom>
          <a:ln w="12700">
            <a:solidFill>
              <a:srgbClr val="1CACE3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lang="en-US" sz="4000" dirty="0" err="1">
                <a:cs typeface="ＭＳ ゴシック"/>
              </a:rPr>
              <a:t>fscanf</a:t>
            </a:r>
            <a:r>
              <a:rPr lang="en-US" sz="4000" dirty="0">
                <a:cs typeface="ＭＳ ゴシック"/>
              </a:rPr>
              <a:t>(</a:t>
            </a:r>
            <a:r>
              <a:rPr lang="en-US" sz="4000" dirty="0" err="1">
                <a:cs typeface="ＭＳ ゴシック"/>
              </a:rPr>
              <a:t>fp</a:t>
            </a:r>
            <a:r>
              <a:rPr lang="en-US" sz="4000" dirty="0">
                <a:cs typeface="ＭＳ ゴシック"/>
              </a:rPr>
              <a:t>,”%</a:t>
            </a:r>
            <a:r>
              <a:rPr lang="en-US" sz="4000" dirty="0">
                <a:solidFill>
                  <a:srgbClr val="FF0000"/>
                </a:solidFill>
                <a:cs typeface="ＭＳ ゴシック"/>
              </a:rPr>
              <a:t>[^,]</a:t>
            </a:r>
            <a:r>
              <a:rPr lang="en-US" sz="4000" dirty="0">
                <a:cs typeface="ＭＳ ゴシック"/>
              </a:rPr>
              <a:t>,%d,%</a:t>
            </a:r>
            <a:r>
              <a:rPr lang="en-US" altLang="ja-JP" sz="4000" dirty="0">
                <a:solidFill>
                  <a:srgbClr val="00B0F0"/>
                </a:solidFill>
                <a:cs typeface="ＭＳ ゴシック"/>
              </a:rPr>
              <a:t>[^,]</a:t>
            </a:r>
            <a:r>
              <a:rPr lang="en-US" sz="4000" dirty="0">
                <a:cs typeface="ＭＳ ゴシック"/>
              </a:rPr>
              <a:t>,%</a:t>
            </a:r>
            <a:r>
              <a:rPr lang="en-US" sz="4000" dirty="0" err="1">
                <a:cs typeface="ＭＳ ゴシック"/>
              </a:rPr>
              <a:t>d,%f</a:t>
            </a:r>
            <a:r>
              <a:rPr lang="en-US" sz="4000" dirty="0">
                <a:cs typeface="ＭＳ ゴシック"/>
              </a:rPr>
              <a:t>”</a:t>
            </a:r>
            <a:r>
              <a:rPr lang="en-US" altLang="ja-JP" sz="4000" dirty="0">
                <a:cs typeface="ＭＳ ゴシック"/>
              </a:rPr>
              <a:t>,</a:t>
            </a:r>
            <a:endParaRPr sz="4000" dirty="0">
              <a:cs typeface="ＭＳ ゴシック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6FB20B-0A37-3304-0634-DE7D0F319AD3}"/>
              </a:ext>
            </a:extLst>
          </p:cNvPr>
          <p:cNvSpPr txBox="1"/>
          <p:nvPr/>
        </p:nvSpPr>
        <p:spPr>
          <a:xfrm>
            <a:off x="1684731" y="4449297"/>
            <a:ext cx="91518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solidFill>
                  <a:srgbClr val="FF0000"/>
                </a:solidFill>
              </a:rPr>
              <a:t>[^</a:t>
            </a:r>
            <a:r>
              <a:rPr kumimoji="1" lang="ja-JP" altLang="en-US" sz="4000" dirty="0">
                <a:solidFill>
                  <a:srgbClr val="00B0F0"/>
                </a:solidFill>
              </a:rPr>
              <a:t>文字</a:t>
            </a:r>
            <a:r>
              <a:rPr kumimoji="1" lang="en-US" altLang="ja-JP" sz="4800" dirty="0">
                <a:solidFill>
                  <a:srgbClr val="FF0000"/>
                </a:solidFill>
              </a:rPr>
              <a:t>]</a:t>
            </a:r>
            <a:r>
              <a:rPr kumimoji="1" lang="ja-JP" altLang="en-US" sz="4000" dirty="0">
                <a:solidFill>
                  <a:schemeClr val="accent4">
                    <a:lumMod val="50000"/>
                  </a:schemeClr>
                </a:solidFill>
              </a:rPr>
              <a:t>を使うと、</a:t>
            </a:r>
            <a:r>
              <a:rPr kumimoji="1" lang="ja-JP" altLang="en-US" sz="4000" dirty="0">
                <a:solidFill>
                  <a:srgbClr val="00B0F0"/>
                </a:solidFill>
              </a:rPr>
              <a:t>文字</a:t>
            </a:r>
            <a:r>
              <a:rPr kumimoji="1" lang="ja-JP" altLang="en-US" sz="4000" dirty="0">
                <a:solidFill>
                  <a:schemeClr val="accent4">
                    <a:lumMod val="50000"/>
                  </a:schemeClr>
                </a:solidFill>
              </a:rPr>
              <a:t>を除いた範囲を</a:t>
            </a:r>
            <a:endParaRPr kumimoji="1" lang="en-US" altLang="ja-JP" sz="40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kumimoji="1" lang="ja-JP" altLang="en-US" sz="4000" dirty="0">
                <a:solidFill>
                  <a:schemeClr val="accent4">
                    <a:lumMod val="50000"/>
                  </a:schemeClr>
                </a:solidFill>
              </a:rPr>
              <a:t>文字列として読み込んでくれる！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4D908E5-283D-A0C4-C931-E6E391FDC945}"/>
              </a:ext>
            </a:extLst>
          </p:cNvPr>
          <p:cNvCxnSpPr/>
          <p:nvPr/>
        </p:nvCxnSpPr>
        <p:spPr>
          <a:xfrm flipH="1">
            <a:off x="2895600" y="2820788"/>
            <a:ext cx="2057400" cy="810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F5890DA-3302-C6F1-4A43-C165CC4A5EBE}"/>
              </a:ext>
            </a:extLst>
          </p:cNvPr>
          <p:cNvCxnSpPr/>
          <p:nvPr/>
        </p:nvCxnSpPr>
        <p:spPr>
          <a:xfrm flipH="1">
            <a:off x="5466616" y="2829255"/>
            <a:ext cx="2057400" cy="810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4570" y="1080943"/>
            <a:ext cx="9097108" cy="1681468"/>
          </a:xfrm>
          <a:prstGeom prst="rect">
            <a:avLst/>
          </a:prstGeom>
        </p:spPr>
        <p:txBody>
          <a:bodyPr vert="horz" wrap="square" lIns="0" tIns="81236" rIns="0" bIns="0" rtlCol="0">
            <a:spAutoFit/>
          </a:bodyPr>
          <a:lstStyle/>
          <a:p>
            <a:pPr marL="382408" marR="5284" indent="-369860">
              <a:lnSpc>
                <a:spcPct val="144200"/>
              </a:lnSpc>
              <a:spcBef>
                <a:spcPts val="640"/>
              </a:spcBef>
            </a:pPr>
            <a:r>
              <a:rPr sz="4160" spc="-146" dirty="0">
                <a:solidFill>
                  <a:srgbClr val="42B996"/>
                </a:solidFill>
                <a:latin typeface="ＭＳ ゴシック"/>
                <a:cs typeface="ＭＳ ゴシック"/>
              </a:rPr>
              <a:t>▶ </a:t>
            </a:r>
            <a:r>
              <a:rPr sz="3328" b="1" spc="-26" dirty="0">
                <a:latin typeface="ＭＳ ゴシック"/>
                <a:cs typeface="ＭＳ ゴシック"/>
              </a:rPr>
              <a:t>マップ</a:t>
            </a:r>
            <a:r>
              <a:rPr sz="2912" spc="-36" dirty="0">
                <a:latin typeface="ＭＳ ゴシック"/>
                <a:cs typeface="ＭＳ ゴシック"/>
              </a:rPr>
              <a:t>情報を持った</a:t>
            </a:r>
            <a:r>
              <a:rPr sz="2912" u="sng" spc="-36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テキストファイル</a:t>
            </a:r>
            <a:r>
              <a:rPr sz="3328" b="1" u="sng" spc="-1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3</a:t>
            </a:r>
            <a:r>
              <a:rPr sz="3328" b="1" u="sng" spc="-42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つ</a:t>
            </a:r>
            <a:r>
              <a:rPr sz="2912" spc="-42" dirty="0">
                <a:latin typeface="ＭＳ ゴシック"/>
                <a:cs typeface="ＭＳ ゴシック"/>
              </a:rPr>
              <a:t>作成し、</a:t>
            </a:r>
            <a:br>
              <a:rPr lang="en-US" sz="2912" spc="-42" dirty="0">
                <a:latin typeface="ＭＳ ゴシック"/>
                <a:cs typeface="ＭＳ ゴシック"/>
              </a:rPr>
            </a:br>
            <a:r>
              <a:rPr sz="3328" b="1" u="sng" spc="-42" dirty="0" err="1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選択したマップ</a:t>
            </a:r>
            <a:r>
              <a:rPr sz="2912" spc="-36" dirty="0" err="1">
                <a:latin typeface="ＭＳ ゴシック"/>
                <a:cs typeface="ＭＳ ゴシック"/>
              </a:rPr>
              <a:t>を読み込み表示する</a:t>
            </a:r>
            <a:endParaRPr sz="2912" dirty="0">
              <a:latin typeface="ＭＳ ゴシック"/>
              <a:cs typeface="ＭＳ ゴシック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348064B-1CDF-A08F-8DBB-ED741D29E2D7}"/>
              </a:ext>
            </a:extLst>
          </p:cNvPr>
          <p:cNvSpPr txBox="1">
            <a:spLocks/>
          </p:cNvSpPr>
          <p:nvPr/>
        </p:nvSpPr>
        <p:spPr>
          <a:xfrm>
            <a:off x="780634" y="293054"/>
            <a:ext cx="10515600" cy="812358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>
            <a:lvl1pPr algn="l" defTabSz="85176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800" b="1" i="0" kern="120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lang="en-US" sz="4992" b="0" spc="-10" dirty="0">
                <a:latin typeface="+mn-lt"/>
              </a:rPr>
              <a:t>f_prac03.c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3607" y="291111"/>
          <a:ext cx="8840850" cy="2907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6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700" b="0" spc="-10" dirty="0">
                          <a:solidFill>
                            <a:srgbClr val="2583C5"/>
                          </a:solidFill>
                          <a:latin typeface="+mn-lt"/>
                          <a:cs typeface="Century Gothic"/>
                        </a:rPr>
                        <a:t>map0.txt</a:t>
                      </a:r>
                      <a:endParaRPr sz="3700" b="0" dirty="0">
                        <a:latin typeface="+mn-lt"/>
                        <a:cs typeface="Century Gothic"/>
                      </a:endParaRPr>
                    </a:p>
                  </a:txBody>
                  <a:tcPr marL="0" marR="0" marT="2642" marB="0">
                    <a:lnB w="12700">
                      <a:solidFill>
                        <a:srgbClr val="0546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700" b="0" spc="-10" dirty="0">
                          <a:solidFill>
                            <a:srgbClr val="2583C5"/>
                          </a:solidFill>
                          <a:latin typeface="+mn-lt"/>
                          <a:cs typeface="Century Gothic"/>
                        </a:rPr>
                        <a:t>map1.txt</a:t>
                      </a:r>
                      <a:endParaRPr sz="3700" b="0" dirty="0">
                        <a:latin typeface="+mn-lt"/>
                        <a:cs typeface="Century Gothic"/>
                      </a:endParaRPr>
                    </a:p>
                  </a:txBody>
                  <a:tcPr marL="0" marR="0" marT="2642" marB="0">
                    <a:lnB w="12700">
                      <a:solidFill>
                        <a:srgbClr val="0546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12">
                <a:tc>
                  <a:txBody>
                    <a:bodyPr/>
                    <a:lstStyle/>
                    <a:p>
                      <a:pPr marL="90805">
                        <a:lnSpc>
                          <a:spcPts val="2795"/>
                        </a:lnSpc>
                        <a:spcBef>
                          <a:spcPts val="315"/>
                        </a:spcBef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1111111111</a:t>
                      </a:r>
                      <a:endParaRPr sz="2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1609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lnT w="12700">
                      <a:solidFill>
                        <a:srgbClr val="05465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95"/>
                        </a:lnSpc>
                        <a:spcBef>
                          <a:spcPts val="315"/>
                        </a:spcBef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1111111111</a:t>
                      </a:r>
                      <a:endParaRPr sz="2500">
                        <a:latin typeface="Century Gothic"/>
                        <a:cs typeface="Century Gothic"/>
                      </a:endParaRPr>
                    </a:p>
                  </a:txBody>
                  <a:tcPr marL="0" marR="0" marT="41609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lnT w="12700">
                      <a:solidFill>
                        <a:srgbClr val="05465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422">
                <a:tc>
                  <a:txBody>
                    <a:bodyPr/>
                    <a:lstStyle/>
                    <a:p>
                      <a:pPr marL="90805">
                        <a:lnSpc>
                          <a:spcPts val="2780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1000000001</a:t>
                      </a:r>
                      <a:endParaRPr sz="2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80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1000000001</a:t>
                      </a:r>
                      <a:endParaRPr sz="25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422">
                <a:tc>
                  <a:txBody>
                    <a:bodyPr/>
                    <a:lstStyle/>
                    <a:p>
                      <a:pPr marL="90805">
                        <a:lnSpc>
                          <a:spcPts val="2780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1000000001</a:t>
                      </a:r>
                      <a:endParaRPr sz="2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80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1111111111</a:t>
                      </a:r>
                      <a:endParaRPr sz="25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62">
                <a:tc>
                  <a:txBody>
                    <a:bodyPr/>
                    <a:lstStyle/>
                    <a:p>
                      <a:pPr marL="90805">
                        <a:lnSpc>
                          <a:spcPts val="2780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1000000001</a:t>
                      </a:r>
                      <a:endParaRPr sz="2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80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1000000001</a:t>
                      </a:r>
                      <a:endParaRPr sz="25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08">
                <a:tc>
                  <a:txBody>
                    <a:bodyPr/>
                    <a:lstStyle/>
                    <a:p>
                      <a:pPr marL="90805">
                        <a:lnSpc>
                          <a:spcPts val="2865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1111111111</a:t>
                      </a:r>
                      <a:endParaRPr sz="2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lnB w="12700">
                      <a:solidFill>
                        <a:srgbClr val="05465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865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1111111111</a:t>
                      </a:r>
                      <a:endParaRPr sz="2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lnB w="12700">
                      <a:solidFill>
                        <a:srgbClr val="05465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90211" y="4209130"/>
            <a:ext cx="4053213" cy="2039395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1609" rIns="0" bIns="0" rtlCol="0">
            <a:spAutoFit/>
          </a:bodyPr>
          <a:lstStyle/>
          <a:p>
            <a:pPr marL="94446">
              <a:spcBef>
                <a:spcPts val="328"/>
              </a:spcBef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  <a:p>
            <a:pPr marL="94446"/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  <a:p>
            <a:pPr marL="94446"/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  <a:p>
            <a:pPr marL="94446">
              <a:spcBef>
                <a:spcPts val="5"/>
              </a:spcBef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  <a:p>
            <a:pPr marL="94446"/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107" y="3563416"/>
            <a:ext cx="2732963" cy="61261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744" spc="-10" dirty="0">
                <a:solidFill>
                  <a:srgbClr val="2583C5"/>
                </a:solidFill>
                <a:cs typeface="Century Gothic"/>
              </a:rPr>
              <a:t>map2.txt</a:t>
            </a:r>
            <a:endParaRPr sz="3744" dirty="0"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9099" y="3678917"/>
            <a:ext cx="6254509" cy="2316264"/>
          </a:xfrm>
          <a:prstGeom prst="rect">
            <a:avLst/>
          </a:prstGeom>
        </p:spPr>
        <p:txBody>
          <a:bodyPr vert="horz" wrap="square" lIns="0" tIns="11228" rIns="0" bIns="0" rtlCol="0">
            <a:spAutoFit/>
          </a:bodyPr>
          <a:lstStyle/>
          <a:p>
            <a:pPr marL="13209" marR="5284">
              <a:lnSpc>
                <a:spcPct val="100400"/>
              </a:lnSpc>
              <a:spcBef>
                <a:spcPts val="88"/>
              </a:spcBef>
            </a:pPr>
            <a:r>
              <a:rPr sz="3328" spc="-10" dirty="0">
                <a:cs typeface="Century Gothic"/>
              </a:rPr>
              <a:t>f_prac0</a:t>
            </a:r>
            <a:r>
              <a:rPr lang="en-US" altLang="ja-JP" sz="3328" spc="-10" dirty="0">
                <a:cs typeface="Century Gothic"/>
              </a:rPr>
              <a:t>3</a:t>
            </a:r>
            <a:r>
              <a:rPr sz="3328" spc="-10" dirty="0">
                <a:cs typeface="Century Gothic"/>
              </a:rPr>
              <a:t>.c</a:t>
            </a:r>
            <a:r>
              <a:rPr lang="ja-JP" altLang="en-US" sz="2912" spc="-42" dirty="0">
                <a:latin typeface="ＭＳ ゴシック"/>
                <a:cs typeface="ＭＳ ゴシック"/>
              </a:rPr>
              <a:t>と同じフォルダ</a:t>
            </a:r>
            <a:r>
              <a:rPr sz="2912" spc="-42" dirty="0">
                <a:latin typeface="ＭＳ ゴシック"/>
                <a:cs typeface="ＭＳ ゴシック"/>
              </a:rPr>
              <a:t>に</a:t>
            </a:r>
            <a:br>
              <a:rPr lang="en-US" sz="2912" spc="-42" dirty="0">
                <a:latin typeface="ＭＳ ゴシック"/>
                <a:cs typeface="ＭＳ ゴシック"/>
              </a:rPr>
            </a:br>
            <a:r>
              <a:rPr sz="2912" spc="-42" dirty="0" err="1">
                <a:latin typeface="ＭＳ ゴシック"/>
                <a:cs typeface="ＭＳ ゴシック"/>
              </a:rPr>
              <a:t>マップデータを書き込んだ</a:t>
            </a:r>
            <a:endParaRPr sz="2912" dirty="0">
              <a:latin typeface="ＭＳ ゴシック"/>
              <a:cs typeface="ＭＳ ゴシック"/>
            </a:endParaRPr>
          </a:p>
          <a:p>
            <a:pPr marL="13209">
              <a:spcBef>
                <a:spcPts val="10"/>
              </a:spcBef>
            </a:pPr>
            <a:r>
              <a:rPr sz="3328" b="1" u="sng" spc="-42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テキストファイルを</a:t>
            </a:r>
            <a:r>
              <a:rPr sz="3328" b="1" u="sng" spc="-1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3</a:t>
            </a:r>
            <a:r>
              <a:rPr sz="3328" b="1" u="sng" spc="-42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つ用意</a:t>
            </a:r>
            <a:endParaRPr sz="3328" dirty="0">
              <a:latin typeface="ＭＳ ゴシック"/>
              <a:cs typeface="ＭＳ ゴシック"/>
            </a:endParaRPr>
          </a:p>
          <a:p>
            <a:pPr marL="13209">
              <a:spcBef>
                <a:spcPts val="1493"/>
              </a:spcBef>
            </a:pPr>
            <a:r>
              <a:rPr sz="4160" b="1" spc="-31" dirty="0">
                <a:latin typeface="ＭＳ ゴシック"/>
                <a:cs typeface="ＭＳ ゴシック"/>
              </a:rPr>
              <a:t>横</a:t>
            </a:r>
            <a:r>
              <a:rPr sz="4160" b="1" dirty="0">
                <a:solidFill>
                  <a:srgbClr val="FF0000"/>
                </a:solidFill>
                <a:latin typeface="Century Gothic"/>
                <a:cs typeface="Century Gothic"/>
              </a:rPr>
              <a:t>10</a:t>
            </a:r>
            <a:r>
              <a:rPr sz="4160" b="1" spc="36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4160" b="1" spc="-31" dirty="0">
                <a:latin typeface="ＭＳ ゴシック"/>
                <a:cs typeface="ＭＳ ゴシック"/>
              </a:rPr>
              <a:t>縦</a:t>
            </a:r>
            <a:r>
              <a:rPr sz="416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5</a:t>
            </a:r>
            <a:r>
              <a:rPr sz="2912" spc="-26" dirty="0">
                <a:latin typeface="ＭＳ ゴシック"/>
                <a:cs typeface="ＭＳ ゴシック"/>
              </a:rPr>
              <a:t>は</a:t>
            </a:r>
            <a:r>
              <a:rPr sz="2912" b="1" u="sng" spc="-26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必ず守</a:t>
            </a:r>
            <a:r>
              <a:rPr lang="ja-JP" altLang="en-US" sz="2912" b="1" u="sng" spc="-26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ること！</a:t>
            </a:r>
            <a:endParaRPr sz="2912" dirty="0">
              <a:latin typeface="ＭＳ ゴシック"/>
              <a:cs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15749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0538" y="1634940"/>
            <a:ext cx="6893830" cy="2338011"/>
          </a:xfrm>
          <a:custGeom>
            <a:avLst/>
            <a:gdLst/>
            <a:ahLst/>
            <a:cxnLst/>
            <a:rect l="l" t="t" r="r" b="b"/>
            <a:pathLst>
              <a:path w="6628130" h="2247900">
                <a:moveTo>
                  <a:pt x="6627876" y="0"/>
                </a:moveTo>
                <a:lnTo>
                  <a:pt x="0" y="0"/>
                </a:lnTo>
                <a:lnTo>
                  <a:pt x="0" y="2247900"/>
                </a:lnTo>
                <a:lnTo>
                  <a:pt x="6627876" y="2247900"/>
                </a:lnTo>
                <a:lnTo>
                  <a:pt x="6627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72"/>
          </a:p>
        </p:txBody>
      </p:sp>
      <p:sp>
        <p:nvSpPr>
          <p:cNvPr id="6" name="object 6"/>
          <p:cNvSpPr txBox="1"/>
          <p:nvPr/>
        </p:nvSpPr>
        <p:spPr>
          <a:xfrm>
            <a:off x="490057" y="1749236"/>
            <a:ext cx="5765112" cy="814225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2496" b="1" spc="-21" dirty="0" err="1">
                <a:solidFill>
                  <a:srgbClr val="FFFFFF"/>
                </a:solidFill>
                <a:latin typeface="ＭＳ ゴシック"/>
                <a:cs typeface="ＭＳ ゴシック"/>
              </a:rPr>
              <a:t>表示するマップ</a:t>
            </a:r>
            <a:r>
              <a:rPr lang="ja-JP" altLang="en-US" sz="2496" b="1" spc="-21" dirty="0">
                <a:solidFill>
                  <a:srgbClr val="FFFFFF"/>
                </a:solidFill>
                <a:latin typeface="ＭＳ ゴシック"/>
                <a:cs typeface="ＭＳ ゴシック"/>
              </a:rPr>
              <a:t>Ｎｏ</a:t>
            </a:r>
            <a:r>
              <a:rPr sz="2496" b="1" spc="-21" dirty="0">
                <a:solidFill>
                  <a:srgbClr val="FFFFFF"/>
                </a:solidFill>
                <a:latin typeface="ＭＳ ゴシック"/>
                <a:cs typeface="ＭＳ ゴシック"/>
              </a:rPr>
              <a:t>？</a:t>
            </a:r>
            <a:r>
              <a:rPr sz="2496" b="1" spc="-10" dirty="0">
                <a:solidFill>
                  <a:srgbClr val="FFFFFF"/>
                </a:solidFill>
                <a:latin typeface="Century Gothic"/>
                <a:cs typeface="Century Gothic"/>
              </a:rPr>
              <a:t>(0,1,2):</a:t>
            </a:r>
            <a:r>
              <a:rPr lang="en-US" sz="2496" b="1" spc="-10" dirty="0">
                <a:solidFill>
                  <a:srgbClr val="FFFFFF"/>
                </a:solidFill>
                <a:latin typeface="Century Gothic"/>
                <a:cs typeface="Century Gothic"/>
              </a:rPr>
              <a:t>0</a:t>
            </a:r>
            <a:r>
              <a:rPr sz="3328" b="1" spc="-10" dirty="0">
                <a:latin typeface="Century Gothic"/>
                <a:cs typeface="Century Gothic"/>
              </a:rPr>
              <a:t>0</a:t>
            </a:r>
            <a:endParaRPr sz="3328" dirty="0">
              <a:latin typeface="Century Gothic"/>
              <a:cs typeface="Century Gothic"/>
            </a:endParaRPr>
          </a:p>
          <a:p>
            <a:pPr marL="13209">
              <a:spcBef>
                <a:spcPts val="36"/>
              </a:spcBef>
            </a:pPr>
            <a:r>
              <a:rPr sz="1872" spc="-10" dirty="0">
                <a:solidFill>
                  <a:srgbClr val="FFFFFF"/>
                </a:solidFill>
                <a:latin typeface="ＭＳ ゴシック"/>
                <a:cs typeface="ＭＳ ゴシック"/>
              </a:rPr>
              <a:t>■■■■■■■■■■</a:t>
            </a:r>
            <a:endParaRPr sz="1872" dirty="0">
              <a:latin typeface="ＭＳ ゴシック"/>
              <a:cs typeface="ＭＳ ゴシック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874" y="2572875"/>
            <a:ext cx="264182" cy="912260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  <a:p>
            <a:pPr marL="13209"/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  <a:p>
            <a:pPr marL="13209"/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21945" y="2544808"/>
            <a:ext cx="264182" cy="912260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  <a:p>
            <a:pPr marL="13209"/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  <a:p>
            <a:pPr marL="13209"/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057" y="3429000"/>
            <a:ext cx="2407359" cy="301430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1872" spc="-10" dirty="0">
                <a:solidFill>
                  <a:srgbClr val="FFFFFF"/>
                </a:solidFill>
                <a:latin typeface="ＭＳ ゴシック"/>
                <a:cs typeface="ＭＳ ゴシック"/>
              </a:rPr>
              <a:t>■■■■■■■■■■</a:t>
            </a:r>
            <a:endParaRPr sz="1872" dirty="0">
              <a:latin typeface="ＭＳ ゴシック"/>
              <a:cs typeface="ＭＳ ゴシック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34970" y="1363889"/>
            <a:ext cx="4051892" cy="2038728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0948" rIns="0" bIns="0" rtlCol="0">
            <a:spAutoFit/>
          </a:bodyPr>
          <a:lstStyle/>
          <a:p>
            <a:pPr marL="95767">
              <a:spcBef>
                <a:spcPts val="322"/>
              </a:spcBef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 dirty="0">
              <a:latin typeface="Century Gothic"/>
              <a:cs typeface="Century Gothic"/>
            </a:endParaRPr>
          </a:p>
          <a:p>
            <a:pPr marL="95767"/>
            <a:r>
              <a:rPr sz="2496" b="1" spc="-10" dirty="0">
                <a:latin typeface="Century Gothic"/>
                <a:cs typeface="Century Gothic"/>
              </a:rPr>
              <a:t>1000000001</a:t>
            </a:r>
            <a:endParaRPr sz="2496" dirty="0">
              <a:latin typeface="Century Gothic"/>
              <a:cs typeface="Century Gothic"/>
            </a:endParaRPr>
          </a:p>
          <a:p>
            <a:pPr marL="95767"/>
            <a:r>
              <a:rPr sz="2496" b="1" spc="-10" dirty="0">
                <a:latin typeface="Century Gothic"/>
                <a:cs typeface="Century Gothic"/>
              </a:rPr>
              <a:t>1000000001</a:t>
            </a:r>
            <a:endParaRPr sz="2496" dirty="0">
              <a:latin typeface="Century Gothic"/>
              <a:cs typeface="Century Gothic"/>
            </a:endParaRPr>
          </a:p>
          <a:p>
            <a:pPr marL="95767">
              <a:spcBef>
                <a:spcPts val="5"/>
              </a:spcBef>
            </a:pPr>
            <a:r>
              <a:rPr sz="2496" b="1" spc="-10" dirty="0">
                <a:latin typeface="Century Gothic"/>
                <a:cs typeface="Century Gothic"/>
              </a:rPr>
              <a:t>1000000001</a:t>
            </a:r>
            <a:endParaRPr sz="2496" dirty="0">
              <a:latin typeface="Century Gothic"/>
              <a:cs typeface="Century Gothic"/>
            </a:endParaRPr>
          </a:p>
          <a:p>
            <a:pPr marL="95767"/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7527" y="717965"/>
            <a:ext cx="3071513" cy="61261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744" spc="-10" dirty="0">
                <a:solidFill>
                  <a:srgbClr val="2583C5"/>
                </a:solidFill>
                <a:cs typeface="Century Gothic"/>
              </a:rPr>
              <a:t>map0.txt</a:t>
            </a:r>
            <a:endParaRPr sz="3744" dirty="0"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379" y="1058442"/>
            <a:ext cx="1824177" cy="460808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b="1" spc="-151" dirty="0">
                <a:latin typeface="ＭＳ ゴシック"/>
                <a:cs typeface="ＭＳ ゴシック"/>
              </a:rPr>
              <a:t>実行結果 </a:t>
            </a:r>
            <a:r>
              <a:rPr sz="2912" b="1" spc="-52" dirty="0">
                <a:latin typeface="Century Gothic"/>
                <a:cs typeface="Century Gothic"/>
              </a:rPr>
              <a:t>1</a:t>
            </a:r>
            <a:endParaRPr sz="2912">
              <a:latin typeface="Century Gothic"/>
              <a:cs typeface="Century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0167" y="4580042"/>
            <a:ext cx="6892508" cy="2048071"/>
          </a:xfrm>
          <a:custGeom>
            <a:avLst/>
            <a:gdLst/>
            <a:ahLst/>
            <a:cxnLst/>
            <a:rect l="l" t="t" r="r" b="b"/>
            <a:pathLst>
              <a:path w="6626859" h="1969135">
                <a:moveTo>
                  <a:pt x="6626352" y="0"/>
                </a:moveTo>
                <a:lnTo>
                  <a:pt x="0" y="0"/>
                </a:lnTo>
                <a:lnTo>
                  <a:pt x="0" y="1969008"/>
                </a:lnTo>
                <a:lnTo>
                  <a:pt x="6626352" y="1969008"/>
                </a:lnTo>
                <a:lnTo>
                  <a:pt x="66263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72"/>
          </a:p>
        </p:txBody>
      </p:sp>
      <p:sp>
        <p:nvSpPr>
          <p:cNvPr id="16" name="object 16"/>
          <p:cNvSpPr txBox="1"/>
          <p:nvPr/>
        </p:nvSpPr>
        <p:spPr>
          <a:xfrm>
            <a:off x="450167" y="4580041"/>
            <a:ext cx="6892508" cy="2071540"/>
          </a:xfrm>
          <a:prstGeom prst="rect">
            <a:avLst/>
          </a:prstGeom>
        </p:spPr>
        <p:txBody>
          <a:bodyPr vert="horz" wrap="square" lIns="0" tIns="40288" rIns="0" bIns="0" rtlCol="0">
            <a:spAutoFit/>
          </a:bodyPr>
          <a:lstStyle/>
          <a:p>
            <a:pPr marL="95107">
              <a:spcBef>
                <a:spcPts val="317"/>
              </a:spcBef>
            </a:pPr>
            <a:r>
              <a:rPr sz="2496" b="1" spc="-21" dirty="0" err="1">
                <a:solidFill>
                  <a:srgbClr val="FFFFFF"/>
                </a:solidFill>
                <a:latin typeface="ＭＳ ゴシック"/>
                <a:cs typeface="ＭＳ ゴシック"/>
              </a:rPr>
              <a:t>表示するマップ</a:t>
            </a:r>
            <a:r>
              <a:rPr lang="ja-JP" altLang="en-US" sz="2496" b="1" spc="-21" dirty="0">
                <a:solidFill>
                  <a:srgbClr val="FFFFFF"/>
                </a:solidFill>
                <a:latin typeface="ＭＳ ゴシック"/>
                <a:cs typeface="ＭＳ ゴシック"/>
              </a:rPr>
              <a:t>Ｎｏ</a:t>
            </a:r>
            <a:r>
              <a:rPr sz="2496" b="1" spc="-21" dirty="0">
                <a:solidFill>
                  <a:srgbClr val="FFFFFF"/>
                </a:solidFill>
                <a:latin typeface="ＭＳ ゴシック"/>
                <a:cs typeface="ＭＳ ゴシック"/>
              </a:rPr>
              <a:t>？</a:t>
            </a:r>
            <a:r>
              <a:rPr sz="2496" b="1" spc="-10" dirty="0">
                <a:solidFill>
                  <a:srgbClr val="FFFFFF"/>
                </a:solidFill>
                <a:latin typeface="Century Gothic"/>
                <a:cs typeface="Century Gothic"/>
              </a:rPr>
              <a:t>(0,1,2):</a:t>
            </a:r>
            <a:r>
              <a:rPr lang="en-US" sz="2496" b="1" spc="-1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r>
              <a:rPr sz="3328" b="1" spc="-10" dirty="0">
                <a:latin typeface="Century Gothic"/>
                <a:cs typeface="Century Gothic"/>
              </a:rPr>
              <a:t>1</a:t>
            </a:r>
            <a:endParaRPr sz="3328" dirty="0">
              <a:latin typeface="Century Gothic"/>
              <a:cs typeface="Century Gothic"/>
            </a:endParaRPr>
          </a:p>
          <a:p>
            <a:pPr marL="95107">
              <a:spcBef>
                <a:spcPts val="31"/>
              </a:spcBef>
            </a:pPr>
            <a:r>
              <a:rPr sz="1872" spc="-10" dirty="0">
                <a:solidFill>
                  <a:srgbClr val="FFFFFF"/>
                </a:solidFill>
                <a:latin typeface="ＭＳ ゴシック"/>
                <a:cs typeface="ＭＳ ゴシック"/>
              </a:rPr>
              <a:t>■■■■■■■■■■</a:t>
            </a:r>
            <a:endParaRPr sz="1872" dirty="0">
              <a:latin typeface="ＭＳ ゴシック"/>
              <a:cs typeface="ＭＳ ゴシック"/>
            </a:endParaRPr>
          </a:p>
          <a:p>
            <a:pPr marL="95107">
              <a:tabLst>
                <a:tab pos="2235008" algn="l"/>
              </a:tabLst>
            </a:pPr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r>
              <a:rPr sz="1872" dirty="0">
                <a:solidFill>
                  <a:srgbClr val="FFFFFF"/>
                </a:solidFill>
                <a:latin typeface="ＭＳ ゴシック"/>
                <a:cs typeface="ＭＳ ゴシック"/>
              </a:rPr>
              <a:t>	</a:t>
            </a:r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  <a:p>
            <a:pPr marL="95107">
              <a:spcBef>
                <a:spcPts val="5"/>
              </a:spcBef>
            </a:pPr>
            <a:r>
              <a:rPr sz="1872" spc="-10" dirty="0">
                <a:solidFill>
                  <a:srgbClr val="FFFFFF"/>
                </a:solidFill>
                <a:latin typeface="ＭＳ ゴシック"/>
                <a:cs typeface="ＭＳ ゴシック"/>
              </a:rPr>
              <a:t>■■■■■■■■■■</a:t>
            </a:r>
            <a:endParaRPr sz="1872" dirty="0">
              <a:latin typeface="ＭＳ ゴシック"/>
              <a:cs typeface="ＭＳ ゴシック"/>
            </a:endParaRPr>
          </a:p>
          <a:p>
            <a:pPr marL="95107">
              <a:tabLst>
                <a:tab pos="2235008" algn="l"/>
              </a:tabLst>
            </a:pPr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r>
              <a:rPr sz="1872" dirty="0">
                <a:solidFill>
                  <a:srgbClr val="FFFFFF"/>
                </a:solidFill>
                <a:latin typeface="ＭＳ ゴシック"/>
                <a:cs typeface="ＭＳ ゴシック"/>
              </a:rPr>
              <a:t>	</a:t>
            </a:r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  <a:p>
            <a:pPr marL="95107"/>
            <a:r>
              <a:rPr sz="1872" spc="-10" dirty="0">
                <a:solidFill>
                  <a:srgbClr val="FFFFFF"/>
                </a:solidFill>
                <a:latin typeface="ＭＳ ゴシック"/>
                <a:cs typeface="ＭＳ ゴシック"/>
              </a:rPr>
              <a:t>■■■■■■■■■■</a:t>
            </a:r>
            <a:endParaRPr sz="1872" dirty="0">
              <a:latin typeface="ＭＳ ゴシック"/>
              <a:cs typeface="ＭＳ ゴシック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3069" y="4068453"/>
            <a:ext cx="1823516" cy="460808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b="1" spc="-146" dirty="0">
                <a:latin typeface="ＭＳ ゴシック"/>
                <a:cs typeface="ＭＳ ゴシック"/>
              </a:rPr>
              <a:t>実行結果 </a:t>
            </a:r>
            <a:r>
              <a:rPr sz="2912" b="1" spc="-62" dirty="0">
                <a:latin typeface="Century Gothic"/>
                <a:cs typeface="Century Gothic"/>
              </a:rPr>
              <a:t>2</a:t>
            </a:r>
            <a:endParaRPr sz="2912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34970" y="4308991"/>
            <a:ext cx="4051892" cy="2039395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1609" rIns="0" bIns="0" rtlCol="0">
            <a:spAutoFit/>
          </a:bodyPr>
          <a:lstStyle/>
          <a:p>
            <a:pPr marL="95767">
              <a:spcBef>
                <a:spcPts val="328"/>
              </a:spcBef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  <a:p>
            <a:pPr marL="95767"/>
            <a:r>
              <a:rPr sz="2496" b="1" spc="-10" dirty="0">
                <a:latin typeface="Century Gothic"/>
                <a:cs typeface="Century Gothic"/>
              </a:rPr>
              <a:t>1000000001</a:t>
            </a:r>
            <a:endParaRPr sz="2496">
              <a:latin typeface="Century Gothic"/>
              <a:cs typeface="Century Gothic"/>
            </a:endParaRPr>
          </a:p>
          <a:p>
            <a:pPr marL="95767"/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  <a:p>
            <a:pPr marL="95767"/>
            <a:r>
              <a:rPr sz="2496" b="1" spc="-10" dirty="0">
                <a:latin typeface="Century Gothic"/>
                <a:cs typeface="Century Gothic"/>
              </a:rPr>
              <a:t>1000000001</a:t>
            </a:r>
            <a:endParaRPr sz="2496">
              <a:latin typeface="Century Gothic"/>
              <a:cs typeface="Century Gothic"/>
            </a:endParaRPr>
          </a:p>
          <a:p>
            <a:pPr marL="95767">
              <a:spcBef>
                <a:spcPts val="5"/>
              </a:spcBef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17527" y="3663594"/>
            <a:ext cx="2833749" cy="61261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744" spc="-10" dirty="0">
                <a:solidFill>
                  <a:srgbClr val="2583C5"/>
                </a:solidFill>
                <a:cs typeface="Century Gothic"/>
              </a:rPr>
              <a:t>map1.txt</a:t>
            </a:r>
            <a:endParaRPr sz="3744" dirty="0">
              <a:cs typeface="Century 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93557" y="2577806"/>
            <a:ext cx="4534024" cy="412784"/>
            <a:chOff x="3166617" y="2375662"/>
            <a:chExt cx="4359275" cy="396875"/>
          </a:xfrm>
        </p:grpSpPr>
        <p:sp>
          <p:nvSpPr>
            <p:cNvPr id="21" name="object 21"/>
            <p:cNvSpPr/>
            <p:nvPr/>
          </p:nvSpPr>
          <p:spPr>
            <a:xfrm>
              <a:off x="3172967" y="2382012"/>
              <a:ext cx="4346575" cy="384175"/>
            </a:xfrm>
            <a:custGeom>
              <a:avLst/>
              <a:gdLst/>
              <a:ahLst/>
              <a:cxnLst/>
              <a:rect l="l" t="t" r="r" b="b"/>
              <a:pathLst>
                <a:path w="4346575" h="384175">
                  <a:moveTo>
                    <a:pt x="192024" y="0"/>
                  </a:moveTo>
                  <a:lnTo>
                    <a:pt x="0" y="192024"/>
                  </a:lnTo>
                  <a:lnTo>
                    <a:pt x="192024" y="384048"/>
                  </a:lnTo>
                  <a:lnTo>
                    <a:pt x="192024" y="288036"/>
                  </a:lnTo>
                  <a:lnTo>
                    <a:pt x="4346447" y="288036"/>
                  </a:lnTo>
                  <a:lnTo>
                    <a:pt x="4346447" y="96012"/>
                  </a:lnTo>
                  <a:lnTo>
                    <a:pt x="192024" y="9601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22" name="object 22"/>
            <p:cNvSpPr/>
            <p:nvPr/>
          </p:nvSpPr>
          <p:spPr>
            <a:xfrm>
              <a:off x="3172967" y="2382012"/>
              <a:ext cx="4346575" cy="384175"/>
            </a:xfrm>
            <a:custGeom>
              <a:avLst/>
              <a:gdLst/>
              <a:ahLst/>
              <a:cxnLst/>
              <a:rect l="l" t="t" r="r" b="b"/>
              <a:pathLst>
                <a:path w="4346575" h="384175">
                  <a:moveTo>
                    <a:pt x="0" y="192024"/>
                  </a:moveTo>
                  <a:lnTo>
                    <a:pt x="192024" y="0"/>
                  </a:lnTo>
                  <a:lnTo>
                    <a:pt x="192024" y="96012"/>
                  </a:lnTo>
                  <a:lnTo>
                    <a:pt x="4346447" y="96012"/>
                  </a:lnTo>
                  <a:lnTo>
                    <a:pt x="4346447" y="288036"/>
                  </a:lnTo>
                  <a:lnTo>
                    <a:pt x="192024" y="288036"/>
                  </a:lnTo>
                  <a:lnTo>
                    <a:pt x="192024" y="384048"/>
                  </a:lnTo>
                  <a:lnTo>
                    <a:pt x="0" y="192024"/>
                  </a:lnTo>
                  <a:close/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382982" y="2949114"/>
            <a:ext cx="3712418" cy="812290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2496" b="1" spc="-26" dirty="0">
                <a:solidFill>
                  <a:srgbClr val="1CACE3"/>
                </a:solidFill>
                <a:latin typeface="Century Gothic"/>
                <a:cs typeface="Century Gothic"/>
              </a:rPr>
              <a:t>1</a:t>
            </a:r>
            <a:r>
              <a:rPr sz="2496" b="1" spc="-36" dirty="0">
                <a:solidFill>
                  <a:srgbClr val="1CACE3"/>
                </a:solidFill>
                <a:latin typeface="ＭＳ ゴシック"/>
                <a:cs typeface="ＭＳ ゴシック"/>
              </a:rPr>
              <a:t>は</a:t>
            </a:r>
            <a:r>
              <a:rPr lang="ja-JP" altLang="en-US" sz="2496" b="1" spc="-36" dirty="0">
                <a:solidFill>
                  <a:srgbClr val="1CACE3"/>
                </a:solidFill>
                <a:latin typeface="ＭＳ ゴシック"/>
                <a:cs typeface="ＭＳ ゴシック"/>
              </a:rPr>
              <a:t>ロ</a:t>
            </a:r>
            <a:endParaRPr sz="2496" dirty="0">
              <a:latin typeface="ＭＳ ゴシック"/>
              <a:cs typeface="ＭＳ ゴシック"/>
            </a:endParaRPr>
          </a:p>
          <a:p>
            <a:pPr marL="13209"/>
            <a:r>
              <a:rPr sz="2496" b="1" spc="-26" dirty="0">
                <a:solidFill>
                  <a:srgbClr val="1CACE3"/>
                </a:solidFill>
                <a:latin typeface="Century Gothic"/>
                <a:cs typeface="Century Gothic"/>
              </a:rPr>
              <a:t>0</a:t>
            </a:r>
            <a:r>
              <a:rPr sz="2496" b="1" spc="-26" dirty="0">
                <a:solidFill>
                  <a:srgbClr val="1CACE3"/>
                </a:solidFill>
                <a:latin typeface="ＭＳ ゴシック"/>
                <a:cs typeface="ＭＳ ゴシック"/>
              </a:rPr>
              <a:t>はスペースで出力！</a:t>
            </a:r>
            <a:endParaRPr sz="2496" dirty="0">
              <a:latin typeface="ＭＳ ゴシック"/>
              <a:cs typeface="ＭＳ ゴシック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B31DFAAF-FDAE-27F7-BCDD-A674C341E1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5060" y="1174471"/>
            <a:ext cx="3354451" cy="478772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spc="-26" dirty="0">
                <a:latin typeface="ＭＳ ゴシック"/>
                <a:cs typeface="ＭＳ ゴシック"/>
              </a:rPr>
              <a:t>～</a:t>
            </a:r>
            <a:r>
              <a:rPr sz="2912" spc="-36" dirty="0">
                <a:latin typeface="ＭＳ ゴシック"/>
                <a:cs typeface="ＭＳ ゴシック"/>
              </a:rPr>
              <a:t>宣言するマクロ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>
              <a:latin typeface="ＭＳ ゴシック"/>
              <a:cs typeface="ＭＳ ゴシック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7898" y="1692004"/>
          <a:ext cx="9152323" cy="1631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51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3300" spc="-10" dirty="0">
                          <a:solidFill>
                            <a:srgbClr val="00B050"/>
                          </a:solidFill>
                          <a:latin typeface="+mn-lt"/>
                          <a:cs typeface="ＭＳ ゴシック"/>
                        </a:rPr>
                        <a:t>#define</a:t>
                      </a:r>
                      <a:endParaRPr sz="3300" dirty="0">
                        <a:solidFill>
                          <a:srgbClr val="00B050"/>
                        </a:solidFill>
                        <a:latin typeface="+mn-lt"/>
                        <a:cs typeface="ＭＳ ゴシック"/>
                      </a:endParaRPr>
                    </a:p>
                  </a:txBody>
                  <a:tcPr marL="0" marR="0" marT="61422" marB="0">
                    <a:lnL w="12700">
                      <a:solidFill>
                        <a:srgbClr val="1CACE3"/>
                      </a:solidFill>
                      <a:prstDash val="solid"/>
                    </a:lnL>
                    <a:lnT w="12700">
                      <a:solidFill>
                        <a:srgbClr val="1CACE3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3300" spc="-10" dirty="0">
                          <a:solidFill>
                            <a:srgbClr val="FF0000"/>
                          </a:solidFill>
                          <a:latin typeface="+mn-lt"/>
                          <a:cs typeface="ＭＳ ゴシック"/>
                        </a:rPr>
                        <a:t>MapNum</a:t>
                      </a:r>
                      <a:endParaRPr sz="3300" dirty="0">
                        <a:solidFill>
                          <a:srgbClr val="FF0000"/>
                        </a:solidFill>
                        <a:latin typeface="+mn-lt"/>
                        <a:cs typeface="ＭＳ ゴシック"/>
                      </a:endParaRPr>
                    </a:p>
                  </a:txBody>
                  <a:tcPr marL="0" marR="0" marT="61422" marB="0">
                    <a:lnT w="12700">
                      <a:solidFill>
                        <a:srgbClr val="1CACE3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3300" spc="-50" dirty="0">
                          <a:latin typeface="+mn-lt"/>
                          <a:cs typeface="ＭＳ ゴシック"/>
                        </a:rPr>
                        <a:t>3</a:t>
                      </a:r>
                      <a:endParaRPr sz="3300" dirty="0">
                        <a:latin typeface="+mn-lt"/>
                        <a:cs typeface="ＭＳ ゴシック"/>
                      </a:endParaRPr>
                    </a:p>
                  </a:txBody>
                  <a:tcPr marL="0" marR="0" marT="61422" marB="0">
                    <a:lnT w="12700">
                      <a:solidFill>
                        <a:srgbClr val="1CACE3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ja-JP" sz="3300" spc="-20" dirty="0">
                          <a:solidFill>
                            <a:schemeClr val="tx1"/>
                          </a:solidFill>
                          <a:latin typeface="+mn-lt"/>
                          <a:cs typeface="ＭＳ ゴシック"/>
                        </a:rPr>
                        <a:t>3</a:t>
                      </a:r>
                      <a:r>
                        <a:rPr lang="ja-JP" altLang="en-US" sz="3300" spc="-20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　</a:t>
                      </a:r>
                      <a:r>
                        <a:rPr sz="3300" spc="-20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//マップの数</a:t>
                      </a:r>
                      <a:endParaRPr sz="3300" dirty="0">
                        <a:latin typeface="ＭＳ ゴシック"/>
                        <a:cs typeface="ＭＳ ゴシック"/>
                      </a:endParaRPr>
                    </a:p>
                  </a:txBody>
                  <a:tcPr marL="0" marR="0" marT="61422" marB="0">
                    <a:lnR w="12700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CACE3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6821">
                <a:tc>
                  <a:txBody>
                    <a:bodyPr/>
                    <a:lstStyle/>
                    <a:p>
                      <a:pPr marL="91440" marR="92710">
                        <a:lnSpc>
                          <a:spcPts val="3700"/>
                        </a:lnSpc>
                        <a:spcBef>
                          <a:spcPts val="110"/>
                        </a:spcBef>
                      </a:pPr>
                      <a:r>
                        <a:rPr sz="3300" spc="-10" dirty="0">
                          <a:solidFill>
                            <a:srgbClr val="00B050"/>
                          </a:solidFill>
                          <a:latin typeface="+mn-lt"/>
                          <a:cs typeface="ＭＳ ゴシック"/>
                        </a:rPr>
                        <a:t>#define #define</a:t>
                      </a:r>
                      <a:endParaRPr sz="3300" dirty="0">
                        <a:solidFill>
                          <a:srgbClr val="00B050"/>
                        </a:solidFill>
                        <a:latin typeface="+mn-lt"/>
                        <a:cs typeface="ＭＳ ゴシック"/>
                      </a:endParaRPr>
                    </a:p>
                  </a:txBody>
                  <a:tcPr marL="0" marR="0" marT="14530" marB="0">
                    <a:lnL w="12700">
                      <a:solidFill>
                        <a:srgbClr val="1CACE3"/>
                      </a:solidFill>
                      <a:prstDash val="solid"/>
                    </a:lnL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3640"/>
                        </a:lnSpc>
                      </a:pPr>
                      <a:r>
                        <a:rPr sz="3300" dirty="0">
                          <a:solidFill>
                            <a:srgbClr val="FF0000"/>
                          </a:solidFill>
                          <a:latin typeface="+mn-lt"/>
                          <a:cs typeface="ＭＳ ゴシック"/>
                        </a:rPr>
                        <a:t>W</a:t>
                      </a:r>
                      <a:r>
                        <a:rPr sz="3300" spc="-15" dirty="0">
                          <a:solidFill>
                            <a:srgbClr val="6E0089"/>
                          </a:solidFill>
                          <a:latin typeface="+mn-lt"/>
                          <a:cs typeface="ＭＳ ゴシック"/>
                        </a:rPr>
                        <a:t> </a:t>
                      </a:r>
                      <a:r>
                        <a:rPr sz="3300" spc="-25" dirty="0">
                          <a:latin typeface="+mn-lt"/>
                          <a:cs typeface="ＭＳ ゴシック"/>
                        </a:rPr>
                        <a:t>10</a:t>
                      </a:r>
                      <a:endParaRPr sz="3300" dirty="0">
                        <a:latin typeface="+mn-lt"/>
                        <a:cs typeface="ＭＳ ゴシック"/>
                      </a:endParaRPr>
                    </a:p>
                    <a:p>
                      <a:pPr marL="100330">
                        <a:lnSpc>
                          <a:spcPts val="3770"/>
                        </a:lnSpc>
                      </a:pPr>
                      <a:r>
                        <a:rPr sz="3300" dirty="0">
                          <a:solidFill>
                            <a:srgbClr val="FF0000"/>
                          </a:solidFill>
                          <a:latin typeface="+mn-lt"/>
                          <a:cs typeface="ＭＳ ゴシック"/>
                        </a:rPr>
                        <a:t>H</a:t>
                      </a:r>
                      <a:r>
                        <a:rPr sz="3300" spc="-10" dirty="0">
                          <a:solidFill>
                            <a:srgbClr val="6E0089"/>
                          </a:solidFill>
                          <a:latin typeface="+mn-lt"/>
                          <a:cs typeface="ＭＳ ゴシック"/>
                        </a:rPr>
                        <a:t> </a:t>
                      </a:r>
                      <a:r>
                        <a:rPr sz="3300" spc="-50" dirty="0">
                          <a:latin typeface="+mn-lt"/>
                          <a:cs typeface="ＭＳ ゴシック"/>
                        </a:rPr>
                        <a:t>5</a:t>
                      </a:r>
                      <a:endParaRPr sz="3300" dirty="0">
                        <a:latin typeface="+mn-lt"/>
                        <a:cs typeface="ＭＳ ゴシック"/>
                      </a:endParaRPr>
                    </a:p>
                  </a:txBody>
                  <a:tcPr marL="0" marR="0" marT="0" marB="0"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3640"/>
                        </a:lnSpc>
                      </a:pPr>
                      <a:r>
                        <a:rPr lang="ja-JP" altLang="en-US" sz="3300" spc="-15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　 </a:t>
                      </a:r>
                      <a:r>
                        <a:rPr sz="3300" spc="-15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//マップの横(</a:t>
                      </a:r>
                      <a:r>
                        <a:rPr sz="3300" spc="-10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10</a:t>
                      </a:r>
                      <a:r>
                        <a:rPr sz="3300" spc="-25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マス)</a:t>
                      </a:r>
                      <a:endParaRPr sz="3300" dirty="0">
                        <a:latin typeface="ＭＳ ゴシック"/>
                        <a:cs typeface="ＭＳ ゴシック"/>
                      </a:endParaRPr>
                    </a:p>
                    <a:p>
                      <a:pPr marL="202565">
                        <a:lnSpc>
                          <a:spcPts val="3770"/>
                        </a:lnSpc>
                      </a:pPr>
                      <a:r>
                        <a:rPr lang="ja-JP" altLang="en-US" sz="3300" spc="-15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　 </a:t>
                      </a:r>
                      <a:r>
                        <a:rPr sz="3300" spc="-15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//マップの縦(5</a:t>
                      </a:r>
                      <a:r>
                        <a:rPr sz="3300" spc="-20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マス)</a:t>
                      </a:r>
                      <a:endParaRPr sz="3300" dirty="0">
                        <a:latin typeface="ＭＳ ゴシック"/>
                        <a:cs typeface="ＭＳ ゴシック"/>
                      </a:endParaRPr>
                    </a:p>
                  </a:txBody>
                  <a:tcPr marL="0" marR="0" marT="0" marB="0">
                    <a:lnR w="12700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45059" y="3595170"/>
            <a:ext cx="6130344" cy="460808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spc="-26" dirty="0">
                <a:latin typeface="ＭＳ ゴシック"/>
                <a:cs typeface="ＭＳ ゴシック"/>
              </a:rPr>
              <a:t>～</a:t>
            </a:r>
            <a:r>
              <a:rPr sz="2912" spc="-36" dirty="0">
                <a:latin typeface="ＭＳ ゴシック"/>
                <a:cs typeface="ＭＳ ゴシック"/>
              </a:rPr>
              <a:t>宣言する構造体</a:t>
            </a:r>
            <a:r>
              <a:rPr sz="2912" spc="-26" dirty="0">
                <a:latin typeface="Century Gothic"/>
                <a:cs typeface="Century Gothic"/>
              </a:rPr>
              <a:t>(</a:t>
            </a:r>
            <a:r>
              <a:rPr sz="2912" b="1" spc="-26" dirty="0">
                <a:latin typeface="Century Gothic"/>
                <a:cs typeface="Century Gothic"/>
              </a:rPr>
              <a:t>typedef</a:t>
            </a:r>
            <a:r>
              <a:rPr sz="2912" spc="-31" dirty="0">
                <a:latin typeface="ＭＳ ゴシック"/>
                <a:cs typeface="ＭＳ ゴシック"/>
              </a:rPr>
              <a:t>を使用</a:t>
            </a:r>
            <a:r>
              <a:rPr sz="2912" spc="-26" dirty="0">
                <a:latin typeface="Century Gothic"/>
                <a:cs typeface="Century Gothic"/>
              </a:rPr>
              <a:t>)</a:t>
            </a:r>
            <a:r>
              <a:rPr sz="2912" spc="-26" dirty="0">
                <a:latin typeface="ＭＳ ゴシック"/>
                <a:cs typeface="ＭＳ ゴシック"/>
              </a:rPr>
              <a:t>～</a:t>
            </a:r>
            <a:endParaRPr sz="2912">
              <a:latin typeface="ＭＳ ゴシック"/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4503" y="4190108"/>
            <a:ext cx="8580632" cy="2435003"/>
          </a:xfrm>
          <a:prstGeom prst="rect">
            <a:avLst/>
          </a:prstGeom>
          <a:solidFill>
            <a:srgbClr val="FFFFFF"/>
          </a:solidFill>
          <a:ln w="12700">
            <a:solidFill>
              <a:srgbClr val="1CACE3"/>
            </a:solidFill>
          </a:ln>
        </p:spPr>
        <p:txBody>
          <a:bodyPr vert="horz" wrap="square" lIns="0" tIns="62083" rIns="0" bIns="0" rtlCol="0">
            <a:spAutoFit/>
          </a:bodyPr>
          <a:lstStyle/>
          <a:p>
            <a:pPr marL="95107">
              <a:spcBef>
                <a:spcPts val="489"/>
              </a:spcBef>
            </a:pPr>
            <a:r>
              <a:rPr sz="3744" dirty="0">
                <a:solidFill>
                  <a:srgbClr val="00B050"/>
                </a:solidFill>
                <a:cs typeface="ＭＳ ゴシック"/>
              </a:rPr>
              <a:t>typedef</a:t>
            </a:r>
            <a:r>
              <a:rPr sz="3744" spc="-16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744" spc="-10" dirty="0">
                <a:solidFill>
                  <a:srgbClr val="0000FF"/>
                </a:solidFill>
                <a:cs typeface="ＭＳ ゴシック"/>
              </a:rPr>
              <a:t>struct</a:t>
            </a:r>
            <a:endParaRPr sz="3744" dirty="0">
              <a:cs typeface="ＭＳ ゴシック"/>
            </a:endParaRPr>
          </a:p>
          <a:p>
            <a:pPr marL="95107"/>
            <a:r>
              <a:rPr sz="3744" spc="-52" dirty="0">
                <a:cs typeface="ＭＳ ゴシック"/>
              </a:rPr>
              <a:t>{</a:t>
            </a:r>
            <a:endParaRPr sz="3744" dirty="0">
              <a:cs typeface="ＭＳ ゴシック"/>
            </a:endParaRPr>
          </a:p>
          <a:p>
            <a:pPr marL="571301">
              <a:lnSpc>
                <a:spcPts val="4410"/>
              </a:lnSpc>
              <a:tabLst>
                <a:tab pos="1522368" algn="l"/>
              </a:tabLst>
            </a:pPr>
            <a:r>
              <a:rPr sz="3744" spc="-26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3744" dirty="0">
                <a:solidFill>
                  <a:srgbClr val="0000FF"/>
                </a:solidFill>
                <a:cs typeface="ＭＳ ゴシック"/>
              </a:rPr>
              <a:t>	</a:t>
            </a:r>
            <a:r>
              <a:rPr lang="en-US" sz="3744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744" spc="-10" dirty="0" err="1">
                <a:cs typeface="ＭＳ ゴシック"/>
              </a:rPr>
              <a:t>m_map</a:t>
            </a:r>
            <a:r>
              <a:rPr sz="3744" spc="-10" dirty="0">
                <a:cs typeface="ＭＳ ゴシック"/>
              </a:rPr>
              <a:t>[</a:t>
            </a:r>
            <a:r>
              <a:rPr sz="3744" spc="-10" dirty="0">
                <a:solidFill>
                  <a:srgbClr val="6E0089"/>
                </a:solidFill>
                <a:cs typeface="ＭＳ ゴシック"/>
              </a:rPr>
              <a:t>H</a:t>
            </a:r>
            <a:r>
              <a:rPr sz="3744" spc="-10" dirty="0">
                <a:cs typeface="ＭＳ ゴシック"/>
              </a:rPr>
              <a:t>][</a:t>
            </a:r>
            <a:r>
              <a:rPr sz="3744" spc="-10" dirty="0">
                <a:solidFill>
                  <a:srgbClr val="6E0089"/>
                </a:solidFill>
                <a:cs typeface="ＭＳ ゴシック"/>
              </a:rPr>
              <a:t>W</a:t>
            </a:r>
            <a:r>
              <a:rPr sz="3744" spc="-10" dirty="0">
                <a:cs typeface="ＭＳ ゴシック"/>
              </a:rPr>
              <a:t>];</a:t>
            </a:r>
            <a:endParaRPr sz="3744" dirty="0">
              <a:cs typeface="ＭＳ ゴシック"/>
            </a:endParaRPr>
          </a:p>
          <a:p>
            <a:pPr marL="95107">
              <a:lnSpc>
                <a:spcPts val="4410"/>
              </a:lnSpc>
            </a:pPr>
            <a:r>
              <a:rPr sz="3744" spc="-10" dirty="0">
                <a:cs typeface="ＭＳ ゴシック"/>
              </a:rPr>
              <a:t>}</a:t>
            </a:r>
            <a:r>
              <a:rPr lang="en-US" sz="3744" spc="-10" dirty="0">
                <a:cs typeface="ＭＳ ゴシック"/>
              </a:rPr>
              <a:t> </a:t>
            </a:r>
            <a:r>
              <a:rPr sz="3744" spc="-10" dirty="0">
                <a:solidFill>
                  <a:srgbClr val="FF0000"/>
                </a:solidFill>
                <a:cs typeface="ＭＳ ゴシック"/>
              </a:rPr>
              <a:t>Map</a:t>
            </a:r>
            <a:r>
              <a:rPr sz="3744" spc="-10" dirty="0">
                <a:cs typeface="ＭＳ ゴシック"/>
              </a:rPr>
              <a:t>;</a:t>
            </a:r>
            <a:endParaRPr sz="3744" dirty="0">
              <a:cs typeface="ＭＳ ゴシック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44E21FC2-93A9-6CF3-BC38-3CD28C396F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1207" y="1831227"/>
            <a:ext cx="11329446" cy="3695906"/>
            <a:chOff x="626109" y="1657858"/>
            <a:chExt cx="10892790" cy="3553460"/>
          </a:xfrm>
        </p:grpSpPr>
        <p:sp>
          <p:nvSpPr>
            <p:cNvPr id="3" name="object 3"/>
            <p:cNvSpPr/>
            <p:nvPr/>
          </p:nvSpPr>
          <p:spPr>
            <a:xfrm>
              <a:off x="632459" y="1664208"/>
              <a:ext cx="10880090" cy="3540760"/>
            </a:xfrm>
            <a:custGeom>
              <a:avLst/>
              <a:gdLst/>
              <a:ahLst/>
              <a:cxnLst/>
              <a:rect l="l" t="t" r="r" b="b"/>
              <a:pathLst>
                <a:path w="10880090" h="3540760">
                  <a:moveTo>
                    <a:pt x="10879836" y="0"/>
                  </a:moveTo>
                  <a:lnTo>
                    <a:pt x="0" y="0"/>
                  </a:lnTo>
                  <a:lnTo>
                    <a:pt x="0" y="3540252"/>
                  </a:lnTo>
                  <a:lnTo>
                    <a:pt x="10879836" y="3540252"/>
                  </a:lnTo>
                  <a:lnTo>
                    <a:pt x="10879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4" name="object 4"/>
            <p:cNvSpPr/>
            <p:nvPr/>
          </p:nvSpPr>
          <p:spPr>
            <a:xfrm>
              <a:off x="632459" y="1664208"/>
              <a:ext cx="10880090" cy="3540760"/>
            </a:xfrm>
            <a:custGeom>
              <a:avLst/>
              <a:gdLst/>
              <a:ahLst/>
              <a:cxnLst/>
              <a:rect l="l" t="t" r="r" b="b"/>
              <a:pathLst>
                <a:path w="10880090" h="3540760">
                  <a:moveTo>
                    <a:pt x="0" y="3540252"/>
                  </a:moveTo>
                  <a:lnTo>
                    <a:pt x="10879836" y="3540252"/>
                  </a:lnTo>
                  <a:lnTo>
                    <a:pt x="10879836" y="0"/>
                  </a:lnTo>
                  <a:lnTo>
                    <a:pt x="0" y="0"/>
                  </a:lnTo>
                  <a:lnTo>
                    <a:pt x="0" y="3540252"/>
                  </a:lnTo>
                  <a:close/>
                </a:path>
              </a:pathLst>
            </a:custGeom>
            <a:ln w="1270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8053" y="1137961"/>
            <a:ext cx="10894206" cy="4329494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spc="-31" dirty="0">
                <a:latin typeface="ＭＳ ゴシック"/>
                <a:cs typeface="ＭＳ ゴシック"/>
              </a:rPr>
              <a:t>～</a:t>
            </a:r>
            <a:r>
              <a:rPr sz="2912" spc="-36" dirty="0">
                <a:latin typeface="ＭＳ ゴシック"/>
                <a:cs typeface="ＭＳ ゴシック"/>
              </a:rPr>
              <a:t>宣言する変数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 dirty="0">
              <a:latin typeface="ＭＳ ゴシック"/>
              <a:cs typeface="ＭＳ ゴシック"/>
            </a:endParaRPr>
          </a:p>
          <a:p>
            <a:pPr marL="305134">
              <a:spcBef>
                <a:spcPts val="2397"/>
              </a:spcBef>
            </a:pPr>
            <a:r>
              <a:rPr sz="3328" dirty="0">
                <a:solidFill>
                  <a:srgbClr val="2B91AE"/>
                </a:solidFill>
                <a:cs typeface="ＭＳ ゴシック"/>
              </a:rPr>
              <a:t>Map</a:t>
            </a:r>
            <a:r>
              <a:rPr sz="3328" spc="36" dirty="0">
                <a:solidFill>
                  <a:srgbClr val="2B91AE"/>
                </a:solidFill>
                <a:cs typeface="ＭＳ ゴシック"/>
              </a:rPr>
              <a:t> </a:t>
            </a:r>
            <a:r>
              <a:rPr lang="en-US" sz="3328" spc="-10" dirty="0" err="1">
                <a:cs typeface="ＭＳ ゴシック"/>
              </a:rPr>
              <a:t>M</a:t>
            </a:r>
            <a:r>
              <a:rPr sz="3328" spc="-10" dirty="0" err="1">
                <a:cs typeface="ＭＳ ゴシック"/>
              </a:rPr>
              <a:t>apData</a:t>
            </a:r>
            <a:r>
              <a:rPr sz="3328" spc="-1243" dirty="0">
                <a:cs typeface="ＭＳ ゴシック"/>
              </a:rPr>
              <a:t> </a:t>
            </a:r>
            <a:r>
              <a:rPr sz="3328" spc="-26" dirty="0">
                <a:solidFill>
                  <a:srgbClr val="008000"/>
                </a:solidFill>
                <a:latin typeface="ＭＳ ゴシック"/>
                <a:cs typeface="ＭＳ ゴシック"/>
              </a:rPr>
              <a:t>//マップのデータを管理する構造体;</a:t>
            </a:r>
            <a:endParaRPr sz="3328" dirty="0">
              <a:latin typeface="ＭＳ ゴシック"/>
              <a:cs typeface="ＭＳ ゴシック"/>
            </a:endParaRPr>
          </a:p>
          <a:p>
            <a:pPr marL="305134" marR="5284">
              <a:spcBef>
                <a:spcPts val="3999"/>
              </a:spcBef>
            </a:pPr>
            <a:r>
              <a:rPr sz="3328" spc="-21" dirty="0">
                <a:solidFill>
                  <a:srgbClr val="008000"/>
                </a:solidFill>
                <a:latin typeface="ＭＳ ゴシック"/>
                <a:cs typeface="ＭＳ ゴシック"/>
              </a:rPr>
              <a:t>//マップデータの配置を書いたテキストファイルの名前</a:t>
            </a:r>
            <a:r>
              <a:rPr sz="3328" spc="-52" dirty="0">
                <a:solidFill>
                  <a:srgbClr val="008000"/>
                </a:solidFill>
                <a:latin typeface="ＭＳ ゴシック"/>
                <a:cs typeface="ＭＳ ゴシック"/>
              </a:rPr>
              <a:t> </a:t>
            </a:r>
            <a:r>
              <a:rPr sz="3328" dirty="0">
                <a:solidFill>
                  <a:srgbClr val="0000FF"/>
                </a:solidFill>
                <a:cs typeface="ＭＳ ゴシック"/>
              </a:rPr>
              <a:t>char</a:t>
            </a:r>
            <a:r>
              <a:rPr sz="3328" dirty="0">
                <a:cs typeface="ＭＳ ゴシック"/>
              </a:rPr>
              <a:t>*</a:t>
            </a:r>
            <a:r>
              <a:rPr sz="3328" spc="-21" dirty="0">
                <a:cs typeface="ＭＳ ゴシック"/>
              </a:rPr>
              <a:t> </a:t>
            </a:r>
            <a:r>
              <a:rPr sz="3328" spc="-10" dirty="0">
                <a:cs typeface="ＭＳ ゴシック"/>
              </a:rPr>
              <a:t>MapFileName[</a:t>
            </a:r>
            <a:r>
              <a:rPr sz="3328" spc="-10" dirty="0">
                <a:solidFill>
                  <a:srgbClr val="6E0089"/>
                </a:solidFill>
                <a:cs typeface="ＭＳ ゴシック"/>
              </a:rPr>
              <a:t>MapNum</a:t>
            </a:r>
            <a:r>
              <a:rPr sz="3328" spc="-10" dirty="0">
                <a:cs typeface="ＭＳ ゴシック"/>
              </a:rPr>
              <a:t>]</a:t>
            </a:r>
            <a:endParaRPr sz="3328" dirty="0">
              <a:cs typeface="ＭＳ ゴシック"/>
            </a:endParaRPr>
          </a:p>
          <a:p>
            <a:pPr marL="305134"/>
            <a:r>
              <a:rPr sz="3328" dirty="0">
                <a:cs typeface="ＭＳ ゴシック"/>
              </a:rPr>
              <a:t>=</a:t>
            </a:r>
            <a:r>
              <a:rPr sz="3328" spc="-36" dirty="0">
                <a:cs typeface="ＭＳ ゴシック"/>
              </a:rPr>
              <a:t> </a:t>
            </a:r>
            <a:r>
              <a:rPr sz="3328" dirty="0">
                <a:cs typeface="ＭＳ ゴシック"/>
              </a:rPr>
              <a:t>{</a:t>
            </a:r>
            <a:r>
              <a:rPr sz="3328" spc="-36" dirty="0">
                <a:cs typeface="ＭＳ ゴシック"/>
              </a:rPr>
              <a:t> </a:t>
            </a:r>
            <a:r>
              <a:rPr sz="3328" dirty="0">
                <a:solidFill>
                  <a:srgbClr val="A21515"/>
                </a:solidFill>
                <a:cs typeface="ＭＳ ゴシック"/>
              </a:rPr>
              <a:t>"map0.txt"</a:t>
            </a:r>
            <a:r>
              <a:rPr sz="3328" dirty="0">
                <a:cs typeface="ＭＳ ゴシック"/>
              </a:rPr>
              <a:t>,</a:t>
            </a:r>
            <a:r>
              <a:rPr sz="3328" dirty="0">
                <a:solidFill>
                  <a:srgbClr val="A21515"/>
                </a:solidFill>
                <a:cs typeface="ＭＳ ゴシック"/>
              </a:rPr>
              <a:t>"map1.txt"</a:t>
            </a:r>
            <a:r>
              <a:rPr sz="3328" dirty="0">
                <a:cs typeface="ＭＳ ゴシック"/>
              </a:rPr>
              <a:t>,</a:t>
            </a:r>
            <a:r>
              <a:rPr sz="3328" dirty="0">
                <a:solidFill>
                  <a:srgbClr val="A21515"/>
                </a:solidFill>
                <a:cs typeface="ＭＳ ゴシック"/>
              </a:rPr>
              <a:t>"map2.txt"</a:t>
            </a:r>
            <a:r>
              <a:rPr sz="3328" spc="-36" dirty="0">
                <a:solidFill>
                  <a:srgbClr val="A21515"/>
                </a:solidFill>
                <a:cs typeface="ＭＳ ゴシック"/>
              </a:rPr>
              <a:t> </a:t>
            </a:r>
            <a:r>
              <a:rPr sz="3328" spc="-26" dirty="0">
                <a:cs typeface="ＭＳ ゴシック"/>
              </a:rPr>
              <a:t>};</a:t>
            </a:r>
            <a:endParaRPr sz="3328" dirty="0">
              <a:cs typeface="ＭＳ ゴシック"/>
            </a:endParaRPr>
          </a:p>
          <a:p>
            <a:pPr marL="305134">
              <a:spcBef>
                <a:spcPts val="3848"/>
              </a:spcBef>
            </a:pPr>
            <a:r>
              <a:rPr sz="3328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3328" spc="42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328" spc="-10" dirty="0">
                <a:cs typeface="ＭＳ ゴシック"/>
              </a:rPr>
              <a:t>select</a:t>
            </a:r>
            <a:r>
              <a:rPr sz="3328" spc="-624" dirty="0">
                <a:cs typeface="ＭＳ ゴシック"/>
              </a:rPr>
              <a:t>; </a:t>
            </a:r>
            <a:r>
              <a:rPr sz="3328" spc="-21" dirty="0">
                <a:solidFill>
                  <a:srgbClr val="008000"/>
                </a:solidFill>
                <a:latin typeface="ＭＳ ゴシック"/>
                <a:cs typeface="ＭＳ ゴシック"/>
              </a:rPr>
              <a:t>//表示するマップの番号入力</a:t>
            </a:r>
            <a:endParaRPr sz="3328" dirty="0">
              <a:latin typeface="ＭＳ ゴシック"/>
              <a:cs typeface="ＭＳ ゴシック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36B1B97-F410-C1A0-C66C-4A160E86F2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613" y="2027779"/>
            <a:ext cx="11061301" cy="2990540"/>
            <a:chOff x="543813" y="1846834"/>
            <a:chExt cx="10634980" cy="2875280"/>
          </a:xfrm>
        </p:grpSpPr>
        <p:sp>
          <p:nvSpPr>
            <p:cNvPr id="3" name="object 3"/>
            <p:cNvSpPr/>
            <p:nvPr/>
          </p:nvSpPr>
          <p:spPr>
            <a:xfrm>
              <a:off x="550163" y="1853184"/>
              <a:ext cx="10622280" cy="2862580"/>
            </a:xfrm>
            <a:custGeom>
              <a:avLst/>
              <a:gdLst/>
              <a:ahLst/>
              <a:cxnLst/>
              <a:rect l="l" t="t" r="r" b="b"/>
              <a:pathLst>
                <a:path w="10622280" h="2862579">
                  <a:moveTo>
                    <a:pt x="10622280" y="0"/>
                  </a:moveTo>
                  <a:lnTo>
                    <a:pt x="0" y="0"/>
                  </a:lnTo>
                  <a:lnTo>
                    <a:pt x="0" y="2862072"/>
                  </a:lnTo>
                  <a:lnTo>
                    <a:pt x="10622280" y="2862072"/>
                  </a:lnTo>
                  <a:lnTo>
                    <a:pt x="10622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4" name="object 4"/>
            <p:cNvSpPr/>
            <p:nvPr/>
          </p:nvSpPr>
          <p:spPr>
            <a:xfrm>
              <a:off x="550163" y="1853184"/>
              <a:ext cx="10622280" cy="2862580"/>
            </a:xfrm>
            <a:custGeom>
              <a:avLst/>
              <a:gdLst/>
              <a:ahLst/>
              <a:cxnLst/>
              <a:rect l="l" t="t" r="r" b="b"/>
              <a:pathLst>
                <a:path w="10622280" h="2862579">
                  <a:moveTo>
                    <a:pt x="0" y="2862072"/>
                  </a:moveTo>
                  <a:lnTo>
                    <a:pt x="10622280" y="2862072"/>
                  </a:lnTo>
                  <a:lnTo>
                    <a:pt x="10622280" y="0"/>
                  </a:lnTo>
                  <a:lnTo>
                    <a:pt x="0" y="0"/>
                  </a:lnTo>
                  <a:lnTo>
                    <a:pt x="0" y="2862072"/>
                  </a:lnTo>
                  <a:close/>
                </a:path>
              </a:pathLst>
            </a:custGeom>
            <a:ln w="1270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00816" y="1097652"/>
            <a:ext cx="10748245" cy="4865403"/>
          </a:xfrm>
          <a:prstGeom prst="rect">
            <a:avLst/>
          </a:prstGeom>
        </p:spPr>
        <p:txBody>
          <a:bodyPr vert="horz" wrap="square" lIns="0" tIns="249651" rIns="0" bIns="0" rtlCol="0">
            <a:spAutoFit/>
          </a:bodyPr>
          <a:lstStyle/>
          <a:p>
            <a:pPr marL="13209">
              <a:spcBef>
                <a:spcPts val="1965"/>
              </a:spcBef>
            </a:pPr>
            <a:r>
              <a:rPr sz="2912" spc="-31" dirty="0">
                <a:latin typeface="ＭＳ ゴシック"/>
                <a:cs typeface="ＭＳ ゴシック"/>
              </a:rPr>
              <a:t>～</a:t>
            </a:r>
            <a:r>
              <a:rPr sz="2912" spc="-36" dirty="0">
                <a:latin typeface="ＭＳ ゴシック"/>
                <a:cs typeface="ＭＳ ゴシック"/>
              </a:rPr>
              <a:t>宣言する関数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 dirty="0">
              <a:latin typeface="ＭＳ ゴシック"/>
              <a:cs typeface="ＭＳ ゴシック"/>
            </a:endParaRPr>
          </a:p>
          <a:p>
            <a:pPr marL="266827" marR="5284">
              <a:spcBef>
                <a:spcPts val="2408"/>
              </a:spcBef>
              <a:tabLst>
                <a:tab pos="7638260" algn="l"/>
              </a:tabLst>
            </a:pPr>
            <a:r>
              <a:rPr sz="3744" spc="-10" dirty="0">
                <a:solidFill>
                  <a:srgbClr val="008000"/>
                </a:solidFill>
                <a:latin typeface="ＭＳ ゴシック"/>
                <a:cs typeface="ＭＳ ゴシック"/>
              </a:rPr>
              <a:t>//</a:t>
            </a:r>
            <a:r>
              <a:rPr sz="3744" dirty="0">
                <a:solidFill>
                  <a:srgbClr val="008000"/>
                </a:solidFill>
                <a:latin typeface="ＭＳ ゴシック"/>
                <a:cs typeface="ＭＳ ゴシック"/>
              </a:rPr>
              <a:t>選択したマップデータを配列にセットする関</a:t>
            </a:r>
            <a:r>
              <a:rPr sz="3744" spc="-52" dirty="0">
                <a:solidFill>
                  <a:srgbClr val="008000"/>
                </a:solidFill>
                <a:latin typeface="ＭＳ ゴシック"/>
                <a:cs typeface="ＭＳ ゴシック"/>
              </a:rPr>
              <a:t>数 </a:t>
            </a:r>
            <a:r>
              <a:rPr sz="3744" dirty="0">
                <a:solidFill>
                  <a:srgbClr val="0000FF"/>
                </a:solidFill>
                <a:cs typeface="ＭＳ ゴシック"/>
              </a:rPr>
              <a:t>void </a:t>
            </a:r>
            <a:r>
              <a:rPr lang="en-US" sz="3744" dirty="0" err="1">
                <a:cs typeface="ＭＳ ゴシック"/>
              </a:rPr>
              <a:t>s</a:t>
            </a:r>
            <a:r>
              <a:rPr sz="3744" dirty="0" err="1">
                <a:cs typeface="ＭＳ ゴシック"/>
              </a:rPr>
              <a:t>etMap</a:t>
            </a:r>
            <a:r>
              <a:rPr sz="3744" dirty="0">
                <a:cs typeface="ＭＳ ゴシック"/>
              </a:rPr>
              <a:t>(</a:t>
            </a:r>
            <a:r>
              <a:rPr sz="3744" dirty="0">
                <a:solidFill>
                  <a:srgbClr val="0000FF"/>
                </a:solidFill>
                <a:cs typeface="ＭＳ ゴシック"/>
              </a:rPr>
              <a:t>char </a:t>
            </a:r>
            <a:r>
              <a:rPr sz="3744" spc="-10" dirty="0">
                <a:cs typeface="ＭＳ ゴシック"/>
              </a:rPr>
              <a:t>*</a:t>
            </a:r>
            <a:r>
              <a:rPr sz="3744" spc="-10" dirty="0">
                <a:solidFill>
                  <a:srgbClr val="808080"/>
                </a:solidFill>
                <a:cs typeface="ＭＳ ゴシック"/>
              </a:rPr>
              <a:t>filename</a:t>
            </a:r>
            <a:r>
              <a:rPr sz="3744" spc="-10" dirty="0">
                <a:cs typeface="ＭＳ ゴシック"/>
              </a:rPr>
              <a:t>,</a:t>
            </a:r>
            <a:r>
              <a:rPr sz="3744" spc="-10" dirty="0">
                <a:solidFill>
                  <a:srgbClr val="2B91AE"/>
                </a:solidFill>
                <a:cs typeface="ＭＳ ゴシック"/>
              </a:rPr>
              <a:t>Map</a:t>
            </a:r>
            <a:r>
              <a:rPr sz="3744" dirty="0">
                <a:solidFill>
                  <a:srgbClr val="2B91AE"/>
                </a:solidFill>
                <a:cs typeface="ＭＳ ゴシック"/>
              </a:rPr>
              <a:t>	</a:t>
            </a:r>
            <a:r>
              <a:rPr sz="3744" spc="-21" dirty="0">
                <a:cs typeface="ＭＳ ゴシック"/>
              </a:rPr>
              <a:t>*</a:t>
            </a:r>
            <a:r>
              <a:rPr sz="3744" spc="-21" dirty="0">
                <a:solidFill>
                  <a:srgbClr val="808080"/>
                </a:solidFill>
                <a:cs typeface="ＭＳ ゴシック"/>
              </a:rPr>
              <a:t>m</a:t>
            </a:r>
            <a:r>
              <a:rPr sz="3744" spc="-21" dirty="0">
                <a:cs typeface="ＭＳ ゴシック"/>
              </a:rPr>
              <a:t>);</a:t>
            </a:r>
            <a:endParaRPr sz="3744" dirty="0">
              <a:cs typeface="ＭＳ ゴシック"/>
            </a:endParaRPr>
          </a:p>
          <a:p>
            <a:pPr marL="266827" marR="4287729">
              <a:lnSpc>
                <a:spcPts val="4337"/>
              </a:lnSpc>
              <a:spcBef>
                <a:spcPts val="4270"/>
              </a:spcBef>
            </a:pPr>
            <a:r>
              <a:rPr sz="3744" spc="-16" dirty="0">
                <a:solidFill>
                  <a:srgbClr val="008000"/>
                </a:solidFill>
                <a:latin typeface="ＭＳ ゴシック"/>
                <a:cs typeface="ＭＳ ゴシック"/>
              </a:rPr>
              <a:t>//マップデータ表示する関数</a:t>
            </a:r>
            <a:r>
              <a:rPr sz="3744" spc="-52" dirty="0">
                <a:solidFill>
                  <a:srgbClr val="008000"/>
                </a:solidFill>
                <a:latin typeface="ＭＳ ゴシック"/>
                <a:cs typeface="ＭＳ ゴシック"/>
              </a:rPr>
              <a:t> </a:t>
            </a:r>
            <a:r>
              <a:rPr sz="3744" dirty="0">
                <a:solidFill>
                  <a:srgbClr val="0000FF"/>
                </a:solidFill>
                <a:cs typeface="ＭＳ ゴシック"/>
              </a:rPr>
              <a:t>void </a:t>
            </a:r>
            <a:r>
              <a:rPr lang="en-US" sz="3744" dirty="0" err="1">
                <a:cs typeface="ＭＳ ゴシック"/>
              </a:rPr>
              <a:t>d</a:t>
            </a:r>
            <a:r>
              <a:rPr sz="3744" dirty="0" err="1">
                <a:cs typeface="ＭＳ ゴシック"/>
              </a:rPr>
              <a:t>rawMap</a:t>
            </a:r>
            <a:r>
              <a:rPr sz="3744" dirty="0">
                <a:cs typeface="ＭＳ ゴシック"/>
              </a:rPr>
              <a:t>(</a:t>
            </a:r>
            <a:r>
              <a:rPr sz="3744" dirty="0">
                <a:solidFill>
                  <a:srgbClr val="2B91AE"/>
                </a:solidFill>
                <a:cs typeface="ＭＳ ゴシック"/>
              </a:rPr>
              <a:t>Map</a:t>
            </a:r>
            <a:r>
              <a:rPr sz="3744" spc="-5" dirty="0">
                <a:solidFill>
                  <a:srgbClr val="2B91AE"/>
                </a:solidFill>
                <a:cs typeface="ＭＳ ゴシック"/>
              </a:rPr>
              <a:t> </a:t>
            </a:r>
            <a:r>
              <a:rPr sz="3744" spc="-26" dirty="0">
                <a:solidFill>
                  <a:srgbClr val="808080"/>
                </a:solidFill>
                <a:cs typeface="ＭＳ ゴシック"/>
              </a:rPr>
              <a:t>m</a:t>
            </a:r>
            <a:r>
              <a:rPr sz="3744" spc="-26" dirty="0">
                <a:cs typeface="ＭＳ ゴシック"/>
              </a:rPr>
              <a:t>);</a:t>
            </a:r>
            <a:endParaRPr sz="3744" dirty="0">
              <a:cs typeface="ＭＳ ゴシック"/>
            </a:endParaRPr>
          </a:p>
          <a:p>
            <a:pPr marL="266827">
              <a:spcBef>
                <a:spcPts val="4238"/>
              </a:spcBef>
            </a:pPr>
            <a:r>
              <a:rPr sz="3328" spc="-5" dirty="0">
                <a:latin typeface="ＭＳ ゴシック"/>
                <a:cs typeface="ＭＳ ゴシック"/>
              </a:rPr>
              <a:t>※どちらも</a:t>
            </a:r>
            <a:r>
              <a:rPr sz="3328" b="1" spc="-10" dirty="0">
                <a:cs typeface="Century Gothic"/>
              </a:rPr>
              <a:t>main</a:t>
            </a:r>
            <a:r>
              <a:rPr sz="3328" b="1" spc="-31" dirty="0">
                <a:latin typeface="ＭＳ ゴシック"/>
                <a:cs typeface="ＭＳ ゴシック"/>
              </a:rPr>
              <a:t>関数</a:t>
            </a:r>
            <a:r>
              <a:rPr sz="3328" spc="-21" dirty="0">
                <a:latin typeface="ＭＳ ゴシック"/>
                <a:cs typeface="ＭＳ ゴシック"/>
              </a:rPr>
              <a:t>の中で宣言します</a:t>
            </a:r>
            <a:endParaRPr sz="3328" dirty="0">
              <a:latin typeface="ＭＳ ゴシック"/>
              <a:cs typeface="ＭＳ ゴシック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2DAC5388-0CC6-4BD6-C711-480C644AE8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4199" y="1742726"/>
            <a:ext cx="5692462" cy="4435616"/>
          </a:xfrm>
          <a:custGeom>
            <a:avLst/>
            <a:gdLst/>
            <a:ahLst/>
            <a:cxnLst/>
            <a:rect l="l" t="t" r="r" b="b"/>
            <a:pathLst>
              <a:path w="5473065" h="4264660">
                <a:moveTo>
                  <a:pt x="5472684" y="0"/>
                </a:moveTo>
                <a:lnTo>
                  <a:pt x="0" y="0"/>
                </a:lnTo>
                <a:lnTo>
                  <a:pt x="0" y="4264152"/>
                </a:lnTo>
                <a:lnTo>
                  <a:pt x="5472684" y="4264152"/>
                </a:lnTo>
                <a:lnTo>
                  <a:pt x="5472684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 sz="1872"/>
          </a:p>
        </p:txBody>
      </p:sp>
      <p:sp>
        <p:nvSpPr>
          <p:cNvPr id="5" name="object 5"/>
          <p:cNvSpPr txBox="1"/>
          <p:nvPr/>
        </p:nvSpPr>
        <p:spPr>
          <a:xfrm>
            <a:off x="486095" y="1773582"/>
            <a:ext cx="3866304" cy="333426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2080" spc="-10" dirty="0" err="1">
                <a:solidFill>
                  <a:srgbClr val="FFFFFF"/>
                </a:solidFill>
                <a:latin typeface="MS Gothic"/>
                <a:cs typeface="MS Gothic"/>
              </a:rPr>
              <a:t>プレイヤーの名前</a:t>
            </a:r>
            <a:r>
              <a:rPr lang="ja-JP" altLang="en-US" sz="2080" spc="-10" dirty="0">
                <a:solidFill>
                  <a:srgbClr val="FFFFFF"/>
                </a:solidFill>
                <a:latin typeface="MS Gothic"/>
                <a:cs typeface="MS Gothic"/>
              </a:rPr>
              <a:t>＞</a:t>
            </a:r>
            <a:r>
              <a:rPr lang="ja-JP" altLang="en-US" sz="2080" spc="-26" dirty="0">
                <a:solidFill>
                  <a:srgbClr val="00B0F0"/>
                </a:solidFill>
                <a:latin typeface="Tahoma"/>
                <a:cs typeface="Tahoma"/>
              </a:rPr>
              <a:t>神戸電子</a:t>
            </a:r>
            <a:endParaRPr sz="2496" dirty="0">
              <a:solidFill>
                <a:srgbClr val="00B0F0"/>
              </a:solidFill>
              <a:latin typeface="MS Gothic"/>
              <a:cs typeface="MS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094" y="2154587"/>
            <a:ext cx="5370160" cy="344097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2080" spc="-5" dirty="0">
                <a:solidFill>
                  <a:srgbClr val="FFFFFF"/>
                </a:solidFill>
                <a:latin typeface="MS Gothic"/>
                <a:cs typeface="MS Gothic"/>
              </a:rPr>
              <a:t>現在のスコア：</a:t>
            </a:r>
            <a:r>
              <a:rPr sz="208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080" spc="42" dirty="0">
                <a:solidFill>
                  <a:srgbClr val="FFFFFF"/>
                </a:solidFill>
                <a:latin typeface="Tahoma"/>
                <a:cs typeface="Tahoma"/>
              </a:rPr>
              <a:t> (</a:t>
            </a:r>
            <a:r>
              <a:rPr lang="en-US" altLang="ja-JP" sz="2080" spc="42" dirty="0">
                <a:solidFill>
                  <a:srgbClr val="FFFFFF"/>
                </a:solidFill>
                <a:cs typeface="Tahoma"/>
              </a:rPr>
              <a:t>‘</a:t>
            </a:r>
            <a:r>
              <a:rPr lang="en-US" altLang="ja-JP" sz="2080" spc="-21" dirty="0" err="1">
                <a:solidFill>
                  <a:srgbClr val="FFFFFF"/>
                </a:solidFill>
                <a:cs typeface="Tahoma"/>
              </a:rPr>
              <a:t>e'</a:t>
            </a:r>
            <a:r>
              <a:rPr sz="2080" spc="-5" dirty="0" err="1">
                <a:solidFill>
                  <a:srgbClr val="FFFFFF"/>
                </a:solidFill>
                <a:latin typeface="MS Gothic"/>
                <a:cs typeface="MS Gothic"/>
              </a:rPr>
              <a:t>で終了</a:t>
            </a:r>
            <a:r>
              <a:rPr sz="2080" spc="-52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8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094" y="2471605"/>
            <a:ext cx="5370160" cy="679842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2080" spc="-5" dirty="0">
                <a:solidFill>
                  <a:srgbClr val="FFFFFF"/>
                </a:solidFill>
                <a:latin typeface="MS Gothic"/>
                <a:cs typeface="MS Gothic"/>
              </a:rPr>
              <a:t>現在のスコア：</a:t>
            </a:r>
            <a:r>
              <a:rPr sz="208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080" spc="42" dirty="0">
                <a:solidFill>
                  <a:srgbClr val="FFFFFF"/>
                </a:solidFill>
                <a:latin typeface="Tahoma"/>
                <a:cs typeface="Tahoma"/>
              </a:rPr>
              <a:t> (</a:t>
            </a:r>
            <a:r>
              <a:rPr lang="en-US" sz="2080" spc="42" dirty="0">
                <a:solidFill>
                  <a:srgbClr val="FFFFFF"/>
                </a:solidFill>
                <a:cs typeface="Tahoma"/>
              </a:rPr>
              <a:t>‘</a:t>
            </a:r>
            <a:r>
              <a:rPr sz="2080" spc="-21" dirty="0" err="1">
                <a:solidFill>
                  <a:srgbClr val="FFFFFF"/>
                </a:solidFill>
                <a:cs typeface="Tahoma"/>
              </a:rPr>
              <a:t>e</a:t>
            </a:r>
            <a:r>
              <a:rPr lang="en-US" sz="2080" spc="-21" dirty="0" err="1">
                <a:solidFill>
                  <a:srgbClr val="FFFFFF"/>
                </a:solidFill>
                <a:cs typeface="Tahoma"/>
              </a:rPr>
              <a:t>'</a:t>
            </a:r>
            <a:r>
              <a:rPr sz="2080" spc="-5" dirty="0" err="1">
                <a:solidFill>
                  <a:srgbClr val="FFFFFF"/>
                </a:solidFill>
                <a:latin typeface="MS Gothic"/>
                <a:cs typeface="MS Gothic"/>
              </a:rPr>
              <a:t>で終了</a:t>
            </a:r>
            <a:r>
              <a:rPr sz="2080" spc="-52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80" dirty="0">
              <a:latin typeface="Tahoma"/>
              <a:cs typeface="Tahoma"/>
            </a:endParaRPr>
          </a:p>
          <a:p>
            <a:pPr marL="13209"/>
            <a:r>
              <a:rPr sz="2080" spc="-5" dirty="0">
                <a:solidFill>
                  <a:srgbClr val="FFFFFF"/>
                </a:solidFill>
                <a:latin typeface="MS Gothic"/>
                <a:cs typeface="MS Gothic"/>
              </a:rPr>
              <a:t>現在のスコア：</a:t>
            </a:r>
            <a:r>
              <a:rPr sz="208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2080" spc="42" dirty="0">
                <a:solidFill>
                  <a:srgbClr val="FFFFFF"/>
                </a:solidFill>
                <a:latin typeface="Tahoma"/>
                <a:cs typeface="Tahoma"/>
              </a:rPr>
              <a:t> (</a:t>
            </a:r>
            <a:r>
              <a:rPr lang="en-US" altLang="ja-JP" sz="2080" spc="42" dirty="0">
                <a:solidFill>
                  <a:srgbClr val="FFFFFF"/>
                </a:solidFill>
                <a:cs typeface="Tahoma"/>
              </a:rPr>
              <a:t>‘</a:t>
            </a:r>
            <a:r>
              <a:rPr lang="en-US" altLang="ja-JP" sz="2080" spc="-21" dirty="0" err="1">
                <a:solidFill>
                  <a:srgbClr val="FFFFFF"/>
                </a:solidFill>
                <a:cs typeface="Tahoma"/>
              </a:rPr>
              <a:t>e'</a:t>
            </a:r>
            <a:r>
              <a:rPr sz="2080" spc="-5" dirty="0" err="1">
                <a:solidFill>
                  <a:srgbClr val="FFFFFF"/>
                </a:solidFill>
                <a:latin typeface="MS Gothic"/>
                <a:cs typeface="MS Gothic"/>
              </a:rPr>
              <a:t>で終了</a:t>
            </a:r>
            <a:r>
              <a:rPr sz="2080" spc="-52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8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923" y="3032727"/>
            <a:ext cx="5430261" cy="478772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080" spc="-26" dirty="0">
                <a:solidFill>
                  <a:srgbClr val="FFFFFF"/>
                </a:solidFill>
                <a:latin typeface="MS Gothic"/>
                <a:cs typeface="MS Gothic"/>
              </a:rPr>
              <a:t>現在のスコア：</a:t>
            </a:r>
            <a:r>
              <a:rPr sz="2496" spc="-125" dirty="0">
                <a:solidFill>
                  <a:schemeClr val="bg1"/>
                </a:solidFill>
                <a:latin typeface="Tahoma"/>
                <a:cs typeface="Tahoma"/>
              </a:rPr>
              <a:t>3</a:t>
            </a:r>
            <a:r>
              <a:rPr sz="2912" b="1" spc="-212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2080" spc="68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lang="en-US" altLang="ja-JP" sz="2080" spc="42" dirty="0">
                <a:solidFill>
                  <a:srgbClr val="FFFFFF"/>
                </a:solidFill>
                <a:cs typeface="Tahoma"/>
              </a:rPr>
              <a:t>‘</a:t>
            </a:r>
            <a:r>
              <a:rPr lang="en-US" altLang="ja-JP" sz="2080" spc="-21" dirty="0" err="1">
                <a:solidFill>
                  <a:srgbClr val="FFFFFF"/>
                </a:solidFill>
                <a:cs typeface="Tahoma"/>
              </a:rPr>
              <a:t>e'</a:t>
            </a:r>
            <a:r>
              <a:rPr sz="2080" dirty="0" err="1">
                <a:solidFill>
                  <a:srgbClr val="FFFFFF"/>
                </a:solidFill>
                <a:latin typeface="MS Gothic"/>
                <a:cs typeface="MS Gothic"/>
              </a:rPr>
              <a:t>で終了</a:t>
            </a:r>
            <a:r>
              <a:rPr sz="2080" spc="-52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8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094" y="3546693"/>
            <a:ext cx="3866305" cy="1433894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lang="en-US" sz="2912" b="1" spc="68" dirty="0">
                <a:solidFill>
                  <a:srgbClr val="00B0F0"/>
                </a:solidFill>
                <a:latin typeface="Tahoma"/>
                <a:cs typeface="Tahoma"/>
              </a:rPr>
              <a:t>e</a:t>
            </a:r>
            <a:r>
              <a:rPr lang="ja-JP" altLang="en-US" sz="2912" b="1" spc="68" dirty="0">
                <a:solidFill>
                  <a:srgbClr val="FF0000"/>
                </a:solidFill>
                <a:latin typeface="Tahoma"/>
                <a:cs typeface="Tahoma"/>
              </a:rPr>
              <a:t>　</a:t>
            </a:r>
            <a:r>
              <a:rPr sz="2080" b="1" spc="68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/>
                <a:cs typeface="Tahoma"/>
              </a:rPr>
              <a:t>←</a:t>
            </a:r>
            <a:r>
              <a:rPr sz="2080" b="1" spc="68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ahoma"/>
                <a:cs typeface="Tahoma"/>
              </a:rPr>
              <a:t>e</a:t>
            </a:r>
            <a:r>
              <a:rPr sz="2080" b="1" spc="-36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S Gothic"/>
                <a:cs typeface="MS Gothic"/>
              </a:rPr>
              <a:t>の入力で繰り返し終了</a:t>
            </a:r>
            <a:br>
              <a:rPr lang="en-US" sz="2080" b="1" spc="-36" dirty="0">
                <a:solidFill>
                  <a:schemeClr val="accent4">
                    <a:lumMod val="60000"/>
                    <a:lumOff val="40000"/>
                  </a:schemeClr>
                </a:solidFill>
                <a:latin typeface="MS Gothic"/>
                <a:cs typeface="MS Gothic"/>
              </a:rPr>
            </a:br>
            <a:endParaRPr lang="en-US" sz="2080" b="1" spc="-36" dirty="0">
              <a:solidFill>
                <a:schemeClr val="accent4">
                  <a:lumMod val="60000"/>
                  <a:lumOff val="40000"/>
                </a:schemeClr>
              </a:solidFill>
              <a:latin typeface="MS Gothic"/>
              <a:cs typeface="MS Gothic"/>
            </a:endParaRPr>
          </a:p>
          <a:p>
            <a:pPr marL="13209">
              <a:spcBef>
                <a:spcPts val="99"/>
              </a:spcBef>
            </a:pPr>
            <a:r>
              <a:rPr lang="ja-JP" altLang="en-US" sz="2080" b="1" spc="-36" dirty="0">
                <a:solidFill>
                  <a:srgbClr val="FF66FF"/>
                </a:solidFill>
                <a:latin typeface="MS Gothic"/>
                <a:cs typeface="MS Gothic"/>
              </a:rPr>
              <a:t>３点：神戸電子</a:t>
            </a:r>
            <a:br>
              <a:rPr lang="en-US" sz="2080" b="1" spc="-36" dirty="0">
                <a:solidFill>
                  <a:schemeClr val="accent4">
                    <a:lumMod val="60000"/>
                    <a:lumOff val="40000"/>
                  </a:schemeClr>
                </a:solidFill>
                <a:latin typeface="MS Gothic"/>
                <a:cs typeface="MS Gothic"/>
              </a:rPr>
            </a:br>
            <a:endParaRPr sz="2080" dirty="0">
              <a:solidFill>
                <a:schemeClr val="accent4">
                  <a:lumMod val="60000"/>
                  <a:lumOff val="40000"/>
                </a:schemeClr>
              </a:solidFill>
              <a:latin typeface="MS Gothic"/>
              <a:cs typeface="MS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0772" y="1677738"/>
            <a:ext cx="3920461" cy="1108663"/>
          </a:xfrm>
          <a:prstGeom prst="rect">
            <a:avLst/>
          </a:prstGeom>
          <a:solidFill>
            <a:srgbClr val="FFFFFF"/>
          </a:solidFill>
          <a:ln w="12700">
            <a:solidFill>
              <a:srgbClr val="117DA7"/>
            </a:solidFill>
          </a:ln>
        </p:spPr>
        <p:txBody>
          <a:bodyPr vert="horz" wrap="square" lIns="0" tIns="42930" rIns="0" bIns="0" rtlCol="0">
            <a:spAutoFit/>
          </a:bodyPr>
          <a:lstStyle/>
          <a:p>
            <a:pPr marL="96428">
              <a:spcBef>
                <a:spcPts val="338"/>
              </a:spcBef>
            </a:pPr>
            <a:r>
              <a:rPr lang="en-US" altLang="ja-JP" sz="3328" b="1" spc="-52" dirty="0">
                <a:latin typeface="Tahoma"/>
                <a:cs typeface="Tahoma"/>
              </a:rPr>
              <a:t>3, </a:t>
            </a:r>
            <a:r>
              <a:rPr sz="3328" b="1" spc="369" dirty="0" err="1">
                <a:latin typeface="MS Gothic"/>
                <a:cs typeface="MS Gothic"/>
              </a:rPr>
              <a:t>〇〇</a:t>
            </a:r>
            <a:r>
              <a:rPr lang="en-US" sz="3328" b="1" spc="369" dirty="0">
                <a:latin typeface="MS Gothic"/>
                <a:cs typeface="MS Gothic"/>
              </a:rPr>
              <a:t> </a:t>
            </a:r>
            <a:r>
              <a:rPr sz="3328" b="1" dirty="0">
                <a:solidFill>
                  <a:srgbClr val="00AF50"/>
                </a:solidFill>
                <a:latin typeface="Tahoma"/>
                <a:cs typeface="Tahoma"/>
              </a:rPr>
              <a:t>←</a:t>
            </a:r>
            <a:r>
              <a:rPr sz="3328" b="1" spc="-36" dirty="0">
                <a:solidFill>
                  <a:srgbClr val="00AF50"/>
                </a:solidFill>
                <a:latin typeface="MS Gothic"/>
                <a:cs typeface="MS Gothic"/>
              </a:rPr>
              <a:t>名前</a:t>
            </a:r>
            <a:endParaRPr sz="3328" dirty="0">
              <a:latin typeface="MS Gothic"/>
              <a:cs typeface="MS Gothic"/>
            </a:endParaRPr>
          </a:p>
          <a:p>
            <a:pPr marL="96428">
              <a:tabLst>
                <a:tab pos="1047495" algn="l"/>
              </a:tabLst>
            </a:pPr>
            <a:r>
              <a:rPr lang="ja-JP" altLang="en-US" sz="3328" b="1" spc="-36" dirty="0">
                <a:solidFill>
                  <a:srgbClr val="00AF50"/>
                </a:solidFill>
                <a:latin typeface="MS Gothic"/>
                <a:cs typeface="MS Gothic"/>
              </a:rPr>
              <a:t>↑</a:t>
            </a:r>
            <a:r>
              <a:rPr sz="3328" b="1" spc="-36" dirty="0" err="1">
                <a:solidFill>
                  <a:srgbClr val="00AF50"/>
                </a:solidFill>
                <a:latin typeface="MS Gothic"/>
                <a:cs typeface="MS Gothic"/>
              </a:rPr>
              <a:t>スコア</a:t>
            </a:r>
            <a:endParaRPr sz="3328" dirty="0">
              <a:latin typeface="MS Gothic"/>
              <a:cs typeface="MS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14254" y="1162715"/>
            <a:ext cx="2840749" cy="478772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b="1" spc="-94" dirty="0">
                <a:cs typeface="Tahoma"/>
              </a:rPr>
              <a:t>↓score.txt</a:t>
            </a:r>
            <a:endParaRPr sz="2912" dirty="0"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3580" y="892853"/>
            <a:ext cx="3232267" cy="873446"/>
          </a:xfrm>
          <a:prstGeom prst="rect">
            <a:avLst/>
          </a:prstGeom>
        </p:spPr>
        <p:txBody>
          <a:bodyPr vert="horz" wrap="square" lIns="0" tIns="337493" rIns="0" bIns="0" rtlCol="0">
            <a:spAutoFit/>
          </a:bodyPr>
          <a:lstStyle/>
          <a:p>
            <a:pPr marL="1229123">
              <a:spcBef>
                <a:spcPts val="1857"/>
              </a:spcBef>
            </a:pPr>
            <a:r>
              <a:rPr sz="3328" spc="-21" dirty="0" err="1">
                <a:latin typeface="MS Gothic"/>
                <a:cs typeface="MS Gothic"/>
              </a:rPr>
              <a:t>実行結果</a:t>
            </a:r>
            <a:endParaRPr sz="3328" dirty="0">
              <a:latin typeface="MS Gothic"/>
              <a:cs typeface="MS Gothic"/>
            </a:endParaRPr>
          </a:p>
        </p:txBody>
      </p:sp>
      <p:sp>
        <p:nvSpPr>
          <p:cNvPr id="15" name="タイトル 14">
            <a:extLst>
              <a:ext uri="{FF2B5EF4-FFF2-40B4-BE49-F238E27FC236}">
                <a16:creationId xmlns:a16="http://schemas.microsoft.com/office/drawing/2014/main" id="{CF5EAF7C-B4CD-2468-4B61-52E98A41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160" spc="-104" dirty="0">
                <a:latin typeface="+mn-lt"/>
                <a:cs typeface="Tahoma"/>
              </a:rPr>
              <a:t>f_prac01.c</a:t>
            </a:r>
            <a:endParaRPr lang="ja-JP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130" y="1845757"/>
            <a:ext cx="10960912" cy="1086277"/>
          </a:xfrm>
          <a:prstGeom prst="rect">
            <a:avLst/>
          </a:prstGeom>
          <a:solidFill>
            <a:srgbClr val="FFFFFF"/>
          </a:solidFill>
          <a:ln w="12700">
            <a:solidFill>
              <a:srgbClr val="1CACE3"/>
            </a:solidFill>
          </a:ln>
        </p:spPr>
        <p:txBody>
          <a:bodyPr vert="horz" wrap="square" lIns="0" tIns="61422" rIns="0" bIns="0" rtlCol="0">
            <a:spAutoFit/>
          </a:bodyPr>
          <a:lstStyle/>
          <a:p>
            <a:pPr marL="94446" marR="1550768">
              <a:spcBef>
                <a:spcPts val="484"/>
              </a:spcBef>
            </a:pPr>
            <a:r>
              <a:rPr sz="3328" spc="-21" dirty="0">
                <a:solidFill>
                  <a:srgbClr val="008000"/>
                </a:solidFill>
                <a:latin typeface="ＭＳ ゴシック"/>
                <a:cs typeface="ＭＳ ゴシック"/>
              </a:rPr>
              <a:t>//選択したマップデータを配列にセットする関数</a:t>
            </a:r>
            <a:r>
              <a:rPr sz="3328" spc="-52" dirty="0">
                <a:solidFill>
                  <a:srgbClr val="008000"/>
                </a:solidFill>
                <a:latin typeface="ＭＳ ゴシック"/>
                <a:cs typeface="ＭＳ ゴシック"/>
              </a:rPr>
              <a:t> </a:t>
            </a:r>
            <a:r>
              <a:rPr sz="3328" dirty="0">
                <a:solidFill>
                  <a:srgbClr val="0000FF"/>
                </a:solidFill>
                <a:cs typeface="ＭＳ ゴシック"/>
              </a:rPr>
              <a:t>void</a:t>
            </a:r>
            <a:r>
              <a:rPr sz="3328" spc="-31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328" dirty="0">
                <a:cs typeface="ＭＳ ゴシック"/>
              </a:rPr>
              <a:t>SetMap(</a:t>
            </a:r>
            <a:r>
              <a:rPr sz="3328" dirty="0">
                <a:solidFill>
                  <a:srgbClr val="0000FF"/>
                </a:solidFill>
                <a:cs typeface="ＭＳ ゴシック"/>
              </a:rPr>
              <a:t>char</a:t>
            </a:r>
            <a:r>
              <a:rPr sz="3328" spc="-31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328" dirty="0">
                <a:cs typeface="ＭＳ ゴシック"/>
              </a:rPr>
              <a:t>*</a:t>
            </a:r>
            <a:r>
              <a:rPr sz="3328" dirty="0" err="1">
                <a:solidFill>
                  <a:srgbClr val="808080"/>
                </a:solidFill>
                <a:cs typeface="ＭＳ ゴシック"/>
              </a:rPr>
              <a:t>filename</a:t>
            </a:r>
            <a:r>
              <a:rPr sz="3328" dirty="0" err="1">
                <a:cs typeface="ＭＳ ゴシック"/>
              </a:rPr>
              <a:t>,</a:t>
            </a:r>
            <a:r>
              <a:rPr sz="3328" dirty="0" err="1">
                <a:solidFill>
                  <a:srgbClr val="2B91AE"/>
                </a:solidFill>
                <a:cs typeface="ＭＳ ゴシック"/>
              </a:rPr>
              <a:t>Map</a:t>
            </a:r>
            <a:r>
              <a:rPr sz="3328" spc="-31" dirty="0">
                <a:solidFill>
                  <a:srgbClr val="2B91AE"/>
                </a:solidFill>
                <a:cs typeface="ＭＳ ゴシック"/>
              </a:rPr>
              <a:t> </a:t>
            </a:r>
            <a:r>
              <a:rPr sz="3328" spc="-21" dirty="0">
                <a:cs typeface="ＭＳ ゴシック"/>
              </a:rPr>
              <a:t>*</a:t>
            </a:r>
            <a:r>
              <a:rPr sz="3328" spc="-21" dirty="0">
                <a:solidFill>
                  <a:srgbClr val="FF0000"/>
                </a:solidFill>
                <a:cs typeface="ＭＳ ゴシック"/>
              </a:rPr>
              <a:t>m</a:t>
            </a:r>
            <a:r>
              <a:rPr sz="3328" spc="-21" dirty="0">
                <a:cs typeface="ＭＳ ゴシック"/>
              </a:rPr>
              <a:t>);</a:t>
            </a:r>
            <a:endParaRPr sz="3328" dirty="0">
              <a:cs typeface="ＭＳ ゴシック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363" y="1165225"/>
            <a:ext cx="6084165" cy="478772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dirty="0">
                <a:latin typeface="ＭＳ ゴシック"/>
                <a:cs typeface="ＭＳ ゴシック"/>
              </a:rPr>
              <a:t>～</a:t>
            </a:r>
            <a:r>
              <a:rPr sz="2912" spc="88" dirty="0">
                <a:latin typeface="ＭＳ ゴシック"/>
                <a:cs typeface="ＭＳ ゴシック"/>
              </a:rPr>
              <a:t> </a:t>
            </a:r>
            <a:r>
              <a:rPr sz="2912" spc="-21" dirty="0">
                <a:cs typeface="ＭＳ ゴシック"/>
              </a:rPr>
              <a:t>SetMap</a:t>
            </a:r>
            <a:r>
              <a:rPr sz="2912" spc="-36" dirty="0">
                <a:latin typeface="ＭＳ ゴシック"/>
                <a:cs typeface="ＭＳ ゴシック"/>
              </a:rPr>
              <a:t>の関数定義について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 dirty="0">
              <a:latin typeface="ＭＳ ゴシック"/>
              <a:cs typeface="ＭＳ ゴシック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7724" y="2896119"/>
            <a:ext cx="10582471" cy="289476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 marR="5284">
              <a:lnSpc>
                <a:spcPct val="150000"/>
              </a:lnSpc>
              <a:spcBef>
                <a:spcPts val="104"/>
              </a:spcBef>
            </a:pPr>
            <a:r>
              <a:rPr sz="3328" b="1" spc="-26" dirty="0">
                <a:solidFill>
                  <a:srgbClr val="2583C5"/>
                </a:solidFill>
                <a:latin typeface="ＭＳ ゴシック"/>
                <a:cs typeface="ＭＳ ゴシック"/>
              </a:rPr>
              <a:t>第一引数</a:t>
            </a:r>
            <a:r>
              <a:rPr sz="2912" spc="-36" dirty="0">
                <a:latin typeface="ＭＳ ゴシック"/>
                <a:cs typeface="ＭＳ ゴシック"/>
              </a:rPr>
              <a:t>は選択されたマップの</a:t>
            </a:r>
            <a:r>
              <a:rPr sz="3328" b="1" spc="-42" dirty="0">
                <a:solidFill>
                  <a:srgbClr val="00B0F0"/>
                </a:solidFill>
                <a:latin typeface="ＭＳ ゴシック"/>
                <a:cs typeface="ＭＳ ゴシック"/>
              </a:rPr>
              <a:t>ファイル名</a:t>
            </a:r>
            <a:r>
              <a:rPr sz="3328" spc="-10" dirty="0">
                <a:latin typeface="Century Gothic"/>
                <a:cs typeface="Century Gothic"/>
              </a:rPr>
              <a:t>([0]</a:t>
            </a:r>
            <a:r>
              <a:rPr sz="3328" spc="-10" dirty="0">
                <a:latin typeface="ＭＳ ゴシック"/>
                <a:cs typeface="ＭＳ ゴシック"/>
              </a:rPr>
              <a:t>～</a:t>
            </a:r>
            <a:r>
              <a:rPr sz="3328" spc="-10" dirty="0">
                <a:latin typeface="Century Gothic"/>
                <a:cs typeface="Century Gothic"/>
              </a:rPr>
              <a:t>[2]</a:t>
            </a:r>
            <a:r>
              <a:rPr sz="3328" spc="-36" dirty="0" err="1">
                <a:latin typeface="ＭＳ ゴシック"/>
                <a:cs typeface="ＭＳ ゴシック"/>
              </a:rPr>
              <a:t>の指定</a:t>
            </a:r>
            <a:r>
              <a:rPr sz="3328" spc="-52" dirty="0">
                <a:latin typeface="Century Gothic"/>
                <a:cs typeface="Century Gothic"/>
              </a:rPr>
              <a:t>)</a:t>
            </a:r>
            <a:br>
              <a:rPr lang="en-US" sz="3328" spc="-52" dirty="0">
                <a:latin typeface="Century Gothic"/>
                <a:cs typeface="Century Gothic"/>
              </a:rPr>
            </a:br>
            <a:r>
              <a:rPr sz="3328" b="1" spc="-42" dirty="0" err="1">
                <a:solidFill>
                  <a:srgbClr val="3D8752"/>
                </a:solidFill>
                <a:latin typeface="ＭＳ ゴシック"/>
                <a:cs typeface="ＭＳ ゴシック"/>
              </a:rPr>
              <a:t>第二引数</a:t>
            </a:r>
            <a:r>
              <a:rPr sz="2912" spc="-26" dirty="0" err="1">
                <a:latin typeface="ＭＳ ゴシック"/>
                <a:cs typeface="ＭＳ ゴシック"/>
              </a:rPr>
              <a:t>は</a:t>
            </a:r>
            <a:r>
              <a:rPr sz="2912" b="1" spc="-26" dirty="0" err="1">
                <a:solidFill>
                  <a:srgbClr val="2B91AE"/>
                </a:solidFill>
                <a:cs typeface="ＭＳ ゴシック"/>
              </a:rPr>
              <a:t>Map</a:t>
            </a:r>
            <a:r>
              <a:rPr sz="2912" b="1" spc="-26" dirty="0" err="1">
                <a:solidFill>
                  <a:srgbClr val="2B91AE"/>
                </a:solidFill>
                <a:latin typeface="ＭＳ ゴシック"/>
                <a:cs typeface="ＭＳ ゴシック"/>
              </a:rPr>
              <a:t>構造体変数</a:t>
            </a:r>
            <a:r>
              <a:rPr sz="2912" spc="-36" dirty="0" err="1">
                <a:latin typeface="ＭＳ ゴシック"/>
                <a:cs typeface="ＭＳ ゴシック"/>
              </a:rPr>
              <a:t>の</a:t>
            </a:r>
            <a:r>
              <a:rPr sz="3328" b="1" spc="-47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アドレス</a:t>
            </a:r>
            <a:endParaRPr sz="3328" dirty="0">
              <a:latin typeface="ＭＳ ゴシック"/>
              <a:cs typeface="ＭＳ ゴシック"/>
            </a:endParaRPr>
          </a:p>
          <a:p>
            <a:pPr marL="13209">
              <a:spcBef>
                <a:spcPts val="2995"/>
              </a:spcBef>
            </a:pPr>
            <a:r>
              <a:rPr sz="3328" spc="-16" dirty="0">
                <a:latin typeface="ＭＳ ゴシック"/>
                <a:cs typeface="ＭＳ ゴシック"/>
              </a:rPr>
              <a:t>☆やること☆</a:t>
            </a:r>
            <a:endParaRPr sz="3328" dirty="0">
              <a:latin typeface="ＭＳ ゴシック"/>
              <a:cs typeface="ＭＳ ゴシック"/>
            </a:endParaRPr>
          </a:p>
          <a:p>
            <a:pPr marL="13209">
              <a:spcBef>
                <a:spcPts val="16"/>
              </a:spcBef>
            </a:pPr>
            <a:r>
              <a:rPr sz="2496" dirty="0">
                <a:latin typeface="ＭＳ ゴシック"/>
                <a:cs typeface="ＭＳ ゴシック"/>
              </a:rPr>
              <a:t>第一引数で渡されたファイルを</a:t>
            </a:r>
            <a:r>
              <a:rPr sz="2912" b="1" spc="-21" dirty="0">
                <a:solidFill>
                  <a:srgbClr val="00B050"/>
                </a:solidFill>
                <a:latin typeface="Century Gothic"/>
                <a:cs typeface="Century Gothic"/>
              </a:rPr>
              <a:t>”</a:t>
            </a:r>
            <a:r>
              <a:rPr sz="2912" b="1" spc="-16" dirty="0">
                <a:solidFill>
                  <a:srgbClr val="00B050"/>
                </a:solidFill>
                <a:latin typeface="ＭＳ ゴシック"/>
                <a:cs typeface="ＭＳ ゴシック"/>
              </a:rPr>
              <a:t>読み取りモード</a:t>
            </a:r>
            <a:r>
              <a:rPr sz="2912" b="1" spc="-21" dirty="0">
                <a:solidFill>
                  <a:srgbClr val="00B050"/>
                </a:solidFill>
                <a:latin typeface="Century Gothic"/>
                <a:cs typeface="Century Gothic"/>
              </a:rPr>
              <a:t>”</a:t>
            </a:r>
            <a:r>
              <a:rPr sz="2496" spc="-21" dirty="0">
                <a:latin typeface="ＭＳ ゴシック"/>
                <a:cs typeface="ＭＳ ゴシック"/>
              </a:rPr>
              <a:t>で開き</a:t>
            </a:r>
            <a:endParaRPr sz="2496" dirty="0">
              <a:latin typeface="ＭＳ ゴシック"/>
              <a:cs typeface="ＭＳ ゴシック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7724" y="5772135"/>
            <a:ext cx="1969583" cy="678509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496" spc="-119" dirty="0">
                <a:latin typeface="ＭＳ ゴシック"/>
                <a:cs typeface="ＭＳ ゴシック"/>
              </a:rPr>
              <a:t>第二引数 </a:t>
            </a:r>
            <a:r>
              <a:rPr sz="4160" b="1" spc="-52" dirty="0">
                <a:solidFill>
                  <a:srgbClr val="FF0000"/>
                </a:solidFill>
                <a:cs typeface="ＭＳ ゴシック"/>
              </a:rPr>
              <a:t>m</a:t>
            </a:r>
            <a:endParaRPr sz="4160" dirty="0">
              <a:solidFill>
                <a:srgbClr val="FF0000"/>
              </a:solidFill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5937" y="5876752"/>
            <a:ext cx="7021958" cy="546662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2496" spc="-10" dirty="0">
                <a:latin typeface="ＭＳ ゴシック"/>
                <a:cs typeface="ＭＳ ゴシック"/>
              </a:rPr>
              <a:t>のメンバである</a:t>
            </a:r>
            <a:r>
              <a:rPr sz="2912" b="1" u="sng" spc="-16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二次元配列に</a:t>
            </a:r>
            <a:r>
              <a:rPr sz="3328" b="1" u="sng" spc="-36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セット</a:t>
            </a:r>
            <a:r>
              <a:rPr sz="2496" spc="-16" dirty="0">
                <a:latin typeface="ＭＳ ゴシック"/>
                <a:cs typeface="ＭＳ ゴシック"/>
              </a:rPr>
              <a:t>する！！</a:t>
            </a:r>
            <a:endParaRPr sz="2496">
              <a:latin typeface="ＭＳ ゴシック"/>
              <a:cs typeface="ＭＳ ゴシック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79AABDB-868D-0C7B-A53F-D66F538371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7363" y="973058"/>
            <a:ext cx="11573814" cy="5126982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57851" marR="6177976" indent="-145302">
              <a:lnSpc>
                <a:spcPct val="143200"/>
              </a:lnSpc>
              <a:spcBef>
                <a:spcPts val="104"/>
              </a:spcBef>
            </a:pPr>
            <a:endParaRPr lang="en-US" altLang="ja-JP" sz="2912" dirty="0">
              <a:latin typeface="ＭＳ ゴシック"/>
              <a:cs typeface="ＭＳ ゴシック"/>
            </a:endParaRPr>
          </a:p>
          <a:p>
            <a:pPr marL="157851" marR="6177976" indent="-145302">
              <a:lnSpc>
                <a:spcPct val="143200"/>
              </a:lnSpc>
              <a:spcBef>
                <a:spcPts val="104"/>
              </a:spcBef>
            </a:pPr>
            <a:endParaRPr lang="ja-JP" altLang="en-US" sz="2912" dirty="0">
              <a:latin typeface="ＭＳ ゴシック"/>
              <a:cs typeface="ＭＳ ゴシック"/>
            </a:endParaRPr>
          </a:p>
          <a:p>
            <a:pPr marL="157851">
              <a:lnSpc>
                <a:spcPts val="4472"/>
              </a:lnSpc>
            </a:pPr>
            <a:r>
              <a:rPr lang="en-US" altLang="ja-JP" sz="3744" b="1" spc="-10" dirty="0" err="1">
                <a:cs typeface="Century Gothic"/>
              </a:rPr>
              <a:t>fgetc</a:t>
            </a:r>
            <a:r>
              <a:rPr lang="ja-JP" altLang="en-US" sz="2912" spc="-36" dirty="0">
                <a:latin typeface="ＭＳ ゴシック"/>
                <a:cs typeface="ＭＳ ゴシック"/>
              </a:rPr>
              <a:t>を使ってテキストファイルから</a:t>
            </a:r>
            <a:r>
              <a:rPr lang="en-US" altLang="ja-JP" sz="2912" b="1" spc="-10" dirty="0">
                <a:solidFill>
                  <a:srgbClr val="FF0000"/>
                </a:solidFill>
                <a:latin typeface="Century Gothic"/>
                <a:cs typeface="Century Gothic"/>
              </a:rPr>
              <a:t>1</a:t>
            </a:r>
            <a:r>
              <a:rPr lang="ja-JP" altLang="en-US" sz="2912" b="1" spc="-26" dirty="0">
                <a:solidFill>
                  <a:srgbClr val="FF0000"/>
                </a:solidFill>
                <a:latin typeface="ＭＳ ゴシック"/>
                <a:cs typeface="ＭＳ ゴシック"/>
              </a:rPr>
              <a:t>文字ずつ</a:t>
            </a:r>
            <a:r>
              <a:rPr lang="ja-JP" altLang="en-US" sz="2912" spc="-42" dirty="0">
                <a:latin typeface="ＭＳ ゴシック"/>
                <a:cs typeface="ＭＳ ゴシック"/>
              </a:rPr>
              <a:t>読み取っていく</a:t>
            </a:r>
            <a:endParaRPr lang="ja-JP" altLang="en-US" sz="2912" dirty="0">
              <a:latin typeface="ＭＳ ゴシック"/>
              <a:cs typeface="ＭＳ ゴシック"/>
            </a:endParaRPr>
          </a:p>
          <a:p>
            <a:pPr>
              <a:spcBef>
                <a:spcPts val="2444"/>
              </a:spcBef>
            </a:pPr>
            <a:endParaRPr sz="2912" dirty="0">
              <a:latin typeface="ＭＳ ゴシック"/>
              <a:cs typeface="ＭＳ ゴシック"/>
            </a:endParaRPr>
          </a:p>
          <a:p>
            <a:pPr marL="157851">
              <a:lnSpc>
                <a:spcPts val="3978"/>
              </a:lnSpc>
            </a:pPr>
            <a:r>
              <a:rPr sz="3328" dirty="0">
                <a:latin typeface="Century Gothic"/>
                <a:cs typeface="Century Gothic"/>
              </a:rPr>
              <a:t>&lt;</a:t>
            </a:r>
            <a:r>
              <a:rPr sz="3328" dirty="0">
                <a:latin typeface="ＭＳ ゴシック"/>
                <a:cs typeface="ＭＳ ゴシック"/>
              </a:rPr>
              <a:t>書式</a:t>
            </a:r>
            <a:r>
              <a:rPr sz="3328" spc="-52" dirty="0">
                <a:latin typeface="Century Gothic"/>
                <a:cs typeface="Century Gothic"/>
              </a:rPr>
              <a:t>&gt;</a:t>
            </a:r>
            <a:endParaRPr sz="3328" dirty="0">
              <a:latin typeface="Century Gothic"/>
              <a:cs typeface="Century Gothic"/>
            </a:endParaRPr>
          </a:p>
          <a:p>
            <a:pPr marL="157851">
              <a:lnSpc>
                <a:spcPts val="4977"/>
              </a:lnSpc>
            </a:pPr>
            <a:r>
              <a:rPr sz="4160" b="1" dirty="0">
                <a:solidFill>
                  <a:srgbClr val="2583C5"/>
                </a:solidFill>
                <a:cs typeface="Century Gothic"/>
              </a:rPr>
              <a:t>char </a:t>
            </a:r>
            <a:r>
              <a:rPr sz="4160" b="1" dirty="0">
                <a:cs typeface="Century Gothic"/>
              </a:rPr>
              <a:t>ch</a:t>
            </a:r>
            <a:r>
              <a:rPr sz="4160" b="1" spc="5" dirty="0">
                <a:cs typeface="Century Gothic"/>
              </a:rPr>
              <a:t> = </a:t>
            </a:r>
            <a:r>
              <a:rPr sz="4160" b="1" spc="-31" dirty="0">
                <a:solidFill>
                  <a:srgbClr val="00B050"/>
                </a:solidFill>
                <a:cs typeface="Century Gothic"/>
              </a:rPr>
              <a:t>fgetc</a:t>
            </a:r>
            <a:r>
              <a:rPr sz="3328" spc="-31" dirty="0">
                <a:latin typeface="Century Gothic"/>
                <a:cs typeface="Century Gothic"/>
              </a:rPr>
              <a:t>(</a:t>
            </a:r>
            <a:r>
              <a:rPr sz="3328" b="1" spc="-36" dirty="0">
                <a:solidFill>
                  <a:srgbClr val="1CACE3"/>
                </a:solidFill>
                <a:latin typeface="ＭＳ ゴシック"/>
                <a:cs typeface="ＭＳ ゴシック"/>
              </a:rPr>
              <a:t>ファイルポインタ</a:t>
            </a:r>
            <a:r>
              <a:rPr sz="3328" spc="-52" dirty="0">
                <a:latin typeface="Century Gothic"/>
                <a:cs typeface="Century Gothic"/>
              </a:rPr>
              <a:t>)</a:t>
            </a:r>
            <a:endParaRPr sz="3328" dirty="0">
              <a:latin typeface="Century Gothic"/>
              <a:cs typeface="Century Gothic"/>
            </a:endParaRPr>
          </a:p>
          <a:p>
            <a:pPr marL="157851">
              <a:spcBef>
                <a:spcPts val="1248"/>
              </a:spcBef>
            </a:pPr>
            <a:r>
              <a:rPr sz="3328" dirty="0">
                <a:latin typeface="ＭＳ ゴシック"/>
                <a:cs typeface="ＭＳ ゴシック"/>
              </a:rPr>
              <a:t>戻り値</a:t>
            </a:r>
            <a:r>
              <a:rPr sz="3328" spc="-286" dirty="0">
                <a:latin typeface="Century Gothic"/>
                <a:cs typeface="Century Gothic"/>
              </a:rPr>
              <a:t>: </a:t>
            </a:r>
            <a:r>
              <a:rPr lang="en-US" sz="3328" spc="-286" dirty="0">
                <a:latin typeface="Century Gothic"/>
                <a:cs typeface="Century Gothic"/>
              </a:rPr>
              <a:t>	</a:t>
            </a:r>
            <a:r>
              <a:rPr sz="3328" dirty="0">
                <a:latin typeface="ＭＳ ゴシック"/>
                <a:cs typeface="ＭＳ ゴシック"/>
              </a:rPr>
              <a:t>①</a:t>
            </a:r>
            <a:r>
              <a:rPr sz="3328" b="1" spc="-36" dirty="0">
                <a:latin typeface="ＭＳ ゴシック"/>
                <a:cs typeface="ＭＳ ゴシック"/>
              </a:rPr>
              <a:t>読み取った</a:t>
            </a:r>
            <a:r>
              <a:rPr sz="3328" b="1" spc="-10" dirty="0">
                <a:latin typeface="Century Gothic"/>
                <a:cs typeface="Century Gothic"/>
              </a:rPr>
              <a:t>1</a:t>
            </a:r>
            <a:r>
              <a:rPr sz="3328" b="1" spc="-42" dirty="0">
                <a:latin typeface="ＭＳ ゴシック"/>
                <a:cs typeface="ＭＳ ゴシック"/>
              </a:rPr>
              <a:t>文字</a:t>
            </a:r>
            <a:endParaRPr lang="en-US" sz="3328" b="1" spc="-42" dirty="0">
              <a:latin typeface="ＭＳ ゴシック"/>
              <a:cs typeface="ＭＳ ゴシック"/>
            </a:endParaRPr>
          </a:p>
          <a:p>
            <a:pPr marL="157851">
              <a:spcBef>
                <a:spcPts val="1248"/>
              </a:spcBef>
            </a:pPr>
            <a:r>
              <a:rPr lang="en-US" sz="3328" b="1" spc="-42" dirty="0">
                <a:latin typeface="ＭＳ ゴシック"/>
                <a:cs typeface="ＭＳ ゴシック"/>
              </a:rPr>
              <a:t>		</a:t>
            </a:r>
            <a:r>
              <a:rPr sz="3328" dirty="0">
                <a:latin typeface="ＭＳ ゴシック"/>
                <a:cs typeface="ＭＳ ゴシック"/>
              </a:rPr>
              <a:t>②</a:t>
            </a:r>
            <a:r>
              <a:rPr sz="3328" b="1" spc="-36" dirty="0">
                <a:latin typeface="ＭＳ ゴシック"/>
                <a:cs typeface="ＭＳ ゴシック"/>
              </a:rPr>
              <a:t>ファイル端</a:t>
            </a:r>
            <a:r>
              <a:rPr sz="3328" spc="-10" dirty="0">
                <a:latin typeface="ＭＳ ゴシック"/>
                <a:cs typeface="ＭＳ ゴシック"/>
              </a:rPr>
              <a:t>まで読み込んだら</a:t>
            </a:r>
            <a:r>
              <a:rPr sz="3328" b="1" spc="-10" dirty="0">
                <a:solidFill>
                  <a:srgbClr val="FF0000"/>
                </a:solidFill>
                <a:latin typeface="Century Gothic"/>
                <a:cs typeface="Century Gothic"/>
              </a:rPr>
              <a:t>EOF</a:t>
            </a:r>
            <a:r>
              <a:rPr sz="3328" spc="-21" dirty="0">
                <a:latin typeface="ＭＳ ゴシック"/>
                <a:cs typeface="ＭＳ ゴシック"/>
              </a:rPr>
              <a:t>を返す</a:t>
            </a:r>
            <a:endParaRPr sz="3328" dirty="0">
              <a:latin typeface="ＭＳ ゴシック"/>
              <a:cs typeface="ＭＳ ゴシック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BEF50C0-D125-0C93-6C8D-1C738B5759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18E1FC19-8133-644B-DD7A-E4907006EE67}"/>
              </a:ext>
            </a:extLst>
          </p:cNvPr>
          <p:cNvSpPr txBox="1"/>
          <p:nvPr/>
        </p:nvSpPr>
        <p:spPr>
          <a:xfrm>
            <a:off x="487363" y="1165225"/>
            <a:ext cx="6084165" cy="478772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dirty="0">
                <a:latin typeface="ＭＳ ゴシック"/>
                <a:cs typeface="ＭＳ ゴシック"/>
              </a:rPr>
              <a:t>～</a:t>
            </a:r>
            <a:r>
              <a:rPr sz="2912" spc="88" dirty="0">
                <a:latin typeface="ＭＳ ゴシック"/>
                <a:cs typeface="ＭＳ ゴシック"/>
              </a:rPr>
              <a:t> </a:t>
            </a:r>
            <a:r>
              <a:rPr sz="2912" spc="-21" dirty="0">
                <a:cs typeface="ＭＳ ゴシック"/>
              </a:rPr>
              <a:t>SetMap</a:t>
            </a:r>
            <a:r>
              <a:rPr sz="2912" spc="-36" dirty="0">
                <a:latin typeface="ＭＳ ゴシック"/>
                <a:cs typeface="ＭＳ ゴシック"/>
              </a:rPr>
              <a:t>の関数定義について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 dirty="0">
              <a:latin typeface="ＭＳ ゴシック"/>
              <a:cs typeface="ＭＳ ゴシック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7363" y="1165225"/>
            <a:ext cx="9956360" cy="4495950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dirty="0">
                <a:latin typeface="ＭＳ ゴシック"/>
                <a:cs typeface="ＭＳ ゴシック"/>
              </a:rPr>
              <a:t>～</a:t>
            </a:r>
            <a:r>
              <a:rPr sz="2912" spc="88" dirty="0">
                <a:latin typeface="ＭＳ ゴシック"/>
                <a:cs typeface="ＭＳ ゴシック"/>
              </a:rPr>
              <a:t> </a:t>
            </a:r>
            <a:r>
              <a:rPr lang="en-US" sz="2912" spc="-21" dirty="0" err="1">
                <a:cs typeface="ＭＳ ゴシック"/>
              </a:rPr>
              <a:t>s</a:t>
            </a:r>
            <a:r>
              <a:rPr sz="2912" spc="-21" dirty="0" err="1">
                <a:cs typeface="ＭＳ ゴシック"/>
              </a:rPr>
              <a:t>etMap</a:t>
            </a:r>
            <a:r>
              <a:rPr sz="2912" spc="-36" dirty="0" err="1">
                <a:latin typeface="ＭＳ ゴシック"/>
                <a:cs typeface="ＭＳ ゴシック"/>
              </a:rPr>
              <a:t>の関数定義について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 dirty="0">
              <a:latin typeface="ＭＳ ゴシック"/>
              <a:cs typeface="ＭＳ ゴシック"/>
            </a:endParaRPr>
          </a:p>
          <a:p>
            <a:pPr marL="157851">
              <a:spcBef>
                <a:spcPts val="2860"/>
              </a:spcBef>
            </a:pPr>
            <a:r>
              <a:rPr sz="3744" b="1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▶</a:t>
            </a:r>
            <a:r>
              <a:rPr sz="3744" b="1" spc="-47" dirty="0">
                <a:latin typeface="ＭＳ ゴシック"/>
                <a:cs typeface="ＭＳ ゴシック"/>
              </a:rPr>
              <a:t>読み取りの流れ</a:t>
            </a:r>
            <a:endParaRPr sz="3744" dirty="0">
              <a:latin typeface="ＭＳ ゴシック"/>
              <a:cs typeface="ＭＳ ゴシック"/>
            </a:endParaRPr>
          </a:p>
          <a:p>
            <a:pPr marL="157851">
              <a:spcBef>
                <a:spcPts val="2247"/>
              </a:spcBef>
            </a:pPr>
            <a:r>
              <a:rPr sz="2912" spc="-10" dirty="0">
                <a:latin typeface="ＭＳ ゴシック"/>
                <a:cs typeface="ＭＳ ゴシック"/>
              </a:rPr>
              <a:t>①</a:t>
            </a:r>
            <a:r>
              <a:rPr sz="3744" b="1" spc="-10" dirty="0">
                <a:cs typeface="Century Gothic"/>
              </a:rPr>
              <a:t>fgetc</a:t>
            </a:r>
            <a:r>
              <a:rPr sz="2912" spc="-42" dirty="0">
                <a:latin typeface="ＭＳ ゴシック"/>
                <a:cs typeface="ＭＳ ゴシック"/>
              </a:rPr>
              <a:t>でファイルの終端まで一文字読み取り</a:t>
            </a:r>
            <a:endParaRPr sz="2912" dirty="0">
              <a:latin typeface="ＭＳ ゴシック"/>
              <a:cs typeface="ＭＳ ゴシック"/>
            </a:endParaRPr>
          </a:p>
          <a:p>
            <a:pPr marL="529030">
              <a:spcBef>
                <a:spcPts val="900"/>
              </a:spcBef>
            </a:pPr>
            <a:r>
              <a:rPr sz="3744" b="1" spc="-10" dirty="0">
                <a:solidFill>
                  <a:srgbClr val="1385A3"/>
                </a:solidFill>
                <a:cs typeface="Century Gothic"/>
              </a:rPr>
              <a:t>char</a:t>
            </a:r>
            <a:r>
              <a:rPr sz="3744" spc="-10" dirty="0">
                <a:latin typeface="ＭＳ ゴシック"/>
                <a:cs typeface="ＭＳ ゴシック"/>
              </a:rPr>
              <a:t>型</a:t>
            </a:r>
            <a:r>
              <a:rPr sz="2912" spc="-31" dirty="0">
                <a:latin typeface="ＭＳ ゴシック"/>
                <a:cs typeface="ＭＳ ゴシック"/>
              </a:rPr>
              <a:t>の</a:t>
            </a:r>
            <a:r>
              <a:rPr sz="3744" spc="-5" dirty="0">
                <a:latin typeface="ＭＳ ゴシック"/>
                <a:cs typeface="ＭＳ ゴシック"/>
              </a:rPr>
              <a:t>変数</a:t>
            </a:r>
            <a:r>
              <a:rPr sz="3744" b="1" spc="-10" dirty="0">
                <a:cs typeface="Century Gothic"/>
              </a:rPr>
              <a:t>ch</a:t>
            </a:r>
            <a:r>
              <a:rPr sz="2912" spc="-36" dirty="0">
                <a:latin typeface="ＭＳ ゴシック"/>
                <a:cs typeface="ＭＳ ゴシック"/>
              </a:rPr>
              <a:t>で受け取る</a:t>
            </a:r>
            <a:endParaRPr sz="2912" dirty="0">
              <a:latin typeface="ＭＳ ゴシック"/>
              <a:cs typeface="ＭＳ ゴシック"/>
            </a:endParaRPr>
          </a:p>
          <a:p>
            <a:pPr marL="157851">
              <a:spcBef>
                <a:spcPts val="1352"/>
              </a:spcBef>
            </a:pPr>
            <a:r>
              <a:rPr sz="2912" spc="-36" dirty="0">
                <a:latin typeface="ＭＳ ゴシック"/>
                <a:cs typeface="ＭＳ ゴシック"/>
              </a:rPr>
              <a:t>②数字を文字として読み取っているので</a:t>
            </a:r>
            <a:r>
              <a:rPr sz="3744" b="1" u="sng" spc="-4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ＭＳ ゴシック"/>
                <a:cs typeface="ＭＳ ゴシック"/>
              </a:rPr>
              <a:t>整数に変換</a:t>
            </a:r>
            <a:r>
              <a:rPr sz="2912" spc="-42" dirty="0">
                <a:latin typeface="ＭＳ ゴシック"/>
                <a:cs typeface="ＭＳ ゴシック"/>
              </a:rPr>
              <a:t>する</a:t>
            </a:r>
            <a:endParaRPr sz="2912" dirty="0">
              <a:latin typeface="ＭＳ ゴシック"/>
              <a:cs typeface="ＭＳ ゴシック"/>
            </a:endParaRPr>
          </a:p>
          <a:p>
            <a:pPr marL="157851">
              <a:spcBef>
                <a:spcPts val="2101"/>
              </a:spcBef>
            </a:pPr>
            <a:r>
              <a:rPr sz="2912" spc="-36" dirty="0">
                <a:latin typeface="ＭＳ ゴシック"/>
                <a:cs typeface="ＭＳ ゴシック"/>
              </a:rPr>
              <a:t>③変換後の整数を</a:t>
            </a:r>
            <a:r>
              <a:rPr sz="3328" b="1" spc="-42" dirty="0">
                <a:latin typeface="ＭＳ ゴシック"/>
                <a:cs typeface="ＭＳ ゴシック"/>
              </a:rPr>
              <a:t>二次元配列</a:t>
            </a:r>
            <a:r>
              <a:rPr sz="2912" spc="-42" dirty="0">
                <a:latin typeface="ＭＳ ゴシック"/>
                <a:cs typeface="ＭＳ ゴシック"/>
              </a:rPr>
              <a:t>にセットしていく</a:t>
            </a:r>
            <a:endParaRPr sz="2912" dirty="0">
              <a:latin typeface="ＭＳ ゴシック"/>
              <a:cs typeface="ＭＳ ゴシック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39E7EE6-E3F5-551B-9D35-A858D204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6939" y="957841"/>
            <a:ext cx="7346902" cy="4327961"/>
            <a:chOff x="660463" y="818134"/>
            <a:chExt cx="7063740" cy="4161154"/>
          </a:xfrm>
        </p:grpSpPr>
        <p:sp>
          <p:nvSpPr>
            <p:cNvPr id="3" name="object 3"/>
            <p:cNvSpPr/>
            <p:nvPr/>
          </p:nvSpPr>
          <p:spPr>
            <a:xfrm>
              <a:off x="4017264" y="824484"/>
              <a:ext cx="3700779" cy="769620"/>
            </a:xfrm>
            <a:custGeom>
              <a:avLst/>
              <a:gdLst/>
              <a:ahLst/>
              <a:cxnLst/>
              <a:rect l="l" t="t" r="r" b="b"/>
              <a:pathLst>
                <a:path w="3700779" h="769619">
                  <a:moveTo>
                    <a:pt x="3700272" y="0"/>
                  </a:moveTo>
                  <a:lnTo>
                    <a:pt x="0" y="0"/>
                  </a:lnTo>
                  <a:lnTo>
                    <a:pt x="0" y="769620"/>
                  </a:lnTo>
                  <a:lnTo>
                    <a:pt x="3700272" y="769620"/>
                  </a:lnTo>
                  <a:lnTo>
                    <a:pt x="3700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4" name="object 4"/>
            <p:cNvSpPr/>
            <p:nvPr/>
          </p:nvSpPr>
          <p:spPr>
            <a:xfrm>
              <a:off x="4017264" y="824484"/>
              <a:ext cx="3700779" cy="769620"/>
            </a:xfrm>
            <a:custGeom>
              <a:avLst/>
              <a:gdLst/>
              <a:ahLst/>
              <a:cxnLst/>
              <a:rect l="l" t="t" r="r" b="b"/>
              <a:pathLst>
                <a:path w="3700779" h="769619">
                  <a:moveTo>
                    <a:pt x="0" y="769620"/>
                  </a:moveTo>
                  <a:lnTo>
                    <a:pt x="3700272" y="769620"/>
                  </a:lnTo>
                  <a:lnTo>
                    <a:pt x="3700272" y="0"/>
                  </a:lnTo>
                  <a:lnTo>
                    <a:pt x="0" y="0"/>
                  </a:lnTo>
                  <a:lnTo>
                    <a:pt x="0" y="769620"/>
                  </a:lnTo>
                  <a:close/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5" name="object 5"/>
            <p:cNvSpPr/>
            <p:nvPr/>
          </p:nvSpPr>
          <p:spPr>
            <a:xfrm>
              <a:off x="689038" y="3073717"/>
              <a:ext cx="4542790" cy="1210945"/>
            </a:xfrm>
            <a:custGeom>
              <a:avLst/>
              <a:gdLst/>
              <a:ahLst/>
              <a:cxnLst/>
              <a:rect l="l" t="t" r="r" b="b"/>
              <a:pathLst>
                <a:path w="4542790" h="1210945">
                  <a:moveTo>
                    <a:pt x="4542599" y="0"/>
                  </a:moveTo>
                  <a:lnTo>
                    <a:pt x="3028378" y="0"/>
                  </a:lnTo>
                  <a:lnTo>
                    <a:pt x="1514221" y="0"/>
                  </a:lnTo>
                  <a:lnTo>
                    <a:pt x="0" y="0"/>
                  </a:lnTo>
                  <a:lnTo>
                    <a:pt x="0" y="1210373"/>
                  </a:lnTo>
                  <a:lnTo>
                    <a:pt x="1514157" y="1210373"/>
                  </a:lnTo>
                  <a:lnTo>
                    <a:pt x="3028378" y="1210373"/>
                  </a:lnTo>
                  <a:lnTo>
                    <a:pt x="4542599" y="1210373"/>
                  </a:lnTo>
                  <a:lnTo>
                    <a:pt x="4542599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6" name="object 6"/>
            <p:cNvSpPr/>
            <p:nvPr/>
          </p:nvSpPr>
          <p:spPr>
            <a:xfrm>
              <a:off x="674751" y="3059430"/>
              <a:ext cx="4571365" cy="1905635"/>
            </a:xfrm>
            <a:custGeom>
              <a:avLst/>
              <a:gdLst/>
              <a:ahLst/>
              <a:cxnLst/>
              <a:rect l="l" t="t" r="r" b="b"/>
              <a:pathLst>
                <a:path w="4571365" h="1905635">
                  <a:moveTo>
                    <a:pt x="1528445" y="0"/>
                  </a:moveTo>
                  <a:lnTo>
                    <a:pt x="1528445" y="1905381"/>
                  </a:lnTo>
                </a:path>
                <a:path w="4571365" h="1905635">
                  <a:moveTo>
                    <a:pt x="3042666" y="0"/>
                  </a:moveTo>
                  <a:lnTo>
                    <a:pt x="3042666" y="1905381"/>
                  </a:lnTo>
                </a:path>
                <a:path w="4571365" h="1905635">
                  <a:moveTo>
                    <a:pt x="14287" y="0"/>
                  </a:moveTo>
                  <a:lnTo>
                    <a:pt x="14287" y="1905381"/>
                  </a:lnTo>
                </a:path>
                <a:path w="4571365" h="1905635">
                  <a:moveTo>
                    <a:pt x="4556760" y="0"/>
                  </a:moveTo>
                  <a:lnTo>
                    <a:pt x="4556760" y="1905381"/>
                  </a:lnTo>
                </a:path>
                <a:path w="4571365" h="1905635">
                  <a:moveTo>
                    <a:pt x="0" y="14224"/>
                  </a:moveTo>
                  <a:lnTo>
                    <a:pt x="4571111" y="142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1520" y="3528940"/>
            <a:ext cx="4695175" cy="81235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594417">
              <a:spcBef>
                <a:spcPts val="104"/>
              </a:spcBef>
              <a:tabLst>
                <a:tab pos="2168961" algn="l"/>
                <a:tab pos="3744168" algn="l"/>
              </a:tabLst>
            </a:pPr>
            <a:r>
              <a:rPr sz="4992" b="1" spc="-52" dirty="0">
                <a:latin typeface="Century Gothic"/>
                <a:cs typeface="Century Gothic"/>
              </a:rPr>
              <a:t>1</a:t>
            </a:r>
            <a:r>
              <a:rPr sz="4992" b="1" dirty="0">
                <a:latin typeface="Century Gothic"/>
                <a:cs typeface="Century Gothic"/>
              </a:rPr>
              <a:t>	</a:t>
            </a:r>
            <a:r>
              <a:rPr sz="4992" b="1" spc="-52" dirty="0">
                <a:latin typeface="Century Gothic"/>
                <a:cs typeface="Century Gothic"/>
              </a:rPr>
              <a:t>1</a:t>
            </a:r>
            <a:r>
              <a:rPr sz="4992" b="1" dirty="0">
                <a:latin typeface="Century Gothic"/>
                <a:cs typeface="Century Gothic"/>
              </a:rPr>
              <a:t>	</a:t>
            </a:r>
            <a:r>
              <a:rPr sz="4992" b="1" spc="-52" dirty="0">
                <a:latin typeface="Century Gothic"/>
                <a:cs typeface="Century Gothic"/>
              </a:rPr>
              <a:t>1</a:t>
            </a:r>
            <a:endParaRPr sz="4992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660" y="4562738"/>
            <a:ext cx="1575185" cy="653966"/>
          </a:xfrm>
          <a:prstGeom prst="rect">
            <a:avLst/>
          </a:prstGeom>
          <a:solidFill>
            <a:srgbClr val="CCE2F5"/>
          </a:solidFill>
          <a:ln w="28575">
            <a:solidFill>
              <a:srgbClr val="000000"/>
            </a:solidFill>
          </a:ln>
        </p:spPr>
        <p:txBody>
          <a:bodyPr vert="horz" wrap="square" lIns="0" tIns="54156" rIns="0" bIns="0" rtlCol="0">
            <a:spAutoFit/>
          </a:bodyPr>
          <a:lstStyle/>
          <a:p>
            <a:pPr marL="108315">
              <a:spcBef>
                <a:spcPts val="425"/>
              </a:spcBef>
              <a:tabLst>
                <a:tab pos="895589" algn="l"/>
              </a:tabLst>
            </a:pPr>
            <a:r>
              <a:rPr sz="3744" b="1" spc="-26" dirty="0">
                <a:latin typeface="Century Gothic"/>
                <a:cs typeface="Century Gothic"/>
              </a:rPr>
              <a:t>[0]</a:t>
            </a:r>
            <a:r>
              <a:rPr sz="3744" b="1" dirty="0">
                <a:latin typeface="Century Gothic"/>
                <a:cs typeface="Century Gothic"/>
              </a:rPr>
              <a:t>	</a:t>
            </a:r>
            <a:r>
              <a:rPr sz="3744" b="1" spc="-26" dirty="0">
                <a:latin typeface="Century Gothic"/>
                <a:cs typeface="Century Gothic"/>
              </a:rPr>
              <a:t>[</a:t>
            </a:r>
            <a:r>
              <a:rPr sz="3744" b="1" spc="-26" dirty="0">
                <a:solidFill>
                  <a:srgbClr val="FF0000"/>
                </a:solidFill>
                <a:latin typeface="Century Gothic"/>
                <a:cs typeface="Century Gothic"/>
              </a:rPr>
              <a:t>0</a:t>
            </a:r>
            <a:r>
              <a:rPr sz="3744" b="1" spc="-26" dirty="0">
                <a:latin typeface="Century Gothic"/>
                <a:cs typeface="Century Gothic"/>
              </a:rPr>
              <a:t>]</a:t>
            </a:r>
            <a:endParaRPr sz="3744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1514" y="4562738"/>
            <a:ext cx="1575185" cy="653966"/>
          </a:xfrm>
          <a:prstGeom prst="rect">
            <a:avLst/>
          </a:prstGeom>
          <a:solidFill>
            <a:srgbClr val="CCE2F5"/>
          </a:solidFill>
          <a:ln w="28575">
            <a:solidFill>
              <a:srgbClr val="000000"/>
            </a:solidFill>
          </a:ln>
        </p:spPr>
        <p:txBody>
          <a:bodyPr vert="horz" wrap="square" lIns="0" tIns="54156" rIns="0" bIns="0" rtlCol="0">
            <a:spAutoFit/>
          </a:bodyPr>
          <a:lstStyle/>
          <a:p>
            <a:pPr marL="108315">
              <a:spcBef>
                <a:spcPts val="425"/>
              </a:spcBef>
              <a:tabLst>
                <a:tab pos="895589" algn="l"/>
              </a:tabLst>
            </a:pPr>
            <a:r>
              <a:rPr sz="3744" b="1" spc="-26" dirty="0">
                <a:latin typeface="Century Gothic"/>
                <a:cs typeface="Century Gothic"/>
              </a:rPr>
              <a:t>[0]</a:t>
            </a:r>
            <a:r>
              <a:rPr sz="3744" b="1" dirty="0">
                <a:latin typeface="Century Gothic"/>
                <a:cs typeface="Century Gothic"/>
              </a:rPr>
              <a:t>	</a:t>
            </a:r>
            <a:r>
              <a:rPr sz="3744" b="1" spc="-26" dirty="0">
                <a:latin typeface="Century Gothic"/>
                <a:cs typeface="Century Gothic"/>
              </a:rPr>
              <a:t>[1]</a:t>
            </a:r>
            <a:endParaRPr sz="3744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6435" y="4562738"/>
            <a:ext cx="1575185" cy="653966"/>
          </a:xfrm>
          <a:prstGeom prst="rect">
            <a:avLst/>
          </a:prstGeom>
          <a:solidFill>
            <a:srgbClr val="CCE2F5"/>
          </a:solidFill>
          <a:ln w="28575">
            <a:solidFill>
              <a:srgbClr val="000000"/>
            </a:solidFill>
          </a:ln>
        </p:spPr>
        <p:txBody>
          <a:bodyPr vert="horz" wrap="square" lIns="0" tIns="54156" rIns="0" bIns="0" rtlCol="0">
            <a:spAutoFit/>
          </a:bodyPr>
          <a:lstStyle/>
          <a:p>
            <a:pPr marL="108976">
              <a:spcBef>
                <a:spcPts val="425"/>
              </a:spcBef>
              <a:tabLst>
                <a:tab pos="896248" algn="l"/>
              </a:tabLst>
            </a:pPr>
            <a:r>
              <a:rPr sz="3744" b="1" spc="-26" dirty="0">
                <a:latin typeface="Century Gothic"/>
                <a:cs typeface="Century Gothic"/>
              </a:rPr>
              <a:t>[0]</a:t>
            </a:r>
            <a:r>
              <a:rPr sz="3744" b="1" dirty="0">
                <a:latin typeface="Century Gothic"/>
                <a:cs typeface="Century Gothic"/>
              </a:rPr>
              <a:t>	</a:t>
            </a:r>
            <a:r>
              <a:rPr sz="3744" b="1" spc="-26" dirty="0">
                <a:latin typeface="Century Gothic"/>
                <a:cs typeface="Century Gothic"/>
              </a:rPr>
              <a:t>[2]</a:t>
            </a:r>
            <a:endParaRPr sz="3744">
              <a:latin typeface="Century Gothic"/>
              <a:cs typeface="Century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16358" y="3274123"/>
            <a:ext cx="4784336" cy="2011746"/>
            <a:chOff x="6553644" y="3045142"/>
            <a:chExt cx="4599940" cy="1934210"/>
          </a:xfrm>
        </p:grpSpPr>
        <p:sp>
          <p:nvSpPr>
            <p:cNvPr id="12" name="object 12"/>
            <p:cNvSpPr/>
            <p:nvPr/>
          </p:nvSpPr>
          <p:spPr>
            <a:xfrm>
              <a:off x="6582282" y="3073717"/>
              <a:ext cx="4542790" cy="1210945"/>
            </a:xfrm>
            <a:custGeom>
              <a:avLst/>
              <a:gdLst/>
              <a:ahLst/>
              <a:cxnLst/>
              <a:rect l="l" t="t" r="r" b="b"/>
              <a:pathLst>
                <a:path w="4542790" h="1210945">
                  <a:moveTo>
                    <a:pt x="4542536" y="0"/>
                  </a:moveTo>
                  <a:lnTo>
                    <a:pt x="3028315" y="0"/>
                  </a:lnTo>
                  <a:lnTo>
                    <a:pt x="1514221" y="0"/>
                  </a:lnTo>
                  <a:lnTo>
                    <a:pt x="1514094" y="0"/>
                  </a:lnTo>
                  <a:lnTo>
                    <a:pt x="0" y="0"/>
                  </a:lnTo>
                  <a:lnTo>
                    <a:pt x="0" y="1210373"/>
                  </a:lnTo>
                  <a:lnTo>
                    <a:pt x="1514094" y="1210373"/>
                  </a:lnTo>
                  <a:lnTo>
                    <a:pt x="1514221" y="1210373"/>
                  </a:lnTo>
                  <a:lnTo>
                    <a:pt x="3028315" y="1210373"/>
                  </a:lnTo>
                  <a:lnTo>
                    <a:pt x="4542536" y="1210373"/>
                  </a:lnTo>
                  <a:lnTo>
                    <a:pt x="4542536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13" name="object 13"/>
            <p:cNvSpPr/>
            <p:nvPr/>
          </p:nvSpPr>
          <p:spPr>
            <a:xfrm>
              <a:off x="6567931" y="3059430"/>
              <a:ext cx="4571365" cy="1905635"/>
            </a:xfrm>
            <a:custGeom>
              <a:avLst/>
              <a:gdLst/>
              <a:ahLst/>
              <a:cxnLst/>
              <a:rect l="l" t="t" r="r" b="b"/>
              <a:pathLst>
                <a:path w="4571365" h="1905635">
                  <a:moveTo>
                    <a:pt x="1528445" y="0"/>
                  </a:moveTo>
                  <a:lnTo>
                    <a:pt x="1528445" y="1905381"/>
                  </a:lnTo>
                </a:path>
                <a:path w="4571365" h="1905635">
                  <a:moveTo>
                    <a:pt x="3042666" y="0"/>
                  </a:moveTo>
                  <a:lnTo>
                    <a:pt x="3042666" y="1905381"/>
                  </a:lnTo>
                </a:path>
                <a:path w="4571365" h="1905635">
                  <a:moveTo>
                    <a:pt x="14350" y="0"/>
                  </a:moveTo>
                  <a:lnTo>
                    <a:pt x="14350" y="1905381"/>
                  </a:lnTo>
                </a:path>
                <a:path w="4571365" h="1905635">
                  <a:moveTo>
                    <a:pt x="4556760" y="0"/>
                  </a:moveTo>
                  <a:lnTo>
                    <a:pt x="4556760" y="1905381"/>
                  </a:lnTo>
                </a:path>
                <a:path w="4571365" h="1905635">
                  <a:moveTo>
                    <a:pt x="0" y="14224"/>
                  </a:moveTo>
                  <a:lnTo>
                    <a:pt x="4571111" y="142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61005" y="3528940"/>
            <a:ext cx="4695175" cy="81235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595078">
              <a:spcBef>
                <a:spcPts val="104"/>
              </a:spcBef>
              <a:tabLst>
                <a:tab pos="2169623" algn="l"/>
                <a:tab pos="3745489" algn="l"/>
              </a:tabLst>
            </a:pPr>
            <a:r>
              <a:rPr sz="4992" b="1" spc="-52" dirty="0">
                <a:latin typeface="Century Gothic"/>
                <a:cs typeface="Century Gothic"/>
              </a:rPr>
              <a:t>1</a:t>
            </a:r>
            <a:r>
              <a:rPr sz="4992" b="1" dirty="0">
                <a:latin typeface="Century Gothic"/>
                <a:cs typeface="Century Gothic"/>
              </a:rPr>
              <a:t>	</a:t>
            </a:r>
            <a:r>
              <a:rPr sz="4992" b="1" spc="-52" dirty="0">
                <a:latin typeface="Century Gothic"/>
                <a:cs typeface="Century Gothic"/>
              </a:rPr>
              <a:t>1</a:t>
            </a:r>
            <a:r>
              <a:rPr sz="4992" b="1" dirty="0">
                <a:latin typeface="Century Gothic"/>
                <a:cs typeface="Century Gothic"/>
              </a:rPr>
              <a:t>	</a:t>
            </a:r>
            <a:r>
              <a:rPr sz="4992" b="1" spc="-52" dirty="0">
                <a:latin typeface="Century Gothic"/>
                <a:cs typeface="Century Gothic"/>
              </a:rPr>
              <a:t>1</a:t>
            </a:r>
            <a:endParaRPr sz="4992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46144" y="4562738"/>
            <a:ext cx="1575185" cy="653966"/>
          </a:xfrm>
          <a:prstGeom prst="rect">
            <a:avLst/>
          </a:prstGeom>
          <a:solidFill>
            <a:srgbClr val="CCE2F5"/>
          </a:solidFill>
          <a:ln w="28575">
            <a:solidFill>
              <a:srgbClr val="000000"/>
            </a:solidFill>
          </a:ln>
        </p:spPr>
        <p:txBody>
          <a:bodyPr vert="horz" wrap="square" lIns="0" tIns="54156" rIns="0" bIns="0" rtlCol="0">
            <a:spAutoFit/>
          </a:bodyPr>
          <a:lstStyle/>
          <a:p>
            <a:pPr marL="108976">
              <a:spcBef>
                <a:spcPts val="425"/>
              </a:spcBef>
              <a:tabLst>
                <a:tab pos="896248" algn="l"/>
              </a:tabLst>
            </a:pPr>
            <a:r>
              <a:rPr sz="3744" b="1" spc="-26" dirty="0">
                <a:latin typeface="Century Gothic"/>
                <a:cs typeface="Century Gothic"/>
              </a:rPr>
              <a:t>[0]</a:t>
            </a:r>
            <a:r>
              <a:rPr sz="3744" b="1" dirty="0">
                <a:latin typeface="Century Gothic"/>
                <a:cs typeface="Century Gothic"/>
              </a:rPr>
              <a:t>	</a:t>
            </a:r>
            <a:r>
              <a:rPr sz="3744" b="1" spc="-26" dirty="0">
                <a:latin typeface="Century Gothic"/>
                <a:cs typeface="Century Gothic"/>
              </a:rPr>
              <a:t>[7]</a:t>
            </a:r>
            <a:endParaRPr sz="3744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20934" y="4562738"/>
            <a:ext cx="1575185" cy="653966"/>
          </a:xfrm>
          <a:prstGeom prst="rect">
            <a:avLst/>
          </a:prstGeom>
          <a:solidFill>
            <a:srgbClr val="CCE2F5"/>
          </a:solidFill>
          <a:ln w="28575">
            <a:solidFill>
              <a:srgbClr val="000000"/>
            </a:solidFill>
          </a:ln>
        </p:spPr>
        <p:txBody>
          <a:bodyPr vert="horz" wrap="square" lIns="0" tIns="54156" rIns="0" bIns="0" rtlCol="0">
            <a:spAutoFit/>
          </a:bodyPr>
          <a:lstStyle/>
          <a:p>
            <a:pPr marL="108976">
              <a:spcBef>
                <a:spcPts val="425"/>
              </a:spcBef>
              <a:tabLst>
                <a:tab pos="896909" algn="l"/>
              </a:tabLst>
            </a:pPr>
            <a:r>
              <a:rPr sz="3744" b="1" spc="-26" dirty="0">
                <a:latin typeface="Century Gothic"/>
                <a:cs typeface="Century Gothic"/>
              </a:rPr>
              <a:t>[0]</a:t>
            </a:r>
            <a:r>
              <a:rPr sz="3744" b="1" dirty="0">
                <a:latin typeface="Century Gothic"/>
                <a:cs typeface="Century Gothic"/>
              </a:rPr>
              <a:t>	</a:t>
            </a:r>
            <a:r>
              <a:rPr sz="3744" b="1" spc="-26" dirty="0">
                <a:latin typeface="Century Gothic"/>
                <a:cs typeface="Century Gothic"/>
              </a:rPr>
              <a:t>[8]</a:t>
            </a:r>
            <a:endParaRPr sz="3744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95855" y="4562738"/>
            <a:ext cx="1575185" cy="653966"/>
          </a:xfrm>
          <a:prstGeom prst="rect">
            <a:avLst/>
          </a:prstGeom>
          <a:solidFill>
            <a:srgbClr val="CCE2F5"/>
          </a:solidFill>
          <a:ln w="28575">
            <a:solidFill>
              <a:srgbClr val="000000"/>
            </a:solidFill>
          </a:ln>
        </p:spPr>
        <p:txBody>
          <a:bodyPr vert="horz" wrap="square" lIns="0" tIns="54156" rIns="0" bIns="0" rtlCol="0">
            <a:spAutoFit/>
          </a:bodyPr>
          <a:lstStyle/>
          <a:p>
            <a:pPr marL="109637">
              <a:spcBef>
                <a:spcPts val="425"/>
              </a:spcBef>
              <a:tabLst>
                <a:tab pos="896909" algn="l"/>
              </a:tabLst>
            </a:pPr>
            <a:r>
              <a:rPr sz="3744" b="1" spc="-26" dirty="0">
                <a:latin typeface="Century Gothic"/>
                <a:cs typeface="Century Gothic"/>
              </a:rPr>
              <a:t>[0]</a:t>
            </a:r>
            <a:r>
              <a:rPr sz="3744" b="1" dirty="0">
                <a:latin typeface="Century Gothic"/>
                <a:cs typeface="Century Gothic"/>
              </a:rPr>
              <a:t>	</a:t>
            </a:r>
            <a:r>
              <a:rPr sz="3744" b="1" spc="-26" dirty="0">
                <a:latin typeface="Century Gothic"/>
                <a:cs typeface="Century Gothic"/>
              </a:rPr>
              <a:t>[</a:t>
            </a:r>
            <a:r>
              <a:rPr sz="3744" b="1" spc="-26" dirty="0">
                <a:solidFill>
                  <a:srgbClr val="FF0000"/>
                </a:solidFill>
                <a:latin typeface="Century Gothic"/>
                <a:cs typeface="Century Gothic"/>
              </a:rPr>
              <a:t>9</a:t>
            </a:r>
            <a:r>
              <a:rPr sz="3744" b="1" spc="-26" dirty="0">
                <a:latin typeface="Century Gothic"/>
                <a:cs typeface="Century Gothic"/>
              </a:rPr>
              <a:t>]</a:t>
            </a:r>
            <a:endParaRPr sz="3744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79502" y="4169899"/>
            <a:ext cx="525062" cy="745733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4576" spc="-52" dirty="0">
                <a:latin typeface="Cambria Math"/>
                <a:cs typeface="Cambria Math"/>
              </a:rPr>
              <a:t>⋯</a:t>
            </a:r>
            <a:endParaRPr sz="4576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82933" y="409400"/>
            <a:ext cx="4323339" cy="420710"/>
            <a:chOff x="3925570" y="290830"/>
            <a:chExt cx="4156710" cy="404495"/>
          </a:xfrm>
        </p:grpSpPr>
        <p:sp>
          <p:nvSpPr>
            <p:cNvPr id="20" name="object 20"/>
            <p:cNvSpPr/>
            <p:nvPr/>
          </p:nvSpPr>
          <p:spPr>
            <a:xfrm>
              <a:off x="3931920" y="297180"/>
              <a:ext cx="4144010" cy="391795"/>
            </a:xfrm>
            <a:custGeom>
              <a:avLst/>
              <a:gdLst/>
              <a:ahLst/>
              <a:cxnLst/>
              <a:rect l="l" t="t" r="r" b="b"/>
              <a:pathLst>
                <a:path w="4144009" h="391795">
                  <a:moveTo>
                    <a:pt x="3947922" y="0"/>
                  </a:moveTo>
                  <a:lnTo>
                    <a:pt x="3947922" y="97916"/>
                  </a:lnTo>
                  <a:lnTo>
                    <a:pt x="0" y="97916"/>
                  </a:lnTo>
                  <a:lnTo>
                    <a:pt x="0" y="293750"/>
                  </a:lnTo>
                  <a:lnTo>
                    <a:pt x="3947922" y="293750"/>
                  </a:lnTo>
                  <a:lnTo>
                    <a:pt x="3947922" y="391667"/>
                  </a:lnTo>
                  <a:lnTo>
                    <a:pt x="4143756" y="195834"/>
                  </a:lnTo>
                  <a:lnTo>
                    <a:pt x="3947922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21" name="object 21"/>
            <p:cNvSpPr/>
            <p:nvPr/>
          </p:nvSpPr>
          <p:spPr>
            <a:xfrm>
              <a:off x="3931920" y="297180"/>
              <a:ext cx="4144010" cy="391795"/>
            </a:xfrm>
            <a:custGeom>
              <a:avLst/>
              <a:gdLst/>
              <a:ahLst/>
              <a:cxnLst/>
              <a:rect l="l" t="t" r="r" b="b"/>
              <a:pathLst>
                <a:path w="4144009" h="391795">
                  <a:moveTo>
                    <a:pt x="0" y="97916"/>
                  </a:moveTo>
                  <a:lnTo>
                    <a:pt x="3947922" y="97916"/>
                  </a:lnTo>
                  <a:lnTo>
                    <a:pt x="3947922" y="0"/>
                  </a:lnTo>
                  <a:lnTo>
                    <a:pt x="4143756" y="195834"/>
                  </a:lnTo>
                  <a:lnTo>
                    <a:pt x="3947922" y="391667"/>
                  </a:lnTo>
                  <a:lnTo>
                    <a:pt x="3947922" y="293750"/>
                  </a:lnTo>
                  <a:lnTo>
                    <a:pt x="0" y="293750"/>
                  </a:lnTo>
                  <a:lnTo>
                    <a:pt x="0" y="97916"/>
                  </a:lnTo>
                  <a:close/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854254" y="5286147"/>
            <a:ext cx="2202618" cy="546662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3328" b="1" spc="-21" dirty="0">
                <a:latin typeface="ＭＳ ゴシック"/>
                <a:cs typeface="ＭＳ ゴシック"/>
              </a:rPr>
              <a:t>横</a:t>
            </a:r>
            <a:r>
              <a:rPr sz="3328" b="1" spc="-10" dirty="0">
                <a:latin typeface="Century Gothic"/>
                <a:cs typeface="Century Gothic"/>
              </a:rPr>
              <a:t>10</a:t>
            </a:r>
            <a:r>
              <a:rPr sz="3328" b="1" spc="-42" dirty="0">
                <a:latin typeface="ＭＳ ゴシック"/>
                <a:cs typeface="ＭＳ ゴシック"/>
              </a:rPr>
              <a:t>マス目</a:t>
            </a:r>
            <a:endParaRPr sz="3328">
              <a:latin typeface="ＭＳ ゴシック"/>
              <a:cs typeface="ＭＳ ゴシック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7007" y="5286147"/>
            <a:ext cx="2146479" cy="546662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3328" b="1" spc="-47" dirty="0">
                <a:latin typeface="ＭＳ ゴシック"/>
                <a:cs typeface="ＭＳ ゴシック"/>
              </a:rPr>
              <a:t>先頭データ</a:t>
            </a:r>
            <a:endParaRPr sz="3328">
              <a:latin typeface="ＭＳ ゴシック"/>
              <a:cs typeface="ＭＳ ゴシック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6956" y="846568"/>
            <a:ext cx="3124387" cy="61261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744" spc="-26" dirty="0">
                <a:cs typeface="Century Gothic"/>
              </a:rPr>
              <a:t>map0.txt</a:t>
            </a:r>
            <a:r>
              <a:rPr sz="3744" spc="-52" dirty="0">
                <a:cs typeface="ＭＳ ゴシック"/>
              </a:rPr>
              <a:t>の</a:t>
            </a:r>
            <a:endParaRPr sz="3744" dirty="0">
              <a:cs typeface="ＭＳ ゴシック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74357" y="277285"/>
            <a:ext cx="5763791" cy="2210723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198683" algn="l"/>
              </a:tabLst>
            </a:pPr>
            <a:r>
              <a:rPr sz="5617" spc="-54" baseline="3858" dirty="0">
                <a:latin typeface="ＭＳ ゴシック"/>
                <a:cs typeface="ＭＳ ゴシック"/>
              </a:rPr>
              <a:t>一行目</a:t>
            </a:r>
            <a:r>
              <a:rPr sz="5617" spc="-78" baseline="3858" dirty="0"/>
              <a:t>→</a:t>
            </a:r>
            <a:r>
              <a:rPr sz="5617" baseline="3858" dirty="0"/>
              <a:t>	</a:t>
            </a:r>
            <a:r>
              <a:rPr sz="4992" spc="-10" dirty="0">
                <a:solidFill>
                  <a:srgbClr val="FF0000"/>
                </a:solidFill>
              </a:rPr>
              <a:t>111</a:t>
            </a:r>
            <a:r>
              <a:rPr sz="4992" spc="-10" dirty="0"/>
              <a:t>1111</a:t>
            </a:r>
            <a:r>
              <a:rPr sz="4992" spc="-10" dirty="0">
                <a:solidFill>
                  <a:srgbClr val="FF0000"/>
                </a:solidFill>
              </a:rPr>
              <a:t>111</a:t>
            </a:r>
            <a:endParaRPr sz="4992" dirty="0">
              <a:latin typeface="ＭＳ ゴシック"/>
              <a:cs typeface="ＭＳ ゴシック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86538" y="1689494"/>
            <a:ext cx="8916143" cy="1917960"/>
          </a:xfrm>
          <a:custGeom>
            <a:avLst/>
            <a:gdLst/>
            <a:ahLst/>
            <a:cxnLst/>
            <a:rect l="l" t="t" r="r" b="b"/>
            <a:pathLst>
              <a:path w="8572500" h="1844039">
                <a:moveTo>
                  <a:pt x="2611120" y="96393"/>
                </a:moveTo>
                <a:lnTo>
                  <a:pt x="2579751" y="48641"/>
                </a:lnTo>
                <a:lnTo>
                  <a:pt x="127596" y="1659597"/>
                </a:lnTo>
                <a:lnTo>
                  <a:pt x="96266" y="1611884"/>
                </a:lnTo>
                <a:lnTo>
                  <a:pt x="0" y="1777619"/>
                </a:lnTo>
                <a:lnTo>
                  <a:pt x="190373" y="1755140"/>
                </a:lnTo>
                <a:lnTo>
                  <a:pt x="169265" y="1723009"/>
                </a:lnTo>
                <a:lnTo>
                  <a:pt x="158965" y="1707349"/>
                </a:lnTo>
                <a:lnTo>
                  <a:pt x="2611120" y="96393"/>
                </a:lnTo>
                <a:close/>
              </a:path>
              <a:path w="8572500" h="1844039">
                <a:moveTo>
                  <a:pt x="3040126" y="91313"/>
                </a:moveTo>
                <a:lnTo>
                  <a:pt x="2997200" y="53721"/>
                </a:lnTo>
                <a:lnTo>
                  <a:pt x="1560588" y="1694535"/>
                </a:lnTo>
                <a:lnTo>
                  <a:pt x="1517523" y="1656842"/>
                </a:lnTo>
                <a:lnTo>
                  <a:pt x="1469123" y="1842262"/>
                </a:lnTo>
                <a:lnTo>
                  <a:pt x="1646555" y="1769745"/>
                </a:lnTo>
                <a:lnTo>
                  <a:pt x="1628114" y="1753616"/>
                </a:lnTo>
                <a:lnTo>
                  <a:pt x="1603527" y="1732114"/>
                </a:lnTo>
                <a:lnTo>
                  <a:pt x="3040126" y="91313"/>
                </a:lnTo>
                <a:close/>
              </a:path>
              <a:path w="8572500" h="1844039">
                <a:moveTo>
                  <a:pt x="3388360" y="79756"/>
                </a:moveTo>
                <a:lnTo>
                  <a:pt x="3332988" y="65278"/>
                </a:lnTo>
                <a:lnTo>
                  <a:pt x="2914269" y="1669110"/>
                </a:lnTo>
                <a:lnTo>
                  <a:pt x="2859024" y="1654683"/>
                </a:lnTo>
                <a:lnTo>
                  <a:pt x="2898648" y="1842262"/>
                </a:lnTo>
                <a:lnTo>
                  <a:pt x="3013329" y="1711198"/>
                </a:lnTo>
                <a:lnTo>
                  <a:pt x="3024886" y="1697990"/>
                </a:lnTo>
                <a:lnTo>
                  <a:pt x="2969615" y="1683562"/>
                </a:lnTo>
                <a:lnTo>
                  <a:pt x="3388360" y="79756"/>
                </a:lnTo>
                <a:close/>
              </a:path>
              <a:path w="8572500" h="1844039">
                <a:moveTo>
                  <a:pt x="5640451" y="1654810"/>
                </a:moveTo>
                <a:lnTo>
                  <a:pt x="5585523" y="1670964"/>
                </a:lnTo>
                <a:lnTo>
                  <a:pt x="5111496" y="56896"/>
                </a:lnTo>
                <a:lnTo>
                  <a:pt x="5056632" y="72898"/>
                </a:lnTo>
                <a:lnTo>
                  <a:pt x="5530786" y="1687055"/>
                </a:lnTo>
                <a:lnTo>
                  <a:pt x="5475859" y="1703197"/>
                </a:lnTo>
                <a:lnTo>
                  <a:pt x="5606542" y="1843532"/>
                </a:lnTo>
                <a:lnTo>
                  <a:pt x="5629719" y="1714500"/>
                </a:lnTo>
                <a:lnTo>
                  <a:pt x="5640451" y="1654810"/>
                </a:lnTo>
                <a:close/>
              </a:path>
              <a:path w="8572500" h="1844039">
                <a:moveTo>
                  <a:pt x="7081139" y="1843024"/>
                </a:moveTo>
                <a:lnTo>
                  <a:pt x="7056768" y="1756664"/>
                </a:lnTo>
                <a:lnTo>
                  <a:pt x="7029069" y="1658493"/>
                </a:lnTo>
                <a:lnTo>
                  <a:pt x="6986791" y="1696999"/>
                </a:lnTo>
                <a:lnTo>
                  <a:pt x="5470906" y="32004"/>
                </a:lnTo>
                <a:lnTo>
                  <a:pt x="5428742" y="70358"/>
                </a:lnTo>
                <a:lnTo>
                  <a:pt x="6944512" y="1735505"/>
                </a:lnTo>
                <a:lnTo>
                  <a:pt x="6902323" y="1773936"/>
                </a:lnTo>
                <a:lnTo>
                  <a:pt x="7081139" y="1843024"/>
                </a:lnTo>
                <a:close/>
              </a:path>
              <a:path w="8572500" h="1844039">
                <a:moveTo>
                  <a:pt x="8572373" y="1843405"/>
                </a:moveTo>
                <a:lnTo>
                  <a:pt x="8540661" y="1788033"/>
                </a:lnTo>
                <a:lnTo>
                  <a:pt x="8477123" y="1677035"/>
                </a:lnTo>
                <a:lnTo>
                  <a:pt x="8445462" y="1724571"/>
                </a:lnTo>
                <a:lnTo>
                  <a:pt x="5855843" y="0"/>
                </a:lnTo>
                <a:lnTo>
                  <a:pt x="5824093" y="47498"/>
                </a:lnTo>
                <a:lnTo>
                  <a:pt x="8413763" y="1772158"/>
                </a:lnTo>
                <a:lnTo>
                  <a:pt x="8382127" y="1819656"/>
                </a:lnTo>
                <a:lnTo>
                  <a:pt x="8572373" y="18434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872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13745" y="360262"/>
            <a:ext cx="4965301" cy="1684160"/>
            <a:chOff x="3474465" y="243586"/>
            <a:chExt cx="4773930" cy="1619250"/>
          </a:xfrm>
        </p:grpSpPr>
        <p:sp>
          <p:nvSpPr>
            <p:cNvPr id="3" name="object 3"/>
            <p:cNvSpPr/>
            <p:nvPr/>
          </p:nvSpPr>
          <p:spPr>
            <a:xfrm>
              <a:off x="3480815" y="249936"/>
              <a:ext cx="4761230" cy="1606550"/>
            </a:xfrm>
            <a:custGeom>
              <a:avLst/>
              <a:gdLst/>
              <a:ahLst/>
              <a:cxnLst/>
              <a:rect l="l" t="t" r="r" b="b"/>
              <a:pathLst>
                <a:path w="4761230" h="1606550">
                  <a:moveTo>
                    <a:pt x="4760976" y="0"/>
                  </a:moveTo>
                  <a:lnTo>
                    <a:pt x="0" y="0"/>
                  </a:lnTo>
                  <a:lnTo>
                    <a:pt x="0" y="1606296"/>
                  </a:lnTo>
                  <a:lnTo>
                    <a:pt x="4760976" y="1606296"/>
                  </a:lnTo>
                  <a:lnTo>
                    <a:pt x="4760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4" name="object 4"/>
            <p:cNvSpPr/>
            <p:nvPr/>
          </p:nvSpPr>
          <p:spPr>
            <a:xfrm>
              <a:off x="3480815" y="249936"/>
              <a:ext cx="4761230" cy="1606550"/>
            </a:xfrm>
            <a:custGeom>
              <a:avLst/>
              <a:gdLst/>
              <a:ahLst/>
              <a:cxnLst/>
              <a:rect l="l" t="t" r="r" b="b"/>
              <a:pathLst>
                <a:path w="4761230" h="1606550">
                  <a:moveTo>
                    <a:pt x="0" y="1606296"/>
                  </a:moveTo>
                  <a:lnTo>
                    <a:pt x="4760976" y="1606296"/>
                  </a:lnTo>
                  <a:lnTo>
                    <a:pt x="4760976" y="0"/>
                  </a:lnTo>
                  <a:lnTo>
                    <a:pt x="0" y="0"/>
                  </a:lnTo>
                  <a:lnTo>
                    <a:pt x="0" y="1606296"/>
                  </a:lnTo>
                  <a:close/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8413" y="439183"/>
            <a:ext cx="3577024" cy="690446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</a:pPr>
            <a:r>
              <a:rPr spc="-10" dirty="0"/>
              <a:t>1111111111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26678" y="3317185"/>
          <a:ext cx="4725555" cy="1951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88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1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817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06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0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06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[1]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694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[2]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956110" y="3317185"/>
          <a:ext cx="4725555" cy="1951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882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1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817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694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[7]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233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[8]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233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9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004461" y="4198166"/>
            <a:ext cx="525062" cy="745733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4576" spc="-52" dirty="0">
                <a:latin typeface="Cambria Math"/>
                <a:cs typeface="Cambria Math"/>
              </a:rPr>
              <a:t>⋯</a:t>
            </a:r>
            <a:endParaRPr sz="4576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096" y="5324506"/>
            <a:ext cx="3526830" cy="525466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328" b="1" spc="-36" dirty="0">
                <a:latin typeface="ＭＳ ゴシック"/>
                <a:cs typeface="ＭＳ ゴシック"/>
              </a:rPr>
              <a:t>次の行</a:t>
            </a:r>
            <a:r>
              <a:rPr sz="2912" b="1" spc="-36" dirty="0">
                <a:latin typeface="ＭＳ ゴシック"/>
                <a:cs typeface="ＭＳ ゴシック"/>
              </a:rPr>
              <a:t>のデータ！！</a:t>
            </a:r>
            <a:endParaRPr sz="2912">
              <a:latin typeface="ＭＳ ゴシック"/>
              <a:cs typeface="ＭＳ ゴシック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2511" y="4859678"/>
            <a:ext cx="498644" cy="859252"/>
            <a:chOff x="165862" y="4569587"/>
            <a:chExt cx="479425" cy="826135"/>
          </a:xfrm>
        </p:grpSpPr>
        <p:sp>
          <p:nvSpPr>
            <p:cNvPr id="11" name="object 11"/>
            <p:cNvSpPr/>
            <p:nvPr/>
          </p:nvSpPr>
          <p:spPr>
            <a:xfrm>
              <a:off x="172883" y="4575937"/>
              <a:ext cx="466090" cy="438150"/>
            </a:xfrm>
            <a:custGeom>
              <a:avLst/>
              <a:gdLst/>
              <a:ahLst/>
              <a:cxnLst/>
              <a:rect l="l" t="t" r="r" b="b"/>
              <a:pathLst>
                <a:path w="466090" h="438150">
                  <a:moveTo>
                    <a:pt x="349086" y="0"/>
                  </a:moveTo>
                  <a:lnTo>
                    <a:pt x="349086" y="73406"/>
                  </a:lnTo>
                  <a:lnTo>
                    <a:pt x="291593" y="86207"/>
                  </a:lnTo>
                  <a:lnTo>
                    <a:pt x="238143" y="103519"/>
                  </a:lnTo>
                  <a:lnTo>
                    <a:pt x="189105" y="124950"/>
                  </a:lnTo>
                  <a:lnTo>
                    <a:pt x="144849" y="150104"/>
                  </a:lnTo>
                  <a:lnTo>
                    <a:pt x="105746" y="178589"/>
                  </a:lnTo>
                  <a:lnTo>
                    <a:pt x="72163" y="210010"/>
                  </a:lnTo>
                  <a:lnTo>
                    <a:pt x="44471" y="243974"/>
                  </a:lnTo>
                  <a:lnTo>
                    <a:pt x="23039" y="280086"/>
                  </a:lnTo>
                  <a:lnTo>
                    <a:pt x="8236" y="317954"/>
                  </a:lnTo>
                  <a:lnTo>
                    <a:pt x="434" y="357183"/>
                  </a:lnTo>
                  <a:lnTo>
                    <a:pt x="0" y="397379"/>
                  </a:lnTo>
                  <a:lnTo>
                    <a:pt x="7304" y="438150"/>
                  </a:lnTo>
                  <a:lnTo>
                    <a:pt x="22036" y="398842"/>
                  </a:lnTo>
                  <a:lnTo>
                    <a:pt x="43691" y="361665"/>
                  </a:lnTo>
                  <a:lnTo>
                    <a:pt x="71793" y="326963"/>
                  </a:lnTo>
                  <a:lnTo>
                    <a:pt x="105863" y="295081"/>
                  </a:lnTo>
                  <a:lnTo>
                    <a:pt x="145427" y="266362"/>
                  </a:lnTo>
                  <a:lnTo>
                    <a:pt x="190008" y="241149"/>
                  </a:lnTo>
                  <a:lnTo>
                    <a:pt x="239129" y="219787"/>
                  </a:lnTo>
                  <a:lnTo>
                    <a:pt x="292314" y="202620"/>
                  </a:lnTo>
                  <a:lnTo>
                    <a:pt x="349086" y="189992"/>
                  </a:lnTo>
                  <a:lnTo>
                    <a:pt x="349086" y="263271"/>
                  </a:lnTo>
                  <a:lnTo>
                    <a:pt x="465672" y="121666"/>
                  </a:lnTo>
                  <a:lnTo>
                    <a:pt x="349086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212" y="4955794"/>
              <a:ext cx="466725" cy="433070"/>
            </a:xfrm>
            <a:custGeom>
              <a:avLst/>
              <a:gdLst/>
              <a:ahLst/>
              <a:cxnLst/>
              <a:rect l="l" t="t" r="r" b="b"/>
              <a:pathLst>
                <a:path w="466725" h="433070">
                  <a:moveTo>
                    <a:pt x="0" y="0"/>
                  </a:moveTo>
                  <a:lnTo>
                    <a:pt x="0" y="116586"/>
                  </a:lnTo>
                  <a:lnTo>
                    <a:pt x="3633" y="156277"/>
                  </a:lnTo>
                  <a:lnTo>
                    <a:pt x="14242" y="194500"/>
                  </a:lnTo>
                  <a:lnTo>
                    <a:pt x="31390" y="230956"/>
                  </a:lnTo>
                  <a:lnTo>
                    <a:pt x="54639" y="265350"/>
                  </a:lnTo>
                  <a:lnTo>
                    <a:pt x="83552" y="297383"/>
                  </a:lnTo>
                  <a:lnTo>
                    <a:pt x="117694" y="326760"/>
                  </a:lnTo>
                  <a:lnTo>
                    <a:pt x="156625" y="353183"/>
                  </a:lnTo>
                  <a:lnTo>
                    <a:pt x="199911" y="376356"/>
                  </a:lnTo>
                  <a:lnTo>
                    <a:pt x="247112" y="395981"/>
                  </a:lnTo>
                  <a:lnTo>
                    <a:pt x="297793" y="411762"/>
                  </a:lnTo>
                  <a:lnTo>
                    <a:pt x="351517" y="423402"/>
                  </a:lnTo>
                  <a:lnTo>
                    <a:pt x="407846" y="430603"/>
                  </a:lnTo>
                  <a:lnTo>
                    <a:pt x="466344" y="433070"/>
                  </a:lnTo>
                  <a:lnTo>
                    <a:pt x="466344" y="316484"/>
                  </a:lnTo>
                  <a:lnTo>
                    <a:pt x="407846" y="314017"/>
                  </a:lnTo>
                  <a:lnTo>
                    <a:pt x="351517" y="306816"/>
                  </a:lnTo>
                  <a:lnTo>
                    <a:pt x="297793" y="295176"/>
                  </a:lnTo>
                  <a:lnTo>
                    <a:pt x="247112" y="279395"/>
                  </a:lnTo>
                  <a:lnTo>
                    <a:pt x="199911" y="259770"/>
                  </a:lnTo>
                  <a:lnTo>
                    <a:pt x="156625" y="236597"/>
                  </a:lnTo>
                  <a:lnTo>
                    <a:pt x="117694" y="210174"/>
                  </a:lnTo>
                  <a:lnTo>
                    <a:pt x="83552" y="180797"/>
                  </a:lnTo>
                  <a:lnTo>
                    <a:pt x="54639" y="148764"/>
                  </a:lnTo>
                  <a:lnTo>
                    <a:pt x="31390" y="114370"/>
                  </a:lnTo>
                  <a:lnTo>
                    <a:pt x="14242" y="77914"/>
                  </a:lnTo>
                  <a:lnTo>
                    <a:pt x="3633" y="39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8AB7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212" y="4575937"/>
              <a:ext cx="466725" cy="813435"/>
            </a:xfrm>
            <a:custGeom>
              <a:avLst/>
              <a:gdLst/>
              <a:ahLst/>
              <a:cxnLst/>
              <a:rect l="l" t="t" r="r" b="b"/>
              <a:pathLst>
                <a:path w="466725" h="813435">
                  <a:moveTo>
                    <a:pt x="0" y="379857"/>
                  </a:moveTo>
                  <a:lnTo>
                    <a:pt x="3633" y="419548"/>
                  </a:lnTo>
                  <a:lnTo>
                    <a:pt x="14242" y="457771"/>
                  </a:lnTo>
                  <a:lnTo>
                    <a:pt x="31390" y="494227"/>
                  </a:lnTo>
                  <a:lnTo>
                    <a:pt x="54639" y="528621"/>
                  </a:lnTo>
                  <a:lnTo>
                    <a:pt x="83552" y="560654"/>
                  </a:lnTo>
                  <a:lnTo>
                    <a:pt x="117694" y="590031"/>
                  </a:lnTo>
                  <a:lnTo>
                    <a:pt x="156625" y="616454"/>
                  </a:lnTo>
                  <a:lnTo>
                    <a:pt x="199911" y="639627"/>
                  </a:lnTo>
                  <a:lnTo>
                    <a:pt x="247112" y="659252"/>
                  </a:lnTo>
                  <a:lnTo>
                    <a:pt x="297793" y="675033"/>
                  </a:lnTo>
                  <a:lnTo>
                    <a:pt x="351517" y="686673"/>
                  </a:lnTo>
                  <a:lnTo>
                    <a:pt x="407846" y="693874"/>
                  </a:lnTo>
                  <a:lnTo>
                    <a:pt x="466344" y="696341"/>
                  </a:lnTo>
                  <a:lnTo>
                    <a:pt x="466344" y="812927"/>
                  </a:lnTo>
                  <a:lnTo>
                    <a:pt x="407846" y="810460"/>
                  </a:lnTo>
                  <a:lnTo>
                    <a:pt x="351517" y="803259"/>
                  </a:lnTo>
                  <a:lnTo>
                    <a:pt x="297793" y="791619"/>
                  </a:lnTo>
                  <a:lnTo>
                    <a:pt x="247112" y="775838"/>
                  </a:lnTo>
                  <a:lnTo>
                    <a:pt x="199911" y="756213"/>
                  </a:lnTo>
                  <a:lnTo>
                    <a:pt x="156625" y="733040"/>
                  </a:lnTo>
                  <a:lnTo>
                    <a:pt x="117694" y="706617"/>
                  </a:lnTo>
                  <a:lnTo>
                    <a:pt x="83552" y="677240"/>
                  </a:lnTo>
                  <a:lnTo>
                    <a:pt x="54639" y="645207"/>
                  </a:lnTo>
                  <a:lnTo>
                    <a:pt x="31390" y="610813"/>
                  </a:lnTo>
                  <a:lnTo>
                    <a:pt x="14242" y="574357"/>
                  </a:lnTo>
                  <a:lnTo>
                    <a:pt x="3633" y="536134"/>
                  </a:lnTo>
                  <a:lnTo>
                    <a:pt x="0" y="496443"/>
                  </a:lnTo>
                  <a:lnTo>
                    <a:pt x="0" y="379857"/>
                  </a:lnTo>
                  <a:lnTo>
                    <a:pt x="3505" y="340985"/>
                  </a:lnTo>
                  <a:lnTo>
                    <a:pt x="13774" y="303349"/>
                  </a:lnTo>
                  <a:lnTo>
                    <a:pt x="30440" y="267271"/>
                  </a:lnTo>
                  <a:lnTo>
                    <a:pt x="53132" y="233074"/>
                  </a:lnTo>
                  <a:lnTo>
                    <a:pt x="81482" y="201078"/>
                  </a:lnTo>
                  <a:lnTo>
                    <a:pt x="115122" y="171607"/>
                  </a:lnTo>
                  <a:lnTo>
                    <a:pt x="153683" y="144984"/>
                  </a:lnTo>
                  <a:lnTo>
                    <a:pt x="196795" y="121529"/>
                  </a:lnTo>
                  <a:lnTo>
                    <a:pt x="244091" y="101566"/>
                  </a:lnTo>
                  <a:lnTo>
                    <a:pt x="295202" y="85418"/>
                  </a:lnTo>
                  <a:lnTo>
                    <a:pt x="349758" y="73406"/>
                  </a:lnTo>
                  <a:lnTo>
                    <a:pt x="349758" y="0"/>
                  </a:lnTo>
                  <a:lnTo>
                    <a:pt x="466344" y="121666"/>
                  </a:lnTo>
                  <a:lnTo>
                    <a:pt x="349758" y="263271"/>
                  </a:lnTo>
                  <a:lnTo>
                    <a:pt x="349758" y="189992"/>
                  </a:lnTo>
                  <a:lnTo>
                    <a:pt x="292985" y="202620"/>
                  </a:lnTo>
                  <a:lnTo>
                    <a:pt x="239800" y="219787"/>
                  </a:lnTo>
                  <a:lnTo>
                    <a:pt x="190679" y="241149"/>
                  </a:lnTo>
                  <a:lnTo>
                    <a:pt x="146098" y="266362"/>
                  </a:lnTo>
                  <a:lnTo>
                    <a:pt x="106535" y="295081"/>
                  </a:lnTo>
                  <a:lnTo>
                    <a:pt x="72464" y="326963"/>
                  </a:lnTo>
                  <a:lnTo>
                    <a:pt x="44363" y="361665"/>
                  </a:lnTo>
                  <a:lnTo>
                    <a:pt x="22708" y="398842"/>
                  </a:lnTo>
                  <a:lnTo>
                    <a:pt x="7975" y="438150"/>
                  </a:lnTo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9116" y="841866"/>
            <a:ext cx="3357965" cy="61261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744" spc="-26" dirty="0">
                <a:cs typeface="Century Gothic"/>
              </a:rPr>
              <a:t>map0.txt</a:t>
            </a:r>
            <a:r>
              <a:rPr sz="3744" spc="-52" dirty="0">
                <a:cs typeface="ＭＳ ゴシック"/>
              </a:rPr>
              <a:t>の</a:t>
            </a:r>
            <a:endParaRPr sz="3744" dirty="0">
              <a:cs typeface="ＭＳ ゴシック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78752" y="1148713"/>
            <a:ext cx="6777590" cy="973729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39628">
              <a:spcBef>
                <a:spcPts val="104"/>
              </a:spcBef>
              <a:tabLst>
                <a:tab pos="2298413" algn="l"/>
              </a:tabLst>
            </a:pPr>
            <a:r>
              <a:rPr sz="5617" spc="-62" baseline="6172" dirty="0">
                <a:latin typeface="ＭＳ ゴシック"/>
                <a:cs typeface="ＭＳ ゴシック"/>
              </a:rPr>
              <a:t>二行目</a:t>
            </a:r>
            <a:r>
              <a:rPr sz="5617" b="1" spc="-78" baseline="6172" dirty="0">
                <a:latin typeface="Century Gothic"/>
                <a:cs typeface="Century Gothic"/>
              </a:rPr>
              <a:t>→</a:t>
            </a:r>
            <a:r>
              <a:rPr sz="5617" b="1" baseline="6172" dirty="0">
                <a:latin typeface="Century Gothic"/>
                <a:cs typeface="Century Gothic"/>
              </a:rPr>
              <a:t>	</a:t>
            </a:r>
            <a:r>
              <a:rPr sz="6241" b="1" spc="-10" dirty="0">
                <a:solidFill>
                  <a:srgbClr val="FF0000"/>
                </a:solidFill>
                <a:latin typeface="Century Gothic"/>
                <a:cs typeface="Century Gothic"/>
              </a:rPr>
              <a:t>100</a:t>
            </a:r>
            <a:r>
              <a:rPr sz="6241" b="1" spc="-10" dirty="0">
                <a:latin typeface="Century Gothic"/>
                <a:cs typeface="Century Gothic"/>
              </a:rPr>
              <a:t>0000</a:t>
            </a:r>
            <a:r>
              <a:rPr sz="6241" b="1" spc="-10" dirty="0">
                <a:solidFill>
                  <a:srgbClr val="FF0000"/>
                </a:solidFill>
                <a:latin typeface="Century Gothic"/>
                <a:cs typeface="Century Gothic"/>
              </a:rPr>
              <a:t>001</a:t>
            </a:r>
            <a:endParaRPr sz="6241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613745" y="360262"/>
          <a:ext cx="4952092" cy="2508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2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2453">
                <a:tc>
                  <a:txBody>
                    <a:bodyPr/>
                    <a:lstStyle/>
                    <a:p>
                      <a:pPr marL="1270" algn="ctr">
                        <a:lnSpc>
                          <a:spcPts val="5695"/>
                        </a:lnSpc>
                        <a:spcBef>
                          <a:spcPts val="280"/>
                        </a:spcBef>
                      </a:pPr>
                      <a:r>
                        <a:rPr sz="5000" b="1" spc="-10" dirty="0">
                          <a:latin typeface="Century Gothic"/>
                          <a:cs typeface="Century Gothic"/>
                        </a:rPr>
                        <a:t>1111111111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36985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lnT w="12700">
                      <a:solidFill>
                        <a:srgbClr val="05465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202">
                <a:tc>
                  <a:txBody>
                    <a:bodyPr/>
                    <a:lstStyle/>
                    <a:p>
                      <a:pPr marL="1270" algn="ctr">
                        <a:lnSpc>
                          <a:spcPts val="5645"/>
                        </a:lnSpc>
                      </a:pPr>
                      <a:r>
                        <a:rPr sz="5000" b="1" spc="-10" dirty="0">
                          <a:latin typeface="Century Gothic"/>
                          <a:cs typeface="Century Gothic"/>
                        </a:rPr>
                        <a:t>1000000001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753">
                <a:tc>
                  <a:txBody>
                    <a:bodyPr/>
                    <a:lstStyle/>
                    <a:p>
                      <a:pPr marL="635" algn="ctr">
                        <a:lnSpc>
                          <a:spcPts val="7075"/>
                        </a:lnSpc>
                      </a:pPr>
                      <a:r>
                        <a:rPr sz="6200" b="1" spc="-10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100</a:t>
                      </a:r>
                      <a:r>
                        <a:rPr sz="6200" b="1" spc="-10" dirty="0">
                          <a:latin typeface="Century Gothic"/>
                          <a:cs typeface="Century Gothic"/>
                        </a:rPr>
                        <a:t>0000</a:t>
                      </a:r>
                      <a:r>
                        <a:rPr sz="6200" b="1" spc="-10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001</a:t>
                      </a:r>
                      <a:endParaRPr sz="62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lnB w="12700">
                      <a:solidFill>
                        <a:srgbClr val="0546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6678" y="3317185"/>
          <a:ext cx="4725555" cy="1951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88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1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817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06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0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06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[1]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694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[2]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56110" y="3317185"/>
          <a:ext cx="4725555" cy="1951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882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1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817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694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[7]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233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[8]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233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9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004461" y="4198166"/>
            <a:ext cx="525062" cy="745733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4576" spc="-52" dirty="0">
                <a:latin typeface="Cambria Math"/>
                <a:cs typeface="Cambria Math"/>
              </a:rPr>
              <a:t>⋯</a:t>
            </a:r>
            <a:endParaRPr sz="4576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097" y="5324506"/>
            <a:ext cx="3524849" cy="525466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328" b="1" spc="-36" dirty="0">
                <a:latin typeface="ＭＳ ゴシック"/>
                <a:cs typeface="ＭＳ ゴシック"/>
              </a:rPr>
              <a:t>次の行</a:t>
            </a:r>
            <a:r>
              <a:rPr sz="2912" b="1" spc="-36" dirty="0">
                <a:latin typeface="ＭＳ ゴシック"/>
                <a:cs typeface="ＭＳ ゴシック"/>
              </a:rPr>
              <a:t>のデータ！！</a:t>
            </a:r>
            <a:endParaRPr sz="2912">
              <a:latin typeface="ＭＳ ゴシック"/>
              <a:cs typeface="ＭＳ ゴシック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2511" y="4859678"/>
            <a:ext cx="498644" cy="859252"/>
            <a:chOff x="165862" y="4569587"/>
            <a:chExt cx="479425" cy="826135"/>
          </a:xfrm>
        </p:grpSpPr>
        <p:sp>
          <p:nvSpPr>
            <p:cNvPr id="8" name="object 8"/>
            <p:cNvSpPr/>
            <p:nvPr/>
          </p:nvSpPr>
          <p:spPr>
            <a:xfrm>
              <a:off x="172883" y="4575937"/>
              <a:ext cx="466090" cy="438150"/>
            </a:xfrm>
            <a:custGeom>
              <a:avLst/>
              <a:gdLst/>
              <a:ahLst/>
              <a:cxnLst/>
              <a:rect l="l" t="t" r="r" b="b"/>
              <a:pathLst>
                <a:path w="466090" h="438150">
                  <a:moveTo>
                    <a:pt x="349086" y="0"/>
                  </a:moveTo>
                  <a:lnTo>
                    <a:pt x="349086" y="73406"/>
                  </a:lnTo>
                  <a:lnTo>
                    <a:pt x="291593" y="86207"/>
                  </a:lnTo>
                  <a:lnTo>
                    <a:pt x="238143" y="103519"/>
                  </a:lnTo>
                  <a:lnTo>
                    <a:pt x="189105" y="124950"/>
                  </a:lnTo>
                  <a:lnTo>
                    <a:pt x="144849" y="150104"/>
                  </a:lnTo>
                  <a:lnTo>
                    <a:pt x="105746" y="178589"/>
                  </a:lnTo>
                  <a:lnTo>
                    <a:pt x="72163" y="210010"/>
                  </a:lnTo>
                  <a:lnTo>
                    <a:pt x="44471" y="243974"/>
                  </a:lnTo>
                  <a:lnTo>
                    <a:pt x="23039" y="280086"/>
                  </a:lnTo>
                  <a:lnTo>
                    <a:pt x="8236" y="317954"/>
                  </a:lnTo>
                  <a:lnTo>
                    <a:pt x="434" y="357183"/>
                  </a:lnTo>
                  <a:lnTo>
                    <a:pt x="0" y="397379"/>
                  </a:lnTo>
                  <a:lnTo>
                    <a:pt x="7304" y="438150"/>
                  </a:lnTo>
                  <a:lnTo>
                    <a:pt x="22036" y="398842"/>
                  </a:lnTo>
                  <a:lnTo>
                    <a:pt x="43691" y="361665"/>
                  </a:lnTo>
                  <a:lnTo>
                    <a:pt x="71793" y="326963"/>
                  </a:lnTo>
                  <a:lnTo>
                    <a:pt x="105863" y="295081"/>
                  </a:lnTo>
                  <a:lnTo>
                    <a:pt x="145427" y="266362"/>
                  </a:lnTo>
                  <a:lnTo>
                    <a:pt x="190008" y="241149"/>
                  </a:lnTo>
                  <a:lnTo>
                    <a:pt x="239129" y="219787"/>
                  </a:lnTo>
                  <a:lnTo>
                    <a:pt x="292314" y="202620"/>
                  </a:lnTo>
                  <a:lnTo>
                    <a:pt x="349086" y="189992"/>
                  </a:lnTo>
                  <a:lnTo>
                    <a:pt x="349086" y="263271"/>
                  </a:lnTo>
                  <a:lnTo>
                    <a:pt x="465672" y="121666"/>
                  </a:lnTo>
                  <a:lnTo>
                    <a:pt x="349086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9" name="object 9"/>
            <p:cNvSpPr/>
            <p:nvPr/>
          </p:nvSpPr>
          <p:spPr>
            <a:xfrm>
              <a:off x="172212" y="4955794"/>
              <a:ext cx="466725" cy="433070"/>
            </a:xfrm>
            <a:custGeom>
              <a:avLst/>
              <a:gdLst/>
              <a:ahLst/>
              <a:cxnLst/>
              <a:rect l="l" t="t" r="r" b="b"/>
              <a:pathLst>
                <a:path w="466725" h="433070">
                  <a:moveTo>
                    <a:pt x="0" y="0"/>
                  </a:moveTo>
                  <a:lnTo>
                    <a:pt x="0" y="116586"/>
                  </a:lnTo>
                  <a:lnTo>
                    <a:pt x="3633" y="156277"/>
                  </a:lnTo>
                  <a:lnTo>
                    <a:pt x="14242" y="194500"/>
                  </a:lnTo>
                  <a:lnTo>
                    <a:pt x="31390" y="230956"/>
                  </a:lnTo>
                  <a:lnTo>
                    <a:pt x="54639" y="265350"/>
                  </a:lnTo>
                  <a:lnTo>
                    <a:pt x="83552" y="297383"/>
                  </a:lnTo>
                  <a:lnTo>
                    <a:pt x="117694" y="326760"/>
                  </a:lnTo>
                  <a:lnTo>
                    <a:pt x="156625" y="353183"/>
                  </a:lnTo>
                  <a:lnTo>
                    <a:pt x="199911" y="376356"/>
                  </a:lnTo>
                  <a:lnTo>
                    <a:pt x="247112" y="395981"/>
                  </a:lnTo>
                  <a:lnTo>
                    <a:pt x="297793" y="411762"/>
                  </a:lnTo>
                  <a:lnTo>
                    <a:pt x="351517" y="423402"/>
                  </a:lnTo>
                  <a:lnTo>
                    <a:pt x="407846" y="430603"/>
                  </a:lnTo>
                  <a:lnTo>
                    <a:pt x="466344" y="433070"/>
                  </a:lnTo>
                  <a:lnTo>
                    <a:pt x="466344" y="316484"/>
                  </a:lnTo>
                  <a:lnTo>
                    <a:pt x="407846" y="314017"/>
                  </a:lnTo>
                  <a:lnTo>
                    <a:pt x="351517" y="306816"/>
                  </a:lnTo>
                  <a:lnTo>
                    <a:pt x="297793" y="295176"/>
                  </a:lnTo>
                  <a:lnTo>
                    <a:pt x="247112" y="279395"/>
                  </a:lnTo>
                  <a:lnTo>
                    <a:pt x="199911" y="259770"/>
                  </a:lnTo>
                  <a:lnTo>
                    <a:pt x="156625" y="236597"/>
                  </a:lnTo>
                  <a:lnTo>
                    <a:pt x="117694" y="210174"/>
                  </a:lnTo>
                  <a:lnTo>
                    <a:pt x="83552" y="180797"/>
                  </a:lnTo>
                  <a:lnTo>
                    <a:pt x="54639" y="148764"/>
                  </a:lnTo>
                  <a:lnTo>
                    <a:pt x="31390" y="114370"/>
                  </a:lnTo>
                  <a:lnTo>
                    <a:pt x="14242" y="77914"/>
                  </a:lnTo>
                  <a:lnTo>
                    <a:pt x="3633" y="39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8AB7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72212" y="4575937"/>
              <a:ext cx="466725" cy="813435"/>
            </a:xfrm>
            <a:custGeom>
              <a:avLst/>
              <a:gdLst/>
              <a:ahLst/>
              <a:cxnLst/>
              <a:rect l="l" t="t" r="r" b="b"/>
              <a:pathLst>
                <a:path w="466725" h="813435">
                  <a:moveTo>
                    <a:pt x="0" y="379857"/>
                  </a:moveTo>
                  <a:lnTo>
                    <a:pt x="3633" y="419548"/>
                  </a:lnTo>
                  <a:lnTo>
                    <a:pt x="14242" y="457771"/>
                  </a:lnTo>
                  <a:lnTo>
                    <a:pt x="31390" y="494227"/>
                  </a:lnTo>
                  <a:lnTo>
                    <a:pt x="54639" y="528621"/>
                  </a:lnTo>
                  <a:lnTo>
                    <a:pt x="83552" y="560654"/>
                  </a:lnTo>
                  <a:lnTo>
                    <a:pt x="117694" y="590031"/>
                  </a:lnTo>
                  <a:lnTo>
                    <a:pt x="156625" y="616454"/>
                  </a:lnTo>
                  <a:lnTo>
                    <a:pt x="199911" y="639627"/>
                  </a:lnTo>
                  <a:lnTo>
                    <a:pt x="247112" y="659252"/>
                  </a:lnTo>
                  <a:lnTo>
                    <a:pt x="297793" y="675033"/>
                  </a:lnTo>
                  <a:lnTo>
                    <a:pt x="351517" y="686673"/>
                  </a:lnTo>
                  <a:lnTo>
                    <a:pt x="407846" y="693874"/>
                  </a:lnTo>
                  <a:lnTo>
                    <a:pt x="466344" y="696341"/>
                  </a:lnTo>
                  <a:lnTo>
                    <a:pt x="466344" y="812927"/>
                  </a:lnTo>
                  <a:lnTo>
                    <a:pt x="407846" y="810460"/>
                  </a:lnTo>
                  <a:lnTo>
                    <a:pt x="351517" y="803259"/>
                  </a:lnTo>
                  <a:lnTo>
                    <a:pt x="297793" y="791619"/>
                  </a:lnTo>
                  <a:lnTo>
                    <a:pt x="247112" y="775838"/>
                  </a:lnTo>
                  <a:lnTo>
                    <a:pt x="199911" y="756213"/>
                  </a:lnTo>
                  <a:lnTo>
                    <a:pt x="156625" y="733040"/>
                  </a:lnTo>
                  <a:lnTo>
                    <a:pt x="117694" y="706617"/>
                  </a:lnTo>
                  <a:lnTo>
                    <a:pt x="83552" y="677240"/>
                  </a:lnTo>
                  <a:lnTo>
                    <a:pt x="54639" y="645207"/>
                  </a:lnTo>
                  <a:lnTo>
                    <a:pt x="31390" y="610813"/>
                  </a:lnTo>
                  <a:lnTo>
                    <a:pt x="14242" y="574357"/>
                  </a:lnTo>
                  <a:lnTo>
                    <a:pt x="3633" y="536134"/>
                  </a:lnTo>
                  <a:lnTo>
                    <a:pt x="0" y="496443"/>
                  </a:lnTo>
                  <a:lnTo>
                    <a:pt x="0" y="379857"/>
                  </a:lnTo>
                  <a:lnTo>
                    <a:pt x="3505" y="340985"/>
                  </a:lnTo>
                  <a:lnTo>
                    <a:pt x="13774" y="303349"/>
                  </a:lnTo>
                  <a:lnTo>
                    <a:pt x="30440" y="267271"/>
                  </a:lnTo>
                  <a:lnTo>
                    <a:pt x="53132" y="233074"/>
                  </a:lnTo>
                  <a:lnTo>
                    <a:pt x="81482" y="201078"/>
                  </a:lnTo>
                  <a:lnTo>
                    <a:pt x="115122" y="171607"/>
                  </a:lnTo>
                  <a:lnTo>
                    <a:pt x="153683" y="144984"/>
                  </a:lnTo>
                  <a:lnTo>
                    <a:pt x="196795" y="121529"/>
                  </a:lnTo>
                  <a:lnTo>
                    <a:pt x="244091" y="101566"/>
                  </a:lnTo>
                  <a:lnTo>
                    <a:pt x="295202" y="85418"/>
                  </a:lnTo>
                  <a:lnTo>
                    <a:pt x="349758" y="73406"/>
                  </a:lnTo>
                  <a:lnTo>
                    <a:pt x="349758" y="0"/>
                  </a:lnTo>
                  <a:lnTo>
                    <a:pt x="466344" y="121666"/>
                  </a:lnTo>
                  <a:lnTo>
                    <a:pt x="349758" y="263271"/>
                  </a:lnTo>
                  <a:lnTo>
                    <a:pt x="349758" y="189992"/>
                  </a:lnTo>
                  <a:lnTo>
                    <a:pt x="292985" y="202620"/>
                  </a:lnTo>
                  <a:lnTo>
                    <a:pt x="239800" y="219787"/>
                  </a:lnTo>
                  <a:lnTo>
                    <a:pt x="190679" y="241149"/>
                  </a:lnTo>
                  <a:lnTo>
                    <a:pt x="146098" y="266362"/>
                  </a:lnTo>
                  <a:lnTo>
                    <a:pt x="106535" y="295081"/>
                  </a:lnTo>
                  <a:lnTo>
                    <a:pt x="72464" y="326963"/>
                  </a:lnTo>
                  <a:lnTo>
                    <a:pt x="44363" y="361665"/>
                  </a:lnTo>
                  <a:lnTo>
                    <a:pt x="22708" y="398842"/>
                  </a:lnTo>
                  <a:lnTo>
                    <a:pt x="7975" y="438150"/>
                  </a:lnTo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47357" y="1330100"/>
            <a:ext cx="2529543" cy="1811180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608947" marR="5284" indent="-596399">
              <a:lnSpc>
                <a:spcPct val="100000"/>
              </a:lnSpc>
              <a:spcBef>
                <a:spcPts val="104"/>
              </a:spcBef>
            </a:pPr>
            <a:r>
              <a:rPr sz="3744" spc="-10" dirty="0"/>
              <a:t>map0.txt</a:t>
            </a:r>
            <a:r>
              <a:rPr sz="3744" spc="-52" dirty="0">
                <a:latin typeface="ＭＳ ゴシック"/>
                <a:cs typeface="ＭＳ ゴシック"/>
              </a:rPr>
              <a:t>の</a:t>
            </a:r>
            <a:r>
              <a:rPr sz="3744" spc="-36" dirty="0">
                <a:latin typeface="ＭＳ ゴシック"/>
                <a:cs typeface="ＭＳ ゴシック"/>
              </a:rPr>
              <a:t>三行目</a:t>
            </a:r>
            <a:r>
              <a:rPr sz="3744" spc="-52" dirty="0"/>
              <a:t>→</a:t>
            </a:r>
            <a:endParaRPr sz="3744" dirty="0">
              <a:latin typeface="ＭＳ ゴシック"/>
              <a:cs typeface="ＭＳ ゴシック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6089658" y="3850634"/>
            <a:ext cx="5940133" cy="2747493"/>
            <a:chOff x="5854953" y="3599434"/>
            <a:chExt cx="5711190" cy="2641600"/>
          </a:xfrm>
        </p:grpSpPr>
        <p:sp>
          <p:nvSpPr>
            <p:cNvPr id="4" name="object 4"/>
            <p:cNvSpPr/>
            <p:nvPr/>
          </p:nvSpPr>
          <p:spPr>
            <a:xfrm>
              <a:off x="5861303" y="3605784"/>
              <a:ext cx="5698490" cy="2628900"/>
            </a:xfrm>
            <a:custGeom>
              <a:avLst/>
              <a:gdLst/>
              <a:ahLst/>
              <a:cxnLst/>
              <a:rect l="l" t="t" r="r" b="b"/>
              <a:pathLst>
                <a:path w="5698490" h="2628900">
                  <a:moveTo>
                    <a:pt x="5698236" y="0"/>
                  </a:moveTo>
                  <a:lnTo>
                    <a:pt x="0" y="0"/>
                  </a:lnTo>
                  <a:lnTo>
                    <a:pt x="0" y="2628900"/>
                  </a:lnTo>
                  <a:lnTo>
                    <a:pt x="5698236" y="2628900"/>
                  </a:lnTo>
                  <a:lnTo>
                    <a:pt x="56982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5" name="object 5"/>
            <p:cNvSpPr/>
            <p:nvPr/>
          </p:nvSpPr>
          <p:spPr>
            <a:xfrm>
              <a:off x="5861303" y="3605784"/>
              <a:ext cx="5698490" cy="2628900"/>
            </a:xfrm>
            <a:custGeom>
              <a:avLst/>
              <a:gdLst/>
              <a:ahLst/>
              <a:cxnLst/>
              <a:rect l="l" t="t" r="r" b="b"/>
              <a:pathLst>
                <a:path w="5698490" h="2628900">
                  <a:moveTo>
                    <a:pt x="0" y="2628900"/>
                  </a:moveTo>
                  <a:lnTo>
                    <a:pt x="5698236" y="2628900"/>
                  </a:lnTo>
                  <a:lnTo>
                    <a:pt x="5698236" y="0"/>
                  </a:lnTo>
                  <a:lnTo>
                    <a:pt x="0" y="0"/>
                  </a:lnTo>
                  <a:lnTo>
                    <a:pt x="0" y="2628900"/>
                  </a:lnTo>
                  <a:close/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79086" y="4899702"/>
            <a:ext cx="2293760" cy="1517532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2496" b="1" spc="-10" dirty="0">
                <a:latin typeface="Century Gothic"/>
                <a:cs typeface="Century Gothic"/>
              </a:rPr>
              <a:t>1000000001</a:t>
            </a:r>
            <a:r>
              <a:rPr sz="3328" b="1" spc="-10" dirty="0">
                <a:solidFill>
                  <a:srgbClr val="AA71D3"/>
                </a:solidFill>
                <a:latin typeface="Century Gothic"/>
                <a:cs typeface="Century Gothic"/>
              </a:rPr>
              <a:t>¥n</a:t>
            </a:r>
            <a:endParaRPr sz="3328">
              <a:latin typeface="Century Gothic"/>
              <a:cs typeface="Century Gothic"/>
            </a:endParaRPr>
          </a:p>
          <a:p>
            <a:pPr marL="13209">
              <a:lnSpc>
                <a:spcPts val="3989"/>
              </a:lnSpc>
              <a:spcBef>
                <a:spcPts val="5"/>
              </a:spcBef>
            </a:pPr>
            <a:r>
              <a:rPr sz="2496" b="1" spc="-10" dirty="0">
                <a:latin typeface="Century Gothic"/>
                <a:cs typeface="Century Gothic"/>
              </a:rPr>
              <a:t>1000000001</a:t>
            </a:r>
            <a:r>
              <a:rPr sz="3328" b="1" spc="-10" dirty="0">
                <a:solidFill>
                  <a:srgbClr val="AA71D3"/>
                </a:solidFill>
                <a:latin typeface="Century Gothic"/>
                <a:cs typeface="Century Gothic"/>
              </a:rPr>
              <a:t>¥n</a:t>
            </a:r>
            <a:endParaRPr sz="3328">
              <a:latin typeface="Century Gothic"/>
              <a:cs typeface="Century Gothic"/>
            </a:endParaRPr>
          </a:p>
          <a:p>
            <a:pPr marL="13209">
              <a:lnSpc>
                <a:spcPts val="3989"/>
              </a:lnSpc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r>
              <a:rPr sz="3328" b="1" spc="-10" dirty="0">
                <a:solidFill>
                  <a:srgbClr val="AA71D3"/>
                </a:solidFill>
                <a:latin typeface="Century Gothic"/>
                <a:cs typeface="Century Gothic"/>
              </a:rPr>
              <a:t>¥n</a:t>
            </a:r>
            <a:endParaRPr sz="3328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8643" y="5942989"/>
            <a:ext cx="2632969" cy="61261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744" b="1" spc="-10" dirty="0">
                <a:solidFill>
                  <a:srgbClr val="2583C5"/>
                </a:solidFill>
                <a:cs typeface="Century Gothic"/>
              </a:rPr>
              <a:t>map0.txt</a:t>
            </a:r>
            <a:endParaRPr sz="3744" dirty="0"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7034" y="1206514"/>
            <a:ext cx="9399596" cy="2245377"/>
          </a:xfrm>
          <a:prstGeom prst="rect">
            <a:avLst/>
          </a:prstGeom>
        </p:spPr>
        <p:txBody>
          <a:bodyPr vert="horz" wrap="square" lIns="0" tIns="68027" rIns="0" bIns="0" rtlCol="0">
            <a:spAutoFit/>
          </a:bodyPr>
          <a:lstStyle/>
          <a:p>
            <a:pPr marL="13209">
              <a:spcBef>
                <a:spcPts val="536"/>
              </a:spcBef>
            </a:pPr>
            <a:r>
              <a:rPr sz="4160" spc="-47" dirty="0">
                <a:latin typeface="ＭＳ ゴシック"/>
                <a:cs typeface="ＭＳ ゴシック"/>
              </a:rPr>
              <a:t>※注意※</a:t>
            </a:r>
            <a:endParaRPr sz="4160" dirty="0">
              <a:latin typeface="ＭＳ ゴシック"/>
              <a:cs typeface="ＭＳ ゴシック"/>
            </a:endParaRPr>
          </a:p>
          <a:p>
            <a:pPr marL="115581">
              <a:spcBef>
                <a:spcPts val="520"/>
              </a:spcBef>
            </a:pPr>
            <a:r>
              <a:rPr sz="3744" dirty="0">
                <a:latin typeface="ＭＳ ゴシック"/>
                <a:cs typeface="ＭＳ ゴシック"/>
              </a:rPr>
              <a:t>二次元配列には</a:t>
            </a:r>
            <a:r>
              <a:rPr sz="4992" b="1" spc="-10" dirty="0">
                <a:latin typeface="Century Gothic"/>
                <a:cs typeface="Century Gothic"/>
              </a:rPr>
              <a:t>0</a:t>
            </a:r>
            <a:r>
              <a:rPr sz="3744" dirty="0">
                <a:latin typeface="ＭＳ ゴシック"/>
                <a:cs typeface="ＭＳ ゴシック"/>
              </a:rPr>
              <a:t>か</a:t>
            </a:r>
            <a:r>
              <a:rPr sz="4992" b="1" dirty="0">
                <a:latin typeface="Century Gothic"/>
                <a:cs typeface="Century Gothic"/>
              </a:rPr>
              <a:t>1</a:t>
            </a:r>
            <a:r>
              <a:rPr sz="3744" spc="-5" dirty="0">
                <a:latin typeface="ＭＳ ゴシック"/>
                <a:cs typeface="ＭＳ ゴシック"/>
              </a:rPr>
              <a:t>のデータのみ格納する</a:t>
            </a:r>
            <a:endParaRPr sz="3744" dirty="0">
              <a:latin typeface="ＭＳ ゴシック"/>
              <a:cs typeface="ＭＳ ゴシック"/>
            </a:endParaRPr>
          </a:p>
          <a:p>
            <a:pPr marL="115581">
              <a:spcBef>
                <a:spcPts val="5"/>
              </a:spcBef>
            </a:pPr>
            <a:r>
              <a:rPr sz="4576" b="1" spc="-10" dirty="0">
                <a:solidFill>
                  <a:srgbClr val="C00000"/>
                </a:solidFill>
                <a:latin typeface="Century Gothic"/>
                <a:cs typeface="Century Gothic"/>
              </a:rPr>
              <a:t>‘¥</a:t>
            </a:r>
            <a:r>
              <a:rPr sz="4576" b="1" spc="-10" dirty="0" err="1">
                <a:solidFill>
                  <a:srgbClr val="C00000"/>
                </a:solidFill>
                <a:latin typeface="Century Gothic"/>
                <a:cs typeface="Century Gothic"/>
              </a:rPr>
              <a:t>n’</a:t>
            </a:r>
            <a:r>
              <a:rPr sz="3744" spc="-16" dirty="0" err="1">
                <a:latin typeface="ＭＳ ゴシック"/>
                <a:cs typeface="ＭＳ ゴシック"/>
              </a:rPr>
              <a:t>が入らないように処理を考え</a:t>
            </a:r>
            <a:r>
              <a:rPr lang="ja-JP" altLang="en-US" sz="3744" spc="-16" dirty="0">
                <a:latin typeface="ＭＳ ゴシック"/>
                <a:cs typeface="ＭＳ ゴシック"/>
              </a:rPr>
              <a:t>てみる</a:t>
            </a:r>
            <a:endParaRPr sz="3744" dirty="0">
              <a:latin typeface="ＭＳ ゴシック"/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2667" y="3885242"/>
            <a:ext cx="5740015" cy="1037593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39628">
              <a:spcBef>
                <a:spcPts val="104"/>
              </a:spcBef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r>
              <a:rPr sz="3328" b="1" spc="-10" dirty="0">
                <a:solidFill>
                  <a:srgbClr val="AA71D3"/>
                </a:solidFill>
                <a:latin typeface="Century Gothic"/>
                <a:cs typeface="Century Gothic"/>
              </a:rPr>
              <a:t>¥n</a:t>
            </a:r>
            <a:endParaRPr sz="3328">
              <a:latin typeface="Century Gothic"/>
              <a:cs typeface="Century Gothic"/>
            </a:endParaRPr>
          </a:p>
          <a:p>
            <a:pPr marL="39628"/>
            <a:r>
              <a:rPr sz="2496" b="1" spc="-21" dirty="0">
                <a:latin typeface="Century Gothic"/>
                <a:cs typeface="Century Gothic"/>
              </a:rPr>
              <a:t>1000000001</a:t>
            </a:r>
            <a:r>
              <a:rPr sz="3328" b="1" spc="-21" dirty="0">
                <a:solidFill>
                  <a:srgbClr val="AA71D3"/>
                </a:solidFill>
                <a:latin typeface="Century Gothic"/>
                <a:cs typeface="Century Gothic"/>
              </a:rPr>
              <a:t>¥n</a:t>
            </a:r>
            <a:r>
              <a:rPr sz="3328" b="1" spc="-26" dirty="0">
                <a:solidFill>
                  <a:srgbClr val="AA71D3"/>
                </a:solidFill>
                <a:latin typeface="Century Gothic"/>
                <a:cs typeface="Century Gothic"/>
              </a:rPr>
              <a:t> </a:t>
            </a:r>
            <a:r>
              <a:rPr sz="4368" b="1" spc="-54" baseline="-3968" dirty="0">
                <a:solidFill>
                  <a:srgbClr val="FF0000"/>
                </a:solidFill>
                <a:latin typeface="Century Gothic"/>
                <a:cs typeface="Century Gothic"/>
              </a:rPr>
              <a:t>←</a:t>
            </a:r>
            <a:r>
              <a:rPr sz="3120" b="1" spc="-54" baseline="-5555" dirty="0">
                <a:solidFill>
                  <a:srgbClr val="FF0000"/>
                </a:solidFill>
                <a:latin typeface="ＭＳ ゴシック"/>
                <a:cs typeface="ＭＳ ゴシック"/>
              </a:rPr>
              <a:t>見えないけど行の末尾に</a:t>
            </a:r>
            <a:endParaRPr sz="3120" baseline="-5555">
              <a:latin typeface="ＭＳ ゴシック"/>
              <a:cs typeface="ＭＳ ゴシック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08753" y="4921840"/>
            <a:ext cx="1666328" cy="334093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208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¥n</a:t>
            </a:r>
            <a:r>
              <a:rPr sz="2080" b="1" spc="-31" dirty="0">
                <a:solidFill>
                  <a:srgbClr val="FF0000"/>
                </a:solidFill>
                <a:latin typeface="ＭＳ ゴシック"/>
                <a:cs typeface="ＭＳ ゴシック"/>
              </a:rPr>
              <a:t>がついてる</a:t>
            </a:r>
            <a:endParaRPr sz="2080">
              <a:latin typeface="ＭＳ ゴシック"/>
              <a:cs typeface="ＭＳ ゴシック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22C0C04E-12B8-81CF-290D-701CC2A159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130" y="1845757"/>
            <a:ext cx="10960912" cy="1086277"/>
          </a:xfrm>
          <a:prstGeom prst="rect">
            <a:avLst/>
          </a:prstGeom>
          <a:solidFill>
            <a:srgbClr val="FFFFFF"/>
          </a:solidFill>
          <a:ln w="12700">
            <a:solidFill>
              <a:srgbClr val="1CACE3"/>
            </a:solidFill>
          </a:ln>
        </p:spPr>
        <p:txBody>
          <a:bodyPr vert="horz" wrap="square" lIns="0" tIns="61422" rIns="0" bIns="0" rtlCol="0">
            <a:spAutoFit/>
          </a:bodyPr>
          <a:lstStyle/>
          <a:p>
            <a:pPr marL="94446" marR="5358340">
              <a:spcBef>
                <a:spcPts val="484"/>
              </a:spcBef>
            </a:pPr>
            <a:r>
              <a:rPr sz="3328" spc="-21" dirty="0">
                <a:solidFill>
                  <a:srgbClr val="008000"/>
                </a:solidFill>
                <a:latin typeface="ＭＳ ゴシック"/>
                <a:cs typeface="ＭＳ ゴシック"/>
              </a:rPr>
              <a:t>//マップデータ表示する関数</a:t>
            </a:r>
            <a:r>
              <a:rPr sz="3328" spc="-52" dirty="0">
                <a:solidFill>
                  <a:srgbClr val="008000"/>
                </a:solidFill>
                <a:latin typeface="ＭＳ ゴシック"/>
                <a:cs typeface="ＭＳ ゴシック"/>
              </a:rPr>
              <a:t> </a:t>
            </a:r>
            <a:r>
              <a:rPr sz="3328" dirty="0">
                <a:solidFill>
                  <a:srgbClr val="0000FF"/>
                </a:solidFill>
                <a:cs typeface="ＭＳ ゴシック"/>
              </a:rPr>
              <a:t>void</a:t>
            </a:r>
            <a:r>
              <a:rPr sz="3328" spc="-21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sz="3328" dirty="0" err="1">
                <a:cs typeface="ＭＳ ゴシック"/>
              </a:rPr>
              <a:t>dr</a:t>
            </a:r>
            <a:r>
              <a:rPr sz="3328" dirty="0" err="1">
                <a:cs typeface="ＭＳ ゴシック"/>
              </a:rPr>
              <a:t>awMap</a:t>
            </a:r>
            <a:r>
              <a:rPr sz="3328" dirty="0">
                <a:cs typeface="ＭＳ ゴシック"/>
              </a:rPr>
              <a:t>(</a:t>
            </a:r>
            <a:r>
              <a:rPr sz="3328" dirty="0">
                <a:solidFill>
                  <a:srgbClr val="FF0000"/>
                </a:solidFill>
                <a:cs typeface="ＭＳ ゴシック"/>
              </a:rPr>
              <a:t>Map</a:t>
            </a:r>
            <a:r>
              <a:rPr sz="3328" spc="-26" dirty="0">
                <a:solidFill>
                  <a:srgbClr val="2B91AE"/>
                </a:solidFill>
                <a:cs typeface="ＭＳ ゴシック"/>
              </a:rPr>
              <a:t> </a:t>
            </a:r>
            <a:r>
              <a:rPr sz="3328" spc="-26" dirty="0">
                <a:solidFill>
                  <a:srgbClr val="808080"/>
                </a:solidFill>
                <a:cs typeface="ＭＳ ゴシック"/>
              </a:rPr>
              <a:t>m</a:t>
            </a:r>
            <a:r>
              <a:rPr sz="3328" spc="-26" dirty="0">
                <a:cs typeface="ＭＳ ゴシック"/>
              </a:rPr>
              <a:t>);</a:t>
            </a:r>
            <a:endParaRPr sz="3328" dirty="0">
              <a:cs typeface="ＭＳ ゴシック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363" y="1165225"/>
            <a:ext cx="6718202" cy="478772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dirty="0">
                <a:latin typeface="ＭＳ ゴシック"/>
                <a:cs typeface="ＭＳ ゴシック"/>
              </a:rPr>
              <a:t>～</a:t>
            </a:r>
            <a:r>
              <a:rPr sz="2912" spc="94" dirty="0">
                <a:latin typeface="ＭＳ ゴシック"/>
                <a:cs typeface="ＭＳ ゴシック"/>
              </a:rPr>
              <a:t> </a:t>
            </a:r>
            <a:r>
              <a:rPr lang="en-US" sz="2912" spc="-21" dirty="0" err="1">
                <a:cs typeface="ＭＳ ゴシック"/>
              </a:rPr>
              <a:t>d</a:t>
            </a:r>
            <a:r>
              <a:rPr sz="2912" spc="-21" dirty="0" err="1">
                <a:cs typeface="ＭＳ ゴシック"/>
              </a:rPr>
              <a:t>rawMap</a:t>
            </a:r>
            <a:r>
              <a:rPr sz="2912" spc="-36" dirty="0" err="1">
                <a:latin typeface="ＭＳ ゴシック"/>
                <a:cs typeface="ＭＳ ゴシック"/>
              </a:rPr>
              <a:t>の関数定義について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 dirty="0">
              <a:latin typeface="ＭＳ ゴシック"/>
              <a:cs typeface="ＭＳ ゴシック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956" y="3259078"/>
            <a:ext cx="11509089" cy="3081961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224558">
              <a:spcBef>
                <a:spcPts val="109"/>
              </a:spcBef>
            </a:pPr>
            <a:r>
              <a:rPr sz="3328" b="1" spc="-42" dirty="0">
                <a:solidFill>
                  <a:srgbClr val="2583C5"/>
                </a:solidFill>
                <a:latin typeface="ＭＳ ゴシック"/>
                <a:cs typeface="ＭＳ ゴシック"/>
              </a:rPr>
              <a:t>第一引数</a:t>
            </a:r>
            <a:r>
              <a:rPr sz="2912" spc="-36" dirty="0">
                <a:latin typeface="ＭＳ ゴシック"/>
                <a:cs typeface="ＭＳ ゴシック"/>
              </a:rPr>
              <a:t>は表示するマップの情報を持った</a:t>
            </a:r>
            <a:r>
              <a:rPr sz="3328" b="1" spc="-10" dirty="0">
                <a:solidFill>
                  <a:srgbClr val="FF0000"/>
                </a:solidFill>
                <a:cs typeface="ＭＳ ゴシック"/>
              </a:rPr>
              <a:t>Map</a:t>
            </a:r>
            <a:r>
              <a:rPr sz="3328" b="1" spc="-36" dirty="0">
                <a:solidFill>
                  <a:srgbClr val="FF0000"/>
                </a:solidFill>
                <a:latin typeface="ＭＳ ゴシック"/>
                <a:cs typeface="ＭＳ ゴシック"/>
              </a:rPr>
              <a:t>構造体変数</a:t>
            </a:r>
            <a:endParaRPr sz="3328" dirty="0">
              <a:solidFill>
                <a:srgbClr val="FF0000"/>
              </a:solidFill>
              <a:latin typeface="ＭＳ ゴシック"/>
              <a:cs typeface="ＭＳ ゴシック"/>
            </a:endParaRPr>
          </a:p>
          <a:p>
            <a:pPr>
              <a:spcBef>
                <a:spcPts val="3417"/>
              </a:spcBef>
            </a:pPr>
            <a:endParaRPr sz="2912" dirty="0">
              <a:latin typeface="ＭＳ ゴシック"/>
              <a:cs typeface="ＭＳ ゴシック"/>
            </a:endParaRPr>
          </a:p>
          <a:p>
            <a:pPr marL="13209"/>
            <a:r>
              <a:rPr lang="ja-JP" altLang="en-US" sz="4160" spc="-47" dirty="0">
                <a:latin typeface="ＭＳ ゴシック"/>
                <a:cs typeface="ＭＳ ゴシック"/>
              </a:rPr>
              <a:t>関数機能</a:t>
            </a:r>
            <a:br>
              <a:rPr lang="en-US" altLang="ja-JP" sz="4160" spc="-47" dirty="0">
                <a:latin typeface="ＭＳ ゴシック"/>
                <a:cs typeface="ＭＳ ゴシック"/>
              </a:rPr>
            </a:br>
            <a:r>
              <a:rPr sz="3744" b="1" spc="-42" dirty="0" err="1">
                <a:latin typeface="ＭＳ ゴシック"/>
                <a:cs typeface="ＭＳ ゴシック"/>
              </a:rPr>
              <a:t>第一引数</a:t>
            </a:r>
            <a:r>
              <a:rPr sz="3328" spc="-16" dirty="0" err="1">
                <a:latin typeface="ＭＳ ゴシック"/>
                <a:cs typeface="ＭＳ ゴシック"/>
              </a:rPr>
              <a:t>で渡された</a:t>
            </a:r>
            <a:r>
              <a:rPr sz="3744" b="1" spc="-42" dirty="0" err="1">
                <a:solidFill>
                  <a:srgbClr val="1CACE3"/>
                </a:solidFill>
                <a:latin typeface="ＭＳ ゴシック"/>
                <a:cs typeface="ＭＳ ゴシック"/>
              </a:rPr>
              <a:t>構造体変数</a:t>
            </a:r>
            <a:r>
              <a:rPr sz="3328" spc="-26" dirty="0" err="1">
                <a:latin typeface="ＭＳ ゴシック"/>
                <a:cs typeface="ＭＳ ゴシック"/>
              </a:rPr>
              <a:t>のメンバの二次元配列から</a:t>
            </a:r>
            <a:endParaRPr sz="3328" dirty="0">
              <a:latin typeface="ＭＳ ゴシック"/>
              <a:cs typeface="ＭＳ ゴシック"/>
            </a:endParaRPr>
          </a:p>
          <a:p>
            <a:pPr marL="13209">
              <a:lnSpc>
                <a:spcPts val="3989"/>
              </a:lnSpc>
            </a:pPr>
            <a:r>
              <a:rPr sz="3328" u="sng" spc="-10" dirty="0">
                <a:uFill>
                  <a:solidFill>
                    <a:srgbClr val="000000"/>
                  </a:solidFill>
                </a:uFill>
                <a:latin typeface="+mj-lt"/>
                <a:cs typeface="ＭＳ ゴシック"/>
              </a:rPr>
              <a:t>1</a:t>
            </a:r>
            <a:r>
              <a:rPr sz="3328" u="sng" spc="-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なら</a:t>
            </a:r>
            <a:r>
              <a:rPr lang="ja-JP" altLang="en-US" sz="3328" u="sng" spc="-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ロ</a:t>
            </a:r>
            <a:r>
              <a:rPr sz="3328" u="sng" spc="-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、</a:t>
            </a:r>
            <a:r>
              <a:rPr sz="3328" u="sng" spc="-10" dirty="0">
                <a:uFill>
                  <a:solidFill>
                    <a:srgbClr val="000000"/>
                  </a:solidFill>
                </a:uFill>
                <a:latin typeface="+mj-lt"/>
                <a:cs typeface="ＭＳ ゴシック"/>
              </a:rPr>
              <a:t>0</a:t>
            </a:r>
            <a:r>
              <a:rPr sz="3328" u="sng" spc="-21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なら空白で表示する！</a:t>
            </a:r>
            <a:endParaRPr sz="3328" dirty="0">
              <a:latin typeface="ＭＳ ゴシック"/>
              <a:cs typeface="ＭＳ ゴシック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391" y="3113963"/>
            <a:ext cx="2124023" cy="515155"/>
          </a:xfrm>
          <a:custGeom>
            <a:avLst/>
            <a:gdLst/>
            <a:ahLst/>
            <a:cxnLst/>
            <a:rect l="l" t="t" r="r" b="b"/>
            <a:pathLst>
              <a:path w="2042160" h="495300">
                <a:moveTo>
                  <a:pt x="2042160" y="0"/>
                </a:moveTo>
                <a:lnTo>
                  <a:pt x="0" y="0"/>
                </a:lnTo>
                <a:lnTo>
                  <a:pt x="0" y="495300"/>
                </a:lnTo>
                <a:lnTo>
                  <a:pt x="2042160" y="495300"/>
                </a:lnTo>
                <a:lnTo>
                  <a:pt x="20421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72"/>
          </a:p>
        </p:txBody>
      </p:sp>
      <p:sp>
        <p:nvSpPr>
          <p:cNvPr id="3" name="object 3"/>
          <p:cNvSpPr/>
          <p:nvPr/>
        </p:nvSpPr>
        <p:spPr>
          <a:xfrm>
            <a:off x="8235875" y="4776328"/>
            <a:ext cx="1698030" cy="513834"/>
          </a:xfrm>
          <a:custGeom>
            <a:avLst/>
            <a:gdLst/>
            <a:ahLst/>
            <a:cxnLst/>
            <a:rect l="l" t="t" r="r" b="b"/>
            <a:pathLst>
              <a:path w="1632584" h="494029">
                <a:moveTo>
                  <a:pt x="1632203" y="0"/>
                </a:moveTo>
                <a:lnTo>
                  <a:pt x="0" y="0"/>
                </a:lnTo>
                <a:lnTo>
                  <a:pt x="0" y="493775"/>
                </a:lnTo>
                <a:lnTo>
                  <a:pt x="1632203" y="493775"/>
                </a:lnTo>
                <a:lnTo>
                  <a:pt x="163220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72"/>
          </a:p>
        </p:txBody>
      </p:sp>
      <p:sp>
        <p:nvSpPr>
          <p:cNvPr id="4" name="object 4"/>
          <p:cNvSpPr txBox="1"/>
          <p:nvPr/>
        </p:nvSpPr>
        <p:spPr>
          <a:xfrm>
            <a:off x="1226598" y="3872297"/>
            <a:ext cx="2724377" cy="545996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328" spc="-5" dirty="0">
                <a:latin typeface="+mn-ea"/>
                <a:cs typeface="MS Gothic"/>
              </a:rPr>
              <a:t>スコアを加算</a:t>
            </a:r>
            <a:r>
              <a:rPr sz="3328" spc="-52" dirty="0">
                <a:latin typeface="+mn-ea"/>
                <a:cs typeface="Tahoma"/>
              </a:rPr>
              <a:t>(</a:t>
            </a:r>
            <a:endParaRPr sz="3328" dirty="0">
              <a:latin typeface="+mn-e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6872" y="3904528"/>
            <a:ext cx="5487721" cy="524799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  <a:buClr>
                <a:srgbClr val="C00000"/>
              </a:buClr>
              <a:buSzPct val="125000"/>
              <a:tabLst>
                <a:tab pos="234465" algn="l"/>
              </a:tabLst>
            </a:pPr>
            <a:r>
              <a:rPr lang="en-US" sz="3328" b="1" spc="-42" dirty="0">
                <a:solidFill>
                  <a:srgbClr val="FF0000"/>
                </a:solidFill>
                <a:latin typeface="+mn-ea"/>
                <a:cs typeface="MS Gothic"/>
              </a:rPr>
              <a:t>‘e’</a:t>
            </a:r>
            <a:r>
              <a:rPr lang="ja-JP" altLang="en-US" sz="3328" b="1" spc="-42" dirty="0">
                <a:solidFill>
                  <a:srgbClr val="FF0000"/>
                </a:solidFill>
                <a:latin typeface="+mn-ea"/>
                <a:cs typeface="MS Gothic"/>
              </a:rPr>
              <a:t>が入力されたら</a:t>
            </a:r>
            <a:r>
              <a:rPr sz="3328" b="1" spc="-42" dirty="0" err="1">
                <a:solidFill>
                  <a:srgbClr val="FF0000"/>
                </a:solidFill>
                <a:latin typeface="+mn-ea"/>
                <a:cs typeface="MS Gothic"/>
              </a:rPr>
              <a:t>強制終了</a:t>
            </a:r>
            <a:r>
              <a:rPr sz="3328" spc="-52" dirty="0">
                <a:latin typeface="Tahoma"/>
                <a:cs typeface="Tahoma"/>
              </a:rPr>
              <a:t>)</a:t>
            </a:r>
            <a:endParaRPr sz="3328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3429" y="4749117"/>
            <a:ext cx="10285611" cy="545996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328" spc="-125" dirty="0">
                <a:latin typeface="MS Gothic"/>
                <a:cs typeface="MS Gothic"/>
              </a:rPr>
              <a:t>③</a:t>
            </a:r>
            <a:r>
              <a:rPr sz="3328" b="1" spc="-125" dirty="0">
                <a:solidFill>
                  <a:srgbClr val="FF3300"/>
                </a:solidFill>
                <a:cs typeface="Tahoma"/>
              </a:rPr>
              <a:t>score.txt</a:t>
            </a:r>
            <a:r>
              <a:rPr sz="3328" spc="-16" dirty="0">
                <a:latin typeface="+mn-ea"/>
                <a:cs typeface="MS Gothic"/>
              </a:rPr>
              <a:t>に名前と最終的なスコアを</a:t>
            </a:r>
            <a:r>
              <a:rPr sz="3328" b="1" u="sng" spc="-47" dirty="0">
                <a:uFill>
                  <a:solidFill>
                    <a:srgbClr val="000000"/>
                  </a:solidFill>
                </a:uFill>
                <a:latin typeface="+mn-ea"/>
                <a:cs typeface="MS Gothic"/>
              </a:rPr>
              <a:t>書き込む</a:t>
            </a:r>
            <a:endParaRPr sz="3328" dirty="0">
              <a:latin typeface="+mn-ea"/>
              <a:cs typeface="MS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556" y="880079"/>
            <a:ext cx="11590775" cy="2773301"/>
          </a:xfrm>
          <a:prstGeom prst="rect">
            <a:avLst/>
          </a:prstGeom>
        </p:spPr>
        <p:txBody>
          <a:bodyPr vert="horz" wrap="square" lIns="0" tIns="348720" rIns="0" bIns="0" rtlCol="0">
            <a:spAutoFit/>
          </a:bodyPr>
          <a:lstStyle/>
          <a:p>
            <a:pPr marL="13209">
              <a:spcBef>
                <a:spcPts val="2746"/>
              </a:spcBef>
            </a:pPr>
            <a:r>
              <a:rPr lang="ja-JP" altLang="en-US" sz="3744" dirty="0">
                <a:latin typeface="+mn-ea"/>
                <a:cs typeface="MS Gothic"/>
              </a:rPr>
              <a:t>　　</a:t>
            </a:r>
            <a:r>
              <a:rPr sz="3744" dirty="0">
                <a:latin typeface="+mn-ea"/>
                <a:cs typeface="MS Gothic"/>
              </a:rPr>
              <a:t>～処理の順番</a:t>
            </a:r>
            <a:r>
              <a:rPr sz="3744" spc="-52" dirty="0">
                <a:latin typeface="+mn-ea"/>
                <a:cs typeface="MS Gothic"/>
              </a:rPr>
              <a:t>～</a:t>
            </a:r>
            <a:endParaRPr sz="3744" dirty="0">
              <a:latin typeface="+mn-ea"/>
              <a:cs typeface="MS Gothic"/>
            </a:endParaRPr>
          </a:p>
          <a:p>
            <a:pPr marL="604985">
              <a:spcBef>
                <a:spcPts val="2361"/>
              </a:spcBef>
            </a:pPr>
            <a:r>
              <a:rPr sz="3328" spc="-21" dirty="0">
                <a:latin typeface="+mn-ea"/>
                <a:cs typeface="MS Gothic"/>
              </a:rPr>
              <a:t>①プレイヤーの名前を入力</a:t>
            </a:r>
            <a:endParaRPr sz="3328" dirty="0">
              <a:latin typeface="+mn-ea"/>
              <a:cs typeface="MS Gothic"/>
            </a:endParaRPr>
          </a:p>
          <a:p>
            <a:pPr marL="604985">
              <a:spcBef>
                <a:spcPts val="3994"/>
              </a:spcBef>
            </a:pPr>
            <a:r>
              <a:rPr sz="3328" dirty="0">
                <a:latin typeface="+mn-ea"/>
                <a:cs typeface="MS Gothic"/>
              </a:rPr>
              <a:t>②</a:t>
            </a:r>
            <a:r>
              <a:rPr sz="3328" b="1" u="sng" spc="-42" dirty="0" err="1">
                <a:uFill>
                  <a:solidFill>
                    <a:srgbClr val="000000"/>
                  </a:solidFill>
                </a:uFill>
                <a:latin typeface="+mn-ea"/>
                <a:cs typeface="MS Gothic"/>
              </a:rPr>
              <a:t>無限ループ</a:t>
            </a:r>
            <a:r>
              <a:rPr sz="3328" spc="-16" dirty="0" err="1">
                <a:latin typeface="+mn-ea"/>
                <a:cs typeface="MS Gothic"/>
              </a:rPr>
              <a:t>の中で</a:t>
            </a:r>
            <a:r>
              <a:rPr sz="3328" b="1" spc="-229" dirty="0">
                <a:solidFill>
                  <a:srgbClr val="6F2F9F"/>
                </a:solidFill>
                <a:latin typeface="+mn-ea"/>
                <a:cs typeface="Tahoma"/>
              </a:rPr>
              <a:t> </a:t>
            </a:r>
            <a:r>
              <a:rPr lang="en-US" sz="3328" b="1" spc="-229" dirty="0">
                <a:solidFill>
                  <a:srgbClr val="00B0F0"/>
                </a:solidFill>
                <a:latin typeface="+mn-ea"/>
                <a:cs typeface="Tahoma"/>
              </a:rPr>
              <a:t>‘e'</a:t>
            </a:r>
            <a:r>
              <a:rPr lang="ja-JP" altLang="en-US" sz="3328" b="1" spc="-229" dirty="0">
                <a:solidFill>
                  <a:srgbClr val="00B0F0"/>
                </a:solidFill>
                <a:latin typeface="+mn-ea"/>
                <a:cs typeface="Tahoma"/>
              </a:rPr>
              <a:t>以外のキー</a:t>
            </a:r>
            <a:r>
              <a:rPr sz="3328" spc="-21" dirty="0" err="1">
                <a:latin typeface="+mn-ea"/>
                <a:cs typeface="MS Gothic"/>
              </a:rPr>
              <a:t>が入力されたら</a:t>
            </a:r>
            <a:endParaRPr sz="3328" dirty="0">
              <a:latin typeface="+mn-ea"/>
              <a:cs typeface="MS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C93D9D70-99C8-EC7B-E6F2-162F8AA35FBE}"/>
              </a:ext>
            </a:extLst>
          </p:cNvPr>
          <p:cNvSpPr txBox="1"/>
          <p:nvPr/>
        </p:nvSpPr>
        <p:spPr>
          <a:xfrm>
            <a:off x="801512" y="5614903"/>
            <a:ext cx="10285611" cy="545996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lang="ja-JP" altLang="en-US" sz="3328" spc="-125" dirty="0">
                <a:latin typeface="MS Gothic"/>
                <a:cs typeface="MS Gothic"/>
              </a:rPr>
              <a:t>④</a:t>
            </a:r>
            <a:r>
              <a:rPr sz="3328" b="1" spc="-125" dirty="0">
                <a:solidFill>
                  <a:srgbClr val="FF3300"/>
                </a:solidFill>
                <a:cs typeface="Tahoma"/>
              </a:rPr>
              <a:t>score.txt</a:t>
            </a:r>
            <a:r>
              <a:rPr lang="ja-JP" altLang="en-US" sz="3328" spc="-16" dirty="0">
                <a:latin typeface="+mn-ea"/>
                <a:cs typeface="MS Gothic"/>
              </a:rPr>
              <a:t>から</a:t>
            </a:r>
            <a:r>
              <a:rPr sz="3328" spc="-16" dirty="0" err="1">
                <a:latin typeface="+mn-ea"/>
                <a:cs typeface="MS Gothic"/>
              </a:rPr>
              <a:t>名前と最終的なスコアを</a:t>
            </a:r>
            <a:r>
              <a:rPr lang="ja-JP" altLang="en-US" sz="3328" b="1" u="sng" spc="-47" dirty="0"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+mn-ea"/>
                <a:cs typeface="MS Gothic"/>
              </a:rPr>
              <a:t>読み込む</a:t>
            </a:r>
            <a:endParaRPr sz="3328" dirty="0">
              <a:highlight>
                <a:srgbClr val="FFFF00"/>
              </a:highlight>
              <a:latin typeface="+mn-ea"/>
              <a:cs typeface="MS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11556" y="990204"/>
            <a:ext cx="6201462" cy="1680067"/>
          </a:xfrm>
          <a:prstGeom prst="rect">
            <a:avLst/>
          </a:prstGeom>
        </p:spPr>
        <p:txBody>
          <a:bodyPr vert="horz" wrap="square" lIns="0" tIns="239085" rIns="0" bIns="0" rtlCol="0">
            <a:spAutoFit/>
          </a:bodyPr>
          <a:lstStyle/>
          <a:p>
            <a:pPr marL="13209">
              <a:spcBef>
                <a:spcPts val="1883"/>
              </a:spcBef>
            </a:pPr>
            <a:r>
              <a:rPr lang="ja-JP" altLang="en-US" sz="3744" dirty="0">
                <a:latin typeface="MS Gothic"/>
                <a:cs typeface="MS Gothic"/>
              </a:rPr>
              <a:t>　使用する</a:t>
            </a:r>
            <a:r>
              <a:rPr sz="3744" dirty="0" err="1">
                <a:latin typeface="MS Gothic"/>
                <a:cs typeface="MS Gothic"/>
              </a:rPr>
              <a:t>変数</a:t>
            </a:r>
            <a:r>
              <a:rPr lang="ja-JP" altLang="en-US" sz="3744" spc="-57" dirty="0">
                <a:latin typeface="Tahoma"/>
                <a:cs typeface="Tahoma"/>
              </a:rPr>
              <a:t>や</a:t>
            </a:r>
            <a:r>
              <a:rPr sz="3744" dirty="0" err="1">
                <a:latin typeface="MS Gothic"/>
                <a:cs typeface="MS Gothic"/>
              </a:rPr>
              <a:t>配列</a:t>
            </a:r>
            <a:r>
              <a:rPr sz="3744" spc="-26" dirty="0">
                <a:latin typeface="MS Gothic"/>
                <a:cs typeface="MS Gothic"/>
              </a:rPr>
              <a:t>～</a:t>
            </a:r>
            <a:endParaRPr sz="3744" dirty="0">
              <a:latin typeface="MS Gothic"/>
              <a:cs typeface="MS Gothic"/>
            </a:endParaRPr>
          </a:p>
          <a:p>
            <a:pPr marL="480817">
              <a:spcBef>
                <a:spcPts val="1773"/>
              </a:spcBef>
            </a:pPr>
            <a:r>
              <a:rPr sz="3744" spc="-458" dirty="0">
                <a:solidFill>
                  <a:srgbClr val="3D8752"/>
                </a:solidFill>
                <a:latin typeface="Tahoma"/>
                <a:cs typeface="Tahoma"/>
              </a:rPr>
              <a:t>//</a:t>
            </a:r>
            <a:r>
              <a:rPr sz="3744" spc="-42" dirty="0" err="1">
                <a:solidFill>
                  <a:srgbClr val="3D8752"/>
                </a:solidFill>
                <a:latin typeface="MS Gothic"/>
                <a:cs typeface="MS Gothic"/>
              </a:rPr>
              <a:t>変数</a:t>
            </a:r>
            <a:r>
              <a:rPr lang="ja-JP" altLang="en-US" sz="3744" spc="-42" dirty="0">
                <a:solidFill>
                  <a:srgbClr val="3D8752"/>
                </a:solidFill>
                <a:latin typeface="MS Gothic"/>
                <a:cs typeface="MS Gothic"/>
              </a:rPr>
              <a:t>・配列の宣言</a:t>
            </a:r>
            <a:endParaRPr sz="3744" dirty="0">
              <a:latin typeface="MS Gothic"/>
              <a:cs typeface="MS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0946605-80DF-94BC-32F0-2EDF12274303}"/>
              </a:ext>
            </a:extLst>
          </p:cNvPr>
          <p:cNvSpPr txBox="1"/>
          <p:nvPr/>
        </p:nvSpPr>
        <p:spPr>
          <a:xfrm>
            <a:off x="685800" y="2704138"/>
            <a:ext cx="94788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int score = 0;	//</a:t>
            </a:r>
            <a:r>
              <a:rPr kumimoji="1" lang="ja-JP" altLang="en-US" sz="3600" dirty="0"/>
              <a:t>スコア</a:t>
            </a:r>
            <a:r>
              <a:rPr kumimoji="1" lang="en-US" altLang="ja-JP" sz="3600" dirty="0"/>
              <a:t>	</a:t>
            </a:r>
          </a:p>
          <a:p>
            <a:r>
              <a:rPr lang="en-US" altLang="ja-JP" sz="3600" dirty="0"/>
              <a:t>char </a:t>
            </a:r>
            <a:r>
              <a:rPr lang="en-US" altLang="ja-JP" sz="3600" dirty="0" err="1"/>
              <a:t>ch</a:t>
            </a:r>
            <a:r>
              <a:rPr lang="en-US" altLang="ja-JP" sz="3600" dirty="0"/>
              <a:t>;			//</a:t>
            </a:r>
            <a:r>
              <a:rPr lang="ja-JP" altLang="en-US" sz="3600" dirty="0"/>
              <a:t>入力したキー</a:t>
            </a:r>
            <a:endParaRPr lang="en-US" altLang="ja-JP" sz="3600" dirty="0"/>
          </a:p>
          <a:p>
            <a:r>
              <a:rPr kumimoji="1" lang="en-US" altLang="ja-JP" sz="3600" dirty="0"/>
              <a:t>char name[20];	//</a:t>
            </a:r>
            <a:r>
              <a:rPr kumimoji="1" lang="ja-JP" altLang="en-US" sz="3600" dirty="0"/>
              <a:t>名前を格納する配列</a:t>
            </a:r>
            <a:endParaRPr kumimoji="1" lang="en-US" altLang="ja-JP" sz="3600" dirty="0"/>
          </a:p>
          <a:p>
            <a:r>
              <a:rPr lang="en-US" altLang="ja-JP" sz="3600" dirty="0"/>
              <a:t>FILE* </a:t>
            </a:r>
            <a:r>
              <a:rPr lang="en-US" altLang="ja-JP" sz="3600" dirty="0" err="1"/>
              <a:t>fp</a:t>
            </a:r>
            <a:r>
              <a:rPr lang="en-US" altLang="ja-JP" sz="3600" dirty="0"/>
              <a:t>;			//</a:t>
            </a:r>
            <a:r>
              <a:rPr lang="ja-JP" altLang="en-US" sz="3600" dirty="0"/>
              <a:t>ファイルポインタ</a:t>
            </a:r>
            <a:endParaRPr kumimoji="1" lang="ja-JP" alt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942" y="1447635"/>
            <a:ext cx="9766809" cy="3141887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lang="ja-JP" altLang="en-US" sz="3744" spc="-250" dirty="0">
                <a:latin typeface="+mn-ea"/>
                <a:cs typeface="Tahoma"/>
              </a:rPr>
              <a:t>キー</a:t>
            </a:r>
            <a:r>
              <a:rPr sz="3744" dirty="0" err="1">
                <a:latin typeface="+mn-ea"/>
                <a:cs typeface="MS Gothic"/>
              </a:rPr>
              <a:t>入力</a:t>
            </a:r>
            <a:r>
              <a:rPr lang="ja-JP" altLang="en-US" sz="3744" dirty="0">
                <a:latin typeface="+mn-ea"/>
                <a:cs typeface="MS Gothic"/>
              </a:rPr>
              <a:t>待ち</a:t>
            </a:r>
            <a:r>
              <a:rPr sz="3744" dirty="0" err="1">
                <a:latin typeface="+mn-ea"/>
                <a:cs typeface="MS Gothic"/>
              </a:rPr>
              <a:t>は</a:t>
            </a:r>
            <a:r>
              <a:rPr lang="en-US" sz="3744" b="1" spc="-47" dirty="0" err="1">
                <a:solidFill>
                  <a:srgbClr val="00B050"/>
                </a:solidFill>
                <a:cs typeface="Tahoma"/>
              </a:rPr>
              <a:t>getch</a:t>
            </a:r>
            <a:r>
              <a:rPr lang="ja-JP" altLang="en-US" sz="3744" b="1" spc="-47" dirty="0">
                <a:solidFill>
                  <a:srgbClr val="00B050"/>
                </a:solidFill>
                <a:cs typeface="Tahoma"/>
              </a:rPr>
              <a:t>（）</a:t>
            </a:r>
            <a:r>
              <a:rPr sz="3744" spc="-16" dirty="0" err="1">
                <a:latin typeface="+mn-ea"/>
                <a:cs typeface="MS Gothic"/>
              </a:rPr>
              <a:t>で行う</a:t>
            </a:r>
            <a:endParaRPr sz="3744" dirty="0">
              <a:latin typeface="+mn-ea"/>
              <a:cs typeface="MS Gothic"/>
            </a:endParaRPr>
          </a:p>
          <a:p>
            <a:pPr marL="13209" marR="1016453">
              <a:lnSpc>
                <a:spcPct val="144700"/>
              </a:lnSpc>
            </a:pPr>
            <a:r>
              <a:rPr sz="3744" spc="-10" dirty="0" err="1">
                <a:latin typeface="+mn-ea"/>
                <a:cs typeface="MS Gothic"/>
              </a:rPr>
              <a:t>実行したときに</a:t>
            </a:r>
            <a:r>
              <a:rPr sz="4576" b="1" u="sng" spc="-47" dirty="0" err="1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+mn-ea"/>
                <a:cs typeface="MS Gothic"/>
              </a:rPr>
              <a:t>入力待ち状態</a:t>
            </a:r>
            <a:r>
              <a:rPr sz="3744" spc="-21" dirty="0" err="1">
                <a:latin typeface="+mn-ea"/>
                <a:cs typeface="MS Gothic"/>
              </a:rPr>
              <a:t>になる</a:t>
            </a:r>
            <a:br>
              <a:rPr lang="en-US" sz="3744" spc="-21" dirty="0">
                <a:latin typeface="+mn-ea"/>
                <a:cs typeface="MS Gothic"/>
              </a:rPr>
            </a:br>
            <a:r>
              <a:rPr sz="3744" dirty="0">
                <a:latin typeface="+mn-ea"/>
                <a:cs typeface="MS Gothic"/>
              </a:rPr>
              <a:t>何</a:t>
            </a:r>
            <a:r>
              <a:rPr lang="ja-JP" altLang="en-US" sz="3744" dirty="0">
                <a:latin typeface="+mn-ea"/>
                <a:cs typeface="MS Gothic"/>
              </a:rPr>
              <a:t>らかのキー</a:t>
            </a:r>
            <a:r>
              <a:rPr sz="3744" dirty="0" err="1">
                <a:latin typeface="+mn-ea"/>
                <a:cs typeface="MS Gothic"/>
              </a:rPr>
              <a:t>入力</a:t>
            </a:r>
            <a:r>
              <a:rPr lang="ja-JP" altLang="en-US" sz="3744" dirty="0">
                <a:latin typeface="+mn-ea"/>
                <a:cs typeface="MS Gothic"/>
              </a:rPr>
              <a:t>があれば、入力されたキーの</a:t>
            </a:r>
            <a:r>
              <a:rPr lang="ja-JP" altLang="en-US" sz="3744" dirty="0">
                <a:solidFill>
                  <a:srgbClr val="FF0000"/>
                </a:solidFill>
                <a:latin typeface="+mn-ea"/>
                <a:cs typeface="MS Gothic"/>
              </a:rPr>
              <a:t>文字コードを</a:t>
            </a:r>
            <a:r>
              <a:rPr lang="ja-JP" altLang="en-US" sz="3744" b="1" dirty="0">
                <a:solidFill>
                  <a:srgbClr val="FF0000"/>
                </a:solidFill>
                <a:latin typeface="+mn-ea"/>
                <a:cs typeface="MS Gothic"/>
              </a:rPr>
              <a:t>戻り値</a:t>
            </a:r>
            <a:r>
              <a:rPr lang="ja-JP" altLang="en-US" sz="3744" dirty="0">
                <a:latin typeface="+mn-ea"/>
                <a:cs typeface="MS Gothic"/>
              </a:rPr>
              <a:t>として返す</a:t>
            </a:r>
            <a:endParaRPr sz="3744" dirty="0">
              <a:latin typeface="+mn-ea"/>
              <a:cs typeface="MS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942" y="1289126"/>
            <a:ext cx="9766809" cy="23178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209" rIns="0" bIns="0" rtlCol="0">
            <a:spAutoFit/>
          </a:bodyPr>
          <a:lstStyle/>
          <a:p>
            <a:r>
              <a:rPr lang="en-US" altLang="ja-JP" sz="2496" dirty="0">
                <a:ea typeface="ＭＳ ゴシック" panose="020B0609070205080204" pitchFamily="49" charset="-128"/>
              </a:rPr>
              <a:t>#include&lt;stdio.h&gt;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main()			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//f_prac01.c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{</a:t>
            </a:r>
          </a:p>
          <a:p>
            <a:r>
              <a:rPr lang="ja-JP" altLang="en-US" sz="2496" dirty="0">
                <a:ea typeface="ＭＳ ゴシック" panose="020B0609070205080204" pitchFamily="49" charset="-128"/>
              </a:rPr>
              <a:t>  </a:t>
            </a:r>
            <a:r>
              <a:rPr lang="en-US" altLang="ja-JP" sz="2496" dirty="0">
                <a:ea typeface="ＭＳ ゴシック" panose="020B0609070205080204" pitchFamily="49" charset="-128"/>
              </a:rPr>
              <a:t>int score = 0;	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スコア格納用変数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char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ch</a:t>
            </a:r>
            <a:r>
              <a:rPr lang="en-US" altLang="ja-JP" sz="2496" dirty="0">
                <a:ea typeface="ＭＳ ゴシック" panose="020B0609070205080204" pitchFamily="49" charset="-128"/>
              </a:rPr>
              <a:t>, name[20];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文字型変数および文字型配列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FILE*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;		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ファイルポインタ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</p:spTree>
    <p:extLst>
      <p:ext uri="{BB962C8B-B14F-4D97-AF65-F5344CB8AC3E}">
        <p14:creationId xmlns:p14="http://schemas.microsoft.com/office/powerpoint/2010/main" val="196460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942" y="1289126"/>
            <a:ext cx="9766809" cy="4238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209" rIns="0" bIns="0" rtlCol="0">
            <a:spAutoFit/>
          </a:bodyPr>
          <a:lstStyle/>
          <a:p>
            <a:r>
              <a:rPr lang="en-US" altLang="ja-JP" sz="2496" dirty="0" err="1">
                <a:ea typeface="ＭＳ ゴシック" panose="020B0609070205080204" pitchFamily="49" charset="-128"/>
              </a:rPr>
              <a:t>printf</a:t>
            </a:r>
            <a:r>
              <a:rPr lang="en-US" altLang="ja-JP" sz="2496" dirty="0">
                <a:ea typeface="ＭＳ ゴシック" panose="020B0609070205080204" pitchFamily="49" charset="-128"/>
              </a:rPr>
              <a:t>("</a:t>
            </a:r>
            <a:r>
              <a:rPr lang="ja-JP" altLang="en-US" sz="2496" dirty="0">
                <a:latin typeface="+mn-ea"/>
              </a:rPr>
              <a:t>プレイヤーの名前は：</a:t>
            </a:r>
            <a:r>
              <a:rPr lang="en-US" altLang="ja-JP" sz="2496" dirty="0">
                <a:ea typeface="ＭＳ ゴシック" panose="020B0609070205080204" pitchFamily="49" charset="-128"/>
              </a:rPr>
              <a:t>");</a:t>
            </a:r>
          </a:p>
          <a:p>
            <a:r>
              <a:rPr lang="en-US" altLang="ja-JP" sz="2496" dirty="0" err="1">
                <a:ea typeface="ＭＳ ゴシック" panose="020B0609070205080204" pitchFamily="49" charset="-128"/>
              </a:rPr>
              <a:t>scanf</a:t>
            </a:r>
            <a:r>
              <a:rPr lang="en-US" altLang="ja-JP" sz="2496" dirty="0">
                <a:ea typeface="ＭＳ ゴシック" panose="020B0609070205080204" pitchFamily="49" charset="-128"/>
              </a:rPr>
              <a:t>(“%s”, name);	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プレイヤー名の入力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while (1) {		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無限ループ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printf</a:t>
            </a:r>
            <a:r>
              <a:rPr lang="en-US" altLang="ja-JP" sz="2496" dirty="0">
                <a:ea typeface="ＭＳ ゴシック" panose="020B0609070205080204" pitchFamily="49" charset="-128"/>
              </a:rPr>
              <a:t>("</a:t>
            </a:r>
            <a:r>
              <a:rPr lang="ja-JP" altLang="en-US" sz="2496" dirty="0">
                <a:latin typeface="+mn-ea"/>
              </a:rPr>
              <a:t>現在のスコア：</a:t>
            </a:r>
            <a:r>
              <a:rPr lang="en-US" altLang="ja-JP" sz="2496" dirty="0">
                <a:ea typeface="ＭＳ ゴシック" panose="020B0609070205080204" pitchFamily="49" charset="-128"/>
              </a:rPr>
              <a:t>%d </a:t>
            </a:r>
            <a:br>
              <a:rPr lang="en-US" altLang="ja-JP" sz="2496" dirty="0">
                <a:ea typeface="ＭＳ ゴシック" panose="020B0609070205080204" pitchFamily="49" charset="-128"/>
              </a:rPr>
            </a:br>
            <a:r>
              <a:rPr lang="en-US" altLang="ja-JP" sz="2496" dirty="0">
                <a:ea typeface="ＭＳ ゴシック" panose="020B0609070205080204" pitchFamily="49" charset="-128"/>
              </a:rPr>
              <a:t>             </a:t>
            </a:r>
            <a:r>
              <a:rPr lang="en-US" altLang="ja-JP" sz="2496" dirty="0">
                <a:latin typeface="+mn-ea"/>
              </a:rPr>
              <a:t>(Enter</a:t>
            </a:r>
            <a:r>
              <a:rPr lang="ja-JP" altLang="en-US" sz="2496" dirty="0">
                <a:latin typeface="+mn-ea"/>
              </a:rPr>
              <a:t>でスコア</a:t>
            </a:r>
            <a:r>
              <a:rPr lang="en-US" altLang="ja-JP" sz="2496" dirty="0">
                <a:latin typeface="+mn-ea"/>
              </a:rPr>
              <a:t>+1,e</a:t>
            </a:r>
            <a:r>
              <a:rPr lang="ja-JP" altLang="en-US" sz="2496" dirty="0">
                <a:latin typeface="+mn-ea"/>
              </a:rPr>
              <a:t>で終了</a:t>
            </a:r>
            <a:r>
              <a:rPr lang="en-US" altLang="ja-JP" sz="2496" dirty="0">
                <a:latin typeface="+mn-ea"/>
              </a:rPr>
              <a:t>)</a:t>
            </a:r>
            <a:r>
              <a:rPr lang="en-US" altLang="ja-JP" sz="2496" dirty="0">
                <a:ea typeface="ＭＳ ゴシック" panose="020B0609070205080204" pitchFamily="49" charset="-128"/>
              </a:rPr>
              <a:t>\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n",score</a:t>
            </a:r>
            <a:r>
              <a:rPr lang="en-US" altLang="ja-JP" sz="2496" dirty="0"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ch</a:t>
            </a:r>
            <a:r>
              <a:rPr lang="en-US" altLang="ja-JP" sz="2496" dirty="0">
                <a:ea typeface="ＭＳ ゴシック" panose="020B0609070205080204" pitchFamily="49" charset="-128"/>
              </a:rPr>
              <a:t> =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getch</a:t>
            </a:r>
            <a:r>
              <a:rPr lang="en-US" altLang="ja-JP" sz="2496" dirty="0">
                <a:ea typeface="ＭＳ ゴシック" panose="020B0609070205080204" pitchFamily="49" charset="-128"/>
              </a:rPr>
              <a:t>();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キーボードから一文字分入力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if 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ch</a:t>
            </a:r>
            <a:r>
              <a:rPr lang="en-US" altLang="ja-JP" sz="2496" dirty="0">
                <a:ea typeface="ＭＳ ゴシック" panose="020B0609070205080204" pitchFamily="49" charset="-128"/>
              </a:rPr>
              <a:t> == ‘e’) { 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入力されたキーが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’e’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のとき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break;	    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無限ループから抜ける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score++;	    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‘e’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でなければ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score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を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+1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してループ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</p:spTree>
    <p:extLst>
      <p:ext uri="{BB962C8B-B14F-4D97-AF65-F5344CB8AC3E}">
        <p14:creationId xmlns:p14="http://schemas.microsoft.com/office/powerpoint/2010/main" val="170457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942" y="1289126"/>
            <a:ext cx="9766809" cy="34700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209" rIns="0" bIns="0" rtlCol="0">
            <a:spAutoFit/>
          </a:bodyPr>
          <a:lstStyle/>
          <a:p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score.txt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を書き込みモード（新規作成）して開く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if 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 =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fopen</a:t>
            </a:r>
            <a:r>
              <a:rPr lang="en-US" altLang="ja-JP" sz="2496" dirty="0">
                <a:ea typeface="ＭＳ ゴシック" panose="020B0609070205080204" pitchFamily="49" charset="-128"/>
              </a:rPr>
              <a:t>(“score.txt”, “w”)) {</a:t>
            </a:r>
            <a:br>
              <a:rPr lang="en-US" altLang="ja-JP" sz="2496" dirty="0">
                <a:ea typeface="ＭＳ ゴシック" panose="020B0609070205080204" pitchFamily="49" charset="-128"/>
              </a:rPr>
            </a:br>
            <a:r>
              <a:rPr lang="en-US" altLang="ja-JP" sz="2496" dirty="0">
                <a:ea typeface="ＭＳ ゴシック" panose="020B0609070205080204" pitchFamily="49" charset="-128"/>
              </a:rPr>
              <a:t>  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96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  <a:t> 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ファイルにプレイヤー名とスコアを書き込む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fprintf</a:t>
            </a:r>
            <a:r>
              <a:rPr lang="en-US" altLang="ja-JP" sz="2496" dirty="0">
                <a:ea typeface="ＭＳ ゴシック" panose="020B0609070205080204" pitchFamily="49" charset="-128"/>
              </a:rPr>
              <a:t>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, “%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d,%s</a:t>
            </a:r>
            <a:r>
              <a:rPr lang="en-US" altLang="ja-JP" sz="2496" dirty="0">
                <a:ea typeface="ＭＳ ゴシック" panose="020B0609070205080204" pitchFamily="49" charset="-128"/>
              </a:rPr>
              <a:t>\n”, score, name);	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fclose</a:t>
            </a:r>
            <a:r>
              <a:rPr lang="en-US" altLang="ja-JP" sz="2496" dirty="0">
                <a:ea typeface="ＭＳ ゴシック" panose="020B0609070205080204" pitchFamily="49" charset="-128"/>
              </a:rPr>
              <a:t>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);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en-US" altLang="ja-JP" sz="2496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  <a:t> 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ファイルを閉じる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else {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score.txt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の作成時にエラーが出た場合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printf</a:t>
            </a:r>
            <a:r>
              <a:rPr lang="en-US" altLang="ja-JP" sz="2496" dirty="0">
                <a:ea typeface="ＭＳ ゴシック" panose="020B0609070205080204" pitchFamily="49" charset="-128"/>
              </a:rPr>
              <a:t>(“</a:t>
            </a:r>
            <a:r>
              <a:rPr lang="ja-JP" altLang="en-US" sz="2496" dirty="0">
                <a:latin typeface="+mn-ea"/>
              </a:rPr>
              <a:t>エラー：ファイルを開けません</a:t>
            </a:r>
            <a:r>
              <a:rPr lang="en-US" altLang="ja-JP" sz="2496" dirty="0">
                <a:ea typeface="ＭＳ ゴシック" panose="020B0609070205080204" pitchFamily="49" charset="-128"/>
              </a:rPr>
              <a:t>\n”);	</a:t>
            </a:r>
            <a:endParaRPr lang="en-US" altLang="ja-JP" sz="2496" dirty="0"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}</a:t>
            </a:r>
            <a:endParaRPr sz="4576" dirty="0">
              <a:cs typeface="MS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</p:spTree>
    <p:extLst>
      <p:ext uri="{BB962C8B-B14F-4D97-AF65-F5344CB8AC3E}">
        <p14:creationId xmlns:p14="http://schemas.microsoft.com/office/powerpoint/2010/main" val="239242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942" y="1289126"/>
            <a:ext cx="9766809" cy="38541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209" rIns="0" bIns="0" rtlCol="0">
            <a:spAutoFit/>
          </a:bodyPr>
          <a:lstStyle/>
          <a:p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score.txt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を読み取りモードで開く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if 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 =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fopen</a:t>
            </a:r>
            <a:r>
              <a:rPr lang="en-US" altLang="ja-JP" sz="2496" dirty="0">
                <a:ea typeface="ＭＳ ゴシック" panose="020B0609070205080204" pitchFamily="49" charset="-128"/>
              </a:rPr>
              <a:t>(“score.txt”, “r”)) {</a:t>
            </a:r>
            <a:br>
              <a:rPr lang="en-US" altLang="ja-JP" sz="2496" dirty="0">
                <a:ea typeface="ＭＳ ゴシック" panose="020B0609070205080204" pitchFamily="49" charset="-128"/>
              </a:rPr>
            </a:br>
            <a:r>
              <a:rPr lang="en-US" altLang="ja-JP" sz="2496" dirty="0">
                <a:ea typeface="ＭＳ ゴシック" panose="020B0609070205080204" pitchFamily="49" charset="-128"/>
              </a:rPr>
              <a:t>  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96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  <a:t> 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ファイルからスコアとプレイヤー名を読み込む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fscanf</a:t>
            </a:r>
            <a:r>
              <a:rPr lang="en-US" altLang="ja-JP" sz="2496" dirty="0">
                <a:ea typeface="ＭＳ ゴシック" panose="020B0609070205080204" pitchFamily="49" charset="-128"/>
              </a:rPr>
              <a:t>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, “%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d,%s</a:t>
            </a:r>
            <a:r>
              <a:rPr lang="en-US" altLang="ja-JP" sz="2496" dirty="0">
                <a:ea typeface="ＭＳ ゴシック" panose="020B0609070205080204" pitchFamily="49" charset="-128"/>
              </a:rPr>
              <a:t>\n”, &amp;score, name);	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fclose</a:t>
            </a:r>
            <a:r>
              <a:rPr lang="en-US" altLang="ja-JP" sz="2496" dirty="0">
                <a:ea typeface="ＭＳ ゴシック" panose="020B0609070205080204" pitchFamily="49" charset="-128"/>
              </a:rPr>
              <a:t>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);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en-US" altLang="ja-JP" sz="2496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  <a:t> 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ファイルを閉じる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printf</a:t>
            </a:r>
            <a:r>
              <a:rPr lang="en-US" altLang="ja-JP" sz="2496" dirty="0">
                <a:ea typeface="ＭＳ ゴシック" panose="020B0609070205080204" pitchFamily="49" charset="-128"/>
              </a:rPr>
              <a:t>(“%d</a:t>
            </a:r>
            <a:r>
              <a:rPr lang="ja-JP" altLang="en-US" sz="2496" dirty="0">
                <a:ea typeface="ＭＳ ゴシック" panose="020B0609070205080204" pitchFamily="49" charset="-128"/>
              </a:rPr>
              <a:t>点：</a:t>
            </a:r>
            <a:r>
              <a:rPr lang="en-US" altLang="ja-JP" sz="2496" dirty="0">
                <a:ea typeface="ＭＳ ゴシック" panose="020B0609070205080204" pitchFamily="49" charset="-128"/>
              </a:rPr>
              <a:t>%s\n”, score, name);</a:t>
            </a:r>
            <a:br>
              <a:rPr lang="en-US" altLang="ja-JP" sz="2496" dirty="0">
                <a:ea typeface="ＭＳ ゴシック" panose="020B0609070205080204" pitchFamily="49" charset="-128"/>
              </a:rPr>
            </a:br>
            <a:r>
              <a:rPr lang="en-US" altLang="ja-JP" sz="2496" dirty="0"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else {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score.txt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を開くときにエラーが出た場合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printf</a:t>
            </a:r>
            <a:r>
              <a:rPr lang="en-US" altLang="ja-JP" sz="2496" dirty="0">
                <a:ea typeface="ＭＳ ゴシック" panose="020B0609070205080204" pitchFamily="49" charset="-128"/>
              </a:rPr>
              <a:t>(“</a:t>
            </a:r>
            <a:r>
              <a:rPr lang="ja-JP" altLang="en-US" sz="2496" dirty="0">
                <a:latin typeface="+mn-ea"/>
              </a:rPr>
              <a:t>エラー：ファイルを開けません</a:t>
            </a:r>
            <a:r>
              <a:rPr lang="en-US" altLang="ja-JP" sz="2496" dirty="0">
                <a:ea typeface="ＭＳ ゴシック" panose="020B0609070205080204" pitchFamily="49" charset="-128"/>
              </a:rPr>
              <a:t>\n”);	</a:t>
            </a:r>
            <a:endParaRPr lang="en-US" altLang="ja-JP" sz="2496" dirty="0"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}</a:t>
            </a:r>
            <a:endParaRPr sz="4576" dirty="0">
              <a:cs typeface="MS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</p:spTree>
    <p:extLst>
      <p:ext uri="{BB962C8B-B14F-4D97-AF65-F5344CB8AC3E}">
        <p14:creationId xmlns:p14="http://schemas.microsoft.com/office/powerpoint/2010/main" val="105905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1571</TotalTime>
  <Words>1534</Words>
  <Application>Microsoft Office PowerPoint</Application>
  <PresentationFormat>ワイド画面</PresentationFormat>
  <Paragraphs>269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7" baseType="lpstr">
      <vt:lpstr>BIZ UDPゴシック</vt:lpstr>
      <vt:lpstr>MS Gothic</vt:lpstr>
      <vt:lpstr>MS Gothic</vt:lpstr>
      <vt:lpstr>0xProto</vt:lpstr>
      <vt:lpstr>Arial</vt:lpstr>
      <vt:lpstr>Cambria Math</vt:lpstr>
      <vt:lpstr>Century Gothic</vt:lpstr>
      <vt:lpstr>Tahoma</vt:lpstr>
      <vt:lpstr>Times New Roman</vt:lpstr>
      <vt:lpstr>Office テーマ</vt:lpstr>
      <vt:lpstr>f_prac01.c</vt:lpstr>
      <vt:lpstr>f_prac01.c</vt:lpstr>
      <vt:lpstr>f_prac01.c</vt:lpstr>
      <vt:lpstr>f_prac01.c</vt:lpstr>
      <vt:lpstr>f_prac01.c</vt:lpstr>
      <vt:lpstr>f_prac01.c</vt:lpstr>
      <vt:lpstr>f_prac01.c</vt:lpstr>
      <vt:lpstr>f_prac01.c</vt:lpstr>
      <vt:lpstr>f_prac01.c</vt:lpstr>
      <vt:lpstr>f_prac02.c</vt:lpstr>
      <vt:lpstr>f_prac02.c</vt:lpstr>
      <vt:lpstr>f_prac02.c</vt:lpstr>
      <vt:lpstr>f_prac02.c</vt:lpstr>
      <vt:lpstr>PowerPoint プレゼンテーション</vt:lpstr>
      <vt:lpstr>PowerPoint プレゼンテーション</vt:lpstr>
      <vt:lpstr>f_prac03.c</vt:lpstr>
      <vt:lpstr>f_prac03.c</vt:lpstr>
      <vt:lpstr>f_prac03.c</vt:lpstr>
      <vt:lpstr>f_prac03.c</vt:lpstr>
      <vt:lpstr>f_prac03.c</vt:lpstr>
      <vt:lpstr>f_prac03.c</vt:lpstr>
      <vt:lpstr>f_prac03.c</vt:lpstr>
      <vt:lpstr>一行目→ 1111111111</vt:lpstr>
      <vt:lpstr>1111111111</vt:lpstr>
      <vt:lpstr>map0.txtの三行目→</vt:lpstr>
      <vt:lpstr>f_prac03.c</vt:lpstr>
      <vt:lpstr>f_prac03.c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山﨑 輝音</dc:creator>
  <cp:lastModifiedBy>kic_gamesoft</cp:lastModifiedBy>
  <cp:revision>45</cp:revision>
  <dcterms:created xsi:type="dcterms:W3CDTF">2024-06-05T07:26:26Z</dcterms:created>
  <dcterms:modified xsi:type="dcterms:W3CDTF">2025-06-23T03:40:57Z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2024-06-05T00:00:00Z</vt:filetime>
  </property>
  <property fmtid="{D5CDD505-2E9C-101B-9397-08002B2CF9AE}" pid="5" name="Producer">
    <vt:lpwstr>Microsoft® PowerPoint® for Microsoft 365</vt:lpwstr>
  </property>
</Properties>
</file>