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7"/>
  </p:notesMasterIdLst>
  <p:sldIdLst>
    <p:sldId id="272" r:id="rId2"/>
    <p:sldId id="257" r:id="rId3"/>
    <p:sldId id="258" r:id="rId4"/>
    <p:sldId id="259" r:id="rId5"/>
    <p:sldId id="260" r:id="rId6"/>
    <p:sldId id="288" r:id="rId7"/>
    <p:sldId id="262" r:id="rId8"/>
    <p:sldId id="285" r:id="rId9"/>
    <p:sldId id="263" r:id="rId10"/>
    <p:sldId id="264" r:id="rId11"/>
    <p:sldId id="275" r:id="rId12"/>
    <p:sldId id="273" r:id="rId13"/>
    <p:sldId id="274" r:id="rId14"/>
    <p:sldId id="286" r:id="rId15"/>
    <p:sldId id="276" r:id="rId16"/>
    <p:sldId id="277" r:id="rId17"/>
    <p:sldId id="278" r:id="rId18"/>
    <p:sldId id="287" r:id="rId19"/>
    <p:sldId id="279" r:id="rId20"/>
    <p:sldId id="281" r:id="rId21"/>
    <p:sldId id="280" r:id="rId22"/>
    <p:sldId id="289" r:id="rId23"/>
    <p:sldId id="283" r:id="rId24"/>
    <p:sldId id="284" r:id="rId25"/>
    <p:sldId id="282" r:id="rId26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29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32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5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+mn-ea"/>
            </a:endParaRPr>
          </a:p>
          <a:p>
            <a:r>
              <a:rPr kumimoji="1" lang="ja-JP" altLang="en-US" sz="4000" dirty="0">
                <a:latin typeface="+mn-ea"/>
              </a:rPr>
              <a:t>ゲームソフト分野</a:t>
            </a:r>
            <a:endParaRPr kumimoji="1" lang="en-US" altLang="ja-JP" sz="4000" dirty="0">
              <a:latin typeface="+mn-ea"/>
            </a:endParaRPr>
          </a:p>
          <a:p>
            <a:r>
              <a:rPr kumimoji="1" lang="en-US" altLang="ja-JP" sz="4000" dirty="0">
                <a:latin typeface="+mn-ea"/>
              </a:rPr>
              <a:t>1</a:t>
            </a:r>
            <a:r>
              <a:rPr kumimoji="1" lang="ja-JP" altLang="en-US" sz="4000" dirty="0">
                <a:latin typeface="+mn-ea"/>
              </a:rPr>
              <a:t>年　</a:t>
            </a:r>
            <a:r>
              <a:rPr kumimoji="1" lang="en-US" altLang="ja-JP" sz="4000" dirty="0">
                <a:latin typeface="+mn-ea"/>
              </a:rPr>
              <a:t>C++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9600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ビット処理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79FC75-3627-F080-7C48-C97EDA1E264A}"/>
              </a:ext>
            </a:extLst>
          </p:cNvPr>
          <p:cNvSpPr/>
          <p:nvPr/>
        </p:nvSpPr>
        <p:spPr>
          <a:xfrm>
            <a:off x="8180693" y="970280"/>
            <a:ext cx="3916679" cy="3601720"/>
          </a:xfrm>
          <a:prstGeom prst="rect">
            <a:avLst/>
          </a:prstGeom>
          <a:solidFill>
            <a:srgbClr val="000000">
              <a:alpha val="3098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56997"/>
            <a:ext cx="3104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0" dirty="0" err="1">
                <a:latin typeface="+mj-ea"/>
                <a:cs typeface="ＭＳ ゴシック"/>
              </a:rPr>
              <a:t>ビット演算</a:t>
            </a:r>
            <a:endParaRPr sz="4400" b="1" dirty="0">
              <a:latin typeface="+mj-ea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23" y="970280"/>
            <a:ext cx="3270885" cy="2985770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F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0" dirty="0" err="1">
                <a:solidFill>
                  <a:srgbClr val="00AFEF"/>
                </a:solidFill>
                <a:cs typeface="Century Gothic"/>
              </a:rPr>
              <a:t>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ja-JP" alt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|</a:t>
            </a:r>
            <a:endParaRPr sz="4000" b="1" dirty="0">
              <a:cs typeface="Century Gothic"/>
            </a:endParaRPr>
          </a:p>
          <a:p>
            <a:pPr marL="635" algn="ctr">
              <a:lnSpc>
                <a:spcPts val="3335"/>
              </a:lnSpc>
              <a:spcBef>
                <a:spcPts val="10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どちらかが</a:t>
            </a:r>
            <a:r>
              <a:rPr lang="en-US" altLang="ja-JP" sz="2800" spc="-50" dirty="0">
                <a:cs typeface="Century Gothic"/>
              </a:rPr>
              <a:t>1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635" algn="ctr">
              <a:lnSpc>
                <a:spcPts val="4775"/>
              </a:lnSpc>
            </a:pPr>
            <a:r>
              <a:rPr lang="en-US" altLang="ja-JP" sz="4000" spc="-50" dirty="0">
                <a:cs typeface="Century Gothic"/>
              </a:rPr>
              <a:t>0110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</a:pPr>
            <a:r>
              <a:rPr sz="4000" spc="-50" dirty="0">
                <a:cs typeface="Century Gothic"/>
              </a:rPr>
              <a:t>1</a:t>
            </a:r>
            <a:r>
              <a:rPr lang="en-US" sz="4000" spc="-50" dirty="0">
                <a:cs typeface="Century Gothic"/>
              </a:rPr>
              <a:t>100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000" spc="-50" dirty="0">
                <a:solidFill>
                  <a:srgbClr val="FF0000"/>
                </a:solidFill>
                <a:cs typeface="Century Gothic"/>
              </a:rPr>
              <a:t>110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3255" y="970280"/>
            <a:ext cx="4136390" cy="2927083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5" dirty="0" err="1">
                <a:solidFill>
                  <a:srgbClr val="00AFEF"/>
                </a:solidFill>
                <a:cs typeface="Century Gothic"/>
              </a:rPr>
              <a:t>AND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&amp;</a:t>
            </a:r>
            <a:endParaRPr sz="4000" b="1" dirty="0">
              <a:cs typeface="Century Gothic"/>
            </a:endParaRPr>
          </a:p>
          <a:p>
            <a:pPr marL="1905" algn="ctr">
              <a:lnSpc>
                <a:spcPts val="3335"/>
              </a:lnSpc>
              <a:spcBef>
                <a:spcPts val="1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どちらもが</a:t>
            </a:r>
            <a:r>
              <a:rPr lang="en-US" altLang="ja-JP" sz="2800" spc="-50" dirty="0">
                <a:cs typeface="Century Gothic"/>
              </a:rPr>
              <a:t>1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01</a:t>
            </a:r>
            <a:r>
              <a:rPr lang="en-US" sz="4000" spc="-25" dirty="0">
                <a:cs typeface="Century Gothic"/>
              </a:rPr>
              <a:t>10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11</a:t>
            </a:r>
            <a:r>
              <a:rPr lang="en-US" sz="4000" spc="-25" dirty="0">
                <a:cs typeface="Century Gothic"/>
              </a:rPr>
              <a:t>00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lang="en-US" sz="4000" spc="-25" dirty="0">
                <a:solidFill>
                  <a:srgbClr val="FF0000"/>
                </a:solidFill>
                <a:cs typeface="Century Gothic"/>
              </a:rPr>
              <a:t>0100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693" y="970280"/>
            <a:ext cx="3916679" cy="3609321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5"/>
              </a:spcBef>
            </a:pPr>
            <a:r>
              <a:rPr sz="4000" b="1" spc="-40" dirty="0" err="1">
                <a:solidFill>
                  <a:srgbClr val="00AFEF"/>
                </a:solidFill>
                <a:latin typeface="Century Gothic"/>
                <a:cs typeface="Century Gothic"/>
              </a:rPr>
              <a:t>XOR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400" b="1" spc="-10" dirty="0">
                <a:latin typeface="+mj-lt"/>
                <a:cs typeface="Century Gothic"/>
              </a:rPr>
              <a:t>^</a:t>
            </a:r>
            <a:endParaRPr sz="4400" b="1" dirty="0">
              <a:latin typeface="+mj-lt"/>
              <a:cs typeface="Century Gothic"/>
            </a:endParaRPr>
          </a:p>
          <a:p>
            <a:pPr marL="429259" marR="417830" algn="ctr">
              <a:lnSpc>
                <a:spcPct val="100000"/>
              </a:lnSpc>
              <a:spcBef>
                <a:spcPts val="5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どちらも同じなら</a:t>
            </a:r>
            <a:r>
              <a:rPr sz="2800" spc="-50" dirty="0">
                <a:cs typeface="Century Gothic"/>
              </a:rPr>
              <a:t>0</a:t>
            </a:r>
            <a:r>
              <a:rPr sz="2800" spc="-10" dirty="0">
                <a:latin typeface="ＭＳ ゴシック"/>
                <a:cs typeface="ＭＳ ゴシック"/>
              </a:rPr>
              <a:t>違う値なら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2540" algn="ctr">
              <a:lnSpc>
                <a:spcPts val="5230"/>
              </a:lnSpc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1</a:t>
            </a:r>
            <a:r>
              <a:rPr sz="4400" spc="-25" dirty="0">
                <a:cs typeface="Century Gothic"/>
              </a:rPr>
              <a:t>1</a:t>
            </a:r>
            <a:r>
              <a:rPr lang="en-US" sz="4400" spc="-25" dirty="0">
                <a:cs typeface="Century Gothic"/>
              </a:rPr>
              <a:t>0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sz="4400" spc="-25" dirty="0">
                <a:cs typeface="Century Gothic"/>
              </a:rPr>
              <a:t>11</a:t>
            </a:r>
            <a:r>
              <a:rPr lang="en-US" sz="4400" spc="-25" dirty="0">
                <a:cs typeface="Century Gothic"/>
              </a:rPr>
              <a:t>00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101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923" y="4093638"/>
            <a:ext cx="3258185" cy="2750185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4"/>
              </a:spcBef>
            </a:pP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反転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~</a:t>
            </a:r>
            <a:endParaRPr sz="4000" b="1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800" spc="-10" dirty="0">
                <a:cs typeface="Century Gothic"/>
              </a:rPr>
              <a:t>0</a:t>
            </a:r>
            <a:r>
              <a:rPr sz="2800" spc="-35" dirty="0">
                <a:latin typeface="ＭＳ ゴシック"/>
                <a:cs typeface="ＭＳ ゴシック"/>
              </a:rPr>
              <a:t>なら</a:t>
            </a:r>
            <a:r>
              <a:rPr sz="2800" spc="-10" dirty="0">
                <a:cs typeface="Century Gothic"/>
              </a:rPr>
              <a:t>1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spc="-10" dirty="0">
                <a:cs typeface="Century Gothic"/>
              </a:rPr>
              <a:t>1</a:t>
            </a:r>
            <a:r>
              <a:rPr sz="2800" spc="-3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0</a:t>
            </a:r>
            <a:endParaRPr sz="28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400" spc="-25" dirty="0">
                <a:cs typeface="Century Gothic"/>
              </a:rPr>
              <a:t>01</a:t>
            </a:r>
            <a:r>
              <a:rPr lang="en-US" sz="4400" spc="-25" dirty="0">
                <a:cs typeface="Century Gothic"/>
              </a:rPr>
              <a:t>10</a:t>
            </a:r>
            <a:endParaRPr sz="44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10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01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0E51A3-2461-BF0F-F157-D82D61F47117}"/>
              </a:ext>
            </a:extLst>
          </p:cNvPr>
          <p:cNvCxnSpPr/>
          <p:nvPr/>
        </p:nvCxnSpPr>
        <p:spPr>
          <a:xfrm>
            <a:off x="15240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6A1BFB-2D8D-6A1C-19DF-B38580A5BA1B}"/>
              </a:ext>
            </a:extLst>
          </p:cNvPr>
          <p:cNvCxnSpPr/>
          <p:nvPr/>
        </p:nvCxnSpPr>
        <p:spPr>
          <a:xfrm>
            <a:off x="54864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1661270-3081-C878-6E6F-B608B24DD7A0}"/>
              </a:ext>
            </a:extLst>
          </p:cNvPr>
          <p:cNvCxnSpPr>
            <a:cxnSpLocks/>
          </p:cNvCxnSpPr>
          <p:nvPr/>
        </p:nvCxnSpPr>
        <p:spPr>
          <a:xfrm>
            <a:off x="9144000" y="3892047"/>
            <a:ext cx="1981200" cy="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EAC64F-BDCE-96EB-3182-16F312481D43}"/>
              </a:ext>
            </a:extLst>
          </p:cNvPr>
          <p:cNvCxnSpPr/>
          <p:nvPr/>
        </p:nvCxnSpPr>
        <p:spPr>
          <a:xfrm>
            <a:off x="1524000" y="60960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66DAEB-C64E-1D43-D39E-B21F85EBFAE1}"/>
              </a:ext>
            </a:extLst>
          </p:cNvPr>
          <p:cNvSpPr txBox="1"/>
          <p:nvPr/>
        </p:nvSpPr>
        <p:spPr>
          <a:xfrm>
            <a:off x="4267200" y="5122922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今回は、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、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、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反転</a:t>
            </a:r>
            <a:r>
              <a:rPr kumimoji="1" lang="ja-JP" altLang="en-US" sz="3200" dirty="0">
                <a:solidFill>
                  <a:srgbClr val="00B050"/>
                </a:solidFill>
              </a:rPr>
              <a:t>のみでフラグを管理する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0CB5A4-D998-4F5E-A31A-19EA7F037330}"/>
              </a:ext>
            </a:extLst>
          </p:cNvPr>
          <p:cNvSpPr txBox="1"/>
          <p:nvPr/>
        </p:nvSpPr>
        <p:spPr>
          <a:xfrm>
            <a:off x="1036768" y="2358832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+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3F8905-43F0-4327-9BB9-3C28E588211A}"/>
              </a:ext>
            </a:extLst>
          </p:cNvPr>
          <p:cNvSpPr txBox="1"/>
          <p:nvPr/>
        </p:nvSpPr>
        <p:spPr>
          <a:xfrm>
            <a:off x="5011256" y="2394228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+mn-ea"/>
              </a:rPr>
              <a:t>×</a:t>
            </a:r>
            <a:endParaRPr kumimoji="1" lang="ja-JP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状態を数値で表現</a:t>
            </a:r>
            <a:r>
              <a:rPr lang="ja-JP" altLang="en-US" b="1" dirty="0"/>
              <a:t>した例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00000000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毒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r>
              <a:rPr lang="en-US" altLang="ja-JP" dirty="0"/>
              <a:t> 	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r>
              <a:rPr lang="en-US" altLang="ja-JP" dirty="0"/>
              <a:t> 	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麻痺　</a:t>
            </a:r>
            <a:r>
              <a:rPr lang="en-US" altLang="ja-JP" dirty="0">
                <a:solidFill>
                  <a:srgbClr val="00B050"/>
                </a:solidFill>
              </a:rPr>
              <a:t>Para</a:t>
            </a:r>
            <a:r>
              <a:rPr lang="en-US" altLang="ja-JP" dirty="0"/>
              <a:t>      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00</a:t>
            </a:r>
          </a:p>
          <a:p>
            <a:r>
              <a:rPr lang="ja-JP" altLang="en-US" dirty="0"/>
              <a:t>火傷　</a:t>
            </a:r>
            <a:r>
              <a:rPr lang="en-US" altLang="ja-JP" dirty="0">
                <a:solidFill>
                  <a:srgbClr val="FF66FF"/>
                </a:solidFill>
              </a:rPr>
              <a:t>Burn</a:t>
            </a:r>
            <a:r>
              <a:rPr lang="en-US" altLang="ja-JP" dirty="0"/>
              <a:t>      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</a:t>
            </a:r>
            <a:r>
              <a:rPr lang="en-US" altLang="ja-JP" dirty="0">
                <a:solidFill>
                  <a:srgbClr val="FF66FF"/>
                </a:solidFill>
              </a:rPr>
              <a:t>1</a:t>
            </a:r>
            <a:r>
              <a:rPr lang="en-US" altLang="ja-JP" dirty="0"/>
              <a:t>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↑</a:t>
            </a:r>
            <a:r>
              <a:rPr lang="ja-JP" altLang="en-US" dirty="0"/>
              <a:t>　</a:t>
            </a:r>
            <a:r>
              <a:rPr lang="en-US" altLang="ja-JP" dirty="0" err="1">
                <a:solidFill>
                  <a:srgbClr val="7030A0"/>
                </a:solidFill>
              </a:rPr>
              <a:t>AtkUp</a:t>
            </a:r>
            <a:r>
              <a:rPr lang="en-US" altLang="ja-JP" dirty="0"/>
              <a:t>  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</a:t>
            </a:r>
            <a:r>
              <a:rPr lang="en-US" altLang="ja-JP" dirty="0">
                <a:solidFill>
                  <a:srgbClr val="7030A0"/>
                </a:solidFill>
              </a:rPr>
              <a:t>1</a:t>
            </a:r>
            <a:r>
              <a:rPr lang="en-US" altLang="ja-JP" dirty="0"/>
              <a:t>0000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↓</a:t>
            </a:r>
            <a:r>
              <a:rPr lang="ja-JP" altLang="en-US" dirty="0"/>
              <a:t>　</a:t>
            </a:r>
            <a:r>
              <a:rPr lang="en-US" altLang="ja-JP" dirty="0" err="1">
                <a:solidFill>
                  <a:srgbClr val="FF9900"/>
                </a:solidFill>
              </a:rPr>
              <a:t>AtkDown</a:t>
            </a:r>
            <a:r>
              <a:rPr lang="en-US" altLang="ja-JP" dirty="0">
                <a:solidFill>
                  <a:srgbClr val="FF9900"/>
                </a:solidFill>
              </a:rPr>
              <a:t>	</a:t>
            </a:r>
            <a:r>
              <a:rPr lang="en-US" altLang="ja-JP" dirty="0"/>
              <a:t>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</a:t>
            </a:r>
            <a:r>
              <a:rPr lang="en-US" altLang="ja-JP" dirty="0">
                <a:solidFill>
                  <a:srgbClr val="FF9900"/>
                </a:solidFill>
              </a:rPr>
              <a:t>1</a:t>
            </a:r>
            <a:r>
              <a:rPr lang="en-US" altLang="ja-JP" dirty="0"/>
              <a:t>00000</a:t>
            </a:r>
          </a:p>
          <a:p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27807-C9D3-1EBF-1C89-BC7D80A15E9F}"/>
              </a:ext>
            </a:extLst>
          </p:cNvPr>
          <p:cNvSpPr txBox="1"/>
          <p:nvPr/>
        </p:nvSpPr>
        <p:spPr>
          <a:xfrm>
            <a:off x="1233130" y="5653743"/>
            <a:ext cx="972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0B050"/>
                </a:solidFill>
              </a:rPr>
              <a:t>これらの値はプログラム中で書き換えられないようにしたい</a:t>
            </a:r>
            <a:r>
              <a:rPr kumimoji="1" lang="en-US" altLang="ja-JP" sz="2800" dirty="0">
                <a:solidFill>
                  <a:srgbClr val="00B050"/>
                </a:solidFill>
              </a:rPr>
              <a:t>…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7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関連する定数をグループ化して、管理しやすくしたもの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文法</a:t>
            </a: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enum</a:t>
            </a:r>
            <a:r>
              <a:rPr kumimoji="1" lang="en-US" altLang="ja-JP" dirty="0"/>
              <a:t> </a:t>
            </a:r>
            <a:r>
              <a:rPr kumimoji="1" lang="ja-JP" altLang="en-US" dirty="0">
                <a:solidFill>
                  <a:srgbClr val="00B0F0"/>
                </a:solidFill>
              </a:rPr>
              <a:t>タグ名</a:t>
            </a:r>
            <a:r>
              <a:rPr kumimoji="1" lang="ja-JP" altLang="en-US" dirty="0"/>
              <a:t> </a:t>
            </a:r>
            <a:r>
              <a:rPr kumimoji="1" lang="en-US" altLang="ja-JP" dirty="0"/>
              <a:t>{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1,</a:t>
            </a:r>
            <a:r>
              <a:rPr kumimoji="1" lang="ja-JP" altLang="en-US" dirty="0">
                <a:solidFill>
                  <a:srgbClr val="00B050"/>
                </a:solidFill>
              </a:rPr>
              <a:t>　定数</a:t>
            </a:r>
            <a:r>
              <a:rPr kumimoji="1" lang="en-US" altLang="ja-JP" dirty="0">
                <a:solidFill>
                  <a:srgbClr val="00B050"/>
                </a:solidFill>
              </a:rPr>
              <a:t>2,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3, </a:t>
            </a:r>
            <a:r>
              <a:rPr kumimoji="1" lang="ja-JP" altLang="en-US" dirty="0">
                <a:solidFill>
                  <a:srgbClr val="00B050"/>
                </a:solidFill>
              </a:rPr>
              <a:t>・・・・</a:t>
            </a:r>
            <a:r>
              <a:rPr kumimoji="1" lang="ja-JP" altLang="en-US" dirty="0"/>
              <a:t> </a:t>
            </a:r>
            <a:r>
              <a:rPr kumimoji="1" lang="en-US" altLang="ja-JP" dirty="0"/>
              <a:t>};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Tue, Wed, Thu, Fri,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 err="1"/>
              <a:t>のように</a:t>
            </a:r>
            <a:r>
              <a:rPr lang="ja-JP" altLang="en-US" dirty="0"/>
              <a:t>定義すると、自動的に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Sun:</a:t>
            </a:r>
            <a:r>
              <a:rPr lang="en-US" altLang="ja-JP" dirty="0">
                <a:solidFill>
                  <a:srgbClr val="00B050"/>
                </a:solidFill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Mon: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Tue: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Wed:</a:t>
            </a:r>
            <a:r>
              <a:rPr lang="en-US" altLang="ja-JP" dirty="0">
                <a:solidFill>
                  <a:srgbClr val="00B050"/>
                </a:solidFill>
              </a:rPr>
              <a:t>3</a:t>
            </a:r>
            <a:r>
              <a:rPr lang="en-US" altLang="ja-JP" dirty="0"/>
              <a:t> </a:t>
            </a:r>
            <a:r>
              <a:rPr lang="ja-JP" altLang="en-US" dirty="0"/>
              <a:t>・・・　</a:t>
            </a:r>
            <a:r>
              <a:rPr lang="en-US" altLang="ja-JP" dirty="0"/>
              <a:t>Sat:</a:t>
            </a:r>
            <a:r>
              <a:rPr lang="en-US" altLang="ja-JP" dirty="0">
                <a:solidFill>
                  <a:srgbClr val="00B050"/>
                </a:solidFill>
              </a:rPr>
              <a:t>6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という連番の整数値になる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72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番号の振り直しも可能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Sun, Mon, </a:t>
            </a:r>
            <a:r>
              <a:rPr lang="en-US" altLang="ja-JP" dirty="0">
                <a:solidFill>
                  <a:srgbClr val="00B050"/>
                </a:solidFill>
              </a:rPr>
              <a:t>Tue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= 10</a:t>
            </a:r>
            <a:r>
              <a:rPr lang="en-US" altLang="ja-JP" dirty="0"/>
              <a:t>, Wed, Thu, 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Fri = 20</a:t>
            </a:r>
            <a:r>
              <a:rPr lang="en-US" altLang="ja-JP" dirty="0"/>
              <a:t>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Sun:0 	Mon:1 </a:t>
            </a:r>
            <a:br>
              <a:rPr lang="en-US" altLang="ja-JP" dirty="0"/>
            </a:br>
            <a:r>
              <a:rPr lang="en-US" altLang="ja-JP" dirty="0"/>
              <a:t>Tue:</a:t>
            </a:r>
            <a:r>
              <a:rPr lang="en-US" altLang="ja-JP" dirty="0">
                <a:solidFill>
                  <a:srgbClr val="00B050"/>
                </a:solidFill>
              </a:rPr>
              <a:t>10</a:t>
            </a:r>
            <a:r>
              <a:rPr lang="en-US" altLang="ja-JP" dirty="0"/>
              <a:t>	Wed:</a:t>
            </a:r>
            <a:r>
              <a:rPr lang="en-US" altLang="ja-JP" dirty="0">
                <a:solidFill>
                  <a:srgbClr val="00B050"/>
                </a:solidFill>
              </a:rPr>
              <a:t>11</a:t>
            </a:r>
            <a:r>
              <a:rPr lang="en-US" altLang="ja-JP" dirty="0"/>
              <a:t>	Thu:</a:t>
            </a:r>
            <a:r>
              <a:rPr lang="en-US" altLang="ja-JP" dirty="0">
                <a:solidFill>
                  <a:srgbClr val="00B050"/>
                </a:solidFill>
              </a:rPr>
              <a:t>12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Fri: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ja-JP" dirty="0"/>
              <a:t>	Sat: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21</a:t>
            </a:r>
            <a:r>
              <a:rPr lang="en-US" altLang="ja-JP" dirty="0"/>
              <a:t>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というように値を再設定することも可能で、以降は連番となる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定数であるため、プログラム中は書き換えられない！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BitState</a:t>
            </a:r>
            <a:r>
              <a:rPr kumimoji="1" lang="ja-JP" altLang="en-US" b="1" dirty="0"/>
              <a:t>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	</a:t>
            </a:r>
            <a:r>
              <a:rPr lang="en-US" altLang="ja-JP" dirty="0"/>
              <a:t>Base 	= 0, 		//00000000</a:t>
            </a:r>
          </a:p>
          <a:p>
            <a:pPr marL="0" indent="0">
              <a:buNone/>
            </a:pPr>
            <a:r>
              <a:rPr lang="en-US" altLang="ja-JP" dirty="0"/>
              <a:t>	Poison 	= 1 &lt;&lt; 0, 	//00000001</a:t>
            </a:r>
          </a:p>
          <a:p>
            <a:pPr marL="0" indent="0">
              <a:buNone/>
            </a:pPr>
            <a:r>
              <a:rPr lang="en-US" altLang="ja-JP" dirty="0"/>
              <a:t>	Sleep 	= 1 &lt;&lt; 1, 	//00000010</a:t>
            </a:r>
          </a:p>
          <a:p>
            <a:pPr marL="0" indent="0">
              <a:buNone/>
            </a:pPr>
            <a:r>
              <a:rPr lang="en-US" altLang="ja-JP" dirty="0"/>
              <a:t>	Para 	= 1 &lt;&lt; 2,	//00000100</a:t>
            </a:r>
          </a:p>
          <a:p>
            <a:pPr marL="0" indent="0">
              <a:buNone/>
            </a:pPr>
            <a:r>
              <a:rPr lang="en-US" altLang="ja-JP" dirty="0"/>
              <a:t>	Burn 	= 1 &lt;&lt; 3,	//00001000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AtkUp</a:t>
            </a:r>
            <a:r>
              <a:rPr lang="en-US" altLang="ja-JP" dirty="0"/>
              <a:t> 	= 1 &lt;&lt; 4, 	//00010000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AtkDown</a:t>
            </a:r>
            <a:r>
              <a:rPr lang="en-US" altLang="ja-JP" dirty="0"/>
              <a:t> 	= 1 &lt;&lt; 5		//00100000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8CC713-3CD7-47C6-946A-C62A493CD30B}"/>
              </a:ext>
            </a:extLst>
          </p:cNvPr>
          <p:cNvSpPr txBox="1"/>
          <p:nvPr/>
        </p:nvSpPr>
        <p:spPr>
          <a:xfrm>
            <a:off x="8772358" y="2023170"/>
            <a:ext cx="33858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どく状態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ねむり状態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まひ状態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やけど状態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C000"/>
                </a:solidFill>
              </a:rPr>
              <a:t>攻撃力アップ状態</a:t>
            </a:r>
            <a:endParaRPr lang="en-US" altLang="ja-JP" sz="3200" dirty="0">
              <a:solidFill>
                <a:srgbClr val="FFC000"/>
              </a:solidFill>
            </a:endParaRPr>
          </a:p>
          <a:p>
            <a:r>
              <a:rPr kumimoji="1" lang="ja-JP" altLang="en-US" sz="3200" dirty="0">
                <a:solidFill>
                  <a:srgbClr val="FFC000"/>
                </a:solidFill>
              </a:rPr>
              <a:t>攻撃力ダウン状態</a:t>
            </a:r>
          </a:p>
        </p:txBody>
      </p:sp>
    </p:spTree>
    <p:extLst>
      <p:ext uri="{BB962C8B-B14F-4D97-AF65-F5344CB8AC3E}">
        <p14:creationId xmlns:p14="http://schemas.microsoft.com/office/powerpoint/2010/main" val="209908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を付加する（ビットを立てる）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0000 0000</a:t>
            </a:r>
          </a:p>
          <a:p>
            <a:r>
              <a:rPr lang="ja-JP" altLang="en-US" dirty="0"/>
              <a:t>毒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r>
              <a:rPr lang="en-US" altLang="ja-JP" dirty="0"/>
              <a:t> = 1 &lt;&lt; 0,	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r>
              <a:rPr lang="en-US" altLang="ja-JP" dirty="0"/>
              <a:t> = 1 &lt;&lt; 1,	0000 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通常状態を</a:t>
            </a:r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    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さらに</a:t>
            </a:r>
            <a:r>
              <a:rPr kumimoji="1" lang="ja-JP" altLang="en-US" dirty="0">
                <a:solidFill>
                  <a:srgbClr val="00B0F0"/>
                </a:solidFill>
              </a:rPr>
              <a:t>眠り</a:t>
            </a:r>
            <a:r>
              <a:rPr kumimoji="1" lang="ja-JP" altLang="en-US" dirty="0"/>
              <a:t>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Poison </a:t>
            </a:r>
            <a:r>
              <a:rPr lang="en-US" altLang="ja-JP" dirty="0"/>
              <a:t>+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/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61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18413FC-356B-4084-9037-FA561F11C54D}"/>
              </a:ext>
            </a:extLst>
          </p:cNvPr>
          <p:cNvSpPr/>
          <p:nvPr/>
        </p:nvSpPr>
        <p:spPr>
          <a:xfrm>
            <a:off x="2057400" y="3392078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DA29D92-F9D0-4D92-8ADA-4E05CD19CE39}"/>
              </a:ext>
            </a:extLst>
          </p:cNvPr>
          <p:cNvSpPr/>
          <p:nvPr/>
        </p:nvSpPr>
        <p:spPr>
          <a:xfrm>
            <a:off x="5867400" y="51792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0263B9-8D25-43D8-A053-BBBCB1369C6D}"/>
              </a:ext>
            </a:extLst>
          </p:cNvPr>
          <p:cNvSpPr txBox="1"/>
          <p:nvPr/>
        </p:nvSpPr>
        <p:spPr>
          <a:xfrm>
            <a:off x="6272027" y="3135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203E46-5D65-4A12-B04E-EE808022690B}"/>
              </a:ext>
            </a:extLst>
          </p:cNvPr>
          <p:cNvSpPr txBox="1"/>
          <p:nvPr/>
        </p:nvSpPr>
        <p:spPr>
          <a:xfrm>
            <a:off x="6272027" y="4628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4CD945-61D9-424E-9886-A425EFF9D156}"/>
              </a:ext>
            </a:extLst>
          </p:cNvPr>
          <p:cNvSpPr/>
          <p:nvPr/>
        </p:nvSpPr>
        <p:spPr>
          <a:xfrm>
            <a:off x="2133600" y="49506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3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を解除する（ビットを落とす）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	0000 0000</a:t>
            </a:r>
          </a:p>
          <a:p>
            <a:r>
              <a:rPr lang="ja-JP" altLang="en-US" dirty="0"/>
              <a:t>毒　　</a:t>
            </a:r>
            <a:r>
              <a:rPr lang="en-US" altLang="ja-JP" dirty="0"/>
              <a:t>Poison = </a:t>
            </a:r>
            <a:r>
              <a:rPr lang="ja-JP" altLang="en-US" dirty="0"/>
              <a:t>　</a:t>
            </a:r>
            <a:r>
              <a:rPr lang="en-US" altLang="ja-JP" dirty="0"/>
              <a:t>	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解毒　</a:t>
            </a:r>
            <a:r>
              <a:rPr lang="en-US" altLang="ja-JP" dirty="0">
                <a:solidFill>
                  <a:srgbClr val="00B050"/>
                </a:solidFill>
              </a:rPr>
              <a:t>~Poison</a:t>
            </a:r>
            <a:r>
              <a:rPr lang="ja-JP" altLang="en-US" dirty="0"/>
              <a:t>　</a:t>
            </a:r>
            <a:r>
              <a:rPr lang="en-US" altLang="ja-JP" dirty="0"/>
              <a:t>=</a:t>
            </a:r>
            <a:r>
              <a:rPr lang="ja-JP" altLang="en-US" dirty="0"/>
              <a:t>　　</a:t>
            </a:r>
            <a:r>
              <a:rPr lang="en-US" altLang="ja-JP" dirty="0"/>
              <a:t>	1111 111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＋</a:t>
            </a:r>
            <a:r>
              <a:rPr kumimoji="1" lang="ja-JP" altLang="en-US" dirty="0">
                <a:solidFill>
                  <a:srgbClr val="00B0F0"/>
                </a:solidFill>
              </a:rPr>
              <a:t>ねむり</a:t>
            </a:r>
            <a:r>
              <a:rPr kumimoji="1" lang="ja-JP" altLang="en-US" dirty="0"/>
              <a:t>状態</a:t>
            </a:r>
            <a:r>
              <a:rPr lang="ja-JP" altLang="en-US" dirty="0"/>
              <a:t>から毒を解除</a:t>
            </a:r>
            <a:r>
              <a:rPr kumimoji="1" lang="ja-JP" altLang="en-US" dirty="0"/>
              <a:t>にする場合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 &amp; ~Poison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/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		1111 111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B050"/>
                </a:solidFill>
              </a:rPr>
              <a:t>~Poison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B0F0"/>
                </a:solidFill>
              </a:rPr>
              <a:t>Slee</a:t>
            </a:r>
            <a:r>
              <a:rPr lang="en-US" altLang="ja-JP" dirty="0">
                <a:solidFill>
                  <a:srgbClr val="00B0F0"/>
                </a:solidFill>
              </a:rPr>
              <a:t>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911F3-7070-D6F9-2466-241E02A05738}"/>
              </a:ext>
            </a:extLst>
          </p:cNvPr>
          <p:cNvSpPr txBox="1"/>
          <p:nvPr/>
        </p:nvSpPr>
        <p:spPr>
          <a:xfrm>
            <a:off x="1066800" y="5638800"/>
            <a:ext cx="979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各状態の</a:t>
            </a:r>
            <a:r>
              <a:rPr kumimoji="1" lang="ja-JP" altLang="en-US" sz="3200" b="1" u="sng" dirty="0">
                <a:solidFill>
                  <a:srgbClr val="00B050"/>
                </a:solidFill>
              </a:rPr>
              <a:t>否定</a:t>
            </a:r>
            <a:r>
              <a:rPr kumimoji="1" lang="ja-JP" altLang="en-US" sz="3200" dirty="0">
                <a:solidFill>
                  <a:srgbClr val="00B050"/>
                </a:solidFill>
              </a:rPr>
              <a:t>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183CBE64-6C07-47AA-A31C-2995113C3FB5}"/>
              </a:ext>
            </a:extLst>
          </p:cNvPr>
          <p:cNvSpPr/>
          <p:nvPr/>
        </p:nvSpPr>
        <p:spPr>
          <a:xfrm>
            <a:off x="5715000" y="4343400"/>
            <a:ext cx="1371600" cy="304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1244E1-4EDE-4C99-BA17-2E00FF02CC78}"/>
              </a:ext>
            </a:extLst>
          </p:cNvPr>
          <p:cNvSpPr txBox="1"/>
          <p:nvPr/>
        </p:nvSpPr>
        <p:spPr>
          <a:xfrm>
            <a:off x="6233927" y="37454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&amp;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を確認する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	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FF0000"/>
                </a:solidFill>
              </a:rPr>
              <a:t>毒</a:t>
            </a:r>
            <a:r>
              <a:rPr kumimoji="1" lang="ja-JP" altLang="en-US" sz="2400" dirty="0"/>
              <a:t>状態が含まれる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00B0F0"/>
                </a:solidFill>
              </a:rPr>
              <a:t>眠り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00B0F0"/>
                </a:solidFill>
              </a:rPr>
              <a:t>眠り</a:t>
            </a:r>
            <a:r>
              <a:rPr kumimoji="1" lang="ja-JP" altLang="en-US" sz="2400" dirty="0"/>
              <a:t>状態が含まれる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87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</a:t>
            </a:r>
            <a:r>
              <a:rPr lang="ja-JP" altLang="en-US" sz="3200" dirty="0">
                <a:solidFill>
                  <a:srgbClr val="00B050"/>
                </a:solidFill>
              </a:rPr>
              <a:t>確認できる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FAC1FBD-7AAA-44C9-9FF2-DFC0C82453C7}"/>
              </a:ext>
            </a:extLst>
          </p:cNvPr>
          <p:cNvSpPr/>
          <p:nvPr/>
        </p:nvSpPr>
        <p:spPr>
          <a:xfrm>
            <a:off x="2209800" y="20550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7890E915-D262-4759-8E53-C802295C6227}"/>
              </a:ext>
            </a:extLst>
          </p:cNvPr>
          <p:cNvSpPr/>
          <p:nvPr/>
        </p:nvSpPr>
        <p:spPr>
          <a:xfrm>
            <a:off x="5943600" y="4876800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CF29FF69-9644-4EE2-8BE9-D35121A915D8}"/>
              </a:ext>
            </a:extLst>
          </p:cNvPr>
          <p:cNvSpPr/>
          <p:nvPr/>
        </p:nvSpPr>
        <p:spPr>
          <a:xfrm>
            <a:off x="5943600" y="2362200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F7ADBC2-1963-4E4E-BCD7-AA4E1104684D}"/>
              </a:ext>
            </a:extLst>
          </p:cNvPr>
          <p:cNvSpPr/>
          <p:nvPr/>
        </p:nvSpPr>
        <p:spPr>
          <a:xfrm>
            <a:off x="2209800" y="4589282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1C8FBF-00AD-4E7D-A9AA-4A4F125F7861}"/>
              </a:ext>
            </a:extLst>
          </p:cNvPr>
          <p:cNvSpPr txBox="1"/>
          <p:nvPr/>
        </p:nvSpPr>
        <p:spPr>
          <a:xfrm>
            <a:off x="6279642" y="18011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33D3E5-BF63-4FA6-A8ED-B84D9170918A}"/>
              </a:ext>
            </a:extLst>
          </p:cNvPr>
          <p:cNvSpPr txBox="1"/>
          <p:nvPr/>
        </p:nvSpPr>
        <p:spPr>
          <a:xfrm>
            <a:off x="6279642" y="4323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9878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を確認する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00B050"/>
                </a:solidFill>
              </a:rPr>
              <a:t>麻痺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00B050"/>
                </a:solidFill>
              </a:rPr>
              <a:t>Para	</a:t>
            </a:r>
            <a:r>
              <a:rPr kumimoji="1" lang="ja-JP" altLang="en-US" dirty="0">
                <a:solidFill>
                  <a:srgbClr val="00B050"/>
                </a:solidFill>
              </a:rPr>
              <a:t>　　</a:t>
            </a:r>
            <a:r>
              <a:rPr kumimoji="1" lang="en-US" altLang="ja-JP" dirty="0"/>
              <a:t>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</a:t>
            </a:r>
            <a:r>
              <a:rPr kumimoji="1" lang="en-US" altLang="ja-JP" dirty="0">
                <a:solidFill>
                  <a:srgbClr val="00B050"/>
                </a:solidFill>
              </a:rPr>
              <a:t>1</a:t>
            </a:r>
            <a:r>
              <a:rPr kumimoji="1" lang="en-US" altLang="ja-JP" dirty="0"/>
              <a:t>00(</a:t>
            </a:r>
            <a:r>
              <a:rPr kumimoji="1" lang="en-US" altLang="ja-JP" dirty="0">
                <a:solidFill>
                  <a:srgbClr val="00B050"/>
                </a:solidFill>
              </a:rPr>
              <a:t>Para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　</a:t>
            </a:r>
            <a:r>
              <a:rPr lang="en-US" altLang="ja-JP" dirty="0"/>
              <a:t>Base</a:t>
            </a:r>
            <a:br>
              <a:rPr kumimoji="1" lang="en-US" altLang="ja-JP" dirty="0"/>
            </a:br>
            <a:r>
              <a:rPr kumimoji="1" lang="en-US" altLang="ja-JP" dirty="0"/>
              <a:t>			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00B050"/>
                </a:solidFill>
              </a:rPr>
              <a:t>麻痺</a:t>
            </a:r>
            <a:r>
              <a:rPr kumimoji="1" lang="ja-JP" altLang="en-US" sz="2400" dirty="0"/>
              <a:t>状態は含まれていない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87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</a:t>
            </a:r>
            <a:r>
              <a:rPr lang="ja-JP" altLang="en-US" sz="3200" dirty="0">
                <a:solidFill>
                  <a:srgbClr val="00B050"/>
                </a:solidFill>
              </a:rPr>
              <a:t>確認できる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FAC1FBD-7AAA-44C9-9FF2-DFC0C82453C7}"/>
              </a:ext>
            </a:extLst>
          </p:cNvPr>
          <p:cNvSpPr/>
          <p:nvPr/>
        </p:nvSpPr>
        <p:spPr>
          <a:xfrm>
            <a:off x="2286000" y="2203874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CF29FF69-9644-4EE2-8BE9-D35121A915D8}"/>
              </a:ext>
            </a:extLst>
          </p:cNvPr>
          <p:cNvSpPr/>
          <p:nvPr/>
        </p:nvSpPr>
        <p:spPr>
          <a:xfrm>
            <a:off x="5915891" y="2610185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1C8FBF-00AD-4E7D-A9AA-4A4F125F7861}"/>
              </a:ext>
            </a:extLst>
          </p:cNvPr>
          <p:cNvSpPr txBox="1"/>
          <p:nvPr/>
        </p:nvSpPr>
        <p:spPr>
          <a:xfrm>
            <a:off x="6279642" y="1883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200791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フラグ操作プログラムの作成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ビットの</a:t>
            </a:r>
            <a:r>
              <a:rPr lang="en-US" altLang="ja-JP" sz="3600" dirty="0"/>
              <a:t>ON/OFF</a:t>
            </a:r>
            <a:r>
              <a:rPr lang="ja-JP" altLang="en-US" sz="3600" dirty="0"/>
              <a:t>を用いたフラグ操作によって</a:t>
            </a:r>
            <a:br>
              <a:rPr lang="en-US" altLang="ja-JP" sz="3600" dirty="0"/>
            </a:br>
            <a:r>
              <a:rPr lang="ja-JP" altLang="en-US" sz="3600" dirty="0"/>
              <a:t>キャラクターのステータスを変更するプログラムを作成する</a:t>
            </a:r>
            <a:br>
              <a:rPr lang="en-US" altLang="ja-JP" sz="3600" dirty="0"/>
            </a:br>
            <a:endParaRPr lang="en-US" altLang="ja-JP" sz="3600" dirty="0"/>
          </a:p>
          <a:p>
            <a:r>
              <a:rPr lang="ja-JP" altLang="en-US" sz="3600" dirty="0"/>
              <a:t>コマンドプロンプトから以下のコマンドを入力</a:t>
            </a:r>
            <a:endParaRPr lang="en-US" altLang="ja-JP" sz="3600" dirty="0"/>
          </a:p>
          <a:p>
            <a:r>
              <a:rPr lang="en-US" altLang="ja-JP" sz="5400" dirty="0">
                <a:solidFill>
                  <a:schemeClr val="bg1"/>
                </a:solidFill>
                <a:highlight>
                  <a:srgbClr val="000000"/>
                </a:highlight>
              </a:rPr>
              <a:t> copy </a:t>
            </a:r>
            <a:r>
              <a:rPr lang="en-US" altLang="ja-JP" sz="5400" dirty="0" err="1">
                <a:solidFill>
                  <a:schemeClr val="bg1"/>
                </a:solidFill>
                <a:highlight>
                  <a:srgbClr val="000000"/>
                </a:highlight>
              </a:rPr>
              <a:t>nul</a:t>
            </a:r>
            <a:r>
              <a:rPr lang="en-US" altLang="ja-JP" sz="5400" dirty="0">
                <a:solidFill>
                  <a:schemeClr val="bg1"/>
                </a:solidFill>
                <a:highlight>
                  <a:srgbClr val="000000"/>
                </a:highlight>
              </a:rPr>
              <a:t> bit01.c</a:t>
            </a:r>
            <a:r>
              <a:rPr lang="en-US" altLang="ja-JP" sz="5400" dirty="0">
                <a:highlight>
                  <a:srgbClr val="000000"/>
                </a:highlight>
              </a:rPr>
              <a:t>a</a:t>
            </a:r>
            <a:endParaRPr lang="en-US" altLang="ja-JP" sz="36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dirty="0"/>
              <a:t>※notepad</a:t>
            </a:r>
            <a:r>
              <a:rPr lang="ja-JP" altLang="en-US" dirty="0"/>
              <a:t>を用いたファイル作成でもよい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690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81278" y="1594561"/>
            <a:ext cx="1051560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spc="-20" dirty="0">
                <a:latin typeface="+mn-ea"/>
                <a:cs typeface="ＭＳ ゴシック"/>
              </a:rPr>
              <a:t>ゲームの中で状態を管理するとき</a:t>
            </a:r>
            <a:r>
              <a:rPr lang="ja-JP" altLang="en-US" sz="3200" b="1" spc="-35" dirty="0">
                <a:solidFill>
                  <a:srgbClr val="FF0000"/>
                </a:solidFill>
                <a:latin typeface="+mn-ea"/>
                <a:cs typeface="ＭＳ ゴシック"/>
              </a:rPr>
              <a:t>フラグ</a:t>
            </a:r>
            <a:r>
              <a:rPr lang="ja-JP" altLang="en-US" sz="3200" b="1" spc="-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データ</a:t>
            </a:r>
            <a:r>
              <a:rPr lang="ja-JP" altLang="en-US" sz="3200" spc="-20" dirty="0">
                <a:latin typeface="+mn-ea"/>
                <a:cs typeface="ＭＳ ゴシック"/>
              </a:rPr>
              <a:t>を使用する</a:t>
            </a:r>
            <a:br>
              <a:rPr lang="ja-JP" altLang="en-US" sz="3200" spc="-20" dirty="0">
                <a:latin typeface="+mn-ea"/>
                <a:cs typeface="ＭＳ ゴシック"/>
              </a:rPr>
            </a:b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例えば、</a:t>
            </a:r>
            <a:r>
              <a:rPr lang="ja-JP" altLang="en-US" sz="3200" spc="-25" dirty="0">
                <a:latin typeface="+mn-ea"/>
                <a:cs typeface="ＭＳ ゴシック"/>
              </a:rPr>
              <a:t>それぞれの状態を</a:t>
            </a:r>
            <a:r>
              <a:rPr lang="ja-JP" altLang="en-US" sz="3200" spc="-20" dirty="0">
                <a:latin typeface="+mn-ea"/>
                <a:cs typeface="ＭＳ ゴシック"/>
              </a:rPr>
              <a:t>管理する</a:t>
            </a:r>
            <a:r>
              <a:rPr lang="ja-JP" altLang="en-US" sz="3200" spc="-20" dirty="0">
                <a:solidFill>
                  <a:srgbClr val="00B0F0"/>
                </a:solidFill>
                <a:latin typeface="+mn-ea"/>
                <a:cs typeface="ＭＳ ゴシック"/>
              </a:rPr>
              <a:t>変数を宣言</a:t>
            </a:r>
            <a:r>
              <a:rPr lang="ja-JP" altLang="en-US" sz="3200" spc="-20" dirty="0">
                <a:latin typeface="+mn-ea"/>
                <a:cs typeface="ＭＳ ゴシック"/>
              </a:rPr>
              <a:t>して、</a:t>
            </a: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変数を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1</a:t>
            </a:r>
            <a:r>
              <a:rPr lang="ja-JP" altLang="en-US" sz="3200" spc="-20" dirty="0">
                <a:latin typeface="+mn-ea"/>
                <a:cs typeface="ＭＳ ゴシック"/>
              </a:rPr>
              <a:t>か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0</a:t>
            </a:r>
            <a:r>
              <a:rPr lang="ja-JP" altLang="en-US" sz="3200" spc="-20" dirty="0" err="1">
                <a:latin typeface="+mn-ea"/>
                <a:cs typeface="ＭＳ ゴシック"/>
              </a:rPr>
              <a:t>かで</a:t>
            </a:r>
            <a:r>
              <a:rPr lang="ja-JP" altLang="en-US" sz="3200" spc="-20" dirty="0">
                <a:latin typeface="+mn-ea"/>
                <a:cs typeface="ＭＳ ゴシック"/>
              </a:rPr>
              <a:t>状態を管理する方法がある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dirty="0">
                <a:latin typeface="+mn-ea"/>
                <a:cs typeface="ＭＳ ゴシック"/>
              </a:rPr>
              <a:t>（</a:t>
            </a:r>
            <a:r>
              <a:rPr sz="3200" dirty="0">
                <a:latin typeface="+mn-ea"/>
                <a:cs typeface="ＭＳ ゴシック"/>
              </a:rPr>
              <a:t>例</a:t>
            </a:r>
            <a:r>
              <a:rPr lang="ja-JP" altLang="en-US" sz="3200" dirty="0">
                <a:latin typeface="+mn-ea"/>
                <a:cs typeface="ＭＳ ゴシック"/>
              </a:rPr>
              <a:t>）</a:t>
            </a:r>
            <a:r>
              <a:rPr sz="3200" spc="-15" dirty="0" err="1">
                <a:latin typeface="+mn-ea"/>
                <a:cs typeface="ＭＳ ゴシック"/>
              </a:rPr>
              <a:t>キャラクターの状態</a:t>
            </a:r>
            <a:endParaRPr sz="3200" dirty="0">
              <a:latin typeface="+mn-ea"/>
              <a:cs typeface="ＭＳ ゴシック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9507" y="4551795"/>
            <a:ext cx="9585325" cy="1951355"/>
            <a:chOff x="796798" y="4585461"/>
            <a:chExt cx="9585325" cy="1951355"/>
          </a:xfrm>
        </p:grpSpPr>
        <p:sp>
          <p:nvSpPr>
            <p:cNvPr id="5" name="object 5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9572244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9572244" y="1938527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0" y="1938527"/>
                  </a:moveTo>
                  <a:lnTo>
                    <a:pt x="9572244" y="1938527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3987" y="4609199"/>
            <a:ext cx="5277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ＭＳ ゴシック"/>
              </a:rPr>
              <a:t>IsPoison</a:t>
            </a:r>
            <a:r>
              <a:rPr sz="4000" spc="-805" dirty="0">
                <a:cs typeface="ＭＳ ゴシック"/>
              </a:rPr>
              <a:t> </a:t>
            </a:r>
            <a:r>
              <a:rPr sz="4000" dirty="0">
                <a:cs typeface="ＭＳ ゴシック"/>
              </a:rPr>
              <a:t>=</a:t>
            </a:r>
            <a:r>
              <a:rPr sz="4000" spc="5" dirty="0">
                <a:cs typeface="ＭＳ ゴシック"/>
              </a:rPr>
              <a:t> </a:t>
            </a:r>
            <a:r>
              <a:rPr sz="4000" spc="-25" dirty="0">
                <a:cs typeface="ＭＳ ゴシック"/>
              </a:rPr>
              <a:t>0;</a:t>
            </a:r>
            <a:endParaRPr sz="4000" dirty="0"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987" y="5218444"/>
            <a:ext cx="551952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6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IsSleep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r>
              <a:rPr sz="4000" spc="-10" dirty="0"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5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IsAtkUp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endParaRPr sz="40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4743" y="4609199"/>
            <a:ext cx="673836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>
                <a:solidFill>
                  <a:srgbClr val="008000"/>
                </a:solidFill>
                <a:cs typeface="ＭＳ ゴシック"/>
              </a:rPr>
              <a:t>		</a:t>
            </a:r>
            <a:r>
              <a:rPr sz="4000" spc="-30" dirty="0">
                <a:solidFill>
                  <a:srgbClr val="008000"/>
                </a:solidFill>
                <a:cs typeface="ＭＳ ゴシック"/>
              </a:rPr>
              <a:t>//毒</a:t>
            </a:r>
            <a:r>
              <a:rPr lang="ja-JP" altLang="en-US" sz="4000" spc="-30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ja-JP" altLang="en-US" sz="4000" spc="-10" dirty="0">
                <a:cs typeface="ＭＳ ゴシック"/>
              </a:rPr>
              <a:t>　　</a:t>
            </a:r>
            <a:r>
              <a:rPr sz="4000" spc="375" dirty="0">
                <a:cs typeface="ＭＳ ゴシック"/>
              </a:rPr>
              <a:t> </a:t>
            </a:r>
            <a:r>
              <a:rPr lang="en-US" sz="4000" spc="375" dirty="0">
                <a:cs typeface="ＭＳ ゴシック"/>
              </a:rPr>
              <a:t>		</a:t>
            </a:r>
            <a:r>
              <a:rPr sz="4000" spc="-35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4000" spc="-35" dirty="0" err="1">
                <a:solidFill>
                  <a:srgbClr val="008000"/>
                </a:solidFill>
                <a:cs typeface="ＭＳ ゴシック"/>
              </a:rPr>
              <a:t>眠り</a:t>
            </a:r>
            <a:r>
              <a:rPr lang="ja-JP" altLang="en-US" sz="4000" spc="-35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en-US" sz="4000" spc="375" dirty="0">
                <a:cs typeface="ＭＳ ゴシック"/>
              </a:rPr>
              <a:t>			</a:t>
            </a:r>
            <a:r>
              <a:rPr sz="4000" spc="-45" dirty="0">
                <a:solidFill>
                  <a:srgbClr val="008000"/>
                </a:solidFill>
                <a:cs typeface="ＭＳ ゴシック"/>
              </a:rPr>
              <a:t>//攻撃力アップ</a:t>
            </a:r>
            <a:endParaRPr sz="4000" dirty="0">
              <a:cs typeface="ＭＳ ゴシック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BitState</a:t>
            </a:r>
            <a:r>
              <a:rPr kumimoji="1" lang="ja-JP" altLang="en-US" b="1" dirty="0"/>
              <a:t>の定義例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	</a:t>
            </a:r>
            <a:r>
              <a:rPr lang="en-US" altLang="ja-JP" dirty="0"/>
              <a:t>Base 	= 0, 		//00000000</a:t>
            </a:r>
          </a:p>
          <a:p>
            <a:pPr marL="0" indent="0">
              <a:buNone/>
            </a:pPr>
            <a:r>
              <a:rPr lang="en-US" altLang="ja-JP" dirty="0"/>
              <a:t>	Poison 	= 1 &lt;&lt; 0, 	//00000001</a:t>
            </a:r>
          </a:p>
          <a:p>
            <a:pPr marL="0" indent="0">
              <a:buNone/>
            </a:pPr>
            <a:r>
              <a:rPr lang="en-US" altLang="ja-JP" dirty="0"/>
              <a:t>	Sleep 	= 1 &lt;&lt; 1, 	//00000010</a:t>
            </a:r>
          </a:p>
          <a:p>
            <a:pPr marL="0" indent="0">
              <a:buNone/>
            </a:pPr>
            <a:r>
              <a:rPr lang="en-US" altLang="ja-JP" dirty="0"/>
              <a:t>	Para 	= 1 &lt;&lt; 2,	//00000100</a:t>
            </a:r>
          </a:p>
          <a:p>
            <a:pPr marL="0" indent="0">
              <a:buNone/>
            </a:pPr>
            <a:r>
              <a:rPr lang="en-US" altLang="ja-JP" dirty="0"/>
              <a:t>	Burn 	= 1 &lt;&lt; 3,	//00001000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AtkUp</a:t>
            </a:r>
            <a:r>
              <a:rPr lang="en-US" altLang="ja-JP" dirty="0"/>
              <a:t> 	= 1 &lt;&lt; 4, 	//00010000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AtkDown</a:t>
            </a:r>
            <a:r>
              <a:rPr lang="en-US" altLang="ja-JP" dirty="0"/>
              <a:t> 	= 1 &lt;&lt; 5		//00100000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8CC713-3CD7-47C6-946A-C62A493CD30B}"/>
              </a:ext>
            </a:extLst>
          </p:cNvPr>
          <p:cNvSpPr txBox="1"/>
          <p:nvPr/>
        </p:nvSpPr>
        <p:spPr>
          <a:xfrm>
            <a:off x="8772358" y="2023170"/>
            <a:ext cx="33858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どく状態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ねむり状態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まひ状態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やけど状態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C000"/>
                </a:solidFill>
              </a:rPr>
              <a:t>攻撃力アップ状態</a:t>
            </a:r>
            <a:endParaRPr lang="en-US" altLang="ja-JP" sz="3200" dirty="0">
              <a:solidFill>
                <a:srgbClr val="FFC000"/>
              </a:solidFill>
            </a:endParaRPr>
          </a:p>
          <a:p>
            <a:r>
              <a:rPr kumimoji="1" lang="ja-JP" altLang="en-US" sz="3200" dirty="0">
                <a:solidFill>
                  <a:srgbClr val="FFC000"/>
                </a:solidFill>
              </a:rPr>
              <a:t>攻撃力ダウン状態</a:t>
            </a:r>
          </a:p>
        </p:txBody>
      </p:sp>
    </p:spTree>
    <p:extLst>
      <p:ext uri="{BB962C8B-B14F-4D97-AF65-F5344CB8AC3E}">
        <p14:creationId xmlns:p14="http://schemas.microsoft.com/office/powerpoint/2010/main" val="273221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olidFill>
                  <a:srgbClr val="00B0F0"/>
                </a:solidFill>
              </a:rPr>
              <a:t>typedef</a:t>
            </a:r>
            <a:r>
              <a:rPr lang="en-US" altLang="ja-JP" sz="3600" dirty="0"/>
              <a:t> unsigned int 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;</a:t>
            </a:r>
            <a:br>
              <a:rPr lang="en-US" altLang="ja-JP" sz="3600" dirty="0">
                <a:solidFill>
                  <a:srgbClr val="00B050"/>
                </a:solidFill>
              </a:rPr>
            </a:br>
            <a:r>
              <a:rPr lang="en-US" altLang="ja-JP" sz="3600" dirty="0">
                <a:solidFill>
                  <a:srgbClr val="00B050"/>
                </a:solidFill>
              </a:rPr>
              <a:t>UINT </a:t>
            </a:r>
            <a:r>
              <a:rPr lang="en-US" altLang="ja-JP" sz="3600" dirty="0" err="1"/>
              <a:t>myStatus</a:t>
            </a:r>
            <a:r>
              <a:rPr lang="en-US" altLang="ja-JP" sz="3600" dirty="0"/>
              <a:t> = Base;</a:t>
            </a:r>
            <a:br>
              <a:rPr lang="en-US" altLang="ja-JP" sz="3600" dirty="0">
                <a:solidFill>
                  <a:srgbClr val="00B050"/>
                </a:solidFill>
              </a:rPr>
            </a:b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表示</a:t>
            </a:r>
            <a:r>
              <a:rPr lang="ja-JP" altLang="en-US" dirty="0"/>
              <a:t>する関数（値渡し）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dispStatus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s);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関数内でフラグとなるビットをチェックして、どの状態にあるのかを表示する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372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olidFill>
                  <a:srgbClr val="00B0F0"/>
                </a:solidFill>
              </a:rPr>
              <a:t>typedef</a:t>
            </a:r>
            <a:r>
              <a:rPr lang="en-US" altLang="ja-JP" sz="3600" dirty="0"/>
              <a:t> unsigned int 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br>
              <a:rPr lang="en-US" altLang="ja-JP" sz="3600" dirty="0">
                <a:solidFill>
                  <a:srgbClr val="00B050"/>
                </a:solidFill>
              </a:rPr>
            </a:b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表示</a:t>
            </a:r>
            <a:r>
              <a:rPr lang="ja-JP" altLang="en-US" dirty="0"/>
              <a:t>する関数（値渡し）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dispStatus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s);</a:t>
            </a:r>
            <a:br>
              <a:rPr lang="en-US" altLang="ja-JP" sz="3600" dirty="0"/>
            </a:br>
            <a:endParaRPr kumimoji="1" lang="en-US" altLang="ja-JP" dirty="0"/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変更</a:t>
            </a:r>
            <a:r>
              <a:rPr lang="ja-JP" altLang="en-US" dirty="0"/>
              <a:t>する関数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changeFlag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*s);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回復</a:t>
            </a:r>
            <a:r>
              <a:rPr lang="ja-JP" altLang="en-US" dirty="0"/>
              <a:t>する関数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clearFlag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*s);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660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プログラムの流れ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dirty="0"/>
              <a:t>状態を表すビット列</a:t>
            </a:r>
            <a:r>
              <a:rPr lang="en-US" altLang="ja-JP" dirty="0" err="1"/>
              <a:t>BitState</a:t>
            </a:r>
            <a:r>
              <a:rPr lang="ja-JP" altLang="en-US" dirty="0"/>
              <a:t>を列挙型で定義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dirty="0"/>
              <a:t>状態を管理する変数 </a:t>
            </a:r>
            <a:r>
              <a:rPr lang="en-US" altLang="ja-JP" dirty="0" err="1"/>
              <a:t>myState</a:t>
            </a:r>
            <a:r>
              <a:rPr lang="ja-JP" altLang="en-US" dirty="0"/>
              <a:t>　を</a:t>
            </a:r>
            <a:r>
              <a:rPr lang="en-US" altLang="ja-JP" dirty="0"/>
              <a:t>UINT</a:t>
            </a:r>
            <a:r>
              <a:rPr lang="ja-JP" altLang="en-US" dirty="0"/>
              <a:t>で宣言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に </a:t>
            </a:r>
            <a:r>
              <a:rPr lang="en-US" altLang="ja-JP" dirty="0" err="1"/>
              <a:t>BitState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Base </a:t>
            </a:r>
            <a:r>
              <a:rPr lang="ja-JP" altLang="en-US" dirty="0"/>
              <a:t>を代入して初期化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ja-JP" altLang="en-US" dirty="0"/>
              <a:t>　を </a:t>
            </a:r>
            <a:r>
              <a:rPr lang="en-US" altLang="ja-JP" dirty="0" err="1"/>
              <a:t>changeFlag</a:t>
            </a:r>
            <a:r>
              <a:rPr lang="ja-JP" altLang="en-US" dirty="0"/>
              <a:t>関数 でフラグ</a:t>
            </a:r>
            <a:r>
              <a:rPr lang="en-US" altLang="ja-JP" dirty="0"/>
              <a:t>ON</a:t>
            </a:r>
            <a:r>
              <a:rPr lang="ja-JP" altLang="en-US" dirty="0"/>
              <a:t>（ビットを立てる）</a:t>
            </a:r>
            <a:br>
              <a:rPr lang="en-US" altLang="ja-JP" dirty="0"/>
            </a:br>
            <a:r>
              <a:rPr lang="ja-JP" altLang="en-US" sz="2400" dirty="0"/>
              <a:t>複数のフラグを</a:t>
            </a:r>
            <a:r>
              <a:rPr lang="en-US" altLang="ja-JP" sz="2400" dirty="0"/>
              <a:t>ON</a:t>
            </a:r>
            <a:r>
              <a:rPr lang="ja-JP" altLang="en-US" sz="2400" dirty="0"/>
              <a:t>できるように処理を繰り返す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 err="1"/>
              <a:t>dispStatus</a:t>
            </a:r>
            <a:r>
              <a:rPr lang="ja-JP" altLang="en-US" dirty="0"/>
              <a:t>関数で表示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 err="1"/>
              <a:t>clearFlag</a:t>
            </a:r>
            <a:r>
              <a:rPr lang="ja-JP" altLang="en-US" dirty="0"/>
              <a:t>関数　でフラグ</a:t>
            </a:r>
            <a:r>
              <a:rPr lang="en-US" altLang="ja-JP" dirty="0"/>
              <a:t>OFF</a:t>
            </a:r>
            <a:r>
              <a:rPr lang="ja-JP" altLang="en-US" dirty="0"/>
              <a:t>（ビットを落とす）</a:t>
            </a:r>
            <a:br>
              <a:rPr lang="en-US" altLang="ja-JP" dirty="0"/>
            </a:br>
            <a:r>
              <a:rPr lang="ja-JP" altLang="en-US" sz="2400" dirty="0"/>
              <a:t>複数のフラグを</a:t>
            </a:r>
            <a:r>
              <a:rPr lang="en-US" altLang="ja-JP" sz="2400" dirty="0"/>
              <a:t>OFF</a:t>
            </a:r>
            <a:r>
              <a:rPr lang="ja-JP" altLang="en-US" sz="2400" dirty="0"/>
              <a:t>できるように処理を繰り返す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 err="1"/>
              <a:t>dispStatus</a:t>
            </a:r>
            <a:r>
              <a:rPr lang="ja-JP" altLang="en-US" dirty="0"/>
              <a:t>関数で表示</a:t>
            </a:r>
            <a:endParaRPr lang="en-US" altLang="ja-JP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ja-JP" altLang="en-US" b="1" dirty="0"/>
              <a:t>実行画面のイメージ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33" y="1295400"/>
            <a:ext cx="5943600" cy="4495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****</a:t>
            </a:r>
            <a:r>
              <a:rPr lang="ja-JP" altLang="en-US" sz="1400" dirty="0">
                <a:solidFill>
                  <a:schemeClr val="bg1"/>
                </a:solidFill>
              </a:rPr>
              <a:t>現在の状態****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ねむり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まひ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******************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1AB3E91-F58A-4EF4-8BBC-1989A212F909}"/>
              </a:ext>
            </a:extLst>
          </p:cNvPr>
          <p:cNvSpPr txBox="1">
            <a:spLocks/>
          </p:cNvSpPr>
          <p:nvPr/>
        </p:nvSpPr>
        <p:spPr>
          <a:xfrm>
            <a:off x="6096000" y="1295400"/>
            <a:ext cx="5943600" cy="304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どの状態を回復しますか？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1:</a:t>
            </a:r>
            <a:r>
              <a:rPr lang="ja-JP" altLang="en-US" sz="3600" dirty="0">
                <a:solidFill>
                  <a:schemeClr val="bg1"/>
                </a:solidFill>
              </a:rPr>
              <a:t>毒 </a:t>
            </a:r>
            <a:r>
              <a:rPr lang="en-US" altLang="ja-JP" sz="3600" dirty="0">
                <a:solidFill>
                  <a:schemeClr val="bg1"/>
                </a:solidFill>
              </a:rPr>
              <a:t>2:</a:t>
            </a:r>
            <a:r>
              <a:rPr lang="ja-JP" altLang="en-US" sz="3600" dirty="0">
                <a:solidFill>
                  <a:schemeClr val="bg1"/>
                </a:solidFill>
              </a:rPr>
              <a:t>睡眠 </a:t>
            </a:r>
            <a:r>
              <a:rPr lang="en-US" altLang="ja-JP" sz="3600" dirty="0">
                <a:solidFill>
                  <a:schemeClr val="bg1"/>
                </a:solidFill>
              </a:rPr>
              <a:t>3:</a:t>
            </a:r>
            <a:r>
              <a:rPr lang="ja-JP" altLang="en-US" sz="3600" dirty="0">
                <a:solidFill>
                  <a:schemeClr val="bg1"/>
                </a:solidFill>
              </a:rPr>
              <a:t>麻痺 </a:t>
            </a:r>
            <a:r>
              <a:rPr lang="en-US" altLang="ja-JP" sz="3600" dirty="0">
                <a:solidFill>
                  <a:schemeClr val="bg1"/>
                </a:solidFill>
              </a:rPr>
              <a:t>4:</a:t>
            </a:r>
            <a:r>
              <a:rPr lang="ja-JP" altLang="en-US" sz="3600" dirty="0">
                <a:solidFill>
                  <a:schemeClr val="bg1"/>
                </a:solidFill>
              </a:rPr>
              <a:t>火傷 </a:t>
            </a:r>
            <a:r>
              <a:rPr lang="en-US" altLang="ja-JP" sz="3600" dirty="0">
                <a:solidFill>
                  <a:schemeClr val="bg1"/>
                </a:solidFill>
              </a:rPr>
              <a:t>5:</a:t>
            </a:r>
            <a:r>
              <a:rPr lang="ja-JP" altLang="en-US" sz="3600" dirty="0">
                <a:solidFill>
                  <a:schemeClr val="bg1"/>
                </a:solidFill>
              </a:rPr>
              <a:t>攻撃↑ </a:t>
            </a:r>
            <a:r>
              <a:rPr lang="en-US" altLang="ja-JP" sz="3600" dirty="0">
                <a:solidFill>
                  <a:schemeClr val="bg1"/>
                </a:solidFill>
              </a:rPr>
              <a:t>6:</a:t>
            </a:r>
            <a:r>
              <a:rPr lang="ja-JP" altLang="en-US" sz="3600" dirty="0">
                <a:solidFill>
                  <a:schemeClr val="bg1"/>
                </a:solidFill>
              </a:rPr>
              <a:t>攻撃↓ </a:t>
            </a:r>
            <a:r>
              <a:rPr lang="en-US" altLang="ja-JP" sz="3600" dirty="0">
                <a:solidFill>
                  <a:schemeClr val="bg1"/>
                </a:solidFill>
              </a:rPr>
              <a:t>0:</a:t>
            </a:r>
            <a:r>
              <a:rPr lang="ja-JP" altLang="en-US" sz="3600" dirty="0">
                <a:solidFill>
                  <a:schemeClr val="bg1"/>
                </a:solidFill>
              </a:rPr>
              <a:t>入力終了＞</a:t>
            </a:r>
            <a:r>
              <a:rPr lang="en-US" altLang="ja-JP" sz="3600" dirty="0">
                <a:solidFill>
                  <a:schemeClr val="bg1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どの状態を回復しますか？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1:</a:t>
            </a:r>
            <a:r>
              <a:rPr lang="ja-JP" altLang="en-US" sz="3600" dirty="0">
                <a:solidFill>
                  <a:schemeClr val="bg1"/>
                </a:solidFill>
              </a:rPr>
              <a:t>毒 </a:t>
            </a:r>
            <a:r>
              <a:rPr lang="en-US" altLang="ja-JP" sz="3600" dirty="0">
                <a:solidFill>
                  <a:schemeClr val="bg1"/>
                </a:solidFill>
              </a:rPr>
              <a:t>2:</a:t>
            </a:r>
            <a:r>
              <a:rPr lang="ja-JP" altLang="en-US" sz="3600" dirty="0">
                <a:solidFill>
                  <a:schemeClr val="bg1"/>
                </a:solidFill>
              </a:rPr>
              <a:t>睡眠 </a:t>
            </a:r>
            <a:r>
              <a:rPr lang="en-US" altLang="ja-JP" sz="3600" dirty="0">
                <a:solidFill>
                  <a:schemeClr val="bg1"/>
                </a:solidFill>
              </a:rPr>
              <a:t>3:</a:t>
            </a:r>
            <a:r>
              <a:rPr lang="ja-JP" altLang="en-US" sz="3600" dirty="0">
                <a:solidFill>
                  <a:schemeClr val="bg1"/>
                </a:solidFill>
              </a:rPr>
              <a:t>麻痺 </a:t>
            </a:r>
            <a:r>
              <a:rPr lang="en-US" altLang="ja-JP" sz="3600" dirty="0">
                <a:solidFill>
                  <a:schemeClr val="bg1"/>
                </a:solidFill>
              </a:rPr>
              <a:t>4:</a:t>
            </a:r>
            <a:r>
              <a:rPr lang="ja-JP" altLang="en-US" sz="3600" dirty="0">
                <a:solidFill>
                  <a:schemeClr val="bg1"/>
                </a:solidFill>
              </a:rPr>
              <a:t>火傷 </a:t>
            </a:r>
            <a:r>
              <a:rPr lang="en-US" altLang="ja-JP" sz="3600" dirty="0">
                <a:solidFill>
                  <a:schemeClr val="bg1"/>
                </a:solidFill>
              </a:rPr>
              <a:t>5:</a:t>
            </a:r>
            <a:r>
              <a:rPr lang="ja-JP" altLang="en-US" sz="3600" dirty="0">
                <a:solidFill>
                  <a:schemeClr val="bg1"/>
                </a:solidFill>
              </a:rPr>
              <a:t>攻撃↑ </a:t>
            </a:r>
            <a:r>
              <a:rPr lang="en-US" altLang="ja-JP" sz="3600" dirty="0">
                <a:solidFill>
                  <a:schemeClr val="bg1"/>
                </a:solidFill>
              </a:rPr>
              <a:t>6:</a:t>
            </a:r>
            <a:r>
              <a:rPr lang="ja-JP" altLang="en-US" sz="3600" dirty="0">
                <a:solidFill>
                  <a:schemeClr val="bg1"/>
                </a:solidFill>
              </a:rPr>
              <a:t>攻撃↓ </a:t>
            </a:r>
            <a:r>
              <a:rPr lang="en-US" altLang="ja-JP" sz="3600" dirty="0">
                <a:solidFill>
                  <a:schemeClr val="bg1"/>
                </a:solidFill>
              </a:rPr>
              <a:t>0:</a:t>
            </a:r>
            <a:r>
              <a:rPr lang="ja-JP" altLang="en-US" sz="3600" dirty="0">
                <a:solidFill>
                  <a:schemeClr val="bg1"/>
                </a:solidFill>
              </a:rPr>
              <a:t>入力終了＞</a:t>
            </a:r>
            <a:r>
              <a:rPr lang="en-US" altLang="ja-JP" sz="3600" dirty="0">
                <a:solidFill>
                  <a:schemeClr val="bg1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****</a:t>
            </a:r>
            <a:r>
              <a:rPr lang="ja-JP" altLang="en-US" sz="3600" dirty="0">
                <a:solidFill>
                  <a:schemeClr val="bg1"/>
                </a:solidFill>
              </a:rPr>
              <a:t>現在の状態****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どく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まひ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******************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8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各状態での効果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どく</a:t>
            </a:r>
            <a:br>
              <a:rPr lang="en-US" altLang="ja-JP" dirty="0"/>
            </a:br>
            <a:r>
              <a:rPr lang="ja-JP" altLang="en-US" dirty="0"/>
              <a:t>解毒するまで毎ターン体力（</a:t>
            </a:r>
            <a:r>
              <a:rPr lang="en-US" altLang="ja-JP" dirty="0"/>
              <a:t>HP</a:t>
            </a:r>
            <a:r>
              <a:rPr lang="ja-JP" altLang="en-US" dirty="0"/>
              <a:t>）が少しずつ減る状態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ねむり</a:t>
            </a:r>
            <a:br>
              <a:rPr lang="en-US" altLang="ja-JP" dirty="0"/>
            </a:br>
            <a:r>
              <a:rPr lang="ja-JP" altLang="en-US" dirty="0"/>
              <a:t>攻撃をうけるまで行動不能な状態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まひ</a:t>
            </a:r>
            <a:br>
              <a:rPr lang="en-US" altLang="ja-JP" dirty="0"/>
            </a:br>
            <a:r>
              <a:rPr lang="ja-JP" altLang="en-US" dirty="0"/>
              <a:t>ランダムなターン数だけ行動不能な状態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やけど</a:t>
            </a:r>
            <a:br>
              <a:rPr lang="en-US" altLang="ja-JP" dirty="0"/>
            </a:br>
            <a:r>
              <a:rPr lang="ja-JP" altLang="en-US" dirty="0"/>
              <a:t>治療するまで被ダメージが</a:t>
            </a:r>
            <a:r>
              <a:rPr lang="en-US" altLang="ja-JP" dirty="0"/>
              <a:t>1.5</a:t>
            </a:r>
            <a:r>
              <a:rPr lang="ja-JP" altLang="en-US" dirty="0"/>
              <a:t>倍になる状態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攻撃力アップ</a:t>
            </a:r>
            <a:br>
              <a:rPr lang="en-US" altLang="ja-JP" dirty="0"/>
            </a:br>
            <a:r>
              <a:rPr lang="ja-JP" altLang="en-US" dirty="0"/>
              <a:t>バフスキルにより攻撃力が</a:t>
            </a:r>
            <a:r>
              <a:rPr lang="en-US" altLang="ja-JP" dirty="0"/>
              <a:t>1.5</a:t>
            </a:r>
            <a:r>
              <a:rPr lang="ja-JP" altLang="en-US" dirty="0"/>
              <a:t>倍になっている状態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攻撃力ダウン</a:t>
            </a:r>
            <a:br>
              <a:rPr lang="en-US" altLang="ja-JP" dirty="0"/>
            </a:br>
            <a:r>
              <a:rPr lang="ja-JP" altLang="en-US" dirty="0"/>
              <a:t>デバフスキルにより攻撃力が</a:t>
            </a:r>
            <a:r>
              <a:rPr lang="en-US" altLang="ja-JP" dirty="0"/>
              <a:t>0.5</a:t>
            </a:r>
            <a:r>
              <a:rPr lang="ja-JP" altLang="en-US" dirty="0"/>
              <a:t>倍になっている状態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426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86713" y="1758442"/>
            <a:ext cx="3728720" cy="4414520"/>
            <a:chOff x="886713" y="1758442"/>
            <a:chExt cx="3728720" cy="4414520"/>
          </a:xfrm>
        </p:grpSpPr>
        <p:sp>
          <p:nvSpPr>
            <p:cNvPr id="4" name="object 4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3715512" y="0"/>
                  </a:moveTo>
                  <a:lnTo>
                    <a:pt x="0" y="0"/>
                  </a:lnTo>
                  <a:lnTo>
                    <a:pt x="0" y="4401312"/>
                  </a:lnTo>
                  <a:lnTo>
                    <a:pt x="3715512" y="4401312"/>
                  </a:lnTo>
                  <a:lnTo>
                    <a:pt x="371551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0" y="4401312"/>
                  </a:moveTo>
                  <a:lnTo>
                    <a:pt x="3715512" y="4401312"/>
                  </a:lnTo>
                  <a:lnTo>
                    <a:pt x="3715512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413" y="1810257"/>
            <a:ext cx="3716020" cy="4300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62865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//毒状態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Poison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238125">
              <a:lnSpc>
                <a:spcPct val="100000"/>
              </a:lnSpc>
            </a:pPr>
            <a:r>
              <a:rPr sz="2800" spc="-45" dirty="0">
                <a:solidFill>
                  <a:srgbClr val="008000"/>
                </a:solidFill>
                <a:cs typeface="ＭＳ ゴシック"/>
              </a:rPr>
              <a:t>//眠り状態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b="1" dirty="0">
                <a:cs typeface="ＭＳ ゴシック"/>
              </a:rPr>
              <a:t>IsSleep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ts val="3229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7802" y="4715002"/>
            <a:ext cx="1645285" cy="875665"/>
            <a:chOff x="4257802" y="4715002"/>
            <a:chExt cx="1645285" cy="875665"/>
          </a:xfrm>
        </p:grpSpPr>
        <p:sp>
          <p:nvSpPr>
            <p:cNvPr id="8" name="object 8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1200912" y="0"/>
                  </a:moveTo>
                  <a:lnTo>
                    <a:pt x="1200912" y="215646"/>
                  </a:lnTo>
                  <a:lnTo>
                    <a:pt x="0" y="215646"/>
                  </a:lnTo>
                  <a:lnTo>
                    <a:pt x="0" y="646938"/>
                  </a:lnTo>
                  <a:lnTo>
                    <a:pt x="1200912" y="646938"/>
                  </a:lnTo>
                  <a:lnTo>
                    <a:pt x="1200912" y="862584"/>
                  </a:lnTo>
                  <a:lnTo>
                    <a:pt x="1632203" y="43129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0" y="215646"/>
                  </a:moveTo>
                  <a:lnTo>
                    <a:pt x="1200912" y="215646"/>
                  </a:lnTo>
                  <a:lnTo>
                    <a:pt x="1200912" y="0"/>
                  </a:lnTo>
                  <a:lnTo>
                    <a:pt x="1632203" y="431292"/>
                  </a:lnTo>
                  <a:lnTo>
                    <a:pt x="1200912" y="862584"/>
                  </a:lnTo>
                  <a:lnTo>
                    <a:pt x="1200912" y="646938"/>
                  </a:lnTo>
                  <a:lnTo>
                    <a:pt x="0" y="646938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73752" y="1764792"/>
            <a:ext cx="5641848" cy="2212144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none" lIns="0" tIns="57150" rIns="0" bIns="0" rtlCol="0">
            <a:norm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2800" spc="-30" dirty="0" err="1">
                <a:solidFill>
                  <a:srgbClr val="008000"/>
                </a:solidFill>
                <a:cs typeface="ＭＳ ゴシック"/>
              </a:rPr>
              <a:t>攻撃力</a:t>
            </a:r>
            <a:r>
              <a:rPr sz="2800" spc="-10" dirty="0" err="1">
                <a:solidFill>
                  <a:srgbClr val="008000"/>
                </a:solidFill>
                <a:cs typeface="ＭＳ ゴシック"/>
              </a:rPr>
              <a:t>Up</a:t>
            </a:r>
            <a:r>
              <a:rPr sz="2800" spc="-45" dirty="0" err="1">
                <a:solidFill>
                  <a:srgbClr val="008000"/>
                </a:solidFill>
                <a:cs typeface="ＭＳ ゴシック"/>
              </a:rPr>
              <a:t>状態</a:t>
            </a:r>
            <a:endParaRPr lang="en-US" sz="2800" spc="-50" dirty="0">
              <a:solidFill>
                <a:srgbClr val="008000"/>
              </a:solidFill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dirty="0" err="1">
                <a:cs typeface="ＭＳ ゴシック"/>
              </a:rPr>
              <a:t>Is</a:t>
            </a:r>
            <a:r>
              <a:rPr sz="2800" b="1" dirty="0" err="1">
                <a:cs typeface="ＭＳ ゴシック"/>
              </a:rPr>
              <a:t>AtkUp</a:t>
            </a:r>
            <a:r>
              <a:rPr sz="2800" b="1" spc="-40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982" y="4642484"/>
            <a:ext cx="5140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それぞれの状態変化を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つずつ</a:t>
            </a:r>
            <a:r>
              <a:rPr lang="ja-JP" altLang="en-US"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個別の</a:t>
            </a:r>
            <a:r>
              <a:rPr sz="3200" b="1" u="sng" spc="-20" dirty="0" err="1">
                <a:latin typeface="ＭＳ ゴシック"/>
                <a:cs typeface="ＭＳ ゴシック"/>
              </a:rPr>
              <a:t>変数</a:t>
            </a:r>
            <a:r>
              <a:rPr sz="3200" u="none" spc="-20" dirty="0" err="1">
                <a:latin typeface="ＭＳ ゴシック"/>
                <a:cs typeface="ＭＳ ゴシック"/>
              </a:rPr>
              <a:t>で</a:t>
            </a:r>
            <a:br>
              <a:rPr lang="en-US" sz="3200" u="none" spc="-20" dirty="0">
                <a:latin typeface="ＭＳ ゴシック"/>
                <a:cs typeface="ＭＳ ゴシック"/>
              </a:rPr>
            </a:br>
            <a:r>
              <a:rPr sz="3200" u="none" spc="-20" dirty="0" err="1">
                <a:latin typeface="ＭＳ ゴシック"/>
                <a:cs typeface="ＭＳ ゴシック"/>
              </a:rPr>
              <a:t>管理している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761C603-4AD1-46BD-97D2-01BFAD078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09802" y="2020570"/>
            <a:ext cx="9585325" cy="1582420"/>
            <a:chOff x="1209802" y="2020570"/>
            <a:chExt cx="9585325" cy="1582420"/>
          </a:xfrm>
        </p:grpSpPr>
        <p:sp>
          <p:nvSpPr>
            <p:cNvPr id="4" name="object 4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9572244" y="0"/>
                  </a:moveTo>
                  <a:lnTo>
                    <a:pt x="0" y="0"/>
                  </a:lnTo>
                  <a:lnTo>
                    <a:pt x="0" y="1569719"/>
                  </a:lnTo>
                  <a:lnTo>
                    <a:pt x="9572244" y="1569719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0" y="1569719"/>
                  </a:moveTo>
                  <a:lnTo>
                    <a:pt x="9572244" y="1569719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6155" y="1132712"/>
            <a:ext cx="9836150" cy="36490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sz="2800" spc="-40" dirty="0" err="1">
                <a:latin typeface="ＭＳ ゴシック"/>
                <a:cs typeface="ＭＳ ゴシック"/>
              </a:rPr>
              <a:t>状態を増やす際には</a:t>
            </a:r>
            <a:r>
              <a:rPr sz="2800" b="1" spc="-1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変数も増や</a:t>
            </a:r>
            <a:r>
              <a:rPr lang="ja-JP" altLang="en-US" sz="2800" b="1" spc="-10" dirty="0">
                <a:solidFill>
                  <a:srgbClr val="FF0000"/>
                </a:solidFill>
                <a:latin typeface="ＭＳ ゴシック"/>
                <a:cs typeface="ＭＳ ゴシック"/>
              </a:rPr>
              <a:t>していく</a:t>
            </a:r>
            <a:r>
              <a:rPr sz="2800" spc="-35" dirty="0" err="1">
                <a:latin typeface="ＭＳ ゴシック"/>
                <a:cs typeface="ＭＳ ゴシック"/>
              </a:rPr>
              <a:t>必要がある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br>
              <a:rPr lang="en-US" sz="2800" spc="-25" dirty="0">
                <a:latin typeface="Century Gothic"/>
                <a:cs typeface="Century Gothic"/>
              </a:rPr>
            </a:br>
            <a:r>
              <a:rPr lang="ja-JP" altLang="en-US" sz="2800" spc="-25" dirty="0">
                <a:latin typeface="Century Gothic"/>
                <a:cs typeface="Century Gothic"/>
              </a:rPr>
              <a:t>　　使用する</a:t>
            </a:r>
            <a:r>
              <a:rPr lang="ja-JP" altLang="en-US" sz="28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メモリ量も増大</a:t>
            </a:r>
            <a:r>
              <a:rPr lang="ja-JP" altLang="en-US" sz="2800" spc="-25" dirty="0">
                <a:latin typeface="Century Gothic"/>
                <a:cs typeface="Century Gothic"/>
              </a:rPr>
              <a:t>（変数につき</a:t>
            </a:r>
            <a:r>
              <a:rPr lang="en-US" altLang="ja-JP" sz="2800" spc="-25" dirty="0">
                <a:latin typeface="Century Gothic"/>
                <a:cs typeface="Century Gothic"/>
              </a:rPr>
              <a:t>4</a:t>
            </a:r>
            <a:r>
              <a:rPr lang="ja-JP" altLang="en-US" sz="2800" spc="-25" dirty="0">
                <a:latin typeface="Century Gothic"/>
                <a:cs typeface="Century Gothic"/>
              </a:rPr>
              <a:t>バイト必要）</a:t>
            </a:r>
            <a:endParaRPr sz="2800" dirty="0">
              <a:latin typeface="Century Gothic"/>
              <a:cs typeface="Century Gothic"/>
            </a:endParaRPr>
          </a:p>
          <a:p>
            <a:pPr marL="420370" marR="1328420">
              <a:lnSpc>
                <a:spcPct val="100000"/>
              </a:lnSpc>
              <a:spcBef>
                <a:spcPts val="690"/>
              </a:spcBef>
              <a:tabLst>
                <a:tab pos="2707005" algn="l"/>
              </a:tabLst>
            </a:pP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5" dirty="0">
                <a:solidFill>
                  <a:srgbClr val="FF0000"/>
                </a:solidFill>
                <a:cs typeface="ＭＳ ゴシック"/>
              </a:rPr>
              <a:t>I</a:t>
            </a:r>
            <a:r>
              <a:rPr lang="ja-JP" altLang="en-US" sz="3200" spc="5" dirty="0">
                <a:solidFill>
                  <a:srgbClr val="FF0000"/>
                </a:solidFill>
                <a:cs typeface="ＭＳ ゴシック"/>
              </a:rPr>
              <a:t>ｓ</a:t>
            </a:r>
            <a:r>
              <a:rPr lang="en-US" sz="3200" spc="-10" dirty="0" err="1">
                <a:solidFill>
                  <a:srgbClr val="FF0000"/>
                </a:solidFill>
                <a:cs typeface="ＭＳ ゴシック"/>
              </a:rPr>
              <a:t>D</a:t>
            </a:r>
            <a:r>
              <a:rPr sz="3200" spc="-10" dirty="0" err="1">
                <a:solidFill>
                  <a:srgbClr val="FF0000"/>
                </a:solidFill>
                <a:cs typeface="ＭＳ ゴシック"/>
              </a:rPr>
              <a:t>efUp</a:t>
            </a:r>
            <a:r>
              <a:rPr lang="en-US" sz="3200" spc="-10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5" dirty="0">
                <a:cs typeface="ＭＳ ゴシック"/>
              </a:rPr>
              <a:t>= </a:t>
            </a:r>
            <a:r>
              <a:rPr sz="3200" dirty="0">
                <a:cs typeface="ＭＳ ゴシック"/>
              </a:rPr>
              <a:t>0;</a:t>
            </a:r>
            <a:r>
              <a:rPr sz="3200" spc="-805" dirty="0">
                <a:cs typeface="ＭＳ ゴシック"/>
              </a:rPr>
              <a:t> </a:t>
            </a:r>
            <a:r>
              <a:rPr lang="en-US" sz="3200" spc="-805" dirty="0">
                <a:cs typeface="ＭＳ ゴシック"/>
              </a:rPr>
              <a:t>	</a:t>
            </a:r>
            <a:r>
              <a:rPr sz="3200" spc="-2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latin typeface="ＭＳ ゴシック"/>
                <a:cs typeface="ＭＳ ゴシック"/>
              </a:rPr>
              <a:t>防御力アップ</a:t>
            </a:r>
            <a:r>
              <a:rPr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br>
              <a:rPr lang="en-US"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-15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B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urn</a:t>
            </a:r>
            <a:r>
              <a:rPr sz="3200" spc="-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5" dirty="0">
                <a:cs typeface="ＭＳ ゴシック"/>
              </a:rPr>
              <a:t>= </a:t>
            </a:r>
            <a:r>
              <a:rPr sz="3200" spc="-10" dirty="0">
                <a:cs typeface="ＭＳ ゴシック"/>
              </a:rPr>
              <a:t>0</a:t>
            </a:r>
            <a:r>
              <a:rPr sz="3200" spc="-409" dirty="0">
                <a:cs typeface="ＭＳ ゴシック"/>
              </a:rPr>
              <a:t>;</a:t>
            </a:r>
            <a:r>
              <a:rPr sz="3200" spc="-409" dirty="0">
                <a:latin typeface="ＭＳ ゴシック"/>
                <a:cs typeface="ＭＳ ゴシック"/>
              </a:rPr>
              <a:t> </a:t>
            </a:r>
            <a:r>
              <a:rPr lang="en-US" sz="3200" spc="-409" dirty="0">
                <a:latin typeface="ＭＳ ゴシック"/>
                <a:cs typeface="ＭＳ ゴシック"/>
              </a:rPr>
              <a:t>		</a:t>
            </a:r>
            <a:r>
              <a:rPr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火傷状態</a:t>
            </a:r>
            <a:endParaRPr sz="3200" dirty="0">
              <a:latin typeface="ＭＳ ゴシック"/>
              <a:cs typeface="ＭＳ ゴシック"/>
            </a:endParaRPr>
          </a:p>
          <a:p>
            <a:pPr marL="4203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...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2800" spc="-40" dirty="0">
                <a:latin typeface="ＭＳ ゴシック"/>
                <a:cs typeface="ＭＳ ゴシック"/>
              </a:rPr>
              <a:t>・複数の状態を付与する場合</a:t>
            </a:r>
            <a:endParaRPr sz="2800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それぞれのフラグを変更</a:t>
            </a:r>
            <a:r>
              <a:rPr sz="2800" spc="-35" dirty="0">
                <a:latin typeface="ＭＳ ゴシック"/>
                <a:cs typeface="ＭＳ ゴシック"/>
              </a:rPr>
              <a:t>しなければならない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152" y="4872228"/>
            <a:ext cx="9836150" cy="1569720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1608455">
              <a:lnSpc>
                <a:spcPct val="100000"/>
              </a:lnSpc>
              <a:spcBef>
                <a:spcPts val="470"/>
              </a:spcBef>
            </a:pPr>
            <a:r>
              <a:rPr sz="32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cs typeface="ＭＳ ゴシック"/>
              </a:rPr>
              <a:t>毒状態になり攻撃力が下がる攻撃を受けた</a:t>
            </a:r>
            <a:r>
              <a:rPr sz="32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IsPoison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30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IsA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tkDown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15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69A441B-AFA8-4583-B88B-29E41BF54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79779" y="4386563"/>
            <a:ext cx="4824679" cy="1847301"/>
          </a:xfrm>
          <a:prstGeom prst="rect">
            <a:avLst/>
          </a:prstGeom>
          <a:ln w="12700">
            <a:noFill/>
          </a:ln>
        </p:spPr>
        <p:txBody>
          <a:bodyPr vert="horz" wrap="none" lIns="0" tIns="59055" rIns="0" bIns="0" rtlCol="0">
            <a:normAutofit/>
          </a:bodyPr>
          <a:lstStyle/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lang="en-US" sz="2800" spc="-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Poison</a:t>
            </a:r>
            <a:endParaRPr lang="en-US" sz="2800" spc="-815" dirty="0">
              <a:cs typeface="ＭＳ ゴシック"/>
            </a:endParaRPr>
          </a:p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Sleep</a:t>
            </a:r>
            <a:endParaRPr lang="en-US" sz="2800" dirty="0"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AtkUp</a:t>
            </a:r>
            <a:endParaRPr lang="en-US" sz="2800" spc="-10" dirty="0">
              <a:solidFill>
                <a:srgbClr val="FF0000"/>
              </a:solidFill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ja-JP" altLang="en-US" sz="2800" dirty="0">
                <a:cs typeface="ＭＳ ゴシック"/>
              </a:rPr>
              <a:t>　　　・・・・・</a:t>
            </a:r>
            <a:endParaRPr lang="en-US" sz="2800" dirty="0"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1482344"/>
            <a:ext cx="103606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600" b="1" spc="-3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ビット演算</a:t>
            </a:r>
            <a:r>
              <a:rPr sz="3600" spc="-15" dirty="0">
                <a:latin typeface="ＭＳ ゴシック"/>
                <a:cs typeface="ＭＳ ゴシック"/>
              </a:rPr>
              <a:t>を使うと</a:t>
            </a:r>
            <a:endParaRPr sz="3600">
              <a:latin typeface="ＭＳ ゴシック"/>
              <a:cs typeface="ＭＳ ゴシック"/>
            </a:endParaRPr>
          </a:p>
          <a:p>
            <a:pPr marL="269875">
              <a:lnSpc>
                <a:spcPct val="100000"/>
              </a:lnSpc>
            </a:pPr>
            <a:r>
              <a:rPr sz="36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１つの変数ですべての状態</a:t>
            </a:r>
            <a:r>
              <a:rPr sz="3600" u="none" spc="-5" dirty="0">
                <a:latin typeface="ＭＳ ゴシック"/>
                <a:cs typeface="ＭＳ ゴシック"/>
              </a:rPr>
              <a:t>を表すことができる！</a:t>
            </a:r>
            <a:endParaRPr sz="360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77" y="4319687"/>
            <a:ext cx="6047823" cy="7105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108000" tIns="108000" rIns="72000" bIns="10800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3200" b="1" spc="-10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b="1" spc="-7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spc="-10" dirty="0">
                <a:cs typeface="ＭＳ ゴシック"/>
              </a:rPr>
              <a:t>myState;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206" y="3600760"/>
            <a:ext cx="10210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>
              <a:lnSpc>
                <a:spcPct val="100000"/>
              </a:lnSpc>
              <a:spcBef>
                <a:spcPts val="100"/>
              </a:spcBef>
            </a:pPr>
            <a:r>
              <a:rPr sz="3200" b="1" spc="-25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ステータスを管理する</a:t>
            </a:r>
            <a:r>
              <a:rPr sz="3200" b="1" spc="-20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変数</a:t>
            </a:r>
            <a:r>
              <a:rPr lang="ja-JP" altLang="en-US" sz="3200" b="1" spc="-20" dirty="0">
                <a:solidFill>
                  <a:srgbClr val="00B050"/>
                </a:solidFill>
                <a:latin typeface="ＭＳ ゴシック"/>
                <a:cs typeface="ＭＳ ゴシック"/>
              </a:rPr>
              <a:t>を</a:t>
            </a:r>
            <a:r>
              <a:rPr sz="32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1</a:t>
            </a:r>
            <a:r>
              <a:rPr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つ</a:t>
            </a:r>
            <a:r>
              <a:rPr lang="ja-JP" altLang="en-US"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にまとめる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35DA0F8-FB1A-3BB1-CF56-9885334C14E1}"/>
              </a:ext>
            </a:extLst>
          </p:cNvPr>
          <p:cNvSpPr/>
          <p:nvPr/>
        </p:nvSpPr>
        <p:spPr>
          <a:xfrm flipH="1">
            <a:off x="6293979" y="4464140"/>
            <a:ext cx="685800" cy="421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2CB1330-3379-4D71-B47E-16A8227DC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A71875-5D55-4D8E-BD4C-7CFED9093120}"/>
              </a:ext>
            </a:extLst>
          </p:cNvPr>
          <p:cNvSpPr txBox="1"/>
          <p:nvPr/>
        </p:nvSpPr>
        <p:spPr>
          <a:xfrm>
            <a:off x="196928" y="5096949"/>
            <a:ext cx="3608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</a:rPr>
              <a:t>符号なし整数（マイナス値がない）</a:t>
            </a:r>
            <a:br>
              <a:rPr kumimoji="1" lang="en-US" altLang="ja-JP" dirty="0">
                <a:solidFill>
                  <a:srgbClr val="00B0F0"/>
                </a:solidFill>
              </a:rPr>
            </a:br>
            <a:r>
              <a:rPr kumimoji="1" lang="en-US" altLang="ja-JP" dirty="0">
                <a:solidFill>
                  <a:srgbClr val="00B0F0"/>
                </a:solidFill>
              </a:rPr>
              <a:t>0 ~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4294967295</a:t>
            </a:r>
            <a:r>
              <a:rPr lang="ja-JP" altLang="en-US" dirty="0">
                <a:solidFill>
                  <a:srgbClr val="00B0F0"/>
                </a:solidFill>
              </a:rPr>
              <a:t>（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sz="1600" baseline="40000" dirty="0">
                <a:solidFill>
                  <a:srgbClr val="00B0F0"/>
                </a:solidFill>
              </a:rPr>
              <a:t>32</a:t>
            </a:r>
            <a:r>
              <a:rPr lang="ja-JP" altLang="en-US" dirty="0">
                <a:solidFill>
                  <a:srgbClr val="00B0F0"/>
                </a:solidFill>
              </a:rPr>
              <a:t>）</a:t>
            </a:r>
            <a:br>
              <a:rPr lang="en-US" altLang="ja-JP" dirty="0">
                <a:solidFill>
                  <a:srgbClr val="00B0F0"/>
                </a:solidFill>
              </a:rPr>
            </a:br>
            <a:endParaRPr lang="en-US" altLang="ja-JP" dirty="0">
              <a:solidFill>
                <a:srgbClr val="00B0F0"/>
              </a:solidFill>
            </a:endParaRPr>
          </a:p>
          <a:p>
            <a:pPr algn="ctr"/>
            <a:r>
              <a:rPr lang="ja-JP" altLang="en-US" dirty="0">
                <a:solidFill>
                  <a:srgbClr val="00B0F0"/>
                </a:solidFill>
              </a:rPr>
              <a:t>（参考）通常の</a:t>
            </a:r>
            <a:r>
              <a:rPr lang="en-US" altLang="ja-JP" dirty="0">
                <a:solidFill>
                  <a:srgbClr val="00B0F0"/>
                </a:solidFill>
              </a:rPr>
              <a:t>int</a:t>
            </a:r>
            <a:r>
              <a:rPr lang="ja-JP" altLang="en-US" dirty="0">
                <a:solidFill>
                  <a:srgbClr val="00B0F0"/>
                </a:solidFill>
              </a:rPr>
              <a:t>は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-2147483647 ~ 2147483647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1309242" y="4050029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b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40" dirty="0"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15211" y="3075432"/>
            <a:ext cx="9237345" cy="707390"/>
          </a:xfrm>
          <a:custGeom>
            <a:avLst/>
            <a:gdLst/>
            <a:ahLst/>
            <a:cxnLst/>
            <a:rect l="l" t="t" r="r" b="b"/>
            <a:pathLst>
              <a:path w="9237345" h="707389">
                <a:moveTo>
                  <a:pt x="9236964" y="0"/>
                </a:moveTo>
                <a:lnTo>
                  <a:pt x="0" y="0"/>
                </a:lnTo>
                <a:lnTo>
                  <a:pt x="0" y="707135"/>
                </a:lnTo>
                <a:lnTo>
                  <a:pt x="9236964" y="707135"/>
                </a:lnTo>
                <a:lnTo>
                  <a:pt x="9236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388" y="3075432"/>
            <a:ext cx="7190877" cy="655308"/>
          </a:xfrm>
          <a:prstGeom prst="rect">
            <a:avLst/>
          </a:prstGeom>
          <a:ln w="381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  <a:tabLst>
                <a:tab pos="6188075" algn="l"/>
              </a:tabLst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4000" spc="-10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cs typeface="ＭＳ ゴシック"/>
              </a:rPr>
              <a:t>myState</a:t>
            </a:r>
            <a:r>
              <a:rPr sz="4000" dirty="0">
                <a:latin typeface="ＭＳ ゴシック"/>
                <a:cs typeface="ＭＳ ゴシック"/>
              </a:rPr>
              <a:t>	</a:t>
            </a:r>
            <a:endParaRPr sz="4000" dirty="0"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54" y="1414018"/>
            <a:ext cx="87976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 dirty="0">
              <a:latin typeface="ＭＳ ゴシック"/>
              <a:cs typeface="ＭＳ ゴシック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200" b="1" spc="-10" dirty="0" err="1">
                <a:cs typeface="Century Gothic"/>
              </a:rPr>
              <a:t>myState</a:t>
            </a:r>
            <a:r>
              <a:rPr lang="ja-JP" altLang="en-US" sz="3200" spc="-10" dirty="0">
                <a:latin typeface="ＭＳ ゴシック"/>
                <a:cs typeface="ＭＳ ゴシック"/>
              </a:rPr>
              <a:t>は</a:t>
            </a:r>
            <a:r>
              <a:rPr sz="3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32</a:t>
            </a:r>
            <a:r>
              <a:rPr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</a:t>
            </a:r>
            <a:r>
              <a:rPr lang="ja-JP" alt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（桁）の数値</a:t>
            </a:r>
            <a:br>
              <a:rPr 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</a:br>
            <a:r>
              <a:rPr sz="3200" spc="-20" dirty="0" err="1">
                <a:latin typeface="ＭＳ ゴシック"/>
                <a:cs typeface="ＭＳ ゴシック"/>
              </a:rPr>
              <a:t>その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うちの</a:t>
            </a:r>
            <a:r>
              <a:rPr sz="3200" b="1" u="sng" spc="-10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ビットに</a:t>
            </a:r>
            <a:r>
              <a:rPr lang="ja-JP" altLang="en-US"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ひとつの</a:t>
            </a:r>
            <a:r>
              <a:rPr sz="3200" b="1" u="sng" spc="-4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状態</a:t>
            </a:r>
            <a:r>
              <a:rPr sz="3200" spc="-45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を当てはめる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0F3444-4BB4-4FA7-BF09-A85E04D542ED}"/>
              </a:ext>
            </a:extLst>
          </p:cNvPr>
          <p:cNvSpPr txBox="1"/>
          <p:nvPr/>
        </p:nvSpPr>
        <p:spPr>
          <a:xfrm>
            <a:off x="7899072" y="2987587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br>
              <a:rPr lang="en-US" altLang="ja-JP" sz="2400" spc="-20" dirty="0">
                <a:solidFill>
                  <a:srgbClr val="00AF50"/>
                </a:solidFill>
                <a:cs typeface="ＭＳ ゴシック"/>
              </a:rPr>
            </a:b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endParaRPr kumimoji="1" lang="ja-JP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0EF63B3-0E4D-482A-B637-CC0C70616E26}"/>
              </a:ext>
            </a:extLst>
          </p:cNvPr>
          <p:cNvSpPr txBox="1">
            <a:spLocks/>
          </p:cNvSpPr>
          <p:nvPr/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>
                <a:latin typeface="ＭＳ ゴシック"/>
              </a:rPr>
              <a:t>フラグ管理</a:t>
            </a:r>
            <a:endParaRPr lang="ja-JP" altLang="en-US" b="1"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10005"/>
              </p:ext>
            </p:extLst>
          </p:nvPr>
        </p:nvGraphicFramePr>
        <p:xfrm>
          <a:off x="1103985" y="3064382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9798" y="2139972"/>
            <a:ext cx="10852404" cy="655308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unsigned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int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myState;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//00</a:t>
            </a:r>
            <a:r>
              <a:rPr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135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11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endParaRPr sz="40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126" y="5310022"/>
            <a:ext cx="10621874" cy="614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20"/>
              </a:lnSpc>
              <a:spcBef>
                <a:spcPts val="95"/>
              </a:spcBef>
            </a:pPr>
            <a:r>
              <a:rPr sz="40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2800" b="1" spc="-3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状態を変化させる場合は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対応する</a:t>
            </a: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ビットを</a:t>
            </a:r>
            <a:r>
              <a:rPr sz="2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28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にする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4991" y="1496644"/>
            <a:ext cx="517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entury Gothic"/>
                <a:cs typeface="Century Gothic"/>
              </a:rPr>
              <a:t>(</a:t>
            </a:r>
            <a:r>
              <a:rPr sz="2800" b="1" spc="-10" dirty="0">
                <a:latin typeface="ＭＳ ゴシック"/>
                <a:cs typeface="ＭＳ ゴシック"/>
              </a:rPr>
              <a:t>眠り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10" dirty="0">
                <a:latin typeface="ＭＳ ゴシック"/>
                <a:cs typeface="ＭＳ ゴシック"/>
              </a:rPr>
              <a:t>やけど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25" dirty="0">
                <a:latin typeface="ＭＳ ゴシック"/>
                <a:cs typeface="ＭＳ ゴシック"/>
              </a:rPr>
              <a:t>防御力</a:t>
            </a:r>
            <a:r>
              <a:rPr sz="2800" b="1" spc="-1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の状態</a:t>
            </a:r>
            <a:r>
              <a:rPr sz="2800" b="1" spc="-50" dirty="0">
                <a:latin typeface="Century Gothic"/>
                <a:cs typeface="Century Gothic"/>
              </a:rPr>
              <a:t>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372" y="1371422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>
              <a:latin typeface="ＭＳ ゴシック"/>
              <a:cs typeface="ＭＳ ゴシック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524D59B-32A7-4E4D-B7FB-0C086EF9D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90764"/>
              </p:ext>
            </p:extLst>
          </p:nvPr>
        </p:nvGraphicFramePr>
        <p:xfrm>
          <a:off x="1676400" y="5363365"/>
          <a:ext cx="9067800" cy="1375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4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ja-JP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lang="ja-JP" altLang="en-US"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solidFill>
                          <a:schemeClr val="bg1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ja-JP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lang="ja-JP" altLang="en-US"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98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18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18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35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3975" y="4534733"/>
            <a:ext cx="10852404" cy="65530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myState</a:t>
            </a:r>
            <a:r>
              <a:rPr lang="en-US"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 |= 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dirty="0">
                <a:latin typeface="0xProto" panose="02000009000000000000" pitchFamily="49" charset="0"/>
                <a:cs typeface="0xProto" panose="02000009000000000000" pitchFamily="49" charset="0"/>
              </a:rPr>
              <a:t>b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4000" spc="-2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endParaRPr sz="4000" dirty="0">
              <a:solidFill>
                <a:srgbClr val="FF0000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524D59B-32A7-4E4D-B7FB-0C086EF9D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C03BA92-E7F0-175C-CB92-8036C0BEF25C}"/>
              </a:ext>
            </a:extLst>
          </p:cNvPr>
          <p:cNvSpPr txBox="1"/>
          <p:nvPr/>
        </p:nvSpPr>
        <p:spPr>
          <a:xfrm>
            <a:off x="660937" y="1835643"/>
            <a:ext cx="5420886" cy="1778692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IsAtkDown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IsDefUp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IsConfu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  <a:endParaRPr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4DCB61A-1F4D-98E5-8A9F-166BFA73B7A0}"/>
              </a:ext>
            </a:extLst>
          </p:cNvPr>
          <p:cNvSpPr txBox="1"/>
          <p:nvPr/>
        </p:nvSpPr>
        <p:spPr>
          <a:xfrm>
            <a:off x="6101316" y="1835643"/>
            <a:ext cx="5420886" cy="1186222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IsBurn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IsPoison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B90629-C925-8CF9-6A72-67607F3B4C2E}"/>
              </a:ext>
            </a:extLst>
          </p:cNvPr>
          <p:cNvSpPr txBox="1"/>
          <p:nvPr/>
        </p:nvSpPr>
        <p:spPr>
          <a:xfrm>
            <a:off x="447990" y="1164206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複数の状態を変数でセットする場合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E3BDD2-6D63-81AD-D6A0-5E07E8AF38E6}"/>
              </a:ext>
            </a:extLst>
          </p:cNvPr>
          <p:cNvSpPr txBox="1"/>
          <p:nvPr/>
        </p:nvSpPr>
        <p:spPr>
          <a:xfrm>
            <a:off x="4495800" y="3075870"/>
            <a:ext cx="750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変数に値を代入する処理が状態毎に必要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9C7486-2AED-0603-8A0C-5EE8847CFE5F}"/>
              </a:ext>
            </a:extLst>
          </p:cNvPr>
          <p:cNvSpPr txBox="1"/>
          <p:nvPr/>
        </p:nvSpPr>
        <p:spPr>
          <a:xfrm>
            <a:off x="469761" y="3949958"/>
            <a:ext cx="1082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ビットで管理する場合は、</a:t>
            </a:r>
            <a:r>
              <a:rPr kumimoji="1" lang="ja-JP" altLang="en-US" sz="3200" b="1" dirty="0">
                <a:solidFill>
                  <a:srgbClr val="00B0F0"/>
                </a:solidFill>
              </a:rPr>
              <a:t>一度に複数の状態を変更</a:t>
            </a:r>
            <a:r>
              <a:rPr kumimoji="1" lang="ja-JP" altLang="en-US" sz="3200" dirty="0"/>
              <a:t>できる！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A36B92F-576D-6FC8-F646-B8D9BB5CFDE4}"/>
              </a:ext>
            </a:extLst>
          </p:cNvPr>
          <p:cNvCxnSpPr/>
          <p:nvPr/>
        </p:nvCxnSpPr>
        <p:spPr>
          <a:xfrm>
            <a:off x="469761" y="3810000"/>
            <a:ext cx="115268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5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36570"/>
              </p:ext>
            </p:extLst>
          </p:nvPr>
        </p:nvGraphicFramePr>
        <p:xfrm>
          <a:off x="1792783" y="2286000"/>
          <a:ext cx="8578080" cy="140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3600" dirty="0">
                          <a:solidFill>
                            <a:srgbClr val="FFFF00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solidFill>
                          <a:srgbClr val="FFFF00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904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0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0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6553" y="1099028"/>
            <a:ext cx="10563860" cy="5536772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-30" dirty="0">
                <a:latin typeface="ＭＳ ゴシック"/>
                <a:cs typeface="ＭＳ ゴシック"/>
              </a:rPr>
              <a:t>～</a:t>
            </a:r>
            <a:r>
              <a:rPr sz="2800" spc="-35" dirty="0">
                <a:latin typeface="ＭＳ ゴシック"/>
                <a:cs typeface="ＭＳ ゴシック"/>
              </a:rPr>
              <a:t>必要な処理</a:t>
            </a:r>
            <a:r>
              <a:rPr sz="2800" spc="-50" dirty="0">
                <a:latin typeface="ＭＳ ゴシック"/>
                <a:cs typeface="ＭＳ ゴシック"/>
              </a:rPr>
              <a:t>～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800" spc="-30" dirty="0">
                <a:latin typeface="ＭＳ ゴシック"/>
                <a:cs typeface="ＭＳ ゴシック"/>
              </a:rPr>
              <a:t>①</a:t>
            </a:r>
            <a:r>
              <a:rPr sz="2800" b="1" u="sng" spc="-25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ビットを立てる</a:t>
            </a:r>
            <a:r>
              <a:rPr lang="en-US" sz="2800" b="1" u="sng" spc="-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 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30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40" dirty="0">
                <a:latin typeface="ＭＳ ゴシック"/>
                <a:cs typeface="ＭＳ ゴシック"/>
              </a:rPr>
              <a:t>毒の攻撃を受けたので毒のビットを</a:t>
            </a:r>
            <a:r>
              <a:rPr sz="2800" b="1" u="none" spc="-10" dirty="0">
                <a:solidFill>
                  <a:srgbClr val="FF0000"/>
                </a:solidFill>
                <a:cs typeface="Century Gothic"/>
              </a:rPr>
              <a:t>1</a:t>
            </a:r>
            <a:r>
              <a:rPr sz="2800" u="none" spc="-25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ＭＳ ゴシック"/>
                <a:cs typeface="ＭＳ ゴシック"/>
              </a:rPr>
              <a:t>②</a:t>
            </a:r>
            <a:r>
              <a:rPr sz="2800" b="1" u="sng" spc="-1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ビットを落とす</a:t>
            </a:r>
            <a:r>
              <a:rPr lang="en-US" sz="2800" b="1" u="sng" spc="-1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 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25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35" dirty="0">
                <a:latin typeface="ＭＳ ゴシック"/>
                <a:cs typeface="ＭＳ ゴシック"/>
              </a:rPr>
              <a:t>毒消しが使われたので毒のビットを</a:t>
            </a:r>
            <a:r>
              <a:rPr sz="2800" b="1" u="none" spc="-10" dirty="0">
                <a:solidFill>
                  <a:srgbClr val="00B0F0"/>
                </a:solidFill>
                <a:cs typeface="Century Gothic"/>
              </a:rPr>
              <a:t>0</a:t>
            </a:r>
            <a:r>
              <a:rPr sz="2800" u="none" spc="-20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ＭＳ ゴシック"/>
                <a:cs typeface="ＭＳ ゴシック"/>
              </a:rPr>
              <a:t>③</a:t>
            </a:r>
            <a:r>
              <a:rPr sz="2800" spc="-35" dirty="0" err="1">
                <a:latin typeface="ＭＳ ゴシック"/>
                <a:cs typeface="ＭＳ ゴシック"/>
              </a:rPr>
              <a:t>特定のビットが立っているか</a:t>
            </a:r>
            <a:r>
              <a:rPr sz="2800" b="1" spc="-40" dirty="0" err="1">
                <a:latin typeface="ＭＳ ゴシック"/>
                <a:cs typeface="ＭＳ ゴシック"/>
              </a:rPr>
              <a:t>確認</a:t>
            </a:r>
            <a:endParaRPr sz="2800" u="sng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例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b="1" spc="-10" dirty="0">
                <a:latin typeface="ＭＳ ゴシック"/>
                <a:cs typeface="ＭＳ ゴシック"/>
              </a:rPr>
              <a:t>攻撃力</a:t>
            </a:r>
            <a:r>
              <a:rPr sz="2800" b="1" spc="-3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,</a:t>
            </a:r>
            <a:r>
              <a:rPr sz="2800" b="1" spc="-20" dirty="0">
                <a:latin typeface="ＭＳ ゴシック"/>
                <a:cs typeface="ＭＳ ゴシック"/>
              </a:rPr>
              <a:t>防御力</a:t>
            </a:r>
            <a:r>
              <a:rPr sz="2800" b="1" spc="-30" dirty="0">
                <a:latin typeface="Century Gothic"/>
                <a:cs typeface="Century Gothic"/>
              </a:rPr>
              <a:t>Down</a:t>
            </a:r>
            <a:r>
              <a:rPr sz="2800" b="1" spc="-20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5B0596A-1CC9-4AA4-91ED-30E3F38C9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3F91E94-AB35-D1BC-2DE5-2562E232F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99881"/>
              </p:ext>
            </p:extLst>
          </p:nvPr>
        </p:nvGraphicFramePr>
        <p:xfrm>
          <a:off x="1806960" y="4213519"/>
          <a:ext cx="8578080" cy="140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3600" dirty="0">
                          <a:solidFill>
                            <a:srgbClr val="FFFF00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solidFill>
                          <a:srgbClr val="FFFF00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904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0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2356</TotalTime>
  <Words>2175</Words>
  <Application>Microsoft Office PowerPoint</Application>
  <PresentationFormat>ワイド画面</PresentationFormat>
  <Paragraphs>328</Paragraphs>
  <Slides>25</Slides>
  <Notes>4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BIZ UDPゴシック</vt:lpstr>
      <vt:lpstr>ＭＳ ゴシック</vt:lpstr>
      <vt:lpstr>UD デジタル 教科書体 NP-B</vt:lpstr>
      <vt:lpstr>游ゴシック</vt:lpstr>
      <vt:lpstr>0xProto</vt:lpstr>
      <vt:lpstr>Arial</vt:lpstr>
      <vt:lpstr>Century Gothic</vt:lpstr>
      <vt:lpstr>Office テーマ</vt:lpstr>
      <vt:lpstr>PowerPoint プレゼンテーション</vt:lpstr>
      <vt:lpstr>フラグ管理</vt:lpstr>
      <vt:lpstr>フラグ管理</vt:lpstr>
      <vt:lpstr>フラグ管理</vt:lpstr>
      <vt:lpstr>フラグ管理</vt:lpstr>
      <vt:lpstr>PowerPoint プレゼンテーション</vt:lpstr>
      <vt:lpstr>フラグ管理</vt:lpstr>
      <vt:lpstr>フラグ管理</vt:lpstr>
      <vt:lpstr>フラグ管理</vt:lpstr>
      <vt:lpstr>ビット演算</vt:lpstr>
      <vt:lpstr>状態を数値で表現した例</vt:lpstr>
      <vt:lpstr>列挙型enum</vt:lpstr>
      <vt:lpstr>列挙型enum</vt:lpstr>
      <vt:lpstr>列挙型BitStateの定義</vt:lpstr>
      <vt:lpstr>状態を付加する（ビットを立てる）</vt:lpstr>
      <vt:lpstr>状態を解除する（ビットを落とす）</vt:lpstr>
      <vt:lpstr>状態を確認する</vt:lpstr>
      <vt:lpstr>状態を確認する</vt:lpstr>
      <vt:lpstr>フラグ操作プログラムの作成</vt:lpstr>
      <vt:lpstr>列挙型BitStateの定義例</vt:lpstr>
      <vt:lpstr>フラグ操作関数</vt:lpstr>
      <vt:lpstr>フラグ操作関数</vt:lpstr>
      <vt:lpstr>プログラムの流れ</vt:lpstr>
      <vt:lpstr>実行画面のイメージ</vt:lpstr>
      <vt:lpstr>各状態での効果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74</cp:revision>
  <dcterms:created xsi:type="dcterms:W3CDTF">2024-06-05T07:26:26Z</dcterms:created>
  <dcterms:modified xsi:type="dcterms:W3CDTF">2025-07-02T02:42:09Z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