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82" r:id="rId3"/>
    <p:sldId id="283" r:id="rId4"/>
    <p:sldId id="260" r:id="rId5"/>
    <p:sldId id="261" r:id="rId6"/>
    <p:sldId id="287" r:id="rId7"/>
    <p:sldId id="288" r:id="rId8"/>
    <p:sldId id="289" r:id="rId9"/>
    <p:sldId id="315" r:id="rId10"/>
    <p:sldId id="295" r:id="rId11"/>
    <p:sldId id="312" r:id="rId12"/>
    <p:sldId id="313" r:id="rId13"/>
    <p:sldId id="314" r:id="rId14"/>
    <p:sldId id="307" r:id="rId15"/>
    <p:sldId id="308" r:id="rId16"/>
    <p:sldId id="257" r:id="rId17"/>
    <p:sldId id="258" r:id="rId18"/>
    <p:sldId id="259" r:id="rId19"/>
    <p:sldId id="309" r:id="rId20"/>
    <p:sldId id="262" r:id="rId21"/>
    <p:sldId id="310" r:id="rId22"/>
    <p:sldId id="264" r:id="rId23"/>
    <p:sldId id="265" r:id="rId24"/>
    <p:sldId id="266" r:id="rId25"/>
    <p:sldId id="267" r:id="rId26"/>
    <p:sldId id="311" r:id="rId27"/>
    <p:sldId id="269" r:id="rId2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48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25" y="186983"/>
            <a:ext cx="5965890" cy="691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92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91" y="3840481"/>
            <a:ext cx="853902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5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87" y="1685399"/>
            <a:ext cx="10266113" cy="4909289"/>
          </a:xfrm>
          <a:prstGeom prst="rect">
            <a:avLst/>
          </a:prstGeom>
        </p:spPr>
        <p:txBody>
          <a:bodyPr vert="horz" wrap="square" lIns="0" tIns="93785" rIns="0" bIns="0" rtlCol="0">
            <a:spAutoFit/>
          </a:bodyPr>
          <a:lstStyle/>
          <a:p>
            <a:pPr marL="13209">
              <a:spcBef>
                <a:spcPts val="738"/>
              </a:spcBef>
            </a:pPr>
            <a:r>
              <a:rPr sz="2912" spc="-36" dirty="0">
                <a:latin typeface="MS Gothic"/>
                <a:cs typeface="MS Gothic"/>
              </a:rPr>
              <a:t>テキストファイル</a:t>
            </a:r>
            <a:r>
              <a:rPr sz="2912" spc="-114" dirty="0">
                <a:latin typeface="Tahoma"/>
                <a:cs typeface="Tahoma"/>
              </a:rPr>
              <a:t>(</a:t>
            </a:r>
            <a:r>
              <a:rPr sz="2912" b="1" spc="-114" dirty="0">
                <a:latin typeface="0xProto" panose="02000009000000000000" pitchFamily="49" charset="0"/>
                <a:cs typeface="0xProto" panose="02000009000000000000" pitchFamily="49" charset="0"/>
              </a:rPr>
              <a:t>score.txt</a:t>
            </a:r>
            <a:r>
              <a:rPr sz="2912" spc="-114" dirty="0">
                <a:latin typeface="Tahoma"/>
                <a:cs typeface="Tahoma"/>
              </a:rPr>
              <a:t>)</a:t>
            </a:r>
            <a:r>
              <a:rPr sz="2912" spc="-52" dirty="0">
                <a:latin typeface="MS Gothic"/>
                <a:cs typeface="MS Gothic"/>
              </a:rPr>
              <a:t>に</a:t>
            </a:r>
            <a:endParaRPr sz="291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名前</a:t>
            </a:r>
            <a:r>
              <a:rPr sz="2912" spc="-42" dirty="0" err="1">
                <a:latin typeface="MS Gothic"/>
                <a:cs typeface="MS Gothic"/>
              </a:rPr>
              <a:t>と</a:t>
            </a: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スコア</a:t>
            </a:r>
            <a:r>
              <a:rPr sz="2912" spc="-42" dirty="0" err="1">
                <a:latin typeface="MS Gothic"/>
                <a:cs typeface="MS Gothic"/>
              </a:rPr>
              <a:t>を記録する</a:t>
            </a:r>
            <a:br>
              <a:rPr lang="en-US" sz="2912" spc="-42" dirty="0">
                <a:latin typeface="MS Gothic"/>
                <a:cs typeface="MS Gothic"/>
              </a:rPr>
            </a:br>
            <a:br>
              <a:rPr lang="en-US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①名前は最初にキーボードから入力する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②そのあと、何かキー入力するたびにスコアが＋</a:t>
            </a:r>
            <a:r>
              <a:rPr lang="en-US" altLang="ja-JP" sz="2912" spc="-42" dirty="0">
                <a:latin typeface="MS Gothic"/>
                <a:cs typeface="MS Gothic"/>
              </a:rPr>
              <a:t>1</a:t>
            </a:r>
            <a:r>
              <a:rPr lang="ja-JP" altLang="en-US" sz="2912" spc="-42" dirty="0">
                <a:latin typeface="MS Gothic"/>
                <a:cs typeface="MS Gothic"/>
              </a:rPr>
              <a:t>される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③アルファベットの「</a:t>
            </a:r>
            <a:r>
              <a:rPr lang="en-US" altLang="ja-JP" sz="2912" spc="-42" dirty="0">
                <a:latin typeface="+mj-lt"/>
                <a:cs typeface="MS Gothic"/>
              </a:rPr>
              <a:t>e</a:t>
            </a:r>
            <a:r>
              <a:rPr lang="ja-JP" altLang="en-US" sz="2912" spc="-42" dirty="0">
                <a:latin typeface="MS Gothic"/>
                <a:cs typeface="MS Gothic"/>
              </a:rPr>
              <a:t>」キーが押されたら入力を終了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④名前とスコアの値をファイル</a:t>
            </a:r>
            <a:r>
              <a:rPr lang="en-US" altLang="ja-JP" sz="2912" spc="-42" dirty="0">
                <a:latin typeface="+mj-lt"/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に書き込む</a:t>
            </a:r>
            <a:endParaRPr lang="en-US" altLang="ja-JP" sz="2912" spc="-4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lang="ja-JP" altLang="en-US" sz="2912" spc="-42" dirty="0">
                <a:latin typeface="MS Gothic"/>
                <a:cs typeface="MS Gothic"/>
              </a:rPr>
              <a:t>⑤</a:t>
            </a:r>
            <a:r>
              <a:rPr lang="en-US" altLang="ja-JP" sz="2912" spc="-42" dirty="0"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から読み込んで、画面に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○点：名前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と表示する</a:t>
            </a:r>
            <a:endParaRPr lang="en-US" altLang="ja-JP" sz="2912" spc="-42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627" y="4666488"/>
            <a:ext cx="10980420" cy="1277112"/>
          </a:xfrm>
          <a:custGeom>
            <a:avLst/>
            <a:gdLst/>
            <a:ahLst/>
            <a:cxnLst/>
            <a:rect l="l" t="t" r="r" b="b"/>
            <a:pathLst>
              <a:path w="10980420" h="1929765">
                <a:moveTo>
                  <a:pt x="10980420" y="0"/>
                </a:moveTo>
                <a:lnTo>
                  <a:pt x="0" y="0"/>
                </a:lnTo>
                <a:lnTo>
                  <a:pt x="0" y="1929384"/>
                </a:lnTo>
                <a:lnTo>
                  <a:pt x="10980420" y="1929384"/>
                </a:lnTo>
                <a:lnTo>
                  <a:pt x="1098042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973" y="5105222"/>
            <a:ext cx="34338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ＭＳ ゴシック"/>
                <a:cs typeface="ＭＳ ゴシック"/>
              </a:rPr>
              <a:t>攻撃力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3200" spc="-10" dirty="0">
                <a:solidFill>
                  <a:srgbClr val="FFFFFF"/>
                </a:solidFill>
                <a:cs typeface="Century Gothic"/>
              </a:rPr>
              <a:t>30.50</a:t>
            </a:r>
            <a:endParaRPr sz="3200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1334990"/>
            <a:ext cx="6146800" cy="4405052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4000" spc="-170" dirty="0">
                <a:solidFill>
                  <a:srgbClr val="42B996"/>
                </a:solidFill>
                <a:latin typeface="+mn-ea"/>
                <a:cs typeface="ＭＳ ゴシック"/>
              </a:rPr>
              <a:t>▶ </a:t>
            </a:r>
            <a:r>
              <a:rPr sz="2800" b="1" u="sng" spc="-35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u="sng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読み取った</a:t>
            </a:r>
            <a:br>
              <a:rPr lang="en-US" altLang="ja-JP" sz="2800" b="1" u="sng" spc="-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</a:br>
            <a:r>
              <a:rPr lang="ja-JP" altLang="en-US" sz="2800" b="1" spc="-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　　</a:t>
            </a:r>
            <a:r>
              <a:rPr sz="2800" b="1" u="sng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ステータス</a:t>
            </a:r>
            <a:r>
              <a:rPr sz="2800" u="none" spc="-165" dirty="0" err="1">
                <a:latin typeface="+mn-ea"/>
                <a:cs typeface="ＭＳ ゴシック"/>
              </a:rPr>
              <a:t>を</a:t>
            </a:r>
            <a:r>
              <a:rPr lang="ja-JP" altLang="en-US" sz="2800" spc="-165" dirty="0">
                <a:latin typeface="+mn-ea"/>
                <a:cs typeface="ＭＳ ゴシック"/>
              </a:rPr>
              <a:t>変数や配列に</a:t>
            </a:r>
            <a:r>
              <a:rPr sz="2800" u="none" spc="-165" dirty="0" err="1">
                <a:latin typeface="+mn-ea"/>
                <a:cs typeface="ＭＳ ゴシック"/>
              </a:rPr>
              <a:t>セットし</a:t>
            </a:r>
            <a:r>
              <a:rPr sz="2800" u="none" spc="-165" dirty="0">
                <a:latin typeface="+mn-ea"/>
                <a:cs typeface="ＭＳ ゴシック"/>
              </a:rPr>
              <a:t>、</a:t>
            </a:r>
            <a:br>
              <a:rPr lang="en-US" sz="2800" u="none" spc="-165" dirty="0">
                <a:latin typeface="+mn-ea"/>
                <a:cs typeface="ＭＳ ゴシック"/>
              </a:rPr>
            </a:br>
            <a:r>
              <a:rPr lang="ja-JP" altLang="en-US" sz="2800" u="none" spc="-165" dirty="0">
                <a:latin typeface="+mn-ea"/>
                <a:cs typeface="ＭＳ ゴシック"/>
              </a:rPr>
              <a:t>　　</a:t>
            </a:r>
            <a:r>
              <a:rPr lang="ja-JP" altLang="en-US" sz="2800" u="none" spc="-35" dirty="0">
                <a:latin typeface="+mn-ea"/>
                <a:cs typeface="ＭＳ ゴシック"/>
              </a:rPr>
              <a:t>画面上</a:t>
            </a:r>
            <a:r>
              <a:rPr sz="2800" u="none" spc="-35" dirty="0" err="1">
                <a:latin typeface="+mn-ea"/>
                <a:cs typeface="ＭＳ ゴシック"/>
              </a:rPr>
              <a:t>に表示</a:t>
            </a:r>
            <a:r>
              <a:rPr lang="ja-JP" altLang="en-US" sz="2800" spc="-35" dirty="0">
                <a:latin typeface="+mn-ea"/>
                <a:cs typeface="ＭＳ ゴシック"/>
              </a:rPr>
              <a:t>す</a:t>
            </a:r>
            <a:r>
              <a:rPr sz="2800" u="none" spc="-35" dirty="0">
                <a:latin typeface="+mn-ea"/>
                <a:cs typeface="ＭＳ ゴシック"/>
              </a:rPr>
              <a:t>る</a:t>
            </a:r>
            <a:endParaRPr lang="ja-JP" altLang="en-US"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br>
              <a:rPr lang="en-US" altLang="ja-JP" sz="2800" dirty="0">
                <a:latin typeface="+mn-ea"/>
                <a:cs typeface="ＭＳ ゴシック"/>
              </a:rPr>
            </a:br>
            <a:endParaRPr lang="ja-JP" altLang="en-US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 err="1">
                <a:latin typeface="+mn-ea"/>
                <a:cs typeface="ＭＳ ゴシック"/>
              </a:rPr>
              <a:t>実行結果</a:t>
            </a:r>
            <a:endParaRPr sz="2800" dirty="0">
              <a:latin typeface="+mn-ea"/>
              <a:cs typeface="ＭＳ ゴシック"/>
            </a:endParaRPr>
          </a:p>
          <a:p>
            <a:pPr marL="157480">
              <a:lnSpc>
                <a:spcPct val="100000"/>
              </a:lnSpc>
              <a:spcBef>
                <a:spcPts val="1240"/>
              </a:spcBef>
              <a:tabLst>
                <a:tab pos="2533650" algn="l"/>
              </a:tabLst>
            </a:pPr>
            <a:r>
              <a:rPr sz="3200" dirty="0" err="1">
                <a:solidFill>
                  <a:srgbClr val="FFFFFF"/>
                </a:solidFill>
                <a:latin typeface="+mn-ea"/>
                <a:cs typeface="ＭＳ ゴシック"/>
              </a:rPr>
              <a:t>隊員</a:t>
            </a:r>
            <a:r>
              <a:rPr sz="3200" spc="-50" dirty="0" err="1">
                <a:solidFill>
                  <a:srgbClr val="FFFFFF"/>
                </a:solidFill>
                <a:latin typeface="+mn-ea"/>
                <a:cs typeface="Century Gothic"/>
              </a:rPr>
              <a:t>A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	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体力</a:t>
            </a:r>
            <a:r>
              <a:rPr sz="3200" spc="-2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0" dirty="0">
                <a:solidFill>
                  <a:srgbClr val="FFFFFF"/>
                </a:solidFill>
                <a:cs typeface="Century Gothic"/>
              </a:rPr>
              <a:t>100</a:t>
            </a:r>
            <a:endParaRPr sz="3200" dirty="0">
              <a:cs typeface="Century Gothic"/>
            </a:endParaRPr>
          </a:p>
          <a:p>
            <a:pPr marL="157480">
              <a:lnSpc>
                <a:spcPct val="100000"/>
              </a:lnSpc>
              <a:tabLst>
                <a:tab pos="4310380" algn="l"/>
              </a:tabLst>
            </a:pP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武器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ショ</a:t>
            </a:r>
            <a:r>
              <a:rPr sz="3200" spc="-20" dirty="0">
                <a:solidFill>
                  <a:srgbClr val="FFFFFF"/>
                </a:solidFill>
                <a:latin typeface="+mn-ea"/>
                <a:cs typeface="ＭＳ ゴシック"/>
              </a:rPr>
              <a:t>ッ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トガ</a:t>
            </a:r>
            <a:r>
              <a:rPr sz="3200" spc="-50" dirty="0">
                <a:solidFill>
                  <a:srgbClr val="FFFFFF"/>
                </a:solidFill>
                <a:latin typeface="+mn-ea"/>
                <a:cs typeface="ＭＳ ゴシック"/>
              </a:rPr>
              <a:t>ン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	残弾</a:t>
            </a:r>
            <a:r>
              <a:rPr sz="3200" spc="-10" dirty="0">
                <a:solidFill>
                  <a:srgbClr val="FFFFFF"/>
                </a:solidFill>
                <a:latin typeface="+mn-ea"/>
                <a:cs typeface="ＭＳ ゴシック"/>
              </a:rPr>
              <a:t>数</a:t>
            </a:r>
            <a:r>
              <a:rPr sz="3200" spc="-25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5" dirty="0">
                <a:solidFill>
                  <a:srgbClr val="FFFFFF"/>
                </a:solidFill>
                <a:cs typeface="Century Gothic"/>
              </a:rPr>
              <a:t>5</a:t>
            </a:r>
            <a:endParaRPr sz="3200" dirty="0"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507708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b="0" spc="-10" dirty="0">
                <a:latin typeface="+mn-lt"/>
              </a:rPr>
              <a:t>f_prac0</a:t>
            </a:r>
            <a:r>
              <a:rPr lang="en-US" b="0" spc="-10" dirty="0">
                <a:latin typeface="+mn-lt"/>
              </a:rPr>
              <a:t>2</a:t>
            </a:r>
            <a:r>
              <a:rPr b="0" spc="-10" dirty="0">
                <a:latin typeface="+mn-lt"/>
              </a:rPr>
              <a:t>.c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53200" y="1403650"/>
            <a:ext cx="5181600" cy="114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ＭＳ ゴシック"/>
                <a:cs typeface="ＭＳ ゴシック"/>
              </a:rPr>
              <a:t>隊員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lang="en-US" sz="2400" b="1" spc="-10" dirty="0">
                <a:latin typeface="+mj-lt"/>
                <a:cs typeface="Century Gothic"/>
              </a:rPr>
              <a:t>,</a:t>
            </a:r>
            <a:r>
              <a:rPr sz="2400" b="1" dirty="0">
                <a:cs typeface="Century Gothic"/>
              </a:rPr>
              <a:t>100</a:t>
            </a:r>
            <a:r>
              <a:rPr lang="en-US" sz="2400" b="1" spc="10" dirty="0">
                <a:cs typeface="Century Gothic"/>
              </a:rPr>
              <a:t>,</a:t>
            </a:r>
            <a:r>
              <a:rPr sz="24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sz="2400" b="1" spc="-100" dirty="0">
                <a:latin typeface="+mj-lt"/>
                <a:cs typeface="ＭＳ ゴシック"/>
              </a:rPr>
              <a:t>,</a:t>
            </a:r>
            <a:r>
              <a:rPr sz="2400" b="1" dirty="0">
                <a:cs typeface="Century Gothic"/>
              </a:rPr>
              <a:t>5</a:t>
            </a:r>
            <a:r>
              <a:rPr lang="en-US" sz="2400" b="1" spc="-10" dirty="0">
                <a:cs typeface="Century Gothic"/>
              </a:rPr>
              <a:t>,</a:t>
            </a:r>
            <a:r>
              <a:rPr sz="2400" b="1" spc="-20" dirty="0">
                <a:cs typeface="Century Gothic"/>
              </a:rPr>
              <a:t>30.5</a:t>
            </a:r>
            <a:endParaRPr sz="2400" dirty="0">
              <a:cs typeface="Century Gothic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001EB0-D816-F379-3F5F-8693009CFE8F}"/>
              </a:ext>
            </a:extLst>
          </p:cNvPr>
          <p:cNvSpPr txBox="1"/>
          <p:nvPr/>
        </p:nvSpPr>
        <p:spPr>
          <a:xfrm>
            <a:off x="6307254" y="799942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Century Gothic"/>
              </a:rPr>
              <a:t>status</a:t>
            </a:r>
            <a:r>
              <a:rPr lang="en-US" sz="2800" spc="-40" dirty="0">
                <a:cs typeface="ＭＳ ゴシック"/>
              </a:rPr>
              <a:t>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2731-1646-C9E5-B7C6-A979C9C64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666FE62-2524-6824-FEAF-8C431559D4AB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BE36E7-2CB3-AD22-F137-C6C5B394C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DAB3834-0FAF-F631-F60B-C84726894ED7}"/>
              </a:ext>
            </a:extLst>
          </p:cNvPr>
          <p:cNvSpPr txBox="1"/>
          <p:nvPr/>
        </p:nvSpPr>
        <p:spPr>
          <a:xfrm>
            <a:off x="2778642" y="4800600"/>
            <a:ext cx="7584558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latin typeface="ＭＳ ゴシック"/>
                <a:cs typeface="ＭＳ ゴシック"/>
              </a:rPr>
              <a:t>隊員</a:t>
            </a:r>
            <a:r>
              <a:rPr sz="3200" b="1" dirty="0"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altLang="ja-JP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solidFill>
                <a:srgbClr val="00B0F0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26FF66E-CA55-EBB7-4349-359C12278F9D}"/>
              </a:ext>
            </a:extLst>
          </p:cNvPr>
          <p:cNvSpPr txBox="1"/>
          <p:nvPr/>
        </p:nvSpPr>
        <p:spPr>
          <a:xfrm>
            <a:off x="1027232" y="2164198"/>
            <a:ext cx="106313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 err="1">
                <a:cs typeface="ＭＳ ゴシック"/>
              </a:rPr>
              <a:t>s,%d,%s,%d,%f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056739-4683-B8D5-774D-D0AED0AD542C}"/>
              </a:ext>
            </a:extLst>
          </p:cNvPr>
          <p:cNvSpPr txBox="1"/>
          <p:nvPr/>
        </p:nvSpPr>
        <p:spPr>
          <a:xfrm>
            <a:off x="2887389" y="338241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としてしまうとうまく読み込みができない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6105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17AE-78F7-6FB8-2588-1C49AD95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73C7263-23B8-E68A-17DE-53A88CB9F202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2996B7A-8BD2-083B-6905-9A23A9A75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28C5B5-9953-A0A6-CA9B-4BBBFC80C3D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+mj-lt"/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100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5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20" dirty="0">
                <a:highlight>
                  <a:srgbClr val="FFFF00"/>
                </a:highlight>
                <a:cs typeface="Century Gothic"/>
              </a:rPr>
              <a:t>30.5</a:t>
            </a:r>
            <a:r>
              <a:rPr lang="en-US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55AF1D-9AFD-FD8C-B2EF-D94EBA2B167F}"/>
              </a:ext>
            </a:extLst>
          </p:cNvPr>
          <p:cNvSpPr txBox="1"/>
          <p:nvPr/>
        </p:nvSpPr>
        <p:spPr>
          <a:xfrm>
            <a:off x="1027232" y="2164198"/>
            <a:ext cx="10631368" cy="779701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</a:t>
            </a:r>
            <a:r>
              <a:rPr lang="en-US" sz="4800" dirty="0">
                <a:solidFill>
                  <a:srgbClr val="FF0000"/>
                </a:solidFill>
                <a:cs typeface="ＭＳ ゴシック"/>
              </a:rPr>
              <a:t>%</a:t>
            </a:r>
            <a:r>
              <a:rPr lang="en-US" sz="4800" dirty="0" err="1">
                <a:solidFill>
                  <a:srgbClr val="FF0000"/>
                </a:solidFill>
                <a:cs typeface="ＭＳ ゴシック"/>
              </a:rPr>
              <a:t>s</a:t>
            </a:r>
            <a:r>
              <a:rPr lang="en-US" sz="4000" dirty="0" err="1">
                <a:cs typeface="ＭＳ ゴシック"/>
              </a:rPr>
              <a:t>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42DC721-E2DC-C076-ACE1-014F1598F0C1}"/>
              </a:ext>
            </a:extLst>
          </p:cNvPr>
          <p:cNvSpPr/>
          <p:nvPr/>
        </p:nvSpPr>
        <p:spPr>
          <a:xfrm rot="5400000">
            <a:off x="4646878" y="268221"/>
            <a:ext cx="536043" cy="6172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7EA027-AD10-4446-E70B-304E2BB90112}"/>
              </a:ext>
            </a:extLst>
          </p:cNvPr>
          <p:cNvSpPr txBox="1"/>
          <p:nvPr/>
        </p:nvSpPr>
        <p:spPr>
          <a:xfrm>
            <a:off x="2286000" y="4572000"/>
            <a:ext cx="9358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%s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の変換指定子が、改行までの全文を</a:t>
            </a:r>
            <a:b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4000" dirty="0">
                <a:solidFill>
                  <a:schemeClr val="accent4">
                    <a:lumMod val="50000"/>
                  </a:schemeClr>
                </a:solidFill>
              </a:rPr>
              <a:t>ひとつの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文字列として読み込んでしまう</a:t>
            </a:r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kumimoji="1" lang="ja-JP" alt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67B6-DC0C-42AD-CE23-6FA92C6C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13E949-947D-7E5A-4430-0A214B80C8AE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D9037D-2AF1-0EAC-9AE1-DC482E12B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76C75D-E5D7-067E-2BFF-6D61892EFBE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sz="3200" b="1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D023286-49FE-FB51-541C-857835A8BC0D}"/>
              </a:ext>
            </a:extLst>
          </p:cNvPr>
          <p:cNvSpPr txBox="1"/>
          <p:nvPr/>
        </p:nvSpPr>
        <p:spPr>
          <a:xfrm>
            <a:off x="1027232" y="2164198"/>
            <a:ext cx="109361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>
                <a:solidFill>
                  <a:srgbClr val="FF000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,%d,%</a:t>
            </a:r>
            <a:r>
              <a:rPr lang="en-US" altLang="ja-JP" sz="4000" dirty="0">
                <a:solidFill>
                  <a:srgbClr val="00B0F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</a:t>
            </a:r>
            <a:r>
              <a:rPr lang="en-US" sz="4000" dirty="0" err="1">
                <a:cs typeface="ＭＳ ゴシック"/>
              </a:rPr>
              <a:t>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endParaRPr sz="4000" dirty="0">
              <a:cs typeface="ＭＳ 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6FB20B-0A37-3304-0634-DE7D0F319AD3}"/>
              </a:ext>
            </a:extLst>
          </p:cNvPr>
          <p:cNvSpPr txBox="1"/>
          <p:nvPr/>
        </p:nvSpPr>
        <p:spPr>
          <a:xfrm>
            <a:off x="1684731" y="4449297"/>
            <a:ext cx="9597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FF0000"/>
                </a:solidFill>
              </a:rPr>
              <a:t>%[^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en-US" altLang="ja-JP" sz="4800" dirty="0">
                <a:solidFill>
                  <a:srgbClr val="FF0000"/>
                </a:solidFill>
              </a:rPr>
              <a:t>]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を使うと、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を除いた範囲を</a:t>
            </a:r>
            <a:endParaRPr kumimoji="1" lang="en-US" altLang="ja-JP" sz="4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文字列として読み込んでくれる！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4D908E5-283D-A0C4-C931-E6E391FDC945}"/>
              </a:ext>
            </a:extLst>
          </p:cNvPr>
          <p:cNvCxnSpPr/>
          <p:nvPr/>
        </p:nvCxnSpPr>
        <p:spPr>
          <a:xfrm flipH="1">
            <a:off x="2895600" y="2820788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5890DA-3302-C6F1-4A43-C165CC4A5EBE}"/>
              </a:ext>
            </a:extLst>
          </p:cNvPr>
          <p:cNvCxnSpPr/>
          <p:nvPr/>
        </p:nvCxnSpPr>
        <p:spPr>
          <a:xfrm flipH="1">
            <a:off x="5466616" y="2829255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570" y="1080943"/>
            <a:ext cx="9097108" cy="1681468"/>
          </a:xfrm>
          <a:prstGeom prst="rect">
            <a:avLst/>
          </a:prstGeom>
        </p:spPr>
        <p:txBody>
          <a:bodyPr vert="horz" wrap="square" lIns="0" tIns="81236" rIns="0" bIns="0" rtlCol="0">
            <a:spAutoFit/>
          </a:bodyPr>
          <a:lstStyle/>
          <a:p>
            <a:pPr marL="382408" marR="5284" indent="-369860">
              <a:lnSpc>
                <a:spcPct val="144200"/>
              </a:lnSpc>
              <a:spcBef>
                <a:spcPts val="640"/>
              </a:spcBef>
            </a:pPr>
            <a:r>
              <a:rPr sz="4160" spc="-146" dirty="0">
                <a:solidFill>
                  <a:srgbClr val="42B996"/>
                </a:solidFill>
                <a:latin typeface="ＭＳ ゴシック"/>
                <a:cs typeface="ＭＳ ゴシック"/>
              </a:rPr>
              <a:t>▶ </a:t>
            </a:r>
            <a:r>
              <a:rPr sz="3328" b="1" spc="-26" dirty="0">
                <a:latin typeface="ＭＳ ゴシック"/>
                <a:cs typeface="ＭＳ ゴシック"/>
              </a:rPr>
              <a:t>マップ</a:t>
            </a:r>
            <a:r>
              <a:rPr sz="2912" spc="-36" dirty="0">
                <a:latin typeface="ＭＳ ゴシック"/>
                <a:cs typeface="ＭＳ ゴシック"/>
              </a:rPr>
              <a:t>情報を持った</a:t>
            </a:r>
            <a:r>
              <a:rPr sz="2912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</a:t>
            </a:r>
            <a:r>
              <a:rPr sz="2912" spc="-42" dirty="0">
                <a:latin typeface="ＭＳ ゴシック"/>
                <a:cs typeface="ＭＳ ゴシック"/>
              </a:rPr>
              <a:t>作成し、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選択したマップ</a:t>
            </a:r>
            <a:r>
              <a:rPr sz="2912" spc="-36" dirty="0" err="1">
                <a:latin typeface="ＭＳ ゴシック"/>
                <a:cs typeface="ＭＳ ゴシック"/>
              </a:rPr>
              <a:t>を読み込み表示する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348064B-1CDF-A08F-8DBB-ED741D29E2D7}"/>
              </a:ext>
            </a:extLst>
          </p:cNvPr>
          <p:cNvSpPr txBox="1">
            <a:spLocks/>
          </p:cNvSpPr>
          <p:nvPr/>
        </p:nvSpPr>
        <p:spPr>
          <a:xfrm>
            <a:off x="780634" y="293054"/>
            <a:ext cx="10515600" cy="812358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>
            <a:lvl1pPr algn="l" defTabSz="8517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b="1" i="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lang="en-US" sz="4992" b="0" spc="-10" dirty="0">
                <a:latin typeface="+mn-lt"/>
              </a:rPr>
              <a:t>f_prac03.c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607" y="291111"/>
          <a:ext cx="8840850" cy="290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map0.txt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map1.txt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">
                <a:tc>
                  <a:txBody>
                    <a:bodyPr/>
                    <a:lstStyle/>
                    <a:p>
                      <a:pPr marL="90805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8">
                <a:tc>
                  <a:txBody>
                    <a:bodyPr/>
                    <a:lstStyle/>
                    <a:p>
                      <a:pPr marL="90805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0211" y="4209130"/>
            <a:ext cx="4053213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4446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07" y="3563416"/>
            <a:ext cx="273296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map2.txt</a:t>
            </a:r>
            <a:endParaRPr sz="3744" dirty="0"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099" y="3678917"/>
            <a:ext cx="6254509" cy="2316264"/>
          </a:xfrm>
          <a:prstGeom prst="rect">
            <a:avLst/>
          </a:prstGeom>
        </p:spPr>
        <p:txBody>
          <a:bodyPr vert="horz" wrap="square" lIns="0" tIns="11228" rIns="0" bIns="0" rtlCol="0">
            <a:spAutoFit/>
          </a:bodyPr>
          <a:lstStyle/>
          <a:p>
            <a:pPr marL="13209" marR="5284">
              <a:lnSpc>
                <a:spcPct val="100400"/>
              </a:lnSpc>
              <a:spcBef>
                <a:spcPts val="88"/>
              </a:spcBef>
            </a:pPr>
            <a:r>
              <a:rPr sz="3328" spc="-10" dirty="0">
                <a:cs typeface="Century Gothic"/>
              </a:rPr>
              <a:t>f_prac0</a:t>
            </a:r>
            <a:r>
              <a:rPr lang="en-US" altLang="ja-JP" sz="3328" spc="-10" dirty="0">
                <a:cs typeface="Century Gothic"/>
              </a:rPr>
              <a:t>3</a:t>
            </a:r>
            <a:r>
              <a:rPr sz="3328" spc="-10" dirty="0">
                <a:cs typeface="Century Gothic"/>
              </a:rPr>
              <a:t>.c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と同じフォルダ</a:t>
            </a:r>
            <a:r>
              <a:rPr sz="2912" spc="-42" dirty="0">
                <a:latin typeface="ＭＳ ゴシック"/>
                <a:cs typeface="ＭＳ ゴシック"/>
              </a:rPr>
              <a:t>に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2912" spc="-42" dirty="0" err="1">
                <a:latin typeface="ＭＳ ゴシック"/>
                <a:cs typeface="ＭＳ ゴシック"/>
              </a:rPr>
              <a:t>マップデータを書き込んだ</a:t>
            </a:r>
            <a:endParaRPr sz="2912" dirty="0">
              <a:latin typeface="ＭＳ ゴシック"/>
              <a:cs typeface="ＭＳ ゴシック"/>
            </a:endParaRPr>
          </a:p>
          <a:p>
            <a:pPr marL="13209">
              <a:spcBef>
                <a:spcPts val="10"/>
              </a:spcBef>
            </a:pP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テキストファイルを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つ用意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493"/>
              </a:spcBef>
            </a:pPr>
            <a:r>
              <a:rPr sz="4160" b="1" spc="-31" dirty="0">
                <a:latin typeface="ＭＳ ゴシック"/>
                <a:cs typeface="ＭＳ ゴシック"/>
              </a:rPr>
              <a:t>横</a:t>
            </a:r>
            <a:r>
              <a:rPr sz="4160" b="1" dirty="0">
                <a:solidFill>
                  <a:srgbClr val="FF0000"/>
                </a:solidFill>
                <a:latin typeface="Century Gothic"/>
                <a:cs typeface="Century Gothic"/>
              </a:rPr>
              <a:t>10</a:t>
            </a:r>
            <a:r>
              <a:rPr sz="4160" b="1" spc="3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160" b="1" spc="-31" dirty="0">
                <a:latin typeface="ＭＳ ゴシック"/>
                <a:cs typeface="ＭＳ ゴシック"/>
              </a:rPr>
              <a:t>縦</a:t>
            </a:r>
            <a:r>
              <a:rPr sz="416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5</a:t>
            </a:r>
            <a:r>
              <a:rPr sz="2912" spc="-26" dirty="0">
                <a:latin typeface="ＭＳ ゴシック"/>
                <a:cs typeface="ＭＳ ゴシック"/>
              </a:rPr>
              <a:t>は</a:t>
            </a:r>
            <a:r>
              <a:rPr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必ず守</a:t>
            </a:r>
            <a:r>
              <a:rPr lang="ja-JP" altLang="en-US"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ること！</a:t>
            </a:r>
            <a:endParaRPr sz="2912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574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0538" y="1634940"/>
            <a:ext cx="6893830" cy="2338011"/>
          </a:xfrm>
          <a:custGeom>
            <a:avLst/>
            <a:gdLst/>
            <a:ahLst/>
            <a:cxnLst/>
            <a:rect l="l" t="t" r="r" b="b"/>
            <a:pathLst>
              <a:path w="6628130" h="2247900">
                <a:moveTo>
                  <a:pt x="6627876" y="0"/>
                </a:moveTo>
                <a:lnTo>
                  <a:pt x="0" y="0"/>
                </a:lnTo>
                <a:lnTo>
                  <a:pt x="0" y="2247900"/>
                </a:lnTo>
                <a:lnTo>
                  <a:pt x="6627876" y="2247900"/>
                </a:lnTo>
                <a:lnTo>
                  <a:pt x="662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6" name="object 6"/>
          <p:cNvSpPr txBox="1"/>
          <p:nvPr/>
        </p:nvSpPr>
        <p:spPr>
          <a:xfrm>
            <a:off x="490057" y="1749236"/>
            <a:ext cx="5765112" cy="814225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3328" b="1" spc="-10" dirty="0">
                <a:latin typeface="Century Gothic"/>
                <a:cs typeface="Century Gothic"/>
              </a:rPr>
              <a:t>0</a:t>
            </a:r>
            <a:endParaRPr sz="3328" dirty="0">
              <a:latin typeface="Century Gothic"/>
              <a:cs typeface="Century Gothic"/>
            </a:endParaRPr>
          </a:p>
          <a:p>
            <a:pPr marL="13209">
              <a:spcBef>
                <a:spcPts val="36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4" y="2572875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945" y="2544808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057" y="3429000"/>
            <a:ext cx="2407359" cy="30143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4970" y="1363889"/>
            <a:ext cx="4051892" cy="203872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0948" rIns="0" bIns="0" rtlCol="0">
            <a:spAutoFit/>
          </a:bodyPr>
          <a:lstStyle/>
          <a:p>
            <a:pPr marL="95767">
              <a:spcBef>
                <a:spcPts val="322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527" y="717965"/>
            <a:ext cx="307151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79" y="1058442"/>
            <a:ext cx="1824177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51" dirty="0">
                <a:latin typeface="ＭＳ ゴシック"/>
                <a:cs typeface="ＭＳ ゴシック"/>
              </a:rPr>
              <a:t>実行結果 </a:t>
            </a:r>
            <a:r>
              <a:rPr sz="2912" b="1" spc="-52" dirty="0">
                <a:latin typeface="Century Gothic"/>
                <a:cs typeface="Century Gothic"/>
              </a:rPr>
              <a:t>1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167" y="4580042"/>
            <a:ext cx="6892508" cy="2048071"/>
          </a:xfrm>
          <a:custGeom>
            <a:avLst/>
            <a:gdLst/>
            <a:ahLst/>
            <a:cxnLst/>
            <a:rect l="l" t="t" r="r" b="b"/>
            <a:pathLst>
              <a:path w="6626859" h="1969135">
                <a:moveTo>
                  <a:pt x="6626352" y="0"/>
                </a:moveTo>
                <a:lnTo>
                  <a:pt x="0" y="0"/>
                </a:lnTo>
                <a:lnTo>
                  <a:pt x="0" y="1969008"/>
                </a:lnTo>
                <a:lnTo>
                  <a:pt x="6626352" y="1969008"/>
                </a:lnTo>
                <a:lnTo>
                  <a:pt x="6626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16" name="object 16"/>
          <p:cNvSpPr txBox="1"/>
          <p:nvPr/>
        </p:nvSpPr>
        <p:spPr>
          <a:xfrm>
            <a:off x="450167" y="4580041"/>
            <a:ext cx="6892508" cy="2071540"/>
          </a:xfrm>
          <a:prstGeom prst="rect">
            <a:avLst/>
          </a:prstGeom>
        </p:spPr>
        <p:txBody>
          <a:bodyPr vert="horz" wrap="square" lIns="0" tIns="40288" rIns="0" bIns="0" rtlCol="0">
            <a:spAutoFit/>
          </a:bodyPr>
          <a:lstStyle/>
          <a:p>
            <a:pPr marL="95107">
              <a:spcBef>
                <a:spcPts val="317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endParaRPr sz="3328" dirty="0">
              <a:latin typeface="Century Gothic"/>
              <a:cs typeface="Century Gothic"/>
            </a:endParaRPr>
          </a:p>
          <a:p>
            <a:pPr marL="95107">
              <a:spcBef>
                <a:spcPts val="31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spcBef>
                <a:spcPts val="5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/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069" y="4068453"/>
            <a:ext cx="1823516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46" dirty="0">
                <a:latin typeface="ＭＳ ゴシック"/>
                <a:cs typeface="ＭＳ ゴシック"/>
              </a:rPr>
              <a:t>実行結果 </a:t>
            </a:r>
            <a:r>
              <a:rPr sz="2912" b="1" spc="-62" dirty="0">
                <a:latin typeface="Century Gothic"/>
                <a:cs typeface="Century Gothic"/>
              </a:rPr>
              <a:t>2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970" y="4308991"/>
            <a:ext cx="4051892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5767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7527" y="3663594"/>
            <a:ext cx="283374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map1.txt</a:t>
            </a:r>
            <a:endParaRPr sz="3744" dirty="0"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3557" y="2577806"/>
            <a:ext cx="4534024" cy="412784"/>
            <a:chOff x="3166617" y="2375662"/>
            <a:chExt cx="4359275" cy="396875"/>
          </a:xfrm>
        </p:grpSpPr>
        <p:sp>
          <p:nvSpPr>
            <p:cNvPr id="21" name="object 21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4346447" y="288036"/>
                  </a:lnTo>
                  <a:lnTo>
                    <a:pt x="4346447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0" y="192024"/>
                  </a:moveTo>
                  <a:lnTo>
                    <a:pt x="192024" y="0"/>
                  </a:lnTo>
                  <a:lnTo>
                    <a:pt x="192024" y="96012"/>
                  </a:lnTo>
                  <a:lnTo>
                    <a:pt x="4346447" y="96012"/>
                  </a:lnTo>
                  <a:lnTo>
                    <a:pt x="4346447" y="288036"/>
                  </a:ln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82982" y="2949114"/>
            <a:ext cx="3712418" cy="81229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1</a:t>
            </a:r>
            <a:r>
              <a:rPr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は</a:t>
            </a:r>
            <a:r>
              <a:rPr lang="ja-JP" altLang="en-US"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ロ</a:t>
            </a:r>
            <a:endParaRPr sz="2496" dirty="0">
              <a:latin typeface="ＭＳ ゴシック"/>
              <a:cs typeface="ＭＳ ゴシック"/>
            </a:endParaRPr>
          </a:p>
          <a:p>
            <a:pPr marL="13209"/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0</a:t>
            </a:r>
            <a:r>
              <a:rPr sz="2496" b="1" spc="-26" dirty="0">
                <a:solidFill>
                  <a:srgbClr val="1CACE3"/>
                </a:solidFill>
                <a:latin typeface="ＭＳ ゴシック"/>
                <a:cs typeface="ＭＳ ゴシック"/>
              </a:rPr>
              <a:t>はスペースで出力！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31DFAAF-FDAE-27F7-BCDD-A674C341E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5060" y="1174471"/>
            <a:ext cx="335445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宣言するマクロ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898" y="1692004"/>
          <a:ext cx="9152323" cy="163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MapNum</a:t>
                      </a:r>
                      <a:endParaRPr sz="3300" dirty="0">
                        <a:solidFill>
                          <a:srgbClr val="FF000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50" dirty="0">
                          <a:latin typeface="+mn-lt"/>
                          <a:cs typeface="ＭＳ ゴシック"/>
                        </a:rPr>
                        <a:t>3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ja-JP" sz="3300" spc="-20" dirty="0">
                          <a:solidFill>
                            <a:schemeClr val="tx1"/>
                          </a:solidFill>
                          <a:latin typeface="+mn-lt"/>
                          <a:cs typeface="ＭＳ ゴシック"/>
                        </a:rPr>
                        <a:t>3</a:t>
                      </a:r>
                      <a:r>
                        <a:rPr lang="ja-JP" altLang="en-US"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//マップの数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61422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21">
                <a:tc>
                  <a:txBody>
                    <a:bodyPr/>
                    <a:lstStyle/>
                    <a:p>
                      <a:pPr marL="91440" marR="92710">
                        <a:lnSpc>
                          <a:spcPts val="3700"/>
                        </a:lnSpc>
                        <a:spcBef>
                          <a:spcPts val="110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 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1453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64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W</a:t>
                      </a:r>
                      <a:r>
                        <a:rPr sz="3300" spc="-15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25" dirty="0">
                          <a:latin typeface="+mn-lt"/>
                          <a:cs typeface="ＭＳ ゴシック"/>
                        </a:rPr>
                        <a:t>10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  <a:p>
                      <a:pPr marL="100330">
                        <a:lnSpc>
                          <a:spcPts val="377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H</a:t>
                      </a:r>
                      <a:r>
                        <a:rPr sz="3300" spc="-10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50" dirty="0">
                          <a:latin typeface="+mn-lt"/>
                          <a:cs typeface="ＭＳ ゴシック"/>
                        </a:rPr>
                        <a:t>5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64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//マップの横(</a:t>
                      </a:r>
                      <a:r>
                        <a:rPr sz="3300" spc="-1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10</a:t>
                      </a:r>
                      <a:r>
                        <a:rPr sz="3300" spc="-2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  <a:p>
                      <a:pPr marL="202565">
                        <a:lnSpc>
                          <a:spcPts val="377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//マップの縦(5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5059" y="3595170"/>
            <a:ext cx="6130344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宣言する構造体</a:t>
            </a:r>
            <a:r>
              <a:rPr sz="2912" spc="-26" dirty="0">
                <a:latin typeface="Century Gothic"/>
                <a:cs typeface="Century Gothic"/>
              </a:rPr>
              <a:t>(</a:t>
            </a:r>
            <a:r>
              <a:rPr sz="2912" b="1" spc="-26" dirty="0">
                <a:latin typeface="Century Gothic"/>
                <a:cs typeface="Century Gothic"/>
              </a:rPr>
              <a:t>typedef</a:t>
            </a:r>
            <a:r>
              <a:rPr sz="2912" spc="-31" dirty="0">
                <a:latin typeface="ＭＳ ゴシック"/>
                <a:cs typeface="ＭＳ ゴシック"/>
              </a:rPr>
              <a:t>を使用</a:t>
            </a:r>
            <a:r>
              <a:rPr sz="2912" spc="-26" dirty="0">
                <a:latin typeface="Century Gothic"/>
                <a:cs typeface="Century Gothic"/>
              </a:rPr>
              <a:t>)</a:t>
            </a:r>
            <a:r>
              <a:rPr sz="2912" spc="-26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03" y="4190108"/>
            <a:ext cx="8580632" cy="2435003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2083" rIns="0" bIns="0" rtlCol="0">
            <a:spAutoFit/>
          </a:bodyPr>
          <a:lstStyle/>
          <a:p>
            <a:pPr marL="95107">
              <a:spcBef>
                <a:spcPts val="489"/>
              </a:spcBef>
            </a:pPr>
            <a:r>
              <a:rPr sz="3744" dirty="0">
                <a:solidFill>
                  <a:srgbClr val="00B050"/>
                </a:solidFill>
                <a:cs typeface="ＭＳ ゴシック"/>
              </a:rPr>
              <a:t>typedef</a:t>
            </a:r>
            <a:r>
              <a:rPr sz="3744" spc="-16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>
                <a:solidFill>
                  <a:srgbClr val="0000FF"/>
                </a:solidFill>
                <a:cs typeface="ＭＳ ゴシック"/>
              </a:rPr>
              <a:t>struct</a:t>
            </a:r>
            <a:endParaRPr sz="3744" dirty="0">
              <a:cs typeface="ＭＳ ゴシック"/>
            </a:endParaRPr>
          </a:p>
          <a:p>
            <a:pPr marL="95107"/>
            <a:r>
              <a:rPr sz="3744" spc="-52" dirty="0">
                <a:cs typeface="ＭＳ ゴシック"/>
              </a:rPr>
              <a:t>{</a:t>
            </a:r>
            <a:endParaRPr sz="3744" dirty="0">
              <a:cs typeface="ＭＳ ゴシック"/>
            </a:endParaRPr>
          </a:p>
          <a:p>
            <a:pPr marL="571301">
              <a:lnSpc>
                <a:spcPts val="4410"/>
              </a:lnSpc>
              <a:tabLst>
                <a:tab pos="1522368" algn="l"/>
              </a:tabLst>
            </a:pPr>
            <a:r>
              <a:rPr sz="3744" spc="-26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	</a:t>
            </a:r>
            <a:r>
              <a:rPr lang="en-US" sz="3744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>
                <a:cs typeface="ＭＳ ゴシック"/>
              </a:rPr>
              <a:t>map</a:t>
            </a:r>
            <a:r>
              <a:rPr sz="3744" spc="-10" dirty="0">
                <a:cs typeface="ＭＳ ゴシック"/>
              </a:rPr>
              <a:t>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H</a:t>
            </a:r>
            <a:r>
              <a:rPr sz="3744" spc="-10" dirty="0">
                <a:cs typeface="ＭＳ ゴシック"/>
              </a:rPr>
              <a:t>][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W</a:t>
            </a:r>
            <a:r>
              <a:rPr sz="3744" spc="-10" dirty="0">
                <a:cs typeface="ＭＳ ゴシック"/>
              </a:rPr>
              <a:t>];</a:t>
            </a:r>
            <a:endParaRPr sz="3744" dirty="0">
              <a:cs typeface="ＭＳ ゴシック"/>
            </a:endParaRPr>
          </a:p>
          <a:p>
            <a:pPr marL="95107">
              <a:lnSpc>
                <a:spcPts val="4410"/>
              </a:lnSpc>
            </a:pPr>
            <a:r>
              <a:rPr sz="3744" spc="-10" dirty="0">
                <a:cs typeface="ＭＳ ゴシック"/>
              </a:rPr>
              <a:t>}</a:t>
            </a:r>
            <a:r>
              <a:rPr lang="en-US" sz="3744" spc="-10" dirty="0">
                <a:cs typeface="ＭＳ ゴシック"/>
              </a:rPr>
              <a:t> </a:t>
            </a:r>
            <a:r>
              <a:rPr sz="3744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744" spc="-10" dirty="0">
                <a:cs typeface="ＭＳ ゴシック"/>
              </a:rPr>
              <a:t>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E21FC2-93A9-6CF3-BC38-3CD28C396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207" y="1831227"/>
            <a:ext cx="11329446" cy="3695906"/>
            <a:chOff x="626109" y="1657858"/>
            <a:chExt cx="10892790" cy="3553460"/>
          </a:xfrm>
        </p:grpSpPr>
        <p:sp>
          <p:nvSpPr>
            <p:cNvPr id="3" name="object 3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10879836" y="0"/>
                  </a:moveTo>
                  <a:lnTo>
                    <a:pt x="0" y="0"/>
                  </a:lnTo>
                  <a:lnTo>
                    <a:pt x="0" y="3540252"/>
                  </a:lnTo>
                  <a:lnTo>
                    <a:pt x="10879836" y="3540252"/>
                  </a:lnTo>
                  <a:lnTo>
                    <a:pt x="10879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0" y="3540252"/>
                  </a:moveTo>
                  <a:lnTo>
                    <a:pt x="10879836" y="3540252"/>
                  </a:lnTo>
                  <a:lnTo>
                    <a:pt x="10879836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8053" y="1137961"/>
            <a:ext cx="10894206" cy="43294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宣言する変数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305134">
              <a:spcBef>
                <a:spcPts val="2397"/>
              </a:spcBef>
            </a:pPr>
            <a:r>
              <a:rPr sz="3328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3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lang="en-US" sz="3328" spc="-10" dirty="0" err="1">
                <a:cs typeface="ＭＳ ゴシック"/>
              </a:rPr>
              <a:t>M</a:t>
            </a:r>
            <a:r>
              <a:rPr sz="3328" spc="-10" dirty="0" err="1">
                <a:cs typeface="ＭＳ ゴシック"/>
              </a:rPr>
              <a:t>apData</a:t>
            </a:r>
            <a:r>
              <a:rPr sz="3328" spc="-1243" dirty="0">
                <a:cs typeface="ＭＳ ゴシック"/>
              </a:rPr>
              <a:t> </a:t>
            </a:r>
            <a:r>
              <a:rPr sz="3328" spc="-2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//マップのデータを管理する構造体;</a:t>
            </a:r>
            <a:endParaRPr sz="3328" dirty="0">
              <a:latin typeface="ＭＳ ゴシック"/>
              <a:cs typeface="ＭＳ ゴシック"/>
            </a:endParaRPr>
          </a:p>
          <a:p>
            <a:pPr marL="305134" marR="5284">
              <a:spcBef>
                <a:spcPts val="3999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//マップデータの配置を書いたテキストファイルの名前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dirty="0">
                <a:cs typeface="ＭＳ ゴシック"/>
              </a:rPr>
              <a:t>*</a:t>
            </a:r>
            <a:r>
              <a:rPr sz="3328" spc="-21" dirty="0"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MapFileName[</a:t>
            </a:r>
            <a:r>
              <a:rPr sz="3328" spc="-10" dirty="0">
                <a:solidFill>
                  <a:srgbClr val="6E0089"/>
                </a:solidFill>
                <a:cs typeface="ＭＳ ゴシック"/>
              </a:rPr>
              <a:t>MapNum</a:t>
            </a:r>
            <a:r>
              <a:rPr sz="3328" spc="-10" dirty="0">
                <a:cs typeface="ＭＳ ゴシック"/>
              </a:rPr>
              <a:t>]</a:t>
            </a:r>
            <a:endParaRPr sz="3328" dirty="0">
              <a:cs typeface="ＭＳ ゴシック"/>
            </a:endParaRPr>
          </a:p>
          <a:p>
            <a:pPr marL="305134"/>
            <a:r>
              <a:rPr sz="3328" dirty="0">
                <a:cs typeface="ＭＳ ゴシック"/>
              </a:rPr>
              <a:t>=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{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"map0.txt"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"map1.txt"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"map2.txt"</a:t>
            </a:r>
            <a:r>
              <a:rPr sz="3328" spc="-36" dirty="0">
                <a:solidFill>
                  <a:srgbClr val="A21515"/>
                </a:solidFill>
                <a:cs typeface="ＭＳ ゴシック"/>
              </a:rPr>
              <a:t> </a:t>
            </a:r>
            <a:r>
              <a:rPr sz="3328" spc="-26" dirty="0">
                <a:cs typeface="ＭＳ ゴシック"/>
              </a:rPr>
              <a:t>};</a:t>
            </a:r>
            <a:endParaRPr sz="3328" dirty="0">
              <a:cs typeface="ＭＳ ゴシック"/>
            </a:endParaRPr>
          </a:p>
          <a:p>
            <a:pPr marL="305134">
              <a:spcBef>
                <a:spcPts val="3848"/>
              </a:spcBef>
            </a:pPr>
            <a:r>
              <a:rPr sz="3328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328" spc="42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select</a:t>
            </a:r>
            <a:r>
              <a:rPr sz="3328" spc="-624" dirty="0">
                <a:cs typeface="ＭＳ ゴシック"/>
              </a:rPr>
              <a:t>; </a:t>
            </a: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//表示するマップの番号入力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36B1B97-F410-C1A0-C66C-4A160E86F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13" y="2027779"/>
            <a:ext cx="11061301" cy="2990540"/>
            <a:chOff x="543813" y="1846834"/>
            <a:chExt cx="10634980" cy="2875280"/>
          </a:xfrm>
        </p:grpSpPr>
        <p:sp>
          <p:nvSpPr>
            <p:cNvPr id="3" name="object 3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10622280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10622280" y="2862072"/>
                  </a:lnTo>
                  <a:lnTo>
                    <a:pt x="10622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0" y="2862072"/>
                  </a:moveTo>
                  <a:lnTo>
                    <a:pt x="10622280" y="2862072"/>
                  </a:lnTo>
                  <a:lnTo>
                    <a:pt x="1062228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816" y="1097652"/>
            <a:ext cx="10748245" cy="3814667"/>
          </a:xfrm>
          <a:prstGeom prst="rect">
            <a:avLst/>
          </a:prstGeom>
        </p:spPr>
        <p:txBody>
          <a:bodyPr vert="horz" wrap="square" lIns="0" tIns="249651" rIns="0" bIns="0" rtlCol="0">
            <a:spAutoFit/>
          </a:bodyPr>
          <a:lstStyle/>
          <a:p>
            <a:pPr marL="13209">
              <a:spcBef>
                <a:spcPts val="1965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宣言する関数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266827" marR="5284">
              <a:spcBef>
                <a:spcPts val="2408"/>
              </a:spcBef>
              <a:tabLst>
                <a:tab pos="7638260" algn="l"/>
              </a:tabLst>
            </a:pPr>
            <a:r>
              <a:rPr sz="3744" spc="-1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744" dirty="0">
                <a:solidFill>
                  <a:srgbClr val="008000"/>
                </a:solidFill>
                <a:latin typeface="ＭＳ ゴシック"/>
                <a:cs typeface="ＭＳ ゴシック"/>
              </a:rPr>
              <a:t>選択したマップデータを配列にセットする関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数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s</a:t>
            </a:r>
            <a:r>
              <a:rPr sz="3744" dirty="0" err="1">
                <a:cs typeface="ＭＳ ゴシック"/>
              </a:rPr>
              <a:t>etMap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char </a:t>
            </a:r>
            <a:r>
              <a:rPr sz="3744" spc="-10" dirty="0">
                <a:cs typeface="ＭＳ ゴシック"/>
              </a:rPr>
              <a:t>*</a:t>
            </a:r>
            <a:r>
              <a:rPr sz="3744" spc="-10" dirty="0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744" spc="-10" dirty="0">
                <a:cs typeface="ＭＳ ゴシック"/>
              </a:rPr>
              <a:t>,</a:t>
            </a:r>
            <a:r>
              <a:rPr sz="3744" spc="-10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	</a:t>
            </a:r>
            <a:r>
              <a:rPr sz="3744" spc="-21" dirty="0">
                <a:cs typeface="ＭＳ ゴシック"/>
              </a:rPr>
              <a:t>*</a:t>
            </a:r>
            <a:r>
              <a:rPr sz="3744" spc="-21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1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 marR="4287729">
              <a:lnSpc>
                <a:spcPts val="4337"/>
              </a:lnSpc>
              <a:spcBef>
                <a:spcPts val="4270"/>
              </a:spcBef>
            </a:pPr>
            <a:r>
              <a:rPr sz="3744" spc="-1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d</a:t>
            </a:r>
            <a:r>
              <a:rPr sz="3744" dirty="0" err="1">
                <a:cs typeface="ＭＳ ゴシック"/>
              </a:rPr>
              <a:t>rawMap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spc="-5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744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6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DAC5388-0CC6-4BD6-C711-480C644A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199" y="1742726"/>
            <a:ext cx="5692462" cy="4435616"/>
          </a:xfrm>
          <a:custGeom>
            <a:avLst/>
            <a:gdLst/>
            <a:ahLst/>
            <a:cxnLst/>
            <a:rect l="l" t="t" r="r" b="b"/>
            <a:pathLst>
              <a:path w="5473065" h="4264660">
                <a:moveTo>
                  <a:pt x="5472684" y="0"/>
                </a:moveTo>
                <a:lnTo>
                  <a:pt x="0" y="0"/>
                </a:lnTo>
                <a:lnTo>
                  <a:pt x="0" y="4264152"/>
                </a:lnTo>
                <a:lnTo>
                  <a:pt x="5472684" y="4264152"/>
                </a:lnTo>
                <a:lnTo>
                  <a:pt x="547268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5" name="object 5"/>
          <p:cNvSpPr txBox="1"/>
          <p:nvPr/>
        </p:nvSpPr>
        <p:spPr>
          <a:xfrm>
            <a:off x="486095" y="1773582"/>
            <a:ext cx="3866304" cy="33342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080" spc="-10" dirty="0" err="1">
                <a:solidFill>
                  <a:srgbClr val="FFFFFF"/>
                </a:solidFill>
                <a:latin typeface="MS Gothic"/>
                <a:cs typeface="MS Gothic"/>
              </a:rPr>
              <a:t>プレイヤーの名前</a:t>
            </a:r>
            <a:r>
              <a:rPr lang="ja-JP" altLang="en-US" sz="2080" spc="-10" dirty="0">
                <a:solidFill>
                  <a:srgbClr val="FFFFFF"/>
                </a:solidFill>
                <a:latin typeface="MS Gothic"/>
                <a:cs typeface="MS Gothic"/>
              </a:rPr>
              <a:t>＞</a:t>
            </a:r>
            <a:r>
              <a:rPr lang="ja-JP" altLang="en-US" sz="2080" spc="-26" dirty="0">
                <a:solidFill>
                  <a:srgbClr val="00B0F0"/>
                </a:solidFill>
                <a:latin typeface="Tahoma"/>
                <a:cs typeface="Tahoma"/>
              </a:rPr>
              <a:t>神戸電子</a:t>
            </a:r>
            <a:endParaRPr sz="2496" dirty="0">
              <a:solidFill>
                <a:srgbClr val="00B0F0"/>
              </a:solidFill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94" y="2154587"/>
            <a:ext cx="5370160" cy="344097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94" y="2471605"/>
            <a:ext cx="5370160" cy="67984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sz="2080" spc="-21" dirty="0" err="1">
                <a:solidFill>
                  <a:srgbClr val="FFFFFF"/>
                </a:solidFill>
                <a:cs typeface="Tahoma"/>
              </a:rPr>
              <a:t>e</a:t>
            </a:r>
            <a:r>
              <a:rPr lang="en-US" sz="2080" spc="-21" dirty="0" err="1">
                <a:solidFill>
                  <a:srgbClr val="FFFFFF"/>
                </a:solidFill>
                <a:cs typeface="Tahoma"/>
              </a:rPr>
              <a:t>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  <a:p>
            <a:pPr marL="13209"/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23" y="3032727"/>
            <a:ext cx="543026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080" spc="-26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496" spc="-125" dirty="0">
                <a:solidFill>
                  <a:schemeClr val="bg1"/>
                </a:solidFill>
                <a:latin typeface="Tahoma"/>
                <a:cs typeface="Tahoma"/>
              </a:rPr>
              <a:t>3</a:t>
            </a:r>
            <a:r>
              <a:rPr sz="2912" b="1" spc="-212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80" spc="68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94" y="3546693"/>
            <a:ext cx="3866305" cy="14338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lang="en-US" sz="2912" b="1" spc="68" dirty="0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lang="ja-JP" altLang="en-US" sz="2912" b="1" spc="68" dirty="0">
                <a:solidFill>
                  <a:srgbClr val="FF0000"/>
                </a:solidFill>
                <a:latin typeface="Tahoma"/>
                <a:cs typeface="Tahoma"/>
              </a:rPr>
              <a:t>　</a:t>
            </a:r>
            <a:r>
              <a:rPr sz="2080" b="1" spc="68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←</a:t>
            </a:r>
            <a:r>
              <a:rPr sz="2080" b="1" spc="68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e</a:t>
            </a:r>
            <a:r>
              <a:rPr sz="2080" b="1" spc="-36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  <a:t>の入力で繰り返し終了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lang="en-US" sz="2080" b="1" spc="-36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  <a:p>
            <a:pPr marL="13209">
              <a:spcBef>
                <a:spcPts val="99"/>
              </a:spcBef>
            </a:pPr>
            <a:r>
              <a:rPr lang="ja-JP" altLang="en-US" sz="2080" b="1" spc="-36" dirty="0">
                <a:solidFill>
                  <a:srgbClr val="FF66FF"/>
                </a:solidFill>
                <a:latin typeface="MS Gothic"/>
                <a:cs typeface="MS Gothic"/>
              </a:rPr>
              <a:t>３点：神戸電子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sz="2080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772" y="1677738"/>
            <a:ext cx="3920461" cy="110866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2930" rIns="0" bIns="0" rtlCol="0">
            <a:spAutoFit/>
          </a:bodyPr>
          <a:lstStyle/>
          <a:p>
            <a:pPr marL="96428">
              <a:spcBef>
                <a:spcPts val="338"/>
              </a:spcBef>
            </a:pPr>
            <a:r>
              <a:rPr lang="en-US" altLang="ja-JP" sz="3328" b="1" spc="-52" dirty="0">
                <a:latin typeface="Tahoma"/>
                <a:cs typeface="Tahoma"/>
              </a:rPr>
              <a:t>3, </a:t>
            </a:r>
            <a:r>
              <a:rPr sz="3328" b="1" spc="369" dirty="0" err="1">
                <a:latin typeface="MS Gothic"/>
                <a:cs typeface="MS Gothic"/>
              </a:rPr>
              <a:t>〇〇</a:t>
            </a:r>
            <a:r>
              <a:rPr lang="en-US" sz="3328" b="1" spc="369" dirty="0">
                <a:latin typeface="MS Gothic"/>
                <a:cs typeface="MS Gothic"/>
              </a:rPr>
              <a:t> </a:t>
            </a:r>
            <a:r>
              <a:rPr sz="3328" b="1" dirty="0">
                <a:solidFill>
                  <a:srgbClr val="00AF50"/>
                </a:solidFill>
                <a:latin typeface="Tahoma"/>
                <a:cs typeface="Tahoma"/>
              </a:rPr>
              <a:t>←</a:t>
            </a:r>
            <a:r>
              <a:rPr sz="3328" b="1" spc="-36" dirty="0">
                <a:solidFill>
                  <a:srgbClr val="00AF50"/>
                </a:solidFill>
                <a:latin typeface="MS Gothic"/>
                <a:cs typeface="MS Gothic"/>
              </a:rPr>
              <a:t>名前</a:t>
            </a:r>
            <a:endParaRPr sz="3328" dirty="0">
              <a:latin typeface="MS Gothic"/>
              <a:cs typeface="MS Gothic"/>
            </a:endParaRPr>
          </a:p>
          <a:p>
            <a:pPr marL="96428">
              <a:tabLst>
                <a:tab pos="1047495" algn="l"/>
              </a:tabLst>
            </a:pPr>
            <a:r>
              <a:rPr lang="ja-JP" altLang="en-US" sz="3328" b="1" spc="-36" dirty="0">
                <a:solidFill>
                  <a:srgbClr val="00AF50"/>
                </a:solidFill>
                <a:latin typeface="MS Gothic"/>
                <a:cs typeface="MS Gothic"/>
              </a:rPr>
              <a:t>↑</a:t>
            </a:r>
            <a:r>
              <a:rPr sz="3328" b="1" spc="-36" dirty="0" err="1">
                <a:solidFill>
                  <a:srgbClr val="00AF50"/>
                </a:solidFill>
                <a:latin typeface="MS Gothic"/>
                <a:cs typeface="MS Gothic"/>
              </a:rPr>
              <a:t>スコア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254" y="1162715"/>
            <a:ext cx="2840749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94" dirty="0">
                <a:cs typeface="Tahoma"/>
              </a:rPr>
              <a:t>↓score.txt</a:t>
            </a:r>
            <a:endParaRPr sz="2912" dirty="0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3580" y="892853"/>
            <a:ext cx="3232267" cy="873446"/>
          </a:xfrm>
          <a:prstGeom prst="rect">
            <a:avLst/>
          </a:prstGeom>
        </p:spPr>
        <p:txBody>
          <a:bodyPr vert="horz" wrap="square" lIns="0" tIns="337493" rIns="0" bIns="0" rtlCol="0">
            <a:spAutoFit/>
          </a:bodyPr>
          <a:lstStyle/>
          <a:p>
            <a:pPr marL="1229123">
              <a:spcBef>
                <a:spcPts val="1857"/>
              </a:spcBef>
            </a:pPr>
            <a:r>
              <a:rPr sz="3328" spc="-21" dirty="0" err="1">
                <a:latin typeface="MS Gothic"/>
                <a:cs typeface="MS Gothic"/>
              </a:rPr>
              <a:t>実行結果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CF5EAF7C-B4CD-2468-4B61-52E98A4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160" spc="-104" dirty="0">
                <a:latin typeface="+mn-lt"/>
                <a:cs typeface="Tahoma"/>
              </a:rPr>
              <a:t>f_prac01.c</a:t>
            </a:r>
            <a:endParaRPr lang="ja-JP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1550768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//選択したマップデータを配列にセットする関数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se</a:t>
            </a:r>
            <a:r>
              <a:rPr sz="3328" dirty="0" err="1">
                <a:cs typeface="ＭＳ ゴシック"/>
              </a:rPr>
              <a:t>tMap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*</a:t>
            </a:r>
            <a:r>
              <a:rPr sz="3328" dirty="0" err="1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328" dirty="0" err="1">
                <a:cs typeface="ＭＳ ゴシック"/>
              </a:rPr>
              <a:t>,</a:t>
            </a:r>
            <a:r>
              <a:rPr sz="3328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-31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1" dirty="0">
                <a:cs typeface="ＭＳ ゴシック"/>
              </a:rPr>
              <a:t>*</a:t>
            </a:r>
            <a:r>
              <a:rPr sz="3328" spc="-21" dirty="0">
                <a:solidFill>
                  <a:srgbClr val="FF0000"/>
                </a:solidFill>
                <a:cs typeface="ＭＳ ゴシック"/>
              </a:rPr>
              <a:t>m</a:t>
            </a:r>
            <a:r>
              <a:rPr sz="3328" spc="-21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se</a:t>
            </a:r>
            <a:r>
              <a:rPr sz="2912" spc="-21" dirty="0" err="1">
                <a:cs typeface="ＭＳ ゴシック"/>
              </a:rPr>
              <a:t>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724" y="2896119"/>
            <a:ext cx="10582471" cy="289476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 marR="5284">
              <a:lnSpc>
                <a:spcPct val="150000"/>
              </a:lnSpc>
              <a:spcBef>
                <a:spcPts val="104"/>
              </a:spcBef>
            </a:pPr>
            <a:r>
              <a:rPr sz="3328" b="1" spc="-26" dirty="0" err="1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 err="1">
                <a:latin typeface="ＭＳ ゴシック"/>
                <a:cs typeface="ＭＳ ゴシック"/>
              </a:rPr>
              <a:t>は選択されたマップの</a:t>
            </a:r>
            <a:r>
              <a:rPr sz="3328" b="1" spc="-42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ファイル名</a:t>
            </a:r>
            <a:br>
              <a:rPr lang="en-US" altLang="ja-JP" sz="3328" b="1" spc="-42" dirty="0">
                <a:solidFill>
                  <a:srgbClr val="00B0F0"/>
                </a:solidFill>
                <a:latin typeface="ＭＳ ゴシック"/>
                <a:cs typeface="ＭＳ ゴシック"/>
              </a:rPr>
            </a:br>
            <a:r>
              <a:rPr sz="3328" b="1" spc="-42" dirty="0" err="1">
                <a:solidFill>
                  <a:srgbClr val="3D8752"/>
                </a:solidFill>
                <a:latin typeface="ＭＳ ゴシック"/>
                <a:cs typeface="ＭＳ ゴシック"/>
              </a:rPr>
              <a:t>第二引数</a:t>
            </a:r>
            <a:r>
              <a:rPr sz="2912" spc="-26" dirty="0" err="1">
                <a:latin typeface="ＭＳ ゴシック"/>
                <a:cs typeface="ＭＳ ゴシック"/>
              </a:rPr>
              <a:t>は</a:t>
            </a:r>
            <a:r>
              <a:rPr sz="2912" b="1" spc="-26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2912" b="1" spc="-26" dirty="0" err="1">
                <a:solidFill>
                  <a:srgbClr val="2B91AE"/>
                </a:solidFill>
                <a:latin typeface="ＭＳ ゴシック"/>
                <a:cs typeface="ＭＳ ゴシック"/>
              </a:rPr>
              <a:t>構造体変数</a:t>
            </a:r>
            <a:r>
              <a:rPr sz="2912" spc="-36" dirty="0" err="1">
                <a:latin typeface="ＭＳ ゴシック"/>
                <a:cs typeface="ＭＳ ゴシック"/>
              </a:rPr>
              <a:t>の</a:t>
            </a:r>
            <a:r>
              <a:rPr sz="3328" b="1" spc="-47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アドレス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2995"/>
              </a:spcBef>
            </a:pPr>
            <a:r>
              <a:rPr sz="3328" spc="-16" dirty="0">
                <a:latin typeface="ＭＳ ゴシック"/>
                <a:cs typeface="ＭＳ ゴシック"/>
              </a:rPr>
              <a:t>☆やること☆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6"/>
              </a:spcBef>
            </a:pPr>
            <a:r>
              <a:rPr sz="2496" dirty="0">
                <a:latin typeface="ＭＳ ゴシック"/>
                <a:cs typeface="ＭＳ ゴシック"/>
              </a:rPr>
              <a:t>第一引数で渡されたファイルを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912" b="1" spc="-16" dirty="0">
                <a:solidFill>
                  <a:srgbClr val="00B050"/>
                </a:solidFill>
                <a:latin typeface="ＭＳ ゴシック"/>
                <a:cs typeface="ＭＳ ゴシック"/>
              </a:rPr>
              <a:t>読み取りモード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496" spc="-21" dirty="0">
                <a:latin typeface="ＭＳ ゴシック"/>
                <a:cs typeface="ＭＳ ゴシック"/>
              </a:rPr>
              <a:t>で開き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724" y="5772135"/>
            <a:ext cx="1969583" cy="67850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496" spc="-119" dirty="0">
                <a:latin typeface="ＭＳ ゴシック"/>
                <a:cs typeface="ＭＳ ゴシック"/>
              </a:rPr>
              <a:t>第二引数 </a:t>
            </a:r>
            <a:r>
              <a:rPr sz="4160" b="1" spc="-52" dirty="0">
                <a:solidFill>
                  <a:srgbClr val="FF0000"/>
                </a:solidFill>
                <a:cs typeface="ＭＳ ゴシック"/>
              </a:rPr>
              <a:t>m</a:t>
            </a:r>
            <a:endParaRPr sz="4160" dirty="0">
              <a:solidFill>
                <a:srgbClr val="FF0000"/>
              </a:solidFill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5937" y="5876752"/>
            <a:ext cx="702195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spc="-10" dirty="0">
                <a:latin typeface="ＭＳ ゴシック"/>
                <a:cs typeface="ＭＳ ゴシック"/>
              </a:rPr>
              <a:t>のメンバである</a:t>
            </a:r>
            <a:r>
              <a:rPr sz="2912" b="1" u="sng" spc="-1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二次元配列に</a:t>
            </a:r>
            <a:r>
              <a:rPr sz="3328" b="1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セット</a:t>
            </a:r>
            <a:r>
              <a:rPr sz="2496" spc="-16" dirty="0">
                <a:latin typeface="ＭＳ ゴシック"/>
                <a:cs typeface="ＭＳ ゴシック"/>
              </a:rPr>
              <a:t>する！！</a:t>
            </a:r>
            <a:endParaRPr sz="2496">
              <a:latin typeface="ＭＳ ゴシック"/>
              <a:cs typeface="ＭＳ ゴシック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9AABDB-868D-0C7B-A53F-D66F53837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973058"/>
            <a:ext cx="11573814" cy="512698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en-US" altLang="ja-JP" sz="2912" dirty="0">
              <a:latin typeface="ＭＳ ゴシック"/>
              <a:cs typeface="ＭＳ ゴシック"/>
            </a:endParaRPr>
          </a:p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ja-JP" altLang="en-US"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4472"/>
              </a:lnSpc>
            </a:pPr>
            <a:r>
              <a:rPr lang="en-US" altLang="ja-JP" sz="3744" b="1" spc="-10" dirty="0" err="1">
                <a:cs typeface="Century Gothic"/>
              </a:rPr>
              <a:t>fgetc</a:t>
            </a:r>
            <a:r>
              <a:rPr lang="ja-JP" altLang="en-US" sz="2912" spc="-36" dirty="0">
                <a:latin typeface="ＭＳ ゴシック"/>
                <a:cs typeface="ＭＳ ゴシック"/>
              </a:rPr>
              <a:t>を使ってテキストファイルから</a:t>
            </a:r>
            <a:r>
              <a:rPr lang="en-US" altLang="ja-JP" sz="2912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lang="ja-JP" altLang="en-US" sz="2912" b="1" spc="-26" dirty="0">
                <a:solidFill>
                  <a:srgbClr val="FF0000"/>
                </a:solidFill>
                <a:latin typeface="ＭＳ ゴシック"/>
                <a:cs typeface="ＭＳ ゴシック"/>
              </a:rPr>
              <a:t>文字ずつ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読み取っていく</a:t>
            </a:r>
            <a:endParaRPr lang="ja-JP" altLang="en-US" sz="2912" dirty="0">
              <a:latin typeface="ＭＳ ゴシック"/>
              <a:cs typeface="ＭＳ ゴシック"/>
            </a:endParaRPr>
          </a:p>
          <a:p>
            <a:pPr>
              <a:spcBef>
                <a:spcPts val="2444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3978"/>
              </a:lnSpc>
            </a:pPr>
            <a:r>
              <a:rPr sz="3328" dirty="0">
                <a:latin typeface="Century Gothic"/>
                <a:cs typeface="Century Gothic"/>
              </a:rPr>
              <a:t>&lt;</a:t>
            </a:r>
            <a:r>
              <a:rPr sz="3328" dirty="0">
                <a:latin typeface="ＭＳ ゴシック"/>
                <a:cs typeface="ＭＳ ゴシック"/>
              </a:rPr>
              <a:t>書式</a:t>
            </a:r>
            <a:r>
              <a:rPr sz="3328" spc="-52" dirty="0">
                <a:latin typeface="Century Gothic"/>
                <a:cs typeface="Century Gothic"/>
              </a:rPr>
              <a:t>&gt;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lnSpc>
                <a:spcPts val="4977"/>
              </a:lnSpc>
            </a:pPr>
            <a:r>
              <a:rPr sz="4160" b="1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4160" b="1" dirty="0">
                <a:cs typeface="Century Gothic"/>
              </a:rPr>
              <a:t>ch</a:t>
            </a:r>
            <a:r>
              <a:rPr sz="4160" b="1" spc="5" dirty="0">
                <a:cs typeface="Century Gothic"/>
              </a:rPr>
              <a:t> = </a:t>
            </a:r>
            <a:r>
              <a:rPr sz="4160" b="1" spc="-31" dirty="0">
                <a:solidFill>
                  <a:srgbClr val="00B050"/>
                </a:solidFill>
                <a:cs typeface="Century Gothic"/>
              </a:rPr>
              <a:t>fgetc</a:t>
            </a:r>
            <a:r>
              <a:rPr sz="3328" spc="-31" dirty="0">
                <a:latin typeface="Century Gothic"/>
                <a:cs typeface="Century Gothic"/>
              </a:rPr>
              <a:t>(</a:t>
            </a:r>
            <a:r>
              <a:rPr sz="3328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ファイルポインタ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spcBef>
                <a:spcPts val="1248"/>
              </a:spcBef>
            </a:pPr>
            <a:r>
              <a:rPr sz="3328" dirty="0">
                <a:latin typeface="ＭＳ ゴシック"/>
                <a:cs typeface="ＭＳ ゴシック"/>
              </a:rPr>
              <a:t>戻り値</a:t>
            </a:r>
            <a:r>
              <a:rPr sz="3328" spc="-286" dirty="0">
                <a:latin typeface="Century Gothic"/>
                <a:cs typeface="Century Gothic"/>
              </a:rPr>
              <a:t>: </a:t>
            </a:r>
            <a:r>
              <a:rPr lang="en-US" sz="3328" spc="-286" dirty="0">
                <a:latin typeface="Century Gothic"/>
                <a:cs typeface="Century Gothic"/>
              </a:rPr>
              <a:t>	</a:t>
            </a:r>
            <a:r>
              <a:rPr sz="3328" dirty="0">
                <a:latin typeface="ＭＳ ゴシック"/>
                <a:cs typeface="ＭＳ ゴシック"/>
              </a:rPr>
              <a:t>①</a:t>
            </a:r>
            <a:r>
              <a:rPr sz="3328" b="1" spc="-36" dirty="0">
                <a:latin typeface="ＭＳ ゴシック"/>
                <a:cs typeface="ＭＳ ゴシック"/>
              </a:rPr>
              <a:t>読み取った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r>
              <a:rPr sz="3328" b="1" spc="-42" dirty="0">
                <a:latin typeface="ＭＳ ゴシック"/>
                <a:cs typeface="ＭＳ ゴシック"/>
              </a:rPr>
              <a:t>文字</a:t>
            </a:r>
            <a:endParaRPr lang="en-US" sz="3328" b="1" spc="-42" dirty="0">
              <a:latin typeface="ＭＳ ゴシック"/>
              <a:cs typeface="ＭＳ ゴシック"/>
            </a:endParaRPr>
          </a:p>
          <a:p>
            <a:pPr marL="157851">
              <a:spcBef>
                <a:spcPts val="1248"/>
              </a:spcBef>
            </a:pPr>
            <a:r>
              <a:rPr lang="en-US" sz="3328" b="1" spc="-42" dirty="0">
                <a:latin typeface="ＭＳ ゴシック"/>
                <a:cs typeface="ＭＳ ゴシック"/>
              </a:rPr>
              <a:t>		</a:t>
            </a:r>
            <a:r>
              <a:rPr sz="3328" dirty="0">
                <a:latin typeface="ＭＳ ゴシック"/>
                <a:cs typeface="ＭＳ ゴシック"/>
              </a:rPr>
              <a:t>②</a:t>
            </a:r>
            <a:r>
              <a:rPr sz="3328" b="1" spc="-36" dirty="0">
                <a:latin typeface="ＭＳ ゴシック"/>
                <a:cs typeface="ＭＳ ゴシック"/>
              </a:rPr>
              <a:t>ファイル端</a:t>
            </a:r>
            <a:r>
              <a:rPr sz="3328" spc="-10" dirty="0">
                <a:latin typeface="ＭＳ ゴシック"/>
                <a:cs typeface="ＭＳ ゴシック"/>
              </a:rPr>
              <a:t>まで読み込んだら</a:t>
            </a:r>
            <a:r>
              <a:rPr sz="3328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EOF</a:t>
            </a:r>
            <a:r>
              <a:rPr sz="3328" spc="-21" dirty="0">
                <a:latin typeface="ＭＳ ゴシック"/>
                <a:cs typeface="ＭＳ ゴシック"/>
              </a:rPr>
              <a:t>を返す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F50C0-D125-0C93-6C8D-1C738B575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8E1FC19-8133-644B-DD7A-E4907006EE67}"/>
              </a:ext>
            </a:extLst>
          </p:cNvPr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ja-JP" altLang="en-US" sz="2912" spc="-21" dirty="0">
                <a:latin typeface="ＭＳ ゴシック"/>
                <a:cs typeface="ＭＳ ゴシック"/>
              </a:rPr>
              <a:t>ｓ</a:t>
            </a:r>
            <a:r>
              <a:rPr sz="2912" spc="-21" dirty="0" err="1">
                <a:cs typeface="ＭＳ ゴシック"/>
              </a:rPr>
              <a:t>etMap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1165225"/>
            <a:ext cx="9956360" cy="4495950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</a:t>
            </a:r>
            <a:r>
              <a:rPr sz="2912" spc="-21" dirty="0" err="1">
                <a:cs typeface="ＭＳ ゴシック"/>
              </a:rPr>
              <a:t>etMap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860"/>
              </a:spcBef>
            </a:pPr>
            <a:r>
              <a:rPr sz="3744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744" b="1" spc="-47" dirty="0">
                <a:latin typeface="ＭＳ ゴシック"/>
                <a:cs typeface="ＭＳ ゴシック"/>
              </a:rPr>
              <a:t>読み取りの流れ</a:t>
            </a:r>
            <a:endParaRPr sz="3744" dirty="0">
              <a:latin typeface="ＭＳ ゴシック"/>
              <a:cs typeface="ＭＳ ゴシック"/>
            </a:endParaRPr>
          </a:p>
          <a:p>
            <a:pPr marL="157851">
              <a:spcBef>
                <a:spcPts val="2247"/>
              </a:spcBef>
            </a:pPr>
            <a:r>
              <a:rPr sz="2912" spc="-10" dirty="0">
                <a:latin typeface="ＭＳ ゴシック"/>
                <a:cs typeface="ＭＳ ゴシック"/>
              </a:rPr>
              <a:t>①</a:t>
            </a:r>
            <a:r>
              <a:rPr sz="3744" b="1" spc="-10" dirty="0" err="1">
                <a:cs typeface="Century Gothic"/>
              </a:rPr>
              <a:t>fgetc</a:t>
            </a:r>
            <a:r>
              <a:rPr sz="2912" spc="-42" dirty="0" err="1">
                <a:latin typeface="ＭＳ ゴシック"/>
                <a:cs typeface="ＭＳ ゴシック"/>
              </a:rPr>
              <a:t>で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行末</a:t>
            </a:r>
            <a:r>
              <a:rPr sz="2912" spc="-42" dirty="0" err="1">
                <a:latin typeface="ＭＳ ゴシック"/>
                <a:cs typeface="ＭＳ ゴシック"/>
              </a:rPr>
              <a:t>まで一文字</a:t>
            </a:r>
            <a:r>
              <a:rPr lang="ja-JP" altLang="en-US" sz="2912" spc="-42" dirty="0" err="1">
                <a:latin typeface="ＭＳ ゴシック"/>
                <a:cs typeface="ＭＳ ゴシック"/>
              </a:rPr>
              <a:t>ずつ</a:t>
            </a:r>
            <a:r>
              <a:rPr sz="2912" spc="-42" dirty="0" err="1">
                <a:latin typeface="ＭＳ ゴシック"/>
                <a:cs typeface="ＭＳ ゴシック"/>
              </a:rPr>
              <a:t>読み取</a:t>
            </a:r>
            <a:r>
              <a:rPr lang="ja-JP" altLang="en-US" sz="2912" spc="-42" dirty="0" err="1">
                <a:latin typeface="ＭＳ ゴシック"/>
                <a:cs typeface="ＭＳ ゴシック"/>
              </a:rPr>
              <a:t>って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いく</a:t>
            </a:r>
            <a:endParaRPr sz="2912" dirty="0">
              <a:latin typeface="ＭＳ ゴシック"/>
              <a:cs typeface="ＭＳ ゴシック"/>
            </a:endParaRPr>
          </a:p>
          <a:p>
            <a:pPr marL="529030">
              <a:spcBef>
                <a:spcPts val="900"/>
              </a:spcBef>
            </a:pPr>
            <a:r>
              <a:rPr lang="ja-JP" altLang="en-US" sz="3744" b="1" spc="-10" dirty="0">
                <a:cs typeface="Century Gothic"/>
              </a:rPr>
              <a:t>→</a:t>
            </a:r>
            <a:r>
              <a:rPr lang="ja-JP" altLang="en-US" sz="3744" b="1" spc="-10" dirty="0">
                <a:solidFill>
                  <a:srgbClr val="1385A3"/>
                </a:solidFill>
                <a:cs typeface="Century Gothic"/>
              </a:rPr>
              <a:t>　</a:t>
            </a:r>
            <a:r>
              <a:rPr sz="3744" b="1" spc="-10" dirty="0" err="1">
                <a:solidFill>
                  <a:srgbClr val="1385A3"/>
                </a:solidFill>
                <a:cs typeface="Century Gothic"/>
              </a:rPr>
              <a:t>char</a:t>
            </a:r>
            <a:r>
              <a:rPr sz="3744" spc="-10" dirty="0" err="1">
                <a:latin typeface="ＭＳ ゴシック"/>
                <a:cs typeface="ＭＳ ゴシック"/>
              </a:rPr>
              <a:t>型</a:t>
            </a:r>
            <a:r>
              <a:rPr sz="2912" spc="-31" dirty="0" err="1">
                <a:latin typeface="ＭＳ ゴシック"/>
                <a:cs typeface="ＭＳ ゴシック"/>
              </a:rPr>
              <a:t>の</a:t>
            </a:r>
            <a:r>
              <a:rPr sz="3744" spc="-5" dirty="0" err="1">
                <a:latin typeface="ＭＳ ゴシック"/>
                <a:cs typeface="ＭＳ ゴシック"/>
              </a:rPr>
              <a:t>変数</a:t>
            </a:r>
            <a:r>
              <a:rPr sz="3744" b="1" spc="-10" dirty="0" err="1">
                <a:cs typeface="Century Gothic"/>
              </a:rPr>
              <a:t>ch</a:t>
            </a:r>
            <a:r>
              <a:rPr sz="2912" spc="-36" dirty="0" err="1">
                <a:latin typeface="ＭＳ ゴシック"/>
                <a:cs typeface="ＭＳ ゴシック"/>
              </a:rPr>
              <a:t>で受け取る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1352"/>
              </a:spcBef>
            </a:pPr>
            <a:r>
              <a:rPr sz="2912" spc="-36" dirty="0">
                <a:latin typeface="ＭＳ ゴシック"/>
                <a:cs typeface="ＭＳ ゴシック"/>
              </a:rPr>
              <a:t>②数字を文字として読み取っているので</a:t>
            </a:r>
            <a:r>
              <a:rPr sz="3744" b="1" u="sng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整数に変換</a:t>
            </a:r>
            <a:r>
              <a:rPr sz="2912" spc="-42" dirty="0">
                <a:latin typeface="ＭＳ ゴシック"/>
                <a:cs typeface="ＭＳ ゴシック"/>
              </a:rPr>
              <a:t>する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101"/>
              </a:spcBef>
            </a:pPr>
            <a:r>
              <a:rPr sz="2912" spc="-36" dirty="0">
                <a:latin typeface="ＭＳ ゴシック"/>
                <a:cs typeface="ＭＳ ゴシック"/>
              </a:rPr>
              <a:t>③変換後の整数を</a:t>
            </a:r>
            <a:r>
              <a:rPr sz="3328" b="1" spc="-42" dirty="0">
                <a:latin typeface="ＭＳ ゴシック"/>
                <a:cs typeface="ＭＳ ゴシック"/>
              </a:rPr>
              <a:t>二次元配列</a:t>
            </a:r>
            <a:r>
              <a:rPr sz="2912" spc="-42" dirty="0">
                <a:latin typeface="ＭＳ ゴシック"/>
                <a:cs typeface="ＭＳ ゴシック"/>
              </a:rPr>
              <a:t>にセットしていく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9E7EE6-E3F5-551B-9D35-A858D204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939" y="957841"/>
            <a:ext cx="7346902" cy="4327961"/>
            <a:chOff x="660463" y="818134"/>
            <a:chExt cx="7063740" cy="4161154"/>
          </a:xfrm>
        </p:grpSpPr>
        <p:sp>
          <p:nvSpPr>
            <p:cNvPr id="3" name="object 3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3700272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3700272" y="769620"/>
                  </a:lnTo>
                  <a:lnTo>
                    <a:pt x="3700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0" y="769620"/>
                  </a:moveTo>
                  <a:lnTo>
                    <a:pt x="3700272" y="769620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76962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689038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99" y="0"/>
                  </a:moveTo>
                  <a:lnTo>
                    <a:pt x="3028378" y="0"/>
                  </a:lnTo>
                  <a:lnTo>
                    <a:pt x="1514221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157" y="1210373"/>
                  </a:lnTo>
                  <a:lnTo>
                    <a:pt x="3028378" y="1210373"/>
                  </a:lnTo>
                  <a:lnTo>
                    <a:pt x="4542599" y="1210373"/>
                  </a:lnTo>
                  <a:lnTo>
                    <a:pt x="45425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6" name="object 6"/>
            <p:cNvSpPr/>
            <p:nvPr/>
          </p:nvSpPr>
          <p:spPr>
            <a:xfrm>
              <a:off x="67475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287" y="0"/>
                  </a:moveTo>
                  <a:lnTo>
                    <a:pt x="14287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520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4417">
              <a:spcBef>
                <a:spcPts val="104"/>
              </a:spcBef>
              <a:tabLst>
                <a:tab pos="2168961" algn="l"/>
                <a:tab pos="3744168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60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51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[1]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43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[2]</a:t>
            </a:r>
            <a:endParaRPr sz="3744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6358" y="3274123"/>
            <a:ext cx="4784336" cy="2011746"/>
            <a:chOff x="6553644" y="3045142"/>
            <a:chExt cx="4599940" cy="1934210"/>
          </a:xfrm>
        </p:grpSpPr>
        <p:sp>
          <p:nvSpPr>
            <p:cNvPr id="12" name="object 12"/>
            <p:cNvSpPr/>
            <p:nvPr/>
          </p:nvSpPr>
          <p:spPr>
            <a:xfrm>
              <a:off x="6582282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36" y="0"/>
                  </a:moveTo>
                  <a:lnTo>
                    <a:pt x="3028315" y="0"/>
                  </a:lnTo>
                  <a:lnTo>
                    <a:pt x="1514221" y="0"/>
                  </a:lnTo>
                  <a:lnTo>
                    <a:pt x="1514094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094" y="1210373"/>
                  </a:lnTo>
                  <a:lnTo>
                    <a:pt x="1514221" y="1210373"/>
                  </a:lnTo>
                  <a:lnTo>
                    <a:pt x="3028315" y="1210373"/>
                  </a:lnTo>
                  <a:lnTo>
                    <a:pt x="4542536" y="1210373"/>
                  </a:lnTo>
                  <a:lnTo>
                    <a:pt x="454253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793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350" y="0"/>
                  </a:moveTo>
                  <a:lnTo>
                    <a:pt x="14350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1005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5078">
              <a:spcBef>
                <a:spcPts val="104"/>
              </a:spcBef>
              <a:tabLst>
                <a:tab pos="2169623" algn="l"/>
                <a:tab pos="3745489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4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[7]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093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[8]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585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9637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9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9502" y="4169899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82933" y="409400"/>
            <a:ext cx="4323339" cy="420710"/>
            <a:chOff x="3925570" y="290830"/>
            <a:chExt cx="4156710" cy="404495"/>
          </a:xfrm>
        </p:grpSpPr>
        <p:sp>
          <p:nvSpPr>
            <p:cNvPr id="20" name="object 20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3947922" y="0"/>
                  </a:moveTo>
                  <a:lnTo>
                    <a:pt x="3947922" y="97916"/>
                  </a:lnTo>
                  <a:lnTo>
                    <a:pt x="0" y="97916"/>
                  </a:lnTo>
                  <a:lnTo>
                    <a:pt x="0" y="293750"/>
                  </a:lnTo>
                  <a:lnTo>
                    <a:pt x="3947922" y="293750"/>
                  </a:lnTo>
                  <a:lnTo>
                    <a:pt x="3947922" y="391667"/>
                  </a:lnTo>
                  <a:lnTo>
                    <a:pt x="4143756" y="195834"/>
                  </a:lnTo>
                  <a:lnTo>
                    <a:pt x="394792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0" y="97916"/>
                  </a:moveTo>
                  <a:lnTo>
                    <a:pt x="3947922" y="97916"/>
                  </a:lnTo>
                  <a:lnTo>
                    <a:pt x="3947922" y="0"/>
                  </a:lnTo>
                  <a:lnTo>
                    <a:pt x="4143756" y="195834"/>
                  </a:lnTo>
                  <a:lnTo>
                    <a:pt x="3947922" y="391667"/>
                  </a:lnTo>
                  <a:lnTo>
                    <a:pt x="3947922" y="293750"/>
                  </a:lnTo>
                  <a:lnTo>
                    <a:pt x="0" y="293750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54254" y="5286147"/>
            <a:ext cx="220261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21" dirty="0">
                <a:latin typeface="ＭＳ ゴシック"/>
                <a:cs typeface="ＭＳ ゴシック"/>
              </a:rPr>
              <a:t>横</a:t>
            </a:r>
            <a:r>
              <a:rPr sz="3328" b="1" spc="-10" dirty="0">
                <a:latin typeface="Century Gothic"/>
                <a:cs typeface="Century Gothic"/>
              </a:rPr>
              <a:t>10</a:t>
            </a:r>
            <a:r>
              <a:rPr sz="3328" b="1" spc="-42" dirty="0">
                <a:latin typeface="ＭＳ ゴシック"/>
                <a:cs typeface="ＭＳ ゴシック"/>
              </a:rPr>
              <a:t>マス目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007" y="5286147"/>
            <a:ext cx="2146479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47" dirty="0">
                <a:latin typeface="ＭＳ ゴシック"/>
                <a:cs typeface="ＭＳ ゴシック"/>
              </a:rPr>
              <a:t>先頭データ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956" y="846568"/>
            <a:ext cx="3124387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74357" y="277285"/>
            <a:ext cx="5763791" cy="2210723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198683" algn="l"/>
              </a:tabLst>
            </a:pPr>
            <a:r>
              <a:rPr sz="5617" spc="-54" baseline="3858" dirty="0">
                <a:latin typeface="ＭＳ ゴシック"/>
                <a:cs typeface="ＭＳ ゴシック"/>
              </a:rPr>
              <a:t>一行目</a:t>
            </a:r>
            <a:r>
              <a:rPr sz="5617" spc="-78" baseline="3858" dirty="0"/>
              <a:t>→</a:t>
            </a:r>
            <a:r>
              <a:rPr sz="5617" baseline="3858" dirty="0"/>
              <a:t>	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r>
              <a:rPr sz="4992" spc="-10" dirty="0"/>
              <a:t>1111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endParaRPr sz="4992" dirty="0">
              <a:latin typeface="ＭＳ ゴシック"/>
              <a:cs typeface="ＭＳ ゴシック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6538" y="1689494"/>
            <a:ext cx="8916143" cy="1917960"/>
          </a:xfrm>
          <a:custGeom>
            <a:avLst/>
            <a:gdLst/>
            <a:ahLst/>
            <a:cxnLst/>
            <a:rect l="l" t="t" r="r" b="b"/>
            <a:pathLst>
              <a:path w="8572500" h="1844039">
                <a:moveTo>
                  <a:pt x="2611120" y="96393"/>
                </a:moveTo>
                <a:lnTo>
                  <a:pt x="2579751" y="48641"/>
                </a:lnTo>
                <a:lnTo>
                  <a:pt x="127596" y="1659597"/>
                </a:lnTo>
                <a:lnTo>
                  <a:pt x="96266" y="1611884"/>
                </a:lnTo>
                <a:lnTo>
                  <a:pt x="0" y="1777619"/>
                </a:lnTo>
                <a:lnTo>
                  <a:pt x="190373" y="1755140"/>
                </a:lnTo>
                <a:lnTo>
                  <a:pt x="169265" y="1723009"/>
                </a:lnTo>
                <a:lnTo>
                  <a:pt x="158965" y="1707349"/>
                </a:lnTo>
                <a:lnTo>
                  <a:pt x="2611120" y="96393"/>
                </a:lnTo>
                <a:close/>
              </a:path>
              <a:path w="8572500" h="1844039">
                <a:moveTo>
                  <a:pt x="3040126" y="91313"/>
                </a:moveTo>
                <a:lnTo>
                  <a:pt x="2997200" y="53721"/>
                </a:lnTo>
                <a:lnTo>
                  <a:pt x="1560588" y="1694535"/>
                </a:lnTo>
                <a:lnTo>
                  <a:pt x="1517523" y="1656842"/>
                </a:lnTo>
                <a:lnTo>
                  <a:pt x="1469123" y="1842262"/>
                </a:lnTo>
                <a:lnTo>
                  <a:pt x="1646555" y="1769745"/>
                </a:lnTo>
                <a:lnTo>
                  <a:pt x="1628114" y="1753616"/>
                </a:lnTo>
                <a:lnTo>
                  <a:pt x="1603527" y="1732114"/>
                </a:lnTo>
                <a:lnTo>
                  <a:pt x="3040126" y="91313"/>
                </a:lnTo>
                <a:close/>
              </a:path>
              <a:path w="8572500" h="1844039">
                <a:moveTo>
                  <a:pt x="3388360" y="79756"/>
                </a:moveTo>
                <a:lnTo>
                  <a:pt x="3332988" y="65278"/>
                </a:lnTo>
                <a:lnTo>
                  <a:pt x="2914269" y="1669110"/>
                </a:lnTo>
                <a:lnTo>
                  <a:pt x="2859024" y="1654683"/>
                </a:lnTo>
                <a:lnTo>
                  <a:pt x="2898648" y="1842262"/>
                </a:lnTo>
                <a:lnTo>
                  <a:pt x="3013329" y="1711198"/>
                </a:lnTo>
                <a:lnTo>
                  <a:pt x="3024886" y="1697990"/>
                </a:lnTo>
                <a:lnTo>
                  <a:pt x="2969615" y="1683562"/>
                </a:lnTo>
                <a:lnTo>
                  <a:pt x="3388360" y="79756"/>
                </a:lnTo>
                <a:close/>
              </a:path>
              <a:path w="8572500" h="1844039">
                <a:moveTo>
                  <a:pt x="5640451" y="1654810"/>
                </a:moveTo>
                <a:lnTo>
                  <a:pt x="5585523" y="1670964"/>
                </a:lnTo>
                <a:lnTo>
                  <a:pt x="5111496" y="56896"/>
                </a:lnTo>
                <a:lnTo>
                  <a:pt x="5056632" y="72898"/>
                </a:lnTo>
                <a:lnTo>
                  <a:pt x="5530786" y="1687055"/>
                </a:lnTo>
                <a:lnTo>
                  <a:pt x="5475859" y="1703197"/>
                </a:lnTo>
                <a:lnTo>
                  <a:pt x="5606542" y="1843532"/>
                </a:lnTo>
                <a:lnTo>
                  <a:pt x="5629719" y="1714500"/>
                </a:lnTo>
                <a:lnTo>
                  <a:pt x="5640451" y="1654810"/>
                </a:lnTo>
                <a:close/>
              </a:path>
              <a:path w="8572500" h="1844039">
                <a:moveTo>
                  <a:pt x="7081139" y="1843024"/>
                </a:moveTo>
                <a:lnTo>
                  <a:pt x="7056768" y="1756664"/>
                </a:lnTo>
                <a:lnTo>
                  <a:pt x="7029069" y="1658493"/>
                </a:lnTo>
                <a:lnTo>
                  <a:pt x="6986791" y="1696999"/>
                </a:lnTo>
                <a:lnTo>
                  <a:pt x="5470906" y="32004"/>
                </a:lnTo>
                <a:lnTo>
                  <a:pt x="5428742" y="70358"/>
                </a:lnTo>
                <a:lnTo>
                  <a:pt x="6944512" y="1735505"/>
                </a:lnTo>
                <a:lnTo>
                  <a:pt x="6902323" y="1773936"/>
                </a:lnTo>
                <a:lnTo>
                  <a:pt x="7081139" y="1843024"/>
                </a:lnTo>
                <a:close/>
              </a:path>
              <a:path w="8572500" h="1844039">
                <a:moveTo>
                  <a:pt x="8572373" y="1843405"/>
                </a:moveTo>
                <a:lnTo>
                  <a:pt x="8540661" y="1788033"/>
                </a:lnTo>
                <a:lnTo>
                  <a:pt x="8477123" y="1677035"/>
                </a:lnTo>
                <a:lnTo>
                  <a:pt x="8445462" y="1724571"/>
                </a:lnTo>
                <a:lnTo>
                  <a:pt x="5855843" y="0"/>
                </a:lnTo>
                <a:lnTo>
                  <a:pt x="5824093" y="47498"/>
                </a:lnTo>
                <a:lnTo>
                  <a:pt x="8413763" y="1772158"/>
                </a:lnTo>
                <a:lnTo>
                  <a:pt x="8382127" y="1819656"/>
                </a:lnTo>
                <a:lnTo>
                  <a:pt x="8572373" y="18434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3745" y="360262"/>
            <a:ext cx="4965301" cy="1684160"/>
            <a:chOff x="3474465" y="243586"/>
            <a:chExt cx="4773930" cy="1619250"/>
          </a:xfrm>
        </p:grpSpPr>
        <p:sp>
          <p:nvSpPr>
            <p:cNvPr id="3" name="object 3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4760976" y="0"/>
                  </a:moveTo>
                  <a:lnTo>
                    <a:pt x="0" y="0"/>
                  </a:lnTo>
                  <a:lnTo>
                    <a:pt x="0" y="1606296"/>
                  </a:lnTo>
                  <a:lnTo>
                    <a:pt x="4760976" y="1606296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0" y="1606296"/>
                  </a:moveTo>
                  <a:lnTo>
                    <a:pt x="4760976" y="1606296"/>
                  </a:lnTo>
                  <a:lnTo>
                    <a:pt x="4760976" y="0"/>
                  </a:lnTo>
                  <a:lnTo>
                    <a:pt x="0" y="0"/>
                  </a:lnTo>
                  <a:lnTo>
                    <a:pt x="0" y="160629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8413" y="439183"/>
            <a:ext cx="3577024" cy="690446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</a:pPr>
            <a:r>
              <a:rPr spc="-10" dirty="0"/>
              <a:t>1111111111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96" y="5324506"/>
            <a:ext cx="3526830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11" name="object 11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116" y="841866"/>
            <a:ext cx="3357965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8752" y="1148713"/>
            <a:ext cx="6777590" cy="973729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  <a:tabLst>
                <a:tab pos="2298413" algn="l"/>
              </a:tabLst>
            </a:pPr>
            <a:r>
              <a:rPr sz="5617" spc="-62" baseline="6172" dirty="0">
                <a:latin typeface="ＭＳ ゴシック"/>
                <a:cs typeface="ＭＳ ゴシック"/>
              </a:rPr>
              <a:t>二行目</a:t>
            </a:r>
            <a:r>
              <a:rPr sz="5617" b="1" spc="-78" baseline="6172" dirty="0">
                <a:latin typeface="Century Gothic"/>
                <a:cs typeface="Century Gothic"/>
              </a:rPr>
              <a:t>→</a:t>
            </a:r>
            <a:r>
              <a:rPr sz="5617" b="1" baseline="6172" dirty="0">
                <a:latin typeface="Century Gothic"/>
                <a:cs typeface="Century Gothic"/>
              </a:rPr>
              <a:t>	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100</a:t>
            </a:r>
            <a:r>
              <a:rPr sz="6241" b="1" spc="-10" dirty="0">
                <a:latin typeface="Century Gothic"/>
                <a:cs typeface="Century Gothic"/>
              </a:rPr>
              <a:t>0000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001</a:t>
            </a:r>
            <a:endParaRPr sz="624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13745" y="360262"/>
          <a:ext cx="4952092" cy="250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2453">
                <a:tc>
                  <a:txBody>
                    <a:bodyPr/>
                    <a:lstStyle/>
                    <a:p>
                      <a:pPr marL="1270" algn="ctr">
                        <a:lnSpc>
                          <a:spcPts val="5695"/>
                        </a:lnSpc>
                        <a:spcBef>
                          <a:spcPts val="280"/>
                        </a:spcBef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36985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202">
                <a:tc>
                  <a:txBody>
                    <a:bodyPr/>
                    <a:lstStyle/>
                    <a:p>
                      <a:pPr marL="1270" algn="ctr">
                        <a:lnSpc>
                          <a:spcPts val="5645"/>
                        </a:lnSpc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53">
                <a:tc>
                  <a:txBody>
                    <a:bodyPr/>
                    <a:lstStyle/>
                    <a:p>
                      <a:pPr marL="635" algn="ctr">
                        <a:lnSpc>
                          <a:spcPts val="7075"/>
                        </a:lnSpc>
                      </a:pP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100</a:t>
                      </a:r>
                      <a:r>
                        <a:rPr sz="6200" b="1" spc="-10" dirty="0">
                          <a:latin typeface="Century Gothic"/>
                          <a:cs typeface="Century Gothic"/>
                        </a:rPr>
                        <a:t>0000</a:t>
                      </a: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001</a:t>
                      </a:r>
                      <a:endParaRPr sz="62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97" y="5324506"/>
            <a:ext cx="3524849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8" name="object 8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9" name="object 9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357" y="1330100"/>
            <a:ext cx="2529543" cy="1811180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608947" marR="5284" indent="-596399">
              <a:lnSpc>
                <a:spcPct val="100000"/>
              </a:lnSpc>
              <a:spcBef>
                <a:spcPts val="104"/>
              </a:spcBef>
            </a:pPr>
            <a:r>
              <a:rPr sz="3744" spc="-10" dirty="0"/>
              <a:t>map0.txt</a:t>
            </a:r>
            <a:r>
              <a:rPr sz="3744" spc="-52" dirty="0">
                <a:latin typeface="ＭＳ ゴシック"/>
                <a:cs typeface="ＭＳ ゴシック"/>
              </a:rPr>
              <a:t>の</a:t>
            </a:r>
            <a:r>
              <a:rPr sz="3744" spc="-36" dirty="0">
                <a:latin typeface="ＭＳ ゴシック"/>
                <a:cs typeface="ＭＳ ゴシック"/>
              </a:rPr>
              <a:t>三行目</a:t>
            </a:r>
            <a:r>
              <a:rPr sz="3744" spc="-52" dirty="0"/>
              <a:t>→</a:t>
            </a:r>
            <a:endParaRPr sz="3744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89658" y="3850634"/>
            <a:ext cx="5940133" cy="2747493"/>
            <a:chOff x="5854953" y="3599434"/>
            <a:chExt cx="5711190" cy="2641600"/>
          </a:xfrm>
        </p:grpSpPr>
        <p:sp>
          <p:nvSpPr>
            <p:cNvPr id="4" name="object 4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5698236" y="0"/>
                  </a:moveTo>
                  <a:lnTo>
                    <a:pt x="0" y="0"/>
                  </a:lnTo>
                  <a:lnTo>
                    <a:pt x="0" y="2628900"/>
                  </a:lnTo>
                  <a:lnTo>
                    <a:pt x="5698236" y="2628900"/>
                  </a:lnTo>
                  <a:lnTo>
                    <a:pt x="5698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0" y="2628900"/>
                  </a:moveTo>
                  <a:lnTo>
                    <a:pt x="5698236" y="2628900"/>
                  </a:lnTo>
                  <a:lnTo>
                    <a:pt x="5698236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9086" y="4899702"/>
            <a:ext cx="2293760" cy="151753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643" y="5942989"/>
            <a:ext cx="263296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b="1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34" y="1206514"/>
            <a:ext cx="9399596" cy="2245377"/>
          </a:xfrm>
          <a:prstGeom prst="rect">
            <a:avLst/>
          </a:prstGeom>
        </p:spPr>
        <p:txBody>
          <a:bodyPr vert="horz" wrap="square" lIns="0" tIns="68027" rIns="0" bIns="0" rtlCol="0">
            <a:spAutoFit/>
          </a:bodyPr>
          <a:lstStyle/>
          <a:p>
            <a:pPr marL="13209">
              <a:spcBef>
                <a:spcPts val="536"/>
              </a:spcBef>
            </a:pPr>
            <a:r>
              <a:rPr sz="4160" spc="-47" dirty="0">
                <a:latin typeface="ＭＳ ゴシック"/>
                <a:cs typeface="ＭＳ ゴシック"/>
              </a:rPr>
              <a:t>※注意※</a:t>
            </a:r>
            <a:endParaRPr sz="4160" dirty="0">
              <a:latin typeface="ＭＳ ゴシック"/>
              <a:cs typeface="ＭＳ ゴシック"/>
            </a:endParaRPr>
          </a:p>
          <a:p>
            <a:pPr marL="115581">
              <a:spcBef>
                <a:spcPts val="520"/>
              </a:spcBef>
            </a:pPr>
            <a:r>
              <a:rPr sz="3744" dirty="0">
                <a:latin typeface="ＭＳ ゴシック"/>
                <a:cs typeface="ＭＳ ゴシック"/>
              </a:rPr>
              <a:t>二次元配列には</a:t>
            </a:r>
            <a:r>
              <a:rPr sz="4992" b="1" spc="-10" dirty="0">
                <a:latin typeface="Century Gothic"/>
                <a:cs typeface="Century Gothic"/>
              </a:rPr>
              <a:t>0</a:t>
            </a:r>
            <a:r>
              <a:rPr sz="3744" dirty="0">
                <a:latin typeface="ＭＳ ゴシック"/>
                <a:cs typeface="ＭＳ ゴシック"/>
              </a:rPr>
              <a:t>か</a:t>
            </a:r>
            <a:r>
              <a:rPr sz="4992" b="1" dirty="0">
                <a:latin typeface="Century Gothic"/>
                <a:cs typeface="Century Gothic"/>
              </a:rPr>
              <a:t>1</a:t>
            </a:r>
            <a:r>
              <a:rPr sz="3744" spc="-5" dirty="0">
                <a:latin typeface="ＭＳ ゴシック"/>
                <a:cs typeface="ＭＳ ゴシック"/>
              </a:rPr>
              <a:t>のデータのみ格納する</a:t>
            </a:r>
            <a:endParaRPr sz="3744" dirty="0">
              <a:latin typeface="ＭＳ ゴシック"/>
              <a:cs typeface="ＭＳ ゴシック"/>
            </a:endParaRPr>
          </a:p>
          <a:p>
            <a:pPr marL="115581">
              <a:spcBef>
                <a:spcPts val="5"/>
              </a:spcBef>
            </a:pPr>
            <a:r>
              <a:rPr sz="4576" b="1" spc="-10" dirty="0">
                <a:solidFill>
                  <a:srgbClr val="C00000"/>
                </a:solidFill>
                <a:latin typeface="Century Gothic"/>
                <a:cs typeface="Century Gothic"/>
              </a:rPr>
              <a:t>‘¥</a:t>
            </a:r>
            <a:r>
              <a:rPr sz="4576" b="1" spc="-10" dirty="0" err="1">
                <a:solidFill>
                  <a:srgbClr val="C00000"/>
                </a:solidFill>
                <a:latin typeface="Century Gothic"/>
                <a:cs typeface="Century Gothic"/>
              </a:rPr>
              <a:t>n’</a:t>
            </a:r>
            <a:r>
              <a:rPr sz="3744" spc="-16" dirty="0" err="1">
                <a:latin typeface="ＭＳ ゴシック"/>
                <a:cs typeface="ＭＳ ゴシック"/>
              </a:rPr>
              <a:t>が入らないように処理を考え</a:t>
            </a:r>
            <a:r>
              <a:rPr lang="ja-JP" altLang="en-US" sz="3744" spc="-16" dirty="0">
                <a:latin typeface="ＭＳ ゴシック"/>
                <a:cs typeface="ＭＳ ゴシック"/>
              </a:rPr>
              <a:t>てみる</a:t>
            </a:r>
            <a:endParaRPr sz="3744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2667" y="3885242"/>
            <a:ext cx="5740015" cy="103759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39628"/>
            <a:r>
              <a:rPr sz="2496" b="1" spc="-21" dirty="0">
                <a:latin typeface="Century Gothic"/>
                <a:cs typeface="Century Gothic"/>
              </a:rPr>
              <a:t>1000000001</a:t>
            </a:r>
            <a:r>
              <a:rPr sz="3328" b="1" spc="-21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r>
              <a:rPr sz="3328" b="1" spc="-26" dirty="0">
                <a:solidFill>
                  <a:srgbClr val="AA71D3"/>
                </a:solidFill>
                <a:latin typeface="Century Gothic"/>
                <a:cs typeface="Century Gothic"/>
              </a:rPr>
              <a:t> </a:t>
            </a:r>
            <a:r>
              <a:rPr sz="4368" b="1" spc="-54" baseline="-3968" dirty="0">
                <a:solidFill>
                  <a:srgbClr val="FF0000"/>
                </a:solidFill>
                <a:latin typeface="Century Gothic"/>
                <a:cs typeface="Century Gothic"/>
              </a:rPr>
              <a:t>←</a:t>
            </a:r>
            <a:r>
              <a:rPr sz="3120" b="1" spc="-54" baseline="-5555" dirty="0">
                <a:solidFill>
                  <a:srgbClr val="FF0000"/>
                </a:solidFill>
                <a:latin typeface="ＭＳ ゴシック"/>
                <a:cs typeface="ＭＳ ゴシック"/>
              </a:rPr>
              <a:t>見えないけど行の末尾に</a:t>
            </a:r>
            <a:endParaRPr sz="3120" baseline="-5555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53" y="4921840"/>
            <a:ext cx="1666328" cy="334093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¥n</a:t>
            </a:r>
            <a:r>
              <a:rPr sz="2080" b="1" spc="-31" dirty="0">
                <a:solidFill>
                  <a:srgbClr val="FF0000"/>
                </a:solidFill>
                <a:latin typeface="ＭＳ ゴシック"/>
                <a:cs typeface="ＭＳ ゴシック"/>
              </a:rPr>
              <a:t>がついてる</a:t>
            </a:r>
            <a:endParaRPr sz="2080">
              <a:latin typeface="ＭＳ ゴシック"/>
              <a:cs typeface="ＭＳ ゴシック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2C0C04E-12B8-81CF-290D-701CC2A15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5358340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2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dr</a:t>
            </a:r>
            <a:r>
              <a:rPr sz="3328" dirty="0" err="1">
                <a:cs typeface="ＭＳ ゴシック"/>
              </a:rPr>
              <a:t>awMap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spc="-2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328" spc="-26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718202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94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d</a:t>
            </a:r>
            <a:r>
              <a:rPr sz="2912" spc="-21" dirty="0" err="1">
                <a:cs typeface="ＭＳ ゴシック"/>
              </a:rPr>
              <a:t>rawMap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956" y="3259078"/>
            <a:ext cx="11509089" cy="3081961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224558">
              <a:spcBef>
                <a:spcPts val="109"/>
              </a:spcBef>
            </a:pPr>
            <a:r>
              <a:rPr sz="3328" b="1" spc="-42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は表示するマップの情報を持った</a:t>
            </a:r>
            <a:r>
              <a:rPr sz="3328" b="1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b="1" spc="-36" dirty="0">
                <a:solidFill>
                  <a:srgbClr val="FF0000"/>
                </a:solidFill>
                <a:latin typeface="ＭＳ ゴシック"/>
                <a:cs typeface="ＭＳ ゴシック"/>
              </a:rPr>
              <a:t>構造体変数</a:t>
            </a:r>
            <a:endParaRPr sz="3328" dirty="0">
              <a:solidFill>
                <a:srgbClr val="FF0000"/>
              </a:solidFill>
              <a:latin typeface="ＭＳ ゴシック"/>
              <a:cs typeface="ＭＳ ゴシック"/>
            </a:endParaRPr>
          </a:p>
          <a:p>
            <a:pPr>
              <a:spcBef>
                <a:spcPts val="3417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3209"/>
            <a:r>
              <a:rPr lang="ja-JP" altLang="en-US" sz="4160" spc="-47" dirty="0">
                <a:latin typeface="ＭＳ ゴシック"/>
                <a:cs typeface="ＭＳ ゴシック"/>
              </a:rPr>
              <a:t>関数機能</a:t>
            </a:r>
            <a:br>
              <a:rPr lang="en-US" altLang="ja-JP" sz="4160" spc="-47" dirty="0">
                <a:latin typeface="ＭＳ ゴシック"/>
                <a:cs typeface="ＭＳ ゴシック"/>
              </a:rPr>
            </a:br>
            <a:r>
              <a:rPr sz="3744" b="1" spc="-42" dirty="0" err="1">
                <a:latin typeface="ＭＳ ゴシック"/>
                <a:cs typeface="ＭＳ ゴシック"/>
              </a:rPr>
              <a:t>第一引数</a:t>
            </a:r>
            <a:r>
              <a:rPr sz="3328" spc="-16" dirty="0" err="1">
                <a:latin typeface="ＭＳ ゴシック"/>
                <a:cs typeface="ＭＳ ゴシック"/>
              </a:rPr>
              <a:t>で渡された</a:t>
            </a:r>
            <a:r>
              <a:rPr sz="3744" b="1" spc="-42" dirty="0" err="1">
                <a:solidFill>
                  <a:srgbClr val="1CACE3"/>
                </a:solidFill>
                <a:latin typeface="ＭＳ ゴシック"/>
                <a:cs typeface="ＭＳ ゴシック"/>
              </a:rPr>
              <a:t>構造体変数</a:t>
            </a:r>
            <a:r>
              <a:rPr sz="3328" spc="-26" dirty="0" err="1">
                <a:latin typeface="ＭＳ ゴシック"/>
                <a:cs typeface="ＭＳ ゴシック"/>
              </a:rPr>
              <a:t>のメンバの二次元配列から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lnSpc>
                <a:spcPts val="3989"/>
              </a:lnSpc>
            </a:pP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1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</a:t>
            </a:r>
            <a:r>
              <a:rPr lang="ja-JP" altLang="en-US"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ロ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、</a:t>
            </a: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0</a:t>
            </a:r>
            <a:r>
              <a:rPr sz="3328" u="sng" spc="-21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なら空白で表示する！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391" y="3113963"/>
            <a:ext cx="2124023" cy="515155"/>
          </a:xfrm>
          <a:custGeom>
            <a:avLst/>
            <a:gdLst/>
            <a:ahLst/>
            <a:cxnLst/>
            <a:rect l="l" t="t" r="r" b="b"/>
            <a:pathLst>
              <a:path w="2042160" h="495300">
                <a:moveTo>
                  <a:pt x="2042160" y="0"/>
                </a:moveTo>
                <a:lnTo>
                  <a:pt x="0" y="0"/>
                </a:lnTo>
                <a:lnTo>
                  <a:pt x="0" y="495300"/>
                </a:lnTo>
                <a:lnTo>
                  <a:pt x="2042160" y="495300"/>
                </a:lnTo>
                <a:lnTo>
                  <a:pt x="20421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3" name="object 3"/>
          <p:cNvSpPr/>
          <p:nvPr/>
        </p:nvSpPr>
        <p:spPr>
          <a:xfrm>
            <a:off x="8235875" y="4776328"/>
            <a:ext cx="1698030" cy="513834"/>
          </a:xfrm>
          <a:custGeom>
            <a:avLst/>
            <a:gdLst/>
            <a:ahLst/>
            <a:cxnLst/>
            <a:rect l="l" t="t" r="r" b="b"/>
            <a:pathLst>
              <a:path w="1632584" h="494029">
                <a:moveTo>
                  <a:pt x="1632203" y="0"/>
                </a:moveTo>
                <a:lnTo>
                  <a:pt x="0" y="0"/>
                </a:lnTo>
                <a:lnTo>
                  <a:pt x="0" y="493775"/>
                </a:lnTo>
                <a:lnTo>
                  <a:pt x="1632203" y="493775"/>
                </a:lnTo>
                <a:lnTo>
                  <a:pt x="16322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4" name="object 4"/>
          <p:cNvSpPr txBox="1"/>
          <p:nvPr/>
        </p:nvSpPr>
        <p:spPr>
          <a:xfrm>
            <a:off x="1226598" y="3872297"/>
            <a:ext cx="2724377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5" dirty="0">
                <a:latin typeface="+mn-ea"/>
                <a:cs typeface="MS Gothic"/>
              </a:rPr>
              <a:t>スコアを加算</a:t>
            </a:r>
            <a:r>
              <a:rPr sz="3328" spc="-52" dirty="0">
                <a:latin typeface="+mn-ea"/>
                <a:cs typeface="Tahoma"/>
              </a:rPr>
              <a:t>(</a:t>
            </a:r>
            <a:endParaRPr sz="3328" dirty="0">
              <a:latin typeface="+mn-e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6872" y="3904528"/>
            <a:ext cx="5487721" cy="52479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  <a:buClr>
                <a:srgbClr val="C00000"/>
              </a:buClr>
              <a:buSzPct val="125000"/>
              <a:tabLst>
                <a:tab pos="234465" algn="l"/>
              </a:tabLst>
            </a:pPr>
            <a:r>
              <a:rPr 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‘e’</a:t>
            </a:r>
            <a:r>
              <a:rPr lang="ja-JP" alt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が入力されたら</a:t>
            </a:r>
            <a:r>
              <a:rPr sz="3328" b="1" spc="-42" dirty="0" err="1">
                <a:solidFill>
                  <a:srgbClr val="FF0000"/>
                </a:solidFill>
                <a:latin typeface="+mn-ea"/>
                <a:cs typeface="MS Gothic"/>
              </a:rPr>
              <a:t>強制終了</a:t>
            </a:r>
            <a:r>
              <a:rPr sz="3328" spc="-52" dirty="0">
                <a:latin typeface="Tahoma"/>
                <a:cs typeface="Tahoma"/>
              </a:rPr>
              <a:t>)</a:t>
            </a:r>
            <a:endParaRPr sz="3328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29" y="4749117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125" dirty="0">
                <a:latin typeface="MS Gothic"/>
                <a:cs typeface="MS Gothic"/>
              </a:rPr>
              <a:t>③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sz="3328" spc="-16" dirty="0">
                <a:latin typeface="+mn-ea"/>
                <a:cs typeface="MS Gothic"/>
              </a:rPr>
              <a:t>に名前と最終的なスコアを</a:t>
            </a:r>
            <a:r>
              <a:rPr sz="3328" b="1" u="sng" spc="-47" dirty="0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書き込む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556" y="880079"/>
            <a:ext cx="11590775" cy="2773301"/>
          </a:xfrm>
          <a:prstGeom prst="rect">
            <a:avLst/>
          </a:prstGeom>
        </p:spPr>
        <p:txBody>
          <a:bodyPr vert="horz" wrap="square" lIns="0" tIns="348720" rIns="0" bIns="0" rtlCol="0">
            <a:spAutoFit/>
          </a:bodyPr>
          <a:lstStyle/>
          <a:p>
            <a:pPr marL="13209">
              <a:spcBef>
                <a:spcPts val="2746"/>
              </a:spcBef>
            </a:pPr>
            <a:r>
              <a:rPr lang="ja-JP" altLang="en-US" sz="3744" dirty="0">
                <a:latin typeface="+mn-ea"/>
                <a:cs typeface="MS Gothic"/>
              </a:rPr>
              <a:t>　　</a:t>
            </a:r>
            <a:r>
              <a:rPr sz="3744" dirty="0">
                <a:latin typeface="+mn-ea"/>
                <a:cs typeface="MS Gothic"/>
              </a:rPr>
              <a:t>～処理の順番</a:t>
            </a:r>
            <a:r>
              <a:rPr sz="3744" spc="-52" dirty="0">
                <a:latin typeface="+mn-ea"/>
                <a:cs typeface="MS Gothic"/>
              </a:rPr>
              <a:t>～</a:t>
            </a:r>
            <a:endParaRPr sz="3744" dirty="0">
              <a:latin typeface="+mn-ea"/>
              <a:cs typeface="MS Gothic"/>
            </a:endParaRPr>
          </a:p>
          <a:p>
            <a:pPr marL="604985">
              <a:spcBef>
                <a:spcPts val="2361"/>
              </a:spcBef>
            </a:pPr>
            <a:r>
              <a:rPr sz="3328" spc="-21" dirty="0">
                <a:latin typeface="+mn-ea"/>
                <a:cs typeface="MS Gothic"/>
              </a:rPr>
              <a:t>①プレイヤーの名前を入力</a:t>
            </a:r>
            <a:endParaRPr sz="3328" dirty="0">
              <a:latin typeface="+mn-ea"/>
              <a:cs typeface="MS Gothic"/>
            </a:endParaRPr>
          </a:p>
          <a:p>
            <a:pPr marL="604985">
              <a:spcBef>
                <a:spcPts val="3994"/>
              </a:spcBef>
            </a:pPr>
            <a:r>
              <a:rPr sz="3328" dirty="0">
                <a:latin typeface="+mn-ea"/>
                <a:cs typeface="MS Gothic"/>
              </a:rPr>
              <a:t>②</a:t>
            </a: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無限ループ</a:t>
            </a:r>
            <a:r>
              <a:rPr sz="3328" spc="-16" dirty="0" err="1">
                <a:latin typeface="+mn-ea"/>
                <a:cs typeface="MS Gothic"/>
              </a:rPr>
              <a:t>の中で</a:t>
            </a:r>
            <a:r>
              <a:rPr sz="3328" b="1" spc="-229" dirty="0">
                <a:solidFill>
                  <a:srgbClr val="6F2F9F"/>
                </a:solidFill>
                <a:latin typeface="+mn-ea"/>
                <a:cs typeface="Tahoma"/>
              </a:rPr>
              <a:t> </a:t>
            </a:r>
            <a:r>
              <a:rPr 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‘e'</a:t>
            </a:r>
            <a:r>
              <a:rPr lang="ja-JP" alt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以外のキー</a:t>
            </a:r>
            <a:r>
              <a:rPr sz="3328" spc="-21" dirty="0" err="1">
                <a:latin typeface="+mn-ea"/>
                <a:cs typeface="MS Gothic"/>
              </a:rPr>
              <a:t>が入力されたら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3D9D70-99C8-EC7B-E6F2-162F8AA35FBE}"/>
              </a:ext>
            </a:extLst>
          </p:cNvPr>
          <p:cNvSpPr txBox="1"/>
          <p:nvPr/>
        </p:nvSpPr>
        <p:spPr>
          <a:xfrm>
            <a:off x="801512" y="5614903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328" spc="-125" dirty="0">
                <a:latin typeface="MS Gothic"/>
                <a:cs typeface="MS Gothic"/>
              </a:rPr>
              <a:t>④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lang="ja-JP" altLang="en-US" sz="3328" spc="-16" dirty="0">
                <a:latin typeface="+mn-ea"/>
                <a:cs typeface="MS Gothic"/>
              </a:rPr>
              <a:t>から</a:t>
            </a:r>
            <a:r>
              <a:rPr sz="3328" spc="-16" dirty="0" err="1">
                <a:latin typeface="+mn-ea"/>
                <a:cs typeface="MS Gothic"/>
              </a:rPr>
              <a:t>名前と最終的なスコアを</a:t>
            </a:r>
            <a:r>
              <a:rPr lang="ja-JP" altLang="en-US" sz="3328" b="1" u="sng" spc="-47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読み込む</a:t>
            </a:r>
            <a:endParaRPr sz="3328" dirty="0">
              <a:highlight>
                <a:srgbClr val="FFFF00"/>
              </a:highlight>
              <a:latin typeface="+mn-ea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1556" y="990204"/>
            <a:ext cx="6201462" cy="1680067"/>
          </a:xfrm>
          <a:prstGeom prst="rect">
            <a:avLst/>
          </a:prstGeom>
        </p:spPr>
        <p:txBody>
          <a:bodyPr vert="horz" wrap="square" lIns="0" tIns="239085" rIns="0" bIns="0" rtlCol="0">
            <a:spAutoFit/>
          </a:bodyPr>
          <a:lstStyle/>
          <a:p>
            <a:pPr marL="13209">
              <a:spcBef>
                <a:spcPts val="1883"/>
              </a:spcBef>
            </a:pPr>
            <a:r>
              <a:rPr lang="ja-JP" altLang="en-US" sz="3744" dirty="0">
                <a:latin typeface="MS Gothic"/>
                <a:cs typeface="MS Gothic"/>
              </a:rPr>
              <a:t>　使用する</a:t>
            </a:r>
            <a:r>
              <a:rPr sz="3744" dirty="0" err="1">
                <a:latin typeface="MS Gothic"/>
                <a:cs typeface="MS Gothic"/>
              </a:rPr>
              <a:t>変数</a:t>
            </a:r>
            <a:r>
              <a:rPr lang="ja-JP" altLang="en-US" sz="3744" spc="-57" dirty="0">
                <a:latin typeface="Tahoma"/>
                <a:cs typeface="Tahoma"/>
              </a:rPr>
              <a:t>や</a:t>
            </a:r>
            <a:r>
              <a:rPr sz="3744" dirty="0" err="1">
                <a:latin typeface="MS Gothic"/>
                <a:cs typeface="MS Gothic"/>
              </a:rPr>
              <a:t>配列</a:t>
            </a:r>
            <a:r>
              <a:rPr sz="3744" spc="-26" dirty="0">
                <a:latin typeface="MS Gothic"/>
                <a:cs typeface="MS Gothic"/>
              </a:rPr>
              <a:t>～</a:t>
            </a:r>
            <a:endParaRPr sz="3744" dirty="0">
              <a:latin typeface="MS Gothic"/>
              <a:cs typeface="MS Gothic"/>
            </a:endParaRPr>
          </a:p>
          <a:p>
            <a:pPr marL="480817">
              <a:spcBef>
                <a:spcPts val="1773"/>
              </a:spcBef>
            </a:pPr>
            <a:r>
              <a:rPr sz="3744" spc="-458" dirty="0">
                <a:solidFill>
                  <a:srgbClr val="3D8752"/>
                </a:solidFill>
                <a:latin typeface="Tahoma"/>
                <a:cs typeface="Tahoma"/>
              </a:rPr>
              <a:t>//</a:t>
            </a:r>
            <a:r>
              <a:rPr sz="3744" spc="-42" dirty="0" err="1">
                <a:solidFill>
                  <a:srgbClr val="3D8752"/>
                </a:solidFill>
                <a:latin typeface="MS Gothic"/>
                <a:cs typeface="MS Gothic"/>
              </a:rPr>
              <a:t>変数</a:t>
            </a:r>
            <a:r>
              <a:rPr lang="ja-JP" altLang="en-US" sz="3744" spc="-42" dirty="0">
                <a:solidFill>
                  <a:srgbClr val="3D8752"/>
                </a:solidFill>
                <a:latin typeface="MS Gothic"/>
                <a:cs typeface="MS Gothic"/>
              </a:rPr>
              <a:t>・配列の宣言</a:t>
            </a:r>
            <a:endParaRPr sz="3744" dirty="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46605-80DF-94BC-32F0-2EDF12274303}"/>
              </a:ext>
            </a:extLst>
          </p:cNvPr>
          <p:cNvSpPr txBox="1"/>
          <p:nvPr/>
        </p:nvSpPr>
        <p:spPr>
          <a:xfrm>
            <a:off x="685800" y="2704138"/>
            <a:ext cx="94788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int score = 0;	//</a:t>
            </a:r>
            <a:r>
              <a:rPr kumimoji="1" lang="ja-JP" altLang="en-US" sz="3600" dirty="0"/>
              <a:t>スコア</a:t>
            </a:r>
            <a:r>
              <a:rPr kumimoji="1" lang="en-US" altLang="ja-JP" sz="3600" dirty="0"/>
              <a:t>	</a:t>
            </a:r>
          </a:p>
          <a:p>
            <a:r>
              <a:rPr lang="en-US" altLang="ja-JP" sz="3600" dirty="0"/>
              <a:t>char </a:t>
            </a:r>
            <a:r>
              <a:rPr lang="en-US" altLang="ja-JP" sz="3600" dirty="0" err="1"/>
              <a:t>ch</a:t>
            </a:r>
            <a:r>
              <a:rPr lang="en-US" altLang="ja-JP" sz="3600" dirty="0"/>
              <a:t>;			//</a:t>
            </a:r>
            <a:r>
              <a:rPr lang="ja-JP" altLang="en-US" sz="3600" dirty="0"/>
              <a:t>入力したキー</a:t>
            </a:r>
            <a:endParaRPr lang="en-US" altLang="ja-JP" sz="3600" dirty="0"/>
          </a:p>
          <a:p>
            <a:r>
              <a:rPr kumimoji="1" lang="en-US" altLang="ja-JP" sz="3600" dirty="0"/>
              <a:t>char name[20];	//</a:t>
            </a:r>
            <a:r>
              <a:rPr kumimoji="1" lang="ja-JP" altLang="en-US" sz="3600" dirty="0"/>
              <a:t>名前を格納する配列</a:t>
            </a:r>
            <a:endParaRPr kumimoji="1" lang="en-US" altLang="ja-JP" sz="3600" dirty="0"/>
          </a:p>
          <a:p>
            <a:r>
              <a:rPr lang="en-US" altLang="ja-JP" sz="3600" dirty="0"/>
              <a:t>FILE* </a:t>
            </a:r>
            <a:r>
              <a:rPr lang="en-US" altLang="ja-JP" sz="3600" dirty="0" err="1"/>
              <a:t>fp</a:t>
            </a:r>
            <a:r>
              <a:rPr lang="en-US" altLang="ja-JP" sz="3600" dirty="0"/>
              <a:t>;			//</a:t>
            </a:r>
            <a:r>
              <a:rPr lang="ja-JP" altLang="en-US" sz="3600" dirty="0"/>
              <a:t>ファイルポインタ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447635"/>
            <a:ext cx="9766809" cy="3141887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744" spc="-250" dirty="0">
                <a:latin typeface="+mn-ea"/>
                <a:cs typeface="Tahoma"/>
              </a:rPr>
              <a:t>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待ち</a:t>
            </a:r>
            <a:r>
              <a:rPr sz="3744" dirty="0" err="1">
                <a:latin typeface="+mn-ea"/>
                <a:cs typeface="MS Gothic"/>
              </a:rPr>
              <a:t>は</a:t>
            </a:r>
            <a:r>
              <a:rPr lang="en-US" sz="3744" b="1" spc="-47" dirty="0" err="1">
                <a:solidFill>
                  <a:srgbClr val="00B050"/>
                </a:solidFill>
                <a:cs typeface="Tahoma"/>
              </a:rPr>
              <a:t>getch</a:t>
            </a:r>
            <a:r>
              <a:rPr lang="ja-JP" altLang="en-US" sz="3744" b="1" spc="-47" dirty="0">
                <a:solidFill>
                  <a:srgbClr val="00B050"/>
                </a:solidFill>
                <a:cs typeface="Tahoma"/>
              </a:rPr>
              <a:t>（）</a:t>
            </a:r>
            <a:r>
              <a:rPr sz="3744" spc="-16" dirty="0" err="1">
                <a:latin typeface="+mn-ea"/>
                <a:cs typeface="MS Gothic"/>
              </a:rPr>
              <a:t>で行う</a:t>
            </a:r>
            <a:endParaRPr sz="3744" dirty="0">
              <a:latin typeface="+mn-ea"/>
              <a:cs typeface="MS Gothic"/>
            </a:endParaRPr>
          </a:p>
          <a:p>
            <a:pPr marL="13209" marR="1016453">
              <a:lnSpc>
                <a:spcPct val="144700"/>
              </a:lnSpc>
            </a:pPr>
            <a:r>
              <a:rPr sz="3744" spc="-10" dirty="0" err="1">
                <a:latin typeface="+mn-ea"/>
                <a:cs typeface="MS Gothic"/>
              </a:rPr>
              <a:t>実行したときに</a:t>
            </a:r>
            <a:r>
              <a:rPr sz="4576" b="1" u="sng" spc="-47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入力待ち状態</a:t>
            </a:r>
            <a:r>
              <a:rPr sz="3744" spc="-21" dirty="0" err="1">
                <a:latin typeface="+mn-ea"/>
                <a:cs typeface="MS Gothic"/>
              </a:rPr>
              <a:t>になる</a:t>
            </a:r>
            <a:br>
              <a:rPr lang="en-US" sz="3744" spc="-21" dirty="0">
                <a:latin typeface="+mn-ea"/>
                <a:cs typeface="MS Gothic"/>
              </a:rPr>
            </a:br>
            <a:r>
              <a:rPr sz="3744" dirty="0">
                <a:latin typeface="+mn-ea"/>
                <a:cs typeface="MS Gothic"/>
              </a:rPr>
              <a:t>何</a:t>
            </a:r>
            <a:r>
              <a:rPr lang="ja-JP" altLang="en-US" sz="3744" dirty="0">
                <a:latin typeface="+mn-ea"/>
                <a:cs typeface="MS Gothic"/>
              </a:rPr>
              <a:t>らかのキー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があれば、入力されたキーの</a:t>
            </a:r>
            <a:r>
              <a:rPr lang="ja-JP" altLang="en-US" sz="3744" dirty="0">
                <a:solidFill>
                  <a:srgbClr val="FF0000"/>
                </a:solidFill>
                <a:latin typeface="+mn-ea"/>
                <a:cs typeface="MS Gothic"/>
              </a:rPr>
              <a:t>文字コードを</a:t>
            </a:r>
            <a:r>
              <a:rPr lang="ja-JP" altLang="en-US" sz="3744" b="1" dirty="0">
                <a:solidFill>
                  <a:srgbClr val="FF0000"/>
                </a:solidFill>
                <a:latin typeface="+mn-ea"/>
                <a:cs typeface="MS Gothic"/>
              </a:rPr>
              <a:t>戻り値</a:t>
            </a:r>
            <a:r>
              <a:rPr lang="ja-JP" altLang="en-US" sz="3744" dirty="0">
                <a:latin typeface="+mn-ea"/>
                <a:cs typeface="MS Gothic"/>
              </a:rPr>
              <a:t>として返す</a:t>
            </a:r>
            <a:endParaRPr sz="3744" dirty="0">
              <a:latin typeface="+mn-ea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2317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ea typeface="ＭＳ ゴシック" panose="020B0609070205080204" pitchFamily="49" charset="-128"/>
              </a:rPr>
              <a:t>#include&lt;stdio.h&gt;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main()	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//f_prac01.c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{</a:t>
            </a:r>
          </a:p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int score = 0;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スコア格納用変数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char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, name[20];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文字型変数および文字型配列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FILE*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;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ファイルポインタ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9646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プレイヤーの名前は：</a:t>
            </a:r>
            <a:r>
              <a:rPr lang="en-US" altLang="ja-JP" sz="2496" dirty="0"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(“%s”, name);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プレイヤー名の入力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while (1) {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現在のスコア：</a:t>
            </a:r>
            <a:r>
              <a:rPr lang="en-US" altLang="ja-JP" sz="2496" dirty="0">
                <a:ea typeface="ＭＳ ゴシック" panose="020B0609070205080204" pitchFamily="49" charset="-128"/>
              </a:rPr>
              <a:t>%d 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         </a:t>
            </a:r>
            <a:r>
              <a:rPr lang="en-US" altLang="ja-JP" sz="2496" dirty="0">
                <a:latin typeface="+mn-ea"/>
              </a:rPr>
              <a:t>(Enter</a:t>
            </a:r>
            <a:r>
              <a:rPr lang="ja-JP" altLang="en-US" sz="2496" dirty="0">
                <a:latin typeface="+mn-ea"/>
              </a:rPr>
              <a:t>でスコア</a:t>
            </a:r>
            <a:r>
              <a:rPr lang="en-US" altLang="ja-JP" sz="2496" dirty="0">
                <a:latin typeface="+mn-ea"/>
              </a:rPr>
              <a:t>+1,e</a:t>
            </a:r>
            <a:r>
              <a:rPr lang="ja-JP" altLang="en-US" sz="2496" dirty="0">
                <a:latin typeface="+mn-ea"/>
              </a:rPr>
              <a:t>で終了</a:t>
            </a:r>
            <a:r>
              <a:rPr lang="en-US" altLang="ja-JP" sz="2496" dirty="0">
                <a:latin typeface="+mn-ea"/>
              </a:rPr>
              <a:t>)</a:t>
            </a:r>
            <a:r>
              <a:rPr lang="en-US" altLang="ja-JP" sz="2496" dirty="0">
                <a:ea typeface="ＭＳ ゴシック" panose="020B0609070205080204" pitchFamily="49" charset="-128"/>
              </a:rPr>
              <a:t>\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n",score</a:t>
            </a:r>
            <a:r>
              <a:rPr lang="en-US" altLang="ja-JP" sz="2496" dirty="0"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getch</a:t>
            </a:r>
            <a:r>
              <a:rPr lang="en-US" altLang="ja-JP" sz="2496" dirty="0">
                <a:ea typeface="ＭＳ ゴシック" panose="020B0609070205080204" pitchFamily="49" charset="-128"/>
              </a:rPr>
              <a:t>();	</a:t>
            </a:r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キーボードから一文字分入力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== ‘e’)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入力されたキーが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のとき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  break;	    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無限ループから抜ける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score++;	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‘e’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でなければ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+1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してループ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7045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3470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を書き込みモード（新規作成）して開く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“w”))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ファイルにプレイヤー名とスコアを書き込む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の作成時にエラーが出た場合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endParaRPr sz="4576" dirty="0"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23924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を読み取りモードで開く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“r”))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ファイルからスコアとプレイヤー名を読み込む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&amp;score,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(“%d</a:t>
            </a:r>
            <a:r>
              <a:rPr lang="ja-JP" altLang="en-US" sz="2496" dirty="0">
                <a:ea typeface="ＭＳ ゴシック" panose="020B0609070205080204" pitchFamily="49" charset="-128"/>
              </a:rPr>
              <a:t>点：</a:t>
            </a:r>
            <a:r>
              <a:rPr lang="en-US" altLang="ja-JP" sz="2496" dirty="0">
                <a:ea typeface="ＭＳ ゴシック" panose="020B0609070205080204" pitchFamily="49" charset="-128"/>
              </a:rPr>
              <a:t>%s\n”, score, name);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を開くときにエラーが出た場合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  <a:r>
              <a:rPr lang="ja-JP" altLang="en-US" sz="2496" dirty="0">
                <a:ea typeface="ＭＳ ゴシック" panose="020B0609070205080204" pitchFamily="49" charset="-128"/>
              </a:rPr>
              <a:t>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//main()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の終わり</a:t>
            </a:r>
            <a:endParaRPr sz="4576" dirty="0">
              <a:solidFill>
                <a:srgbClr val="00B050"/>
              </a:solidFill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0590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1570</Words>
  <Application>Microsoft Office PowerPoint</Application>
  <PresentationFormat>ワイド画面</PresentationFormat>
  <Paragraphs>267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BIZ UDPゴシック</vt:lpstr>
      <vt:lpstr>MS Gothic</vt:lpstr>
      <vt:lpstr>MS Gothic</vt:lpstr>
      <vt:lpstr>0xProto</vt:lpstr>
      <vt:lpstr>Arial</vt:lpstr>
      <vt:lpstr>Cambria Math</vt:lpstr>
      <vt:lpstr>Century Gothic</vt:lpstr>
      <vt:lpstr>Tahoma</vt:lpstr>
      <vt:lpstr>Times New Roman</vt:lpstr>
      <vt:lpstr>Office テーマ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f_prac02.c</vt:lpstr>
      <vt:lpstr>f_prac02.c</vt:lpstr>
      <vt:lpstr>f_prac02.c</vt:lpstr>
      <vt:lpstr>f_prac02.c</vt:lpstr>
      <vt:lpstr>PowerPoint プレゼンテーション</vt:lpstr>
      <vt:lpstr>PowerPoint プレゼンテーション</vt:lpstr>
      <vt:lpstr>f_prac03.c</vt:lpstr>
      <vt:lpstr>f_prac03.c</vt:lpstr>
      <vt:lpstr>f_prac03.c</vt:lpstr>
      <vt:lpstr>f_prac03.c</vt:lpstr>
      <vt:lpstr>f_prac03.c</vt:lpstr>
      <vt:lpstr>f_prac03.c</vt:lpstr>
      <vt:lpstr>f_prac03.c</vt:lpstr>
      <vt:lpstr>一行目→ 1111111111</vt:lpstr>
      <vt:lpstr>1111111111</vt:lpstr>
      <vt:lpstr>map0.txtの三行目→</vt:lpstr>
      <vt:lpstr>f_prac03.c</vt:lpstr>
      <vt:lpstr>f_prac03.c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51</cp:revision>
  <dcterms:created xsi:type="dcterms:W3CDTF">2024-06-05T07:26:26Z</dcterms:created>
  <dcterms:modified xsi:type="dcterms:W3CDTF">2025-06-27T05:22:12Z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