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72" r:id="rId2"/>
    <p:sldId id="269" r:id="rId3"/>
    <p:sldId id="270" r:id="rId4"/>
    <p:sldId id="271" r:id="rId5"/>
    <p:sldId id="257" r:id="rId6"/>
    <p:sldId id="280" r:id="rId7"/>
    <p:sldId id="282" r:id="rId8"/>
    <p:sldId id="258" r:id="rId9"/>
    <p:sldId id="259" r:id="rId10"/>
    <p:sldId id="273" r:id="rId11"/>
    <p:sldId id="274" r:id="rId12"/>
    <p:sldId id="262" r:id="rId13"/>
    <p:sldId id="281" r:id="rId14"/>
    <p:sldId id="264" r:id="rId15"/>
    <p:sldId id="265" r:id="rId16"/>
    <p:sldId id="266" r:id="rId17"/>
    <p:sldId id="267" r:id="rId18"/>
    <p:sldId id="283" r:id="rId19"/>
  </p:sldIdLst>
  <p:sldSz cx="12192000" cy="6858000"/>
  <p:notesSz cx="12192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0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CF17FE-872F-7344-C9C7-224E04089ABA}"/>
              </a:ext>
            </a:extLst>
          </p:cNvPr>
          <p:cNvSpPr/>
          <p:nvPr userDrawn="1"/>
        </p:nvSpPr>
        <p:spPr>
          <a:xfrm>
            <a:off x="0" y="990600"/>
            <a:ext cx="12192000" cy="2611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303B2B-C295-83AB-5A6D-46B423652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B45949-F724-1B7A-77A6-C1EC54C48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8600"/>
            <a:ext cx="9144000" cy="12192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B6EB87-0866-E8C9-80E4-0A51D1DC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9FED94-6444-E8B9-BF93-E4D0D681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FF2677-4778-E205-7022-B52E2D71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204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85F82-D068-F0A1-E176-4845A204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319F61-95FF-60BC-7E7A-C136E0B6B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DDDFC3-071E-7238-E511-BF08EB56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A24D4-1320-2F78-E10E-B6A45B2F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4AAA30-EA25-FDAB-FEFB-7B80F713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017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308A59-3AE2-C3B7-2EB1-82F35A91E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1CBECF-770C-62FA-4150-2C3B47B4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8C7D9B-DACA-F23F-F742-0A1A1829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BE6EF9-DDDF-C971-40C8-6E2CCFC2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20672-6B7C-DB1C-CAB4-ABACF35F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1833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18273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E78E5-2DE9-F39B-A40D-24B7F680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23160A-B8B7-569D-5674-F1F612D5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C7909-298B-5FC5-DE11-A07252E9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8F8C32-B38A-4B1C-6BB8-98550391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985D6C-AE56-655C-1E1B-6E1CA7D6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417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B346E-BA63-0C1E-D19C-F4F69981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67D7E4-F983-A5C2-D65F-62DC5FAB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E4126E-795F-2F0F-D5CA-C7E38A31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996563-1832-F8B2-C121-2B0A31A9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89490C-A238-83E7-8BDE-4BFB8F24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9576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F5DE2-9B3C-942E-8A55-78EDE47C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075DA7-BD0C-743D-7E27-73A6CA55A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149EA1-4C06-E3B7-3A47-03A474AC4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A2DE9B-B91B-7D03-DFA2-1CED461A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56BC88-D125-E1D3-678A-98F39278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1BB9E8-0F72-A3A3-4D45-4956AFC3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26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E8765-9FF1-B251-B714-15115F35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1CB90D-2DA8-2F37-7166-CE7B84076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00F5E0-459F-CD47-5C2A-E7561E488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84BA45-FF80-3D16-B64A-12B298214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D5B486-A5F2-65E5-AE25-978CBBC31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4774B6-181E-D651-4FE6-A08D15F4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5EB479-B6D5-961E-3C49-0B5AACD3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BFD0D3-3620-542C-70AD-C734C7FF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9562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547639-A0E1-1058-18AE-74BE9129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B8E592-444C-6097-84BF-6EB67F0C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B77D82-A9CD-0808-EBCF-98B6756C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664D7A-BD03-389D-C9E4-31FDC416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479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14B5E8-F38A-3C46-7369-7CA0EDC4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1B30C4-7B26-0625-6A5D-B5D8924B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B1F91C-2C6B-EBC5-39D7-3E1E25A8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3451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CCEB7-00FE-B8F2-B49B-C2F97A2D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602343-6BF3-354E-DFFB-91800C63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B02A51-4CBA-4380-E085-ECCDCAB08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24B174-3118-9BD0-0F66-35CB8A93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E43EC8-3081-6927-10CF-4D430F71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6B5EEA-627A-8AF0-D2DA-35DFEA9E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0046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FAE79-B9AA-CFF3-B153-3C71F30B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53EA3F-4C8E-B7DD-372E-B95568D82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A11926-F1C5-AAB3-5F6E-2446B38E5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12CDAB-0C47-EA42-F0C1-0BF0A569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04F493-EDAF-3DE2-7751-003D18BB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3FD5CC-5311-4F44-E823-0F1234F4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648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647FAB-5511-5DC7-FC80-36A4D155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7C7AEE-9A36-60A2-2E5E-8596A48A8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F2278A-9B39-6CA2-4FB2-8F5307147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6/19/2025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167E2A-8AD0-B78E-0954-AA4FF596A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73AA1E-36E5-6392-9252-D997B96D9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A3849F-EE3F-2486-38D4-C88EDAE78CF2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91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5A62586-C514-D8BB-94FD-ECB48DFD0264}"/>
              </a:ext>
            </a:extLst>
          </p:cNvPr>
          <p:cNvSpPr/>
          <p:nvPr/>
        </p:nvSpPr>
        <p:spPr>
          <a:xfrm>
            <a:off x="0" y="228600"/>
            <a:ext cx="121920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0918A5-93EF-44C6-8444-CA895EFE3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1780"/>
            <a:ext cx="9144000" cy="2296465"/>
          </a:xfrm>
        </p:spPr>
        <p:txBody>
          <a:bodyPr>
            <a:normAutofit/>
          </a:bodyPr>
          <a:lstStyle/>
          <a:p>
            <a:endParaRPr kumimoji="1" lang="en-US" altLang="ja-JP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ゲームソフト分野</a:t>
            </a:r>
            <a:endParaRPr kumimoji="1" lang="en-US" altLang="ja-JP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1</a:t>
            </a:r>
            <a:r>
              <a:rPr kumimoji="1" lang="ja-JP" altLang="en-US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年　</a:t>
            </a:r>
            <a:r>
              <a:rPr kumimoji="1" lang="en-US" altLang="ja-JP" sz="4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C++</a:t>
            </a:r>
            <a:endParaRPr kumimoji="1" lang="ja-JP" altLang="en-US" sz="4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3414DBB-0ED0-4F6E-DC7F-92148EAA3965}"/>
              </a:ext>
            </a:extLst>
          </p:cNvPr>
          <p:cNvSpPr txBox="1">
            <a:spLocks/>
          </p:cNvSpPr>
          <p:nvPr/>
        </p:nvSpPr>
        <p:spPr>
          <a:xfrm>
            <a:off x="1214372" y="978580"/>
            <a:ext cx="9763255" cy="1892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8800" b="1" dirty="0">
                <a:solidFill>
                  <a:schemeClr val="bg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ファイル操作</a:t>
            </a:r>
          </a:p>
        </p:txBody>
      </p:sp>
    </p:spTree>
    <p:extLst>
      <p:ext uri="{BB962C8B-B14F-4D97-AF65-F5344CB8AC3E}">
        <p14:creationId xmlns:p14="http://schemas.microsoft.com/office/powerpoint/2010/main" val="401540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B9EF04B3-BB1A-FD7A-CECC-4315EEB9E40D}"/>
              </a:ext>
            </a:extLst>
          </p:cNvPr>
          <p:cNvSpPr/>
          <p:nvPr/>
        </p:nvSpPr>
        <p:spPr>
          <a:xfrm>
            <a:off x="1257300" y="5012828"/>
            <a:ext cx="9677400" cy="13716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B55BC1D-8C87-D1AF-BC7F-17F3455D72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ファイル書き込み</a:t>
            </a:r>
          </a:p>
        </p:txBody>
      </p:sp>
      <p:sp>
        <p:nvSpPr>
          <p:cNvPr id="6" name="object 6">
            <a:extLst>
              <a:ext uri="{FF2B5EF4-FFF2-40B4-BE49-F238E27FC236}">
                <a16:creationId xmlns:a16="http://schemas.microsoft.com/office/drawing/2014/main" id="{642D42DA-92A1-6BEE-D72D-3C9B37FE83B5}"/>
              </a:ext>
            </a:extLst>
          </p:cNvPr>
          <p:cNvSpPr txBox="1"/>
          <p:nvPr/>
        </p:nvSpPr>
        <p:spPr>
          <a:xfrm>
            <a:off x="2438400" y="4424235"/>
            <a:ext cx="89154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latin typeface="Century Gothic"/>
                <a:cs typeface="Century Gothic"/>
              </a:rPr>
              <a:t>→</a:t>
            </a:r>
            <a:r>
              <a:rPr sz="3600" spc="-20" dirty="0" err="1">
                <a:latin typeface="ＭＳ ゴシック"/>
                <a:cs typeface="ＭＳ ゴシック"/>
              </a:rPr>
              <a:t>ファイルに</a:t>
            </a:r>
            <a:r>
              <a:rPr lang="ja-JP" altLang="en-US" sz="3600" spc="-20" dirty="0">
                <a:latin typeface="ＭＳ ゴシック"/>
                <a:cs typeface="ＭＳ ゴシック"/>
              </a:rPr>
              <a:t>　</a:t>
            </a:r>
            <a:r>
              <a:rPr sz="3600" dirty="0">
                <a:solidFill>
                  <a:srgbClr val="FF0000"/>
                </a:solidFill>
                <a:latin typeface="+mj-lt"/>
                <a:cs typeface="ＭＳ ゴシック"/>
              </a:rPr>
              <a:t>10+20=30</a:t>
            </a:r>
            <a:r>
              <a:rPr lang="ja-JP" altLang="en-US" sz="3600" dirty="0">
                <a:solidFill>
                  <a:srgbClr val="A21515"/>
                </a:solidFill>
                <a:latin typeface="+mj-lt"/>
                <a:cs typeface="ＭＳ ゴシック"/>
              </a:rPr>
              <a:t>　</a:t>
            </a:r>
            <a:r>
              <a:rPr sz="3600" spc="-25" dirty="0" err="1">
                <a:latin typeface="ＭＳ ゴシック"/>
                <a:cs typeface="ＭＳ ゴシック"/>
              </a:rPr>
              <a:t>が書き込まれる</a:t>
            </a:r>
            <a:endParaRPr sz="3600" dirty="0">
              <a:latin typeface="ＭＳ ゴシック"/>
              <a:cs typeface="ＭＳ ゴシック"/>
            </a:endParaRPr>
          </a:p>
        </p:txBody>
      </p:sp>
      <p:sp>
        <p:nvSpPr>
          <p:cNvPr id="8" name="object 12">
            <a:extLst>
              <a:ext uri="{FF2B5EF4-FFF2-40B4-BE49-F238E27FC236}">
                <a16:creationId xmlns:a16="http://schemas.microsoft.com/office/drawing/2014/main" id="{5AABF0D0-3675-EB89-FFA1-2EFCC2C440A2}"/>
              </a:ext>
            </a:extLst>
          </p:cNvPr>
          <p:cNvSpPr txBox="1"/>
          <p:nvPr/>
        </p:nvSpPr>
        <p:spPr>
          <a:xfrm>
            <a:off x="533400" y="1562143"/>
            <a:ext cx="11430000" cy="2586606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vert="horz" wrap="square" lIns="0" tIns="59690" rIns="0" bIns="0" rtlCol="0">
            <a:spAutoFit/>
          </a:bodyPr>
          <a:lstStyle/>
          <a:p>
            <a:pPr marL="92075">
              <a:spcBef>
                <a:spcPts val="470"/>
              </a:spcBef>
              <a:tabLst>
                <a:tab pos="1006475" algn="l"/>
                <a:tab pos="1463675" algn="l"/>
                <a:tab pos="1920875" algn="l"/>
                <a:tab pos="2835275" algn="l"/>
                <a:tab pos="3292475" algn="l"/>
                <a:tab pos="3749675" algn="l"/>
              </a:tabLst>
            </a:pPr>
            <a:r>
              <a:rPr lang="ja-JP" altLang="en-US" sz="4000" b="1" dirty="0">
                <a:latin typeface="+mj-lt"/>
                <a:cs typeface="Century Gothic"/>
              </a:rPr>
              <a:t>（変換指定子の使用例） </a:t>
            </a:r>
            <a:endParaRPr lang="en-US" altLang="ja-JP" sz="4000" b="1" dirty="0">
              <a:latin typeface="+mj-lt"/>
              <a:cs typeface="Century Gothic"/>
            </a:endParaRPr>
          </a:p>
          <a:p>
            <a:pPr marL="92075">
              <a:lnSpc>
                <a:spcPct val="100000"/>
              </a:lnSpc>
              <a:spcBef>
                <a:spcPts val="470"/>
              </a:spcBef>
              <a:tabLst>
                <a:tab pos="1006475" algn="l"/>
                <a:tab pos="1463675" algn="l"/>
                <a:tab pos="1920875" algn="l"/>
                <a:tab pos="2835275" algn="l"/>
                <a:tab pos="3292475" algn="l"/>
                <a:tab pos="3749675" algn="l"/>
              </a:tabLst>
            </a:pPr>
            <a:r>
              <a:rPr sz="4000" spc="-25" dirty="0">
                <a:solidFill>
                  <a:srgbClr val="0000FF"/>
                </a:solidFill>
                <a:latin typeface="+mj-lt"/>
                <a:cs typeface="ＭＳ ゴシック"/>
              </a:rPr>
              <a:t>int</a:t>
            </a:r>
            <a:r>
              <a:rPr sz="4000" dirty="0">
                <a:solidFill>
                  <a:srgbClr val="0000FF"/>
                </a:solidFill>
                <a:latin typeface="+mj-lt"/>
                <a:cs typeface="ＭＳ ゴシック"/>
              </a:rPr>
              <a:t>	</a:t>
            </a:r>
            <a:r>
              <a:rPr sz="4000" spc="-50" dirty="0">
                <a:latin typeface="+mj-lt"/>
                <a:cs typeface="ＭＳ ゴシック"/>
              </a:rPr>
              <a:t>a</a:t>
            </a:r>
            <a:r>
              <a:rPr sz="4000" dirty="0">
                <a:latin typeface="+mj-lt"/>
                <a:cs typeface="ＭＳ ゴシック"/>
              </a:rPr>
              <a:t>	</a:t>
            </a:r>
            <a:r>
              <a:rPr sz="4000" spc="-50" dirty="0">
                <a:latin typeface="+mj-lt"/>
                <a:cs typeface="ＭＳ ゴシック"/>
              </a:rPr>
              <a:t>=</a:t>
            </a:r>
            <a:r>
              <a:rPr sz="4000" dirty="0">
                <a:latin typeface="+mj-lt"/>
                <a:cs typeface="ＭＳ ゴシック"/>
              </a:rPr>
              <a:t>	</a:t>
            </a:r>
            <a:r>
              <a:rPr sz="4000" spc="-25" dirty="0">
                <a:latin typeface="+mj-lt"/>
                <a:cs typeface="ＭＳ ゴシック"/>
              </a:rPr>
              <a:t>10,</a:t>
            </a:r>
            <a:r>
              <a:rPr sz="4000" dirty="0">
                <a:latin typeface="+mj-lt"/>
                <a:cs typeface="ＭＳ ゴシック"/>
              </a:rPr>
              <a:t>	</a:t>
            </a:r>
            <a:r>
              <a:rPr sz="4000" spc="-50" dirty="0">
                <a:latin typeface="+mj-lt"/>
                <a:cs typeface="ＭＳ ゴシック"/>
              </a:rPr>
              <a:t>b</a:t>
            </a:r>
            <a:r>
              <a:rPr sz="4000" dirty="0">
                <a:latin typeface="+mj-lt"/>
                <a:cs typeface="ＭＳ ゴシック"/>
              </a:rPr>
              <a:t>	</a:t>
            </a:r>
            <a:r>
              <a:rPr sz="4000" spc="-50" dirty="0">
                <a:latin typeface="+mj-lt"/>
                <a:cs typeface="ＭＳ ゴシック"/>
              </a:rPr>
              <a:t>=</a:t>
            </a:r>
            <a:r>
              <a:rPr sz="4000" dirty="0">
                <a:latin typeface="+mj-lt"/>
                <a:cs typeface="ＭＳ ゴシック"/>
              </a:rPr>
              <a:t>	</a:t>
            </a:r>
            <a:r>
              <a:rPr sz="4000" spc="-25" dirty="0">
                <a:latin typeface="+mj-lt"/>
                <a:cs typeface="ＭＳ ゴシック"/>
              </a:rPr>
              <a:t>20;</a:t>
            </a:r>
            <a:br>
              <a:rPr lang="en-US" sz="4000" spc="-25" dirty="0">
                <a:latin typeface="+mj-lt"/>
                <a:cs typeface="ＭＳ ゴシック"/>
              </a:rPr>
            </a:br>
            <a:r>
              <a:rPr lang="en-US" sz="4000" spc="-25" dirty="0" err="1">
                <a:latin typeface="+mj-lt"/>
                <a:cs typeface="ＭＳ ゴシック"/>
              </a:rPr>
              <a:t>fp</a:t>
            </a:r>
            <a:r>
              <a:rPr lang="en-US" sz="4000" spc="-25" dirty="0">
                <a:latin typeface="+mj-lt"/>
                <a:cs typeface="ＭＳ ゴシック"/>
              </a:rPr>
              <a:t> = </a:t>
            </a:r>
            <a:r>
              <a:rPr lang="en-US" sz="4000" spc="-25" dirty="0" err="1">
                <a:latin typeface="+mj-lt"/>
                <a:cs typeface="ＭＳ ゴシック"/>
              </a:rPr>
              <a:t>fopen</a:t>
            </a:r>
            <a:r>
              <a:rPr lang="en-US" sz="4000" spc="-25" dirty="0">
                <a:latin typeface="+mj-lt"/>
                <a:cs typeface="ＭＳ ゴシック"/>
              </a:rPr>
              <a:t>(“</a:t>
            </a:r>
            <a:r>
              <a:rPr lang="en-US" sz="4000" spc="-25" dirty="0" err="1">
                <a:latin typeface="+mj-lt"/>
                <a:cs typeface="ＭＳ ゴシック"/>
              </a:rPr>
              <a:t>data.txt”,”w</a:t>
            </a:r>
            <a:r>
              <a:rPr lang="en-US" sz="4000" spc="-25" dirty="0">
                <a:latin typeface="+mj-lt"/>
                <a:cs typeface="ＭＳ ゴシック"/>
              </a:rPr>
              <a:t>”);</a:t>
            </a:r>
            <a:br>
              <a:rPr lang="en-US" sz="4000" spc="-25" dirty="0">
                <a:latin typeface="+mj-lt"/>
                <a:cs typeface="ＭＳ ゴシック"/>
              </a:rPr>
            </a:br>
            <a:r>
              <a:rPr sz="4000" dirty="0" err="1">
                <a:latin typeface="+mj-lt"/>
                <a:cs typeface="ＭＳ ゴシック"/>
              </a:rPr>
              <a:t>fprintf</a:t>
            </a:r>
            <a:r>
              <a:rPr sz="4000" dirty="0">
                <a:latin typeface="+mj-lt"/>
                <a:cs typeface="ＭＳ ゴシック"/>
              </a:rPr>
              <a:t>(</a:t>
            </a:r>
            <a:r>
              <a:rPr sz="4000" dirty="0" err="1">
                <a:latin typeface="+mj-lt"/>
                <a:cs typeface="ＭＳ ゴシック"/>
              </a:rPr>
              <a:t>fp</a:t>
            </a:r>
            <a:r>
              <a:rPr sz="4000" dirty="0">
                <a:latin typeface="+mj-lt"/>
                <a:cs typeface="ＭＳ ゴシック"/>
              </a:rPr>
              <a:t>,</a:t>
            </a:r>
            <a:r>
              <a:rPr sz="4000" spc="-10" dirty="0">
                <a:latin typeface="+mj-lt"/>
                <a:cs typeface="ＭＳ ゴシック"/>
              </a:rPr>
              <a:t>"</a:t>
            </a:r>
            <a:r>
              <a:rPr sz="4000" spc="-10" dirty="0">
                <a:solidFill>
                  <a:srgbClr val="FF0000"/>
                </a:solidFill>
                <a:latin typeface="+mj-lt"/>
                <a:cs typeface="ＭＳ ゴシック"/>
              </a:rPr>
              <a:t>%d+%d=%</a:t>
            </a:r>
            <a:r>
              <a:rPr sz="4000" spc="-10" dirty="0" err="1">
                <a:solidFill>
                  <a:srgbClr val="FF0000"/>
                </a:solidFill>
                <a:latin typeface="+mj-lt"/>
                <a:cs typeface="ＭＳ ゴシック"/>
              </a:rPr>
              <a:t>d</a:t>
            </a:r>
            <a:r>
              <a:rPr sz="4000" spc="-10" dirty="0" err="1">
                <a:latin typeface="+mj-lt"/>
                <a:cs typeface="ＭＳ ゴシック"/>
              </a:rPr>
              <a:t>",a</a:t>
            </a:r>
            <a:r>
              <a:rPr sz="4000" spc="-10" dirty="0">
                <a:latin typeface="+mj-lt"/>
                <a:cs typeface="ＭＳ ゴシック"/>
              </a:rPr>
              <a:t>,</a:t>
            </a:r>
            <a:r>
              <a:rPr lang="ja-JP" altLang="en-US" sz="4000" spc="-10" dirty="0">
                <a:latin typeface="+mj-lt"/>
                <a:cs typeface="ＭＳ ゴシック"/>
              </a:rPr>
              <a:t>　</a:t>
            </a:r>
            <a:r>
              <a:rPr sz="4000" spc="-10" dirty="0">
                <a:latin typeface="+mj-lt"/>
                <a:cs typeface="ＭＳ ゴシック"/>
              </a:rPr>
              <a:t>b,</a:t>
            </a:r>
            <a:r>
              <a:rPr lang="ja-JP" altLang="en-US" sz="4000" spc="-10" dirty="0">
                <a:latin typeface="+mj-lt"/>
                <a:cs typeface="ＭＳ ゴシック"/>
              </a:rPr>
              <a:t>　</a:t>
            </a:r>
            <a:r>
              <a:rPr sz="4000" spc="-10" dirty="0" err="1">
                <a:latin typeface="+mj-lt"/>
                <a:cs typeface="ＭＳ ゴシック"/>
              </a:rPr>
              <a:t>a+b</a:t>
            </a:r>
            <a:r>
              <a:rPr sz="4000" spc="-10" dirty="0">
                <a:latin typeface="+mj-lt"/>
                <a:cs typeface="ＭＳ ゴシック"/>
              </a:rPr>
              <a:t>);</a:t>
            </a:r>
            <a:endParaRPr sz="4000" dirty="0">
              <a:latin typeface="+mj-lt"/>
              <a:cs typeface="ＭＳ ゴシック"/>
            </a:endParaRPr>
          </a:p>
        </p:txBody>
      </p:sp>
      <p:sp>
        <p:nvSpPr>
          <p:cNvPr id="11" name="object 10">
            <a:extLst>
              <a:ext uri="{FF2B5EF4-FFF2-40B4-BE49-F238E27FC236}">
                <a16:creationId xmlns:a16="http://schemas.microsoft.com/office/drawing/2014/main" id="{E7AF48E2-E366-5BD7-D5E3-D4BFB55AB878}"/>
              </a:ext>
            </a:extLst>
          </p:cNvPr>
          <p:cNvSpPr txBox="1"/>
          <p:nvPr/>
        </p:nvSpPr>
        <p:spPr>
          <a:xfrm>
            <a:off x="2003742" y="5261329"/>
            <a:ext cx="8489316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94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ＭＳ ゴシック"/>
                <a:cs typeface="ＭＳ ゴシック"/>
              </a:rPr>
              <a:t>※</a:t>
            </a:r>
            <a:r>
              <a:rPr sz="2800" b="1" spc="-25" dirty="0">
                <a:latin typeface="+mj-ea"/>
                <a:ea typeface="+mj-ea"/>
                <a:cs typeface="ＭＳ ゴシック"/>
              </a:rPr>
              <a:t>第</a:t>
            </a:r>
            <a:r>
              <a:rPr lang="en-US" altLang="ja-JP" sz="2800" b="1" spc="-25" dirty="0">
                <a:latin typeface="+mj-ea"/>
                <a:ea typeface="+mj-ea"/>
                <a:cs typeface="ＭＳ ゴシック"/>
              </a:rPr>
              <a:t>2</a:t>
            </a:r>
            <a:r>
              <a:rPr sz="2800" b="1" spc="-25" dirty="0">
                <a:latin typeface="+mj-ea"/>
                <a:ea typeface="+mj-ea"/>
                <a:cs typeface="ＭＳ ゴシック"/>
              </a:rPr>
              <a:t>引数に</a:t>
            </a:r>
            <a:r>
              <a:rPr sz="2800" b="1" spc="-25" dirty="0">
                <a:solidFill>
                  <a:srgbClr val="FF0000"/>
                </a:solidFill>
                <a:latin typeface="+mj-ea"/>
                <a:ea typeface="+mj-ea"/>
                <a:cs typeface="ＭＳ ゴシック"/>
              </a:rPr>
              <a:t>変換指定子</a:t>
            </a:r>
            <a:r>
              <a:rPr sz="2800" b="1" spc="-20" dirty="0">
                <a:latin typeface="Century Gothic"/>
                <a:cs typeface="Century Gothic"/>
              </a:rPr>
              <a:t>(</a:t>
            </a:r>
            <a:r>
              <a:rPr sz="2800" b="1" spc="-20" dirty="0">
                <a:latin typeface="+mj-lt"/>
                <a:cs typeface="ＭＳ ゴシック"/>
              </a:rPr>
              <a:t>％</a:t>
            </a:r>
            <a:r>
              <a:rPr sz="2800" b="1" spc="-20" dirty="0">
                <a:latin typeface="+mj-lt"/>
                <a:cs typeface="Century Gothic"/>
              </a:rPr>
              <a:t>d</a:t>
            </a:r>
            <a:r>
              <a:rPr sz="2800" b="1" spc="-25" dirty="0">
                <a:latin typeface="ＭＳ ゴシック"/>
                <a:cs typeface="ＭＳ ゴシック"/>
              </a:rPr>
              <a:t>等</a:t>
            </a:r>
            <a:r>
              <a:rPr sz="2800" b="1" spc="-10" dirty="0">
                <a:latin typeface="Century Gothic"/>
                <a:cs typeface="Century Gothic"/>
              </a:rPr>
              <a:t>)</a:t>
            </a:r>
            <a:r>
              <a:rPr sz="2800" b="1" spc="-30" dirty="0">
                <a:latin typeface="ＭＳ ゴシック"/>
                <a:cs typeface="ＭＳ ゴシック"/>
              </a:rPr>
              <a:t>があった場合、</a:t>
            </a:r>
            <a:endParaRPr sz="2800" dirty="0"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2800" b="1" spc="-25" dirty="0" err="1">
                <a:latin typeface="ＭＳ ゴシック"/>
                <a:cs typeface="ＭＳ ゴシック"/>
              </a:rPr>
              <a:t>それに応じて第</a:t>
            </a:r>
            <a:r>
              <a:rPr lang="ja-JP" altLang="en-US" sz="2800" b="1" spc="-25" dirty="0">
                <a:latin typeface="ＭＳ ゴシック"/>
                <a:cs typeface="ＭＳ ゴシック"/>
              </a:rPr>
              <a:t>３</a:t>
            </a:r>
            <a:r>
              <a:rPr sz="2800" b="1" spc="-25" dirty="0" err="1">
                <a:latin typeface="ＭＳ ゴシック"/>
                <a:cs typeface="ＭＳ ゴシック"/>
              </a:rPr>
              <a:t>引数以降をセットする必要がある</a:t>
            </a:r>
            <a:r>
              <a:rPr sz="2800" b="1" spc="-25" dirty="0">
                <a:latin typeface="ＭＳ ゴシック"/>
                <a:cs typeface="ＭＳ ゴシック"/>
              </a:rPr>
              <a:t>！</a:t>
            </a:r>
            <a:endParaRPr sz="2800" dirty="0">
              <a:latin typeface="ＭＳ ゴシック"/>
              <a:cs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30334108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0500" y="1026665"/>
            <a:ext cx="11811000" cy="3030253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5"/>
              </a:spcBef>
            </a:pPr>
            <a:r>
              <a:rPr lang="en-US" altLang="ja-JP" sz="4800" b="1" dirty="0">
                <a:solidFill>
                  <a:srgbClr val="252525"/>
                </a:solidFill>
                <a:latin typeface="+mj-lt"/>
                <a:cs typeface="Century Gothic"/>
              </a:rPr>
              <a:t> </a:t>
            </a:r>
            <a:r>
              <a:rPr lang="en-US" altLang="ja-JP" sz="4800" b="1" dirty="0" err="1">
                <a:solidFill>
                  <a:srgbClr val="252525"/>
                </a:solidFill>
                <a:latin typeface="+mj-lt"/>
                <a:cs typeface="Century Gothic"/>
              </a:rPr>
              <a:t>fscanf</a:t>
            </a:r>
            <a:r>
              <a:rPr lang="en-US" altLang="ja-JP" sz="4000" b="1" spc="25" dirty="0">
                <a:solidFill>
                  <a:srgbClr val="252525"/>
                </a:solidFill>
                <a:latin typeface="+mj-lt"/>
                <a:cs typeface="Century Gothic"/>
              </a:rPr>
              <a:t>( </a:t>
            </a:r>
            <a:r>
              <a:rPr lang="ja-JP" altLang="en-US" sz="4000" spc="-25" dirty="0">
                <a:solidFill>
                  <a:srgbClr val="00B0F0"/>
                </a:solidFill>
                <a:latin typeface="+mj-lt"/>
                <a:cs typeface="Century Gothic"/>
              </a:rPr>
              <a:t>ファイル</a:t>
            </a:r>
            <a:r>
              <a:rPr lang="ja-JP" altLang="en-US" sz="4000" spc="-40" dirty="0">
                <a:solidFill>
                  <a:srgbClr val="00B0F0"/>
                </a:solidFill>
                <a:latin typeface="+mj-lt"/>
                <a:cs typeface="ＭＳ ゴシック"/>
              </a:rPr>
              <a:t>ポインタ</a:t>
            </a:r>
            <a:r>
              <a:rPr lang="en-US" altLang="ja-JP" sz="4000" spc="-50" dirty="0">
                <a:solidFill>
                  <a:srgbClr val="252525"/>
                </a:solidFill>
                <a:latin typeface="+mj-lt"/>
                <a:cs typeface="Century Gothic"/>
              </a:rPr>
              <a:t>,</a:t>
            </a:r>
            <a:endParaRPr lang="ja-JP" altLang="en-US" sz="4000" dirty="0">
              <a:latin typeface="+mj-lt"/>
              <a:cs typeface="Century Gothic"/>
            </a:endParaRPr>
          </a:p>
          <a:p>
            <a:pPr marL="2298700">
              <a:lnSpc>
                <a:spcPct val="150000"/>
              </a:lnSpc>
              <a:spcBef>
                <a:spcPts val="45"/>
              </a:spcBef>
            </a:pPr>
            <a:r>
              <a:rPr lang="ja-JP" altLang="en-US" sz="4000" spc="-15" dirty="0">
                <a:solidFill>
                  <a:srgbClr val="252525"/>
                </a:solidFill>
                <a:latin typeface="+mj-lt"/>
                <a:cs typeface="ＭＳ ゴシック"/>
              </a:rPr>
              <a:t>   受け取りたい値の</a:t>
            </a:r>
            <a:r>
              <a:rPr lang="ja-JP" altLang="en-US" sz="4000" spc="-35" dirty="0">
                <a:solidFill>
                  <a:srgbClr val="FF0000"/>
                </a:solidFill>
                <a:latin typeface="+mj-lt"/>
                <a:cs typeface="ＭＳ ゴシック"/>
              </a:rPr>
              <a:t>変換指定子</a:t>
            </a:r>
            <a:r>
              <a:rPr lang="en-US" altLang="ja-JP" sz="4000" spc="-50" dirty="0">
                <a:solidFill>
                  <a:srgbClr val="252525"/>
                </a:solidFill>
                <a:latin typeface="+mj-lt"/>
                <a:cs typeface="Century Gothic"/>
              </a:rPr>
              <a:t>,</a:t>
            </a:r>
            <a:br>
              <a:rPr lang="en-US" altLang="ja-JP" sz="2800" spc="-50" dirty="0">
                <a:solidFill>
                  <a:srgbClr val="252525"/>
                </a:solidFill>
                <a:latin typeface="+mj-lt"/>
                <a:cs typeface="Century Gothic"/>
              </a:rPr>
            </a:br>
            <a:r>
              <a:rPr lang="ja-JP" altLang="en-US" sz="4000" spc="-30" dirty="0">
                <a:solidFill>
                  <a:srgbClr val="252525"/>
                </a:solidFill>
                <a:latin typeface="+mj-lt"/>
                <a:cs typeface="ＭＳ ゴシック"/>
              </a:rPr>
              <a:t>   値を格納する</a:t>
            </a:r>
            <a:r>
              <a:rPr lang="ja-JP" altLang="en-US" sz="4000" spc="-40" dirty="0">
                <a:solidFill>
                  <a:srgbClr val="00B050"/>
                </a:solidFill>
                <a:latin typeface="+mj-lt"/>
                <a:cs typeface="ＭＳ ゴシック"/>
              </a:rPr>
              <a:t>変数</a:t>
            </a:r>
            <a:r>
              <a:rPr lang="en-US" altLang="ja-JP" sz="4000" dirty="0">
                <a:solidFill>
                  <a:srgbClr val="00B050"/>
                </a:solidFill>
                <a:latin typeface="+mj-lt"/>
                <a:cs typeface="Century Gothic"/>
              </a:rPr>
              <a:t>(</a:t>
            </a:r>
            <a:r>
              <a:rPr lang="ja-JP" altLang="en-US" sz="4000" spc="-40" dirty="0">
                <a:solidFill>
                  <a:srgbClr val="00B050"/>
                </a:solidFill>
                <a:latin typeface="+mj-lt"/>
                <a:cs typeface="ＭＳ ゴシック"/>
              </a:rPr>
              <a:t>配列</a:t>
            </a:r>
            <a:r>
              <a:rPr lang="en-US" altLang="ja-JP" sz="4000" spc="-15" dirty="0">
                <a:solidFill>
                  <a:srgbClr val="00B050"/>
                </a:solidFill>
                <a:latin typeface="+mj-lt"/>
                <a:cs typeface="Century Gothic"/>
              </a:rPr>
              <a:t>)</a:t>
            </a:r>
            <a:r>
              <a:rPr lang="ja-JP" altLang="en-US" sz="4000" spc="-40" dirty="0">
                <a:solidFill>
                  <a:srgbClr val="00B050"/>
                </a:solidFill>
                <a:latin typeface="+mj-lt"/>
                <a:cs typeface="ＭＳ ゴシック"/>
              </a:rPr>
              <a:t>のアドレス</a:t>
            </a:r>
            <a:r>
              <a:rPr lang="en-US" altLang="ja-JP" sz="4000" b="1" spc="-50" dirty="0">
                <a:solidFill>
                  <a:srgbClr val="252525"/>
                </a:solidFill>
                <a:latin typeface="+mj-lt"/>
                <a:cs typeface="Century Gothic"/>
              </a:rPr>
              <a:t>)</a:t>
            </a:r>
            <a:endParaRPr lang="ja-JP" altLang="en-US" sz="4000" dirty="0">
              <a:latin typeface="+mj-lt"/>
              <a:cs typeface="Century Gothic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B55BC1D-8C87-D1AF-BC7F-17F3455D72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ファイル読み込み</a:t>
            </a:r>
          </a:p>
        </p:txBody>
      </p:sp>
      <p:sp>
        <p:nvSpPr>
          <p:cNvPr id="2" name="object 11">
            <a:extLst>
              <a:ext uri="{FF2B5EF4-FFF2-40B4-BE49-F238E27FC236}">
                <a16:creationId xmlns:a16="http://schemas.microsoft.com/office/drawing/2014/main" id="{76B891F8-995E-275F-AE65-14D56E68094F}"/>
              </a:ext>
            </a:extLst>
          </p:cNvPr>
          <p:cNvSpPr txBox="1"/>
          <p:nvPr/>
        </p:nvSpPr>
        <p:spPr>
          <a:xfrm>
            <a:off x="522514" y="4024261"/>
            <a:ext cx="10820400" cy="1786386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vert="horz" wrap="square" lIns="0" tIns="5969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470"/>
              </a:spcBef>
            </a:pPr>
            <a:r>
              <a:rPr lang="ja-JP" altLang="en-US" sz="3600" b="1" dirty="0">
                <a:latin typeface="+mj-lt"/>
                <a:cs typeface="Century Gothic"/>
              </a:rPr>
              <a:t>（使用例） </a:t>
            </a:r>
            <a:endParaRPr lang="en-US" altLang="ja-JP" sz="3600" b="1" dirty="0">
              <a:latin typeface="+mj-lt"/>
              <a:cs typeface="Century Gothic"/>
            </a:endParaRPr>
          </a:p>
          <a:p>
            <a:pPr marL="175895">
              <a:spcBef>
                <a:spcPts val="470"/>
              </a:spcBef>
            </a:pPr>
            <a:r>
              <a:rPr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</a:t>
            </a:r>
            <a:r>
              <a:rPr lang="en-US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scan</a:t>
            </a:r>
            <a:r>
              <a:rPr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</a:t>
            </a:r>
            <a:r>
              <a:rPr sz="3600" dirty="0">
                <a:latin typeface="0xProto" panose="02000009000000000000" pitchFamily="49" charset="0"/>
                <a:cs typeface="0xProto" panose="02000009000000000000" pitchFamily="49" charset="0"/>
              </a:rPr>
              <a:t>(fp,</a:t>
            </a:r>
            <a:r>
              <a:rPr sz="3600" spc="-80" dirty="0"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"</a:t>
            </a:r>
            <a:r>
              <a:rPr lang="en-US" sz="3600" spc="-1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%d</a:t>
            </a:r>
            <a:r>
              <a:rPr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"</a:t>
            </a:r>
            <a:r>
              <a:rPr lang="en-US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, &amp;a</a:t>
            </a:r>
            <a:r>
              <a:rPr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);</a:t>
            </a:r>
            <a:br>
              <a:rPr lang="en-US" altLang="ja-JP" sz="3600" spc="-10" dirty="0"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fscanf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(</a:t>
            </a: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fp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,</a:t>
            </a:r>
            <a:r>
              <a:rPr lang="en-US" altLang="ja-JP" sz="3600" spc="-80" dirty="0"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lang="en-US" altLang="ja-JP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"</a:t>
            </a:r>
            <a:r>
              <a:rPr lang="en-US" altLang="ja-JP" sz="3600" spc="-1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%</a:t>
            </a:r>
            <a:r>
              <a:rPr lang="en-US" altLang="ja-JP" sz="3600" spc="-1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d%d%s</a:t>
            </a:r>
            <a:r>
              <a:rPr lang="en-US" altLang="ja-JP" sz="3600" spc="-10" dirty="0">
                <a:latin typeface="0xProto" panose="02000009000000000000" pitchFamily="49" charset="0"/>
                <a:cs typeface="0xProto" panose="02000009000000000000" pitchFamily="49" charset="0"/>
              </a:rPr>
              <a:t>", &amp;a, &amp;b, str);</a:t>
            </a:r>
            <a:endParaRPr sz="3600" dirty="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31682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821232" y="4609541"/>
            <a:ext cx="64300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>
                <a:latin typeface="+mn-ea"/>
                <a:cs typeface="ＭＳ ゴシック"/>
              </a:rPr>
              <a:t>読み取りたいデータに合った</a:t>
            </a:r>
            <a:r>
              <a:rPr sz="2800" b="1" spc="-35" dirty="0">
                <a:solidFill>
                  <a:srgbClr val="00B050"/>
                </a:solidFill>
                <a:latin typeface="+mn-ea"/>
                <a:cs typeface="ＭＳ ゴシック"/>
              </a:rPr>
              <a:t>変換指定子</a:t>
            </a:r>
            <a:endParaRPr sz="2800" dirty="0">
              <a:solidFill>
                <a:srgbClr val="00B050"/>
              </a:solidFill>
              <a:latin typeface="+mn-ea"/>
              <a:cs typeface="ＭＳ ゴシック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50163" y="2150364"/>
            <a:ext cx="7806055" cy="1507490"/>
          </a:xfrm>
          <a:prstGeom prst="rect">
            <a:avLst/>
          </a:prstGeom>
          <a:solidFill>
            <a:srgbClr val="FFFFFF"/>
          </a:solidFill>
          <a:ln w="12700">
            <a:solidFill>
              <a:srgbClr val="1CACE3"/>
            </a:solidFill>
          </a:ln>
        </p:spPr>
        <p:txBody>
          <a:bodyPr vert="horz" wrap="square" lIns="0" tIns="61594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484"/>
              </a:spcBef>
            </a:pPr>
            <a:r>
              <a:rPr sz="4000" dirty="0">
                <a:solidFill>
                  <a:srgbClr val="0000FF"/>
                </a:solidFill>
                <a:latin typeface="0xProto"/>
                <a:cs typeface="ＭＳ ゴシック"/>
              </a:rPr>
              <a:t>char</a:t>
            </a:r>
            <a:r>
              <a:rPr sz="4000" spc="-65" dirty="0">
                <a:solidFill>
                  <a:srgbClr val="0000FF"/>
                </a:solidFill>
                <a:latin typeface="0xProto"/>
                <a:cs typeface="ＭＳ ゴシック"/>
              </a:rPr>
              <a:t> </a:t>
            </a:r>
            <a:r>
              <a:rPr sz="4000" spc="-10" dirty="0">
                <a:latin typeface="0xProto"/>
                <a:cs typeface="ＭＳ ゴシック"/>
              </a:rPr>
              <a:t>str[256];</a:t>
            </a:r>
            <a:endParaRPr sz="4000" dirty="0">
              <a:latin typeface="0xProto"/>
              <a:cs typeface="ＭＳ ゴシック"/>
            </a:endParaRPr>
          </a:p>
          <a:p>
            <a:pPr marL="91440">
              <a:lnSpc>
                <a:spcPct val="100000"/>
              </a:lnSpc>
              <a:spcBef>
                <a:spcPts val="1275"/>
              </a:spcBef>
            </a:pPr>
            <a:r>
              <a:rPr sz="4000" dirty="0" err="1">
                <a:latin typeface="+mj-lt"/>
                <a:cs typeface="ＭＳ ゴシック"/>
              </a:rPr>
              <a:t>fscanf</a:t>
            </a:r>
            <a:r>
              <a:rPr sz="4000" dirty="0">
                <a:latin typeface="+mj-lt"/>
                <a:cs typeface="ＭＳ ゴシック"/>
              </a:rPr>
              <a:t>(</a:t>
            </a:r>
            <a:r>
              <a:rPr lang="en-US" sz="4000" dirty="0">
                <a:latin typeface="+mj-lt"/>
                <a:cs typeface="ＭＳ ゴシック"/>
              </a:rPr>
              <a:t> </a:t>
            </a:r>
            <a:r>
              <a:rPr sz="4000" dirty="0" err="1">
                <a:latin typeface="+mj-lt"/>
                <a:cs typeface="ＭＳ ゴシック"/>
              </a:rPr>
              <a:t>fp</a:t>
            </a:r>
            <a:r>
              <a:rPr sz="4000" dirty="0">
                <a:latin typeface="+mj-lt"/>
                <a:cs typeface="ＭＳ ゴシック"/>
              </a:rPr>
              <a:t>,</a:t>
            </a:r>
            <a:r>
              <a:rPr sz="4000" spc="-80" dirty="0">
                <a:latin typeface="+mj-lt"/>
                <a:cs typeface="ＭＳ ゴシック"/>
              </a:rPr>
              <a:t> </a:t>
            </a:r>
            <a:r>
              <a:rPr sz="4000" b="1" dirty="0">
                <a:solidFill>
                  <a:srgbClr val="A21515"/>
                </a:solidFill>
                <a:latin typeface="+mj-lt"/>
                <a:cs typeface="ＭＳ ゴシック"/>
              </a:rPr>
              <a:t>"%s"</a:t>
            </a:r>
            <a:r>
              <a:rPr sz="4000" dirty="0">
                <a:latin typeface="+mj-lt"/>
                <a:cs typeface="ＭＳ ゴシック"/>
              </a:rPr>
              <a:t>,</a:t>
            </a:r>
            <a:r>
              <a:rPr sz="4000" spc="-85" dirty="0">
                <a:latin typeface="+mj-lt"/>
                <a:cs typeface="ＭＳ ゴシック"/>
              </a:rPr>
              <a:t> </a:t>
            </a:r>
            <a:r>
              <a:rPr sz="4000" spc="-10" dirty="0">
                <a:latin typeface="+mj-lt"/>
                <a:cs typeface="ＭＳ ゴシック"/>
              </a:rPr>
              <a:t>str</a:t>
            </a:r>
            <a:r>
              <a:rPr lang="ja-JP" altLang="en-US" sz="4000" spc="-10" dirty="0">
                <a:latin typeface="+mj-lt"/>
                <a:cs typeface="ＭＳ ゴシック"/>
              </a:rPr>
              <a:t> </a:t>
            </a:r>
            <a:r>
              <a:rPr sz="4000" spc="-10" dirty="0">
                <a:latin typeface="+mj-lt"/>
                <a:cs typeface="ＭＳ ゴシック"/>
              </a:rPr>
              <a:t>);</a:t>
            </a:r>
            <a:endParaRPr sz="4000" dirty="0">
              <a:latin typeface="+mj-lt"/>
              <a:cs typeface="ＭＳ ゴシック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3000" y="2133600"/>
            <a:ext cx="3164205" cy="3188052"/>
          </a:xfrm>
          <a:prstGeom prst="rect">
            <a:avLst/>
          </a:prstGeom>
          <a:solidFill>
            <a:srgbClr val="FFFFFF"/>
          </a:solidFill>
          <a:ln w="12700">
            <a:solidFill>
              <a:srgbClr val="117DA7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0"/>
              </a:spcBef>
            </a:pPr>
            <a:r>
              <a:rPr lang="ja-JP" altLang="en-US" sz="3200" spc="-25" dirty="0">
                <a:latin typeface="ＭＳ ゴシック"/>
                <a:cs typeface="ＭＳ ゴシック"/>
              </a:rPr>
              <a:t>ひのき</a:t>
            </a:r>
            <a:r>
              <a:rPr sz="3200" spc="-25" dirty="0" err="1">
                <a:latin typeface="ＭＳ ゴシック"/>
                <a:cs typeface="ＭＳ ゴシック"/>
              </a:rPr>
              <a:t>の棒</a:t>
            </a: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43265" y="1633855"/>
            <a:ext cx="3049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entury Gothic"/>
              </a:rPr>
              <a:t>↓</a:t>
            </a:r>
            <a:r>
              <a:rPr lang="en-US" sz="2800" spc="-10" dirty="0">
                <a:cs typeface="Century Gothic"/>
              </a:rPr>
              <a:t> </a:t>
            </a:r>
            <a:r>
              <a:rPr lang="en-US" sz="2800" spc="-40" dirty="0">
                <a:cs typeface="ＭＳ ゴシック"/>
              </a:rPr>
              <a:t>file02.txt</a:t>
            </a:r>
            <a:endParaRPr sz="2800" dirty="0">
              <a:cs typeface="ＭＳ ゴシック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60044" y="5320302"/>
            <a:ext cx="784034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35" dirty="0" err="1">
                <a:latin typeface="+mn-ea"/>
                <a:cs typeface="ＭＳ ゴシック"/>
              </a:rPr>
              <a:t>ファイルから読み取った</a:t>
            </a:r>
            <a:r>
              <a:rPr sz="2800" spc="-10" dirty="0">
                <a:solidFill>
                  <a:srgbClr val="CC0000"/>
                </a:solidFill>
                <a:latin typeface="+mn-ea"/>
                <a:cs typeface="Century Gothic"/>
              </a:rPr>
              <a:t>”</a:t>
            </a:r>
            <a:r>
              <a:rPr lang="ja-JP" altLang="en-US" sz="2800" spc="-35" dirty="0">
                <a:solidFill>
                  <a:srgbClr val="CC0000"/>
                </a:solidFill>
                <a:latin typeface="+mn-ea"/>
                <a:cs typeface="Century Gothic"/>
              </a:rPr>
              <a:t>ひのき</a:t>
            </a:r>
            <a:r>
              <a:rPr sz="2800" spc="-35" dirty="0" err="1">
                <a:solidFill>
                  <a:srgbClr val="CC0000"/>
                </a:solidFill>
                <a:latin typeface="+mn-ea"/>
                <a:cs typeface="ＭＳ ゴシック"/>
              </a:rPr>
              <a:t>の棒</a:t>
            </a:r>
            <a:r>
              <a:rPr sz="2800" dirty="0" err="1">
                <a:solidFill>
                  <a:srgbClr val="CC0000"/>
                </a:solidFill>
                <a:latin typeface="+mn-ea"/>
                <a:cs typeface="Century Gothic"/>
              </a:rPr>
              <a:t>”</a:t>
            </a:r>
            <a:r>
              <a:rPr sz="2800" spc="-40" dirty="0" err="1">
                <a:latin typeface="+mn-ea"/>
                <a:cs typeface="ＭＳ ゴシック"/>
              </a:rPr>
              <a:t>という文字列は</a:t>
            </a:r>
            <a:endParaRPr sz="2800" dirty="0">
              <a:latin typeface="+mn-ea"/>
              <a:cs typeface="ＭＳ ゴシック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43000" y="5769599"/>
            <a:ext cx="4802556" cy="436017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354"/>
              </a:lnSpc>
            </a:pPr>
            <a:r>
              <a:rPr sz="2800" spc="-10" dirty="0">
                <a:latin typeface="+mn-ea"/>
                <a:cs typeface="ＭＳ ゴシック"/>
              </a:rPr>
              <a:t>第</a:t>
            </a:r>
            <a:r>
              <a:rPr lang="en-US" sz="2800" spc="-10" dirty="0">
                <a:latin typeface="+mn-ea"/>
                <a:cs typeface="ＭＳ ゴシック"/>
              </a:rPr>
              <a:t>3</a:t>
            </a:r>
            <a:r>
              <a:rPr sz="2800" spc="-10" dirty="0">
                <a:latin typeface="+mn-ea"/>
                <a:cs typeface="ＭＳ ゴシック"/>
              </a:rPr>
              <a:t>引数の</a:t>
            </a:r>
            <a:r>
              <a:rPr sz="3600" b="1" spc="-10" dirty="0">
                <a:solidFill>
                  <a:srgbClr val="FF0000"/>
                </a:solidFill>
                <a:latin typeface="+mn-ea"/>
                <a:cs typeface="Century Gothic"/>
              </a:rPr>
              <a:t>str</a:t>
            </a:r>
            <a:r>
              <a:rPr sz="2800" spc="-35" dirty="0">
                <a:latin typeface="+mn-ea"/>
                <a:cs typeface="ＭＳ ゴシック"/>
              </a:rPr>
              <a:t>に格納される</a:t>
            </a:r>
            <a:endParaRPr sz="2800" dirty="0">
              <a:latin typeface="+mn-ea"/>
              <a:cs typeface="ＭＳ ゴシック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1283" y="1274826"/>
            <a:ext cx="612648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400" dirty="0">
                <a:latin typeface="+mn-ea"/>
                <a:cs typeface="ＭＳ ゴシック"/>
              </a:rPr>
              <a:t>テキストファイルの</a:t>
            </a:r>
            <a:r>
              <a:rPr sz="3200" b="1" spc="-30" dirty="0">
                <a:solidFill>
                  <a:srgbClr val="C00000"/>
                </a:solidFill>
                <a:latin typeface="+mn-ea"/>
                <a:cs typeface="ＭＳ ゴシック"/>
              </a:rPr>
              <a:t>文字列</a:t>
            </a:r>
            <a:r>
              <a:rPr sz="2400" spc="-20" dirty="0">
                <a:latin typeface="+mn-ea"/>
                <a:cs typeface="ＭＳ ゴシック"/>
              </a:rPr>
              <a:t>を読み取る場合</a:t>
            </a:r>
            <a:endParaRPr sz="2400" dirty="0">
              <a:latin typeface="+mn-ea"/>
              <a:cs typeface="ＭＳ ゴシック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876800" y="3554391"/>
            <a:ext cx="488315" cy="925830"/>
            <a:chOff x="3692397" y="3651250"/>
            <a:chExt cx="488315" cy="925830"/>
          </a:xfrm>
        </p:grpSpPr>
        <p:sp>
          <p:nvSpPr>
            <p:cNvPr id="11" name="object 11"/>
            <p:cNvSpPr/>
            <p:nvPr/>
          </p:nvSpPr>
          <p:spPr>
            <a:xfrm>
              <a:off x="3698747" y="3657600"/>
              <a:ext cx="475615" cy="913130"/>
            </a:xfrm>
            <a:custGeom>
              <a:avLst/>
              <a:gdLst/>
              <a:ahLst/>
              <a:cxnLst/>
              <a:rect l="l" t="t" r="r" b="b"/>
              <a:pathLst>
                <a:path w="475614" h="913129">
                  <a:moveTo>
                    <a:pt x="237743" y="0"/>
                  </a:moveTo>
                  <a:lnTo>
                    <a:pt x="0" y="237744"/>
                  </a:lnTo>
                  <a:lnTo>
                    <a:pt x="118872" y="237744"/>
                  </a:lnTo>
                  <a:lnTo>
                    <a:pt x="118872" y="912876"/>
                  </a:lnTo>
                  <a:lnTo>
                    <a:pt x="356615" y="912876"/>
                  </a:lnTo>
                  <a:lnTo>
                    <a:pt x="356615" y="237744"/>
                  </a:lnTo>
                  <a:lnTo>
                    <a:pt x="475488" y="237744"/>
                  </a:lnTo>
                  <a:lnTo>
                    <a:pt x="237743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698747" y="3657600"/>
              <a:ext cx="475615" cy="913130"/>
            </a:xfrm>
            <a:custGeom>
              <a:avLst/>
              <a:gdLst/>
              <a:ahLst/>
              <a:cxnLst/>
              <a:rect l="l" t="t" r="r" b="b"/>
              <a:pathLst>
                <a:path w="475614" h="913129">
                  <a:moveTo>
                    <a:pt x="0" y="237744"/>
                  </a:moveTo>
                  <a:lnTo>
                    <a:pt x="237743" y="0"/>
                  </a:lnTo>
                  <a:lnTo>
                    <a:pt x="475488" y="237744"/>
                  </a:lnTo>
                  <a:lnTo>
                    <a:pt x="356615" y="237744"/>
                  </a:lnTo>
                  <a:lnTo>
                    <a:pt x="356615" y="912876"/>
                  </a:lnTo>
                  <a:lnTo>
                    <a:pt x="118872" y="912876"/>
                  </a:lnTo>
                  <a:lnTo>
                    <a:pt x="118872" y="237744"/>
                  </a:lnTo>
                  <a:lnTo>
                    <a:pt x="0" y="237744"/>
                  </a:lnTo>
                  <a:close/>
                </a:path>
              </a:pathLst>
            </a:custGeom>
            <a:ln w="12700">
              <a:solidFill>
                <a:srgbClr val="117D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タイトル 1">
            <a:extLst>
              <a:ext uri="{FF2B5EF4-FFF2-40B4-BE49-F238E27FC236}">
                <a16:creationId xmlns:a16="http://schemas.microsoft.com/office/drawing/2014/main" id="{446256B1-5B00-EF02-6339-F2E1D73B69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ファイル読み込み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50775AC4-4CA0-A4C4-B79A-EBCD4A74B3E2}"/>
              </a:ext>
            </a:extLst>
          </p:cNvPr>
          <p:cNvSpPr/>
          <p:nvPr/>
        </p:nvSpPr>
        <p:spPr>
          <a:xfrm>
            <a:off x="990600" y="2498995"/>
            <a:ext cx="5943600" cy="54900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object 3"/>
          <p:cNvSpPr txBox="1"/>
          <p:nvPr/>
        </p:nvSpPr>
        <p:spPr>
          <a:xfrm>
            <a:off x="747470" y="2022377"/>
            <a:ext cx="7710729" cy="36080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2800" dirty="0">
                <a:latin typeface="+mn-ea"/>
                <a:cs typeface="ＭＳ ゴシック"/>
              </a:rPr>
              <a:t>①コマンドプロンプトから</a:t>
            </a:r>
            <a:endParaRPr lang="en-US" altLang="ja-JP" sz="2800" dirty="0">
              <a:latin typeface="+mn-ea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3600" dirty="0">
                <a:solidFill>
                  <a:schemeClr val="bg1"/>
                </a:solidFill>
                <a:cs typeface="ＭＳ ゴシック"/>
              </a:rPr>
              <a:t>　</a:t>
            </a:r>
            <a:r>
              <a:rPr lang="en-US" sz="3600" dirty="0">
                <a:solidFill>
                  <a:schemeClr val="bg1"/>
                </a:solidFill>
                <a:cs typeface="ＭＳ ゴシック"/>
              </a:rPr>
              <a:t>notepad  file02.txt</a:t>
            </a:r>
            <a:endParaRPr lang="en-US" sz="2800" dirty="0">
              <a:latin typeface="+mn-ea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2800" dirty="0">
                <a:latin typeface="+mn-ea"/>
                <a:cs typeface="ＭＳ ゴシック"/>
              </a:rPr>
              <a:t>　として、新規でファイルを作成する</a:t>
            </a:r>
            <a:br>
              <a:rPr lang="en-US" altLang="ja-JP" sz="2800" dirty="0">
                <a:latin typeface="+mn-ea"/>
                <a:cs typeface="ＭＳ ゴシック"/>
              </a:rPr>
            </a:br>
            <a:br>
              <a:rPr lang="en-US" altLang="ja-JP" sz="2800" dirty="0">
                <a:latin typeface="+mn-ea"/>
                <a:cs typeface="ＭＳ ゴシック"/>
              </a:rPr>
            </a:br>
            <a:r>
              <a:rPr lang="ja-JP" altLang="en-US" sz="2800" dirty="0">
                <a:latin typeface="+mn-ea"/>
                <a:cs typeface="ＭＳ ゴシック"/>
              </a:rPr>
              <a:t>②「</a:t>
            </a:r>
            <a:r>
              <a:rPr lang="ja-JP" altLang="en-US" sz="2800" b="1" dirty="0">
                <a:latin typeface="+mn-ea"/>
                <a:cs typeface="ＭＳ ゴシック"/>
              </a:rPr>
              <a:t>ファイル</a:t>
            </a:r>
            <a:r>
              <a:rPr lang="ja-JP" altLang="en-US" sz="2800" dirty="0">
                <a:latin typeface="+mn-ea"/>
                <a:cs typeface="ＭＳ ゴシック"/>
              </a:rPr>
              <a:t>」＞「</a:t>
            </a:r>
            <a:r>
              <a:rPr lang="ja-JP" altLang="en-US" sz="2800" b="1" dirty="0">
                <a:latin typeface="+mn-ea"/>
                <a:cs typeface="ＭＳ ゴシック"/>
              </a:rPr>
              <a:t>名前を付けて保存</a:t>
            </a:r>
            <a:r>
              <a:rPr lang="ja-JP" altLang="en-US" sz="2800" dirty="0">
                <a:latin typeface="+mn-ea"/>
                <a:cs typeface="ＭＳ ゴシック"/>
              </a:rPr>
              <a:t>」の画面から、</a:t>
            </a:r>
            <a:br>
              <a:rPr lang="en-US" altLang="ja-JP" sz="2800" dirty="0">
                <a:latin typeface="+mn-ea"/>
                <a:cs typeface="ＭＳ ゴシック"/>
              </a:rPr>
            </a:br>
            <a:r>
              <a:rPr lang="ja-JP" altLang="en-US" sz="2800" dirty="0">
                <a:latin typeface="+mn-ea"/>
                <a:cs typeface="ＭＳ ゴシック"/>
              </a:rPr>
              <a:t>　エンコードを</a:t>
            </a:r>
            <a:r>
              <a:rPr lang="en-US" altLang="ja-JP" sz="2800" dirty="0">
                <a:latin typeface="+mn-ea"/>
                <a:cs typeface="ＭＳ ゴシック"/>
              </a:rPr>
              <a:t>【</a:t>
            </a:r>
            <a:r>
              <a:rPr lang="en-US" altLang="ja-JP" sz="2800" b="1" dirty="0">
                <a:solidFill>
                  <a:srgbClr val="FF0000"/>
                </a:solidFill>
                <a:latin typeface="+mn-ea"/>
                <a:cs typeface="ＭＳ ゴシック"/>
              </a:rPr>
              <a:t>ANSI</a:t>
            </a:r>
            <a:r>
              <a:rPr lang="en-US" altLang="ja-JP" sz="2800" dirty="0">
                <a:latin typeface="+mn-ea"/>
                <a:cs typeface="ＭＳ ゴシック"/>
              </a:rPr>
              <a:t>】</a:t>
            </a:r>
            <a:r>
              <a:rPr lang="ja-JP" altLang="en-US" sz="2800" dirty="0">
                <a:latin typeface="+mn-ea"/>
                <a:cs typeface="ＭＳ ゴシック"/>
              </a:rPr>
              <a:t>にして「</a:t>
            </a:r>
            <a:r>
              <a:rPr lang="ja-JP" altLang="en-US" sz="2800" dirty="0">
                <a:solidFill>
                  <a:srgbClr val="00B0F0"/>
                </a:solidFill>
                <a:latin typeface="+mn-ea"/>
                <a:cs typeface="ＭＳ ゴシック"/>
              </a:rPr>
              <a:t>保存</a:t>
            </a:r>
            <a:r>
              <a:rPr lang="ja-JP" altLang="en-US" sz="2800" dirty="0">
                <a:latin typeface="+mn-ea"/>
                <a:cs typeface="ＭＳ ゴシック"/>
              </a:rPr>
              <a:t>」する</a:t>
            </a:r>
            <a:br>
              <a:rPr lang="en-US" altLang="ja-JP" sz="2800" dirty="0">
                <a:latin typeface="+mn-ea"/>
                <a:cs typeface="ＭＳ ゴシック"/>
              </a:rPr>
            </a:br>
            <a:br>
              <a:rPr lang="en-US" altLang="ja-JP" sz="2800" dirty="0">
                <a:latin typeface="+mn-ea"/>
                <a:cs typeface="ＭＳ ゴシック"/>
              </a:rPr>
            </a:br>
            <a:r>
              <a:rPr lang="ja-JP" altLang="en-US" sz="2800" dirty="0">
                <a:latin typeface="+mn-ea"/>
                <a:cs typeface="ＭＳ ゴシック"/>
              </a:rPr>
              <a:t>③上書きするかどうかの問い合わせには「</a:t>
            </a:r>
            <a:r>
              <a:rPr lang="ja-JP" altLang="en-US" sz="2800" dirty="0">
                <a:solidFill>
                  <a:srgbClr val="00B0F0"/>
                </a:solidFill>
                <a:latin typeface="+mn-ea"/>
                <a:cs typeface="ＭＳ ゴシック"/>
              </a:rPr>
              <a:t>はい</a:t>
            </a:r>
            <a:r>
              <a:rPr lang="ja-JP" altLang="en-US" sz="2800" dirty="0">
                <a:latin typeface="+mn-ea"/>
                <a:cs typeface="ＭＳ ゴシック"/>
              </a:rPr>
              <a:t>」</a:t>
            </a:r>
            <a:endParaRPr sz="2800" dirty="0">
              <a:latin typeface="+mn-ea"/>
              <a:cs typeface="ＭＳ ゴシック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763000" y="2133600"/>
            <a:ext cx="3164205" cy="2126223"/>
          </a:xfrm>
          <a:prstGeom prst="rect">
            <a:avLst/>
          </a:prstGeom>
          <a:solidFill>
            <a:srgbClr val="FFFFFF"/>
          </a:solidFill>
          <a:ln w="12700">
            <a:solidFill>
              <a:srgbClr val="117DA7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20"/>
              </a:spcBef>
            </a:pPr>
            <a:r>
              <a:rPr lang="ja-JP" altLang="en-US" sz="3200" spc="-25" dirty="0" err="1">
                <a:latin typeface="ＭＳ ゴシック"/>
                <a:cs typeface="ＭＳ ゴシック"/>
              </a:rPr>
              <a:t>ひの</a:t>
            </a:r>
            <a:r>
              <a:rPr lang="ja-JP" altLang="en-US" sz="3200" spc="-25" dirty="0">
                <a:latin typeface="ＭＳ ゴシック"/>
                <a:cs typeface="ＭＳ ゴシック"/>
              </a:rPr>
              <a:t>き</a:t>
            </a:r>
            <a:r>
              <a:rPr sz="3200" spc="-25" dirty="0" err="1">
                <a:latin typeface="ＭＳ ゴシック"/>
                <a:cs typeface="ＭＳ ゴシック"/>
              </a:rPr>
              <a:t>の棒</a:t>
            </a: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lang="en-US" sz="3200" spc="-25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20"/>
              </a:spcBef>
            </a:pP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43265" y="1633855"/>
            <a:ext cx="3049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entury Gothic"/>
              </a:rPr>
              <a:t>↓</a:t>
            </a:r>
            <a:r>
              <a:rPr lang="en-US" sz="2800" spc="-10" dirty="0">
                <a:cs typeface="Century Gothic"/>
              </a:rPr>
              <a:t> </a:t>
            </a:r>
            <a:r>
              <a:rPr lang="en-US" sz="2800" spc="-40" dirty="0">
                <a:cs typeface="ＭＳ ゴシック"/>
              </a:rPr>
              <a:t>file02.txt</a:t>
            </a:r>
            <a:endParaRPr sz="2800" dirty="0">
              <a:cs typeface="ＭＳ ゴシック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1282" y="1274826"/>
            <a:ext cx="7379717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000" dirty="0" err="1">
                <a:latin typeface="+mn-ea"/>
                <a:cs typeface="ＭＳ ゴシック"/>
              </a:rPr>
              <a:t>テキストファイル</a:t>
            </a:r>
            <a:r>
              <a:rPr lang="ja-JP" altLang="en-US" sz="4000" dirty="0">
                <a:latin typeface="+mn-ea"/>
                <a:cs typeface="ＭＳ ゴシック"/>
              </a:rPr>
              <a:t>の作成方法</a:t>
            </a:r>
            <a:endParaRPr sz="4000" dirty="0">
              <a:latin typeface="+mn-ea"/>
              <a:cs typeface="ＭＳ ゴシック"/>
            </a:endParaRPr>
          </a:p>
        </p:txBody>
      </p:sp>
      <p:sp>
        <p:nvSpPr>
          <p:cNvPr id="16" name="タイトル 1">
            <a:extLst>
              <a:ext uri="{FF2B5EF4-FFF2-40B4-BE49-F238E27FC236}">
                <a16:creationId xmlns:a16="http://schemas.microsoft.com/office/drawing/2014/main" id="{446256B1-5B00-EF02-6339-F2E1D73B69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ファイル読み込み</a:t>
            </a:r>
          </a:p>
        </p:txBody>
      </p:sp>
      <p:pic>
        <p:nvPicPr>
          <p:cNvPr id="17" name="図 16">
            <a:extLst>
              <a:ext uri="{FF2B5EF4-FFF2-40B4-BE49-F238E27FC236}">
                <a16:creationId xmlns:a16="http://schemas.microsoft.com/office/drawing/2014/main" id="{FF16DF03-1580-DBC6-DE34-27D1C0060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6098" y="4507190"/>
            <a:ext cx="3177072" cy="11235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C89A9F7E-F0A7-0D7C-52A4-EF04D40E2E1D}"/>
              </a:ext>
            </a:extLst>
          </p:cNvPr>
          <p:cNvSpPr/>
          <p:nvPr/>
        </p:nvSpPr>
        <p:spPr>
          <a:xfrm>
            <a:off x="10334182" y="5129673"/>
            <a:ext cx="1366583" cy="5334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EAB9F51A-D6F4-1C33-4010-02E4AA1D49E3}"/>
              </a:ext>
            </a:extLst>
          </p:cNvPr>
          <p:cNvSpPr txBox="1"/>
          <p:nvPr/>
        </p:nvSpPr>
        <p:spPr>
          <a:xfrm>
            <a:off x="8716098" y="4507190"/>
            <a:ext cx="22926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800" dirty="0"/>
              <a:t>メモ帳の右下</a:t>
            </a:r>
          </a:p>
        </p:txBody>
      </p: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24AC9E44-1A37-D3B8-945B-5B3296D103B4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11008713" y="4768800"/>
            <a:ext cx="145785" cy="352839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130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54202" y="1194561"/>
            <a:ext cx="613283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800" b="1" spc="-20" dirty="0">
                <a:latin typeface="+mn-lt"/>
                <a:ea typeface="+mn-ea"/>
                <a:cs typeface="Century Gothic"/>
              </a:rPr>
              <a:t>fscanf</a:t>
            </a:r>
            <a:r>
              <a:rPr sz="2800" spc="-20" dirty="0">
                <a:latin typeface="+mn-ea"/>
                <a:ea typeface="+mn-ea"/>
              </a:rPr>
              <a:t>は</a:t>
            </a:r>
            <a:r>
              <a:rPr sz="3600" b="1" dirty="0">
                <a:latin typeface="+mn-ea"/>
                <a:ea typeface="+mn-ea"/>
                <a:cs typeface="Century Gothic"/>
              </a:rPr>
              <a:t>”</a:t>
            </a:r>
            <a:r>
              <a:rPr sz="3600" b="1" spc="-35" dirty="0">
                <a:solidFill>
                  <a:srgbClr val="0070C0"/>
                </a:solidFill>
                <a:latin typeface="+mn-ea"/>
                <a:ea typeface="+mn-ea"/>
                <a:cs typeface="ＭＳ ゴシック"/>
              </a:rPr>
              <a:t>空白</a:t>
            </a:r>
            <a:r>
              <a:rPr sz="3600" b="1" dirty="0">
                <a:latin typeface="+mn-ea"/>
                <a:ea typeface="+mn-ea"/>
                <a:cs typeface="Century Gothic"/>
              </a:rPr>
              <a:t>”</a:t>
            </a:r>
            <a:r>
              <a:rPr sz="2800" spc="-25" dirty="0">
                <a:latin typeface="+mn-ea"/>
                <a:ea typeface="+mn-ea"/>
              </a:rPr>
              <a:t>か</a:t>
            </a:r>
            <a:r>
              <a:rPr sz="3600" b="1" dirty="0">
                <a:latin typeface="+mn-ea"/>
                <a:ea typeface="+mn-ea"/>
                <a:cs typeface="Century Gothic"/>
              </a:rPr>
              <a:t>”</a:t>
            </a:r>
            <a:r>
              <a:rPr sz="3600" b="1" spc="-35" dirty="0">
                <a:solidFill>
                  <a:srgbClr val="7030A0"/>
                </a:solidFill>
                <a:latin typeface="+mn-ea"/>
                <a:ea typeface="+mn-ea"/>
                <a:cs typeface="ＭＳ ゴシック"/>
              </a:rPr>
              <a:t>改行</a:t>
            </a:r>
            <a:r>
              <a:rPr sz="3600" b="1" dirty="0">
                <a:latin typeface="+mn-ea"/>
                <a:ea typeface="+mn-ea"/>
                <a:cs typeface="Century Gothic"/>
              </a:rPr>
              <a:t>”</a:t>
            </a:r>
            <a:r>
              <a:rPr sz="2800" spc="-35" dirty="0">
                <a:latin typeface="+mn-ea"/>
                <a:ea typeface="+mn-ea"/>
              </a:rPr>
              <a:t>までを</a:t>
            </a:r>
            <a:endParaRPr sz="2800" dirty="0">
              <a:latin typeface="+mn-ea"/>
              <a:ea typeface="+mn-ea"/>
              <a:cs typeface="Century Gothic"/>
            </a:endParaRPr>
          </a:p>
          <a:p>
            <a:pPr marL="12700">
              <a:lnSpc>
                <a:spcPct val="100000"/>
              </a:lnSpc>
            </a:pPr>
            <a:r>
              <a:rPr sz="3600" b="1" spc="-10" dirty="0">
                <a:solidFill>
                  <a:srgbClr val="FF0000"/>
                </a:solidFill>
                <a:latin typeface="+mn-ea"/>
                <a:ea typeface="+mn-ea"/>
                <a:cs typeface="Century Gothic"/>
              </a:rPr>
              <a:t>1</a:t>
            </a:r>
            <a:r>
              <a:rPr sz="3600" b="1" spc="-35" dirty="0">
                <a:solidFill>
                  <a:srgbClr val="FF0000"/>
                </a:solidFill>
                <a:latin typeface="+mn-ea"/>
                <a:ea typeface="+mn-ea"/>
                <a:cs typeface="ＭＳ ゴシック"/>
              </a:rPr>
              <a:t>つのデータ</a:t>
            </a:r>
            <a:r>
              <a:rPr sz="2800" spc="-40" dirty="0">
                <a:latin typeface="+mn-ea"/>
                <a:ea typeface="+mn-ea"/>
              </a:rPr>
              <a:t>として読み取</a:t>
            </a:r>
            <a:r>
              <a:rPr lang="ja-JP" altLang="en-US" sz="2800" spc="-40" dirty="0">
                <a:latin typeface="+mn-ea"/>
                <a:ea typeface="+mn-ea"/>
              </a:rPr>
              <a:t>る</a:t>
            </a:r>
            <a:endParaRPr sz="2800" dirty="0">
              <a:latin typeface="+mn-ea"/>
              <a:ea typeface="+mn-ea"/>
              <a:cs typeface="ＭＳ ゴシック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idx="1"/>
          </p:nvPr>
        </p:nvSpPr>
        <p:spPr>
          <a:xfrm>
            <a:off x="382923" y="2591329"/>
            <a:ext cx="7694277" cy="404136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716280">
              <a:lnSpc>
                <a:spcPct val="150100"/>
              </a:lnSpc>
              <a:spcBef>
                <a:spcPts val="100"/>
              </a:spcBef>
            </a:pPr>
            <a:r>
              <a:rPr lang="en-US" altLang="ja-JP" dirty="0" err="1">
                <a:solidFill>
                  <a:srgbClr val="000000"/>
                </a:solidFill>
              </a:rPr>
              <a:t>fscanf</a:t>
            </a:r>
            <a:r>
              <a:rPr lang="en-US" altLang="ja-JP" dirty="0">
                <a:solidFill>
                  <a:srgbClr val="000000"/>
                </a:solidFill>
              </a:rPr>
              <a:t>(</a:t>
            </a:r>
            <a:r>
              <a:rPr lang="en-US" altLang="ja-JP" dirty="0" err="1">
                <a:solidFill>
                  <a:srgbClr val="000000"/>
                </a:solidFill>
              </a:rPr>
              <a:t>fp</a:t>
            </a:r>
            <a:r>
              <a:rPr lang="en-US" altLang="ja-JP" dirty="0">
                <a:solidFill>
                  <a:srgbClr val="000000"/>
                </a:solidFill>
              </a:rPr>
              <a:t>,</a:t>
            </a:r>
            <a:r>
              <a:rPr lang="en-US" altLang="ja-JP" spc="-100" dirty="0">
                <a:solidFill>
                  <a:srgbClr val="000000"/>
                </a:solidFill>
              </a:rPr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“%s”</a:t>
            </a:r>
            <a:r>
              <a:rPr lang="en-US" altLang="ja-JP" spc="-55" dirty="0">
                <a:solidFill>
                  <a:srgbClr val="000000"/>
                </a:solidFill>
              </a:rPr>
              <a:t>, </a:t>
            </a:r>
            <a:r>
              <a:rPr lang="en-US" altLang="ja-JP" spc="-10" dirty="0">
                <a:solidFill>
                  <a:srgbClr val="000000"/>
                </a:solidFill>
              </a:rPr>
              <a:t>str);</a:t>
            </a:r>
            <a:r>
              <a:rPr lang="en-US" altLang="ja-JP" spc="-10" dirty="0">
                <a:solidFill>
                  <a:srgbClr val="000000"/>
                </a:solidFill>
                <a:latin typeface="+mn-ea"/>
              </a:rPr>
              <a:t>	//</a:t>
            </a:r>
            <a:r>
              <a:rPr spc="-20" dirty="0">
                <a:latin typeface="+mn-ea"/>
              </a:rPr>
              <a:t>1</a:t>
            </a:r>
            <a:r>
              <a:rPr spc="-30" dirty="0">
                <a:latin typeface="+mn-ea"/>
              </a:rPr>
              <a:t>回目</a:t>
            </a:r>
            <a:br>
              <a:rPr lang="en-US" spc="-30" dirty="0">
                <a:latin typeface="+mn-ea"/>
              </a:rPr>
            </a:br>
            <a:r>
              <a:rPr lang="ja-JP" altLang="en-US" spc="-30" dirty="0">
                <a:latin typeface="+mn-ea"/>
              </a:rPr>
              <a:t>　</a:t>
            </a:r>
            <a:r>
              <a:rPr spc="-30" dirty="0">
                <a:latin typeface="+mn-ea"/>
              </a:rPr>
              <a:t>→</a:t>
            </a:r>
            <a:r>
              <a:rPr lang="en-US" spc="-30" dirty="0">
                <a:latin typeface="+mn-ea"/>
              </a:rPr>
              <a:t> </a:t>
            </a:r>
            <a:r>
              <a:rPr b="1" spc="-20" dirty="0">
                <a:latin typeface="+mj-lt"/>
              </a:rPr>
              <a:t>str</a:t>
            </a:r>
            <a:r>
              <a:rPr lang="ja-JP" altLang="en-US" spc="-20" dirty="0">
                <a:latin typeface="+mn-ea"/>
              </a:rPr>
              <a:t>に</a:t>
            </a:r>
            <a:r>
              <a:rPr spc="-40" dirty="0">
                <a:latin typeface="+mn-ea"/>
              </a:rPr>
              <a:t>は“</a:t>
            </a:r>
            <a:r>
              <a:rPr lang="ja-JP" altLang="en-US" spc="-40" dirty="0">
                <a:solidFill>
                  <a:srgbClr val="FF0000"/>
                </a:solidFill>
                <a:latin typeface="+mn-ea"/>
              </a:rPr>
              <a:t>ひのき</a:t>
            </a:r>
            <a:r>
              <a:rPr spc="-40" dirty="0" err="1">
                <a:solidFill>
                  <a:srgbClr val="FF0000"/>
                </a:solidFill>
                <a:latin typeface="+mn-ea"/>
              </a:rPr>
              <a:t>の棒</a:t>
            </a:r>
            <a:r>
              <a:rPr spc="-40" dirty="0">
                <a:latin typeface="+mn-ea"/>
              </a:rPr>
              <a:t>”</a:t>
            </a:r>
            <a:r>
              <a:rPr lang="ja-JP" altLang="en-US" spc="-40" dirty="0">
                <a:latin typeface="+mn-ea"/>
              </a:rPr>
              <a:t>が格納される</a:t>
            </a:r>
            <a:endParaRPr lang="en-US" spc="-40" dirty="0">
              <a:latin typeface="+mn-ea"/>
            </a:endParaRPr>
          </a:p>
          <a:p>
            <a:pPr marL="12700" marR="716280">
              <a:lnSpc>
                <a:spcPct val="150100"/>
              </a:lnSpc>
              <a:spcBef>
                <a:spcPts val="100"/>
              </a:spcBef>
            </a:pPr>
            <a:r>
              <a:rPr lang="en-US" altLang="ja-JP" dirty="0" err="1">
                <a:solidFill>
                  <a:srgbClr val="000000"/>
                </a:solidFill>
              </a:rPr>
              <a:t>fscanf</a:t>
            </a:r>
            <a:r>
              <a:rPr lang="en-US" altLang="ja-JP" dirty="0">
                <a:solidFill>
                  <a:srgbClr val="000000"/>
                </a:solidFill>
              </a:rPr>
              <a:t>(</a:t>
            </a:r>
            <a:r>
              <a:rPr lang="en-US" altLang="ja-JP" dirty="0" err="1">
                <a:solidFill>
                  <a:srgbClr val="000000"/>
                </a:solidFill>
              </a:rPr>
              <a:t>fp</a:t>
            </a:r>
            <a:r>
              <a:rPr lang="en-US" altLang="ja-JP" dirty="0">
                <a:solidFill>
                  <a:srgbClr val="000000"/>
                </a:solidFill>
              </a:rPr>
              <a:t>,</a:t>
            </a:r>
            <a:r>
              <a:rPr lang="en-US" altLang="ja-JP" spc="-100" dirty="0">
                <a:solidFill>
                  <a:srgbClr val="000000"/>
                </a:solidFill>
              </a:rPr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“%s”</a:t>
            </a:r>
            <a:r>
              <a:rPr lang="en-US" altLang="ja-JP" spc="-55" dirty="0">
                <a:solidFill>
                  <a:srgbClr val="000000"/>
                </a:solidFill>
              </a:rPr>
              <a:t>, </a:t>
            </a:r>
            <a:r>
              <a:rPr lang="en-US" altLang="ja-JP" spc="-10" dirty="0">
                <a:solidFill>
                  <a:srgbClr val="000000"/>
                </a:solidFill>
              </a:rPr>
              <a:t>str);</a:t>
            </a:r>
            <a:r>
              <a:rPr lang="en-US" altLang="ja-JP" spc="-10" dirty="0">
                <a:solidFill>
                  <a:srgbClr val="000000"/>
                </a:solidFill>
                <a:latin typeface="+mn-ea"/>
              </a:rPr>
              <a:t>	//</a:t>
            </a:r>
            <a:r>
              <a:rPr spc="-20" dirty="0">
                <a:latin typeface="+mn-ea"/>
              </a:rPr>
              <a:t>2</a:t>
            </a:r>
            <a:r>
              <a:rPr spc="-30" dirty="0">
                <a:latin typeface="+mn-ea"/>
              </a:rPr>
              <a:t>回目</a:t>
            </a:r>
            <a:br>
              <a:rPr lang="en-US" spc="-30" dirty="0">
                <a:latin typeface="+mn-ea"/>
              </a:rPr>
            </a:br>
            <a:r>
              <a:rPr lang="ja-JP" altLang="en-US" spc="-30" dirty="0">
                <a:latin typeface="+mn-ea"/>
              </a:rPr>
              <a:t>　</a:t>
            </a:r>
            <a:r>
              <a:rPr spc="-30" dirty="0">
                <a:latin typeface="+mn-ea"/>
              </a:rPr>
              <a:t>→</a:t>
            </a:r>
            <a:r>
              <a:rPr lang="en-US" spc="-30" dirty="0">
                <a:latin typeface="+mn-ea"/>
              </a:rPr>
              <a:t> </a:t>
            </a:r>
            <a:r>
              <a:rPr b="1" spc="-20" dirty="0">
                <a:latin typeface="+mj-lt"/>
              </a:rPr>
              <a:t>str</a:t>
            </a:r>
            <a:r>
              <a:rPr lang="ja-JP" altLang="en-US" spc="-20" dirty="0">
                <a:latin typeface="+mn-ea"/>
              </a:rPr>
              <a:t>に</a:t>
            </a:r>
            <a:r>
              <a:rPr spc="-40" dirty="0">
                <a:latin typeface="+mn-ea"/>
              </a:rPr>
              <a:t>は“</a:t>
            </a:r>
            <a:r>
              <a:rPr lang="ja-JP" altLang="en-US" spc="-40" dirty="0">
                <a:solidFill>
                  <a:srgbClr val="0070C0"/>
                </a:solidFill>
                <a:latin typeface="+mn-ea"/>
              </a:rPr>
              <a:t>銅</a:t>
            </a:r>
            <a:r>
              <a:rPr spc="-40" dirty="0" err="1">
                <a:solidFill>
                  <a:srgbClr val="0070C0"/>
                </a:solidFill>
                <a:latin typeface="+mn-ea"/>
              </a:rPr>
              <a:t>の剣</a:t>
            </a:r>
            <a:r>
              <a:rPr spc="-40" dirty="0">
                <a:latin typeface="+mn-ea"/>
              </a:rPr>
              <a:t>"</a:t>
            </a:r>
            <a:r>
              <a:rPr lang="ja-JP" altLang="en-US" spc="-40" dirty="0">
                <a:latin typeface="+mn-ea"/>
              </a:rPr>
              <a:t>が格納される</a:t>
            </a:r>
            <a:endParaRPr spc="-10" dirty="0">
              <a:solidFill>
                <a:srgbClr val="000000"/>
              </a:solidFill>
              <a:latin typeface="+mn-ea"/>
            </a:endParaRPr>
          </a:p>
          <a:p>
            <a:pPr marL="12700" marR="5080">
              <a:lnSpc>
                <a:spcPts val="5040"/>
              </a:lnSpc>
            </a:pPr>
            <a:r>
              <a:rPr lang="en-US" altLang="ja-JP" dirty="0" err="1">
                <a:solidFill>
                  <a:srgbClr val="000000"/>
                </a:solidFill>
              </a:rPr>
              <a:t>fscanf</a:t>
            </a:r>
            <a:r>
              <a:rPr lang="en-US" altLang="ja-JP" dirty="0">
                <a:solidFill>
                  <a:srgbClr val="000000"/>
                </a:solidFill>
              </a:rPr>
              <a:t>(</a:t>
            </a:r>
            <a:r>
              <a:rPr lang="en-US" altLang="ja-JP" dirty="0" err="1">
                <a:solidFill>
                  <a:srgbClr val="000000"/>
                </a:solidFill>
              </a:rPr>
              <a:t>fp</a:t>
            </a:r>
            <a:r>
              <a:rPr lang="en-US" altLang="ja-JP" dirty="0">
                <a:solidFill>
                  <a:srgbClr val="000000"/>
                </a:solidFill>
              </a:rPr>
              <a:t>,</a:t>
            </a:r>
            <a:r>
              <a:rPr lang="en-US" altLang="ja-JP" spc="-100" dirty="0">
                <a:solidFill>
                  <a:srgbClr val="000000"/>
                </a:solidFill>
              </a:rPr>
              <a:t> </a:t>
            </a:r>
            <a:r>
              <a:rPr lang="en-US" altLang="ja-JP" b="1" dirty="0">
                <a:solidFill>
                  <a:srgbClr val="00B050"/>
                </a:solidFill>
              </a:rPr>
              <a:t>“%s”</a:t>
            </a:r>
            <a:r>
              <a:rPr lang="en-US" altLang="ja-JP" spc="-55" dirty="0">
                <a:solidFill>
                  <a:srgbClr val="000000"/>
                </a:solidFill>
              </a:rPr>
              <a:t>, </a:t>
            </a:r>
            <a:r>
              <a:rPr lang="en-US" altLang="ja-JP" spc="-10" dirty="0">
                <a:solidFill>
                  <a:srgbClr val="000000"/>
                </a:solidFill>
              </a:rPr>
              <a:t>str);</a:t>
            </a:r>
            <a:r>
              <a:rPr lang="en-US" altLang="ja-JP" spc="-10" dirty="0">
                <a:solidFill>
                  <a:srgbClr val="000000"/>
                </a:solidFill>
                <a:latin typeface="+mn-ea"/>
              </a:rPr>
              <a:t>	</a:t>
            </a:r>
            <a:r>
              <a:rPr spc="-20" dirty="0">
                <a:latin typeface="+mn-ea"/>
              </a:rPr>
              <a:t>//3</a:t>
            </a:r>
            <a:r>
              <a:rPr spc="-30" dirty="0">
                <a:latin typeface="+mn-ea"/>
              </a:rPr>
              <a:t>回目</a:t>
            </a:r>
            <a:br>
              <a:rPr lang="en-US" spc="-30" dirty="0">
                <a:latin typeface="+mn-ea"/>
              </a:rPr>
            </a:br>
            <a:r>
              <a:rPr lang="ja-JP" altLang="en-US" spc="-30" dirty="0">
                <a:latin typeface="+mn-ea"/>
              </a:rPr>
              <a:t>　</a:t>
            </a:r>
            <a:r>
              <a:rPr spc="-30" dirty="0">
                <a:latin typeface="+mn-ea"/>
              </a:rPr>
              <a:t>→</a:t>
            </a:r>
            <a:r>
              <a:rPr lang="en-US" spc="-30" dirty="0">
                <a:latin typeface="+mn-ea"/>
              </a:rPr>
              <a:t> </a:t>
            </a:r>
            <a:r>
              <a:rPr b="1" spc="-20" dirty="0">
                <a:latin typeface="+mj-lt"/>
              </a:rPr>
              <a:t>str</a:t>
            </a:r>
            <a:r>
              <a:rPr lang="ja-JP" altLang="en-US" spc="-20" dirty="0">
                <a:latin typeface="+mn-ea"/>
              </a:rPr>
              <a:t>に</a:t>
            </a:r>
            <a:r>
              <a:rPr spc="-40" dirty="0">
                <a:latin typeface="+mn-ea"/>
              </a:rPr>
              <a:t>は“</a:t>
            </a:r>
            <a:r>
              <a:rPr lang="ja-JP" altLang="en-US" spc="-40" dirty="0">
                <a:solidFill>
                  <a:srgbClr val="00B050"/>
                </a:solidFill>
                <a:latin typeface="+mn-ea"/>
              </a:rPr>
              <a:t>鋼</a:t>
            </a:r>
            <a:r>
              <a:rPr spc="-40" dirty="0" err="1">
                <a:solidFill>
                  <a:srgbClr val="00B050"/>
                </a:solidFill>
                <a:latin typeface="+mn-ea"/>
              </a:rPr>
              <a:t>の剣</a:t>
            </a:r>
            <a:r>
              <a:rPr spc="-40" dirty="0">
                <a:latin typeface="+mn-ea"/>
              </a:rPr>
              <a:t>"</a:t>
            </a:r>
            <a:r>
              <a:rPr lang="ja-JP" altLang="en-US" spc="-40" dirty="0">
                <a:latin typeface="+mn-ea"/>
              </a:rPr>
              <a:t>が格納される</a:t>
            </a:r>
            <a:endParaRPr spc="-10" dirty="0">
              <a:solidFill>
                <a:srgbClr val="000000"/>
              </a:solidFill>
              <a:latin typeface="+mn-e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838200" y="304800"/>
            <a:ext cx="791400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400" b="1" dirty="0"/>
              <a:t>ファイル読み込み</a:t>
            </a:r>
            <a:endParaRPr sz="2000" dirty="0">
              <a:latin typeface="+mn-ea"/>
              <a:cs typeface="ＭＳ ゴシック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82483" y="2329181"/>
            <a:ext cx="3125724" cy="1969129"/>
          </a:xfrm>
          <a:prstGeom prst="rect">
            <a:avLst/>
          </a:prstGeom>
          <a:ln w="12700">
            <a:solidFill>
              <a:srgbClr val="117DA7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5"/>
              </a:spcBef>
            </a:pPr>
            <a:r>
              <a:rPr lang="ja-JP" altLang="en-US" sz="3200" spc="-5" dirty="0">
                <a:solidFill>
                  <a:srgbClr val="FF0000"/>
                </a:solidFill>
                <a:latin typeface="ＭＳ ゴシック"/>
                <a:cs typeface="ＭＳ ゴシック"/>
              </a:rPr>
              <a:t>ひのき</a:t>
            </a:r>
            <a:r>
              <a:rPr sz="3200" spc="-5" dirty="0" err="1">
                <a:solidFill>
                  <a:srgbClr val="FF0000"/>
                </a:solidFill>
                <a:latin typeface="ＭＳ ゴシック"/>
                <a:cs typeface="ＭＳ ゴシック"/>
              </a:rPr>
              <a:t>の棒</a:t>
            </a:r>
            <a:endParaRPr sz="3200" dirty="0">
              <a:latin typeface="Century Gothic"/>
              <a:cs typeface="Century Gothic"/>
            </a:endParaRPr>
          </a:p>
          <a:p>
            <a:pPr marL="92710">
              <a:lnSpc>
                <a:spcPct val="100000"/>
              </a:lnSpc>
            </a:pPr>
            <a:r>
              <a:rPr lang="ja-JP" altLang="en-US" sz="3200" spc="-15" dirty="0">
                <a:solidFill>
                  <a:srgbClr val="0070C0"/>
                </a:solidFill>
                <a:latin typeface="ＭＳ ゴシック"/>
                <a:cs typeface="ＭＳ ゴシック"/>
              </a:rPr>
              <a:t>銅</a:t>
            </a:r>
            <a:r>
              <a:rPr sz="3200" spc="-15" dirty="0" err="1">
                <a:solidFill>
                  <a:srgbClr val="0070C0"/>
                </a:solidFill>
                <a:latin typeface="ＭＳ ゴシック"/>
                <a:cs typeface="ＭＳ ゴシック"/>
              </a:rPr>
              <a:t>の剣</a:t>
            </a:r>
            <a:r>
              <a:rPr sz="3200" spc="-15" dirty="0">
                <a:latin typeface="+mj-lt"/>
                <a:ea typeface="AB-countryroad" panose="02000600000000000000" pitchFamily="50" charset="-128"/>
                <a:cs typeface="ＭＳ ゴシック"/>
              </a:rPr>
              <a:t>▯</a:t>
            </a:r>
            <a:r>
              <a:rPr lang="ja-JP" altLang="en-US" sz="3200" spc="-15" dirty="0">
                <a:solidFill>
                  <a:srgbClr val="00B050"/>
                </a:solidFill>
                <a:latin typeface="ＭＳ ゴシック"/>
                <a:cs typeface="ＭＳ ゴシック"/>
              </a:rPr>
              <a:t>鋼</a:t>
            </a:r>
            <a:r>
              <a:rPr sz="3200" spc="-15" dirty="0" err="1">
                <a:solidFill>
                  <a:srgbClr val="00B050"/>
                </a:solidFill>
                <a:latin typeface="ＭＳ ゴシック"/>
                <a:cs typeface="ＭＳ ゴシック"/>
              </a:rPr>
              <a:t>の剣</a:t>
            </a:r>
            <a:endParaRPr sz="3200" dirty="0">
              <a:solidFill>
                <a:srgbClr val="00B050"/>
              </a:solidFill>
              <a:latin typeface="ＭＳ ゴシック"/>
              <a:cs typeface="ＭＳ ゴシック"/>
            </a:endParaRPr>
          </a:p>
          <a:p>
            <a:pPr marL="960119">
              <a:lnSpc>
                <a:spcPct val="100000"/>
              </a:lnSpc>
              <a:spcBef>
                <a:spcPts val="4040"/>
              </a:spcBef>
            </a:pPr>
            <a:r>
              <a:rPr sz="2800" spc="-10" dirty="0">
                <a:latin typeface="Century Gothic"/>
                <a:cs typeface="Century Gothic"/>
              </a:rPr>
              <a:t>(</a:t>
            </a:r>
            <a:r>
              <a:rPr sz="2800" spc="-25" dirty="0">
                <a:latin typeface="ＭＳ ゴシック"/>
                <a:cs typeface="ＭＳ ゴシック"/>
              </a:rPr>
              <a:t>空白</a:t>
            </a:r>
            <a:r>
              <a:rPr sz="2800" spc="-50" dirty="0">
                <a:latin typeface="Century Gothic"/>
                <a:cs typeface="Century Gothic"/>
              </a:rPr>
              <a:t>)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9" name="矢印: 下 8">
            <a:extLst>
              <a:ext uri="{FF2B5EF4-FFF2-40B4-BE49-F238E27FC236}">
                <a16:creationId xmlns:a16="http://schemas.microsoft.com/office/drawing/2014/main" id="{02CBC45F-04B0-C828-F124-1D38594B2EAD}"/>
              </a:ext>
            </a:extLst>
          </p:cNvPr>
          <p:cNvSpPr/>
          <p:nvPr/>
        </p:nvSpPr>
        <p:spPr>
          <a:xfrm flipV="1">
            <a:off x="9982200" y="3429000"/>
            <a:ext cx="228600" cy="3810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object 6">
            <a:extLst>
              <a:ext uri="{FF2B5EF4-FFF2-40B4-BE49-F238E27FC236}">
                <a16:creationId xmlns:a16="http://schemas.microsoft.com/office/drawing/2014/main" id="{197695E9-CD99-74BA-99FC-0F230F77A186}"/>
              </a:ext>
            </a:extLst>
          </p:cNvPr>
          <p:cNvSpPr txBox="1"/>
          <p:nvPr/>
        </p:nvSpPr>
        <p:spPr>
          <a:xfrm>
            <a:off x="8752205" y="1755901"/>
            <a:ext cx="3049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entury Gothic"/>
              </a:rPr>
              <a:t>↓</a:t>
            </a:r>
            <a:r>
              <a:rPr lang="en-US" sz="2800" spc="-10" dirty="0">
                <a:cs typeface="Century Gothic"/>
              </a:rPr>
              <a:t> </a:t>
            </a:r>
            <a:r>
              <a:rPr lang="en-US" sz="2800" spc="-40" dirty="0">
                <a:cs typeface="ＭＳ ゴシック"/>
              </a:rPr>
              <a:t>file02.txt</a:t>
            </a:r>
            <a:endParaRPr sz="2800" dirty="0">
              <a:cs typeface="ＭＳ ゴシック"/>
            </a:endParaRP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02F60BD-944D-C077-75F7-EC17A5FAE9EC}"/>
              </a:ext>
            </a:extLst>
          </p:cNvPr>
          <p:cNvSpPr txBox="1"/>
          <p:nvPr/>
        </p:nvSpPr>
        <p:spPr>
          <a:xfrm>
            <a:off x="8769372" y="4798874"/>
            <a:ext cx="3015569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同じ関数を実行しているが、</a:t>
            </a:r>
            <a:endParaRPr kumimoji="1" lang="en-US" altLang="ja-JP" dirty="0"/>
          </a:p>
          <a:p>
            <a:r>
              <a:rPr kumimoji="1" lang="ja-JP" altLang="en-US" b="1" dirty="0">
                <a:solidFill>
                  <a:srgbClr val="00B0F0"/>
                </a:solidFill>
              </a:rPr>
              <a:t>ファイルポインタ </a:t>
            </a:r>
            <a:r>
              <a:rPr kumimoji="1" lang="en-US" altLang="ja-JP" b="1" dirty="0" err="1">
                <a:solidFill>
                  <a:srgbClr val="00B0F0"/>
                </a:solidFill>
              </a:rPr>
              <a:t>fp</a:t>
            </a:r>
            <a:r>
              <a:rPr kumimoji="1" lang="en-US" altLang="ja-JP" b="1" dirty="0">
                <a:solidFill>
                  <a:srgbClr val="00B0F0"/>
                </a:solidFill>
              </a:rPr>
              <a:t> </a:t>
            </a:r>
            <a:r>
              <a:rPr kumimoji="1" lang="ja-JP" altLang="en-US" dirty="0"/>
              <a:t>内の</a:t>
            </a:r>
            <a:endParaRPr kumimoji="1" lang="en-US" altLang="ja-JP" dirty="0"/>
          </a:p>
          <a:p>
            <a:r>
              <a:rPr kumimoji="1" lang="ja-JP" altLang="en-US" dirty="0"/>
              <a:t>ファイルの読み出し位置の</a:t>
            </a:r>
            <a:endParaRPr kumimoji="1" lang="en-US" altLang="ja-JP" dirty="0"/>
          </a:p>
          <a:p>
            <a:r>
              <a:rPr kumimoji="1" lang="ja-JP" altLang="en-US" dirty="0"/>
              <a:t>情報が</a:t>
            </a:r>
            <a:r>
              <a:rPr kumimoji="1" lang="ja-JP" altLang="en-US" dirty="0">
                <a:solidFill>
                  <a:srgbClr val="00B050"/>
                </a:solidFill>
              </a:rPr>
              <a:t>自動的に更新</a:t>
            </a:r>
            <a:r>
              <a:rPr kumimoji="1" lang="ja-JP" altLang="en-US" dirty="0"/>
              <a:t>されて</a:t>
            </a:r>
            <a:endParaRPr kumimoji="1" lang="en-US" altLang="ja-JP" dirty="0"/>
          </a:p>
          <a:p>
            <a:r>
              <a:rPr kumimoji="1" lang="ja-JP" altLang="en-US" dirty="0"/>
              <a:t>いくため、異なるデータを</a:t>
            </a:r>
            <a:endParaRPr kumimoji="1" lang="en-US" altLang="ja-JP" dirty="0"/>
          </a:p>
          <a:p>
            <a:r>
              <a:rPr kumimoji="1" lang="ja-JP" altLang="en-US" dirty="0"/>
              <a:t>読み取っている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591718" y="1366519"/>
            <a:ext cx="7347584" cy="5046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3200" b="1" spc="-40" dirty="0" err="1">
                <a:solidFill>
                  <a:srgbClr val="FF0000"/>
                </a:solidFill>
                <a:latin typeface="ＭＳ ゴシック"/>
                <a:cs typeface="ＭＳ ゴシック"/>
              </a:rPr>
              <a:t>データ型に合った受け取り</a:t>
            </a:r>
            <a:r>
              <a:rPr lang="ja-JP" altLang="en-US" sz="2800" spc="-40" dirty="0">
                <a:latin typeface="ＭＳ ゴシック"/>
                <a:cs typeface="ＭＳ ゴシック"/>
              </a:rPr>
              <a:t>も</a:t>
            </a:r>
            <a:r>
              <a:rPr sz="2800" spc="-40" dirty="0" err="1">
                <a:latin typeface="ＭＳ ゴシック"/>
                <a:cs typeface="ＭＳ ゴシック"/>
              </a:rPr>
              <a:t>可能</a:t>
            </a:r>
            <a:endParaRPr sz="2800" dirty="0">
              <a:latin typeface="ＭＳ ゴシック"/>
              <a:cs typeface="ＭＳ ゴシック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7847076" y="2295144"/>
            <a:ext cx="4116324" cy="1431802"/>
          </a:xfrm>
          <a:prstGeom prst="rect">
            <a:avLst/>
          </a:prstGeom>
          <a:solidFill>
            <a:srgbClr val="FFFFFF"/>
          </a:solidFill>
          <a:ln w="12700">
            <a:solidFill>
              <a:srgbClr val="117DA7"/>
            </a:solidFill>
          </a:ln>
        </p:spPr>
        <p:txBody>
          <a:bodyPr vert="horz" wrap="square" lIns="0" tIns="3873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05"/>
              </a:spcBef>
            </a:pPr>
            <a:r>
              <a:rPr lang="en-US" altLang="ja-JP" sz="4400" spc="-10" dirty="0">
                <a:cs typeface="Century Gothic"/>
              </a:rPr>
              <a:t>1</a:t>
            </a:r>
            <a:r>
              <a:rPr sz="4400" spc="-10" dirty="0">
                <a:latin typeface="ＭＳ ゴシック"/>
                <a:cs typeface="ＭＳ ゴシック"/>
              </a:rPr>
              <a:t>▯</a:t>
            </a:r>
            <a:r>
              <a:rPr sz="4400" spc="-10" dirty="0">
                <a:latin typeface="+mj-lt"/>
                <a:cs typeface="Century Gothic"/>
              </a:rPr>
              <a:t>10</a:t>
            </a:r>
            <a:r>
              <a:rPr lang="ja-JP" altLang="en-US" sz="4400" spc="-20" dirty="0">
                <a:latin typeface="ＭＳ ゴシック"/>
                <a:cs typeface="Century Gothic"/>
              </a:rPr>
              <a:t>，</a:t>
            </a:r>
            <a:r>
              <a:rPr lang="ja-JP" altLang="en-US" sz="4400" spc="-20" dirty="0">
                <a:latin typeface="ＭＳ ゴシック"/>
                <a:cs typeface="ＭＳ ゴシック"/>
              </a:rPr>
              <a:t>銅</a:t>
            </a:r>
            <a:r>
              <a:rPr sz="4400" spc="-20" dirty="0" err="1">
                <a:latin typeface="ＭＳ ゴシック"/>
                <a:cs typeface="ＭＳ ゴシック"/>
              </a:rPr>
              <a:t>の剣</a:t>
            </a:r>
            <a:endParaRPr lang="en-US" sz="4400" spc="-20" dirty="0">
              <a:latin typeface="ＭＳ ゴシック"/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305"/>
              </a:spcBef>
            </a:pPr>
            <a:endParaRPr sz="4400" dirty="0">
              <a:latin typeface="ＭＳ ゴシック"/>
              <a:cs typeface="ＭＳ ゴシック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14172" y="2345055"/>
            <a:ext cx="7065645" cy="3750945"/>
          </a:xfrm>
          <a:custGeom>
            <a:avLst/>
            <a:gdLst/>
            <a:ahLst/>
            <a:cxnLst/>
            <a:rect l="l" t="t" r="r" b="b"/>
            <a:pathLst>
              <a:path w="7065645" h="3439795">
                <a:moveTo>
                  <a:pt x="7065264" y="0"/>
                </a:moveTo>
                <a:lnTo>
                  <a:pt x="0" y="0"/>
                </a:lnTo>
                <a:lnTo>
                  <a:pt x="0" y="3439667"/>
                </a:lnTo>
                <a:lnTo>
                  <a:pt x="7065264" y="3439667"/>
                </a:lnTo>
                <a:lnTo>
                  <a:pt x="70652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 sz="2000"/>
          </a:p>
        </p:txBody>
      </p:sp>
      <p:sp>
        <p:nvSpPr>
          <p:cNvPr id="9" name="object 9"/>
          <p:cNvSpPr txBox="1"/>
          <p:nvPr/>
        </p:nvSpPr>
        <p:spPr>
          <a:xfrm>
            <a:off x="705612" y="2224735"/>
            <a:ext cx="11257788" cy="27408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428115">
              <a:lnSpc>
                <a:spcPct val="123600"/>
              </a:lnSpc>
              <a:spcBef>
                <a:spcPts val="100"/>
              </a:spcBef>
            </a:pPr>
            <a:r>
              <a:rPr sz="2800" spc="-40" dirty="0">
                <a:solidFill>
                  <a:srgbClr val="008000"/>
                </a:solidFill>
                <a:latin typeface="+mj-ea"/>
                <a:ea typeface="+mj-ea"/>
                <a:cs typeface="ＭＳ ゴシック"/>
              </a:rPr>
              <a:t>//</a:t>
            </a:r>
            <a:r>
              <a:rPr lang="ja-JP" altLang="en-US" sz="2800" spc="-40" dirty="0">
                <a:solidFill>
                  <a:srgbClr val="008000"/>
                </a:solidFill>
                <a:latin typeface="+mj-ea"/>
                <a:ea typeface="+mj-ea"/>
                <a:cs typeface="ＭＳ ゴシック"/>
              </a:rPr>
              <a:t>異なる型を</a:t>
            </a:r>
            <a:r>
              <a:rPr sz="2800" spc="-40" dirty="0" err="1">
                <a:solidFill>
                  <a:srgbClr val="008000"/>
                </a:solidFill>
                <a:latin typeface="+mj-ea"/>
                <a:ea typeface="+mj-ea"/>
                <a:cs typeface="ＭＳ ゴシック"/>
              </a:rPr>
              <a:t>一回で受け取る</a:t>
            </a:r>
            <a:r>
              <a:rPr lang="ja-JP" altLang="en-US" sz="2800" spc="-40" dirty="0">
                <a:solidFill>
                  <a:srgbClr val="008000"/>
                </a:solidFill>
                <a:latin typeface="+mj-ea"/>
                <a:ea typeface="+mj-ea"/>
                <a:cs typeface="ＭＳ ゴシック"/>
              </a:rPr>
              <a:t>こ</a:t>
            </a:r>
            <a:r>
              <a:rPr sz="2800" spc="-40" dirty="0" err="1">
                <a:solidFill>
                  <a:srgbClr val="008000"/>
                </a:solidFill>
                <a:latin typeface="+mj-ea"/>
                <a:ea typeface="+mj-ea"/>
                <a:cs typeface="ＭＳ ゴシック"/>
              </a:rPr>
              <a:t>とも可能</a:t>
            </a:r>
            <a:r>
              <a:rPr sz="2800" spc="-40" dirty="0">
                <a:solidFill>
                  <a:srgbClr val="008000"/>
                </a:solidFill>
                <a:latin typeface="+mj-ea"/>
                <a:ea typeface="+mj-ea"/>
                <a:cs typeface="ＭＳ ゴシック"/>
              </a:rPr>
              <a:t>！</a:t>
            </a:r>
            <a:endParaRPr lang="en-US" sz="2800" spc="-40" dirty="0">
              <a:solidFill>
                <a:srgbClr val="008000"/>
              </a:solidFill>
              <a:latin typeface="+mj-ea"/>
              <a:ea typeface="+mj-ea"/>
              <a:cs typeface="ＭＳ ゴシック"/>
            </a:endParaRPr>
          </a:p>
          <a:p>
            <a:pPr marR="1428115">
              <a:lnSpc>
                <a:spcPct val="123600"/>
              </a:lnSpc>
              <a:spcBef>
                <a:spcPts val="100"/>
              </a:spcBef>
            </a:pPr>
            <a:r>
              <a:rPr sz="28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2800" spc="-40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2800" dirty="0">
                <a:cs typeface="ＭＳ ゴシック"/>
              </a:rPr>
              <a:t>lv</a:t>
            </a:r>
            <a:r>
              <a:rPr sz="2800" spc="-25" dirty="0">
                <a:cs typeface="ＭＳ ゴシック"/>
              </a:rPr>
              <a:t>, hp;</a:t>
            </a:r>
            <a:endParaRPr sz="2800" dirty="0">
              <a:cs typeface="ＭＳ ゴシック"/>
            </a:endParaRPr>
          </a:p>
          <a:p>
            <a:pPr>
              <a:lnSpc>
                <a:spcPct val="100000"/>
              </a:lnSpc>
            </a:pPr>
            <a:r>
              <a:rPr sz="2800" dirty="0">
                <a:solidFill>
                  <a:srgbClr val="0000FF"/>
                </a:solidFill>
                <a:cs typeface="ＭＳ ゴシック"/>
              </a:rPr>
              <a:t>char</a:t>
            </a:r>
            <a:r>
              <a:rPr sz="2800" spc="-50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lang="en-US" sz="2800" spc="-50" dirty="0">
                <a:solidFill>
                  <a:srgbClr val="0000FF"/>
                </a:solidFill>
                <a:cs typeface="ＭＳ ゴシック"/>
              </a:rPr>
              <a:t>str</a:t>
            </a:r>
            <a:r>
              <a:rPr sz="2800" spc="-10" dirty="0">
                <a:cs typeface="ＭＳ ゴシック"/>
              </a:rPr>
              <a:t>[</a:t>
            </a:r>
            <a:r>
              <a:rPr lang="en-US" sz="2800" spc="-10" dirty="0">
                <a:cs typeface="ＭＳ ゴシック"/>
              </a:rPr>
              <a:t>256</a:t>
            </a:r>
            <a:r>
              <a:rPr sz="2800" spc="-10" dirty="0">
                <a:cs typeface="ＭＳ ゴシック"/>
              </a:rPr>
              <a:t>];</a:t>
            </a:r>
            <a:endParaRPr sz="2800" dirty="0"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r>
              <a:rPr sz="3200" dirty="0">
                <a:cs typeface="ＭＳ ゴシック"/>
              </a:rPr>
              <a:t>fscanf(</a:t>
            </a:r>
            <a:r>
              <a:rPr sz="3200" dirty="0" err="1">
                <a:cs typeface="ＭＳ ゴシック"/>
              </a:rPr>
              <a:t>fp</a:t>
            </a:r>
            <a:r>
              <a:rPr sz="3200" dirty="0">
                <a:cs typeface="ＭＳ ゴシック"/>
              </a:rPr>
              <a:t>,</a:t>
            </a:r>
            <a:r>
              <a:rPr sz="3200" b="1" dirty="0">
                <a:solidFill>
                  <a:srgbClr val="FF0000"/>
                </a:solidFill>
                <a:cs typeface="ＭＳ ゴシック"/>
              </a:rPr>
              <a:t>"%</a:t>
            </a:r>
            <a:r>
              <a:rPr sz="3200" b="1" dirty="0" err="1">
                <a:solidFill>
                  <a:srgbClr val="FF0000"/>
                </a:solidFill>
                <a:cs typeface="ＭＳ ゴシック"/>
              </a:rPr>
              <a:t>d%d</a:t>
            </a:r>
            <a:r>
              <a:rPr lang="en-US" altLang="ja-JP" sz="3200" b="1" dirty="0">
                <a:solidFill>
                  <a:srgbClr val="FF0000"/>
                </a:solidFill>
                <a:cs typeface="ＭＳ ゴシック"/>
              </a:rPr>
              <a:t>,</a:t>
            </a:r>
            <a:r>
              <a:rPr sz="3200" b="1" dirty="0">
                <a:solidFill>
                  <a:srgbClr val="FF0000"/>
                </a:solidFill>
                <a:cs typeface="ＭＳ ゴシック"/>
              </a:rPr>
              <a:t>%s"</a:t>
            </a:r>
            <a:r>
              <a:rPr sz="3200" dirty="0">
                <a:cs typeface="ＭＳ ゴシック"/>
              </a:rPr>
              <a:t>,</a:t>
            </a:r>
            <a:r>
              <a:rPr sz="3200" b="1" spc="-135" dirty="0">
                <a:solidFill>
                  <a:srgbClr val="FF0000"/>
                </a:solidFill>
                <a:cs typeface="ＭＳ ゴシック"/>
              </a:rPr>
              <a:t> </a:t>
            </a:r>
            <a:r>
              <a:rPr sz="3200" spc="-10" dirty="0">
                <a:cs typeface="ＭＳ ゴシック"/>
              </a:rPr>
              <a:t>&amp;lv,</a:t>
            </a:r>
            <a:r>
              <a:rPr lang="ja-JP" altLang="en-US" sz="3200" spc="-10" dirty="0">
                <a:cs typeface="ＭＳ ゴシック"/>
              </a:rPr>
              <a:t> </a:t>
            </a:r>
            <a:r>
              <a:rPr sz="3200" spc="-10" dirty="0">
                <a:cs typeface="ＭＳ ゴシック"/>
              </a:rPr>
              <a:t>&amp;hp,</a:t>
            </a:r>
            <a:r>
              <a:rPr lang="en-US" sz="3200" spc="-10" dirty="0">
                <a:cs typeface="ＭＳ ゴシック"/>
              </a:rPr>
              <a:t> str</a:t>
            </a:r>
            <a:r>
              <a:rPr sz="3200" spc="-10" dirty="0">
                <a:cs typeface="ＭＳ ゴシック"/>
              </a:rPr>
              <a:t>);</a:t>
            </a:r>
            <a:endParaRPr lang="en-US" sz="3200" spc="-10" dirty="0"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890"/>
              </a:spcBef>
            </a:pPr>
            <a:r>
              <a:rPr lang="en-US" sz="3200" spc="-10" dirty="0" err="1">
                <a:cs typeface="ＭＳ ゴシック"/>
              </a:rPr>
              <a:t>printf</a:t>
            </a:r>
            <a:r>
              <a:rPr lang="en-US" sz="3200" spc="-10" dirty="0">
                <a:cs typeface="ＭＳ ゴシック"/>
              </a:rPr>
              <a:t>(“lv:%d hp:%d </a:t>
            </a:r>
            <a:r>
              <a:rPr lang="ja-JP" altLang="en-US" sz="3200" spc="-10" dirty="0">
                <a:cs typeface="ＭＳ ゴシック"/>
              </a:rPr>
              <a:t>装備</a:t>
            </a:r>
            <a:r>
              <a:rPr lang="en-US" altLang="ja-JP" sz="3200" spc="-10" dirty="0">
                <a:cs typeface="ＭＳ ゴシック"/>
              </a:rPr>
              <a:t>:%s\n”,</a:t>
            </a:r>
            <a:r>
              <a:rPr lang="en-US" altLang="ja-JP" sz="3200" spc="-10" dirty="0" err="1">
                <a:cs typeface="ＭＳ ゴシック"/>
              </a:rPr>
              <a:t>lv,hp</a:t>
            </a:r>
            <a:r>
              <a:rPr lang="en-US" altLang="ja-JP" sz="3200" spc="-10" dirty="0">
                <a:cs typeface="ＭＳ ゴシック"/>
              </a:rPr>
              <a:t>, str);</a:t>
            </a:r>
            <a:endParaRPr sz="3200" dirty="0">
              <a:cs typeface="ＭＳ ゴシック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5612" y="5202570"/>
            <a:ext cx="5879465" cy="87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  <a:tabLst>
                <a:tab pos="4800600" algn="l"/>
              </a:tabLst>
            </a:pPr>
            <a:r>
              <a:rPr lang="en-US" sz="2800" spc="-20" dirty="0">
                <a:solidFill>
                  <a:srgbClr val="008000"/>
                </a:solidFill>
                <a:cs typeface="ＭＳ ゴシック"/>
              </a:rPr>
              <a:t>//</a:t>
            </a:r>
            <a:r>
              <a:rPr sz="2800" spc="-20" dirty="0">
                <a:solidFill>
                  <a:srgbClr val="008000"/>
                </a:solidFill>
                <a:cs typeface="ＭＳ ゴシック"/>
              </a:rPr>
              <a:t>lv</a:t>
            </a:r>
            <a:r>
              <a:rPr lang="ja-JP" altLang="en-US" sz="2800" spc="-20" dirty="0">
                <a:solidFill>
                  <a:srgbClr val="008000"/>
                </a:solidFill>
                <a:cs typeface="ＭＳ ゴシック"/>
              </a:rPr>
              <a:t>：</a:t>
            </a:r>
            <a:r>
              <a:rPr sz="2800" spc="-20" dirty="0">
                <a:solidFill>
                  <a:srgbClr val="008000"/>
                </a:solidFill>
                <a:cs typeface="ＭＳ ゴシック"/>
              </a:rPr>
              <a:t>1</a:t>
            </a:r>
            <a:r>
              <a:rPr lang="en-US" sz="2800" spc="-20" dirty="0">
                <a:solidFill>
                  <a:srgbClr val="008000"/>
                </a:solidFill>
                <a:cs typeface="ＭＳ ゴシック"/>
              </a:rPr>
              <a:t> </a:t>
            </a:r>
            <a:r>
              <a:rPr sz="2800" spc="-20" dirty="0">
                <a:solidFill>
                  <a:srgbClr val="008000"/>
                </a:solidFill>
                <a:cs typeface="ＭＳ ゴシック"/>
              </a:rPr>
              <a:t>hp</a:t>
            </a:r>
            <a:r>
              <a:rPr lang="en-US" sz="2800" spc="-20" dirty="0">
                <a:solidFill>
                  <a:srgbClr val="008000"/>
                </a:solidFill>
                <a:cs typeface="ＭＳ ゴシック"/>
              </a:rPr>
              <a:t>:</a:t>
            </a:r>
            <a:r>
              <a:rPr sz="2800" spc="-20" dirty="0">
                <a:solidFill>
                  <a:srgbClr val="008000"/>
                </a:solidFill>
                <a:cs typeface="ＭＳ ゴシック"/>
              </a:rPr>
              <a:t>10</a:t>
            </a:r>
            <a:r>
              <a:rPr lang="en-US" sz="2800" spc="-20" dirty="0">
                <a:solidFill>
                  <a:srgbClr val="008000"/>
                </a:solidFill>
                <a:cs typeface="ＭＳ ゴシック"/>
              </a:rPr>
              <a:t> </a:t>
            </a:r>
            <a:r>
              <a:rPr lang="ja-JP" altLang="en-US" sz="2800" spc="-20" dirty="0">
                <a:solidFill>
                  <a:srgbClr val="008000"/>
                </a:solidFill>
                <a:cs typeface="ＭＳ ゴシック"/>
              </a:rPr>
              <a:t>装備</a:t>
            </a:r>
            <a:r>
              <a:rPr lang="en-US" sz="2800" spc="-20" dirty="0">
                <a:solidFill>
                  <a:srgbClr val="008000"/>
                </a:solidFill>
                <a:cs typeface="ＭＳ ゴシック"/>
              </a:rPr>
              <a:t>:</a:t>
            </a:r>
            <a:r>
              <a:rPr lang="ja-JP" altLang="en-US" sz="2800" spc="-20" dirty="0">
                <a:solidFill>
                  <a:srgbClr val="008000"/>
                </a:solidFill>
                <a:cs typeface="ＭＳ ゴシック"/>
              </a:rPr>
              <a:t>銅</a:t>
            </a:r>
            <a:r>
              <a:rPr sz="2800" spc="-35" dirty="0">
                <a:solidFill>
                  <a:srgbClr val="008000"/>
                </a:solidFill>
                <a:latin typeface="ＭＳ ゴシック"/>
                <a:cs typeface="ＭＳ ゴシック"/>
              </a:rPr>
              <a:t>の</a:t>
            </a:r>
            <a:r>
              <a:rPr lang="ja-JP" altLang="en-US" sz="2800" spc="-50" dirty="0">
                <a:solidFill>
                  <a:srgbClr val="008000"/>
                </a:solidFill>
                <a:latin typeface="ＭＳ ゴシック"/>
                <a:cs typeface="ＭＳ ゴシック"/>
              </a:rPr>
              <a:t>剣</a:t>
            </a:r>
            <a:br>
              <a:rPr lang="en-US" altLang="ja-JP" sz="2800" spc="-50" dirty="0">
                <a:solidFill>
                  <a:srgbClr val="008000"/>
                </a:solidFill>
                <a:latin typeface="ＭＳ ゴシック"/>
                <a:cs typeface="ＭＳ ゴシック"/>
              </a:rPr>
            </a:br>
            <a:r>
              <a:rPr lang="en-US" altLang="ja-JP" sz="2800" spc="-20" dirty="0">
                <a:solidFill>
                  <a:srgbClr val="008000"/>
                </a:solidFill>
                <a:cs typeface="ＭＳ ゴシック"/>
              </a:rPr>
              <a:t>//</a:t>
            </a:r>
            <a:r>
              <a:rPr lang="ja-JP" altLang="en-US" sz="2800" spc="-50" dirty="0">
                <a:solidFill>
                  <a:srgbClr val="008000"/>
                </a:solidFill>
                <a:latin typeface="ＭＳ ゴシック"/>
                <a:cs typeface="ＭＳ ゴシック"/>
              </a:rPr>
              <a:t>と表示される</a:t>
            </a:r>
            <a:endParaRPr sz="2800" dirty="0">
              <a:latin typeface="ＭＳ ゴシック"/>
              <a:cs typeface="ＭＳ ゴシック"/>
            </a:endParaRPr>
          </a:p>
        </p:txBody>
      </p:sp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13F06B04-0C1D-F4B5-0006-648495471AB1}"/>
              </a:ext>
            </a:extLst>
          </p:cNvPr>
          <p:cNvGrpSpPr/>
          <p:nvPr/>
        </p:nvGrpSpPr>
        <p:grpSpPr>
          <a:xfrm>
            <a:off x="7939302" y="2971800"/>
            <a:ext cx="1107996" cy="856873"/>
            <a:chOff x="7657743" y="2971800"/>
            <a:chExt cx="1107996" cy="856873"/>
          </a:xfrm>
        </p:grpSpPr>
        <p:sp>
          <p:nvSpPr>
            <p:cNvPr id="11" name="矢印: 下 10">
              <a:extLst>
                <a:ext uri="{FF2B5EF4-FFF2-40B4-BE49-F238E27FC236}">
                  <a16:creationId xmlns:a16="http://schemas.microsoft.com/office/drawing/2014/main" id="{09AA2133-4755-7249-B246-FE8C3C55E6A4}"/>
                </a:ext>
              </a:extLst>
            </p:cNvPr>
            <p:cNvSpPr/>
            <p:nvPr/>
          </p:nvSpPr>
          <p:spPr>
            <a:xfrm flipV="1">
              <a:off x="8024241" y="2971800"/>
              <a:ext cx="228600" cy="381000"/>
            </a:xfrm>
            <a:prstGeom prst="down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8A6EF0DC-9BF2-2814-5E89-C1623A7A3744}"/>
                </a:ext>
              </a:extLst>
            </p:cNvPr>
            <p:cNvSpPr txBox="1"/>
            <p:nvPr/>
          </p:nvSpPr>
          <p:spPr>
            <a:xfrm>
              <a:off x="7657743" y="3367008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2400" dirty="0"/>
                <a:t>（空白）</a:t>
              </a:r>
            </a:p>
          </p:txBody>
        </p:sp>
      </p:grpSp>
      <p:sp>
        <p:nvSpPr>
          <p:cNvPr id="14" name="object 7">
            <a:extLst>
              <a:ext uri="{FF2B5EF4-FFF2-40B4-BE49-F238E27FC236}">
                <a16:creationId xmlns:a16="http://schemas.microsoft.com/office/drawing/2014/main" id="{8AAFF830-FE9B-2CE7-8EA7-F933194D3E56}"/>
              </a:ext>
            </a:extLst>
          </p:cNvPr>
          <p:cNvSpPr txBox="1"/>
          <p:nvPr/>
        </p:nvSpPr>
        <p:spPr>
          <a:xfrm>
            <a:off x="838200" y="304800"/>
            <a:ext cx="791400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400" b="1" dirty="0"/>
              <a:t>ファイル読み込み</a:t>
            </a:r>
            <a:endParaRPr sz="2000" dirty="0">
              <a:latin typeface="+mn-ea"/>
              <a:cs typeface="ＭＳ ゴシック"/>
            </a:endParaRPr>
          </a:p>
        </p:txBody>
      </p:sp>
      <p:sp>
        <p:nvSpPr>
          <p:cNvPr id="5" name="object 6">
            <a:extLst>
              <a:ext uri="{FF2B5EF4-FFF2-40B4-BE49-F238E27FC236}">
                <a16:creationId xmlns:a16="http://schemas.microsoft.com/office/drawing/2014/main" id="{3A31E498-B4A0-EC79-F99B-B56480499F7D}"/>
              </a:ext>
            </a:extLst>
          </p:cNvPr>
          <p:cNvSpPr txBox="1"/>
          <p:nvPr/>
        </p:nvSpPr>
        <p:spPr>
          <a:xfrm>
            <a:off x="7847076" y="1776389"/>
            <a:ext cx="3049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cs typeface="Century Gothic"/>
              </a:rPr>
              <a:t>↓</a:t>
            </a:r>
            <a:r>
              <a:rPr lang="en-US" sz="2800" spc="-10" dirty="0">
                <a:cs typeface="Century Gothic"/>
              </a:rPr>
              <a:t> </a:t>
            </a:r>
            <a:r>
              <a:rPr lang="en-US" sz="2800" spc="-40" dirty="0">
                <a:cs typeface="ＭＳ ゴシック"/>
              </a:rPr>
              <a:t>file02.txt</a:t>
            </a:r>
            <a:endParaRPr sz="2800" dirty="0">
              <a:cs typeface="ＭＳ ゴシック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143000"/>
            <a:ext cx="36087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0" dirty="0" err="1">
                <a:solidFill>
                  <a:srgbClr val="FF0000"/>
                </a:solidFill>
                <a:latin typeface="+mn-lt"/>
                <a:cs typeface="Century Gothic"/>
              </a:rPr>
              <a:t>fgets</a:t>
            </a:r>
            <a:r>
              <a:rPr sz="3600" spc="-15" dirty="0" err="1"/>
              <a:t>について</a:t>
            </a:r>
            <a:endParaRPr sz="36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0052" y="2000834"/>
            <a:ext cx="9985147" cy="4056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6285" algn="l"/>
              </a:tabLst>
            </a:pPr>
            <a:r>
              <a:rPr sz="2800" b="1" spc="-30" dirty="0" err="1">
                <a:uFill>
                  <a:solidFill>
                    <a:srgbClr val="000000"/>
                  </a:solidFill>
                </a:uFill>
                <a:latin typeface="+mn-ea"/>
                <a:cs typeface="ＭＳ ゴシック"/>
              </a:rPr>
              <a:t>ファイルから</a:t>
            </a:r>
            <a:r>
              <a:rPr sz="2800" b="1" u="none" spc="-30" dirty="0" err="1">
                <a:latin typeface="+mn-ea"/>
                <a:cs typeface="ＭＳ ゴシック"/>
              </a:rPr>
              <a:t>文字列を</a:t>
            </a:r>
            <a:r>
              <a:rPr sz="2800" b="1" u="sng" spc="-3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  <a:cs typeface="ＭＳ ゴシック"/>
              </a:rPr>
              <a:t>一行</a:t>
            </a:r>
            <a:r>
              <a:rPr lang="ja-JP" altLang="en-US" sz="2800" b="1" u="sng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  <a:cs typeface="ＭＳ ゴシック"/>
              </a:rPr>
              <a:t>ぶん</a:t>
            </a:r>
            <a:r>
              <a:rPr sz="2800" b="1" u="sng" spc="-3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  <a:cs typeface="ＭＳ ゴシック"/>
              </a:rPr>
              <a:t>読み込んで</a:t>
            </a:r>
            <a:r>
              <a:rPr sz="2800" b="1" u="none" spc="-35" dirty="0" err="1">
                <a:latin typeface="+mn-ea"/>
                <a:cs typeface="ＭＳ ゴシック"/>
              </a:rPr>
              <a:t>配列に格納</a:t>
            </a:r>
            <a:endParaRPr sz="2800" dirty="0">
              <a:latin typeface="+mn-ea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2800" dirty="0">
              <a:latin typeface="+mn-ea"/>
              <a:cs typeface="ＭＳ ゴシック"/>
            </a:endParaRPr>
          </a:p>
          <a:p>
            <a:pPr marL="12700">
              <a:lnSpc>
                <a:spcPct val="100000"/>
              </a:lnSpc>
              <a:tabLst>
                <a:tab pos="1841500" algn="l"/>
              </a:tabLst>
            </a:pPr>
            <a:r>
              <a:rPr sz="4400" spc="-10" dirty="0" err="1">
                <a:cs typeface="Century Gothic"/>
              </a:rPr>
              <a:t>fgets</a:t>
            </a:r>
            <a:r>
              <a:rPr sz="4400" spc="-10" dirty="0">
                <a:latin typeface="+mn-ea"/>
                <a:cs typeface="Century Gothic"/>
              </a:rPr>
              <a:t>(</a:t>
            </a:r>
            <a:r>
              <a:rPr sz="4400" spc="-45" dirty="0" err="1">
                <a:solidFill>
                  <a:srgbClr val="00B0F0"/>
                </a:solidFill>
                <a:uFill>
                  <a:solidFill>
                    <a:srgbClr val="877952"/>
                  </a:solidFill>
                </a:uFill>
                <a:latin typeface="+mn-ea"/>
                <a:cs typeface="ＭＳ ゴシック"/>
              </a:rPr>
              <a:t>格納先の配列</a:t>
            </a:r>
            <a:r>
              <a:rPr sz="4400" spc="-50" dirty="0">
                <a:latin typeface="+mn-ea"/>
                <a:cs typeface="Century Gothic"/>
              </a:rPr>
              <a:t>,</a:t>
            </a:r>
            <a:endParaRPr sz="4400" dirty="0">
              <a:latin typeface="+mn-ea"/>
              <a:cs typeface="Century Gothic"/>
            </a:endParaRPr>
          </a:p>
          <a:p>
            <a:pPr marL="1841500" marR="294640">
              <a:lnSpc>
                <a:spcPct val="100000"/>
              </a:lnSpc>
            </a:pPr>
            <a:r>
              <a:rPr sz="4400" spc="-35" dirty="0" err="1">
                <a:latin typeface="+mn-ea"/>
                <a:cs typeface="ＭＳ ゴシック"/>
              </a:rPr>
              <a:t>読み込む</a:t>
            </a:r>
            <a:r>
              <a:rPr sz="4400" spc="-165" dirty="0" err="1">
                <a:solidFill>
                  <a:srgbClr val="00B050"/>
                </a:solidFill>
                <a:uFill>
                  <a:solidFill>
                    <a:srgbClr val="205D4A"/>
                  </a:solidFill>
                </a:uFill>
                <a:latin typeface="+mn-ea"/>
                <a:cs typeface="ＭＳ ゴシック"/>
              </a:rPr>
              <a:t>文字列のサイズ</a:t>
            </a:r>
            <a:r>
              <a:rPr sz="4400" spc="-165" dirty="0">
                <a:solidFill>
                  <a:srgbClr val="00B050"/>
                </a:solidFill>
                <a:uFill>
                  <a:solidFill>
                    <a:srgbClr val="205D4A"/>
                  </a:solidFill>
                </a:uFill>
                <a:latin typeface="+mn-ea"/>
                <a:cs typeface="ＭＳ ゴシック"/>
              </a:rPr>
              <a:t> </a:t>
            </a:r>
            <a:r>
              <a:rPr sz="4400" spc="-50" dirty="0">
                <a:latin typeface="+mn-ea"/>
                <a:cs typeface="Century Gothic"/>
              </a:rPr>
              <a:t>,</a:t>
            </a:r>
            <a:br>
              <a:rPr lang="en-US" sz="4400" spc="-50" dirty="0">
                <a:latin typeface="+mn-ea"/>
                <a:cs typeface="Century Gothic"/>
              </a:rPr>
            </a:br>
            <a:r>
              <a:rPr sz="4400" spc="-145" dirty="0" err="1">
                <a:solidFill>
                  <a:srgbClr val="FF0000"/>
                </a:solidFill>
                <a:uFill>
                  <a:solidFill>
                    <a:srgbClr val="00AFEF"/>
                  </a:solidFill>
                </a:uFill>
                <a:latin typeface="+mn-ea"/>
                <a:cs typeface="ＭＳ ゴシック"/>
              </a:rPr>
              <a:t>ファイル型ポインタ</a:t>
            </a:r>
            <a:r>
              <a:rPr sz="4400" spc="-14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+mn-ea"/>
                <a:cs typeface="ＭＳ ゴシック"/>
              </a:rPr>
              <a:t> </a:t>
            </a:r>
            <a:r>
              <a:rPr sz="4400" u="none" spc="-25" dirty="0">
                <a:latin typeface="+mn-ea"/>
                <a:cs typeface="Century Gothic"/>
              </a:rPr>
              <a:t>);</a:t>
            </a:r>
            <a:br>
              <a:rPr lang="en-US" sz="4400" u="none" spc="-25" dirty="0">
                <a:latin typeface="+mn-ea"/>
                <a:cs typeface="Century Gothic"/>
              </a:rPr>
            </a:br>
            <a:br>
              <a:rPr lang="en-US" sz="2800" u="none" spc="-25" dirty="0">
                <a:latin typeface="+mn-ea"/>
                <a:cs typeface="Century Gothic"/>
              </a:rPr>
            </a:br>
            <a:r>
              <a:rPr lang="ja-JP" altLang="en-US" sz="2800" u="none" spc="-25" dirty="0">
                <a:latin typeface="+mn-ea"/>
                <a:cs typeface="Century Gothic"/>
              </a:rPr>
              <a:t>読み込むものがなかった場合は</a:t>
            </a:r>
            <a:r>
              <a:rPr lang="en-US" altLang="ja-JP" sz="3600" b="1" u="none" spc="-25" dirty="0">
                <a:latin typeface="+mn-ea"/>
                <a:cs typeface="Century Gothic"/>
              </a:rPr>
              <a:t>NULL</a:t>
            </a:r>
            <a:r>
              <a:rPr lang="ja-JP" altLang="en-US" sz="2800" u="none" spc="-25" dirty="0">
                <a:latin typeface="+mn-ea"/>
                <a:cs typeface="Century Gothic"/>
              </a:rPr>
              <a:t>を返す</a:t>
            </a:r>
            <a:endParaRPr sz="4400" b="1" dirty="0">
              <a:latin typeface="+mn-ea"/>
              <a:cs typeface="Century Gothic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E059DDD5-1164-2507-846B-F723BAB3977A}"/>
              </a:ext>
            </a:extLst>
          </p:cNvPr>
          <p:cNvSpPr txBox="1"/>
          <p:nvPr/>
        </p:nvSpPr>
        <p:spPr>
          <a:xfrm>
            <a:off x="838200" y="304800"/>
            <a:ext cx="791400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400" b="1" dirty="0"/>
              <a:t>ファイル読み込み</a:t>
            </a:r>
            <a:endParaRPr sz="2000" dirty="0">
              <a:latin typeface="+mn-ea"/>
              <a:cs typeface="ＭＳ ゴシック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90600" y="3048000"/>
            <a:ext cx="48006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2583C5"/>
                </a:solidFill>
                <a:cs typeface="Century Gothic"/>
              </a:rPr>
              <a:t>char </a:t>
            </a:r>
            <a:r>
              <a:rPr sz="3600" spc="-10" dirty="0">
                <a:cs typeface="Century Gothic"/>
              </a:rPr>
              <a:t>str[256];</a:t>
            </a:r>
            <a:endParaRPr sz="3600" dirty="0">
              <a:cs typeface="Century Gothic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95600" y="5105400"/>
            <a:ext cx="8763000" cy="1025922"/>
          </a:xfrm>
          <a:prstGeom prst="rect">
            <a:avLst/>
          </a:prstGeom>
          <a:ln w="19050">
            <a:solidFill>
              <a:srgbClr val="00B0F0"/>
            </a:solidFill>
          </a:ln>
        </p:spPr>
        <p:txBody>
          <a:bodyPr vert="horz" wrap="square" lIns="0" tIns="40640" rIns="0" bIns="0" rtlCol="0">
            <a:spAutoFit/>
          </a:bodyPr>
          <a:lstStyle/>
          <a:p>
            <a:pPr marR="163830" algn="r">
              <a:lnSpc>
                <a:spcPct val="100000"/>
              </a:lnSpc>
              <a:spcBef>
                <a:spcPts val="320"/>
              </a:spcBef>
            </a:pPr>
            <a:r>
              <a:rPr sz="3200" spc="-20" dirty="0" err="1">
                <a:latin typeface="ＭＳ ゴシック"/>
                <a:cs typeface="ＭＳ ゴシック"/>
              </a:rPr>
              <a:t>開いたファイル</a:t>
            </a:r>
            <a:r>
              <a:rPr lang="ja-JP" altLang="en-US" sz="3200" spc="-20" dirty="0">
                <a:latin typeface="ＭＳ ゴシック"/>
                <a:cs typeface="ＭＳ ゴシック"/>
              </a:rPr>
              <a:t>内の</a:t>
            </a:r>
            <a:r>
              <a:rPr sz="3200" spc="-20" dirty="0" err="1">
                <a:latin typeface="ＭＳ ゴシック"/>
                <a:cs typeface="ＭＳ ゴシック"/>
              </a:rPr>
              <a:t>文字列が一行分格納される</a:t>
            </a:r>
            <a:endParaRPr sz="3200" dirty="0">
              <a:latin typeface="ＭＳ ゴシック"/>
              <a:cs typeface="ＭＳ ゴシック"/>
            </a:endParaRPr>
          </a:p>
          <a:p>
            <a:pPr marR="86995" algn="r">
              <a:lnSpc>
                <a:spcPct val="100000"/>
              </a:lnSpc>
              <a:spcBef>
                <a:spcPts val="10"/>
              </a:spcBef>
            </a:pPr>
            <a:r>
              <a:rPr sz="3200" b="1" u="sng" spc="-35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※</a:t>
            </a:r>
            <a:r>
              <a:rPr sz="3200" b="1" u="sng" spc="-45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ＭＳ ゴシック"/>
                <a:cs typeface="ＭＳ ゴシック"/>
              </a:rPr>
              <a:t>改行と空白を含む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3124200" y="4343400"/>
            <a:ext cx="591820" cy="27940"/>
          </a:xfrm>
          <a:custGeom>
            <a:avLst/>
            <a:gdLst/>
            <a:ahLst/>
            <a:cxnLst/>
            <a:rect l="l" t="t" r="r" b="b"/>
            <a:pathLst>
              <a:path w="591820" h="27939">
                <a:moveTo>
                  <a:pt x="591312" y="0"/>
                </a:moveTo>
                <a:lnTo>
                  <a:pt x="0" y="0"/>
                </a:lnTo>
                <a:lnTo>
                  <a:pt x="0" y="27431"/>
                </a:lnTo>
                <a:lnTo>
                  <a:pt x="591312" y="27431"/>
                </a:lnTo>
                <a:lnTo>
                  <a:pt x="591312" y="0"/>
                </a:lnTo>
                <a:close/>
              </a:path>
            </a:pathLst>
          </a:custGeom>
          <a:solidFill>
            <a:srgbClr val="00B0F0"/>
          </a:solidFill>
          <a:ln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26666" y="3734815"/>
            <a:ext cx="10479534" cy="62837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000" dirty="0" err="1">
                <a:cs typeface="Century Gothic"/>
              </a:rPr>
              <a:t>fgets</a:t>
            </a:r>
            <a:r>
              <a:rPr sz="4000" dirty="0">
                <a:cs typeface="Century Gothic"/>
              </a:rPr>
              <a:t>(</a:t>
            </a:r>
            <a:r>
              <a:rPr sz="4000" dirty="0" err="1">
                <a:solidFill>
                  <a:srgbClr val="00B0F0"/>
                </a:solidFill>
                <a:cs typeface="Century Gothic"/>
              </a:rPr>
              <a:t>str</a:t>
            </a:r>
            <a:r>
              <a:rPr sz="4000" dirty="0" err="1">
                <a:cs typeface="Century Gothic"/>
              </a:rPr>
              <a:t>,</a:t>
            </a:r>
            <a:r>
              <a:rPr sz="4000" dirty="0" err="1">
                <a:solidFill>
                  <a:srgbClr val="00B050"/>
                </a:solidFill>
                <a:cs typeface="Century Gothic"/>
              </a:rPr>
              <a:t>sizeof</a:t>
            </a:r>
            <a:r>
              <a:rPr sz="4000" dirty="0">
                <a:solidFill>
                  <a:srgbClr val="00B050"/>
                </a:solidFill>
                <a:cs typeface="Century Gothic"/>
              </a:rPr>
              <a:t>(</a:t>
            </a:r>
            <a:r>
              <a:rPr sz="4000" dirty="0">
                <a:solidFill>
                  <a:srgbClr val="00B0F0"/>
                </a:solidFill>
                <a:cs typeface="Century Gothic"/>
              </a:rPr>
              <a:t>str</a:t>
            </a:r>
            <a:r>
              <a:rPr sz="4000" dirty="0">
                <a:solidFill>
                  <a:srgbClr val="00B050"/>
                </a:solidFill>
                <a:cs typeface="Century Gothic"/>
              </a:rPr>
              <a:t>)</a:t>
            </a:r>
            <a:r>
              <a:rPr sz="4000" dirty="0">
                <a:solidFill>
                  <a:srgbClr val="252525"/>
                </a:solidFill>
                <a:cs typeface="Century Gothic"/>
              </a:rPr>
              <a:t>,</a:t>
            </a:r>
            <a:r>
              <a:rPr sz="4000" spc="-50" dirty="0">
                <a:solidFill>
                  <a:srgbClr val="252525"/>
                </a:solidFill>
                <a:cs typeface="Century Gothic"/>
              </a:rPr>
              <a:t> </a:t>
            </a:r>
            <a:r>
              <a:rPr sz="4000" spc="-20" dirty="0">
                <a:solidFill>
                  <a:srgbClr val="FF0000"/>
                </a:solidFill>
                <a:cs typeface="Century Gothic"/>
              </a:rPr>
              <a:t>fp</a:t>
            </a:r>
            <a:r>
              <a:rPr sz="4000" spc="-20" dirty="0">
                <a:cs typeface="Century Gothic"/>
              </a:rPr>
              <a:t>);</a:t>
            </a:r>
            <a:endParaRPr sz="4000" dirty="0"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85800" y="1600200"/>
            <a:ext cx="6957695" cy="50590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40" dirty="0" err="1">
                <a:latin typeface="+mn-ea"/>
                <a:cs typeface="ＭＳ ゴシック"/>
              </a:rPr>
              <a:t>ファイル</a:t>
            </a:r>
            <a:r>
              <a:rPr lang="ja-JP" altLang="en-US" sz="3200" b="1" spc="-40" dirty="0">
                <a:latin typeface="+mn-ea"/>
                <a:cs typeface="ＭＳ ゴシック"/>
              </a:rPr>
              <a:t>から</a:t>
            </a:r>
            <a:r>
              <a:rPr sz="3200" b="1" spc="-40" dirty="0" err="1">
                <a:latin typeface="+mn-ea"/>
                <a:cs typeface="ＭＳ ゴシック"/>
              </a:rPr>
              <a:t>文字列</a:t>
            </a:r>
            <a:r>
              <a:rPr sz="2400" spc="-15" dirty="0" err="1">
                <a:latin typeface="+mn-ea"/>
                <a:cs typeface="ＭＳ ゴシック"/>
              </a:rPr>
              <a:t>を</a:t>
            </a:r>
            <a:r>
              <a:rPr sz="3200" b="1" spc="-40" dirty="0" err="1">
                <a:latin typeface="+mn-ea"/>
                <a:cs typeface="ＭＳ ゴシック"/>
              </a:rPr>
              <a:t>一行</a:t>
            </a:r>
            <a:r>
              <a:rPr lang="ja-JP" altLang="en-US" sz="3200" b="1" spc="-40" dirty="0">
                <a:latin typeface="+mn-ea"/>
                <a:cs typeface="ＭＳ ゴシック"/>
              </a:rPr>
              <a:t>ぶん</a:t>
            </a:r>
            <a:r>
              <a:rPr sz="3200" b="1" spc="-40" dirty="0" err="1">
                <a:latin typeface="+mn-ea"/>
                <a:cs typeface="ＭＳ ゴシック"/>
              </a:rPr>
              <a:t>読み取る</a:t>
            </a:r>
            <a:endParaRPr sz="2400" dirty="0">
              <a:latin typeface="+mn-ea"/>
              <a:cs typeface="ＭＳ ゴシック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999033" y="2206371"/>
            <a:ext cx="55054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00" spc="-10" dirty="0">
                <a:latin typeface="+mn-ea"/>
                <a:cs typeface="Century Gothic"/>
              </a:rPr>
              <a:t>(</a:t>
            </a:r>
            <a:r>
              <a:rPr sz="2800" b="1" spc="-10" dirty="0">
                <a:solidFill>
                  <a:srgbClr val="252525"/>
                </a:solidFill>
                <a:latin typeface="+mn-ea"/>
                <a:cs typeface="ＭＳ ゴシック"/>
              </a:rPr>
              <a:t>第</a:t>
            </a:r>
            <a:r>
              <a:rPr sz="2800" b="1" spc="-10" dirty="0">
                <a:solidFill>
                  <a:srgbClr val="252525"/>
                </a:solidFill>
                <a:latin typeface="+mn-ea"/>
                <a:cs typeface="Century Gothic"/>
              </a:rPr>
              <a:t>3</a:t>
            </a:r>
            <a:r>
              <a:rPr sz="2800" b="1" spc="-10" dirty="0">
                <a:solidFill>
                  <a:srgbClr val="252525"/>
                </a:solidFill>
                <a:latin typeface="+mn-ea"/>
                <a:cs typeface="ＭＳ ゴシック"/>
              </a:rPr>
              <a:t>引数</a:t>
            </a:r>
            <a:r>
              <a:rPr sz="2400" dirty="0">
                <a:latin typeface="+mn-ea"/>
                <a:cs typeface="ＭＳ ゴシック"/>
              </a:rPr>
              <a:t>に</a:t>
            </a:r>
            <a:r>
              <a:rPr sz="2400" b="1" spc="-20" dirty="0">
                <a:solidFill>
                  <a:srgbClr val="FF0000"/>
                </a:solidFill>
                <a:latin typeface="+mn-ea"/>
                <a:cs typeface="ＭＳ ゴシック"/>
              </a:rPr>
              <a:t>開いたファイルのポインタ</a:t>
            </a:r>
            <a:r>
              <a:rPr sz="2400" spc="-50" dirty="0">
                <a:latin typeface="+mn-ea"/>
                <a:cs typeface="Century Gothic"/>
              </a:rPr>
              <a:t>)</a:t>
            </a:r>
            <a:endParaRPr sz="2400" dirty="0">
              <a:latin typeface="+mn-ea"/>
              <a:cs typeface="Century Gothic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3385820" y="4371213"/>
            <a:ext cx="553720" cy="678815"/>
          </a:xfrm>
          <a:custGeom>
            <a:avLst/>
            <a:gdLst/>
            <a:ahLst/>
            <a:cxnLst/>
            <a:rect l="l" t="t" r="r" b="b"/>
            <a:pathLst>
              <a:path w="553720" h="678814">
                <a:moveTo>
                  <a:pt x="553211" y="678561"/>
                </a:moveTo>
                <a:lnTo>
                  <a:pt x="0" y="0"/>
                </a:lnTo>
              </a:path>
            </a:pathLst>
          </a:custGeom>
          <a:ln w="19050">
            <a:solidFill>
              <a:srgbClr val="00B0F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1" name="object 11"/>
          <p:cNvGrpSpPr/>
          <p:nvPr/>
        </p:nvGrpSpPr>
        <p:grpSpPr>
          <a:xfrm>
            <a:off x="8001000" y="838200"/>
            <a:ext cx="3769360" cy="4142740"/>
            <a:chOff x="8007095" y="877824"/>
            <a:chExt cx="3769360" cy="4142740"/>
          </a:xfrm>
          <a:noFill/>
        </p:grpSpPr>
        <p:sp>
          <p:nvSpPr>
            <p:cNvPr id="12" name="object 12"/>
            <p:cNvSpPr/>
            <p:nvPr/>
          </p:nvSpPr>
          <p:spPr>
            <a:xfrm>
              <a:off x="8007095" y="877824"/>
              <a:ext cx="3769360" cy="4142740"/>
            </a:xfrm>
            <a:custGeom>
              <a:avLst/>
              <a:gdLst/>
              <a:ahLst/>
              <a:cxnLst/>
              <a:rect l="l" t="t" r="r" b="b"/>
              <a:pathLst>
                <a:path w="3769359" h="4142740">
                  <a:moveTo>
                    <a:pt x="3768852" y="0"/>
                  </a:moveTo>
                  <a:lnTo>
                    <a:pt x="0" y="0"/>
                  </a:lnTo>
                  <a:lnTo>
                    <a:pt x="0" y="4142231"/>
                  </a:lnTo>
                  <a:lnTo>
                    <a:pt x="3768852" y="4142231"/>
                  </a:lnTo>
                  <a:lnTo>
                    <a:pt x="3768852" y="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9297923" y="1479804"/>
              <a:ext cx="228600" cy="513715"/>
            </a:xfrm>
            <a:custGeom>
              <a:avLst/>
              <a:gdLst/>
              <a:ahLst/>
              <a:cxnLst/>
              <a:rect l="l" t="t" r="r" b="b"/>
              <a:pathLst>
                <a:path w="228600" h="513714">
                  <a:moveTo>
                    <a:pt x="152400" y="190500"/>
                  </a:moveTo>
                  <a:lnTo>
                    <a:pt x="76200" y="190500"/>
                  </a:lnTo>
                  <a:lnTo>
                    <a:pt x="76200" y="513207"/>
                  </a:lnTo>
                  <a:lnTo>
                    <a:pt x="152400" y="513207"/>
                  </a:lnTo>
                  <a:lnTo>
                    <a:pt x="152400" y="190500"/>
                  </a:lnTo>
                  <a:close/>
                </a:path>
                <a:path w="228600" h="513714">
                  <a:moveTo>
                    <a:pt x="114300" y="0"/>
                  </a:moveTo>
                  <a:lnTo>
                    <a:pt x="0" y="228600"/>
                  </a:lnTo>
                  <a:lnTo>
                    <a:pt x="76200" y="228600"/>
                  </a:lnTo>
                  <a:lnTo>
                    <a:pt x="76200" y="190500"/>
                  </a:lnTo>
                  <a:lnTo>
                    <a:pt x="209550" y="190500"/>
                  </a:lnTo>
                  <a:lnTo>
                    <a:pt x="114300" y="0"/>
                  </a:lnTo>
                  <a:close/>
                </a:path>
                <a:path w="228600" h="513714">
                  <a:moveTo>
                    <a:pt x="209550" y="190500"/>
                  </a:moveTo>
                  <a:lnTo>
                    <a:pt x="152400" y="190500"/>
                  </a:lnTo>
                  <a:lnTo>
                    <a:pt x="152400" y="228600"/>
                  </a:lnTo>
                  <a:lnTo>
                    <a:pt x="228600" y="228600"/>
                  </a:lnTo>
                  <a:lnTo>
                    <a:pt x="209550" y="190500"/>
                  </a:lnTo>
                  <a:close/>
                </a:path>
              </a:pathLst>
            </a:custGeom>
            <a:grpFill/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8087359" y="377139"/>
            <a:ext cx="304990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latin typeface="Century Gothic"/>
                <a:cs typeface="Century Gothic"/>
              </a:rPr>
              <a:t>↓</a:t>
            </a:r>
            <a:r>
              <a:rPr sz="2800" spc="-40" dirty="0">
                <a:latin typeface="ＭＳ ゴシック"/>
                <a:cs typeface="ＭＳ ゴシック"/>
              </a:rPr>
              <a:t>テキストファイル</a:t>
            </a:r>
            <a:endParaRPr sz="2800">
              <a:latin typeface="ＭＳ ゴシック"/>
              <a:cs typeface="ＭＳ ゴシック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007095" y="877824"/>
            <a:ext cx="3769360" cy="1584408"/>
          </a:xfrm>
          <a:prstGeom prst="rect">
            <a:avLst/>
          </a:prstGeom>
          <a:ln w="12700">
            <a:solidFill>
              <a:srgbClr val="117DA7"/>
            </a:solidFill>
          </a:ln>
        </p:spPr>
        <p:txBody>
          <a:bodyPr vert="horz" wrap="square" lIns="0" tIns="40005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315"/>
              </a:spcBef>
            </a:pPr>
            <a:r>
              <a:rPr sz="3200" spc="-15" dirty="0">
                <a:latin typeface="ＭＳ ゴシック"/>
                <a:cs typeface="ＭＳ ゴシック"/>
              </a:rPr>
              <a:t>勇者の▯こうげき！</a:t>
            </a:r>
            <a:endParaRPr sz="3200" dirty="0">
              <a:latin typeface="ＭＳ ゴシック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994"/>
              </a:spcBef>
            </a:pPr>
            <a:endParaRPr sz="3200" dirty="0">
              <a:latin typeface="ＭＳ ゴシック"/>
              <a:cs typeface="ＭＳ ゴシック"/>
            </a:endParaRPr>
          </a:p>
          <a:p>
            <a:pPr marL="956310">
              <a:lnSpc>
                <a:spcPct val="100000"/>
              </a:lnSpc>
            </a:pPr>
            <a:r>
              <a:rPr sz="2800" spc="-10" dirty="0">
                <a:latin typeface="Century Gothic"/>
                <a:cs typeface="Century Gothic"/>
              </a:rPr>
              <a:t>(</a:t>
            </a:r>
            <a:r>
              <a:rPr sz="2800" spc="-25" dirty="0">
                <a:latin typeface="ＭＳ ゴシック"/>
                <a:cs typeface="ＭＳ ゴシック"/>
              </a:rPr>
              <a:t>空白</a:t>
            </a:r>
            <a:r>
              <a:rPr sz="2800" spc="-50" dirty="0">
                <a:latin typeface="Century Gothic"/>
                <a:cs typeface="Century Gothic"/>
              </a:rPr>
              <a:t>)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19" name="object 7">
            <a:extLst>
              <a:ext uri="{FF2B5EF4-FFF2-40B4-BE49-F238E27FC236}">
                <a16:creationId xmlns:a16="http://schemas.microsoft.com/office/drawing/2014/main" id="{6FF0A3B6-FF0C-A410-5793-E0F7CA947E20}"/>
              </a:ext>
            </a:extLst>
          </p:cNvPr>
          <p:cNvSpPr txBox="1"/>
          <p:nvPr/>
        </p:nvSpPr>
        <p:spPr>
          <a:xfrm>
            <a:off x="838200" y="304800"/>
            <a:ext cx="791400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400" b="1" dirty="0"/>
              <a:t>ファイル読み込み</a:t>
            </a:r>
            <a:endParaRPr sz="2000" dirty="0">
              <a:latin typeface="+mn-ea"/>
              <a:cs typeface="ＭＳ ゴシック"/>
            </a:endParaRPr>
          </a:p>
        </p:txBody>
      </p:sp>
      <p:sp>
        <p:nvSpPr>
          <p:cNvPr id="6" name="矢印: 下 5">
            <a:extLst>
              <a:ext uri="{FF2B5EF4-FFF2-40B4-BE49-F238E27FC236}">
                <a16:creationId xmlns:a16="http://schemas.microsoft.com/office/drawing/2014/main" id="{C6C6DDD2-C40E-3CED-8200-EAA6AE308B91}"/>
              </a:ext>
            </a:extLst>
          </p:cNvPr>
          <p:cNvSpPr/>
          <p:nvPr/>
        </p:nvSpPr>
        <p:spPr>
          <a:xfrm flipV="1">
            <a:off x="9296400" y="1524000"/>
            <a:ext cx="304800" cy="45720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2606FE09-FBCE-48A3-9F73-6C735E156D85}"/>
              </a:ext>
            </a:extLst>
          </p:cNvPr>
          <p:cNvSpPr txBox="1"/>
          <p:nvPr/>
        </p:nvSpPr>
        <p:spPr>
          <a:xfrm>
            <a:off x="5466214" y="6155758"/>
            <a:ext cx="618150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latin typeface="+mn-ea"/>
              </a:rPr>
              <a:t>ｓｔｒ</a:t>
            </a:r>
            <a:r>
              <a:rPr lang="ja-JP" altLang="en-US" sz="3200" dirty="0">
                <a:latin typeface="+mn-ea"/>
              </a:rPr>
              <a:t>の中身</a:t>
            </a:r>
            <a:r>
              <a:rPr kumimoji="1" lang="ja-JP" altLang="en-US" sz="3200" dirty="0">
                <a:latin typeface="+mn-ea"/>
              </a:rPr>
              <a:t>：</a:t>
            </a:r>
            <a:r>
              <a:rPr kumimoji="1" lang="ja-JP" altLang="en-US" sz="3200" dirty="0">
                <a:solidFill>
                  <a:srgbClr val="00B050"/>
                </a:solidFill>
                <a:latin typeface="+mn-ea"/>
              </a:rPr>
              <a:t>勇者の こうげき！</a:t>
            </a:r>
            <a:r>
              <a:rPr kumimoji="1" lang="en-US" altLang="ja-JP" sz="3200" dirty="0">
                <a:solidFill>
                  <a:srgbClr val="00B050"/>
                </a:solidFill>
                <a:latin typeface="+mn-ea"/>
              </a:rPr>
              <a:t>\n</a:t>
            </a:r>
            <a:endParaRPr kumimoji="1" lang="ja-JP" altLang="en-US" sz="3200" dirty="0">
              <a:solidFill>
                <a:srgbClr val="00B050"/>
              </a:solidFill>
              <a:latin typeface="+mn-e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1143000"/>
            <a:ext cx="3608704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0" dirty="0" err="1">
                <a:solidFill>
                  <a:srgbClr val="FF0000"/>
                </a:solidFill>
                <a:latin typeface="+mn-lt"/>
                <a:cs typeface="Century Gothic"/>
              </a:rPr>
              <a:t>fget</a:t>
            </a:r>
            <a:r>
              <a:rPr lang="en-US" sz="4400" b="1" spc="-10" dirty="0" err="1">
                <a:solidFill>
                  <a:srgbClr val="FF0000"/>
                </a:solidFill>
                <a:latin typeface="+mn-lt"/>
                <a:cs typeface="Century Gothic"/>
              </a:rPr>
              <a:t>c</a:t>
            </a:r>
            <a:r>
              <a:rPr sz="3600" spc="-15" dirty="0" err="1"/>
              <a:t>について</a:t>
            </a:r>
            <a:endParaRPr sz="3600" dirty="0">
              <a:latin typeface="Century Gothic"/>
              <a:cs typeface="Century Gothic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40052" y="2000834"/>
            <a:ext cx="9985147" cy="325666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756285" algn="l"/>
              </a:tabLst>
            </a:pPr>
            <a:r>
              <a:rPr sz="2800" b="1" spc="-30" dirty="0" err="1">
                <a:uFill>
                  <a:solidFill>
                    <a:srgbClr val="000000"/>
                  </a:solidFill>
                </a:uFill>
                <a:latin typeface="+mn-ea"/>
                <a:cs typeface="ＭＳ ゴシック"/>
              </a:rPr>
              <a:t>ファイルから</a:t>
            </a:r>
            <a:r>
              <a:rPr sz="2800" b="1" spc="-3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  <a:cs typeface="ＭＳ ゴシック"/>
              </a:rPr>
              <a:t>一</a:t>
            </a:r>
            <a:r>
              <a:rPr lang="ja-JP" altLang="en-US" sz="2800" b="1" spc="-30" dirty="0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  <a:cs typeface="ＭＳ ゴシック"/>
              </a:rPr>
              <a:t>文字</a:t>
            </a:r>
            <a:r>
              <a:rPr sz="2800" b="1" spc="-30" dirty="0" err="1">
                <a:solidFill>
                  <a:srgbClr val="FF0000"/>
                </a:solidFill>
                <a:uFill>
                  <a:solidFill>
                    <a:srgbClr val="FF0000"/>
                  </a:solidFill>
                </a:uFill>
                <a:latin typeface="+mn-ea"/>
                <a:cs typeface="ＭＳ ゴシック"/>
              </a:rPr>
              <a:t>読み込んで</a:t>
            </a:r>
            <a:r>
              <a:rPr lang="ja-JP" altLang="en-US" sz="2800" b="1" spc="-30" dirty="0">
                <a:solidFill>
                  <a:srgbClr val="FF0000"/>
                </a:solidFill>
                <a:latin typeface="+mn-ea"/>
                <a:cs typeface="ＭＳ ゴシック"/>
              </a:rPr>
              <a:t>文字を戻り値で返す</a:t>
            </a:r>
            <a:endParaRPr sz="2800" dirty="0">
              <a:solidFill>
                <a:srgbClr val="FF0000"/>
              </a:solidFill>
              <a:latin typeface="+mn-ea"/>
              <a:cs typeface="ＭＳ ゴシック"/>
            </a:endParaRPr>
          </a:p>
          <a:p>
            <a:pPr>
              <a:lnSpc>
                <a:spcPct val="100000"/>
              </a:lnSpc>
              <a:spcBef>
                <a:spcPts val="1280"/>
              </a:spcBef>
            </a:pPr>
            <a:endParaRPr sz="2800" dirty="0">
              <a:latin typeface="+mn-ea"/>
              <a:cs typeface="ＭＳ ゴシック"/>
            </a:endParaRPr>
          </a:p>
          <a:p>
            <a:pPr marL="12700">
              <a:lnSpc>
                <a:spcPct val="100000"/>
              </a:lnSpc>
              <a:tabLst>
                <a:tab pos="1841500" algn="l"/>
              </a:tabLst>
            </a:pPr>
            <a:r>
              <a:rPr sz="4400" spc="-10" dirty="0" err="1">
                <a:cs typeface="Century Gothic"/>
              </a:rPr>
              <a:t>fget</a:t>
            </a:r>
            <a:r>
              <a:rPr lang="en-US" sz="4400" spc="-10" dirty="0" err="1">
                <a:cs typeface="Century Gothic"/>
              </a:rPr>
              <a:t>c</a:t>
            </a:r>
            <a:r>
              <a:rPr sz="4400" spc="-10" dirty="0">
                <a:latin typeface="+mn-ea"/>
                <a:cs typeface="Century Gothic"/>
              </a:rPr>
              <a:t>(</a:t>
            </a:r>
            <a:r>
              <a:rPr lang="en-US" altLang="ja-JP" sz="4400" spc="-10" dirty="0">
                <a:latin typeface="+mn-ea"/>
                <a:cs typeface="Century Gothic"/>
              </a:rPr>
              <a:t> </a:t>
            </a:r>
            <a:r>
              <a:rPr sz="4400" spc="-145" dirty="0" err="1">
                <a:solidFill>
                  <a:srgbClr val="00B050"/>
                </a:solidFill>
                <a:uFill>
                  <a:solidFill>
                    <a:srgbClr val="00AFEF"/>
                  </a:solidFill>
                </a:uFill>
                <a:latin typeface="+mn-ea"/>
                <a:cs typeface="ＭＳ ゴシック"/>
              </a:rPr>
              <a:t>ファイル型ポインタ</a:t>
            </a:r>
            <a:r>
              <a:rPr sz="4400" spc="-145" dirty="0">
                <a:solidFill>
                  <a:srgbClr val="00AFEF"/>
                </a:solidFill>
                <a:uFill>
                  <a:solidFill>
                    <a:srgbClr val="00AFEF"/>
                  </a:solidFill>
                </a:uFill>
                <a:latin typeface="+mn-ea"/>
                <a:cs typeface="ＭＳ ゴシック"/>
              </a:rPr>
              <a:t> </a:t>
            </a:r>
            <a:r>
              <a:rPr sz="4400" u="none" spc="-25" dirty="0">
                <a:latin typeface="+mn-ea"/>
                <a:cs typeface="Century Gothic"/>
              </a:rPr>
              <a:t>);</a:t>
            </a:r>
            <a:br>
              <a:rPr lang="en-US" sz="4400" u="none" spc="-25" dirty="0">
                <a:latin typeface="+mn-ea"/>
                <a:cs typeface="Century Gothic"/>
              </a:rPr>
            </a:br>
            <a:br>
              <a:rPr lang="en-US" sz="2800" u="none" spc="-25" dirty="0">
                <a:latin typeface="+mn-ea"/>
                <a:cs typeface="Century Gothic"/>
              </a:rPr>
            </a:br>
            <a:r>
              <a:rPr lang="en-US" altLang="ja-JP" sz="3600" b="1" u="none" spc="-25" dirty="0" err="1">
                <a:cs typeface="Century Gothic"/>
              </a:rPr>
              <a:t>fgetc</a:t>
            </a:r>
            <a:r>
              <a:rPr lang="ja-JP" altLang="en-US" sz="3600" b="1" u="none" spc="-25" dirty="0">
                <a:latin typeface="+mn-ea"/>
                <a:cs typeface="Century Gothic"/>
              </a:rPr>
              <a:t>では</a:t>
            </a:r>
            <a:br>
              <a:rPr lang="en-US" altLang="ja-JP" sz="3600" b="1" u="none" spc="-25" dirty="0">
                <a:solidFill>
                  <a:srgbClr val="00B0F0"/>
                </a:solidFill>
                <a:latin typeface="+mn-ea"/>
                <a:cs typeface="Century Gothic"/>
              </a:rPr>
            </a:br>
            <a:r>
              <a:rPr lang="ja-JP" altLang="en-US" sz="3600" b="1" u="none" spc="-25" dirty="0">
                <a:solidFill>
                  <a:srgbClr val="00B0F0"/>
                </a:solidFill>
                <a:latin typeface="+mn-ea"/>
                <a:cs typeface="Century Gothic"/>
              </a:rPr>
              <a:t>スペース</a:t>
            </a:r>
            <a:r>
              <a:rPr lang="ja-JP" altLang="en-US" sz="3600" b="1" u="none" spc="-25" dirty="0">
                <a:latin typeface="+mn-ea"/>
                <a:cs typeface="Century Gothic"/>
              </a:rPr>
              <a:t>や</a:t>
            </a:r>
            <a:r>
              <a:rPr lang="en-US" altLang="ja-JP" sz="3600" b="1" u="none" spc="-25" dirty="0">
                <a:solidFill>
                  <a:srgbClr val="00B0F0"/>
                </a:solidFill>
                <a:latin typeface="+mn-ea"/>
                <a:cs typeface="Century Gothic"/>
              </a:rPr>
              <a:t>\n</a:t>
            </a:r>
            <a:r>
              <a:rPr lang="ja-JP" altLang="en-US" sz="3600" b="1" u="none" spc="-25" dirty="0">
                <a:solidFill>
                  <a:srgbClr val="00B0F0"/>
                </a:solidFill>
                <a:latin typeface="+mn-ea"/>
                <a:cs typeface="Century Gothic"/>
              </a:rPr>
              <a:t>（改行）</a:t>
            </a:r>
            <a:r>
              <a:rPr lang="ja-JP" altLang="en-US" sz="3600" b="1" u="none" spc="-25" dirty="0">
                <a:latin typeface="+mn-ea"/>
                <a:cs typeface="Century Gothic"/>
              </a:rPr>
              <a:t>も</a:t>
            </a:r>
            <a:r>
              <a:rPr lang="ja-JP" altLang="en-US" sz="3600" b="1" u="none" spc="-25" dirty="0">
                <a:solidFill>
                  <a:srgbClr val="FF0000"/>
                </a:solidFill>
                <a:latin typeface="+mn-ea"/>
                <a:cs typeface="Century Gothic"/>
              </a:rPr>
              <a:t>一文字として読み込む</a:t>
            </a:r>
            <a:endParaRPr sz="4400" b="1" dirty="0">
              <a:solidFill>
                <a:srgbClr val="FF0000"/>
              </a:solidFill>
              <a:latin typeface="+mn-ea"/>
              <a:cs typeface="Century Gothic"/>
            </a:endParaRPr>
          </a:p>
        </p:txBody>
      </p:sp>
      <p:sp>
        <p:nvSpPr>
          <p:cNvPr id="6" name="object 7">
            <a:extLst>
              <a:ext uri="{FF2B5EF4-FFF2-40B4-BE49-F238E27FC236}">
                <a16:creationId xmlns:a16="http://schemas.microsoft.com/office/drawing/2014/main" id="{E059DDD5-1164-2507-846B-F723BAB3977A}"/>
              </a:ext>
            </a:extLst>
          </p:cNvPr>
          <p:cNvSpPr txBox="1"/>
          <p:nvPr/>
        </p:nvSpPr>
        <p:spPr>
          <a:xfrm>
            <a:off x="838200" y="304800"/>
            <a:ext cx="7914005" cy="68929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400" b="1" dirty="0"/>
              <a:t>ファイル読み込み</a:t>
            </a:r>
            <a:endParaRPr sz="2000" dirty="0">
              <a:latin typeface="+mn-ea"/>
              <a:cs typeface="ＭＳ ゴシック"/>
            </a:endParaRPr>
          </a:p>
        </p:txBody>
      </p:sp>
    </p:spTree>
    <p:extLst>
      <p:ext uri="{BB962C8B-B14F-4D97-AF65-F5344CB8AC3E}">
        <p14:creationId xmlns:p14="http://schemas.microsoft.com/office/powerpoint/2010/main" val="153961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31209-5D6D-2EA5-D34E-26785907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ファイル操作関数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ED2D98-B1C1-4ACE-DBE3-F0F8DBFC1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ファイルとは</a:t>
            </a:r>
            <a:br>
              <a:rPr kumimoji="1" lang="en-US" altLang="ja-JP" sz="3600" dirty="0"/>
            </a:br>
            <a:br>
              <a:rPr kumimoji="1" lang="en-US" altLang="ja-JP" sz="3600" dirty="0"/>
            </a:br>
            <a:r>
              <a:rPr kumimoji="1" lang="ja-JP" altLang="en-US" sz="3600" dirty="0"/>
              <a:t>・プログラムのソースファイル</a:t>
            </a:r>
            <a:br>
              <a:rPr kumimoji="1" lang="en-US" altLang="ja-JP" sz="3600" dirty="0"/>
            </a:br>
            <a:r>
              <a:rPr kumimoji="1" lang="ja-JP" altLang="en-US" sz="3600" dirty="0"/>
              <a:t>・プログラムの実行ファイル</a:t>
            </a:r>
            <a:br>
              <a:rPr kumimoji="1" lang="en-US" altLang="ja-JP" sz="3600" dirty="0"/>
            </a:br>
            <a:r>
              <a:rPr kumimoji="1" lang="ja-JP" altLang="en-US" sz="3600" dirty="0"/>
              <a:t>・ゲームのセーブデータ</a:t>
            </a:r>
            <a:br>
              <a:rPr kumimoji="1" lang="en-US" altLang="ja-JP" sz="3600" dirty="0"/>
            </a:br>
            <a:br>
              <a:rPr kumimoji="1" lang="en-US" altLang="ja-JP" sz="3600" dirty="0"/>
            </a:br>
            <a:r>
              <a:rPr kumimoji="1" lang="ja-JP" altLang="en-US" sz="3600" dirty="0"/>
              <a:t>　など、ディスク上に保存して、必要な時</a:t>
            </a:r>
            <a:br>
              <a:rPr kumimoji="1" lang="en-US" altLang="ja-JP" sz="3600" dirty="0"/>
            </a:br>
            <a:r>
              <a:rPr kumimoji="1" lang="ja-JP" altLang="en-US" sz="3600" dirty="0"/>
              <a:t>　に呼び出せるものを</a:t>
            </a:r>
            <a:r>
              <a:rPr kumimoji="1" lang="ja-JP" altLang="en-US" sz="3600" b="1" dirty="0">
                <a:solidFill>
                  <a:srgbClr val="FF0000"/>
                </a:solidFill>
              </a:rPr>
              <a:t>ファイル</a:t>
            </a:r>
            <a:r>
              <a:rPr kumimoji="1" lang="ja-JP" altLang="en-US" sz="3600" dirty="0"/>
              <a:t>という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8689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31209-5D6D-2EA5-D34E-26785907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ファイル操作関数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ED2D98-B1C1-4ACE-DBE3-F0F8DBFC1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600" dirty="0"/>
              <a:t>ファイルとは</a:t>
            </a:r>
            <a:br>
              <a:rPr kumimoji="1" lang="en-US" altLang="ja-JP" sz="3600" dirty="0"/>
            </a:br>
            <a:br>
              <a:rPr lang="en-US" altLang="ja-JP" sz="3600" dirty="0"/>
            </a:br>
            <a:r>
              <a:rPr lang="ja-JP" altLang="en-US" sz="3600" dirty="0"/>
              <a:t>　</a:t>
            </a:r>
            <a:r>
              <a:rPr lang="en-US" altLang="ja-JP" sz="3600" dirty="0"/>
              <a:t>C</a:t>
            </a:r>
            <a:r>
              <a:rPr lang="ja-JP" altLang="en-US" sz="3600" dirty="0"/>
              <a:t>言語でもファイルの</a:t>
            </a:r>
            <a:br>
              <a:rPr lang="en-US" altLang="ja-JP" sz="3600" dirty="0"/>
            </a:br>
            <a:br>
              <a:rPr lang="en-US" altLang="ja-JP" sz="3600" dirty="0"/>
            </a:br>
            <a:r>
              <a:rPr lang="ja-JP" altLang="en-US" sz="3600" dirty="0"/>
              <a:t>　・作成</a:t>
            </a:r>
            <a:br>
              <a:rPr lang="en-US" altLang="ja-JP" sz="3600" dirty="0"/>
            </a:br>
            <a:r>
              <a:rPr lang="ja-JP" altLang="en-US" sz="3600" dirty="0"/>
              <a:t>　・書き込み</a:t>
            </a:r>
            <a:br>
              <a:rPr lang="en-US" altLang="ja-JP" sz="3600" dirty="0"/>
            </a:br>
            <a:r>
              <a:rPr lang="ja-JP" altLang="en-US" sz="3600" dirty="0"/>
              <a:t>　・読み込み</a:t>
            </a:r>
            <a:br>
              <a:rPr lang="en-US" altLang="ja-JP" sz="3600" dirty="0"/>
            </a:br>
            <a:br>
              <a:rPr lang="en-US" altLang="ja-JP" sz="3600" dirty="0"/>
            </a:br>
            <a:r>
              <a:rPr lang="ja-JP" altLang="en-US" sz="3600" dirty="0"/>
              <a:t>　を行うための仕組みが準備されている</a:t>
            </a:r>
            <a:endParaRPr kumimoji="1" lang="en-US" altLang="ja-JP" sz="3600" dirty="0"/>
          </a:p>
        </p:txBody>
      </p:sp>
    </p:spTree>
    <p:extLst>
      <p:ext uri="{BB962C8B-B14F-4D97-AF65-F5344CB8AC3E}">
        <p14:creationId xmlns:p14="http://schemas.microsoft.com/office/powerpoint/2010/main" val="3532293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C231209-5D6D-2EA5-D34E-26785907AC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b="1" dirty="0"/>
              <a:t>ファイル操作関数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7ED2D98-B1C1-4ACE-DBE3-F0F8DBFC1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kumimoji="1" lang="ja-JP" altLang="en-US" sz="3600" dirty="0"/>
              <a:t>ファイル操作関数一覧</a:t>
            </a:r>
            <a:br>
              <a:rPr kumimoji="1" lang="en-US" altLang="ja-JP" sz="3600" dirty="0"/>
            </a:br>
            <a:br>
              <a:rPr lang="en-US" altLang="ja-JP" sz="3600" dirty="0"/>
            </a:br>
            <a:r>
              <a:rPr lang="en-US" altLang="ja-JP" sz="3600" dirty="0"/>
              <a:t>	</a:t>
            </a:r>
            <a:r>
              <a:rPr lang="ja-JP" altLang="en-US" sz="3600" dirty="0"/>
              <a:t>・ファイル操作開始</a:t>
            </a:r>
            <a:r>
              <a:rPr lang="en-US" altLang="ja-JP" sz="3600" dirty="0"/>
              <a:t>	</a:t>
            </a:r>
            <a:r>
              <a:rPr lang="ja-JP" altLang="en-US" sz="3600" dirty="0"/>
              <a:t>・ファイル操作終了</a:t>
            </a:r>
            <a:br>
              <a:rPr lang="en-US" altLang="ja-JP" sz="3600" dirty="0"/>
            </a:br>
            <a:r>
              <a:rPr lang="en-US" altLang="ja-JP" sz="3600" dirty="0"/>
              <a:t>		</a:t>
            </a:r>
            <a:r>
              <a:rPr lang="en-US" altLang="ja-JP" sz="360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fopen</a:t>
            </a:r>
            <a:r>
              <a:rPr lang="en-US" altLang="ja-JP" sz="360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	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		</a:t>
            </a:r>
            <a:r>
              <a:rPr lang="ja-JP" altLang="en-US" sz="3600" dirty="0">
                <a:latin typeface="0xProto" panose="02000009000000000000" pitchFamily="49" charset="0"/>
                <a:cs typeface="0xProto" panose="02000009000000000000" pitchFamily="49" charset="0"/>
              </a:rPr>
              <a:t>　　　</a:t>
            </a:r>
            <a:r>
              <a:rPr lang="en-US" altLang="ja-JP" sz="3600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fclose</a:t>
            </a:r>
            <a:b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</a:br>
            <a:b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	</a:t>
            </a:r>
            <a:r>
              <a:rPr lang="ja-JP" altLang="en-US" sz="3600" dirty="0">
                <a:latin typeface="0xProto" panose="02000009000000000000" pitchFamily="49" charset="0"/>
                <a:cs typeface="0xProto" panose="02000009000000000000" pitchFamily="49" charset="0"/>
              </a:rPr>
              <a:t>・ファイル書込</a:t>
            </a:r>
            <a:b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		</a:t>
            </a: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fprintf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, </a:t>
            </a: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fputc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, </a:t>
            </a: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fputs</a:t>
            </a:r>
            <a:b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</a:br>
            <a:b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	</a:t>
            </a:r>
            <a:r>
              <a:rPr lang="ja-JP" altLang="en-US" sz="3600" dirty="0">
                <a:latin typeface="0xProto" panose="02000009000000000000" pitchFamily="49" charset="0"/>
                <a:cs typeface="0xProto" panose="02000009000000000000" pitchFamily="49" charset="0"/>
              </a:rPr>
              <a:t>・ファイル読込</a:t>
            </a:r>
            <a:b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</a:b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		</a:t>
            </a: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fscanf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, </a:t>
            </a: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fgetc</a:t>
            </a:r>
            <a:r>
              <a:rPr lang="en-US" altLang="ja-JP" sz="3600" dirty="0">
                <a:latin typeface="0xProto" panose="02000009000000000000" pitchFamily="49" charset="0"/>
                <a:cs typeface="0xProto" panose="02000009000000000000" pitchFamily="49" charset="0"/>
              </a:rPr>
              <a:t>, </a:t>
            </a:r>
            <a:r>
              <a:rPr lang="en-US" altLang="ja-JP" sz="3600" dirty="0" err="1">
                <a:latin typeface="0xProto" panose="02000009000000000000" pitchFamily="49" charset="0"/>
                <a:cs typeface="0xProto" panose="02000009000000000000" pitchFamily="49" charset="0"/>
              </a:rPr>
              <a:t>fgets</a:t>
            </a:r>
            <a:endParaRPr lang="en-US" altLang="ja-JP" sz="3600" dirty="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1087AE2E-2965-A958-78AA-F68E8C3ABF75}"/>
              </a:ext>
            </a:extLst>
          </p:cNvPr>
          <p:cNvSpPr/>
          <p:nvPr/>
        </p:nvSpPr>
        <p:spPr>
          <a:xfrm>
            <a:off x="4876800" y="2743200"/>
            <a:ext cx="2057400" cy="22860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302ABD-B8BB-82F1-6E42-51DC49C6AC1C}"/>
              </a:ext>
            </a:extLst>
          </p:cNvPr>
          <p:cNvSpPr txBox="1"/>
          <p:nvPr/>
        </p:nvSpPr>
        <p:spPr>
          <a:xfrm>
            <a:off x="4495800" y="2954923"/>
            <a:ext cx="26965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600" dirty="0">
                <a:solidFill>
                  <a:srgbClr val="00B050"/>
                </a:solidFill>
              </a:rPr>
              <a:t>オープンしたら必ずクローズ</a:t>
            </a:r>
          </a:p>
        </p:txBody>
      </p:sp>
    </p:spTree>
    <p:extLst>
      <p:ext uri="{BB962C8B-B14F-4D97-AF65-F5344CB8AC3E}">
        <p14:creationId xmlns:p14="http://schemas.microsoft.com/office/powerpoint/2010/main" val="21404061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795019" y="1625066"/>
            <a:ext cx="9641205" cy="716863"/>
          </a:xfrm>
          <a:prstGeom prst="rect">
            <a:avLst/>
          </a:prstGeom>
          <a:solidFill>
            <a:srgbClr val="FFFFFF"/>
          </a:solidFill>
          <a:ln w="28575">
            <a:noFill/>
          </a:ln>
        </p:spPr>
        <p:txBody>
          <a:bodyPr vert="horz" wrap="square" lIns="0" tIns="3937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310"/>
              </a:spcBef>
            </a:pPr>
            <a:r>
              <a:rPr sz="4400" dirty="0">
                <a:solidFill>
                  <a:srgbClr val="FF0000"/>
                </a:solidFill>
              </a:rPr>
              <a:t>FILE</a:t>
            </a:r>
            <a:r>
              <a:rPr sz="4400" dirty="0"/>
              <a:t>*</a:t>
            </a:r>
            <a:r>
              <a:rPr sz="4400" spc="15" dirty="0"/>
              <a:t> </a:t>
            </a:r>
            <a:r>
              <a:rPr sz="4400" spc="-10" dirty="0" err="1"/>
              <a:t>fp</a:t>
            </a:r>
            <a:r>
              <a:rPr sz="3600" spc="-10" dirty="0"/>
              <a:t>;</a:t>
            </a:r>
            <a:r>
              <a:rPr lang="en-US" sz="3600" spc="-10" dirty="0"/>
              <a:t>	</a:t>
            </a:r>
            <a:r>
              <a:rPr sz="3600" spc="-25" dirty="0">
                <a:solidFill>
                  <a:srgbClr val="00B050"/>
                </a:solidFill>
              </a:rPr>
              <a:t>//ファイルポインタの宣言</a:t>
            </a:r>
            <a:endParaRPr sz="4400" dirty="0">
              <a:solidFill>
                <a:srgbClr val="00B050"/>
              </a:solidFill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404619" y="2813109"/>
            <a:ext cx="10787381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spc="-25" dirty="0" err="1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FILE</a:t>
            </a:r>
            <a:r>
              <a:rPr sz="3600" spc="-40" dirty="0" err="1">
                <a:latin typeface="ＭＳ ゴシック"/>
                <a:cs typeface="ＭＳ ゴシック"/>
              </a:rPr>
              <a:t>は</a:t>
            </a:r>
            <a:r>
              <a:rPr lang="ja-JP" altLang="en-US" sz="3600" spc="-25" dirty="0">
                <a:solidFill>
                  <a:srgbClr val="00B0F0"/>
                </a:solidFill>
                <a:latin typeface="0xProto" panose="02000009000000000000" pitchFamily="49" charset="0"/>
                <a:cs typeface="ＭＳ ゴシック"/>
              </a:rPr>
              <a:t> </a:t>
            </a:r>
            <a:r>
              <a:rPr sz="3600" b="1" spc="-25" dirty="0" err="1">
                <a:solidFill>
                  <a:srgbClr val="00B0F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stdio.h</a:t>
            </a:r>
            <a:r>
              <a:rPr lang="en-US" sz="3600" spc="-25" dirty="0">
                <a:solidFill>
                  <a:srgbClr val="00B0F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lang="ja-JP" altLang="en-US" sz="3600" spc="-25" dirty="0">
                <a:latin typeface="0xProto" panose="02000009000000000000" pitchFamily="49" charset="0"/>
                <a:cs typeface="0xProto" panose="02000009000000000000" pitchFamily="49" charset="0"/>
              </a:rPr>
              <a:t>で</a:t>
            </a:r>
            <a:r>
              <a:rPr sz="3600" spc="-45" dirty="0" err="1">
                <a:latin typeface="ＭＳ ゴシック"/>
                <a:cs typeface="ＭＳ ゴシック"/>
              </a:rPr>
              <a:t>定義され</a:t>
            </a:r>
            <a:r>
              <a:rPr lang="ja-JP" altLang="en-US" sz="3600" spc="-45" dirty="0">
                <a:latin typeface="ＭＳ ゴシック"/>
                <a:cs typeface="ＭＳ ゴシック"/>
              </a:rPr>
              <a:t>ている</a:t>
            </a:r>
            <a:r>
              <a:rPr sz="3600" spc="-45" dirty="0" err="1">
                <a:latin typeface="ＭＳ ゴシック"/>
                <a:cs typeface="ＭＳ ゴシック"/>
              </a:rPr>
              <a:t>構造体</a:t>
            </a:r>
            <a:endParaRPr sz="3600" dirty="0">
              <a:latin typeface="ＭＳ ゴシック"/>
              <a:cs typeface="ＭＳ ゴシック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29926" y="3852484"/>
            <a:ext cx="24657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15" dirty="0">
                <a:latin typeface="ＭＳ ゴシック"/>
                <a:cs typeface="ＭＳ ゴシック"/>
              </a:rPr>
              <a:t>・ファイルの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46456" y="3932621"/>
            <a:ext cx="2858135" cy="40894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15"/>
              </a:lnSpc>
            </a:pPr>
            <a:r>
              <a:rPr sz="3200" spc="-20" dirty="0">
                <a:latin typeface="ＭＳ ゴシック"/>
                <a:cs typeface="ＭＳ ゴシック"/>
              </a:rPr>
              <a:t>オープンモード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629926" y="4340164"/>
            <a:ext cx="165163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ＭＳ ゴシック"/>
                <a:cs typeface="ＭＳ ゴシック"/>
              </a:rPr>
              <a:t>・現在の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099391" y="4434372"/>
            <a:ext cx="4800600" cy="410369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3215"/>
              </a:lnSpc>
            </a:pPr>
            <a:r>
              <a:rPr lang="ja-JP" altLang="en-US" sz="3200" spc="-25" dirty="0">
                <a:latin typeface="ＭＳ ゴシック"/>
                <a:cs typeface="ＭＳ ゴシック"/>
              </a:rPr>
              <a:t>ファイル内の</a:t>
            </a:r>
            <a:r>
              <a:rPr sz="3200" spc="-25" dirty="0" err="1">
                <a:latin typeface="ＭＳ ゴシック"/>
                <a:cs typeface="ＭＳ ゴシック"/>
              </a:rPr>
              <a:t>読み込み位置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79810" y="5151160"/>
            <a:ext cx="10431190" cy="99770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 err="1">
                <a:latin typeface="ＭＳ ゴシック"/>
                <a:cs typeface="ＭＳ ゴシック"/>
              </a:rPr>
              <a:t>など、ファイルに関する情報が</a:t>
            </a:r>
            <a:r>
              <a:rPr lang="ja-JP" altLang="en-US" sz="3200" spc="-20" dirty="0">
                <a:latin typeface="ＭＳ ゴシック"/>
                <a:cs typeface="ＭＳ ゴシック"/>
              </a:rPr>
              <a:t>まとめら</a:t>
            </a:r>
            <a:r>
              <a:rPr sz="3200" spc="-20" dirty="0" err="1">
                <a:latin typeface="ＭＳ ゴシック"/>
                <a:cs typeface="ＭＳ ゴシック"/>
              </a:rPr>
              <a:t>れている</a:t>
            </a:r>
            <a:r>
              <a:rPr sz="3200" spc="-20" dirty="0">
                <a:latin typeface="ＭＳ ゴシック"/>
                <a:cs typeface="ＭＳ ゴシック"/>
              </a:rPr>
              <a:t>。</a:t>
            </a:r>
            <a:br>
              <a:rPr lang="en-US" altLang="ja-JP" sz="3200" spc="-20" dirty="0">
                <a:latin typeface="ＭＳ ゴシック"/>
                <a:cs typeface="ＭＳ ゴシック"/>
              </a:rPr>
            </a:br>
            <a:r>
              <a:rPr lang="ja-JP" altLang="en-US" sz="3200" spc="-20" dirty="0">
                <a:latin typeface="ＭＳ ゴシック"/>
                <a:cs typeface="ＭＳ ゴシック"/>
              </a:rPr>
              <a:t>ただし、ポインタ変数の内容については気にしなくてよい。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12" name="タイトル 1">
            <a:extLst>
              <a:ext uri="{FF2B5EF4-FFF2-40B4-BE49-F238E27FC236}">
                <a16:creationId xmlns:a16="http://schemas.microsoft.com/office/drawing/2014/main" id="{CC61F158-7C27-C864-F010-A8BC8AD8953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ファイルポインタ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1981200" y="3105419"/>
            <a:ext cx="9677400" cy="1516441"/>
          </a:xfrm>
          <a:prstGeom prst="rect">
            <a:avLst/>
          </a:prstGeom>
          <a:ln w="28575">
            <a:solidFill>
              <a:srgbClr val="00B050"/>
            </a:solidFill>
          </a:ln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ja-JP" altLang="en-US" sz="3200" b="1" spc="-35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　オープン</a:t>
            </a:r>
            <a:r>
              <a:rPr sz="3200" b="1" spc="-35" dirty="0" err="1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モード</a:t>
            </a:r>
            <a:r>
              <a:rPr lang="ja-JP" altLang="en-US" sz="3200" b="1" spc="-35" dirty="0">
                <a:solidFill>
                  <a:srgbClr val="00B05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：</a:t>
            </a:r>
            <a:endParaRPr lang="en-US" altLang="ja-JP" sz="3200" b="1" spc="-35" dirty="0">
              <a:solidFill>
                <a:srgbClr val="00B050"/>
              </a:solidFill>
              <a:uFill>
                <a:solidFill>
                  <a:srgbClr val="000000"/>
                </a:solidFill>
              </a:uFill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ja-JP" altLang="en-US" sz="3200" dirty="0">
                <a:solidFill>
                  <a:srgbClr val="00B050"/>
                </a:solidFill>
                <a:latin typeface="ＭＳ ゴシック"/>
                <a:cs typeface="ＭＳ ゴシック"/>
              </a:rPr>
              <a:t>　</a:t>
            </a:r>
            <a:r>
              <a:rPr lang="en-US" altLang="ja-JP" sz="3200" dirty="0">
                <a:latin typeface="0xProto" panose="02000009000000000000" pitchFamily="49" charset="0"/>
                <a:cs typeface="0xProto" panose="02000009000000000000" pitchFamily="49" charset="0"/>
              </a:rPr>
              <a:t>w	</a:t>
            </a:r>
            <a:r>
              <a:rPr lang="ja-JP" altLang="en-US" sz="3200" dirty="0">
                <a:latin typeface="0xProto" panose="02000009000000000000" pitchFamily="49" charset="0"/>
                <a:cs typeface="0xProto" panose="02000009000000000000" pitchFamily="49" charset="0"/>
              </a:rPr>
              <a:t>：</a:t>
            </a:r>
            <a:r>
              <a:rPr lang="ja-JP" altLang="en-US" sz="3200" dirty="0">
                <a:latin typeface="ＭＳ ゴシック"/>
                <a:cs typeface="ＭＳ ゴシック"/>
              </a:rPr>
              <a:t>書き込み（新規作成）　　　</a:t>
            </a:r>
            <a:r>
              <a:rPr lang="en-US" altLang="ja-JP" sz="3200" dirty="0">
                <a:latin typeface="+mj-lt"/>
                <a:cs typeface="ＭＳ ゴシック"/>
              </a:rPr>
              <a:t>a </a:t>
            </a:r>
            <a:r>
              <a:rPr lang="ja-JP" altLang="en-US" sz="3200" dirty="0">
                <a:latin typeface="ＭＳ ゴシック"/>
                <a:cs typeface="ＭＳ ゴシック"/>
              </a:rPr>
              <a:t>：追加書き込み</a:t>
            </a:r>
            <a:endParaRPr lang="en-US" altLang="ja-JP" sz="3200" dirty="0"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ja-JP" altLang="en-US" sz="3200" dirty="0">
                <a:latin typeface="+mj-lt"/>
                <a:cs typeface="ＭＳ ゴシック"/>
              </a:rPr>
              <a:t>　</a:t>
            </a:r>
            <a:r>
              <a:rPr lang="en-US" altLang="ja-JP" sz="3200" dirty="0">
                <a:latin typeface="+mj-lt"/>
                <a:cs typeface="ＭＳ ゴシック"/>
              </a:rPr>
              <a:t>r	</a:t>
            </a:r>
            <a:r>
              <a:rPr lang="ja-JP" altLang="en-US" sz="3200" dirty="0">
                <a:latin typeface="ＭＳ ゴシック"/>
                <a:cs typeface="ＭＳ ゴシック"/>
              </a:rPr>
              <a:t>：読み込み</a:t>
            </a:r>
            <a:r>
              <a:rPr lang="en-US" sz="3200" dirty="0">
                <a:latin typeface="+mj-lt"/>
                <a:cs typeface="ＭＳ ゴシック"/>
              </a:rPr>
              <a:t> 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1694" y="766467"/>
            <a:ext cx="10876915" cy="2517356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9"/>
              </a:spcBef>
            </a:pPr>
            <a:br>
              <a:rPr lang="en-US" sz="4000" b="1" spc="-30" dirty="0">
                <a:cs typeface="Century Gothic"/>
              </a:rPr>
            </a:br>
            <a:r>
              <a:rPr sz="4000" b="1" spc="-30" dirty="0" err="1">
                <a:cs typeface="Century Gothic"/>
              </a:rPr>
              <a:t>fopen</a:t>
            </a:r>
            <a:r>
              <a:rPr sz="4000" b="1" spc="-30" dirty="0">
                <a:cs typeface="Century Gothic"/>
              </a:rPr>
              <a:t>(</a:t>
            </a:r>
            <a:r>
              <a:rPr sz="4000" b="1" spc="-30" dirty="0">
                <a:solidFill>
                  <a:srgbClr val="FF0000"/>
                </a:solidFill>
                <a:latin typeface="Century Gothic"/>
                <a:cs typeface="Century Gothic"/>
              </a:rPr>
              <a:t>“</a:t>
            </a:r>
            <a:r>
              <a:rPr sz="4000" b="1" spc="-30" dirty="0">
                <a:solidFill>
                  <a:srgbClr val="FF0000"/>
                </a:solidFill>
                <a:latin typeface="ＭＳ ゴシック"/>
                <a:cs typeface="ＭＳ ゴシック"/>
              </a:rPr>
              <a:t>ファイル名</a:t>
            </a:r>
            <a:r>
              <a:rPr sz="4000" b="1" spc="-25" dirty="0">
                <a:solidFill>
                  <a:srgbClr val="FF0000"/>
                </a:solidFill>
                <a:latin typeface="Century Gothic"/>
                <a:cs typeface="Century Gothic"/>
              </a:rPr>
              <a:t>”</a:t>
            </a:r>
            <a:r>
              <a:rPr sz="4000" b="1" spc="-25" dirty="0">
                <a:latin typeface="Century Gothic"/>
                <a:cs typeface="Century Gothic"/>
              </a:rPr>
              <a:t>,</a:t>
            </a:r>
            <a:r>
              <a:rPr sz="4000" b="1" spc="-25" dirty="0">
                <a:solidFill>
                  <a:srgbClr val="00B050"/>
                </a:solidFill>
                <a:latin typeface="Century Gothic"/>
                <a:cs typeface="Century Gothic"/>
              </a:rPr>
              <a:t>”</a:t>
            </a:r>
            <a:r>
              <a:rPr sz="4000" b="1" spc="-35" dirty="0">
                <a:solidFill>
                  <a:srgbClr val="00B050"/>
                </a:solidFill>
                <a:latin typeface="ＭＳ ゴシック"/>
                <a:cs typeface="ＭＳ ゴシック"/>
              </a:rPr>
              <a:t>オープンモード</a:t>
            </a:r>
            <a:r>
              <a:rPr sz="4000" b="1" spc="-25" dirty="0">
                <a:solidFill>
                  <a:srgbClr val="00B050"/>
                </a:solidFill>
                <a:latin typeface="Century Gothic"/>
                <a:cs typeface="Century Gothic"/>
              </a:rPr>
              <a:t>”</a:t>
            </a:r>
            <a:r>
              <a:rPr sz="4000" b="1" spc="-25" dirty="0">
                <a:latin typeface="+mj-lt"/>
                <a:cs typeface="Century Gothic"/>
              </a:rPr>
              <a:t>);</a:t>
            </a:r>
            <a:endParaRPr sz="4000" dirty="0">
              <a:latin typeface="+mj-lt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2045"/>
              </a:spcBef>
            </a:pPr>
            <a:r>
              <a:rPr sz="2400" spc="-135" dirty="0">
                <a:latin typeface="ＭＳ ゴシック"/>
                <a:cs typeface="ＭＳ ゴシック"/>
              </a:rPr>
              <a:t>戻り値 </a:t>
            </a:r>
            <a:r>
              <a:rPr sz="2400" spc="25" dirty="0">
                <a:latin typeface="Century Gothic"/>
                <a:cs typeface="Century Gothic"/>
              </a:rPr>
              <a:t>: </a:t>
            </a:r>
            <a:r>
              <a:rPr sz="2400" spc="-25" dirty="0" err="1">
                <a:latin typeface="ＭＳ ゴシック"/>
                <a:cs typeface="ＭＳ ゴシック"/>
              </a:rPr>
              <a:t>開いたファイルの</a:t>
            </a:r>
            <a:r>
              <a:rPr sz="3200" b="1" spc="-30" dirty="0" err="1">
                <a:solidFill>
                  <a:srgbClr val="00B0F0"/>
                </a:solidFill>
                <a:latin typeface="ＭＳ ゴシック"/>
                <a:cs typeface="ＭＳ ゴシック"/>
              </a:rPr>
              <a:t>ファイルポインタ</a:t>
            </a:r>
            <a:r>
              <a:rPr lang="ja-JP" altLang="en-US" sz="3200" b="1" spc="-30" dirty="0">
                <a:solidFill>
                  <a:srgbClr val="00B0F0"/>
                </a:solidFill>
                <a:latin typeface="ＭＳ ゴシック"/>
                <a:cs typeface="ＭＳ ゴシック"/>
              </a:rPr>
              <a:t>　　</a:t>
            </a:r>
            <a:r>
              <a:rPr lang="ja-JP" altLang="en-US" sz="2400" spc="-30" dirty="0">
                <a:latin typeface="ＭＳ ゴシック"/>
                <a:cs typeface="ＭＳ ゴシック"/>
              </a:rPr>
              <a:t>開けないときは</a:t>
            </a:r>
            <a:r>
              <a:rPr lang="en-US" altLang="ja-JP" sz="3200" b="1" spc="-30" dirty="0">
                <a:solidFill>
                  <a:srgbClr val="FF0000"/>
                </a:solidFill>
                <a:latin typeface="+mn-ea"/>
                <a:cs typeface="ＭＳ ゴシック"/>
              </a:rPr>
              <a:t>NULL</a:t>
            </a:r>
            <a:r>
              <a:rPr lang="ja-JP" altLang="en-US" sz="2400" spc="-30" dirty="0">
                <a:latin typeface="ＭＳ ゴシック"/>
                <a:cs typeface="ＭＳ ゴシック"/>
              </a:rPr>
              <a:t>を返す</a:t>
            </a:r>
            <a:endParaRPr sz="2400" dirty="0">
              <a:latin typeface="ＭＳ ゴシック"/>
              <a:cs typeface="ＭＳ ゴシック"/>
            </a:endParaRPr>
          </a:p>
        </p:txBody>
      </p:sp>
      <p:sp>
        <p:nvSpPr>
          <p:cNvPr id="18" name="タイトル 17">
            <a:extLst>
              <a:ext uri="{FF2B5EF4-FFF2-40B4-BE49-F238E27FC236}">
                <a16:creationId xmlns:a16="http://schemas.microsoft.com/office/drawing/2014/main" id="{24B5AD94-B43B-54DA-9FDA-95304B9C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94" y="377529"/>
            <a:ext cx="10515600" cy="777875"/>
          </a:xfrm>
        </p:spPr>
        <p:txBody>
          <a:bodyPr/>
          <a:lstStyle/>
          <a:p>
            <a:r>
              <a:rPr lang="ja-JP" altLang="en-US" dirty="0"/>
              <a:t>ファイルを開く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7D4C8785-1D11-813E-5498-73FE453C1F75}"/>
              </a:ext>
            </a:extLst>
          </p:cNvPr>
          <p:cNvSpPr txBox="1"/>
          <p:nvPr/>
        </p:nvSpPr>
        <p:spPr>
          <a:xfrm>
            <a:off x="501694" y="4812788"/>
            <a:ext cx="11690306" cy="12561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3200" b="1" dirty="0">
                <a:latin typeface="+mj-lt"/>
                <a:cs typeface="Century Gothic"/>
              </a:rPr>
              <a:t>（使用例）</a:t>
            </a:r>
            <a:r>
              <a:rPr lang="en-US" altLang="ja-JP" sz="3200" b="1" dirty="0">
                <a:latin typeface="+mj-lt"/>
                <a:cs typeface="Century Gothic"/>
              </a:rPr>
              <a:t>	</a:t>
            </a:r>
            <a:r>
              <a:rPr sz="4000" dirty="0">
                <a:latin typeface="+mj-lt"/>
                <a:cs typeface="Century Gothic"/>
              </a:rPr>
              <a:t>FILE*</a:t>
            </a:r>
            <a:r>
              <a:rPr sz="4000" spc="-20" dirty="0">
                <a:latin typeface="+mj-lt"/>
                <a:cs typeface="Century Gothic"/>
              </a:rPr>
              <a:t> </a:t>
            </a:r>
            <a:r>
              <a:rPr sz="4000" dirty="0" err="1">
                <a:solidFill>
                  <a:srgbClr val="00B0F0"/>
                </a:solidFill>
                <a:latin typeface="+mj-lt"/>
                <a:cs typeface="Century Gothic"/>
              </a:rPr>
              <a:t>fp</a:t>
            </a:r>
            <a:r>
              <a:rPr lang="en-US" sz="4000" dirty="0">
                <a:latin typeface="+mj-lt"/>
                <a:cs typeface="Century Gothic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000" dirty="0">
                <a:solidFill>
                  <a:srgbClr val="00B0F0"/>
                </a:solidFill>
                <a:latin typeface="+mj-lt"/>
                <a:cs typeface="Century Gothic"/>
              </a:rPr>
              <a:t>　　　　　</a:t>
            </a:r>
            <a:r>
              <a:rPr lang="en-US" altLang="ja-JP" sz="4000" dirty="0">
                <a:solidFill>
                  <a:srgbClr val="00B0F0"/>
                </a:solidFill>
                <a:latin typeface="+mj-lt"/>
                <a:cs typeface="Century Gothic"/>
              </a:rPr>
              <a:t>	</a:t>
            </a:r>
            <a:r>
              <a:rPr lang="en-US" altLang="ja-JP" sz="4000" dirty="0" err="1">
                <a:solidFill>
                  <a:srgbClr val="00B0F0"/>
                </a:solidFill>
                <a:latin typeface="+mj-lt"/>
                <a:cs typeface="Century Gothic"/>
              </a:rPr>
              <a:t>fp</a:t>
            </a:r>
            <a:r>
              <a:rPr lang="ja-JP" altLang="en-US" sz="4000" dirty="0">
                <a:latin typeface="+mj-lt"/>
                <a:cs typeface="Century Gothic"/>
              </a:rPr>
              <a:t> </a:t>
            </a:r>
            <a:r>
              <a:rPr sz="4000" dirty="0">
                <a:latin typeface="+mj-lt"/>
                <a:cs typeface="Century Gothic"/>
              </a:rPr>
              <a:t>=</a:t>
            </a:r>
            <a:r>
              <a:rPr sz="4000" spc="-20" dirty="0">
                <a:latin typeface="+mj-lt"/>
                <a:cs typeface="Century Gothic"/>
              </a:rPr>
              <a:t> </a:t>
            </a:r>
            <a:r>
              <a:rPr sz="4000" dirty="0" err="1">
                <a:latin typeface="+mj-lt"/>
                <a:cs typeface="Century Gothic"/>
              </a:rPr>
              <a:t>fopen</a:t>
            </a:r>
            <a:r>
              <a:rPr sz="4000" dirty="0">
                <a:solidFill>
                  <a:srgbClr val="252525"/>
                </a:solidFill>
                <a:latin typeface="+mj-lt"/>
                <a:cs typeface="Century Gothic"/>
              </a:rPr>
              <a:t>(</a:t>
            </a:r>
            <a:r>
              <a:rPr sz="4000" dirty="0">
                <a:solidFill>
                  <a:srgbClr val="FF0000"/>
                </a:solidFill>
                <a:latin typeface="+mj-lt"/>
                <a:cs typeface="Century Gothic"/>
              </a:rPr>
              <a:t>“</a:t>
            </a:r>
            <a:r>
              <a:rPr lang="en-US" sz="4000" spc="-30" dirty="0" err="1">
                <a:solidFill>
                  <a:srgbClr val="FF0000"/>
                </a:solidFill>
                <a:latin typeface="+mj-lt"/>
                <a:cs typeface="Century Gothic"/>
              </a:rPr>
              <a:t>data</a:t>
            </a:r>
            <a:r>
              <a:rPr sz="4000" dirty="0" err="1">
                <a:solidFill>
                  <a:srgbClr val="FF0000"/>
                </a:solidFill>
                <a:latin typeface="+mj-lt"/>
                <a:cs typeface="Century Gothic"/>
              </a:rPr>
              <a:t>.txt”</a:t>
            </a:r>
            <a:r>
              <a:rPr sz="4000" dirty="0" err="1">
                <a:latin typeface="+mj-lt"/>
                <a:cs typeface="Century Gothic"/>
              </a:rPr>
              <a:t>,</a:t>
            </a:r>
            <a:r>
              <a:rPr sz="4000" spc="-50" dirty="0" err="1">
                <a:solidFill>
                  <a:srgbClr val="00B050"/>
                </a:solidFill>
                <a:latin typeface="+mj-lt"/>
                <a:cs typeface="Century Gothic"/>
              </a:rPr>
              <a:t>”</a:t>
            </a:r>
            <a:r>
              <a:rPr lang="en-US" sz="4000" spc="-50" dirty="0" err="1">
                <a:solidFill>
                  <a:srgbClr val="00B050"/>
                </a:solidFill>
                <a:latin typeface="+mj-lt"/>
                <a:cs typeface="Century Gothic"/>
              </a:rPr>
              <a:t>w</a:t>
            </a:r>
            <a:r>
              <a:rPr lang="en-US" sz="4000" spc="-50" dirty="0">
                <a:solidFill>
                  <a:srgbClr val="00B050"/>
                </a:solidFill>
                <a:latin typeface="+mj-lt"/>
                <a:cs typeface="Century Gothic"/>
              </a:rPr>
              <a:t>”</a:t>
            </a:r>
            <a:r>
              <a:rPr lang="en-US" sz="4000" spc="-50" dirty="0">
                <a:solidFill>
                  <a:srgbClr val="2D663D"/>
                </a:solidFill>
                <a:latin typeface="+mj-lt"/>
                <a:cs typeface="Century Gothic"/>
              </a:rPr>
              <a:t>);</a:t>
            </a:r>
            <a:endParaRPr sz="3200" dirty="0">
              <a:latin typeface="+mj-lt"/>
              <a:cs typeface="Century Gothic"/>
            </a:endParaRPr>
          </a:p>
        </p:txBody>
      </p:sp>
    </p:spTree>
    <p:extLst>
      <p:ext uri="{BB962C8B-B14F-4D97-AF65-F5344CB8AC3E}">
        <p14:creationId xmlns:p14="http://schemas.microsoft.com/office/powerpoint/2010/main" val="1948512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ject 16"/>
          <p:cNvSpPr txBox="1"/>
          <p:nvPr/>
        </p:nvSpPr>
        <p:spPr>
          <a:xfrm>
            <a:off x="657542" y="1447800"/>
            <a:ext cx="10876915" cy="4887235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lang="en-US" sz="4000" spc="-30" dirty="0">
                <a:cs typeface="Century Gothic"/>
              </a:rPr>
              <a:t>if(</a:t>
            </a:r>
            <a:r>
              <a:rPr lang="en-US" sz="4000" spc="-30" dirty="0" err="1">
                <a:solidFill>
                  <a:srgbClr val="00B0F0"/>
                </a:solidFill>
                <a:cs typeface="Century Gothic"/>
              </a:rPr>
              <a:t>fp</a:t>
            </a:r>
            <a:r>
              <a:rPr lang="en-US" sz="4000" spc="-30" dirty="0">
                <a:cs typeface="Century Gothic"/>
              </a:rPr>
              <a:t> = </a:t>
            </a:r>
            <a:r>
              <a:rPr sz="4000" spc="-30" dirty="0" err="1">
                <a:cs typeface="Century Gothic"/>
              </a:rPr>
              <a:t>fopen</a:t>
            </a:r>
            <a:r>
              <a:rPr sz="4000" spc="-30" dirty="0">
                <a:cs typeface="Century Gothic"/>
              </a:rPr>
              <a:t>(</a:t>
            </a:r>
            <a:r>
              <a:rPr sz="4000" spc="-30" dirty="0">
                <a:solidFill>
                  <a:srgbClr val="FF0000"/>
                </a:solidFill>
                <a:cs typeface="Century Gothic"/>
              </a:rPr>
              <a:t>“</a:t>
            </a:r>
            <a:r>
              <a:rPr lang="en-US" sz="4000" spc="-30" dirty="0" err="1">
                <a:solidFill>
                  <a:srgbClr val="FF0000"/>
                </a:solidFill>
                <a:cs typeface="ＭＳ ゴシック"/>
              </a:rPr>
              <a:t>data.txt</a:t>
            </a:r>
            <a:r>
              <a:rPr sz="4000" spc="-25" dirty="0" err="1">
                <a:solidFill>
                  <a:srgbClr val="FF0000"/>
                </a:solidFill>
                <a:cs typeface="Century Gothic"/>
              </a:rPr>
              <a:t>”</a:t>
            </a:r>
            <a:r>
              <a:rPr sz="4000" spc="-25" dirty="0" err="1">
                <a:cs typeface="Century Gothic"/>
              </a:rPr>
              <a:t>,</a:t>
            </a:r>
            <a:r>
              <a:rPr sz="4000" spc="-25" dirty="0" err="1">
                <a:solidFill>
                  <a:srgbClr val="00B050"/>
                </a:solidFill>
                <a:cs typeface="Century Gothic"/>
              </a:rPr>
              <a:t>”</a:t>
            </a:r>
            <a:r>
              <a:rPr lang="en-US" sz="4000" spc="-35" dirty="0" err="1">
                <a:solidFill>
                  <a:srgbClr val="00B050"/>
                </a:solidFill>
                <a:cs typeface="ＭＳ ゴシック"/>
              </a:rPr>
              <a:t>r</a:t>
            </a:r>
            <a:r>
              <a:rPr sz="4000" spc="-25" dirty="0">
                <a:solidFill>
                  <a:srgbClr val="00B050"/>
                </a:solidFill>
                <a:cs typeface="Century Gothic"/>
              </a:rPr>
              <a:t>”</a:t>
            </a:r>
            <a:r>
              <a:rPr sz="4000" spc="-25" dirty="0">
                <a:cs typeface="Century Gothic"/>
              </a:rPr>
              <a:t>)</a:t>
            </a:r>
            <a:r>
              <a:rPr lang="en-US" sz="4000" spc="-25" dirty="0">
                <a:latin typeface="+mj-lt"/>
                <a:cs typeface="Century Gothic"/>
              </a:rPr>
              <a:t>){</a:t>
            </a: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lang="en-US" sz="4000" spc="-25" dirty="0">
                <a:latin typeface="+mj-lt"/>
                <a:cs typeface="Century Gothic"/>
              </a:rPr>
              <a:t>	</a:t>
            </a:r>
            <a:r>
              <a:rPr lang="ja-JP" altLang="en-US" sz="4000" spc="-25" dirty="0">
                <a:latin typeface="+mj-lt"/>
                <a:cs typeface="Century Gothic"/>
              </a:rPr>
              <a:t>ファイルの読み書き処理</a:t>
            </a:r>
            <a:endParaRPr lang="en-US" altLang="ja-JP" sz="4000" spc="-25" dirty="0">
              <a:latin typeface="+mj-lt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lang="en-US" sz="4000" spc="-25" dirty="0">
                <a:latin typeface="+mj-lt"/>
                <a:cs typeface="Century Gothic"/>
              </a:rPr>
              <a:t>	</a:t>
            </a:r>
            <a:r>
              <a:rPr lang="en-US" sz="4000" spc="-25" dirty="0" err="1">
                <a:latin typeface="+mj-lt"/>
                <a:cs typeface="Century Gothic"/>
              </a:rPr>
              <a:t>fclose</a:t>
            </a:r>
            <a:r>
              <a:rPr lang="en-US" sz="4000" spc="-25" dirty="0">
                <a:latin typeface="+mj-lt"/>
                <a:cs typeface="Century Gothic"/>
              </a:rPr>
              <a:t>(</a:t>
            </a:r>
            <a:r>
              <a:rPr lang="en-US" sz="4000" spc="-25" dirty="0" err="1">
                <a:solidFill>
                  <a:srgbClr val="00B0F0"/>
                </a:solidFill>
                <a:latin typeface="+mj-lt"/>
                <a:cs typeface="Century Gothic"/>
              </a:rPr>
              <a:t>fp</a:t>
            </a:r>
            <a:r>
              <a:rPr lang="en-US" sz="4000" spc="-25" dirty="0">
                <a:latin typeface="+mj-lt"/>
                <a:cs typeface="Century Gothic"/>
              </a:rPr>
              <a:t>);</a:t>
            </a: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lang="en-US" sz="4000" spc="-25" dirty="0">
                <a:latin typeface="+mj-lt"/>
                <a:cs typeface="Century Gothic"/>
              </a:rPr>
              <a:t>} else { </a:t>
            </a:r>
            <a:r>
              <a:rPr lang="en-US" sz="4000" spc="-25" dirty="0">
                <a:solidFill>
                  <a:srgbClr val="00B050"/>
                </a:solidFill>
                <a:latin typeface="+mj-lt"/>
                <a:cs typeface="Century Gothic"/>
              </a:rPr>
              <a:t>// </a:t>
            </a:r>
            <a:r>
              <a:rPr lang="en-US" sz="4000" spc="-25" dirty="0" err="1">
                <a:solidFill>
                  <a:srgbClr val="00B050"/>
                </a:solidFill>
                <a:latin typeface="+mj-lt"/>
                <a:cs typeface="Century Gothic"/>
              </a:rPr>
              <a:t>fp</a:t>
            </a:r>
            <a:r>
              <a:rPr lang="ja-JP" altLang="en-US" sz="4000" spc="-25" dirty="0">
                <a:solidFill>
                  <a:srgbClr val="00B050"/>
                </a:solidFill>
                <a:latin typeface="+mj-lt"/>
                <a:cs typeface="Century Gothic"/>
              </a:rPr>
              <a:t>が</a:t>
            </a:r>
            <a:r>
              <a:rPr lang="en-US" altLang="ja-JP" sz="4000" spc="-25" dirty="0">
                <a:solidFill>
                  <a:srgbClr val="00B050"/>
                </a:solidFill>
                <a:latin typeface="+mj-lt"/>
                <a:cs typeface="Century Gothic"/>
              </a:rPr>
              <a:t>NULL</a:t>
            </a:r>
            <a:r>
              <a:rPr lang="ja-JP" altLang="en-US" sz="4000" spc="-25" dirty="0">
                <a:solidFill>
                  <a:srgbClr val="00B050"/>
                </a:solidFill>
                <a:latin typeface="+mj-lt"/>
                <a:cs typeface="Century Gothic"/>
              </a:rPr>
              <a:t>のとき</a:t>
            </a:r>
            <a:endParaRPr lang="en-US" sz="4000" spc="-25" dirty="0">
              <a:solidFill>
                <a:srgbClr val="00B050"/>
              </a:solidFill>
              <a:latin typeface="+mj-lt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lang="en-US" sz="4000" spc="-25" dirty="0">
                <a:latin typeface="+mj-lt"/>
                <a:cs typeface="Century Gothic"/>
              </a:rPr>
              <a:t>	</a:t>
            </a:r>
            <a:r>
              <a:rPr lang="en-US" sz="4000" spc="-25" dirty="0" err="1">
                <a:latin typeface="+mj-lt"/>
                <a:cs typeface="Century Gothic"/>
              </a:rPr>
              <a:t>printf</a:t>
            </a:r>
            <a:r>
              <a:rPr lang="en-US" sz="4000" spc="-25" dirty="0">
                <a:latin typeface="+mj-lt"/>
                <a:cs typeface="Century Gothic"/>
              </a:rPr>
              <a:t>(“</a:t>
            </a:r>
            <a:r>
              <a:rPr lang="ja-JP" altLang="en-US" sz="4000" spc="-25" dirty="0">
                <a:solidFill>
                  <a:srgbClr val="FF66FF"/>
                </a:solidFill>
                <a:latin typeface="+mj-lt"/>
                <a:cs typeface="Century Gothic"/>
              </a:rPr>
              <a:t>ファイルを開けません</a:t>
            </a:r>
            <a:r>
              <a:rPr lang="en-US" altLang="ja-JP" sz="4000" spc="-25" dirty="0">
                <a:solidFill>
                  <a:srgbClr val="FF66FF"/>
                </a:solidFill>
                <a:latin typeface="+mj-lt"/>
                <a:cs typeface="Century Gothic"/>
              </a:rPr>
              <a:t>!</a:t>
            </a:r>
            <a:r>
              <a:rPr lang="en-US" altLang="ja-JP" sz="4000" spc="-25" dirty="0">
                <a:latin typeface="+mj-lt"/>
                <a:cs typeface="Century Gothic"/>
              </a:rPr>
              <a:t>\n”);</a:t>
            </a:r>
          </a:p>
          <a:p>
            <a:pPr marL="12700">
              <a:lnSpc>
                <a:spcPct val="100000"/>
              </a:lnSpc>
              <a:spcBef>
                <a:spcPts val="1639"/>
              </a:spcBef>
            </a:pPr>
            <a:r>
              <a:rPr lang="en-US" sz="4000" spc="-25" dirty="0">
                <a:latin typeface="+mj-lt"/>
                <a:cs typeface="Century Gothic"/>
              </a:rPr>
              <a:t>}</a:t>
            </a:r>
            <a:endParaRPr sz="2400" dirty="0">
              <a:latin typeface="ＭＳ ゴシック"/>
              <a:cs typeface="ＭＳ ゴシック"/>
            </a:endParaRPr>
          </a:p>
        </p:txBody>
      </p:sp>
      <p:sp>
        <p:nvSpPr>
          <p:cNvPr id="18" name="タイトル 17">
            <a:extLst>
              <a:ext uri="{FF2B5EF4-FFF2-40B4-BE49-F238E27FC236}">
                <a16:creationId xmlns:a16="http://schemas.microsoft.com/office/drawing/2014/main" id="{24B5AD94-B43B-54DA-9FDA-95304B9C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94" y="377529"/>
            <a:ext cx="10515600" cy="777875"/>
          </a:xfrm>
        </p:spPr>
        <p:txBody>
          <a:bodyPr/>
          <a:lstStyle/>
          <a:p>
            <a:r>
              <a:rPr lang="ja-JP" altLang="en-US" dirty="0"/>
              <a:t>ファイルを開く（エラーチェック有）</a:t>
            </a: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F0835FF0-BA73-B256-884C-96D4D8F99274}"/>
              </a:ext>
            </a:extLst>
          </p:cNvPr>
          <p:cNvSpPr/>
          <p:nvPr/>
        </p:nvSpPr>
        <p:spPr>
          <a:xfrm>
            <a:off x="1371600" y="2438400"/>
            <a:ext cx="6019800" cy="6096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0238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/>
          <p:nvPr/>
        </p:nvSpPr>
        <p:spPr>
          <a:xfrm>
            <a:off x="965223" y="2205631"/>
            <a:ext cx="10697934" cy="150361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ja-JP" altLang="en-US" sz="3200" dirty="0">
                <a:latin typeface="ＭＳ ゴシック"/>
                <a:cs typeface="ＭＳ ゴシック"/>
              </a:rPr>
              <a:t>書き込みや読み込みでオープンしたファイルは必ず閉じる</a:t>
            </a:r>
            <a:br>
              <a:rPr lang="en-US" altLang="ja-JP" sz="3200" dirty="0">
                <a:latin typeface="ＭＳ ゴシック"/>
                <a:cs typeface="ＭＳ ゴシック"/>
              </a:rPr>
            </a:br>
            <a:r>
              <a:rPr lang="ja-JP" altLang="en-US" sz="3200" dirty="0">
                <a:latin typeface="ＭＳ ゴシック"/>
                <a:cs typeface="ＭＳ ゴシック"/>
              </a:rPr>
              <a:t>（クローズ）する必要がある！</a:t>
            </a:r>
            <a:endParaRPr lang="en-US" altLang="ja-JP" sz="3200" dirty="0"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US" sz="3200" dirty="0">
                <a:latin typeface="+mj-lt"/>
                <a:cs typeface="ＭＳ ゴシック"/>
              </a:rPr>
              <a:t> 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1694" y="766467"/>
            <a:ext cx="10876915" cy="1399101"/>
          </a:xfrm>
          <a:prstGeom prst="rect">
            <a:avLst/>
          </a:prstGeom>
        </p:spPr>
        <p:txBody>
          <a:bodyPr vert="horz" wrap="square" lIns="0" tIns="1663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639"/>
              </a:spcBef>
            </a:pPr>
            <a:br>
              <a:rPr lang="en-US" sz="4000" b="1" spc="-30" dirty="0">
                <a:cs typeface="Century Gothic"/>
              </a:rPr>
            </a:br>
            <a:r>
              <a:rPr sz="4000" b="1" spc="-30" dirty="0" err="1">
                <a:cs typeface="Century Gothic"/>
              </a:rPr>
              <a:t>f</a:t>
            </a:r>
            <a:r>
              <a:rPr lang="en-US" altLang="ja-JP" sz="4000" b="1" spc="-30" dirty="0" err="1">
                <a:cs typeface="Century Gothic"/>
              </a:rPr>
              <a:t>close</a:t>
            </a:r>
            <a:r>
              <a:rPr lang="en-US" altLang="ja-JP" sz="4000" b="1" spc="-30" dirty="0">
                <a:cs typeface="Century Gothic"/>
              </a:rPr>
              <a:t>(</a:t>
            </a:r>
            <a:r>
              <a:rPr lang="ja-JP" altLang="en-US" sz="4000" b="1" spc="-30" dirty="0">
                <a:solidFill>
                  <a:srgbClr val="00B0F0"/>
                </a:solidFill>
                <a:cs typeface="Century Gothic"/>
              </a:rPr>
              <a:t>ファイルポインタ</a:t>
            </a:r>
            <a:r>
              <a:rPr lang="en-US" altLang="ja-JP" sz="4000" b="1" spc="-30" dirty="0">
                <a:cs typeface="Century Gothic"/>
              </a:rPr>
              <a:t>)</a:t>
            </a:r>
            <a:endParaRPr sz="4000" dirty="0">
              <a:solidFill>
                <a:srgbClr val="00B050"/>
              </a:solidFill>
              <a:latin typeface="+mj-lt"/>
              <a:cs typeface="Century Gothic"/>
            </a:endParaRPr>
          </a:p>
        </p:txBody>
      </p:sp>
      <p:sp>
        <p:nvSpPr>
          <p:cNvPr id="18" name="タイトル 17">
            <a:extLst>
              <a:ext uri="{FF2B5EF4-FFF2-40B4-BE49-F238E27FC236}">
                <a16:creationId xmlns:a16="http://schemas.microsoft.com/office/drawing/2014/main" id="{24B5AD94-B43B-54DA-9FDA-95304B9C97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1694" y="377529"/>
            <a:ext cx="10515600" cy="777875"/>
          </a:xfrm>
        </p:spPr>
        <p:txBody>
          <a:bodyPr/>
          <a:lstStyle/>
          <a:p>
            <a:r>
              <a:rPr lang="ja-JP" altLang="en-US" dirty="0"/>
              <a:t>ファイルを閉じる</a:t>
            </a:r>
          </a:p>
        </p:txBody>
      </p:sp>
      <p:sp>
        <p:nvSpPr>
          <p:cNvPr id="19" name="object 3">
            <a:extLst>
              <a:ext uri="{FF2B5EF4-FFF2-40B4-BE49-F238E27FC236}">
                <a16:creationId xmlns:a16="http://schemas.microsoft.com/office/drawing/2014/main" id="{7D4C8785-1D11-813E-5498-73FE453C1F75}"/>
              </a:ext>
            </a:extLst>
          </p:cNvPr>
          <p:cNvSpPr txBox="1"/>
          <p:nvPr/>
        </p:nvSpPr>
        <p:spPr>
          <a:xfrm>
            <a:off x="609600" y="3418114"/>
            <a:ext cx="11690306" cy="251286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ja-JP" altLang="en-US" sz="4000" b="1" dirty="0">
                <a:latin typeface="+mj-lt"/>
                <a:cs typeface="Century Gothic"/>
              </a:rPr>
              <a:t>（使用例） </a:t>
            </a:r>
            <a:endParaRPr lang="en-US" altLang="ja-JP" sz="4000" b="1" dirty="0">
              <a:latin typeface="+mj-lt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latin typeface="+mj-lt"/>
                <a:cs typeface="Century Gothic"/>
              </a:rPr>
              <a:t>FILE*</a:t>
            </a:r>
            <a:r>
              <a:rPr sz="4000" spc="-20" dirty="0">
                <a:latin typeface="+mj-lt"/>
                <a:cs typeface="Century Gothic"/>
              </a:rPr>
              <a:t> </a:t>
            </a:r>
            <a:r>
              <a:rPr sz="4000" dirty="0" err="1">
                <a:solidFill>
                  <a:srgbClr val="00B0F0"/>
                </a:solidFill>
                <a:latin typeface="+mj-lt"/>
                <a:cs typeface="Century Gothic"/>
              </a:rPr>
              <a:t>fp</a:t>
            </a:r>
            <a:r>
              <a:rPr lang="en-US" sz="4000" dirty="0">
                <a:latin typeface="+mj-lt"/>
                <a:cs typeface="Century Gothic"/>
              </a:rPr>
              <a:t>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altLang="ja-JP" sz="4000" dirty="0" err="1">
                <a:solidFill>
                  <a:srgbClr val="00B0F0"/>
                </a:solidFill>
                <a:latin typeface="+mj-lt"/>
                <a:cs typeface="Century Gothic"/>
              </a:rPr>
              <a:t>fp</a:t>
            </a:r>
            <a:r>
              <a:rPr lang="ja-JP" altLang="en-US" sz="4000" dirty="0">
                <a:latin typeface="+mj-lt"/>
                <a:cs typeface="Century Gothic"/>
              </a:rPr>
              <a:t> </a:t>
            </a:r>
            <a:r>
              <a:rPr sz="4000" dirty="0">
                <a:latin typeface="+mj-lt"/>
                <a:cs typeface="Century Gothic"/>
              </a:rPr>
              <a:t>=</a:t>
            </a:r>
            <a:r>
              <a:rPr sz="4000" spc="-20" dirty="0">
                <a:latin typeface="+mj-lt"/>
                <a:cs typeface="Century Gothic"/>
              </a:rPr>
              <a:t> </a:t>
            </a:r>
            <a:r>
              <a:rPr sz="4000" dirty="0" err="1">
                <a:latin typeface="+mj-lt"/>
                <a:cs typeface="Century Gothic"/>
              </a:rPr>
              <a:t>fopen</a:t>
            </a:r>
            <a:r>
              <a:rPr sz="4000" dirty="0">
                <a:latin typeface="+mj-lt"/>
                <a:cs typeface="Century Gothic"/>
              </a:rPr>
              <a:t>(“</a:t>
            </a:r>
            <a:r>
              <a:rPr lang="en-US" sz="4000" spc="-30" dirty="0" err="1">
                <a:latin typeface="+mj-lt"/>
                <a:cs typeface="Century Gothic"/>
              </a:rPr>
              <a:t>data</a:t>
            </a:r>
            <a:r>
              <a:rPr sz="4000" dirty="0" err="1">
                <a:latin typeface="+mj-lt"/>
                <a:cs typeface="Century Gothic"/>
              </a:rPr>
              <a:t>.txt”,</a:t>
            </a:r>
            <a:r>
              <a:rPr sz="4000" spc="-50" dirty="0" err="1">
                <a:latin typeface="+mj-lt"/>
                <a:cs typeface="Century Gothic"/>
              </a:rPr>
              <a:t>”</a:t>
            </a:r>
            <a:r>
              <a:rPr lang="en-US" sz="4000" spc="-50" dirty="0" err="1">
                <a:latin typeface="+mj-lt"/>
                <a:cs typeface="Century Gothic"/>
              </a:rPr>
              <a:t>w</a:t>
            </a:r>
            <a:r>
              <a:rPr lang="en-US" sz="4000" spc="-50" dirty="0">
                <a:latin typeface="+mj-lt"/>
                <a:cs typeface="Century Gothic"/>
              </a:rPr>
              <a:t>”);</a:t>
            </a: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4000" spc="-50" dirty="0" err="1">
                <a:solidFill>
                  <a:srgbClr val="FF0000"/>
                </a:solidFill>
                <a:latin typeface="+mj-lt"/>
                <a:cs typeface="Century Gothic"/>
              </a:rPr>
              <a:t>fclose</a:t>
            </a:r>
            <a:r>
              <a:rPr lang="en-US" sz="4000" spc="-50" dirty="0">
                <a:latin typeface="+mj-lt"/>
                <a:cs typeface="Century Gothic"/>
              </a:rPr>
              <a:t>(</a:t>
            </a:r>
            <a:r>
              <a:rPr lang="en-US" sz="4000" spc="-50" dirty="0" err="1">
                <a:solidFill>
                  <a:srgbClr val="00B0F0"/>
                </a:solidFill>
                <a:latin typeface="+mj-lt"/>
                <a:cs typeface="Century Gothic"/>
              </a:rPr>
              <a:t>fp</a:t>
            </a:r>
            <a:r>
              <a:rPr lang="en-US" sz="4000" spc="-50" dirty="0">
                <a:latin typeface="+mj-lt"/>
                <a:cs typeface="Century Gothic"/>
              </a:rPr>
              <a:t>);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600" y="1371600"/>
            <a:ext cx="11430000" cy="1942070"/>
          </a:xfrm>
          <a:prstGeom prst="rect">
            <a:avLst/>
          </a:prstGeom>
        </p:spPr>
        <p:txBody>
          <a:bodyPr vert="horz" wrap="square" lIns="0" tIns="206375" rIns="0" bIns="0" rtlCol="0">
            <a:spAutoFit/>
          </a:bodyPr>
          <a:lstStyle/>
          <a:p>
            <a:pPr marL="681355">
              <a:lnSpc>
                <a:spcPct val="150000"/>
              </a:lnSpc>
              <a:spcBef>
                <a:spcPts val="2825"/>
              </a:spcBef>
            </a:pPr>
            <a:r>
              <a:rPr sz="4000" b="1" dirty="0" err="1">
                <a:cs typeface="Century Gothic"/>
              </a:rPr>
              <a:t>fprintf</a:t>
            </a:r>
            <a:r>
              <a:rPr sz="4000" spc="5" dirty="0">
                <a:cs typeface="Century Gothic"/>
              </a:rPr>
              <a:t> (</a:t>
            </a:r>
            <a:r>
              <a:rPr lang="ja-JP" altLang="en-US" sz="4000" spc="-30" dirty="0">
                <a:solidFill>
                  <a:srgbClr val="00AFEF"/>
                </a:solidFill>
                <a:cs typeface="Century Gothic"/>
              </a:rPr>
              <a:t>ファイルポインタ</a:t>
            </a:r>
            <a:r>
              <a:rPr sz="4000" spc="-50" dirty="0">
                <a:latin typeface="+mj-lt"/>
                <a:cs typeface="Century Gothic"/>
              </a:rPr>
              <a:t>,</a:t>
            </a:r>
            <a:endParaRPr sz="4000" dirty="0">
              <a:latin typeface="+mj-lt"/>
              <a:cs typeface="Century Gothic"/>
            </a:endParaRPr>
          </a:p>
          <a:p>
            <a:pPr marL="2653665">
              <a:lnSpc>
                <a:spcPct val="150000"/>
              </a:lnSpc>
            </a:pPr>
            <a:r>
              <a:rPr lang="ja-JP" altLang="en-US" sz="4000" spc="-25" dirty="0">
                <a:latin typeface="Century Gothic"/>
                <a:cs typeface="Century Gothic"/>
              </a:rPr>
              <a:t>　</a:t>
            </a:r>
            <a:r>
              <a:rPr sz="4000" spc="-25" dirty="0">
                <a:latin typeface="Century Gothic"/>
                <a:cs typeface="Century Gothic"/>
              </a:rPr>
              <a:t>“</a:t>
            </a:r>
            <a:r>
              <a:rPr sz="4000" spc="-50" dirty="0" err="1">
                <a:solidFill>
                  <a:srgbClr val="FF0000"/>
                </a:solidFill>
                <a:latin typeface="ＭＳ ゴシック"/>
                <a:cs typeface="ＭＳ ゴシック"/>
              </a:rPr>
              <a:t>書き込みたい文字列</a:t>
            </a:r>
            <a:r>
              <a:rPr lang="ja-JP" altLang="en-US" sz="4000" spc="-50" dirty="0">
                <a:latin typeface="ＭＳ ゴシック"/>
                <a:cs typeface="ＭＳ ゴシック"/>
              </a:rPr>
              <a:t>や</a:t>
            </a:r>
            <a:r>
              <a:rPr lang="ja-JP" altLang="en-US" sz="4000" spc="-50" dirty="0">
                <a:solidFill>
                  <a:srgbClr val="FF0000"/>
                </a:solidFill>
                <a:latin typeface="ＭＳ ゴシック"/>
                <a:cs typeface="ＭＳ ゴシック"/>
              </a:rPr>
              <a:t>変換指定子</a:t>
            </a:r>
            <a:r>
              <a:rPr sz="4000" spc="-25" dirty="0">
                <a:latin typeface="Century Gothic"/>
                <a:cs typeface="Century Gothic"/>
              </a:rPr>
              <a:t>”</a:t>
            </a:r>
            <a:r>
              <a:rPr sz="4000" spc="-25" dirty="0">
                <a:latin typeface="+mj-lt"/>
                <a:cs typeface="Century Gothic"/>
              </a:rPr>
              <a:t>)</a:t>
            </a:r>
            <a:endParaRPr sz="4000" dirty="0">
              <a:latin typeface="+mj-lt"/>
              <a:cs typeface="Century Gothic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5B55BC1D-8C87-D1AF-BC7F-17F3455D728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b="1" dirty="0"/>
              <a:t>ファイル書き込み</a:t>
            </a:r>
          </a:p>
        </p:txBody>
      </p:sp>
      <p:sp>
        <p:nvSpPr>
          <p:cNvPr id="5" name="object 4">
            <a:extLst>
              <a:ext uri="{FF2B5EF4-FFF2-40B4-BE49-F238E27FC236}">
                <a16:creationId xmlns:a16="http://schemas.microsoft.com/office/drawing/2014/main" id="{7F7B09D6-20C1-E9CF-91A3-5E88D37BFF39}"/>
              </a:ext>
            </a:extLst>
          </p:cNvPr>
          <p:cNvSpPr txBox="1"/>
          <p:nvPr/>
        </p:nvSpPr>
        <p:spPr>
          <a:xfrm>
            <a:off x="2677633" y="4987802"/>
            <a:ext cx="8686800" cy="5668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10" dirty="0">
                <a:latin typeface="Century Gothic"/>
                <a:cs typeface="Century Gothic"/>
              </a:rPr>
              <a:t>→</a:t>
            </a:r>
            <a:r>
              <a:rPr sz="3600" spc="-25" dirty="0" err="1">
                <a:latin typeface="ＭＳ ゴシック"/>
                <a:cs typeface="ＭＳ ゴシック"/>
              </a:rPr>
              <a:t>ファイルに</a:t>
            </a:r>
            <a:r>
              <a:rPr lang="ja-JP" altLang="en-US" sz="3600" spc="-25" dirty="0">
                <a:latin typeface="ＭＳ ゴシック"/>
                <a:cs typeface="ＭＳ ゴシック"/>
              </a:rPr>
              <a:t>　</a:t>
            </a:r>
            <a:r>
              <a:rPr lang="en-US" altLang="ja-JP" sz="3600" spc="-25" dirty="0">
                <a:solidFill>
                  <a:srgbClr val="FF0000"/>
                </a:solidFill>
                <a:latin typeface="ＭＳ ゴシック"/>
                <a:cs typeface="ＭＳ ゴシック"/>
              </a:rPr>
              <a:t>KOBEDENSHI</a:t>
            </a:r>
            <a:r>
              <a:rPr lang="ja-JP" altLang="en-US" sz="3600" spc="-10" dirty="0">
                <a:solidFill>
                  <a:srgbClr val="FF0000"/>
                </a:solidFill>
                <a:latin typeface="+mj-lt"/>
                <a:cs typeface="ＭＳ ゴシック"/>
              </a:rPr>
              <a:t>　</a:t>
            </a:r>
            <a:r>
              <a:rPr sz="3600" spc="-30" dirty="0" err="1">
                <a:latin typeface="ＭＳ ゴシック"/>
                <a:cs typeface="ＭＳ ゴシック"/>
              </a:rPr>
              <a:t>が書き込まれる</a:t>
            </a:r>
            <a:endParaRPr sz="3600" dirty="0">
              <a:latin typeface="ＭＳ ゴシック"/>
              <a:cs typeface="ＭＳ ゴシック"/>
            </a:endParaRPr>
          </a:p>
        </p:txBody>
      </p:sp>
      <p:sp>
        <p:nvSpPr>
          <p:cNvPr id="7" name="object 11">
            <a:extLst>
              <a:ext uri="{FF2B5EF4-FFF2-40B4-BE49-F238E27FC236}">
                <a16:creationId xmlns:a16="http://schemas.microsoft.com/office/drawing/2014/main" id="{0192869E-47DB-62D6-77E6-144C9AEAD546}"/>
              </a:ext>
            </a:extLst>
          </p:cNvPr>
          <p:cNvSpPr txBox="1"/>
          <p:nvPr/>
        </p:nvSpPr>
        <p:spPr>
          <a:xfrm>
            <a:off x="772633" y="3416595"/>
            <a:ext cx="9448800" cy="1355499"/>
          </a:xfrm>
          <a:prstGeom prst="rect">
            <a:avLst/>
          </a:prstGeom>
          <a:solidFill>
            <a:srgbClr val="FFFFFF"/>
          </a:solidFill>
          <a:ln w="12700">
            <a:noFill/>
          </a:ln>
        </p:spPr>
        <p:txBody>
          <a:bodyPr vert="horz" wrap="square" lIns="0" tIns="59690" rIns="0" bIns="0" rtlCol="0">
            <a:spAutoFit/>
          </a:bodyPr>
          <a:lstStyle/>
          <a:p>
            <a:pPr marL="175895">
              <a:lnSpc>
                <a:spcPct val="100000"/>
              </a:lnSpc>
              <a:spcBef>
                <a:spcPts val="470"/>
              </a:spcBef>
            </a:pPr>
            <a:r>
              <a:rPr lang="ja-JP" altLang="en-US" sz="3600" dirty="0">
                <a:latin typeface="+mj-lt"/>
                <a:cs typeface="Century Gothic"/>
              </a:rPr>
              <a:t>（使用例） </a:t>
            </a:r>
            <a:endParaRPr lang="en-US" altLang="ja-JP" sz="3600" dirty="0">
              <a:latin typeface="+mj-lt"/>
              <a:cs typeface="Century Gothic"/>
            </a:endParaRPr>
          </a:p>
          <a:p>
            <a:pPr marL="175895">
              <a:lnSpc>
                <a:spcPct val="100000"/>
              </a:lnSpc>
              <a:spcBef>
                <a:spcPts val="470"/>
              </a:spcBef>
            </a:pPr>
            <a:r>
              <a:rPr sz="4400" dirty="0" err="1">
                <a:latin typeface="0xProto" panose="02000009000000000000" pitchFamily="49" charset="0"/>
                <a:cs typeface="0xProto" panose="02000009000000000000" pitchFamily="49" charset="0"/>
              </a:rPr>
              <a:t>fprintf</a:t>
            </a:r>
            <a:r>
              <a:rPr sz="4400" dirty="0">
                <a:latin typeface="0xProto" panose="02000009000000000000" pitchFamily="49" charset="0"/>
                <a:cs typeface="0xProto" panose="02000009000000000000" pitchFamily="49" charset="0"/>
              </a:rPr>
              <a:t>(fp,</a:t>
            </a:r>
            <a:r>
              <a:rPr sz="4400" spc="-80" dirty="0"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sz="4400" spc="-10" dirty="0">
                <a:latin typeface="0xProto" panose="02000009000000000000" pitchFamily="49" charset="0"/>
                <a:cs typeface="0xProto" panose="02000009000000000000" pitchFamily="49" charset="0"/>
              </a:rPr>
              <a:t>"</a:t>
            </a:r>
            <a:r>
              <a:rPr lang="en-US" sz="4400" spc="-10" dirty="0">
                <a:solidFill>
                  <a:srgbClr val="FF000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KOBEDENSHI</a:t>
            </a:r>
            <a:r>
              <a:rPr sz="4400" spc="-10" dirty="0">
                <a:latin typeface="0xProto" panose="02000009000000000000" pitchFamily="49" charset="0"/>
                <a:cs typeface="0xProto" panose="02000009000000000000" pitchFamily="49" charset="0"/>
              </a:rPr>
              <a:t>");</a:t>
            </a:r>
            <a:endParaRPr sz="4400" dirty="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1186</TotalTime>
  <Words>995</Words>
  <Application>Microsoft Office PowerPoint</Application>
  <PresentationFormat>ワイド画面</PresentationFormat>
  <Paragraphs>130</Paragraphs>
  <Slides>18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18</vt:i4>
      </vt:variant>
    </vt:vector>
  </HeadingPairs>
  <TitlesOfParts>
    <vt:vector size="25" baseType="lpstr">
      <vt:lpstr>AB-countryroad</vt:lpstr>
      <vt:lpstr>BIZ UDPゴシック</vt:lpstr>
      <vt:lpstr>ＭＳ ゴシック</vt:lpstr>
      <vt:lpstr>0xProto</vt:lpstr>
      <vt:lpstr>Arial</vt:lpstr>
      <vt:lpstr>Century Gothic</vt:lpstr>
      <vt:lpstr>Office テーマ</vt:lpstr>
      <vt:lpstr>PowerPoint プレゼンテーション</vt:lpstr>
      <vt:lpstr>ファイル操作関数</vt:lpstr>
      <vt:lpstr>ファイル操作関数</vt:lpstr>
      <vt:lpstr>ファイル操作関数</vt:lpstr>
      <vt:lpstr>FILE* fp; //ファイルポインタの宣言</vt:lpstr>
      <vt:lpstr>ファイルを開く</vt:lpstr>
      <vt:lpstr>ファイルを開く（エラーチェック有）</vt:lpstr>
      <vt:lpstr>ファイルを閉じる</vt:lpstr>
      <vt:lpstr>PowerPoint プレゼンテーション</vt:lpstr>
      <vt:lpstr>PowerPoint プレゼンテーション</vt:lpstr>
      <vt:lpstr>PowerPoint プレゼンテーション</vt:lpstr>
      <vt:lpstr>ファイル読み込み</vt:lpstr>
      <vt:lpstr>ファイル読み込み</vt:lpstr>
      <vt:lpstr>fscanfは”空白”か”改行”までを 1つのデータとして読み取る</vt:lpstr>
      <vt:lpstr>PowerPoint プレゼンテーション</vt:lpstr>
      <vt:lpstr>fgetsについて</vt:lpstr>
      <vt:lpstr>PowerPoint プレゼンテーション</vt:lpstr>
      <vt:lpstr>fgetcについて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山﨑 輝音</dc:creator>
  <cp:lastModifiedBy>kic_gamesoft</cp:lastModifiedBy>
  <cp:revision>39</cp:revision>
  <dcterms:created xsi:type="dcterms:W3CDTF">2024-06-05T07:26:26Z</dcterms:created>
  <dcterms:modified xsi:type="dcterms:W3CDTF">2025-06-19T06:18:50Z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2024-06-05T00:00:00Z</vt:filetime>
  </property>
  <property fmtid="{D5CDD505-2E9C-101B-9397-08002B2CF9AE}" pid="5" name="Producer">
    <vt:lpwstr>Microsoft® PowerPoint® for Microsoft 365</vt:lpwstr>
  </property>
</Properties>
</file>