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15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+mn-ea"/>
            </a:endParaRPr>
          </a:p>
          <a:p>
            <a:r>
              <a:rPr kumimoji="1" lang="ja-JP" altLang="en-US" sz="4000" dirty="0">
                <a:latin typeface="+mn-ea"/>
              </a:rPr>
              <a:t>ゲームソフト分野</a:t>
            </a:r>
            <a:endParaRPr kumimoji="1" lang="en-US" altLang="ja-JP" sz="4000" dirty="0">
              <a:latin typeface="+mn-ea"/>
            </a:endParaRPr>
          </a:p>
          <a:p>
            <a:r>
              <a:rPr kumimoji="1" lang="en-US" altLang="ja-JP" sz="4000" dirty="0">
                <a:latin typeface="+mn-ea"/>
              </a:rPr>
              <a:t>1</a:t>
            </a:r>
            <a:r>
              <a:rPr kumimoji="1" lang="ja-JP" altLang="en-US" sz="4000" dirty="0">
                <a:latin typeface="+mn-ea"/>
              </a:rPr>
              <a:t>年　</a:t>
            </a:r>
            <a:r>
              <a:rPr kumimoji="1" lang="en-US" altLang="ja-JP" sz="4000" dirty="0">
                <a:latin typeface="+mn-ea"/>
              </a:rPr>
              <a:t>C++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+mn-ea"/>
                <a:ea typeface="+mn-ea"/>
              </a:rPr>
              <a:t>ビット処理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列挙型</a:t>
            </a:r>
            <a:r>
              <a:rPr kumimoji="1" lang="en-US" altLang="ja-JP" dirty="0" err="1"/>
              <a:t>enum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関連する定数をグループ化して、管理しやすくしたもの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文法</a:t>
            </a:r>
            <a:br>
              <a:rPr kumimoji="1" lang="en-US" altLang="ja-JP" dirty="0"/>
            </a:br>
            <a:r>
              <a:rPr kumimoji="1" lang="en-US" altLang="ja-JP" b="1" dirty="0" err="1">
                <a:solidFill>
                  <a:srgbClr val="FF0000"/>
                </a:solidFill>
              </a:rPr>
              <a:t>enum</a:t>
            </a:r>
            <a:r>
              <a:rPr kumimoji="1" lang="en-US" altLang="ja-JP" dirty="0"/>
              <a:t> </a:t>
            </a:r>
            <a:r>
              <a:rPr kumimoji="1" lang="ja-JP" altLang="en-US" dirty="0">
                <a:solidFill>
                  <a:srgbClr val="00B0F0"/>
                </a:solidFill>
              </a:rPr>
              <a:t>タグ名</a:t>
            </a:r>
            <a:r>
              <a:rPr kumimoji="1" lang="ja-JP" altLang="en-US" dirty="0"/>
              <a:t> </a:t>
            </a:r>
            <a:r>
              <a:rPr kumimoji="1" lang="en-US" altLang="ja-JP" dirty="0"/>
              <a:t>{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1,</a:t>
            </a:r>
            <a:r>
              <a:rPr kumimoji="1" lang="ja-JP" altLang="en-US" dirty="0">
                <a:solidFill>
                  <a:srgbClr val="00B050"/>
                </a:solidFill>
              </a:rPr>
              <a:t>　定数</a:t>
            </a:r>
            <a:r>
              <a:rPr kumimoji="1" lang="en-US" altLang="ja-JP" dirty="0">
                <a:solidFill>
                  <a:srgbClr val="00B050"/>
                </a:solidFill>
              </a:rPr>
              <a:t>2,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3, </a:t>
            </a:r>
            <a:r>
              <a:rPr kumimoji="1" lang="ja-JP" altLang="en-US" dirty="0">
                <a:solidFill>
                  <a:srgbClr val="00B050"/>
                </a:solidFill>
              </a:rPr>
              <a:t>・・・・</a:t>
            </a:r>
            <a:r>
              <a:rPr kumimoji="1" lang="ja-JP" altLang="en-US" dirty="0"/>
              <a:t> </a:t>
            </a:r>
            <a:r>
              <a:rPr kumimoji="1" lang="en-US" altLang="ja-JP" dirty="0"/>
              <a:t>};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b="1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Tue, Wed, Thu, Fri,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初期値を宣言しないと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Sun:</a:t>
            </a:r>
            <a:r>
              <a:rPr lang="en-US" altLang="ja-JP" dirty="0">
                <a:solidFill>
                  <a:srgbClr val="00B0F0"/>
                </a:solidFill>
              </a:rPr>
              <a:t>0</a:t>
            </a:r>
            <a:r>
              <a:rPr lang="en-US" altLang="ja-JP" dirty="0"/>
              <a:t> Mon: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 Tue: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 Wed: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 </a:t>
            </a:r>
            <a:r>
              <a:rPr lang="ja-JP" altLang="en-US" dirty="0"/>
              <a:t>・・・　</a:t>
            </a:r>
            <a:r>
              <a:rPr lang="en-US" altLang="ja-JP" dirty="0"/>
              <a:t>Sat:</a:t>
            </a:r>
            <a:r>
              <a:rPr lang="en-US" altLang="ja-JP" dirty="0">
                <a:solidFill>
                  <a:srgbClr val="00B0F0"/>
                </a:solidFill>
              </a:rPr>
              <a:t>6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という連番の整数値になる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72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列挙型</a:t>
            </a:r>
            <a:r>
              <a:rPr kumimoji="1" lang="en-US" altLang="ja-JP" dirty="0" err="1"/>
              <a:t>enum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初期値を入れた例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Sun, Mon, Tue</a:t>
            </a:r>
            <a:r>
              <a:rPr lang="ja-JP" altLang="en-US" dirty="0"/>
              <a:t> </a:t>
            </a:r>
            <a:r>
              <a:rPr lang="en-US" altLang="ja-JP" dirty="0"/>
              <a:t>= 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/>
              <a:t>, Wed, Thu, Fri = </a:t>
            </a:r>
            <a:r>
              <a:rPr lang="en-US" altLang="ja-JP" dirty="0">
                <a:solidFill>
                  <a:srgbClr val="00B0F0"/>
                </a:solidFill>
              </a:rPr>
              <a:t>20</a:t>
            </a:r>
            <a:r>
              <a:rPr lang="en-US" altLang="ja-JP" dirty="0"/>
              <a:t>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</a:t>
            </a:r>
            <a:r>
              <a:rPr lang="ja-JP" altLang="en-US" dirty="0"/>
              <a:t>　</a:t>
            </a:r>
            <a:r>
              <a:rPr lang="en-US" altLang="ja-JP" dirty="0"/>
              <a:t>0 Mon:</a:t>
            </a:r>
            <a:r>
              <a:rPr lang="ja-JP" altLang="en-US" dirty="0"/>
              <a:t>　</a:t>
            </a:r>
            <a:r>
              <a:rPr lang="en-US" altLang="ja-JP" dirty="0"/>
              <a:t>1 </a:t>
            </a:r>
            <a:br>
              <a:rPr lang="en-US" altLang="ja-JP" dirty="0"/>
            </a:br>
            <a:r>
              <a:rPr lang="en-US" altLang="ja-JP" dirty="0"/>
              <a:t>Tue: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/>
              <a:t> Wed:11 Thu:12 </a:t>
            </a:r>
            <a:br>
              <a:rPr lang="en-US" altLang="ja-JP" dirty="0"/>
            </a:br>
            <a:r>
              <a:rPr lang="en-US" altLang="ja-JP" dirty="0"/>
              <a:t>Fri:</a:t>
            </a:r>
            <a:r>
              <a:rPr lang="en-US" altLang="ja-JP" dirty="0">
                <a:solidFill>
                  <a:srgbClr val="00B0F0"/>
                </a:solidFill>
              </a:rPr>
              <a:t>20</a:t>
            </a:r>
            <a:r>
              <a:rPr lang="en-US" altLang="ja-JP" dirty="0"/>
              <a:t> Sat:21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 err="1"/>
              <a:t>のように</a:t>
            </a:r>
            <a:r>
              <a:rPr lang="ja-JP" altLang="en-US" dirty="0"/>
              <a:t>設定した値以降が連番となる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状態管理　</a:t>
            </a:r>
            <a:r>
              <a:rPr kumimoji="1" lang="en-US" altLang="ja-JP" dirty="0" err="1"/>
              <a:t>BitState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//0000 0000(0)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毒　　</a:t>
            </a:r>
            <a:r>
              <a:rPr lang="en-US" altLang="ja-JP" dirty="0"/>
              <a:t>Poison = 1 &lt;&lt; 0,	//0000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(1)</a:t>
            </a:r>
          </a:p>
          <a:p>
            <a:r>
              <a:rPr lang="ja-JP" altLang="en-US" dirty="0"/>
              <a:t>眠り　</a:t>
            </a:r>
            <a:r>
              <a:rPr lang="en-US" altLang="ja-JP" dirty="0"/>
              <a:t>Sleep = 1 &lt;&lt; 1,		//0000 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0(2)</a:t>
            </a:r>
          </a:p>
          <a:p>
            <a:r>
              <a:rPr lang="ja-JP" altLang="en-US" dirty="0"/>
              <a:t>麻痺　</a:t>
            </a:r>
            <a:r>
              <a:rPr lang="en-US" altLang="ja-JP" dirty="0"/>
              <a:t>Paralysis = 1 &lt;&lt; 2,	//0000 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00(4)</a:t>
            </a:r>
          </a:p>
          <a:p>
            <a:r>
              <a:rPr lang="ja-JP" altLang="en-US" dirty="0"/>
              <a:t>火傷　</a:t>
            </a:r>
            <a:r>
              <a:rPr lang="en-US" altLang="ja-JP" dirty="0"/>
              <a:t>Burn = 1 &lt;&lt; 3,		//0000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000(8)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↑</a:t>
            </a:r>
            <a:r>
              <a:rPr lang="ja-JP" altLang="en-US" dirty="0"/>
              <a:t>　</a:t>
            </a:r>
            <a:r>
              <a:rPr lang="en-US" altLang="ja-JP" dirty="0" err="1"/>
              <a:t>AtkUp</a:t>
            </a:r>
            <a:r>
              <a:rPr lang="en-US" altLang="ja-JP" dirty="0"/>
              <a:t> = 1 &lt;&lt; 4,	//000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 0000(16)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↓</a:t>
            </a:r>
            <a:r>
              <a:rPr lang="ja-JP" altLang="en-US" dirty="0"/>
              <a:t>　</a:t>
            </a:r>
            <a:r>
              <a:rPr lang="en-US" altLang="ja-JP" dirty="0" err="1"/>
              <a:t>AtkDown</a:t>
            </a:r>
            <a:r>
              <a:rPr lang="en-US" altLang="ja-JP" dirty="0"/>
              <a:t> = 1 &lt;&lt; 5	//00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 0000(32)</a:t>
            </a:r>
          </a:p>
          <a:p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5709146"/>
            <a:ext cx="1036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通常状態に各状態を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</p:spTree>
    <p:extLst>
      <p:ext uri="{BB962C8B-B14F-4D97-AF65-F5344CB8AC3E}">
        <p14:creationId xmlns:p14="http://schemas.microsoft.com/office/powerpoint/2010/main" val="33944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状態管理　</a:t>
            </a:r>
            <a:r>
              <a:rPr kumimoji="1" lang="en-US" altLang="ja-JP" dirty="0" err="1"/>
              <a:t>BitState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//0000 0000</a:t>
            </a:r>
          </a:p>
          <a:p>
            <a:r>
              <a:rPr lang="ja-JP" altLang="en-US" dirty="0"/>
              <a:t>毒　　</a:t>
            </a:r>
            <a:r>
              <a:rPr lang="en-US" altLang="ja-JP" dirty="0"/>
              <a:t>Poison = 1 &lt;&lt; 0,	//0000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/>
              <a:t>Sleep = 1 &lt;&lt; 1,		//0000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通常状態を毒状態にする場合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</a:t>
            </a:r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		0000 0000 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 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さらに眠り状態にする場合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</a:t>
            </a:r>
            <a:r>
              <a:rPr kumimoji="1" lang="en-US" altLang="ja-JP" b="1" dirty="0">
                <a:solidFill>
                  <a:srgbClr val="00B050"/>
                </a:solidFill>
              </a:rPr>
              <a:t>|</a:t>
            </a:r>
            <a:r>
              <a:rPr kumimoji="1" lang="en-US" altLang="ja-JP" dirty="0"/>
              <a:t> 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		0000 000</a:t>
            </a:r>
            <a:r>
              <a:rPr kumimoji="1" lang="en-US" altLang="ja-JP" dirty="0">
                <a:solidFill>
                  <a:srgbClr val="FF0000"/>
                </a:solidFill>
              </a:rPr>
              <a:t>1 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</a:t>
            </a:r>
            <a:r>
              <a:rPr kumimoji="1" lang="en-US" altLang="ja-JP" dirty="0" err="1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 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 </a:t>
            </a: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00B0F0"/>
                </a:solidFill>
              </a:rPr>
              <a:t>Sleep</a:t>
            </a:r>
            <a:r>
              <a:rPr lang="ja-JP" altLang="en-US" dirty="0"/>
              <a:t>＋</a:t>
            </a:r>
            <a:r>
              <a:rPr lang="en-US" altLang="ja-JP" dirty="0">
                <a:solidFill>
                  <a:srgbClr val="FF0000"/>
                </a:solidFill>
              </a:rPr>
              <a:t>Poison</a:t>
            </a:r>
            <a:r>
              <a:rPr kumimoji="1" lang="en-US" altLang="ja-JP" dirty="0"/>
              <a:t>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9FEE7A-7E36-4222-86E4-C64CD41E5F0D}"/>
              </a:ext>
            </a:extLst>
          </p:cNvPr>
          <p:cNvSpPr txBox="1"/>
          <p:nvPr/>
        </p:nvSpPr>
        <p:spPr>
          <a:xfrm>
            <a:off x="2514600" y="381000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OR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BC4B70-2086-4AED-84E1-587E4756966C}"/>
              </a:ext>
            </a:extLst>
          </p:cNvPr>
          <p:cNvSpPr txBox="1"/>
          <p:nvPr/>
        </p:nvSpPr>
        <p:spPr>
          <a:xfrm>
            <a:off x="2514600" y="525780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OR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36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1278" y="1594561"/>
            <a:ext cx="105156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spc="-20" dirty="0">
                <a:latin typeface="+mn-ea"/>
                <a:cs typeface="ＭＳ ゴシック"/>
              </a:rPr>
              <a:t>ゲームの</a:t>
            </a:r>
            <a:r>
              <a:rPr sz="3200" spc="-20" dirty="0" err="1">
                <a:latin typeface="+mn-ea"/>
                <a:cs typeface="ＭＳ ゴシック"/>
              </a:rPr>
              <a:t>中で</a:t>
            </a:r>
            <a:r>
              <a:rPr lang="ja-JP" altLang="en-US" sz="3200" spc="-20" dirty="0">
                <a:latin typeface="+mn-ea"/>
                <a:cs typeface="ＭＳ ゴシック"/>
              </a:rPr>
              <a:t>状態を管理するとき</a:t>
            </a:r>
            <a:r>
              <a:rPr lang="ja-JP" altLang="en-US" sz="3200" b="1" u="none" spc="-35" dirty="0">
                <a:solidFill>
                  <a:srgbClr val="FF0000"/>
                </a:solidFill>
                <a:latin typeface="+mn-ea"/>
                <a:cs typeface="ＭＳ ゴシック"/>
              </a:rPr>
              <a:t>フラグ</a:t>
            </a:r>
            <a:r>
              <a:rPr sz="3200" b="1" spc="-3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データ</a:t>
            </a:r>
            <a:r>
              <a:rPr sz="3200" u="none" spc="-20" dirty="0" err="1">
                <a:latin typeface="+mn-ea"/>
                <a:cs typeface="ＭＳ ゴシック"/>
              </a:rPr>
              <a:t>を</a:t>
            </a:r>
            <a:r>
              <a:rPr lang="ja-JP" altLang="en-US" sz="3200" u="none" spc="-20" dirty="0">
                <a:latin typeface="+mn-ea"/>
                <a:cs typeface="ＭＳ ゴシック"/>
              </a:rPr>
              <a:t>使用する</a:t>
            </a:r>
            <a:br>
              <a:rPr lang="en-US" altLang="ja-JP" sz="3200" u="none" spc="-20" dirty="0">
                <a:latin typeface="+mn-ea"/>
                <a:cs typeface="ＭＳ ゴシック"/>
              </a:rPr>
            </a:br>
            <a:br>
              <a:rPr lang="en-US" altLang="ja-JP" sz="3200" u="none" spc="-20" dirty="0">
                <a:latin typeface="+mn-ea"/>
                <a:cs typeface="ＭＳ ゴシック"/>
              </a:rPr>
            </a:br>
            <a:r>
              <a:rPr lang="ja-JP" altLang="en-US" sz="3200" u="none" spc="-20" dirty="0">
                <a:latin typeface="+mn-ea"/>
                <a:cs typeface="ＭＳ ゴシック"/>
              </a:rPr>
              <a:t>例えば、</a:t>
            </a:r>
            <a:r>
              <a:rPr sz="3200" u="none" spc="-25" dirty="0" err="1">
                <a:latin typeface="+mn-ea"/>
                <a:cs typeface="ＭＳ ゴシック"/>
              </a:rPr>
              <a:t>それぞれの状態を</a:t>
            </a:r>
            <a:r>
              <a:rPr sz="3200" spc="-20" dirty="0" err="1">
                <a:latin typeface="+mn-ea"/>
                <a:cs typeface="ＭＳ ゴシック"/>
              </a:rPr>
              <a:t>管理する</a:t>
            </a:r>
            <a:r>
              <a:rPr sz="3200" spc="-20" dirty="0" err="1">
                <a:solidFill>
                  <a:srgbClr val="00B0F0"/>
                </a:solidFill>
                <a:latin typeface="+mn-ea"/>
                <a:cs typeface="ＭＳ ゴシック"/>
              </a:rPr>
              <a:t>変数を宣言</a:t>
            </a:r>
            <a:r>
              <a:rPr lang="ja-JP" altLang="en-US" sz="3200" spc="-20" dirty="0">
                <a:latin typeface="+mn-ea"/>
                <a:cs typeface="ＭＳ ゴシック"/>
              </a:rPr>
              <a:t>して、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変数を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1</a:t>
            </a:r>
            <a:r>
              <a:rPr lang="ja-JP" altLang="en-US" sz="3200" spc="-20" dirty="0">
                <a:latin typeface="+mn-ea"/>
                <a:cs typeface="ＭＳ ゴシック"/>
              </a:rPr>
              <a:t>か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0</a:t>
            </a:r>
            <a:r>
              <a:rPr lang="ja-JP" altLang="en-US" sz="3200" spc="-20" dirty="0">
                <a:latin typeface="+mn-ea"/>
                <a:cs typeface="ＭＳ ゴシック"/>
              </a:rPr>
              <a:t>かで状態を管理する方法がある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br>
              <a:rPr lang="en-US" altLang="ja-JP" sz="3200" spc="-20" dirty="0">
                <a:latin typeface="+mn-ea"/>
                <a:cs typeface="ＭＳ ゴシック"/>
              </a:rPr>
            </a:br>
            <a:r>
              <a:rPr lang="ja-JP" altLang="en-US" sz="3200" dirty="0">
                <a:latin typeface="+mn-ea"/>
                <a:cs typeface="ＭＳ ゴシック"/>
              </a:rPr>
              <a:t>（</a:t>
            </a:r>
            <a:r>
              <a:rPr sz="3200" dirty="0">
                <a:latin typeface="+mn-ea"/>
                <a:cs typeface="ＭＳ ゴシック"/>
              </a:rPr>
              <a:t>例</a:t>
            </a:r>
            <a:r>
              <a:rPr lang="ja-JP" altLang="en-US" sz="3200" dirty="0">
                <a:latin typeface="+mn-ea"/>
                <a:cs typeface="ＭＳ ゴシック"/>
              </a:rPr>
              <a:t>）</a:t>
            </a:r>
            <a:r>
              <a:rPr sz="3200" spc="-15" dirty="0" err="1">
                <a:latin typeface="+mn-ea"/>
                <a:cs typeface="ＭＳ ゴシック"/>
              </a:rPr>
              <a:t>キャラクターの状態</a:t>
            </a:r>
            <a:endParaRPr sz="3200" dirty="0">
              <a:latin typeface="+mn-ea"/>
              <a:cs typeface="ＭＳ ゴシック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6798" y="4601845"/>
            <a:ext cx="9585325" cy="1951355"/>
            <a:chOff x="796798" y="4585461"/>
            <a:chExt cx="9585325" cy="1951355"/>
          </a:xfrm>
        </p:grpSpPr>
        <p:sp>
          <p:nvSpPr>
            <p:cNvPr id="5" name="object 5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957224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9572244" y="1938527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0" y="1938527"/>
                  </a:moveTo>
                  <a:lnTo>
                    <a:pt x="9572244" y="1938527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1278" y="4659249"/>
            <a:ext cx="5277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ＭＳ ゴシック"/>
              </a:rPr>
              <a:t>IsPoison</a:t>
            </a:r>
            <a:r>
              <a:rPr sz="4000" spc="-805" dirty="0">
                <a:cs typeface="ＭＳ ゴシック"/>
              </a:rPr>
              <a:t> </a:t>
            </a:r>
            <a:r>
              <a:rPr sz="4000" dirty="0">
                <a:cs typeface="ＭＳ ゴシック"/>
              </a:rPr>
              <a:t>=</a:t>
            </a:r>
            <a:r>
              <a:rPr sz="4000" spc="5" dirty="0">
                <a:cs typeface="ＭＳ ゴシック"/>
              </a:rPr>
              <a:t> </a:t>
            </a:r>
            <a:r>
              <a:rPr sz="4000" spc="-25" dirty="0">
                <a:cs typeface="ＭＳ ゴシック"/>
              </a:rPr>
              <a:t>0;</a:t>
            </a:r>
            <a:endParaRPr sz="40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278" y="5268494"/>
            <a:ext cx="551952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6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IsSleep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r>
              <a:rPr sz="4000" spc="-10" dirty="0"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5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IsAtkUp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endParaRPr sz="40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034" y="4659249"/>
            <a:ext cx="67383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>
                <a:solidFill>
                  <a:srgbClr val="008000"/>
                </a:solidFill>
                <a:cs typeface="ＭＳ ゴシック"/>
              </a:rPr>
              <a:t>		</a:t>
            </a:r>
            <a:r>
              <a:rPr sz="4000" spc="-30" dirty="0">
                <a:solidFill>
                  <a:srgbClr val="008000"/>
                </a:solidFill>
                <a:cs typeface="ＭＳ ゴシック"/>
              </a:rPr>
              <a:t>//毒</a:t>
            </a:r>
            <a:r>
              <a:rPr lang="ja-JP" altLang="en-US" sz="4000" spc="-30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ja-JP" altLang="en-US" sz="4000" spc="-10" dirty="0">
                <a:cs typeface="ＭＳ ゴシック"/>
              </a:rPr>
              <a:t>　　</a:t>
            </a:r>
            <a:r>
              <a:rPr sz="4000" spc="375" dirty="0">
                <a:cs typeface="ＭＳ ゴシック"/>
              </a:rPr>
              <a:t> </a:t>
            </a:r>
            <a:r>
              <a:rPr lang="en-US" sz="4000" spc="375" dirty="0">
                <a:cs typeface="ＭＳ ゴシック"/>
              </a:rPr>
              <a:t>		</a:t>
            </a:r>
            <a:r>
              <a:rPr sz="4000" spc="-35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4000" spc="-35" dirty="0" err="1">
                <a:solidFill>
                  <a:srgbClr val="008000"/>
                </a:solidFill>
                <a:cs typeface="ＭＳ ゴシック"/>
              </a:rPr>
              <a:t>眠り</a:t>
            </a:r>
            <a:r>
              <a:rPr lang="ja-JP" altLang="en-US" sz="4000" spc="-35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en-US" sz="4000" spc="375" dirty="0">
                <a:cs typeface="ＭＳ ゴシック"/>
              </a:rPr>
              <a:t>			</a:t>
            </a:r>
            <a:r>
              <a:rPr sz="4000" spc="-45" dirty="0">
                <a:solidFill>
                  <a:srgbClr val="008000"/>
                </a:solidFill>
                <a:cs typeface="ＭＳ ゴシック"/>
              </a:rPr>
              <a:t>//攻撃力アップ</a:t>
            </a:r>
            <a:endParaRPr sz="4000" dirty="0"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32593" y="5551838"/>
            <a:ext cx="452755" cy="641985"/>
            <a:chOff x="6132593" y="5150721"/>
            <a:chExt cx="452755" cy="641985"/>
          </a:xfrm>
        </p:grpSpPr>
        <p:sp>
          <p:nvSpPr>
            <p:cNvPr id="11" name="object 11"/>
            <p:cNvSpPr/>
            <p:nvPr/>
          </p:nvSpPr>
          <p:spPr>
            <a:xfrm>
              <a:off x="6142118" y="5160246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0" y="7716"/>
                  </a:moveTo>
                  <a:lnTo>
                    <a:pt x="1310" y="7716"/>
                  </a:lnTo>
                  <a:lnTo>
                    <a:pt x="4362" y="7716"/>
                  </a:lnTo>
                  <a:lnTo>
                    <a:pt x="7767" y="6406"/>
                  </a:lnTo>
                  <a:lnTo>
                    <a:pt x="12079" y="3354"/>
                  </a:lnTo>
                  <a:lnTo>
                    <a:pt x="14802" y="1259"/>
                  </a:lnTo>
                  <a:lnTo>
                    <a:pt x="16267" y="0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0874" y="5769074"/>
              <a:ext cx="5080" cy="14604"/>
            </a:xfrm>
            <a:custGeom>
              <a:avLst/>
              <a:gdLst/>
              <a:ahLst/>
              <a:cxnLst/>
              <a:rect l="l" t="t" r="r" b="b"/>
              <a:pathLst>
                <a:path w="5079" h="14604">
                  <a:moveTo>
                    <a:pt x="2810" y="0"/>
                  </a:moveTo>
                  <a:lnTo>
                    <a:pt x="4120" y="2620"/>
                  </a:lnTo>
                  <a:lnTo>
                    <a:pt x="4553" y="7415"/>
                  </a:lnTo>
                  <a:lnTo>
                    <a:pt x="4472" y="11172"/>
                  </a:lnTo>
                  <a:lnTo>
                    <a:pt x="2840" y="13772"/>
                  </a:lnTo>
                  <a:lnTo>
                    <a:pt x="708" y="14040"/>
                  </a:lnTo>
                  <a:lnTo>
                    <a:pt x="0" y="13098"/>
                  </a:lnTo>
                  <a:lnTo>
                    <a:pt x="123" y="10400"/>
                  </a:lnTo>
                  <a:lnTo>
                    <a:pt x="641" y="5972"/>
                  </a:lnTo>
                  <a:lnTo>
                    <a:pt x="1269" y="143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86713" y="1758442"/>
            <a:ext cx="3728720" cy="4414520"/>
            <a:chOff x="886713" y="1758442"/>
            <a:chExt cx="3728720" cy="4414520"/>
          </a:xfrm>
        </p:grpSpPr>
        <p:sp>
          <p:nvSpPr>
            <p:cNvPr id="4" name="object 4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3715512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3715512" y="4401312"/>
                  </a:lnTo>
                  <a:lnTo>
                    <a:pt x="371551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0" y="4401312"/>
                  </a:moveTo>
                  <a:lnTo>
                    <a:pt x="3715512" y="4401312"/>
                  </a:lnTo>
                  <a:lnTo>
                    <a:pt x="3715512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413" y="1810257"/>
            <a:ext cx="371602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6286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//毒状態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Poison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238125">
              <a:lnSpc>
                <a:spcPct val="100000"/>
              </a:lnSpc>
            </a:pPr>
            <a:r>
              <a:rPr sz="2800" spc="-45" dirty="0">
                <a:solidFill>
                  <a:srgbClr val="008000"/>
                </a:solidFill>
                <a:cs typeface="ＭＳ ゴシック"/>
              </a:rPr>
              <a:t>//眠り状態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b="1" dirty="0">
                <a:cs typeface="ＭＳ ゴシック"/>
              </a:rPr>
              <a:t>IsSleep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ts val="3229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9200" y="4715002"/>
            <a:ext cx="873887" cy="875665"/>
            <a:chOff x="4257802" y="4715002"/>
            <a:chExt cx="1645285" cy="875665"/>
          </a:xfrm>
        </p:grpSpPr>
        <p:sp>
          <p:nvSpPr>
            <p:cNvPr id="8" name="object 8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1200912" y="0"/>
                  </a:moveTo>
                  <a:lnTo>
                    <a:pt x="1200912" y="215646"/>
                  </a:lnTo>
                  <a:lnTo>
                    <a:pt x="0" y="215646"/>
                  </a:lnTo>
                  <a:lnTo>
                    <a:pt x="0" y="646938"/>
                  </a:lnTo>
                  <a:lnTo>
                    <a:pt x="1200912" y="646938"/>
                  </a:lnTo>
                  <a:lnTo>
                    <a:pt x="1200912" y="862584"/>
                  </a:lnTo>
                  <a:lnTo>
                    <a:pt x="1632203" y="43129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0" y="215646"/>
                  </a:moveTo>
                  <a:lnTo>
                    <a:pt x="1200912" y="215646"/>
                  </a:lnTo>
                  <a:lnTo>
                    <a:pt x="1200912" y="0"/>
                  </a:lnTo>
                  <a:lnTo>
                    <a:pt x="1632203" y="431292"/>
                  </a:lnTo>
                  <a:lnTo>
                    <a:pt x="1200912" y="862584"/>
                  </a:lnTo>
                  <a:lnTo>
                    <a:pt x="1200912" y="646938"/>
                  </a:lnTo>
                  <a:lnTo>
                    <a:pt x="0" y="646938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73752" y="1764792"/>
            <a:ext cx="7318248" cy="2212144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//攻撃力</a:t>
            </a:r>
            <a:r>
              <a:rPr sz="2800" spc="-10" dirty="0">
                <a:solidFill>
                  <a:srgbClr val="008000"/>
                </a:solidFill>
                <a:cs typeface="ＭＳ ゴシック"/>
              </a:rPr>
              <a:t>Up</a:t>
            </a:r>
            <a:r>
              <a:rPr sz="2800" spc="-45" dirty="0">
                <a:solidFill>
                  <a:srgbClr val="008000"/>
                </a:solidFill>
                <a:cs typeface="ＭＳ ゴシック"/>
              </a:rPr>
              <a:t>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AtkUp</a:t>
            </a:r>
            <a:r>
              <a:rPr sz="2800" b="1" spc="-40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982" y="4642484"/>
            <a:ext cx="5140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それぞれの状態変化を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つずつ</a:t>
            </a:r>
            <a:r>
              <a:rPr lang="ja-JP" altLang="en-US"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個別の</a:t>
            </a:r>
            <a:r>
              <a:rPr sz="3200" b="1" u="sng" spc="-20" dirty="0" err="1">
                <a:latin typeface="ＭＳ ゴシック"/>
                <a:cs typeface="ＭＳ ゴシック"/>
              </a:rPr>
              <a:t>変数</a:t>
            </a:r>
            <a:r>
              <a:rPr sz="3200" u="none" spc="-20" dirty="0" err="1">
                <a:latin typeface="ＭＳ ゴシック"/>
                <a:cs typeface="ＭＳ ゴシック"/>
              </a:rPr>
              <a:t>で</a:t>
            </a:r>
            <a:br>
              <a:rPr lang="en-US" sz="3200" u="none" spc="-20" dirty="0">
                <a:latin typeface="ＭＳ ゴシック"/>
                <a:cs typeface="ＭＳ ゴシック"/>
              </a:rPr>
            </a:br>
            <a:r>
              <a:rPr sz="3200" u="none" spc="-20" dirty="0" err="1">
                <a:latin typeface="ＭＳ ゴシック"/>
                <a:cs typeface="ＭＳ ゴシック"/>
              </a:rPr>
              <a:t>管理している</a:t>
            </a:r>
            <a:endParaRPr sz="3200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6" y="361547"/>
            <a:ext cx="35441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09802" y="2020570"/>
            <a:ext cx="9585325" cy="1582420"/>
            <a:chOff x="1209802" y="2020570"/>
            <a:chExt cx="9585325" cy="1582420"/>
          </a:xfrm>
        </p:grpSpPr>
        <p:sp>
          <p:nvSpPr>
            <p:cNvPr id="4" name="object 4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9572244" y="0"/>
                  </a:moveTo>
                  <a:lnTo>
                    <a:pt x="0" y="0"/>
                  </a:lnTo>
                  <a:lnTo>
                    <a:pt x="0" y="1569719"/>
                  </a:lnTo>
                  <a:lnTo>
                    <a:pt x="9572244" y="1569719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0" y="1569719"/>
                  </a:moveTo>
                  <a:lnTo>
                    <a:pt x="9572244" y="1569719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155" y="1132712"/>
            <a:ext cx="9836150" cy="366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sz="2800" spc="-40" dirty="0" err="1">
                <a:latin typeface="ＭＳ ゴシック"/>
                <a:cs typeface="ＭＳ ゴシック"/>
              </a:rPr>
              <a:t>状態を増やす際には</a:t>
            </a:r>
            <a:r>
              <a:rPr sz="2800" b="1" spc="-1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変数も増や</a:t>
            </a:r>
            <a:r>
              <a:rPr lang="ja-JP" altLang="en-US" sz="2800" b="1" spc="-10" dirty="0">
                <a:solidFill>
                  <a:srgbClr val="FF0000"/>
                </a:solidFill>
                <a:latin typeface="ＭＳ ゴシック"/>
                <a:cs typeface="ＭＳ ゴシック"/>
              </a:rPr>
              <a:t>していく</a:t>
            </a:r>
            <a:r>
              <a:rPr sz="2800" spc="-35" dirty="0" err="1">
                <a:latin typeface="ＭＳ ゴシック"/>
                <a:cs typeface="ＭＳ ゴシック"/>
              </a:rPr>
              <a:t>必要がある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lang="en-US" sz="2800" spc="-25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420370" marR="1328420">
              <a:lnSpc>
                <a:spcPct val="100000"/>
              </a:lnSpc>
              <a:spcBef>
                <a:spcPts val="690"/>
              </a:spcBef>
              <a:tabLst>
                <a:tab pos="2707005" algn="l"/>
              </a:tabLst>
            </a:pP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5" dirty="0">
                <a:solidFill>
                  <a:srgbClr val="FF0000"/>
                </a:solidFill>
                <a:cs typeface="ＭＳ ゴシック"/>
              </a:rPr>
              <a:t>I</a:t>
            </a:r>
            <a:r>
              <a:rPr lang="ja-JP" altLang="en-US" sz="3200" spc="5" dirty="0">
                <a:solidFill>
                  <a:srgbClr val="FF0000"/>
                </a:solidFill>
                <a:cs typeface="ＭＳ ゴシック"/>
              </a:rPr>
              <a:t>ｓ</a:t>
            </a:r>
            <a:r>
              <a:rPr lang="en-US" sz="3200" spc="-10" dirty="0" err="1">
                <a:solidFill>
                  <a:srgbClr val="FF0000"/>
                </a:solidFill>
                <a:cs typeface="ＭＳ ゴシック"/>
              </a:rPr>
              <a:t>D</a:t>
            </a:r>
            <a:r>
              <a:rPr sz="3200" spc="-10" dirty="0" err="1">
                <a:solidFill>
                  <a:srgbClr val="FF0000"/>
                </a:solidFill>
                <a:cs typeface="ＭＳ ゴシック"/>
              </a:rPr>
              <a:t>efUp</a:t>
            </a:r>
            <a:r>
              <a:rPr lang="en-US" sz="3200" spc="-10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5" dirty="0">
                <a:cs typeface="ＭＳ ゴシック"/>
              </a:rPr>
              <a:t>= </a:t>
            </a:r>
            <a:r>
              <a:rPr sz="3200" dirty="0">
                <a:cs typeface="ＭＳ ゴシック"/>
              </a:rPr>
              <a:t>0;</a:t>
            </a:r>
            <a:r>
              <a:rPr sz="3200" spc="-805" dirty="0">
                <a:cs typeface="ＭＳ ゴシック"/>
              </a:rPr>
              <a:t> </a:t>
            </a:r>
            <a:r>
              <a:rPr lang="en-US" sz="3200" spc="-805" dirty="0">
                <a:cs typeface="ＭＳ ゴシック"/>
              </a:rPr>
              <a:t>	</a:t>
            </a:r>
            <a:r>
              <a:rPr sz="3200" spc="-2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latin typeface="ＭＳ ゴシック"/>
                <a:cs typeface="ＭＳ ゴシック"/>
              </a:rPr>
              <a:t>防御力アップ</a:t>
            </a:r>
            <a:r>
              <a:rPr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br>
              <a:rPr lang="en-US"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-15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B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urn</a:t>
            </a:r>
            <a:r>
              <a:rPr sz="3200" spc="-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5" dirty="0">
                <a:cs typeface="ＭＳ ゴシック"/>
              </a:rPr>
              <a:t>= </a:t>
            </a:r>
            <a:r>
              <a:rPr sz="3200" spc="-10" dirty="0">
                <a:cs typeface="ＭＳ ゴシック"/>
              </a:rPr>
              <a:t>0</a:t>
            </a:r>
            <a:r>
              <a:rPr sz="3200" spc="-409" dirty="0">
                <a:cs typeface="ＭＳ ゴシック"/>
              </a:rPr>
              <a:t>;</a:t>
            </a:r>
            <a:r>
              <a:rPr sz="3200" spc="-409" dirty="0">
                <a:latin typeface="ＭＳ ゴシック"/>
                <a:cs typeface="ＭＳ ゴシック"/>
              </a:rPr>
              <a:t> </a:t>
            </a:r>
            <a:r>
              <a:rPr lang="en-US" sz="3200" spc="-409" dirty="0">
                <a:latin typeface="ＭＳ ゴシック"/>
                <a:cs typeface="ＭＳ ゴシック"/>
              </a:rPr>
              <a:t>		</a:t>
            </a:r>
            <a:r>
              <a:rPr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火傷状態</a:t>
            </a:r>
            <a:endParaRPr sz="3200" dirty="0">
              <a:latin typeface="ＭＳ ゴシック"/>
              <a:cs typeface="ＭＳ ゴシック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...</a:t>
            </a:r>
            <a:r>
              <a:rPr lang="ja-JP" altLang="en-US"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　</a:t>
            </a:r>
            <a:r>
              <a:rPr lang="en-US" altLang="ja-JP"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				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 　</a:t>
            </a:r>
            <a:r>
              <a:rPr lang="en-US" altLang="ja-JP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	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どんどん増えていく</a:t>
            </a:r>
            <a:r>
              <a:rPr lang="en-US" altLang="ja-JP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…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lang="ja-JP" altLang="en-US" sz="2800" spc="-40" dirty="0">
                <a:latin typeface="ＭＳ ゴシック"/>
                <a:cs typeface="ＭＳ ゴシック"/>
              </a:rPr>
              <a:t>また</a:t>
            </a:r>
            <a:r>
              <a:rPr sz="2800" spc="-40" dirty="0" err="1">
                <a:latin typeface="ＭＳ ゴシック"/>
                <a:cs typeface="ＭＳ ゴシック"/>
              </a:rPr>
              <a:t>複数の状態を付与する場合</a:t>
            </a:r>
            <a:endParaRPr sz="2800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</a:pPr>
            <a:r>
              <a:rPr sz="2800" b="1" spc="-25" dirty="0" err="1">
                <a:latin typeface="ＭＳ ゴシック"/>
                <a:cs typeface="ＭＳ ゴシック"/>
              </a:rPr>
              <a:t>それぞれのフラグ</a:t>
            </a:r>
            <a:r>
              <a:rPr lang="ja-JP" altLang="en-US" sz="2800" b="1" spc="-25" dirty="0">
                <a:latin typeface="ＭＳ ゴシック"/>
                <a:cs typeface="ＭＳ ゴシック"/>
              </a:rPr>
              <a:t>の値</a:t>
            </a:r>
            <a:r>
              <a:rPr sz="2800" b="1" spc="-25" dirty="0">
                <a:latin typeface="ＭＳ ゴシック"/>
                <a:cs typeface="ＭＳ ゴシック"/>
              </a:rPr>
              <a:t>を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一個ずつ</a:t>
            </a:r>
            <a:r>
              <a:rPr sz="2800" b="1" spc="-25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変更</a:t>
            </a:r>
            <a:r>
              <a:rPr sz="2800" spc="-35" dirty="0" err="1">
                <a:latin typeface="ＭＳ ゴシック"/>
                <a:cs typeface="ＭＳ ゴシック"/>
              </a:rPr>
              <a:t>しなければならない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152" y="4872228"/>
            <a:ext cx="9836150" cy="156972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608455">
              <a:lnSpc>
                <a:spcPct val="100000"/>
              </a:lnSpc>
              <a:spcBef>
                <a:spcPts val="470"/>
              </a:spcBef>
            </a:pPr>
            <a:r>
              <a:rPr sz="32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cs typeface="ＭＳ ゴシック"/>
              </a:rPr>
              <a:t>毒状態になり攻撃力が下がる攻撃を受けた</a:t>
            </a:r>
            <a:r>
              <a:rPr sz="32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IsPoison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30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IsA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tkDown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15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45548" y="3200400"/>
            <a:ext cx="4824679" cy="1847301"/>
          </a:xfrm>
          <a:prstGeom prst="rect">
            <a:avLst/>
          </a:prstGeom>
          <a:ln w="12700">
            <a:noFill/>
          </a:ln>
        </p:spPr>
        <p:txBody>
          <a:bodyPr vert="horz" wrap="square" lIns="0" tIns="59055" rIns="0" bIns="0" rtlCol="0">
            <a:spAutoFit/>
          </a:bodyPr>
          <a:lstStyle/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800" spc="-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Poison</a:t>
            </a:r>
            <a:endParaRPr lang="en-US" sz="2800" spc="-815" dirty="0">
              <a:cs typeface="ＭＳ ゴシック"/>
            </a:endParaRPr>
          </a:p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Sleep</a:t>
            </a:r>
            <a:endParaRPr lang="en-US" sz="2800" dirty="0"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AtkUp</a:t>
            </a:r>
            <a:endParaRPr lang="en-US" sz="2800" spc="-10" dirty="0">
              <a:solidFill>
                <a:srgbClr val="FF0000"/>
              </a:solidFill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ja-JP" altLang="en-US" sz="2800" dirty="0">
                <a:cs typeface="ＭＳ ゴシック"/>
              </a:rPr>
              <a:t>　　　・・・・・</a:t>
            </a:r>
            <a:endParaRPr lang="en-US" sz="2800" dirty="0"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1482344"/>
            <a:ext cx="10360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600" b="1" spc="-3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ビット演算</a:t>
            </a:r>
            <a:r>
              <a:rPr sz="3600" spc="-15" dirty="0">
                <a:latin typeface="ＭＳ ゴシック"/>
                <a:cs typeface="ＭＳ ゴシック"/>
              </a:rPr>
              <a:t>を使うと</a:t>
            </a:r>
            <a:endParaRPr sz="3600" dirty="0">
              <a:latin typeface="ＭＳ ゴシック"/>
              <a:cs typeface="ＭＳ ゴシック"/>
            </a:endParaRPr>
          </a:p>
          <a:p>
            <a:pPr marL="269875">
              <a:lnSpc>
                <a:spcPct val="100000"/>
              </a:lnSpc>
            </a:pP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１つの変数ですべての状態</a:t>
            </a:r>
            <a:r>
              <a:rPr sz="3600" u="none" spc="-5" dirty="0">
                <a:latin typeface="ＭＳ ゴシック"/>
                <a:cs typeface="ＭＳ ゴシック"/>
              </a:rPr>
              <a:t>を表すことができる！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805" y="3619426"/>
            <a:ext cx="5735935" cy="5046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3200" b="1" spc="-10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b="1" spc="-7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spc="-10" dirty="0">
                <a:cs typeface="ＭＳ ゴシック"/>
              </a:rPr>
              <a:t>myState;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1527" y="4333242"/>
            <a:ext cx="74178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00B050"/>
                </a:solidFill>
                <a:latin typeface="ＭＳ ゴシック"/>
                <a:cs typeface="ＭＳ ゴシック"/>
              </a:rPr>
              <a:t>ステータスを管理する</a:t>
            </a:r>
            <a:r>
              <a:rPr sz="3200" b="1" spc="-20" dirty="0">
                <a:solidFill>
                  <a:srgbClr val="00B050"/>
                </a:solidFill>
                <a:latin typeface="ＭＳ ゴシック"/>
                <a:cs typeface="ＭＳ ゴシック"/>
              </a:rPr>
              <a:t>変数は</a:t>
            </a:r>
            <a:r>
              <a:rPr sz="32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1</a:t>
            </a:r>
            <a:r>
              <a:rPr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つ</a:t>
            </a:r>
            <a:r>
              <a:rPr lang="ja-JP" altLang="en-US"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にする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35DA0F8-FB1A-3BB1-CF56-9885334C14E1}"/>
              </a:ext>
            </a:extLst>
          </p:cNvPr>
          <p:cNvSpPr/>
          <p:nvPr/>
        </p:nvSpPr>
        <p:spPr>
          <a:xfrm rot="10800000" flipH="1">
            <a:off x="3979527" y="3702406"/>
            <a:ext cx="685800" cy="421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47514"/>
              </p:ext>
            </p:extLst>
          </p:nvPr>
        </p:nvGraphicFramePr>
        <p:xfrm>
          <a:off x="1309242" y="4050029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b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40" dirty="0"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15211" y="3075432"/>
            <a:ext cx="9237345" cy="707390"/>
          </a:xfrm>
          <a:custGeom>
            <a:avLst/>
            <a:gdLst/>
            <a:ahLst/>
            <a:cxnLst/>
            <a:rect l="l" t="t" r="r" b="b"/>
            <a:pathLst>
              <a:path w="9237345" h="707389">
                <a:moveTo>
                  <a:pt x="9236964" y="0"/>
                </a:moveTo>
                <a:lnTo>
                  <a:pt x="0" y="0"/>
                </a:lnTo>
                <a:lnTo>
                  <a:pt x="0" y="707135"/>
                </a:lnTo>
                <a:lnTo>
                  <a:pt x="9236964" y="707135"/>
                </a:lnTo>
                <a:lnTo>
                  <a:pt x="9236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388" y="3075432"/>
            <a:ext cx="7190877" cy="655308"/>
          </a:xfrm>
          <a:prstGeom prst="rect">
            <a:avLst/>
          </a:prstGeom>
          <a:ln w="381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  <a:tabLst>
                <a:tab pos="6188075" algn="l"/>
              </a:tabLst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4000" spc="-10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cs typeface="ＭＳ ゴシック"/>
              </a:rPr>
              <a:t>myState</a:t>
            </a:r>
            <a:r>
              <a:rPr sz="4000" dirty="0">
                <a:latin typeface="ＭＳ ゴシック"/>
                <a:cs typeface="ＭＳ ゴシック"/>
              </a:rPr>
              <a:t>	</a:t>
            </a:r>
            <a:endParaRPr sz="4000" dirty="0"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54" y="1414018"/>
            <a:ext cx="87976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 dirty="0">
              <a:latin typeface="ＭＳ ゴシック"/>
              <a:cs typeface="ＭＳ ゴシック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200" b="1" spc="-10" dirty="0" err="1">
                <a:cs typeface="Century Gothic"/>
              </a:rPr>
              <a:t>myState</a:t>
            </a:r>
            <a:r>
              <a:rPr lang="ja-JP" altLang="en-US" sz="3200" spc="-10" dirty="0">
                <a:latin typeface="ＭＳ ゴシック"/>
                <a:cs typeface="ＭＳ ゴシック"/>
              </a:rPr>
              <a:t>は</a:t>
            </a:r>
            <a:r>
              <a:rPr sz="3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32</a:t>
            </a:r>
            <a:r>
              <a:rPr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</a:t>
            </a:r>
            <a:r>
              <a:rPr lang="ja-JP" alt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（桁）の数値</a:t>
            </a:r>
            <a:br>
              <a:rPr 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</a:br>
            <a:r>
              <a:rPr sz="3200" spc="-20" dirty="0" err="1">
                <a:latin typeface="ＭＳ ゴシック"/>
                <a:cs typeface="ＭＳ ゴシック"/>
              </a:rPr>
              <a:t>その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うちの</a:t>
            </a:r>
            <a:r>
              <a:rPr sz="3200" b="1" u="sng" spc="-10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ビットに</a:t>
            </a:r>
            <a:r>
              <a:rPr lang="ja-JP" altLang="en-US"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ひとつの</a:t>
            </a:r>
            <a:r>
              <a:rPr sz="3200" b="1" u="sng" spc="-4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状態</a:t>
            </a:r>
            <a:r>
              <a:rPr sz="3200" spc="-45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を当てはめる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F3444-4BB4-4FA7-BF09-A85E04D542ED}"/>
              </a:ext>
            </a:extLst>
          </p:cNvPr>
          <p:cNvSpPr txBox="1"/>
          <p:nvPr/>
        </p:nvSpPr>
        <p:spPr>
          <a:xfrm>
            <a:off x="7899072" y="2987587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br>
              <a:rPr lang="en-US" altLang="ja-JP" sz="2400" spc="-20" dirty="0">
                <a:solidFill>
                  <a:srgbClr val="00AF50"/>
                </a:solidFill>
                <a:cs typeface="ＭＳ ゴシック"/>
              </a:rPr>
            </a:b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endParaRPr kumimoji="1" lang="ja-JP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10005"/>
              </p:ext>
            </p:extLst>
          </p:nvPr>
        </p:nvGraphicFramePr>
        <p:xfrm>
          <a:off x="1103985" y="3064382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" y="2139972"/>
            <a:ext cx="10852404" cy="655308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unsigned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int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myState;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//00</a:t>
            </a:r>
            <a:r>
              <a:rPr sz="40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135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r>
              <a:rPr sz="4000" spc="-2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11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</a:t>
            </a:r>
            <a:endParaRPr sz="40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126" y="5310022"/>
            <a:ext cx="10621874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2800" b="1" spc="-3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状態を変化させる場合は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対応する</a:t>
            </a: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ビットを</a:t>
            </a:r>
            <a:r>
              <a:rPr sz="2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28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にする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991" y="14966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(</a:t>
            </a:r>
            <a:r>
              <a:rPr sz="2800" b="1" spc="-10" dirty="0">
                <a:latin typeface="ＭＳ ゴシック"/>
                <a:cs typeface="ＭＳ ゴシック"/>
              </a:rPr>
              <a:t>眠り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10" dirty="0">
                <a:latin typeface="ＭＳ ゴシック"/>
                <a:cs typeface="ＭＳ ゴシック"/>
              </a:rPr>
              <a:t>やけど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25" dirty="0">
                <a:latin typeface="ＭＳ ゴシック"/>
                <a:cs typeface="ＭＳ ゴシック"/>
              </a:rPr>
              <a:t>防御力</a:t>
            </a:r>
            <a:r>
              <a:rPr sz="2800" b="1" spc="-1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の状態</a:t>
            </a:r>
            <a:r>
              <a:rPr sz="2800" b="1" spc="-50" dirty="0">
                <a:latin typeface="Century Gothic"/>
                <a:cs typeface="Century Gothic"/>
              </a:rPr>
              <a:t>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1371422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0" y="336528"/>
            <a:ext cx="33901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46308"/>
              </p:ext>
            </p:extLst>
          </p:nvPr>
        </p:nvGraphicFramePr>
        <p:xfrm>
          <a:off x="870724" y="1231646"/>
          <a:ext cx="9067800" cy="188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00978" y="5696711"/>
            <a:ext cx="1428115" cy="18415"/>
          </a:xfrm>
          <a:custGeom>
            <a:avLst/>
            <a:gdLst/>
            <a:ahLst/>
            <a:cxnLst/>
            <a:rect l="l" t="t" r="r" b="b"/>
            <a:pathLst>
              <a:path w="1428115" h="18414">
                <a:moveTo>
                  <a:pt x="1427987" y="0"/>
                </a:moveTo>
                <a:lnTo>
                  <a:pt x="0" y="0"/>
                </a:lnTo>
                <a:lnTo>
                  <a:pt x="0" y="18287"/>
                </a:lnTo>
                <a:lnTo>
                  <a:pt x="1427987" y="18287"/>
                </a:lnTo>
                <a:lnTo>
                  <a:pt x="1427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954" y="3328603"/>
            <a:ext cx="10563860" cy="292925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30" dirty="0">
                <a:latin typeface="ＭＳ ゴシック"/>
                <a:cs typeface="ＭＳ ゴシック"/>
              </a:rPr>
              <a:t>～</a:t>
            </a:r>
            <a:r>
              <a:rPr sz="2800" spc="-35" dirty="0">
                <a:latin typeface="ＭＳ ゴシック"/>
                <a:cs typeface="ＭＳ ゴシック"/>
              </a:rPr>
              <a:t>必要な処理</a:t>
            </a:r>
            <a:r>
              <a:rPr sz="2800" spc="-50" dirty="0">
                <a:latin typeface="ＭＳ ゴシック"/>
                <a:cs typeface="ＭＳ ゴシック"/>
              </a:rPr>
              <a:t>～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800" spc="-30" dirty="0">
                <a:latin typeface="ＭＳ ゴシック"/>
                <a:cs typeface="ＭＳ ゴシック"/>
              </a:rPr>
              <a:t>①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ビットを立てる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30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40" dirty="0">
                <a:latin typeface="ＭＳ ゴシック"/>
                <a:cs typeface="ＭＳ ゴシック"/>
              </a:rPr>
              <a:t>毒の攻撃を受けたので毒のビットを</a:t>
            </a:r>
            <a:r>
              <a:rPr sz="2800" b="1" u="none" spc="-10" dirty="0">
                <a:cs typeface="Century Gothic"/>
              </a:rPr>
              <a:t>1</a:t>
            </a:r>
            <a:r>
              <a:rPr sz="2800" b="1" u="none" spc="-25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ＭＳ ゴシック"/>
                <a:cs typeface="ＭＳ ゴシック"/>
              </a:rPr>
              <a:t>②</a:t>
            </a: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ビットを落とす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25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35" dirty="0">
                <a:latin typeface="ＭＳ ゴシック"/>
                <a:cs typeface="ＭＳ ゴシック"/>
              </a:rPr>
              <a:t>毒消しが使われたので毒のビットを</a:t>
            </a:r>
            <a:r>
              <a:rPr sz="2800" b="1" u="none" spc="-10" dirty="0">
                <a:cs typeface="Century Gothic"/>
              </a:rPr>
              <a:t>0</a:t>
            </a:r>
            <a:r>
              <a:rPr sz="2800" b="1" u="none" spc="-20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ＭＳ ゴシック"/>
                <a:cs typeface="ＭＳ ゴシック"/>
              </a:rPr>
              <a:t>③特定のビットが立っているかの</a:t>
            </a:r>
            <a:r>
              <a:rPr sz="2800" b="1" spc="-40" dirty="0">
                <a:latin typeface="ＭＳ ゴシック"/>
                <a:cs typeface="ＭＳ ゴシック"/>
              </a:rPr>
              <a:t>確認方法</a:t>
            </a:r>
            <a:endParaRPr sz="2800" u="sng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例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b="1" spc="-10" dirty="0">
                <a:latin typeface="ＭＳ ゴシック"/>
                <a:cs typeface="ＭＳ ゴシック"/>
              </a:rPr>
              <a:t>攻撃力</a:t>
            </a:r>
            <a:r>
              <a:rPr sz="2800" b="1" spc="-3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,</a:t>
            </a:r>
            <a:r>
              <a:rPr sz="2800" b="1" spc="-20" dirty="0">
                <a:latin typeface="ＭＳ ゴシック"/>
                <a:cs typeface="ＭＳ ゴシック"/>
              </a:rPr>
              <a:t>防御力</a:t>
            </a:r>
            <a:r>
              <a:rPr sz="2800" b="1" spc="-30" dirty="0">
                <a:latin typeface="Century Gothic"/>
                <a:cs typeface="Century Gothic"/>
              </a:rPr>
              <a:t>Down</a:t>
            </a:r>
            <a:r>
              <a:rPr sz="2800" b="1" spc="-20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4524" y="5706627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40" h="12700">
                <a:moveTo>
                  <a:pt x="0" y="12354"/>
                </a:moveTo>
                <a:lnTo>
                  <a:pt x="0" y="12354"/>
                </a:lnTo>
                <a:lnTo>
                  <a:pt x="10872" y="12354"/>
                </a:lnTo>
                <a:lnTo>
                  <a:pt x="13174" y="12572"/>
                </a:lnTo>
                <a:lnTo>
                  <a:pt x="15132" y="12354"/>
                </a:lnTo>
                <a:lnTo>
                  <a:pt x="17091" y="12136"/>
                </a:lnTo>
                <a:lnTo>
                  <a:pt x="19120" y="11334"/>
                </a:lnTo>
                <a:lnTo>
                  <a:pt x="20828" y="11043"/>
                </a:lnTo>
                <a:lnTo>
                  <a:pt x="22535" y="10754"/>
                </a:lnTo>
                <a:lnTo>
                  <a:pt x="24302" y="10670"/>
                </a:lnTo>
                <a:lnTo>
                  <a:pt x="25375" y="10612"/>
                </a:lnTo>
                <a:lnTo>
                  <a:pt x="26448" y="10553"/>
                </a:lnTo>
                <a:lnTo>
                  <a:pt x="26910" y="10843"/>
                </a:lnTo>
                <a:lnTo>
                  <a:pt x="27265" y="10691"/>
                </a:lnTo>
                <a:lnTo>
                  <a:pt x="27620" y="10540"/>
                </a:lnTo>
                <a:lnTo>
                  <a:pt x="27788" y="10094"/>
                </a:lnTo>
                <a:lnTo>
                  <a:pt x="27506" y="9704"/>
                </a:lnTo>
                <a:lnTo>
                  <a:pt x="27223" y="9314"/>
                </a:lnTo>
                <a:lnTo>
                  <a:pt x="26341" y="9012"/>
                </a:lnTo>
                <a:lnTo>
                  <a:pt x="25570" y="8351"/>
                </a:lnTo>
                <a:lnTo>
                  <a:pt x="24799" y="7689"/>
                </a:lnTo>
                <a:lnTo>
                  <a:pt x="23979" y="6637"/>
                </a:lnTo>
                <a:lnTo>
                  <a:pt x="22876" y="5734"/>
                </a:lnTo>
                <a:lnTo>
                  <a:pt x="21772" y="4831"/>
                </a:lnTo>
                <a:lnTo>
                  <a:pt x="20032" y="3802"/>
                </a:lnTo>
                <a:lnTo>
                  <a:pt x="18950" y="2931"/>
                </a:lnTo>
                <a:lnTo>
                  <a:pt x="17868" y="2060"/>
                </a:lnTo>
                <a:lnTo>
                  <a:pt x="17054" y="999"/>
                </a:lnTo>
                <a:lnTo>
                  <a:pt x="16385" y="511"/>
                </a:lnTo>
                <a:lnTo>
                  <a:pt x="15717" y="23"/>
                </a:lnTo>
                <a:lnTo>
                  <a:pt x="15068" y="0"/>
                </a:lnTo>
                <a:lnTo>
                  <a:pt x="14938" y="4"/>
                </a:lnTo>
                <a:lnTo>
                  <a:pt x="14808" y="9"/>
                </a:lnTo>
                <a:lnTo>
                  <a:pt x="15007" y="289"/>
                </a:lnTo>
                <a:lnTo>
                  <a:pt x="15606" y="540"/>
                </a:lnTo>
                <a:lnTo>
                  <a:pt x="16203" y="790"/>
                </a:lnTo>
                <a:lnTo>
                  <a:pt x="17448" y="1175"/>
                </a:lnTo>
                <a:lnTo>
                  <a:pt x="18526" y="1506"/>
                </a:lnTo>
                <a:lnTo>
                  <a:pt x="19605" y="1837"/>
                </a:lnTo>
                <a:lnTo>
                  <a:pt x="21486" y="2353"/>
                </a:lnTo>
                <a:lnTo>
                  <a:pt x="22078" y="2523"/>
                </a:lnTo>
              </a:path>
            </a:pathLst>
          </a:custGeom>
          <a:ln w="19049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27025"/>
            <a:ext cx="3104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z="4400" spc="-50" dirty="0">
                <a:latin typeface="ＭＳ ゴシック"/>
                <a:cs typeface="ＭＳ ゴシック"/>
              </a:rPr>
              <a:t>ビット演算</a:t>
            </a:r>
            <a:endParaRPr sz="440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3400" y="1828800"/>
            <a:ext cx="3270885" cy="2985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0" dirty="0" err="1">
                <a:solidFill>
                  <a:srgbClr val="00AFEF"/>
                </a:solidFill>
                <a:cs typeface="Century Gothic"/>
              </a:rPr>
              <a:t>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ja-JP" alt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|</a:t>
            </a:r>
            <a:endParaRPr sz="4000" b="1" dirty="0">
              <a:latin typeface="Century Gothic"/>
              <a:cs typeface="Century Gothic"/>
            </a:endParaRPr>
          </a:p>
          <a:p>
            <a:pPr marL="635" algn="ctr">
              <a:lnSpc>
                <a:spcPts val="3335"/>
              </a:lnSpc>
              <a:spcBef>
                <a:spcPts val="10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どちらかが</a:t>
            </a:r>
            <a:r>
              <a:rPr sz="2800" spc="-15" dirty="0">
                <a:cs typeface="ＭＳ ゴシック"/>
              </a:rPr>
              <a:t>１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635" algn="ctr">
              <a:lnSpc>
                <a:spcPts val="4775"/>
              </a:lnSpc>
            </a:pPr>
            <a:r>
              <a:rPr lang="en-US" altLang="ja-JP" sz="4000" spc="-50" dirty="0">
                <a:cs typeface="Century Gothic"/>
              </a:rPr>
              <a:t>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4000" spc="-50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solidFill>
                  <a:srgbClr val="FF0000"/>
                </a:solidFill>
                <a:cs typeface="Century Gothic"/>
              </a:rPr>
              <a:t>1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1732" y="1828800"/>
            <a:ext cx="4136390" cy="2927083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5" dirty="0" err="1">
                <a:solidFill>
                  <a:srgbClr val="00AFEF"/>
                </a:solidFill>
                <a:cs typeface="Century Gothic"/>
              </a:rPr>
              <a:t>AND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&amp;</a:t>
            </a:r>
            <a:endParaRPr sz="4000" b="1" dirty="0">
              <a:latin typeface="Century Gothic"/>
              <a:cs typeface="Century Gothic"/>
            </a:endParaRPr>
          </a:p>
          <a:p>
            <a:pPr marL="1905" algn="ctr">
              <a:lnSpc>
                <a:spcPts val="3335"/>
              </a:lnSpc>
              <a:spcBef>
                <a:spcPts val="1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どちらもが</a:t>
            </a:r>
            <a:r>
              <a:rPr sz="2800" spc="-15" dirty="0">
                <a:cs typeface="ＭＳ ゴシック"/>
              </a:rPr>
              <a:t>１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0</a:t>
            </a:r>
            <a:r>
              <a:rPr lang="en-US" sz="4000" spc="-25" dirty="0">
                <a:cs typeface="Century Gothic"/>
              </a:rPr>
              <a:t> </a:t>
            </a:r>
            <a:r>
              <a:rPr sz="4000" spc="-25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1</a:t>
            </a:r>
            <a:r>
              <a:rPr lang="en-US" sz="4000" spc="-25" dirty="0">
                <a:cs typeface="Century Gothic"/>
              </a:rPr>
              <a:t> </a:t>
            </a:r>
            <a:r>
              <a:rPr sz="4000" spc="-25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  <a:cs typeface="Century Gothic"/>
              </a:rPr>
              <a:t>0</a:t>
            </a:r>
            <a:r>
              <a:rPr lang="en-US" sz="40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Century Gothic"/>
              </a:rPr>
              <a:t>1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247978" y="1828800"/>
            <a:ext cx="3258185" cy="275018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4"/>
              </a:spcBef>
            </a:pP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反転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~</a:t>
            </a:r>
            <a:endParaRPr sz="4000" b="1" dirty="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spc="-10" dirty="0">
                <a:cs typeface="Century Gothic"/>
              </a:rPr>
              <a:t>0</a:t>
            </a:r>
            <a:r>
              <a:rPr sz="3200" spc="-35" dirty="0">
                <a:latin typeface="ＭＳ ゴシック"/>
                <a:cs typeface="ＭＳ ゴシック"/>
              </a:rPr>
              <a:t>なら</a:t>
            </a:r>
            <a:r>
              <a:rPr sz="3200" spc="-10" dirty="0">
                <a:cs typeface="Century Gothic"/>
              </a:rPr>
              <a:t>1</a:t>
            </a:r>
            <a:r>
              <a:rPr sz="3200" spc="-10" dirty="0">
                <a:latin typeface="Century Gothic"/>
                <a:cs typeface="Century Gothic"/>
              </a:rPr>
              <a:t>,</a:t>
            </a:r>
            <a:r>
              <a:rPr sz="3200" spc="-10" dirty="0">
                <a:cs typeface="Century Gothic"/>
              </a:rPr>
              <a:t>1</a:t>
            </a:r>
            <a:r>
              <a:rPr sz="3200" spc="-35" dirty="0">
                <a:latin typeface="ＭＳ ゴシック"/>
                <a:cs typeface="ＭＳ ゴシック"/>
              </a:rPr>
              <a:t>なら</a:t>
            </a:r>
            <a:r>
              <a:rPr sz="3200" spc="-50" dirty="0">
                <a:cs typeface="Century Gothic"/>
              </a:rPr>
              <a:t>0</a:t>
            </a:r>
            <a:endParaRPr sz="32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0E51A3-2461-BF0F-F157-D82D61F47117}"/>
              </a:ext>
            </a:extLst>
          </p:cNvPr>
          <p:cNvCxnSpPr/>
          <p:nvPr/>
        </p:nvCxnSpPr>
        <p:spPr>
          <a:xfrm>
            <a:off x="1522477" y="413512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6A1BFB-2D8D-6A1C-19DF-B38580A5BA1B}"/>
              </a:ext>
            </a:extLst>
          </p:cNvPr>
          <p:cNvCxnSpPr/>
          <p:nvPr/>
        </p:nvCxnSpPr>
        <p:spPr>
          <a:xfrm>
            <a:off x="5484877" y="413512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EAC64F-BDCE-96EB-3182-16F312481D43}"/>
              </a:ext>
            </a:extLst>
          </p:cNvPr>
          <p:cNvCxnSpPr/>
          <p:nvPr/>
        </p:nvCxnSpPr>
        <p:spPr>
          <a:xfrm>
            <a:off x="9237055" y="3907362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1814</TotalTime>
  <Words>847</Words>
  <Application>Microsoft Office PowerPoint</Application>
  <PresentationFormat>ワイド画面</PresentationFormat>
  <Paragraphs>159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BIZ UDPゴシック</vt:lpstr>
      <vt:lpstr>ＭＳ ゴシック</vt:lpstr>
      <vt:lpstr>游ゴシック</vt:lpstr>
      <vt:lpstr>0xProto</vt:lpstr>
      <vt:lpstr>Arial</vt:lpstr>
      <vt:lpstr>Century Gothic</vt:lpstr>
      <vt:lpstr>Office テーマ</vt:lpstr>
      <vt:lpstr>PowerPoint プレゼンテーション</vt:lpstr>
      <vt:lpstr>▮ビット処理</vt:lpstr>
      <vt:lpstr>▮ビット処理</vt:lpstr>
      <vt:lpstr>▮ビット処理</vt:lpstr>
      <vt:lpstr>▮ビット処理</vt:lpstr>
      <vt:lpstr>▮ビット処理</vt:lpstr>
      <vt:lpstr>▮ビット処理</vt:lpstr>
      <vt:lpstr>▮ビット処理</vt:lpstr>
      <vt:lpstr>▮ビット演算</vt:lpstr>
      <vt:lpstr>列挙型enum</vt:lpstr>
      <vt:lpstr>列挙型enum</vt:lpstr>
      <vt:lpstr>状態管理　BitState</vt:lpstr>
      <vt:lpstr>状態管理　BitState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56</cp:revision>
  <dcterms:created xsi:type="dcterms:W3CDTF">2024-06-05T07:26:26Z</dcterms:created>
  <dcterms:modified xsi:type="dcterms:W3CDTF">2025-06-23T06:36:44Z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