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72" r:id="rId2"/>
    <p:sldId id="257" r:id="rId3"/>
    <p:sldId id="258" r:id="rId4"/>
    <p:sldId id="259" r:id="rId5"/>
    <p:sldId id="260" r:id="rId6"/>
    <p:sldId id="288" r:id="rId7"/>
    <p:sldId id="262" r:id="rId8"/>
    <p:sldId id="285" r:id="rId9"/>
    <p:sldId id="263" r:id="rId10"/>
    <p:sldId id="264" r:id="rId11"/>
    <p:sldId id="275" r:id="rId12"/>
    <p:sldId id="273" r:id="rId13"/>
    <p:sldId id="274" r:id="rId14"/>
    <p:sldId id="286" r:id="rId15"/>
    <p:sldId id="276" r:id="rId16"/>
    <p:sldId id="277" r:id="rId17"/>
    <p:sldId id="278" r:id="rId18"/>
    <p:sldId id="287" r:id="rId19"/>
    <p:sldId id="279" r:id="rId20"/>
    <p:sldId id="281" r:id="rId21"/>
    <p:sldId id="280" r:id="rId22"/>
    <p:sldId id="289" r:id="rId23"/>
    <p:sldId id="283" r:id="rId24"/>
    <p:sldId id="284" r:id="rId25"/>
    <p:sldId id="282" r:id="rId26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00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291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320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4559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+mn-ea"/>
            </a:endParaRPr>
          </a:p>
          <a:p>
            <a:r>
              <a:rPr kumimoji="1" lang="ja-JP" altLang="en-US" sz="4000" dirty="0">
                <a:latin typeface="+mn-ea"/>
              </a:rPr>
              <a:t>ゲームソフト分野</a:t>
            </a:r>
            <a:endParaRPr kumimoji="1" lang="en-US" altLang="ja-JP" sz="4000" dirty="0">
              <a:latin typeface="+mn-ea"/>
            </a:endParaRPr>
          </a:p>
          <a:p>
            <a:r>
              <a:rPr kumimoji="1" lang="en-US" altLang="ja-JP" sz="4000" dirty="0">
                <a:latin typeface="+mn-ea"/>
              </a:rPr>
              <a:t>1</a:t>
            </a:r>
            <a:r>
              <a:rPr kumimoji="1" lang="ja-JP" altLang="en-US" sz="4000" dirty="0">
                <a:latin typeface="+mn-ea"/>
              </a:rPr>
              <a:t>年　</a:t>
            </a:r>
            <a:r>
              <a:rPr kumimoji="1" lang="en-US" altLang="ja-JP" sz="4000" dirty="0">
                <a:latin typeface="+mn-ea"/>
              </a:rPr>
              <a:t>C++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9600" b="1" dirty="0">
                <a:solidFill>
                  <a:schemeClr val="bg1"/>
                </a:solidFill>
                <a:latin typeface="UD デジタル 教科書体 NP-B" panose="02020700000000000000" pitchFamily="18" charset="-128"/>
                <a:ea typeface="UD デジタル 教科書体 NP-B" panose="02020700000000000000" pitchFamily="18" charset="-128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379FC75-3627-F080-7C48-C97EDA1E264A}"/>
              </a:ext>
            </a:extLst>
          </p:cNvPr>
          <p:cNvSpPr/>
          <p:nvPr/>
        </p:nvSpPr>
        <p:spPr>
          <a:xfrm>
            <a:off x="8180693" y="970280"/>
            <a:ext cx="3916679" cy="3601720"/>
          </a:xfrm>
          <a:prstGeom prst="rect">
            <a:avLst/>
          </a:prstGeom>
          <a:solidFill>
            <a:srgbClr val="000000">
              <a:alpha val="30980"/>
            </a:srgb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56997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0" dirty="0" err="1">
                <a:latin typeface="+mj-ea"/>
                <a:cs typeface="ＭＳ ゴシック"/>
              </a:rPr>
              <a:t>ビット演算</a:t>
            </a:r>
            <a:endParaRPr sz="4400" b="1" dirty="0">
              <a:latin typeface="+mj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" y="97028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|</a:t>
            </a:r>
            <a:endParaRPr sz="4000" b="1" dirty="0"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0110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r>
              <a:rPr lang="en-US" sz="4000" spc="-50" dirty="0">
                <a:cs typeface="Century Gothic"/>
              </a:rPr>
              <a:t>100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000" spc="-50" dirty="0">
                <a:solidFill>
                  <a:srgbClr val="FF0000"/>
                </a:solidFill>
                <a:cs typeface="Century Gothic"/>
              </a:rPr>
              <a:t>110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3255" y="97028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&amp;</a:t>
            </a:r>
            <a:endParaRPr sz="4000" b="1" dirty="0"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lang="en-US" altLang="ja-JP" sz="2800" spc="-50" dirty="0">
                <a:cs typeface="Century Gothic"/>
              </a:rPr>
              <a:t>1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01</a:t>
            </a:r>
            <a:r>
              <a:rPr lang="en-US" sz="4000" spc="-25" dirty="0">
                <a:cs typeface="Century Gothic"/>
              </a:rPr>
              <a:t>10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11</a:t>
            </a:r>
            <a:r>
              <a:rPr lang="en-US" sz="4000" spc="-25" dirty="0">
                <a:cs typeface="Century Gothic"/>
              </a:rPr>
              <a:t>00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0100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693" y="970280"/>
            <a:ext cx="3916679" cy="3609321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4000" b="1" spc="-40" dirty="0" err="1">
                <a:solidFill>
                  <a:srgbClr val="00AFEF"/>
                </a:solidFill>
                <a:latin typeface="Century Gothic"/>
                <a:cs typeface="Century Gothic"/>
              </a:rPr>
              <a:t>XOR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400" b="1" spc="-10" dirty="0">
                <a:latin typeface="+mj-lt"/>
                <a:cs typeface="Century Gothic"/>
              </a:rPr>
              <a:t>^</a:t>
            </a:r>
            <a:endParaRPr sz="4400" b="1" dirty="0">
              <a:latin typeface="+mj-lt"/>
              <a:cs typeface="Century Gothic"/>
            </a:endParaRPr>
          </a:p>
          <a:p>
            <a:pPr marL="429259" marR="417830" algn="ctr">
              <a:lnSpc>
                <a:spcPct val="100000"/>
              </a:lnSpc>
              <a:spcBef>
                <a:spcPts val="5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どちらも同じなら</a:t>
            </a:r>
            <a:r>
              <a:rPr sz="2800" spc="-50" dirty="0">
                <a:cs typeface="Century Gothic"/>
              </a:rPr>
              <a:t>0</a:t>
            </a:r>
            <a:r>
              <a:rPr sz="2800" spc="-10" dirty="0">
                <a:latin typeface="ＭＳ ゴシック"/>
                <a:cs typeface="ＭＳ ゴシック"/>
              </a:rPr>
              <a:t>違う値なら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2540" algn="ctr">
              <a:lnSpc>
                <a:spcPts val="523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1</a:t>
            </a:r>
            <a:r>
              <a:rPr sz="4400" spc="-25" dirty="0">
                <a:cs typeface="Century Gothic"/>
              </a:rPr>
              <a:t>1</a:t>
            </a:r>
            <a:r>
              <a:rPr lang="en-US" sz="4400" spc="-25" dirty="0">
                <a:cs typeface="Century Gothic"/>
              </a:rPr>
              <a:t>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cs typeface="Century Gothic"/>
              </a:rPr>
              <a:t>11</a:t>
            </a:r>
            <a:r>
              <a:rPr lang="en-US" sz="4400" spc="-25" dirty="0">
                <a:cs typeface="Century Gothic"/>
              </a:rPr>
              <a:t>00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101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3" y="4093638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cs typeface="Century Gothic"/>
              </a:rPr>
              <a:t>~</a:t>
            </a:r>
            <a:endParaRPr sz="4000" b="1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800" spc="-10" dirty="0">
                <a:cs typeface="Century Gothic"/>
              </a:rPr>
              <a:t>0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10" dirty="0">
                <a:cs typeface="Century Gothic"/>
              </a:rPr>
              <a:t>1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spc="-10" dirty="0">
                <a:cs typeface="Century Gothic"/>
              </a:rPr>
              <a:t>1</a:t>
            </a:r>
            <a:r>
              <a:rPr sz="2800" spc="-3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0</a:t>
            </a:r>
            <a:endParaRPr sz="28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01</a:t>
            </a:r>
            <a:r>
              <a:rPr lang="en-US" sz="4400" spc="-25" dirty="0">
                <a:cs typeface="Century Gothic"/>
              </a:rPr>
              <a:t>10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10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01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40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64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661270-3081-C878-6E6F-B608B24DD7A0}"/>
              </a:ext>
            </a:extLst>
          </p:cNvPr>
          <p:cNvCxnSpPr>
            <a:cxnSpLocks/>
          </p:cNvCxnSpPr>
          <p:nvPr/>
        </p:nvCxnSpPr>
        <p:spPr>
          <a:xfrm>
            <a:off x="9144000" y="3892047"/>
            <a:ext cx="1981200" cy="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1524000" y="60960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366DAEB-C64E-1D43-D39E-B21F85EBFAE1}"/>
              </a:ext>
            </a:extLst>
          </p:cNvPr>
          <p:cNvSpPr txBox="1"/>
          <p:nvPr/>
        </p:nvSpPr>
        <p:spPr>
          <a:xfrm>
            <a:off x="4267200" y="5122922"/>
            <a:ext cx="7239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今回は、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、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反転</a:t>
            </a:r>
            <a:r>
              <a:rPr kumimoji="1" lang="ja-JP" altLang="en-US" sz="3200" dirty="0">
                <a:solidFill>
                  <a:srgbClr val="00B050"/>
                </a:solidFill>
              </a:rPr>
              <a:t>のみでフラグを管理する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50CB5A4-D998-4F5E-A31A-19EA7F037330}"/>
              </a:ext>
            </a:extLst>
          </p:cNvPr>
          <p:cNvSpPr txBox="1"/>
          <p:nvPr/>
        </p:nvSpPr>
        <p:spPr>
          <a:xfrm>
            <a:off x="1036768" y="2358832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n-ea"/>
              </a:rPr>
              <a:t>+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13F8905-43F0-4327-9BB9-3C28E588211A}"/>
              </a:ext>
            </a:extLst>
          </p:cNvPr>
          <p:cNvSpPr txBox="1"/>
          <p:nvPr/>
        </p:nvSpPr>
        <p:spPr>
          <a:xfrm>
            <a:off x="5011256" y="2394228"/>
            <a:ext cx="486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n-ea"/>
              </a:rPr>
              <a:t>×</a:t>
            </a:r>
            <a:endParaRPr kumimoji="1" lang="ja-JP" altLang="en-US" sz="2800" dirty="0">
              <a:latin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b="1" dirty="0"/>
              <a:t>状態を数値で表現する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	//0000 0000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		= 1 &lt;&lt; 0,	//0000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		= 1 &lt;&lt; 1,	//0000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麻痺　</a:t>
            </a:r>
            <a:r>
              <a:rPr lang="en-US" altLang="ja-JP" dirty="0">
                <a:solidFill>
                  <a:srgbClr val="00B050"/>
                </a:solidFill>
              </a:rPr>
              <a:t>Para</a:t>
            </a:r>
            <a:r>
              <a:rPr lang="en-US" altLang="ja-JP" dirty="0"/>
              <a:t>      	= 1 &lt;&lt; 2,	//0000 0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00</a:t>
            </a:r>
          </a:p>
          <a:p>
            <a:r>
              <a:rPr lang="ja-JP" altLang="en-US" dirty="0"/>
              <a:t>火傷　</a:t>
            </a:r>
            <a:r>
              <a:rPr lang="en-US" altLang="ja-JP" dirty="0">
                <a:solidFill>
                  <a:srgbClr val="FF66FF"/>
                </a:solidFill>
              </a:rPr>
              <a:t>Burn</a:t>
            </a:r>
            <a:r>
              <a:rPr lang="en-US" altLang="ja-JP" dirty="0"/>
              <a:t>      	= 1 &lt;&lt; 3,	//0000 </a:t>
            </a:r>
            <a:r>
              <a:rPr lang="en-US" altLang="ja-JP" dirty="0">
                <a:solidFill>
                  <a:srgbClr val="FF66FF"/>
                </a:solidFill>
              </a:rPr>
              <a:t>1</a:t>
            </a:r>
            <a:r>
              <a:rPr lang="en-US" altLang="ja-JP" dirty="0"/>
              <a:t>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↑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7030A0"/>
                </a:solidFill>
              </a:rPr>
              <a:t>AtkUp</a:t>
            </a:r>
            <a:r>
              <a:rPr lang="en-US" altLang="ja-JP" dirty="0"/>
              <a:t>  	= 1 &lt;&lt; 4,	//000</a:t>
            </a:r>
            <a:r>
              <a:rPr lang="en-US" altLang="ja-JP" dirty="0">
                <a:solidFill>
                  <a:srgbClr val="7030A0"/>
                </a:solidFill>
              </a:rPr>
              <a:t>1</a:t>
            </a:r>
            <a:r>
              <a:rPr lang="en-US" altLang="ja-JP" dirty="0"/>
              <a:t> 0000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↓</a:t>
            </a:r>
            <a:r>
              <a:rPr lang="ja-JP" altLang="en-US" dirty="0"/>
              <a:t>　</a:t>
            </a:r>
            <a:r>
              <a:rPr lang="en-US" altLang="ja-JP" dirty="0" err="1">
                <a:solidFill>
                  <a:srgbClr val="FF9900"/>
                </a:solidFill>
              </a:rPr>
              <a:t>AtkDown</a:t>
            </a:r>
            <a:r>
              <a:rPr lang="en-US" altLang="ja-JP" dirty="0">
                <a:solidFill>
                  <a:srgbClr val="FF9900"/>
                </a:solidFill>
              </a:rPr>
              <a:t>	</a:t>
            </a:r>
            <a:r>
              <a:rPr lang="en-US" altLang="ja-JP" dirty="0"/>
              <a:t>= 1 &lt;&lt; 5		//00</a:t>
            </a:r>
            <a:r>
              <a:rPr lang="en-US" altLang="ja-JP" dirty="0">
                <a:solidFill>
                  <a:srgbClr val="FF9900"/>
                </a:solidFill>
              </a:rPr>
              <a:t>1</a:t>
            </a:r>
            <a:r>
              <a:rPr lang="en-US" altLang="ja-JP" dirty="0"/>
              <a:t>0 0000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FA27807-C9D3-1EBF-1C89-BC7D80A15E9F}"/>
              </a:ext>
            </a:extLst>
          </p:cNvPr>
          <p:cNvSpPr txBox="1"/>
          <p:nvPr/>
        </p:nvSpPr>
        <p:spPr>
          <a:xfrm>
            <a:off x="1233130" y="5653743"/>
            <a:ext cx="9725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0B050"/>
                </a:solidFill>
              </a:rPr>
              <a:t>これらの値はプログラム中で書き換えられないようにしたい</a:t>
            </a:r>
            <a:r>
              <a:rPr kumimoji="1" lang="en-US" altLang="ja-JP" sz="2800" dirty="0">
                <a:solidFill>
                  <a:srgbClr val="00B050"/>
                </a:solidFill>
              </a:rPr>
              <a:t>…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 err="1"/>
              <a:t>のように</a:t>
            </a:r>
            <a:r>
              <a:rPr lang="ja-JP" altLang="en-US" dirty="0"/>
              <a:t>定義すると、自動的に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dirty="0"/>
              <a:t>Sun:</a:t>
            </a:r>
            <a:r>
              <a:rPr lang="en-US" altLang="ja-JP" dirty="0">
                <a:solidFill>
                  <a:srgbClr val="00B050"/>
                </a:solidFill>
              </a:rPr>
              <a:t>0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Mon:</a:t>
            </a:r>
            <a:r>
              <a:rPr lang="en-US" altLang="ja-JP" dirty="0">
                <a:solidFill>
                  <a:srgbClr val="00B050"/>
                </a:solidFill>
              </a:rPr>
              <a:t>1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2</a:t>
            </a:r>
            <a:r>
              <a:rPr lang="en-US" altLang="ja-JP" dirty="0"/>
              <a:t> </a:t>
            </a:r>
            <a:r>
              <a:rPr lang="ja-JP" altLang="en-US" dirty="0"/>
              <a:t>　</a:t>
            </a:r>
            <a:r>
              <a:rPr lang="en-US" altLang="ja-JP" dirty="0"/>
              <a:t>Wed:</a:t>
            </a:r>
            <a:r>
              <a:rPr lang="en-US" altLang="ja-JP" dirty="0">
                <a:solidFill>
                  <a:srgbClr val="00B050"/>
                </a:solidFill>
              </a:rPr>
              <a:t>3</a:t>
            </a:r>
            <a:r>
              <a:rPr lang="en-US" altLang="ja-JP" dirty="0"/>
              <a:t> </a:t>
            </a:r>
            <a:r>
              <a:rPr lang="ja-JP" altLang="en-US" dirty="0"/>
              <a:t>・・・　</a:t>
            </a:r>
            <a:r>
              <a:rPr lang="en-US" altLang="ja-JP" dirty="0"/>
              <a:t>Sat:</a:t>
            </a:r>
            <a:r>
              <a:rPr lang="en-US" altLang="ja-JP" dirty="0">
                <a:solidFill>
                  <a:srgbClr val="00B050"/>
                </a:solidFill>
              </a:rPr>
              <a:t>6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という連番の整数値になる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enum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番号の振り直しも可能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Sun, Mon, </a:t>
            </a:r>
            <a:r>
              <a:rPr lang="en-US" altLang="ja-JP" dirty="0">
                <a:solidFill>
                  <a:srgbClr val="00B050"/>
                </a:solidFill>
              </a:rPr>
              <a:t>Tue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= 10</a:t>
            </a:r>
            <a:r>
              <a:rPr lang="en-US" altLang="ja-JP" dirty="0"/>
              <a:t>, Wed, Thu, 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Fri = 20</a:t>
            </a:r>
            <a:r>
              <a:rPr lang="en-US" altLang="ja-JP" dirty="0"/>
              <a:t>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	Mon:1 </a:t>
            </a:r>
            <a:br>
              <a:rPr lang="en-US" altLang="ja-JP" dirty="0"/>
            </a:br>
            <a:r>
              <a:rPr lang="en-US" altLang="ja-JP" dirty="0"/>
              <a:t>Tue:</a:t>
            </a:r>
            <a:r>
              <a:rPr lang="en-US" altLang="ja-JP" dirty="0">
                <a:solidFill>
                  <a:srgbClr val="00B050"/>
                </a:solidFill>
              </a:rPr>
              <a:t>10</a:t>
            </a:r>
            <a:r>
              <a:rPr lang="en-US" altLang="ja-JP" dirty="0"/>
              <a:t>	Wed:</a:t>
            </a:r>
            <a:r>
              <a:rPr lang="en-US" altLang="ja-JP" dirty="0">
                <a:solidFill>
                  <a:srgbClr val="00B050"/>
                </a:solidFill>
              </a:rPr>
              <a:t>11</a:t>
            </a:r>
            <a:r>
              <a:rPr lang="en-US" altLang="ja-JP" dirty="0"/>
              <a:t>	Thu:</a:t>
            </a:r>
            <a:r>
              <a:rPr lang="en-US" altLang="ja-JP" dirty="0">
                <a:solidFill>
                  <a:srgbClr val="00B050"/>
                </a:solidFill>
              </a:rPr>
              <a:t>12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en-US" altLang="ja-JP" dirty="0"/>
              <a:t>Fri: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20</a:t>
            </a:r>
            <a:r>
              <a:rPr lang="en-US" altLang="ja-JP" dirty="0"/>
              <a:t>	Sat:</a:t>
            </a:r>
            <a:r>
              <a:rPr lang="en-US" altLang="ja-JP" dirty="0">
                <a:solidFill>
                  <a:schemeClr val="accent2">
                    <a:lumMod val="75000"/>
                  </a:schemeClr>
                </a:solidFill>
              </a:rPr>
              <a:t>21</a:t>
            </a:r>
            <a:r>
              <a:rPr lang="en-US" altLang="ja-JP" dirty="0"/>
              <a:t>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というように値を再設定することも可能で、以降は連番となる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定数であるため、プログラム中は書き換えられない！</a:t>
            </a:r>
            <a:endParaRPr kumimoji="1" lang="en-US" altLang="ja-JP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09908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を付加する（ビットを立てる）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lang="en-US" altLang="ja-JP" dirty="0"/>
              <a:t> = 1 &lt;&lt; 0,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r>
              <a:rPr lang="en-US" altLang="ja-JP" dirty="0"/>
              <a:t> = 1 &lt;&lt; 1,	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    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|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Poison </a:t>
            </a:r>
            <a:r>
              <a:rPr lang="en-US" altLang="ja-JP" dirty="0"/>
              <a:t>+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6170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918413FC-356B-4084-9037-FA561F11C54D}"/>
              </a:ext>
            </a:extLst>
          </p:cNvPr>
          <p:cNvSpPr/>
          <p:nvPr/>
        </p:nvSpPr>
        <p:spPr>
          <a:xfrm>
            <a:off x="2057400" y="3392078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1DA29D92-F9D0-4D92-8ADA-4E05CD19CE39}"/>
              </a:ext>
            </a:extLst>
          </p:cNvPr>
          <p:cNvSpPr/>
          <p:nvPr/>
        </p:nvSpPr>
        <p:spPr>
          <a:xfrm>
            <a:off x="5867400" y="51792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A0263B9-8D25-43D8-A053-BBBCB1369C6D}"/>
              </a:ext>
            </a:extLst>
          </p:cNvPr>
          <p:cNvSpPr txBox="1"/>
          <p:nvPr/>
        </p:nvSpPr>
        <p:spPr>
          <a:xfrm>
            <a:off x="6272027" y="313586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203E46-5D65-4A12-B04E-EE808022690B}"/>
              </a:ext>
            </a:extLst>
          </p:cNvPr>
          <p:cNvSpPr txBox="1"/>
          <p:nvPr/>
        </p:nvSpPr>
        <p:spPr>
          <a:xfrm>
            <a:off x="6272027" y="4628479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E24CD945-61D9-424E-9886-A425EFF9D156}"/>
              </a:ext>
            </a:extLst>
          </p:cNvPr>
          <p:cNvSpPr/>
          <p:nvPr/>
        </p:nvSpPr>
        <p:spPr>
          <a:xfrm>
            <a:off x="2133600" y="49506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を解除する（ビットを落とす）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	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</a:t>
            </a:r>
            <a:r>
              <a:rPr lang="ja-JP" altLang="en-US" dirty="0"/>
              <a:t>　</a:t>
            </a:r>
            <a:r>
              <a:rPr lang="en-US" altLang="ja-JP" dirty="0"/>
              <a:t>	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解毒　</a:t>
            </a:r>
            <a:r>
              <a:rPr lang="en-US" altLang="ja-JP" dirty="0">
                <a:solidFill>
                  <a:srgbClr val="00B050"/>
                </a:solidFill>
              </a:rPr>
              <a:t>~Poison</a:t>
            </a:r>
            <a:r>
              <a:rPr lang="ja-JP" altLang="en-US" dirty="0"/>
              <a:t>　</a:t>
            </a:r>
            <a:r>
              <a:rPr lang="en-US" altLang="ja-JP" dirty="0"/>
              <a:t>=</a:t>
            </a:r>
            <a:r>
              <a:rPr lang="ja-JP" altLang="en-US" dirty="0"/>
              <a:t>　　</a:t>
            </a:r>
            <a:r>
              <a:rPr lang="en-US" altLang="ja-JP" dirty="0"/>
              <a:t>	1111 111</a:t>
            </a:r>
            <a:r>
              <a:rPr lang="en-US" altLang="ja-JP" dirty="0">
                <a:solidFill>
                  <a:srgbClr val="FF0000"/>
                </a:solidFill>
              </a:rPr>
              <a:t>0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＋</a:t>
            </a:r>
            <a:r>
              <a:rPr kumimoji="1" lang="ja-JP" altLang="en-US" dirty="0">
                <a:solidFill>
                  <a:srgbClr val="00B0F0"/>
                </a:solidFill>
              </a:rPr>
              <a:t>ねむり</a:t>
            </a:r>
            <a:r>
              <a:rPr kumimoji="1" lang="ja-JP" altLang="en-US" dirty="0"/>
              <a:t>状態</a:t>
            </a:r>
            <a:r>
              <a:rPr lang="ja-JP" altLang="en-US" dirty="0"/>
              <a:t>から毒を解除</a:t>
            </a:r>
            <a:r>
              <a:rPr kumimoji="1" lang="ja-JP" altLang="en-US" dirty="0"/>
              <a:t>にする場合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 &amp; ~Poison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/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		1111 111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50"/>
                </a:solidFill>
              </a:rPr>
              <a:t>~Poison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0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F0"/>
                </a:solidFill>
              </a:rPr>
              <a:t>Slee</a:t>
            </a:r>
            <a:r>
              <a:rPr lang="en-US" altLang="ja-JP" dirty="0">
                <a:solidFill>
                  <a:srgbClr val="00B0F0"/>
                </a:solidFill>
              </a:rPr>
              <a:t>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br>
              <a:rPr kumimoji="1" lang="en-US" altLang="ja-JP" dirty="0"/>
            </a:b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B9911F3-7070-D6F9-2466-241E02A05738}"/>
              </a:ext>
            </a:extLst>
          </p:cNvPr>
          <p:cNvSpPr txBox="1"/>
          <p:nvPr/>
        </p:nvSpPr>
        <p:spPr>
          <a:xfrm>
            <a:off x="1066800" y="5638800"/>
            <a:ext cx="979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各状態の</a:t>
            </a:r>
            <a:r>
              <a:rPr kumimoji="1" lang="ja-JP" altLang="en-US" sz="3200" b="1" u="sng" dirty="0">
                <a:solidFill>
                  <a:srgbClr val="00B050"/>
                </a:solidFill>
              </a:rPr>
              <a:t>否定</a:t>
            </a:r>
            <a:r>
              <a:rPr kumimoji="1" lang="ja-JP" altLang="en-US" sz="3200" dirty="0">
                <a:solidFill>
                  <a:srgbClr val="00B050"/>
                </a:solidFill>
              </a:rPr>
              <a:t>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183CBE64-6C07-47AA-A31C-2995113C3FB5}"/>
              </a:ext>
            </a:extLst>
          </p:cNvPr>
          <p:cNvSpPr/>
          <p:nvPr/>
        </p:nvSpPr>
        <p:spPr>
          <a:xfrm>
            <a:off x="5715000" y="4343400"/>
            <a:ext cx="1371600" cy="304800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1244E1-4EDE-4C99-BA17-2E00FF02CC78}"/>
              </a:ext>
            </a:extLst>
          </p:cNvPr>
          <p:cNvSpPr txBox="1"/>
          <p:nvPr/>
        </p:nvSpPr>
        <p:spPr>
          <a:xfrm>
            <a:off x="6233927" y="374541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00B050"/>
                </a:solidFill>
              </a:rPr>
              <a:t>&amp;</a:t>
            </a:r>
            <a:endParaRPr kumimoji="1" lang="ja-JP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46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FF0000"/>
                </a:solidFill>
              </a:rPr>
              <a:t>毒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	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FF0000"/>
                </a:solidFill>
              </a:rPr>
              <a:t>毒</a:t>
            </a:r>
            <a:r>
              <a:rPr kumimoji="1" lang="ja-JP" altLang="en-US" sz="2400" dirty="0"/>
              <a:t>状態が含まれる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F0"/>
                </a:solidFill>
              </a:rPr>
              <a:t>眠り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</a:t>
            </a:r>
            <a:r>
              <a:rPr lang="en-US" altLang="ja-JP" dirty="0">
                <a:solidFill>
                  <a:srgbClr val="00B0F0"/>
                </a:solidFill>
              </a:rPr>
              <a:t>Sleep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lang="en-US" altLang="ja-JP" dirty="0"/>
              <a:t>  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F0"/>
                </a:solidFill>
              </a:rPr>
              <a:t>眠り</a:t>
            </a:r>
            <a:r>
              <a:rPr kumimoji="1" lang="ja-JP" altLang="en-US" sz="2400" dirty="0"/>
              <a:t>状態が含まれる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09800" y="2055019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7890E915-D262-4759-8E53-C802295C6227}"/>
              </a:ext>
            </a:extLst>
          </p:cNvPr>
          <p:cNvSpPr/>
          <p:nvPr/>
        </p:nvSpPr>
        <p:spPr>
          <a:xfrm>
            <a:off x="5943600" y="48768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43600" y="2362200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下 7">
            <a:extLst>
              <a:ext uri="{FF2B5EF4-FFF2-40B4-BE49-F238E27FC236}">
                <a16:creationId xmlns:a16="http://schemas.microsoft.com/office/drawing/2014/main" id="{2F7ADBC2-1963-4E4E-BCD7-AA4E1104684D}"/>
              </a:ext>
            </a:extLst>
          </p:cNvPr>
          <p:cNvSpPr/>
          <p:nvPr/>
        </p:nvSpPr>
        <p:spPr>
          <a:xfrm>
            <a:off x="2209800" y="4589282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011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C33D3E5-BF63-4FA6-A8ED-B84D9170918A}"/>
              </a:ext>
            </a:extLst>
          </p:cNvPr>
          <p:cNvSpPr txBox="1"/>
          <p:nvPr/>
        </p:nvSpPr>
        <p:spPr>
          <a:xfrm>
            <a:off x="6279642" y="432320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9878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状態</a:t>
            </a:r>
            <a:r>
              <a:rPr lang="ja-JP" altLang="en-US" b="1" dirty="0"/>
              <a:t>を確認する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？？状態が</a:t>
            </a:r>
            <a:r>
              <a:rPr kumimoji="1" lang="ja-JP" altLang="en-US" dirty="0">
                <a:solidFill>
                  <a:srgbClr val="00B050"/>
                </a:solidFill>
              </a:rPr>
              <a:t>麻痺</a:t>
            </a:r>
            <a:r>
              <a:rPr kumimoji="1" lang="ja-JP" altLang="en-US" dirty="0"/>
              <a:t>状態かどうか確認する場合</a:t>
            </a:r>
            <a:br>
              <a:rPr kumimoji="1" lang="en-US" altLang="ja-JP" dirty="0"/>
            </a:br>
            <a:r>
              <a:rPr kumimoji="1" lang="en-US" altLang="ja-JP" dirty="0"/>
              <a:t>Status &amp; </a:t>
            </a:r>
            <a:r>
              <a:rPr kumimoji="1" lang="en-US" altLang="ja-JP" dirty="0">
                <a:solidFill>
                  <a:srgbClr val="00B050"/>
                </a:solidFill>
              </a:rPr>
              <a:t>Paralysis</a:t>
            </a:r>
            <a:r>
              <a:rPr kumimoji="1" lang="en-US" altLang="ja-JP" dirty="0"/>
              <a:t>	0000 1011(Status:</a:t>
            </a:r>
            <a:r>
              <a:rPr lang="ja-JP" altLang="en-US" dirty="0"/>
              <a:t>？？？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</a:t>
            </a:r>
            <a:r>
              <a:rPr kumimoji="1" lang="en-US" altLang="ja-JP" dirty="0">
                <a:solidFill>
                  <a:srgbClr val="00B050"/>
                </a:solidFill>
              </a:rPr>
              <a:t>1</a:t>
            </a:r>
            <a:r>
              <a:rPr kumimoji="1" lang="en-US" altLang="ja-JP" dirty="0"/>
              <a:t>00(</a:t>
            </a:r>
            <a:r>
              <a:rPr kumimoji="1" lang="en-US" altLang="ja-JP" dirty="0">
                <a:solidFill>
                  <a:srgbClr val="00B050"/>
                </a:solidFill>
              </a:rPr>
              <a:t>Paralysis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ja-JP" altLang="en-US" dirty="0"/>
              <a:t>　　　　　</a:t>
            </a:r>
            <a:r>
              <a:rPr lang="en-US" altLang="ja-JP" dirty="0"/>
              <a:t>Base</a:t>
            </a:r>
            <a:br>
              <a:rPr kumimoji="1" lang="en-US" altLang="ja-JP" dirty="0"/>
            </a:br>
            <a:r>
              <a:rPr kumimoji="1" lang="en-US" altLang="ja-JP" dirty="0"/>
              <a:t>			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</a:t>
            </a:r>
            <a:r>
              <a:rPr lang="ja-JP" altLang="en-US" dirty="0"/>
              <a:t>　</a:t>
            </a:r>
            <a:r>
              <a:rPr kumimoji="1" lang="ja-JP" altLang="en-US" sz="2400" dirty="0"/>
              <a:t>？？？状態の中に</a:t>
            </a:r>
            <a:r>
              <a:rPr kumimoji="1" lang="ja-JP" altLang="en-US" sz="2400" dirty="0">
                <a:solidFill>
                  <a:srgbClr val="00B050"/>
                </a:solidFill>
              </a:rPr>
              <a:t>麻痺</a:t>
            </a:r>
            <a:r>
              <a:rPr kumimoji="1" lang="ja-JP" altLang="en-US" sz="2400" dirty="0"/>
              <a:t>状態は含まれていない</a:t>
            </a:r>
            <a:br>
              <a:rPr kumimoji="1" lang="en-US" altLang="ja-JP" dirty="0"/>
            </a:b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6019800"/>
            <a:ext cx="10871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>
                <a:solidFill>
                  <a:srgbClr val="00B050"/>
                </a:solidFill>
              </a:rPr>
              <a:t>ステータスに</a:t>
            </a:r>
            <a:r>
              <a:rPr kumimoji="1" lang="ja-JP" altLang="en-US" sz="3200" dirty="0">
                <a:solidFill>
                  <a:srgbClr val="00B050"/>
                </a:solidFill>
              </a:rPr>
              <a:t>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AND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</a:t>
            </a:r>
            <a:r>
              <a:rPr lang="ja-JP" altLang="en-US" sz="3200" dirty="0">
                <a:solidFill>
                  <a:srgbClr val="00B050"/>
                </a:solidFill>
              </a:rPr>
              <a:t>確認できる</a:t>
            </a:r>
            <a:endParaRPr kumimoji="1" lang="ja-JP" altLang="en-US" sz="3200" dirty="0">
              <a:solidFill>
                <a:srgbClr val="00B050"/>
              </a:solidFill>
            </a:endParaRP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DFAC1FBD-7AAA-44C9-9FF2-DFC0C82453C7}"/>
              </a:ext>
            </a:extLst>
          </p:cNvPr>
          <p:cNvSpPr/>
          <p:nvPr/>
        </p:nvSpPr>
        <p:spPr>
          <a:xfrm>
            <a:off x="2286000" y="2203874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CF29FF69-9644-4EE2-8BE9-D35121A915D8}"/>
              </a:ext>
            </a:extLst>
          </p:cNvPr>
          <p:cNvSpPr/>
          <p:nvPr/>
        </p:nvSpPr>
        <p:spPr>
          <a:xfrm>
            <a:off x="5915891" y="2610185"/>
            <a:ext cx="1143000" cy="230981"/>
          </a:xfrm>
          <a:prstGeom prst="downArrow">
            <a:avLst>
              <a:gd name="adj1" fmla="val 50000"/>
              <a:gd name="adj2" fmla="val 62243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F1C8FBF-00AD-4E7D-A9AA-4A4F125F7861}"/>
              </a:ext>
            </a:extLst>
          </p:cNvPr>
          <p:cNvSpPr txBox="1"/>
          <p:nvPr/>
        </p:nvSpPr>
        <p:spPr>
          <a:xfrm>
            <a:off x="6279642" y="18836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rgbClr val="00B050"/>
                </a:solidFill>
              </a:rPr>
              <a:t>＆</a:t>
            </a:r>
          </a:p>
        </p:txBody>
      </p:sp>
    </p:spTree>
    <p:extLst>
      <p:ext uri="{BB962C8B-B14F-4D97-AF65-F5344CB8AC3E}">
        <p14:creationId xmlns:p14="http://schemas.microsoft.com/office/powerpoint/2010/main" val="200791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フラグ操作プログラムの作成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3600" dirty="0"/>
              <a:t>ビットの</a:t>
            </a:r>
            <a:r>
              <a:rPr lang="en-US" altLang="ja-JP" sz="3600" dirty="0"/>
              <a:t>ON/OFF</a:t>
            </a:r>
            <a:r>
              <a:rPr lang="ja-JP" altLang="en-US" sz="3600" dirty="0"/>
              <a:t>を用いたフラグ操作によって</a:t>
            </a:r>
            <a:br>
              <a:rPr lang="en-US" altLang="ja-JP" sz="3600" dirty="0"/>
            </a:br>
            <a:r>
              <a:rPr lang="ja-JP" altLang="en-US" sz="3600" dirty="0"/>
              <a:t>キャラクターのステータスを変更するプログラムを作成する</a:t>
            </a:r>
            <a:br>
              <a:rPr lang="en-US" altLang="ja-JP" sz="3600" dirty="0"/>
            </a:br>
            <a:endParaRPr lang="en-US" altLang="ja-JP" sz="3600" dirty="0"/>
          </a:p>
          <a:p>
            <a:r>
              <a:rPr lang="ja-JP" altLang="en-US" sz="3600" dirty="0"/>
              <a:t>コマンドプロンプトから以下のコマンドを入力</a:t>
            </a:r>
            <a:endParaRPr lang="en-US" altLang="ja-JP" sz="3600" dirty="0"/>
          </a:p>
          <a:p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copy </a:t>
            </a:r>
            <a:r>
              <a:rPr lang="en-US" altLang="ja-JP" sz="5400" dirty="0" err="1">
                <a:solidFill>
                  <a:schemeClr val="bg1"/>
                </a:solidFill>
                <a:highlight>
                  <a:srgbClr val="000000"/>
                </a:highlight>
              </a:rPr>
              <a:t>nul</a:t>
            </a:r>
            <a:r>
              <a:rPr lang="en-US" altLang="ja-JP" sz="5400" dirty="0">
                <a:solidFill>
                  <a:schemeClr val="bg1"/>
                </a:solidFill>
                <a:highlight>
                  <a:srgbClr val="000000"/>
                </a:highlight>
              </a:rPr>
              <a:t> bit01.c</a:t>
            </a:r>
            <a:r>
              <a:rPr lang="en-US" altLang="ja-JP" sz="5400" dirty="0">
                <a:highlight>
                  <a:srgbClr val="000000"/>
                </a:highlight>
              </a:rPr>
              <a:t>a</a:t>
            </a:r>
            <a:endParaRPr lang="en-US" altLang="ja-JP" sz="3600" dirty="0">
              <a:highlight>
                <a:srgbClr val="000000"/>
              </a:highlight>
            </a:endParaRPr>
          </a:p>
          <a:p>
            <a:pPr marL="0" indent="0">
              <a:buNone/>
            </a:pPr>
            <a:r>
              <a:rPr lang="ja-JP" altLang="en-US" sz="3600" dirty="0"/>
              <a:t>　</a:t>
            </a:r>
            <a:r>
              <a:rPr lang="en-US" altLang="ja-JP" dirty="0"/>
              <a:t>※notepad</a:t>
            </a:r>
            <a:r>
              <a:rPr lang="ja-JP" altLang="en-US" dirty="0"/>
              <a:t>を用いたファイル作成でもよい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269017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spc="-20" dirty="0">
                <a:latin typeface="+mn-ea"/>
                <a:cs typeface="ＭＳ ゴシック"/>
              </a:rPr>
              <a:t>ゲームの中で状態を管理するとき</a:t>
            </a:r>
            <a:r>
              <a:rPr lang="ja-JP" altLang="en-US" sz="3200" b="1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lang="ja-JP" altLang="en-US" sz="3200" b="1" spc="-3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lang="ja-JP" altLang="en-US" sz="3200" spc="-20" dirty="0">
                <a:latin typeface="+mn-ea"/>
                <a:cs typeface="ＭＳ ゴシック"/>
              </a:rPr>
              <a:t>を使用する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例えば、</a:t>
            </a:r>
            <a:r>
              <a:rPr lang="ja-JP" altLang="en-US" sz="3200" spc="-25" dirty="0">
                <a:latin typeface="+mn-ea"/>
                <a:cs typeface="ＭＳ ゴシック"/>
              </a:rPr>
              <a:t>それぞれの状態を</a:t>
            </a:r>
            <a:r>
              <a:rPr lang="ja-JP" altLang="en-US" sz="3200" spc="-20" dirty="0">
                <a:latin typeface="+mn-ea"/>
                <a:cs typeface="ＭＳ ゴシック"/>
              </a:rPr>
              <a:t>管理する</a:t>
            </a:r>
            <a:r>
              <a:rPr lang="ja-JP" altLang="en-US" sz="3200" spc="-20" dirty="0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 err="1">
                <a:latin typeface="+mn-ea"/>
                <a:cs typeface="ＭＳ ゴシック"/>
              </a:rPr>
              <a:t>かで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状態を管理する方法がある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br>
              <a:rPr lang="ja-JP" altLang="en-US" sz="3200" spc="-20" dirty="0">
                <a:latin typeface="+mn-ea"/>
                <a:cs typeface="ＭＳ ゴシック"/>
              </a:rPr>
            </a:b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59507" y="4551795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43987" y="4609199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3987" y="5218444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44743" y="4609199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列挙型</a:t>
            </a:r>
            <a:r>
              <a:rPr kumimoji="1" lang="en-US" altLang="ja-JP" b="1" dirty="0" err="1"/>
              <a:t>BitState</a:t>
            </a:r>
            <a:r>
              <a:rPr kumimoji="1" lang="ja-JP" altLang="en-US" b="1" dirty="0"/>
              <a:t>の定義例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00B0F0"/>
                </a:solidFill>
              </a:rPr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{</a:t>
            </a:r>
          </a:p>
          <a:p>
            <a:pPr marL="0" indent="0">
              <a:buNone/>
            </a:pPr>
            <a:r>
              <a:rPr lang="ja-JP" altLang="en-US" dirty="0"/>
              <a:t>	</a:t>
            </a:r>
            <a:r>
              <a:rPr lang="en-US" altLang="ja-JP" dirty="0"/>
              <a:t>Base 	= 0, 		//00000000</a:t>
            </a:r>
          </a:p>
          <a:p>
            <a:pPr marL="0" indent="0">
              <a:buNone/>
            </a:pPr>
            <a:r>
              <a:rPr lang="en-US" altLang="ja-JP" dirty="0"/>
              <a:t>	Poison 	= 1 &lt;&lt; 0, 	//00000001</a:t>
            </a:r>
          </a:p>
          <a:p>
            <a:pPr marL="0" indent="0">
              <a:buNone/>
            </a:pPr>
            <a:r>
              <a:rPr lang="en-US" altLang="ja-JP" dirty="0"/>
              <a:t>	Sleep 	= 1 &lt;&lt; 1, 	//00000010</a:t>
            </a:r>
          </a:p>
          <a:p>
            <a:pPr marL="0" indent="0">
              <a:buNone/>
            </a:pPr>
            <a:r>
              <a:rPr lang="en-US" altLang="ja-JP" dirty="0"/>
              <a:t>	Para 	= 1 &lt;&lt; 2,	//00000100</a:t>
            </a:r>
          </a:p>
          <a:p>
            <a:pPr marL="0" indent="0">
              <a:buNone/>
            </a:pPr>
            <a:r>
              <a:rPr lang="en-US" altLang="ja-JP" dirty="0"/>
              <a:t>	Burn 	= 1 &lt;&lt; 3,	//00001000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AtkUp</a:t>
            </a:r>
            <a:r>
              <a:rPr lang="en-US" altLang="ja-JP" dirty="0"/>
              <a:t> 	= 1 &lt;&lt; 4, 	//00010000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AtkDown</a:t>
            </a:r>
            <a:r>
              <a:rPr lang="en-US" altLang="ja-JP" dirty="0"/>
              <a:t> 	= 1 &lt;&lt; 5		//00100000</a:t>
            </a:r>
          </a:p>
          <a:p>
            <a:pPr marL="0" indent="0">
              <a:buNone/>
            </a:pPr>
            <a:r>
              <a:rPr lang="en-US" altLang="ja-JP" dirty="0"/>
              <a:t>};</a:t>
            </a:r>
            <a:endParaRPr lang="en-US" altLang="ja-JP" dirty="0">
              <a:solidFill>
                <a:srgbClr val="00B05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8CC713-3CD7-47C6-946A-C62A493CD30B}"/>
              </a:ext>
            </a:extLst>
          </p:cNvPr>
          <p:cNvSpPr txBox="1"/>
          <p:nvPr/>
        </p:nvSpPr>
        <p:spPr>
          <a:xfrm>
            <a:off x="8772358" y="2023170"/>
            <a:ext cx="338586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どく状態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ねむり状態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0000"/>
                </a:solidFill>
              </a:rPr>
              <a:t>まひ状態</a:t>
            </a:r>
            <a:endParaRPr lang="en-US" altLang="ja-JP" sz="3200" dirty="0">
              <a:solidFill>
                <a:srgbClr val="FF0000"/>
              </a:solidFill>
            </a:endParaRPr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やけど状態</a:t>
            </a:r>
            <a:endParaRPr kumimoji="1" lang="en-US" altLang="ja-JP" sz="3200" dirty="0">
              <a:solidFill>
                <a:srgbClr val="FF0000"/>
              </a:solidFill>
            </a:endParaRPr>
          </a:p>
          <a:p>
            <a:r>
              <a:rPr lang="ja-JP" altLang="en-US" sz="3200" dirty="0">
                <a:solidFill>
                  <a:srgbClr val="FFC000"/>
                </a:solidFill>
              </a:rPr>
              <a:t>攻撃力アップ状態</a:t>
            </a:r>
            <a:endParaRPr lang="en-US" altLang="ja-JP" sz="3200" dirty="0">
              <a:solidFill>
                <a:srgbClr val="FFC000"/>
              </a:solidFill>
            </a:endParaRPr>
          </a:p>
          <a:p>
            <a:r>
              <a:rPr kumimoji="1" lang="ja-JP" altLang="en-US" sz="3200" dirty="0">
                <a:solidFill>
                  <a:srgbClr val="FFC000"/>
                </a:solidFill>
              </a:rPr>
              <a:t>攻撃力ダウン状態</a:t>
            </a:r>
          </a:p>
        </p:txBody>
      </p:sp>
    </p:spTree>
    <p:extLst>
      <p:ext uri="{BB962C8B-B14F-4D97-AF65-F5344CB8AC3E}">
        <p14:creationId xmlns:p14="http://schemas.microsoft.com/office/powerpoint/2010/main" val="2732218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00B0F0"/>
                </a:solidFill>
              </a:rPr>
              <a:t>typedef</a:t>
            </a:r>
            <a:r>
              <a:rPr lang="en-US" altLang="ja-JP" sz="3600" dirty="0"/>
              <a:t> unsigned int 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r>
              <a:rPr lang="en-US" altLang="ja-JP" sz="3600" dirty="0">
                <a:solidFill>
                  <a:srgbClr val="00B050"/>
                </a:solidFill>
              </a:rPr>
              <a:t>UINT </a:t>
            </a:r>
            <a:r>
              <a:rPr lang="en-US" altLang="ja-JP" sz="3600" dirty="0" err="1"/>
              <a:t>myStatus</a:t>
            </a:r>
            <a:r>
              <a:rPr lang="en-US" altLang="ja-JP" sz="3600" dirty="0"/>
              <a:t> = Base;</a:t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/>
              <a:t>する関数（値渡し）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dispStatus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s);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関数内でフラグとなるビットをチェックして、どの状態にあるのかを表示する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33720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フラグ操作関数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3600" dirty="0">
                <a:solidFill>
                  <a:srgbClr val="00B0F0"/>
                </a:solidFill>
              </a:rPr>
              <a:t>typedef</a:t>
            </a:r>
            <a:r>
              <a:rPr lang="en-US" altLang="ja-JP" sz="3600" dirty="0"/>
              <a:t> unsigned int 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br>
              <a:rPr lang="en-US" altLang="ja-JP" sz="3600" dirty="0">
                <a:solidFill>
                  <a:srgbClr val="00B050"/>
                </a:solidFill>
              </a:rPr>
            </a:br>
            <a:endParaRPr lang="en-US" altLang="ja-JP" dirty="0">
              <a:solidFill>
                <a:srgbClr val="00B050"/>
              </a:solidFill>
            </a:endParaRPr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表示</a:t>
            </a:r>
            <a:r>
              <a:rPr lang="ja-JP" altLang="en-US" dirty="0"/>
              <a:t>する関数（値渡し）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dispStatus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s);</a:t>
            </a:r>
            <a:br>
              <a:rPr lang="en-US" altLang="ja-JP" sz="3600" dirty="0"/>
            </a:br>
            <a:endParaRPr kumimoji="1" lang="en-US" altLang="ja-JP" dirty="0"/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変更</a:t>
            </a:r>
            <a:r>
              <a:rPr lang="ja-JP" altLang="en-US" dirty="0"/>
              <a:t>する関数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changeFlag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*s);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状態を</a:t>
            </a:r>
            <a:r>
              <a:rPr lang="ja-JP" altLang="en-US" dirty="0">
                <a:solidFill>
                  <a:srgbClr val="FF0000"/>
                </a:solidFill>
              </a:rPr>
              <a:t>回復</a:t>
            </a:r>
            <a:r>
              <a:rPr lang="ja-JP" altLang="en-US" dirty="0"/>
              <a:t>する関数</a:t>
            </a:r>
            <a:br>
              <a:rPr lang="en-US" altLang="ja-JP" dirty="0"/>
            </a:br>
            <a:r>
              <a:rPr lang="en-US" altLang="ja-JP" sz="3600" dirty="0"/>
              <a:t>void </a:t>
            </a:r>
            <a:r>
              <a:rPr lang="en-US" altLang="ja-JP" sz="3600" dirty="0" err="1"/>
              <a:t>clearFlag</a:t>
            </a:r>
            <a:r>
              <a:rPr lang="en-US" altLang="ja-JP" sz="3600" dirty="0"/>
              <a:t>(</a:t>
            </a:r>
            <a:r>
              <a:rPr lang="en-US" altLang="ja-JP" sz="3600" dirty="0">
                <a:solidFill>
                  <a:srgbClr val="00B050"/>
                </a:solidFill>
              </a:rPr>
              <a:t>UINT</a:t>
            </a:r>
            <a:r>
              <a:rPr lang="en-US" altLang="ja-JP" sz="3600" dirty="0"/>
              <a:t> *s);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96608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プログラムの流れ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状態を表すビット列</a:t>
            </a:r>
            <a:r>
              <a:rPr lang="en-US" altLang="ja-JP" dirty="0" err="1"/>
              <a:t>BitState</a:t>
            </a:r>
            <a:r>
              <a:rPr lang="ja-JP" altLang="en-US" dirty="0"/>
              <a:t>を列挙型で定義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ja-JP" altLang="en-US" dirty="0"/>
              <a:t>状態を管理する変数 </a:t>
            </a:r>
            <a:r>
              <a:rPr lang="en-US" altLang="ja-JP" dirty="0" err="1"/>
              <a:t>myState</a:t>
            </a:r>
            <a:r>
              <a:rPr lang="ja-JP" altLang="en-US" dirty="0"/>
              <a:t>　を</a:t>
            </a:r>
            <a:r>
              <a:rPr lang="en-US" altLang="ja-JP" dirty="0"/>
              <a:t>UINT</a:t>
            </a:r>
            <a:r>
              <a:rPr lang="ja-JP" altLang="en-US" dirty="0"/>
              <a:t>で宣言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に </a:t>
            </a:r>
            <a:r>
              <a:rPr lang="en-US" altLang="ja-JP" dirty="0" err="1"/>
              <a:t>BitState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Base </a:t>
            </a:r>
            <a:r>
              <a:rPr lang="ja-JP" altLang="en-US" dirty="0"/>
              <a:t>を代入して初期化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ja-JP" altLang="en-US" dirty="0"/>
              <a:t>　を </a:t>
            </a:r>
            <a:r>
              <a:rPr lang="en-US" altLang="ja-JP" dirty="0" err="1"/>
              <a:t>changeFlag</a:t>
            </a:r>
            <a:r>
              <a:rPr lang="ja-JP" altLang="en-US" dirty="0"/>
              <a:t>関数 でフラグ</a:t>
            </a:r>
            <a:r>
              <a:rPr lang="en-US" altLang="ja-JP" dirty="0"/>
              <a:t>ON</a:t>
            </a:r>
            <a:r>
              <a:rPr lang="ja-JP" altLang="en-US" dirty="0"/>
              <a:t>（ビットを立てる）</a:t>
            </a:r>
            <a:br>
              <a:rPr lang="en-US" altLang="ja-JP" dirty="0"/>
            </a:br>
            <a:r>
              <a:rPr lang="ja-JP" altLang="en-US" sz="2400" dirty="0"/>
              <a:t>複数のフラグを</a:t>
            </a:r>
            <a:r>
              <a:rPr lang="en-US" altLang="ja-JP" sz="2400" dirty="0"/>
              <a:t>ON</a:t>
            </a:r>
            <a:r>
              <a:rPr lang="ja-JP" altLang="en-US" sz="2400" dirty="0"/>
              <a:t>できるように処理を繰り返す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dispStatus</a:t>
            </a:r>
            <a:r>
              <a:rPr lang="ja-JP" altLang="en-US" dirty="0"/>
              <a:t>関数で表示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clearFlag</a:t>
            </a:r>
            <a:r>
              <a:rPr lang="ja-JP" altLang="en-US" dirty="0"/>
              <a:t>関数　でフラグ</a:t>
            </a:r>
            <a:r>
              <a:rPr lang="en-US" altLang="ja-JP" dirty="0"/>
              <a:t>OFF</a:t>
            </a:r>
            <a:r>
              <a:rPr lang="ja-JP" altLang="en-US" dirty="0"/>
              <a:t>（ビットを落とす）</a:t>
            </a:r>
            <a:br>
              <a:rPr lang="en-US" altLang="ja-JP" dirty="0"/>
            </a:br>
            <a:r>
              <a:rPr lang="ja-JP" altLang="en-US" sz="2400" dirty="0"/>
              <a:t>複数のフラグを</a:t>
            </a:r>
            <a:r>
              <a:rPr lang="en-US" altLang="ja-JP" sz="2400" dirty="0"/>
              <a:t>OFF</a:t>
            </a:r>
            <a:r>
              <a:rPr lang="ja-JP" altLang="en-US" sz="2400" dirty="0"/>
              <a:t>できるように処理を繰り返す</a:t>
            </a:r>
            <a:endParaRPr lang="en-US" altLang="ja-JP" dirty="0"/>
          </a:p>
          <a:p>
            <a:pPr marL="514350" indent="-514350">
              <a:lnSpc>
                <a:spcPct val="120000"/>
              </a:lnSpc>
              <a:buFont typeface="+mj-ea"/>
              <a:buAutoNum type="circleNumDbPlain"/>
            </a:pPr>
            <a:r>
              <a:rPr lang="en-US" altLang="ja-JP" dirty="0" err="1"/>
              <a:t>myState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 err="1"/>
              <a:t>dispStatus</a:t>
            </a:r>
            <a:r>
              <a:rPr lang="ja-JP" altLang="en-US" dirty="0"/>
              <a:t>関数で表示</a:t>
            </a:r>
            <a:endParaRPr lang="en-US" altLang="ja-JP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3961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ja-JP" altLang="en-US" b="1" dirty="0"/>
              <a:t>実行画面のイメージ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33" y="1295400"/>
            <a:ext cx="5943600" cy="44958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どの状態にしますか？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1:</a:t>
            </a:r>
            <a:r>
              <a:rPr lang="ja-JP" altLang="en-US" sz="1400" dirty="0">
                <a:solidFill>
                  <a:schemeClr val="bg1"/>
                </a:solidFill>
              </a:rPr>
              <a:t>毒 </a:t>
            </a:r>
            <a:r>
              <a:rPr lang="en-US" altLang="ja-JP" sz="1400" dirty="0">
                <a:solidFill>
                  <a:schemeClr val="bg1"/>
                </a:solidFill>
              </a:rPr>
              <a:t>2:</a:t>
            </a:r>
            <a:r>
              <a:rPr lang="ja-JP" altLang="en-US" sz="1400" dirty="0">
                <a:solidFill>
                  <a:schemeClr val="bg1"/>
                </a:solidFill>
              </a:rPr>
              <a:t>睡眠 </a:t>
            </a:r>
            <a:r>
              <a:rPr lang="en-US" altLang="ja-JP" sz="1400" dirty="0">
                <a:solidFill>
                  <a:schemeClr val="bg1"/>
                </a:solidFill>
              </a:rPr>
              <a:t>3:</a:t>
            </a:r>
            <a:r>
              <a:rPr lang="ja-JP" altLang="en-US" sz="1400" dirty="0">
                <a:solidFill>
                  <a:schemeClr val="bg1"/>
                </a:solidFill>
              </a:rPr>
              <a:t>麻痺 </a:t>
            </a:r>
            <a:r>
              <a:rPr lang="en-US" altLang="ja-JP" sz="1400" dirty="0">
                <a:solidFill>
                  <a:schemeClr val="bg1"/>
                </a:solidFill>
              </a:rPr>
              <a:t>4:</a:t>
            </a:r>
            <a:r>
              <a:rPr lang="ja-JP" altLang="en-US" sz="1400" dirty="0">
                <a:solidFill>
                  <a:schemeClr val="bg1"/>
                </a:solidFill>
              </a:rPr>
              <a:t>火傷 </a:t>
            </a:r>
            <a:r>
              <a:rPr lang="en-US" altLang="ja-JP" sz="1400" dirty="0">
                <a:solidFill>
                  <a:schemeClr val="bg1"/>
                </a:solidFill>
              </a:rPr>
              <a:t>5:</a:t>
            </a:r>
            <a:r>
              <a:rPr lang="ja-JP" altLang="en-US" sz="1400" dirty="0">
                <a:solidFill>
                  <a:schemeClr val="bg1"/>
                </a:solidFill>
              </a:rPr>
              <a:t>攻撃↑ </a:t>
            </a:r>
            <a:r>
              <a:rPr lang="en-US" altLang="ja-JP" sz="1400" dirty="0">
                <a:solidFill>
                  <a:schemeClr val="bg1"/>
                </a:solidFill>
              </a:rPr>
              <a:t>6:</a:t>
            </a:r>
            <a:r>
              <a:rPr lang="ja-JP" altLang="en-US" sz="1400" dirty="0">
                <a:solidFill>
                  <a:schemeClr val="bg1"/>
                </a:solidFill>
              </a:rPr>
              <a:t>攻撃↓ </a:t>
            </a:r>
            <a:r>
              <a:rPr lang="en-US" altLang="ja-JP" sz="1400" dirty="0">
                <a:solidFill>
                  <a:schemeClr val="bg1"/>
                </a:solidFill>
              </a:rPr>
              <a:t>0:</a:t>
            </a:r>
            <a:r>
              <a:rPr lang="ja-JP" altLang="en-US" sz="1400" dirty="0">
                <a:solidFill>
                  <a:schemeClr val="bg1"/>
                </a:solidFill>
              </a:rPr>
              <a:t>入力終了＞</a:t>
            </a:r>
            <a:r>
              <a:rPr lang="en-US" altLang="ja-JP" sz="1400" dirty="0">
                <a:solidFill>
                  <a:schemeClr val="bg1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ja-JP" sz="1400" dirty="0">
                <a:solidFill>
                  <a:schemeClr val="bg1"/>
                </a:solidFill>
              </a:rPr>
              <a:t>****</a:t>
            </a:r>
            <a:r>
              <a:rPr lang="ja-JP" altLang="en-US" sz="1400" dirty="0">
                <a:solidFill>
                  <a:schemeClr val="bg1"/>
                </a:solidFill>
              </a:rPr>
              <a:t>現在の状態****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どく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ねむり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まひ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ja-JP" altLang="en-US" sz="1400" dirty="0">
                <a:solidFill>
                  <a:schemeClr val="bg1"/>
                </a:solidFill>
              </a:rPr>
              <a:t>******************</a:t>
            </a:r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1AB3E91-F58A-4EF4-8BBC-1989A212F909}"/>
              </a:ext>
            </a:extLst>
          </p:cNvPr>
          <p:cNvSpPr txBox="1">
            <a:spLocks/>
          </p:cNvSpPr>
          <p:nvPr/>
        </p:nvSpPr>
        <p:spPr>
          <a:xfrm>
            <a:off x="6096000" y="1295400"/>
            <a:ext cx="5943600" cy="30480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どの状態を回復しますか？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1:</a:t>
            </a:r>
            <a:r>
              <a:rPr lang="ja-JP" altLang="en-US" sz="3600" dirty="0">
                <a:solidFill>
                  <a:schemeClr val="bg1"/>
                </a:solidFill>
              </a:rPr>
              <a:t>毒 </a:t>
            </a:r>
            <a:r>
              <a:rPr lang="en-US" altLang="ja-JP" sz="3600" dirty="0">
                <a:solidFill>
                  <a:schemeClr val="bg1"/>
                </a:solidFill>
              </a:rPr>
              <a:t>2:</a:t>
            </a:r>
            <a:r>
              <a:rPr lang="ja-JP" altLang="en-US" sz="3600" dirty="0">
                <a:solidFill>
                  <a:schemeClr val="bg1"/>
                </a:solidFill>
              </a:rPr>
              <a:t>睡眠 </a:t>
            </a:r>
            <a:r>
              <a:rPr lang="en-US" altLang="ja-JP" sz="3600" dirty="0">
                <a:solidFill>
                  <a:schemeClr val="bg1"/>
                </a:solidFill>
              </a:rPr>
              <a:t>3:</a:t>
            </a:r>
            <a:r>
              <a:rPr lang="ja-JP" altLang="en-US" sz="3600" dirty="0">
                <a:solidFill>
                  <a:schemeClr val="bg1"/>
                </a:solidFill>
              </a:rPr>
              <a:t>麻痺 </a:t>
            </a:r>
            <a:r>
              <a:rPr lang="en-US" altLang="ja-JP" sz="3600" dirty="0">
                <a:solidFill>
                  <a:schemeClr val="bg1"/>
                </a:solidFill>
              </a:rPr>
              <a:t>4:</a:t>
            </a:r>
            <a:r>
              <a:rPr lang="ja-JP" altLang="en-US" sz="3600" dirty="0">
                <a:solidFill>
                  <a:schemeClr val="bg1"/>
                </a:solidFill>
              </a:rPr>
              <a:t>火傷 </a:t>
            </a:r>
            <a:r>
              <a:rPr lang="en-US" altLang="ja-JP" sz="3600" dirty="0">
                <a:solidFill>
                  <a:schemeClr val="bg1"/>
                </a:solidFill>
              </a:rPr>
              <a:t>5:</a:t>
            </a:r>
            <a:r>
              <a:rPr lang="ja-JP" altLang="en-US" sz="3600" dirty="0">
                <a:solidFill>
                  <a:schemeClr val="bg1"/>
                </a:solidFill>
              </a:rPr>
              <a:t>攻撃↑ </a:t>
            </a:r>
            <a:r>
              <a:rPr lang="en-US" altLang="ja-JP" sz="3600" dirty="0">
                <a:solidFill>
                  <a:schemeClr val="bg1"/>
                </a:solidFill>
              </a:rPr>
              <a:t>6:</a:t>
            </a:r>
            <a:r>
              <a:rPr lang="ja-JP" altLang="en-US" sz="3600" dirty="0">
                <a:solidFill>
                  <a:schemeClr val="bg1"/>
                </a:solidFill>
              </a:rPr>
              <a:t>攻撃↓ </a:t>
            </a:r>
            <a:r>
              <a:rPr lang="en-US" altLang="ja-JP" sz="3600" dirty="0">
                <a:solidFill>
                  <a:schemeClr val="bg1"/>
                </a:solidFill>
              </a:rPr>
              <a:t>0:</a:t>
            </a:r>
            <a:r>
              <a:rPr lang="ja-JP" altLang="en-US" sz="3600" dirty="0">
                <a:solidFill>
                  <a:schemeClr val="bg1"/>
                </a:solidFill>
              </a:rPr>
              <a:t>入力終了＞</a:t>
            </a:r>
            <a:r>
              <a:rPr lang="en-US" altLang="ja-JP" sz="3600" dirty="0">
                <a:solidFill>
                  <a:schemeClr val="bg1"/>
                </a:solidFill>
              </a:rPr>
              <a:t>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どの状態を回復しますか？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1:</a:t>
            </a:r>
            <a:r>
              <a:rPr lang="ja-JP" altLang="en-US" sz="3600" dirty="0">
                <a:solidFill>
                  <a:schemeClr val="bg1"/>
                </a:solidFill>
              </a:rPr>
              <a:t>毒 </a:t>
            </a:r>
            <a:r>
              <a:rPr lang="en-US" altLang="ja-JP" sz="3600" dirty="0">
                <a:solidFill>
                  <a:schemeClr val="bg1"/>
                </a:solidFill>
              </a:rPr>
              <a:t>2:</a:t>
            </a:r>
            <a:r>
              <a:rPr lang="ja-JP" altLang="en-US" sz="3600" dirty="0">
                <a:solidFill>
                  <a:schemeClr val="bg1"/>
                </a:solidFill>
              </a:rPr>
              <a:t>睡眠 </a:t>
            </a:r>
            <a:r>
              <a:rPr lang="en-US" altLang="ja-JP" sz="3600" dirty="0">
                <a:solidFill>
                  <a:schemeClr val="bg1"/>
                </a:solidFill>
              </a:rPr>
              <a:t>3:</a:t>
            </a:r>
            <a:r>
              <a:rPr lang="ja-JP" altLang="en-US" sz="3600" dirty="0">
                <a:solidFill>
                  <a:schemeClr val="bg1"/>
                </a:solidFill>
              </a:rPr>
              <a:t>麻痺 </a:t>
            </a:r>
            <a:r>
              <a:rPr lang="en-US" altLang="ja-JP" sz="3600" dirty="0">
                <a:solidFill>
                  <a:schemeClr val="bg1"/>
                </a:solidFill>
              </a:rPr>
              <a:t>4:</a:t>
            </a:r>
            <a:r>
              <a:rPr lang="ja-JP" altLang="en-US" sz="3600" dirty="0">
                <a:solidFill>
                  <a:schemeClr val="bg1"/>
                </a:solidFill>
              </a:rPr>
              <a:t>火傷 </a:t>
            </a:r>
            <a:r>
              <a:rPr lang="en-US" altLang="ja-JP" sz="3600" dirty="0">
                <a:solidFill>
                  <a:schemeClr val="bg1"/>
                </a:solidFill>
              </a:rPr>
              <a:t>5:</a:t>
            </a:r>
            <a:r>
              <a:rPr lang="ja-JP" altLang="en-US" sz="3600" dirty="0">
                <a:solidFill>
                  <a:schemeClr val="bg1"/>
                </a:solidFill>
              </a:rPr>
              <a:t>攻撃↑ </a:t>
            </a:r>
            <a:r>
              <a:rPr lang="en-US" altLang="ja-JP" sz="3600" dirty="0">
                <a:solidFill>
                  <a:schemeClr val="bg1"/>
                </a:solidFill>
              </a:rPr>
              <a:t>6:</a:t>
            </a:r>
            <a:r>
              <a:rPr lang="ja-JP" altLang="en-US" sz="3600" dirty="0">
                <a:solidFill>
                  <a:schemeClr val="bg1"/>
                </a:solidFill>
              </a:rPr>
              <a:t>攻撃↓ </a:t>
            </a:r>
            <a:r>
              <a:rPr lang="en-US" altLang="ja-JP" sz="3600" dirty="0">
                <a:solidFill>
                  <a:schemeClr val="bg1"/>
                </a:solidFill>
              </a:rPr>
              <a:t>0:</a:t>
            </a:r>
            <a:r>
              <a:rPr lang="ja-JP" altLang="en-US" sz="3600" dirty="0">
                <a:solidFill>
                  <a:schemeClr val="bg1"/>
                </a:solidFill>
              </a:rPr>
              <a:t>入力終了＞</a:t>
            </a:r>
            <a:r>
              <a:rPr lang="en-US" altLang="ja-JP" sz="3600" dirty="0">
                <a:solidFill>
                  <a:schemeClr val="bg1"/>
                </a:solidFill>
              </a:rPr>
              <a:t>0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ja-JP" sz="3600" dirty="0">
                <a:solidFill>
                  <a:schemeClr val="bg1"/>
                </a:solidFill>
              </a:rPr>
              <a:t>****</a:t>
            </a:r>
            <a:r>
              <a:rPr lang="ja-JP" altLang="en-US" sz="3600" dirty="0">
                <a:solidFill>
                  <a:schemeClr val="bg1"/>
                </a:solidFill>
              </a:rPr>
              <a:t>現在の状態****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どく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まひ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ja-JP" altLang="en-US" sz="3600" dirty="0">
                <a:solidFill>
                  <a:schemeClr val="bg1"/>
                </a:solidFill>
              </a:rPr>
              <a:t>******************</a:t>
            </a:r>
            <a:endParaRPr lang="en-US" altLang="ja-JP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587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各状態での効果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5410200"/>
          </a:xfrm>
        </p:spPr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どく</a:t>
            </a:r>
            <a:br>
              <a:rPr lang="en-US" altLang="ja-JP" dirty="0"/>
            </a:br>
            <a:r>
              <a:rPr lang="ja-JP" altLang="en-US" dirty="0"/>
              <a:t>解毒するまで毎ターン体力（</a:t>
            </a:r>
            <a:r>
              <a:rPr lang="en-US" altLang="ja-JP" dirty="0"/>
              <a:t>HP</a:t>
            </a:r>
            <a:r>
              <a:rPr lang="ja-JP" altLang="en-US" dirty="0"/>
              <a:t>）が少しずつ減る状態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ねむり</a:t>
            </a:r>
            <a:br>
              <a:rPr lang="en-US" altLang="ja-JP" dirty="0"/>
            </a:br>
            <a:r>
              <a:rPr lang="ja-JP" altLang="en-US" dirty="0"/>
              <a:t>攻撃をうけるまで行動不能な状態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まひ</a:t>
            </a:r>
            <a:br>
              <a:rPr lang="en-US" altLang="ja-JP" dirty="0"/>
            </a:br>
            <a:r>
              <a:rPr lang="ja-JP" altLang="en-US" dirty="0"/>
              <a:t>ランダムなターン数だけ行動不能な状態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やけど</a:t>
            </a:r>
            <a:br>
              <a:rPr lang="en-US" altLang="ja-JP" dirty="0"/>
            </a:br>
            <a:r>
              <a:rPr lang="ja-JP" altLang="en-US" dirty="0"/>
              <a:t>治療するまで被ダメージが</a:t>
            </a:r>
            <a:r>
              <a:rPr lang="en-US" altLang="ja-JP" dirty="0"/>
              <a:t>1.5</a:t>
            </a:r>
            <a:r>
              <a:rPr lang="ja-JP" altLang="en-US" dirty="0"/>
              <a:t>倍になる状態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攻撃力アップ</a:t>
            </a:r>
            <a:br>
              <a:rPr lang="en-US" altLang="ja-JP" dirty="0"/>
            </a:br>
            <a:r>
              <a:rPr lang="ja-JP" altLang="en-US" dirty="0"/>
              <a:t>バフスキルにより攻撃力が</a:t>
            </a:r>
            <a:r>
              <a:rPr lang="en-US" altLang="ja-JP" dirty="0"/>
              <a:t>1.5</a:t>
            </a:r>
            <a:r>
              <a:rPr lang="ja-JP" altLang="en-US" dirty="0"/>
              <a:t>倍になっている状態</a:t>
            </a: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攻撃力ダウン</a:t>
            </a:r>
            <a:br>
              <a:rPr lang="en-US" altLang="ja-JP" dirty="0"/>
            </a:br>
            <a:r>
              <a:rPr lang="ja-JP" altLang="en-US" dirty="0"/>
              <a:t>デバフスキルにより攻撃力が</a:t>
            </a:r>
            <a:r>
              <a:rPr lang="en-US" altLang="ja-JP" dirty="0"/>
              <a:t>0.5</a:t>
            </a:r>
            <a:r>
              <a:rPr lang="ja-JP" altLang="en-US" dirty="0"/>
              <a:t>倍になっている状態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2426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257802" y="4715002"/>
            <a:ext cx="1645285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56418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none" lIns="0" tIns="57150" rIns="0" bIns="0" rtlCol="0">
            <a:norm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30" dirty="0" err="1">
                <a:solidFill>
                  <a:srgbClr val="008000"/>
                </a:solidFill>
                <a:cs typeface="ＭＳ ゴシック"/>
              </a:rPr>
              <a:t>攻撃力</a:t>
            </a:r>
            <a:r>
              <a:rPr sz="2800" spc="-10" dirty="0" err="1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 err="1">
                <a:solidFill>
                  <a:srgbClr val="008000"/>
                </a:solidFill>
                <a:cs typeface="ＭＳ ゴシック"/>
              </a:rPr>
              <a:t>状態</a:t>
            </a:r>
            <a:endParaRPr lang="en-US" sz="2800" spc="-50" dirty="0">
              <a:solidFill>
                <a:srgbClr val="008000"/>
              </a:solidFill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dirty="0" err="1">
                <a:cs typeface="ＭＳ ゴシック"/>
              </a:rPr>
              <a:t>Is</a:t>
            </a:r>
            <a:r>
              <a:rPr sz="2800" b="1" dirty="0" err="1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9761C603-4AD1-46BD-97D2-01BFAD0789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490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br>
              <a:rPr lang="en-US" sz="2800" spc="-25" dirty="0">
                <a:latin typeface="Century Gothic"/>
                <a:cs typeface="Century Gothic"/>
              </a:rPr>
            </a:br>
            <a:r>
              <a:rPr lang="ja-JP" altLang="en-US" sz="2800" spc="-25" dirty="0">
                <a:latin typeface="Century Gothic"/>
                <a:cs typeface="Century Gothic"/>
              </a:rPr>
              <a:t>　　使用する</a:t>
            </a:r>
            <a:r>
              <a:rPr lang="ja-JP" altLang="en-US" sz="28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メモリ量も増大</a:t>
            </a:r>
            <a:r>
              <a:rPr lang="ja-JP" altLang="en-US" sz="2800" spc="-25" dirty="0">
                <a:latin typeface="Century Gothic"/>
                <a:cs typeface="Century Gothic"/>
              </a:rPr>
              <a:t>（変数につき</a:t>
            </a:r>
            <a:r>
              <a:rPr lang="en-US" altLang="ja-JP" sz="2800" spc="-25" dirty="0">
                <a:latin typeface="Century Gothic"/>
                <a:cs typeface="Century Gothic"/>
              </a:rPr>
              <a:t>4</a:t>
            </a:r>
            <a:r>
              <a:rPr lang="ja-JP" altLang="en-US" sz="2800" spc="-25" dirty="0">
                <a:latin typeface="Century Gothic"/>
                <a:cs typeface="Century Gothic"/>
              </a:rPr>
              <a:t>バイト必要）</a:t>
            </a: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それぞれのフラグを変更</a:t>
            </a:r>
            <a:r>
              <a:rPr sz="2800" spc="-35" dirty="0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69A441B-AFA8-4583-B88B-29E41BF54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979779" y="4386563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none" lIns="0" tIns="59055" rIns="0" bIns="0" rtlCol="0">
            <a:norm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977" y="4319687"/>
            <a:ext cx="6047823" cy="710552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108000" tIns="108000" rIns="72000" bIns="10800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1206" y="3600760"/>
            <a:ext cx="102108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ステータスを管理する</a:t>
            </a:r>
            <a:r>
              <a:rPr sz="3200" b="1" spc="-20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変数</a:t>
            </a:r>
            <a:r>
              <a:rPr lang="ja-JP" altLang="en-US" sz="3200" b="1" spc="-20" dirty="0">
                <a:solidFill>
                  <a:srgbClr val="00B050"/>
                </a:solidFill>
                <a:latin typeface="ＭＳ ゴシック"/>
                <a:cs typeface="ＭＳ ゴシック"/>
              </a:rPr>
              <a:t>を</a:t>
            </a:r>
            <a:r>
              <a:rPr sz="32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1</a:t>
            </a:r>
            <a:r>
              <a:rPr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つ</a:t>
            </a:r>
            <a:r>
              <a:rPr lang="ja-JP" altLang="en-US"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にまとめる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flipH="1">
            <a:off x="6293979" y="4464140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12CB1330-3379-4D71-B47E-16A8227DCA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0A71875-5D55-4D8E-BD4C-7CFED9093120}"/>
              </a:ext>
            </a:extLst>
          </p:cNvPr>
          <p:cNvSpPr txBox="1"/>
          <p:nvPr/>
        </p:nvSpPr>
        <p:spPr>
          <a:xfrm>
            <a:off x="196928" y="5096949"/>
            <a:ext cx="36086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00B0F0"/>
                </a:solidFill>
              </a:rPr>
              <a:t>符号なし整数（マイナス値がない）</a:t>
            </a:r>
            <a:br>
              <a:rPr kumimoji="1" lang="en-US" altLang="ja-JP" dirty="0">
                <a:solidFill>
                  <a:srgbClr val="00B0F0"/>
                </a:solidFill>
              </a:rPr>
            </a:br>
            <a:r>
              <a:rPr kumimoji="1" lang="en-US" altLang="ja-JP" dirty="0">
                <a:solidFill>
                  <a:srgbClr val="00B0F0"/>
                </a:solidFill>
              </a:rPr>
              <a:t>0 ~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4294967295</a:t>
            </a:r>
            <a:r>
              <a:rPr lang="ja-JP" altLang="en-US" dirty="0">
                <a:solidFill>
                  <a:srgbClr val="00B0F0"/>
                </a:solidFill>
              </a:rPr>
              <a:t>（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sz="1600" baseline="40000" dirty="0">
                <a:solidFill>
                  <a:srgbClr val="00B0F0"/>
                </a:solidFill>
              </a:rPr>
              <a:t>32</a:t>
            </a:r>
            <a:r>
              <a:rPr lang="ja-JP" altLang="en-US" dirty="0">
                <a:solidFill>
                  <a:srgbClr val="00B0F0"/>
                </a:solidFill>
              </a:rPr>
              <a:t>）</a:t>
            </a:r>
            <a:br>
              <a:rPr lang="en-US" altLang="ja-JP" dirty="0">
                <a:solidFill>
                  <a:srgbClr val="00B0F0"/>
                </a:solidFill>
              </a:rPr>
            </a:br>
            <a:endParaRPr lang="en-US" altLang="ja-JP" dirty="0">
              <a:solidFill>
                <a:srgbClr val="00B0F0"/>
              </a:solidFill>
            </a:endParaRPr>
          </a:p>
          <a:p>
            <a:pPr algn="ctr"/>
            <a:r>
              <a:rPr lang="ja-JP" altLang="en-US" dirty="0">
                <a:solidFill>
                  <a:srgbClr val="00B0F0"/>
                </a:solidFill>
              </a:rPr>
              <a:t>（参考）通常の</a:t>
            </a:r>
            <a:r>
              <a:rPr lang="en-US" altLang="ja-JP" dirty="0">
                <a:solidFill>
                  <a:srgbClr val="00B0F0"/>
                </a:solidFill>
              </a:rPr>
              <a:t>int</a:t>
            </a:r>
            <a:r>
              <a:rPr lang="ja-JP" altLang="en-US" dirty="0">
                <a:solidFill>
                  <a:srgbClr val="00B0F0"/>
                </a:solidFill>
              </a:rPr>
              <a:t>は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-2147483647 ~ 2147483647</a:t>
            </a:r>
            <a:endParaRPr kumimoji="1" lang="ja-JP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/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7190877" cy="655308"/>
          </a:xfrm>
          <a:prstGeom prst="rect">
            <a:avLst/>
          </a:prstGeom>
          <a:ln w="381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cs typeface="ＭＳ ゴシック"/>
              </a:rPr>
              <a:t>myState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 err="1">
                <a:cs typeface="Century Gothic"/>
              </a:rPr>
              <a:t>myState</a:t>
            </a:r>
            <a:r>
              <a:rPr lang="ja-JP" altLang="en-US" sz="3200" spc="-10" dirty="0">
                <a:latin typeface="ＭＳ ゴシック"/>
                <a:cs typeface="ＭＳ ゴシック"/>
              </a:rPr>
              <a:t>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r>
              <a:rPr lang="ja-JP" alt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（桁）の数値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</a:t>
            </a:r>
            <a:r>
              <a:rPr lang="ja-JP" altLang="en-US"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ひとつの</a:t>
            </a:r>
            <a:r>
              <a:rPr sz="3200" b="1" u="sng" spc="-4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状態</a:t>
            </a:r>
            <a:r>
              <a:rPr sz="3200" spc="-45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F3444-4BB4-4FA7-BF09-A85E04D542ED}"/>
              </a:ext>
            </a:extLst>
          </p:cNvPr>
          <p:cNvSpPr txBox="1"/>
          <p:nvPr/>
        </p:nvSpPr>
        <p:spPr>
          <a:xfrm>
            <a:off x="7899072" y="2987587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br>
              <a:rPr lang="en-US" altLang="ja-JP" sz="2400" spc="-20" dirty="0">
                <a:solidFill>
                  <a:srgbClr val="00AF50"/>
                </a:solidFill>
                <a:cs typeface="ＭＳ ゴシック"/>
              </a:rPr>
            </a:b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endParaRPr kumimoji="1" lang="ja-JP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30EF63B3-0E4D-482A-B637-CC0C70616E26}"/>
              </a:ext>
            </a:extLst>
          </p:cNvPr>
          <p:cNvSpPr txBox="1">
            <a:spLocks/>
          </p:cNvSpPr>
          <p:nvPr/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>
                <a:latin typeface="ＭＳ ゴシック"/>
              </a:rPr>
              <a:t>フラグ管理</a:t>
            </a:r>
            <a:endParaRPr lang="ja-JP" altLang="en-US" b="1"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0005"/>
              </p:ext>
            </p:extLst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solidFill>
              <a:srgbClr val="FF0000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11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endParaRPr sz="40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890764"/>
              </p:ext>
            </p:extLst>
          </p:nvPr>
        </p:nvGraphicFramePr>
        <p:xfrm>
          <a:off x="1676400" y="5363365"/>
          <a:ext cx="9067800" cy="13752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4470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3200" dirty="0">
                          <a:solidFill>
                            <a:schemeClr val="bg1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200" dirty="0">
                        <a:solidFill>
                          <a:schemeClr val="bg1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altLang="ja-JP" sz="32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lang="ja-JP" altLang="en-US" sz="32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698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1800" b="1" spc="-2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18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18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18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18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35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18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800" b="1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83975" y="4534733"/>
            <a:ext cx="10852404" cy="65530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myState</a:t>
            </a:r>
            <a:r>
              <a:rPr lang="en-US"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 |= 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latin typeface="0xProto" panose="02000009000000000000" pitchFamily="49" charset="0"/>
                <a:cs typeface="0xProto" panose="02000009000000000000" pitchFamily="49" charset="0"/>
              </a:rPr>
              <a:t>b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4000" spc="-20" dirty="0"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lang="en-US"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endParaRPr sz="4000" dirty="0">
              <a:solidFill>
                <a:srgbClr val="FF0000"/>
              </a:solidFill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5524D59B-32A7-4E4D-B7FB-0C086EF9D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EC03BA92-E7F0-175C-CB92-8036C0BEF25C}"/>
              </a:ext>
            </a:extLst>
          </p:cNvPr>
          <p:cNvSpPr txBox="1"/>
          <p:nvPr/>
        </p:nvSpPr>
        <p:spPr>
          <a:xfrm>
            <a:off x="660937" y="1835643"/>
            <a:ext cx="5420886" cy="177869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IsAtkDown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IsDefUp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IsConfu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B4DCB61A-1F4D-98E5-8A9F-166BFA73B7A0}"/>
              </a:ext>
            </a:extLst>
          </p:cNvPr>
          <p:cNvSpPr txBox="1"/>
          <p:nvPr/>
        </p:nvSpPr>
        <p:spPr>
          <a:xfrm>
            <a:off x="6101316" y="1835643"/>
            <a:ext cx="5420886" cy="1186222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IsBurn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lang="en-US" sz="3600" spc="-10" dirty="0" err="1">
                <a:latin typeface="0xProto" panose="02000009000000000000" pitchFamily="49" charset="0"/>
                <a:cs typeface="0xProto" panose="02000009000000000000" pitchFamily="49" charset="0"/>
              </a:rPr>
              <a:t>IsPoison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 = 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B90629-C925-8CF9-6A72-67607F3B4C2E}"/>
              </a:ext>
            </a:extLst>
          </p:cNvPr>
          <p:cNvSpPr txBox="1"/>
          <p:nvPr/>
        </p:nvSpPr>
        <p:spPr>
          <a:xfrm>
            <a:off x="447990" y="1164206"/>
            <a:ext cx="67649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複数の状態を変数でセットする場合</a:t>
            </a:r>
            <a:r>
              <a:rPr kumimoji="1" lang="en-US" altLang="ja-JP" sz="3200" dirty="0"/>
              <a:t>…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9E3BDD2-6D63-81AD-D6A0-5E07E8AF38E6}"/>
              </a:ext>
            </a:extLst>
          </p:cNvPr>
          <p:cNvSpPr txBox="1"/>
          <p:nvPr/>
        </p:nvSpPr>
        <p:spPr>
          <a:xfrm>
            <a:off x="4495800" y="3075870"/>
            <a:ext cx="75007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FF0000"/>
                </a:solidFill>
              </a:rPr>
              <a:t>変数に値を代入する処理が状態毎に必要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89C7486-2AED-0603-8A0C-5EE8847CFE5F}"/>
              </a:ext>
            </a:extLst>
          </p:cNvPr>
          <p:cNvSpPr txBox="1"/>
          <p:nvPr/>
        </p:nvSpPr>
        <p:spPr>
          <a:xfrm>
            <a:off x="469761" y="3949958"/>
            <a:ext cx="108286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ビットで管理する場合は、</a:t>
            </a:r>
            <a:r>
              <a:rPr kumimoji="1" lang="ja-JP" altLang="en-US" sz="3200" b="1" dirty="0">
                <a:solidFill>
                  <a:srgbClr val="00B0F0"/>
                </a:solidFill>
              </a:rPr>
              <a:t>一度に複数の状態を変更</a:t>
            </a:r>
            <a:r>
              <a:rPr kumimoji="1" lang="ja-JP" altLang="en-US" sz="3200" dirty="0"/>
              <a:t>できる！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A36B92F-576D-6FC8-F646-B8D9BB5CFDE4}"/>
              </a:ext>
            </a:extLst>
          </p:cNvPr>
          <p:cNvCxnSpPr/>
          <p:nvPr/>
        </p:nvCxnSpPr>
        <p:spPr>
          <a:xfrm>
            <a:off x="469761" y="3810000"/>
            <a:ext cx="115268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50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036570"/>
              </p:ext>
            </p:extLst>
          </p:nvPr>
        </p:nvGraphicFramePr>
        <p:xfrm>
          <a:off x="1792783" y="2286000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66553" y="1099028"/>
            <a:ext cx="10563860" cy="5536772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lang="en-US" sz="2800" b="1" u="sng" spc="-2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solidFill>
                  <a:srgbClr val="FF0000"/>
                </a:solidFill>
                <a:cs typeface="Century Gothic"/>
              </a:rPr>
              <a:t>1</a:t>
            </a:r>
            <a:r>
              <a:rPr sz="2800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lang="en-US" sz="2800" b="1" u="sng" spc="-1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 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solidFill>
                  <a:srgbClr val="00B0F0"/>
                </a:solidFill>
                <a:cs typeface="Century Gothic"/>
              </a:rPr>
              <a:t>0</a:t>
            </a:r>
            <a:r>
              <a:rPr sz="2800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br>
              <a:rPr lang="en-US" sz="2800" u="none" spc="-50" dirty="0">
                <a:latin typeface="Century Gothic"/>
                <a:cs typeface="Century Gothic"/>
              </a:rPr>
            </a:b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</a:t>
            </a:r>
            <a:r>
              <a:rPr sz="2800" spc="-35" dirty="0" err="1">
                <a:latin typeface="ＭＳ ゴシック"/>
                <a:cs typeface="ＭＳ ゴシック"/>
              </a:rPr>
              <a:t>特定のビットが立っているか</a:t>
            </a:r>
            <a:r>
              <a:rPr sz="2800" b="1" spc="-40" dirty="0" err="1">
                <a:latin typeface="ＭＳ ゴシック"/>
                <a:cs typeface="ＭＳ ゴシック"/>
              </a:rPr>
              <a:t>確認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D5B0596A-1CC9-4AA4-91ED-30E3F38C9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altLang="en-US" b="1" spc="-10" dirty="0">
                <a:latin typeface="ＭＳ ゴシック"/>
              </a:rPr>
              <a:t>フラグ管理</a:t>
            </a:r>
            <a:endParaRPr b="1" spc="-10" dirty="0"/>
          </a:p>
        </p:txBody>
      </p:sp>
      <p:graphicFrame>
        <p:nvGraphicFramePr>
          <p:cNvPr id="2" name="object 3">
            <a:extLst>
              <a:ext uri="{FF2B5EF4-FFF2-40B4-BE49-F238E27FC236}">
                <a16:creationId xmlns:a16="http://schemas.microsoft.com/office/drawing/2014/main" id="{03F91E94-AB35-D1BC-2DE5-2562E232F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99881"/>
              </p:ext>
            </p:extLst>
          </p:nvPr>
        </p:nvGraphicFramePr>
        <p:xfrm>
          <a:off x="1806960" y="4213519"/>
          <a:ext cx="8578080" cy="14097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722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42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36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36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lang="en-US" sz="3600" dirty="0">
                          <a:solidFill>
                            <a:srgbClr val="FFFF00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3600" dirty="0">
                        <a:solidFill>
                          <a:srgbClr val="FFFF00"/>
                        </a:solidFill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4904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0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0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0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0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0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000" spc="-5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0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2301</TotalTime>
  <Words>2220</Words>
  <Application>Microsoft Office PowerPoint</Application>
  <PresentationFormat>ワイド画面</PresentationFormat>
  <Paragraphs>328</Paragraphs>
  <Slides>25</Slides>
  <Notes>4</Notes>
  <HiddenSlides>4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3" baseType="lpstr">
      <vt:lpstr>BIZ UDPゴシック</vt:lpstr>
      <vt:lpstr>ＭＳ ゴシック</vt:lpstr>
      <vt:lpstr>UD デジタル 教科書体 NP-B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フラグ管理</vt:lpstr>
      <vt:lpstr>フラグ管理</vt:lpstr>
      <vt:lpstr>フラグ管理</vt:lpstr>
      <vt:lpstr>フラグ管理</vt:lpstr>
      <vt:lpstr>PowerPoint プレゼンテーション</vt:lpstr>
      <vt:lpstr>フラグ管理</vt:lpstr>
      <vt:lpstr>フラグ管理</vt:lpstr>
      <vt:lpstr>フラグ管理</vt:lpstr>
      <vt:lpstr>ビット演算</vt:lpstr>
      <vt:lpstr>状態を数値で表現する</vt:lpstr>
      <vt:lpstr>列挙型enum</vt:lpstr>
      <vt:lpstr>列挙型enum</vt:lpstr>
      <vt:lpstr>列挙型BitStateの定義</vt:lpstr>
      <vt:lpstr>状態を付加する（ビットを立てる）</vt:lpstr>
      <vt:lpstr>状態を解除する（ビットを落とす）</vt:lpstr>
      <vt:lpstr>状態を確認する</vt:lpstr>
      <vt:lpstr>状態を確認する</vt:lpstr>
      <vt:lpstr>フラグ操作プログラムの作成</vt:lpstr>
      <vt:lpstr>列挙型BitStateの定義例</vt:lpstr>
      <vt:lpstr>フラグ操作関数</vt:lpstr>
      <vt:lpstr>フラグ操作関数</vt:lpstr>
      <vt:lpstr>プログラムの流れ</vt:lpstr>
      <vt:lpstr>実行画面のイメージ</vt:lpstr>
      <vt:lpstr>各状態での効果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72</cp:revision>
  <dcterms:created xsi:type="dcterms:W3CDTF">2024-06-05T07:26:26Z</dcterms:created>
  <dcterms:modified xsi:type="dcterms:W3CDTF">2025-06-24T08:07:31Z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