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5"/>
  </p:notes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4" r:id="rId12"/>
    <p:sldId id="275" r:id="rId13"/>
    <p:sldId id="276" r:id="rId14"/>
  </p:sldIdLst>
  <p:sldSz cx="12192000" cy="6858000"/>
  <p:notesSz cx="12192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19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96C2-12BB-4EB0-A0AF-5C45AD62C633}" type="datetimeFigureOut">
              <a:rPr kumimoji="1" lang="ja-JP" altLang="en-US" smtClean="0"/>
              <a:t>2024/6/15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8B695-0B84-44A4-8924-420ECA926F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55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8B695-0B84-44A4-8924-420ECA926FE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22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CF17FE-872F-7344-C9C7-224E04089ABA}"/>
              </a:ext>
            </a:extLst>
          </p:cNvPr>
          <p:cNvSpPr/>
          <p:nvPr userDrawn="1"/>
        </p:nvSpPr>
        <p:spPr>
          <a:xfrm>
            <a:off x="0" y="990600"/>
            <a:ext cx="12192000" cy="2611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303B2B-C295-83AB-5A6D-46B423652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B45949-F724-1B7A-77A6-C1EC54C48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8600"/>
            <a:ext cx="9144000" cy="12192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B6EB87-0866-E8C9-80E4-0A51D1DC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9FED94-6444-E8B9-BF93-E4D0D681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FF2677-4778-E205-7022-B52E2D71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204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85F82-D068-F0A1-E176-4845A204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319F61-95FF-60BC-7E7A-C136E0B6B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DDDFC3-071E-7238-E511-BF08EB56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CA24D4-1320-2F78-E10E-B6A45B2F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4AAA30-EA25-FDAB-FEFB-7B80F713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017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308A59-3AE2-C3B7-2EB1-82F35A91E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1CBECF-770C-62FA-4150-2C3B47B4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8C7D9B-DACA-F23F-F742-0A1A1829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BE6EF9-DDDF-C971-40C8-6E2CCFC2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20672-6B7C-DB1C-CAB4-ABACF35F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1833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E78E5-2DE9-F39B-A40D-24B7F680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23160A-B8B7-569D-5674-F1F612D5D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C7909-298B-5FC5-DE11-A07252E9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8F8C32-B38A-4B1C-6BB8-98550391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985D6C-AE56-655C-1E1B-6E1CA7D6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417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B346E-BA63-0C1E-D19C-F4F69981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67D7E4-F983-A5C2-D65F-62DC5FAB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E4126E-795F-2F0F-D5CA-C7E38A31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996563-1832-F8B2-C121-2B0A31A9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89490C-A238-83E7-8BDE-4BFB8F24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9576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F5DE2-9B3C-942E-8A55-78EDE47C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075DA7-BD0C-743D-7E27-73A6CA55A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149EA1-4C06-E3B7-3A47-03A474AC4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A2DE9B-B91B-7D03-DFA2-1CED461A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56BC88-D125-E1D3-678A-98F39278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1BB9E8-0F72-A3A3-4D45-4956AFC3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26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E8765-9FF1-B251-B714-15115F35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1CB90D-2DA8-2F37-7166-CE7B84076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00F5E0-459F-CD47-5C2A-E7561E488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84BA45-FF80-3D16-B64A-12B298214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FD5B486-A5F2-65E5-AE25-978CBBC31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4774B6-181E-D651-4FE6-A08D15F4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5EB479-B6D5-961E-3C49-0B5AACD3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1BFD0D3-3620-542C-70AD-C734C7FF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9562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547639-A0E1-1058-18AE-74BE9129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B8E592-444C-6097-84BF-6EB67F0C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B77D82-A9CD-0808-EBCF-98B6756C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664D7A-BD03-389D-C9E4-31FDC416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479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14B5E8-F38A-3C46-7369-7CA0EDC4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1B30C4-7B26-0625-6A5D-B5D8924B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B1F91C-2C6B-EBC5-39D7-3E1E25A8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3451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CCEB7-00FE-B8F2-B49B-C2F97A2D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602343-6BF3-354E-DFFB-91800C63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B02A51-4CBA-4380-E085-ECCDCAB08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24B174-3118-9BD0-0F66-35CB8A93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E43EC8-3081-6927-10CF-4D430F71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6B5EEA-627A-8AF0-D2DA-35DFEA9E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0046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FAE79-B9AA-CFF3-B153-3C71F30B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53EA3F-4C8E-B7DD-372E-B95568D82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A11926-F1C5-AAB3-5F6E-2446B38E5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12CDAB-0C47-EA42-F0C1-0BF0A569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04F493-EDAF-3DE2-7751-003D18BB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3FD5CC-5311-4F44-E823-0F1234F4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648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647FAB-5511-5DC7-FC80-36A4D155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7C7AEE-9A36-60A2-2E5E-8596A48A8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F2278A-9B39-6CA2-4FB2-8F5307147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167E2A-8AD0-B78E-0954-AA4FF596A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73AA1E-36E5-6392-9252-D997B96D9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A3849F-EE3F-2486-38D4-C88EDAE78CF2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91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5A62586-C514-D8BB-94FD-ECB48DFD0264}"/>
              </a:ext>
            </a:extLst>
          </p:cNvPr>
          <p:cNvSpPr/>
          <p:nvPr/>
        </p:nvSpPr>
        <p:spPr>
          <a:xfrm>
            <a:off x="0" y="228600"/>
            <a:ext cx="121920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0918A5-93EF-44C6-8444-CA895EFE3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1780"/>
            <a:ext cx="9144000" cy="2296465"/>
          </a:xfrm>
        </p:spPr>
        <p:txBody>
          <a:bodyPr>
            <a:normAutofit/>
          </a:bodyPr>
          <a:lstStyle/>
          <a:p>
            <a:endParaRPr kumimoji="1" lang="en-US" altLang="ja-JP" sz="4000" dirty="0">
              <a:latin typeface="VDL ラインＧアール R" panose="020B0400000000000000" pitchFamily="34" charset="-128"/>
              <a:ea typeface="VDL ラインＧアール R" panose="020B0400000000000000" pitchFamily="34" charset="-128"/>
            </a:endParaRPr>
          </a:p>
          <a:p>
            <a:r>
              <a:rPr kumimoji="1" lang="ja-JP" altLang="en-US" sz="4000" dirty="0">
                <a:latin typeface="VDL ラインＧアール R" panose="020B0400000000000000" pitchFamily="34" charset="-128"/>
                <a:ea typeface="VDL ラインＧアール R" panose="020B0400000000000000" pitchFamily="34" charset="-128"/>
              </a:rPr>
              <a:t>ゲームソフト分野</a:t>
            </a:r>
            <a:endParaRPr kumimoji="1" lang="en-US" altLang="ja-JP" sz="4000" dirty="0">
              <a:latin typeface="VDL ラインＧアール R" panose="020B0400000000000000" pitchFamily="34" charset="-128"/>
              <a:ea typeface="VDL ラインＧアール R" panose="020B0400000000000000" pitchFamily="34" charset="-128"/>
            </a:endParaRPr>
          </a:p>
          <a:p>
            <a:r>
              <a:rPr kumimoji="1" lang="en-US" altLang="ja-JP" sz="4000" dirty="0">
                <a:latin typeface="VDL ラインＧアール R" panose="020B0400000000000000" pitchFamily="34" charset="-128"/>
                <a:ea typeface="VDL ラインＧアール R" panose="020B0400000000000000" pitchFamily="34" charset="-128"/>
              </a:rPr>
              <a:t>1</a:t>
            </a:r>
            <a:r>
              <a:rPr kumimoji="1" lang="ja-JP" altLang="en-US" sz="4000" dirty="0">
                <a:latin typeface="VDL ラインＧアール R" panose="020B0400000000000000" pitchFamily="34" charset="-128"/>
                <a:ea typeface="VDL ラインＧアール R" panose="020B0400000000000000" pitchFamily="34" charset="-128"/>
              </a:rPr>
              <a:t>年　</a:t>
            </a:r>
            <a:r>
              <a:rPr kumimoji="1" lang="en-US" altLang="ja-JP" sz="4000" dirty="0">
                <a:latin typeface="VDL ラインＧアール R" panose="020B0400000000000000" pitchFamily="34" charset="-128"/>
                <a:ea typeface="VDL ラインＧアール R" panose="020B0400000000000000" pitchFamily="34" charset="-128"/>
              </a:rPr>
              <a:t>C++</a:t>
            </a:r>
            <a:endParaRPr kumimoji="1" lang="ja-JP" altLang="en-US" sz="4000" dirty="0">
              <a:latin typeface="VDL ラインＧアール R" panose="020B0400000000000000" pitchFamily="34" charset="-128"/>
              <a:ea typeface="VDL ラインＧアール R" panose="020B0400000000000000" pitchFamily="34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A3414DBB-0ED0-4F6E-DC7F-92148EAA3965}"/>
              </a:ext>
            </a:extLst>
          </p:cNvPr>
          <p:cNvSpPr txBox="1">
            <a:spLocks/>
          </p:cNvSpPr>
          <p:nvPr/>
        </p:nvSpPr>
        <p:spPr>
          <a:xfrm>
            <a:off x="1214372" y="978580"/>
            <a:ext cx="9763255" cy="1892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8800" b="1" dirty="0">
                <a:solidFill>
                  <a:schemeClr val="bg1"/>
                </a:solidFill>
                <a:latin typeface="VDL ラインＧアール R" panose="020B0400000000000000" pitchFamily="34" charset="-128"/>
                <a:ea typeface="VDL ラインＧアール R" panose="020B0400000000000000" pitchFamily="34" charset="-128"/>
              </a:rPr>
              <a:t>ビット処理</a:t>
            </a:r>
          </a:p>
        </p:txBody>
      </p:sp>
    </p:spTree>
    <p:extLst>
      <p:ext uri="{BB962C8B-B14F-4D97-AF65-F5344CB8AC3E}">
        <p14:creationId xmlns:p14="http://schemas.microsoft.com/office/powerpoint/2010/main" val="401540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列挙型</a:t>
            </a:r>
            <a:r>
              <a:rPr kumimoji="1" lang="en-US" altLang="ja-JP" dirty="0" err="1"/>
              <a:t>enum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関連する定数をグループ化して、管理しやすくしたもの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kumimoji="1" lang="ja-JP" altLang="en-US" dirty="0"/>
              <a:t>文法</a:t>
            </a:r>
            <a:br>
              <a:rPr kumimoji="1" lang="en-US" altLang="ja-JP" dirty="0"/>
            </a:br>
            <a:r>
              <a:rPr kumimoji="1" lang="en-US" altLang="ja-JP" dirty="0" err="1">
                <a:solidFill>
                  <a:srgbClr val="FF0000"/>
                </a:solidFill>
              </a:rPr>
              <a:t>enum</a:t>
            </a:r>
            <a:r>
              <a:rPr kumimoji="1" lang="en-US" altLang="ja-JP" dirty="0"/>
              <a:t> </a:t>
            </a:r>
            <a:r>
              <a:rPr kumimoji="1" lang="ja-JP" altLang="en-US" dirty="0">
                <a:solidFill>
                  <a:srgbClr val="00B0F0"/>
                </a:solidFill>
              </a:rPr>
              <a:t>タグ名</a:t>
            </a:r>
            <a:r>
              <a:rPr kumimoji="1" lang="ja-JP" altLang="en-US" dirty="0"/>
              <a:t> </a:t>
            </a:r>
            <a:r>
              <a:rPr kumimoji="1" lang="en-US" altLang="ja-JP" dirty="0"/>
              <a:t>{ </a:t>
            </a:r>
            <a:r>
              <a:rPr kumimoji="1" lang="ja-JP" altLang="en-US" dirty="0">
                <a:solidFill>
                  <a:srgbClr val="00B050"/>
                </a:solidFill>
              </a:rPr>
              <a:t>定数</a:t>
            </a:r>
            <a:r>
              <a:rPr kumimoji="1" lang="en-US" altLang="ja-JP" dirty="0">
                <a:solidFill>
                  <a:srgbClr val="00B050"/>
                </a:solidFill>
              </a:rPr>
              <a:t>1,</a:t>
            </a:r>
            <a:r>
              <a:rPr kumimoji="1" lang="ja-JP" altLang="en-US" dirty="0">
                <a:solidFill>
                  <a:srgbClr val="00B050"/>
                </a:solidFill>
              </a:rPr>
              <a:t>　定数</a:t>
            </a:r>
            <a:r>
              <a:rPr kumimoji="1" lang="en-US" altLang="ja-JP" dirty="0">
                <a:solidFill>
                  <a:srgbClr val="00B050"/>
                </a:solidFill>
              </a:rPr>
              <a:t>2, </a:t>
            </a:r>
            <a:r>
              <a:rPr kumimoji="1" lang="ja-JP" altLang="en-US" dirty="0">
                <a:solidFill>
                  <a:srgbClr val="00B050"/>
                </a:solidFill>
              </a:rPr>
              <a:t>定数</a:t>
            </a:r>
            <a:r>
              <a:rPr kumimoji="1" lang="en-US" altLang="ja-JP" dirty="0">
                <a:solidFill>
                  <a:srgbClr val="00B050"/>
                </a:solidFill>
              </a:rPr>
              <a:t>3, </a:t>
            </a:r>
            <a:r>
              <a:rPr kumimoji="1" lang="ja-JP" altLang="en-US" dirty="0">
                <a:solidFill>
                  <a:srgbClr val="00B050"/>
                </a:solidFill>
              </a:rPr>
              <a:t>・・・・</a:t>
            </a:r>
            <a:r>
              <a:rPr kumimoji="1" lang="ja-JP" altLang="en-US" dirty="0"/>
              <a:t> </a:t>
            </a:r>
            <a:r>
              <a:rPr kumimoji="1" lang="en-US" altLang="ja-JP" dirty="0"/>
              <a:t>};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kumimoji="1" lang="ja-JP" altLang="en-US" dirty="0"/>
              <a:t>例</a:t>
            </a: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enum</a:t>
            </a:r>
            <a:r>
              <a:rPr lang="ja-JP" altLang="en-US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Week</a:t>
            </a:r>
            <a:r>
              <a:rPr lang="ja-JP" altLang="en-US" dirty="0"/>
              <a:t> </a:t>
            </a:r>
            <a:r>
              <a:rPr lang="en-US" altLang="ja-JP" dirty="0"/>
              <a:t>{</a:t>
            </a:r>
            <a:r>
              <a:rPr lang="ja-JP" altLang="en-US" dirty="0"/>
              <a:t> 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>
                <a:solidFill>
                  <a:srgbClr val="00B050"/>
                </a:solidFill>
              </a:rPr>
              <a:t>Sun, Mon, Tue, Wed, Thu, Fri, Sat</a:t>
            </a:r>
            <a:br>
              <a:rPr lang="en-US" altLang="ja-JP" dirty="0"/>
            </a:br>
            <a:r>
              <a:rPr lang="en-US" altLang="ja-JP" dirty="0"/>
              <a:t>};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Sun:0 Mon:1 Tue:2 Wed:3 </a:t>
            </a:r>
            <a:r>
              <a:rPr lang="ja-JP" altLang="en-US" dirty="0"/>
              <a:t>・・・　</a:t>
            </a:r>
            <a:r>
              <a:rPr lang="en-US" altLang="ja-JP" dirty="0"/>
              <a:t>Sat:6 </a:t>
            </a:r>
            <a:r>
              <a:rPr lang="ja-JP" altLang="en-US" dirty="0"/>
              <a:t>という連番の</a:t>
            </a:r>
            <a:br>
              <a:rPr lang="en-US" altLang="ja-JP" dirty="0"/>
            </a:br>
            <a:r>
              <a:rPr lang="ja-JP" altLang="en-US" dirty="0"/>
              <a:t>整数値になる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4672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列挙型</a:t>
            </a:r>
            <a:r>
              <a:rPr kumimoji="1" lang="en-US" altLang="ja-JP" dirty="0" err="1"/>
              <a:t>enum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例</a:t>
            </a: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enum</a:t>
            </a:r>
            <a:r>
              <a:rPr lang="ja-JP" altLang="en-US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Week</a:t>
            </a:r>
            <a:r>
              <a:rPr lang="ja-JP" altLang="en-US" dirty="0"/>
              <a:t> </a:t>
            </a:r>
            <a:r>
              <a:rPr lang="en-US" altLang="ja-JP" dirty="0"/>
              <a:t>{</a:t>
            </a:r>
            <a:r>
              <a:rPr lang="ja-JP" altLang="en-US" dirty="0"/>
              <a:t> 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>
                <a:solidFill>
                  <a:srgbClr val="00B050"/>
                </a:solidFill>
              </a:rPr>
              <a:t>Sun, Mon, Tue</a:t>
            </a:r>
            <a:r>
              <a:rPr lang="ja-JP" altLang="en-US" dirty="0">
                <a:solidFill>
                  <a:srgbClr val="00B050"/>
                </a:solidFill>
              </a:rPr>
              <a:t> </a:t>
            </a:r>
            <a:r>
              <a:rPr lang="en-US" altLang="ja-JP" dirty="0">
                <a:solidFill>
                  <a:srgbClr val="00B050"/>
                </a:solidFill>
              </a:rPr>
              <a:t>= 10, Wed, Thu, Fri = 20, Sat</a:t>
            </a:r>
            <a:br>
              <a:rPr lang="en-US" altLang="ja-JP" dirty="0"/>
            </a:br>
            <a:r>
              <a:rPr lang="en-US" altLang="ja-JP" dirty="0"/>
              <a:t>};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とすると、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Sun:0 Mon:1 </a:t>
            </a:r>
            <a:br>
              <a:rPr lang="en-US" altLang="ja-JP" dirty="0"/>
            </a:br>
            <a:r>
              <a:rPr lang="en-US" altLang="ja-JP" dirty="0"/>
              <a:t>Tue:10 Wed:11 Thu:12 </a:t>
            </a:r>
            <a:br>
              <a:rPr lang="en-US" altLang="ja-JP" dirty="0"/>
            </a:br>
            <a:r>
              <a:rPr lang="en-US" altLang="ja-JP" dirty="0"/>
              <a:t>Fri:20 Sat:21 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というように値を設定することも可能</a:t>
            </a:r>
            <a:br>
              <a:rPr lang="en-US" altLang="ja-JP" dirty="0"/>
            </a:br>
            <a:r>
              <a:rPr lang="ja-JP" altLang="en-US" dirty="0"/>
              <a:t>さらに設定した値以降は連番となる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9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状態管理　</a:t>
            </a:r>
            <a:r>
              <a:rPr kumimoji="1" lang="en-US" altLang="ja-JP" dirty="0" err="1"/>
              <a:t>BitState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通常状態　</a:t>
            </a:r>
            <a:r>
              <a:rPr lang="en-US" altLang="ja-JP" dirty="0"/>
              <a:t>Base = 0,		//0000 0000 0000 0000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毒　　</a:t>
            </a:r>
            <a:r>
              <a:rPr lang="en-US" altLang="ja-JP" dirty="0"/>
              <a:t>Poison = 1 &lt;&lt; 0,	//0000 0000 0000 000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</a:p>
          <a:p>
            <a:r>
              <a:rPr lang="ja-JP" altLang="en-US" dirty="0"/>
              <a:t>眠り　</a:t>
            </a:r>
            <a:r>
              <a:rPr lang="en-US" altLang="ja-JP" dirty="0"/>
              <a:t>Sleep = 1 &lt;&lt; 1,		//0000 0000 0000 00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en-US" altLang="ja-JP" dirty="0"/>
              <a:t>0</a:t>
            </a:r>
          </a:p>
          <a:p>
            <a:r>
              <a:rPr lang="ja-JP" altLang="en-US" dirty="0"/>
              <a:t>麻痺　</a:t>
            </a:r>
            <a:r>
              <a:rPr lang="en-US" altLang="ja-JP" dirty="0"/>
              <a:t>Paralysis = 1 &lt;&lt; 2,	//0000 0000 0000 0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en-US" altLang="ja-JP" dirty="0"/>
              <a:t>00</a:t>
            </a:r>
          </a:p>
          <a:p>
            <a:r>
              <a:rPr lang="ja-JP" altLang="en-US" dirty="0"/>
              <a:t>火傷　</a:t>
            </a:r>
            <a:r>
              <a:rPr lang="en-US" altLang="ja-JP" dirty="0"/>
              <a:t>Burn = 1 &lt;&lt; 3,		//0000 0000 0000 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en-US" altLang="ja-JP" dirty="0"/>
              <a:t>000</a:t>
            </a:r>
          </a:p>
          <a:p>
            <a:r>
              <a:rPr lang="ja-JP" altLang="en-US" dirty="0"/>
              <a:t>攻撃↑　</a:t>
            </a:r>
            <a:r>
              <a:rPr lang="en-US" altLang="ja-JP" dirty="0" err="1"/>
              <a:t>AtkUp</a:t>
            </a:r>
            <a:r>
              <a:rPr lang="en-US" altLang="ja-JP" dirty="0"/>
              <a:t> = 1 &lt;&lt; 4,	//0000 0000 000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en-US" altLang="ja-JP" dirty="0"/>
              <a:t> 0000</a:t>
            </a:r>
          </a:p>
          <a:p>
            <a:r>
              <a:rPr lang="ja-JP" altLang="en-US" dirty="0"/>
              <a:t>攻撃↓　</a:t>
            </a:r>
            <a:r>
              <a:rPr lang="en-US" altLang="ja-JP" dirty="0" err="1"/>
              <a:t>AtkDown</a:t>
            </a:r>
            <a:r>
              <a:rPr lang="en-US" altLang="ja-JP" dirty="0"/>
              <a:t> = 1 &lt;&lt; 5	//0000 0000 00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en-US" altLang="ja-JP" dirty="0"/>
              <a:t>0 0000</a:t>
            </a:r>
          </a:p>
          <a:p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00385D-52C4-5CD1-756D-E55A69A1C2FD}"/>
              </a:ext>
            </a:extLst>
          </p:cNvPr>
          <p:cNvSpPr txBox="1"/>
          <p:nvPr/>
        </p:nvSpPr>
        <p:spPr>
          <a:xfrm>
            <a:off x="838200" y="5709146"/>
            <a:ext cx="10363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00B050"/>
                </a:solidFill>
              </a:rPr>
              <a:t>通常状態に各状態を</a:t>
            </a:r>
            <a:r>
              <a:rPr kumimoji="1" lang="en-US" altLang="ja-JP" sz="3200" b="1" dirty="0">
                <a:solidFill>
                  <a:srgbClr val="00B050"/>
                </a:solidFill>
              </a:rPr>
              <a:t>OR</a:t>
            </a:r>
            <a:r>
              <a:rPr kumimoji="1" lang="ja-JP" altLang="en-US" sz="3200" b="1" dirty="0">
                <a:solidFill>
                  <a:srgbClr val="00B050"/>
                </a:solidFill>
              </a:rPr>
              <a:t>演算</a:t>
            </a:r>
            <a:r>
              <a:rPr kumimoji="1" lang="ja-JP" altLang="en-US" sz="3200" dirty="0">
                <a:solidFill>
                  <a:srgbClr val="00B050"/>
                </a:solidFill>
              </a:rPr>
              <a:t>することで状態を変化させる</a:t>
            </a:r>
          </a:p>
        </p:txBody>
      </p:sp>
    </p:spTree>
    <p:extLst>
      <p:ext uri="{BB962C8B-B14F-4D97-AF65-F5344CB8AC3E}">
        <p14:creationId xmlns:p14="http://schemas.microsoft.com/office/powerpoint/2010/main" val="3394472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状態管理　</a:t>
            </a:r>
            <a:r>
              <a:rPr kumimoji="1" lang="en-US" altLang="ja-JP" dirty="0" err="1"/>
              <a:t>BitState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通常状態　</a:t>
            </a:r>
            <a:r>
              <a:rPr lang="en-US" altLang="ja-JP" dirty="0"/>
              <a:t>Base = 0,		//0000 0000 0000 0000</a:t>
            </a:r>
          </a:p>
          <a:p>
            <a:r>
              <a:rPr lang="ja-JP" altLang="en-US" dirty="0"/>
              <a:t>毒　　</a:t>
            </a:r>
            <a:r>
              <a:rPr lang="en-US" altLang="ja-JP" dirty="0"/>
              <a:t>Poison = 1 &lt;&lt; 0,	//0000 0000 0000 000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</a:p>
          <a:p>
            <a:r>
              <a:rPr lang="ja-JP" altLang="en-US" dirty="0"/>
              <a:t>眠り　</a:t>
            </a:r>
            <a:r>
              <a:rPr lang="en-US" altLang="ja-JP" dirty="0"/>
              <a:t>Sleep = 1 &lt;&lt; 1,		//0000 0000 0000 00</a:t>
            </a:r>
            <a:r>
              <a:rPr lang="en-US" altLang="ja-JP" dirty="0">
                <a:solidFill>
                  <a:srgbClr val="00B0F0"/>
                </a:solidFill>
              </a:rPr>
              <a:t>1</a:t>
            </a:r>
            <a:r>
              <a:rPr lang="en-US" altLang="ja-JP" dirty="0"/>
              <a:t>0</a:t>
            </a:r>
            <a:br>
              <a:rPr lang="en-US" altLang="ja-JP" dirty="0">
                <a:solidFill>
                  <a:srgbClr val="FF0000"/>
                </a:solidFill>
              </a:rPr>
            </a:b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/>
              <a:t>通常状態を毒状態にする場合</a:t>
            </a:r>
            <a:br>
              <a:rPr kumimoji="1" lang="en-US" altLang="ja-JP" dirty="0"/>
            </a:br>
            <a:r>
              <a:rPr kumimoji="1" lang="en-US" altLang="ja-JP" dirty="0"/>
              <a:t>Status | Poison		0000 0000(</a:t>
            </a:r>
            <a:r>
              <a:rPr kumimoji="1" lang="en-US" altLang="ja-JP" dirty="0" err="1"/>
              <a:t>Status:Base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					0000 000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en-US" altLang="ja-JP" dirty="0"/>
              <a:t>(Poison)</a:t>
            </a:r>
            <a:br>
              <a:rPr kumimoji="1" lang="en-US" altLang="ja-JP" dirty="0"/>
            </a:br>
            <a:r>
              <a:rPr kumimoji="1" lang="en-US" altLang="ja-JP" dirty="0"/>
              <a:t>					0000 000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Status:Poison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さらに眠り状態にする場合</a:t>
            </a:r>
            <a:br>
              <a:rPr kumimoji="1" lang="en-US" altLang="ja-JP" dirty="0"/>
            </a:br>
            <a:r>
              <a:rPr kumimoji="1" lang="en-US" altLang="ja-JP" dirty="0"/>
              <a:t>Status | Sleep		0000 000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Status:Poison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					0000 00</a:t>
            </a:r>
            <a:r>
              <a:rPr kumimoji="1" lang="en-US" altLang="ja-JP" dirty="0">
                <a:solidFill>
                  <a:srgbClr val="00B0F0"/>
                </a:solidFill>
              </a:rPr>
              <a:t>1</a:t>
            </a:r>
            <a:r>
              <a:rPr kumimoji="1" lang="en-US" altLang="ja-JP" dirty="0"/>
              <a:t>0(Sleep)</a:t>
            </a:r>
            <a:br>
              <a:rPr kumimoji="1" lang="en-US" altLang="ja-JP" dirty="0"/>
            </a:br>
            <a:r>
              <a:rPr kumimoji="1" lang="en-US" altLang="ja-JP" dirty="0"/>
              <a:t>					0000 00</a:t>
            </a:r>
            <a:r>
              <a:rPr kumimoji="1" lang="en-US" altLang="ja-JP" dirty="0">
                <a:solidFill>
                  <a:srgbClr val="00B0F0"/>
                </a:solidFill>
              </a:rPr>
              <a:t>1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en-US" altLang="ja-JP" dirty="0"/>
              <a:t>(Poison &amp; Sleep)</a:t>
            </a:r>
          </a:p>
        </p:txBody>
      </p:sp>
    </p:spTree>
    <p:extLst>
      <p:ext uri="{BB962C8B-B14F-4D97-AF65-F5344CB8AC3E}">
        <p14:creationId xmlns:p14="http://schemas.microsoft.com/office/powerpoint/2010/main" val="340453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▮</a:t>
            </a:r>
            <a:r>
              <a:rPr spc="-10" dirty="0"/>
              <a:t>bit01.c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1278" y="1594561"/>
            <a:ext cx="10515600" cy="24705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 err="1">
                <a:latin typeface="+mn-ea"/>
                <a:cs typeface="ＭＳ ゴシック"/>
              </a:rPr>
              <a:t>プログラムの中で</a:t>
            </a:r>
            <a:r>
              <a:rPr lang="ja-JP" altLang="en-US" sz="3200" spc="-20" dirty="0">
                <a:latin typeface="+mn-ea"/>
                <a:cs typeface="ＭＳ ゴシック"/>
              </a:rPr>
              <a:t>状態を管理する</a:t>
            </a:r>
            <a:r>
              <a:rPr lang="ja-JP" altLang="en-US" sz="3200" b="1" u="none" spc="-35" dirty="0">
                <a:solidFill>
                  <a:srgbClr val="FF0000"/>
                </a:solidFill>
                <a:latin typeface="+mn-ea"/>
                <a:cs typeface="ＭＳ ゴシック"/>
              </a:rPr>
              <a:t>フラグ</a:t>
            </a:r>
            <a:r>
              <a:rPr sz="3200" b="1" spc="-35" dirty="0" err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ＭＳ ゴシック"/>
              </a:rPr>
              <a:t>データ</a:t>
            </a:r>
            <a:r>
              <a:rPr sz="3200" u="none" spc="-20" dirty="0" err="1">
                <a:latin typeface="+mn-ea"/>
                <a:cs typeface="ＭＳ ゴシック"/>
              </a:rPr>
              <a:t>を持</a:t>
            </a:r>
            <a:r>
              <a:rPr lang="ja-JP" altLang="en-US" sz="3200" u="none" spc="-20" dirty="0">
                <a:latin typeface="+mn-ea"/>
                <a:cs typeface="ＭＳ ゴシック"/>
              </a:rPr>
              <a:t>たせ</a:t>
            </a:r>
            <a:br>
              <a:rPr lang="en-US" altLang="ja-JP" sz="3200" u="none" spc="-20" dirty="0">
                <a:latin typeface="+mn-ea"/>
                <a:cs typeface="ＭＳ ゴシック"/>
              </a:rPr>
            </a:br>
            <a:r>
              <a:rPr lang="ja-JP" altLang="en-US" sz="3200" u="none" spc="-20" dirty="0">
                <a:latin typeface="+mn-ea"/>
                <a:cs typeface="ＭＳ ゴシック"/>
              </a:rPr>
              <a:t>たい場合、</a:t>
            </a:r>
            <a:r>
              <a:rPr sz="3200" u="none" spc="-25" dirty="0" err="1">
                <a:latin typeface="+mn-ea"/>
                <a:cs typeface="ＭＳ ゴシック"/>
              </a:rPr>
              <a:t>それぞれの状態を</a:t>
            </a:r>
            <a:r>
              <a:rPr sz="3200" spc="-20" dirty="0" err="1">
                <a:latin typeface="+mn-ea"/>
                <a:cs typeface="ＭＳ ゴシック"/>
              </a:rPr>
              <a:t>管理する</a:t>
            </a:r>
            <a:r>
              <a:rPr sz="3200" spc="-20" dirty="0" err="1">
                <a:solidFill>
                  <a:srgbClr val="00B0F0"/>
                </a:solidFill>
                <a:latin typeface="+mn-ea"/>
                <a:cs typeface="ＭＳ ゴシック"/>
              </a:rPr>
              <a:t>変数を宣言</a:t>
            </a:r>
            <a:r>
              <a:rPr lang="ja-JP" altLang="en-US" sz="3200" spc="-20" dirty="0">
                <a:latin typeface="+mn-ea"/>
                <a:cs typeface="ＭＳ ゴシック"/>
              </a:rPr>
              <a:t>して、</a:t>
            </a:r>
            <a:br>
              <a:rPr lang="en-US" altLang="ja-JP" sz="3200" spc="-20" dirty="0">
                <a:latin typeface="+mn-ea"/>
                <a:cs typeface="ＭＳ ゴシック"/>
              </a:rPr>
            </a:br>
            <a:r>
              <a:rPr lang="ja-JP" altLang="en-US" sz="3200" spc="-20" dirty="0">
                <a:latin typeface="+mn-ea"/>
                <a:cs typeface="ＭＳ ゴシック"/>
              </a:rPr>
              <a:t>変数を</a:t>
            </a:r>
            <a:r>
              <a:rPr lang="en-US" altLang="ja-JP" sz="3200" spc="-20" dirty="0">
                <a:solidFill>
                  <a:srgbClr val="00B050"/>
                </a:solidFill>
                <a:cs typeface="ＭＳ ゴシック"/>
              </a:rPr>
              <a:t>1</a:t>
            </a:r>
            <a:r>
              <a:rPr lang="ja-JP" altLang="en-US" sz="3200" spc="-20" dirty="0">
                <a:latin typeface="+mn-ea"/>
                <a:cs typeface="ＭＳ ゴシック"/>
              </a:rPr>
              <a:t>か</a:t>
            </a:r>
            <a:r>
              <a:rPr lang="en-US" altLang="ja-JP" sz="3200" spc="-20" dirty="0">
                <a:solidFill>
                  <a:srgbClr val="00B050"/>
                </a:solidFill>
                <a:cs typeface="ＭＳ ゴシック"/>
              </a:rPr>
              <a:t>0</a:t>
            </a:r>
            <a:r>
              <a:rPr lang="ja-JP" altLang="en-US" sz="3200" spc="-20" dirty="0">
                <a:latin typeface="+mn-ea"/>
                <a:cs typeface="ＭＳ ゴシック"/>
              </a:rPr>
              <a:t>かで状態を管理することが考えられる</a:t>
            </a:r>
            <a:endParaRPr sz="3200" dirty="0">
              <a:latin typeface="+mn-ea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3840"/>
              </a:spcBef>
            </a:pPr>
            <a:r>
              <a:rPr lang="ja-JP" altLang="en-US" sz="3200" dirty="0">
                <a:latin typeface="+mn-ea"/>
                <a:cs typeface="ＭＳ ゴシック"/>
              </a:rPr>
              <a:t>（</a:t>
            </a:r>
            <a:r>
              <a:rPr sz="3200" dirty="0">
                <a:latin typeface="+mn-ea"/>
                <a:cs typeface="ＭＳ ゴシック"/>
              </a:rPr>
              <a:t>例</a:t>
            </a:r>
            <a:r>
              <a:rPr lang="ja-JP" altLang="en-US" sz="3200" dirty="0">
                <a:latin typeface="+mn-ea"/>
                <a:cs typeface="ＭＳ ゴシック"/>
              </a:rPr>
              <a:t>）</a:t>
            </a:r>
            <a:r>
              <a:rPr sz="3200" spc="-15" dirty="0" err="1">
                <a:latin typeface="+mn-ea"/>
                <a:cs typeface="ＭＳ ゴシック"/>
              </a:rPr>
              <a:t>キャラクターの状態</a:t>
            </a:r>
            <a:endParaRPr sz="3200" dirty="0">
              <a:latin typeface="+mn-ea"/>
              <a:cs typeface="ＭＳ ゴシック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6798" y="4200728"/>
            <a:ext cx="9585325" cy="1951355"/>
            <a:chOff x="796798" y="4585461"/>
            <a:chExt cx="9585325" cy="1951355"/>
          </a:xfrm>
        </p:grpSpPr>
        <p:sp>
          <p:nvSpPr>
            <p:cNvPr id="5" name="object 5"/>
            <p:cNvSpPr/>
            <p:nvPr/>
          </p:nvSpPr>
          <p:spPr>
            <a:xfrm>
              <a:off x="803148" y="4591811"/>
              <a:ext cx="9572625" cy="1938655"/>
            </a:xfrm>
            <a:custGeom>
              <a:avLst/>
              <a:gdLst/>
              <a:ahLst/>
              <a:cxnLst/>
              <a:rect l="l" t="t" r="r" b="b"/>
              <a:pathLst>
                <a:path w="9572625" h="1938654">
                  <a:moveTo>
                    <a:pt x="9572244" y="0"/>
                  </a:moveTo>
                  <a:lnTo>
                    <a:pt x="0" y="0"/>
                  </a:lnTo>
                  <a:lnTo>
                    <a:pt x="0" y="1938527"/>
                  </a:lnTo>
                  <a:lnTo>
                    <a:pt x="9572244" y="1938527"/>
                  </a:lnTo>
                  <a:lnTo>
                    <a:pt x="9572244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3148" y="4591811"/>
              <a:ext cx="9572625" cy="1938655"/>
            </a:xfrm>
            <a:custGeom>
              <a:avLst/>
              <a:gdLst/>
              <a:ahLst/>
              <a:cxnLst/>
              <a:rect l="l" t="t" r="r" b="b"/>
              <a:pathLst>
                <a:path w="9572625" h="1938654">
                  <a:moveTo>
                    <a:pt x="0" y="1938527"/>
                  </a:moveTo>
                  <a:lnTo>
                    <a:pt x="9572244" y="1938527"/>
                  </a:lnTo>
                  <a:lnTo>
                    <a:pt x="9572244" y="0"/>
                  </a:lnTo>
                  <a:lnTo>
                    <a:pt x="0" y="0"/>
                  </a:lnTo>
                  <a:lnTo>
                    <a:pt x="0" y="1938527"/>
                  </a:lnTo>
                  <a:close/>
                </a:path>
              </a:pathLst>
            </a:custGeom>
            <a:ln w="28575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1278" y="4258132"/>
            <a:ext cx="527735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4000" spc="-1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4000" spc="-25" dirty="0">
                <a:solidFill>
                  <a:srgbClr val="FF0000"/>
                </a:solidFill>
                <a:cs typeface="ＭＳ ゴシック"/>
              </a:rPr>
              <a:t>IsPoison</a:t>
            </a:r>
            <a:r>
              <a:rPr sz="4000" spc="-805" dirty="0">
                <a:cs typeface="ＭＳ ゴシック"/>
              </a:rPr>
              <a:t> </a:t>
            </a:r>
            <a:r>
              <a:rPr sz="4000" dirty="0">
                <a:cs typeface="ＭＳ ゴシック"/>
              </a:rPr>
              <a:t>=</a:t>
            </a:r>
            <a:r>
              <a:rPr sz="4000" spc="5" dirty="0">
                <a:cs typeface="ＭＳ ゴシック"/>
              </a:rPr>
              <a:t> </a:t>
            </a:r>
            <a:r>
              <a:rPr sz="4000" spc="-25" dirty="0">
                <a:cs typeface="ＭＳ ゴシック"/>
              </a:rPr>
              <a:t>0;</a:t>
            </a:r>
            <a:endParaRPr sz="4000" dirty="0">
              <a:cs typeface="ＭＳ ゴシック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1278" y="4867377"/>
            <a:ext cx="5519522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4000" spc="-6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4000" spc="-10" dirty="0" err="1">
                <a:solidFill>
                  <a:srgbClr val="FF0000"/>
                </a:solidFill>
                <a:cs typeface="ＭＳ ゴシック"/>
              </a:rPr>
              <a:t>IsSleep</a:t>
            </a:r>
            <a:r>
              <a:rPr lang="ja-JP" altLang="en-US" sz="4000" spc="-10" dirty="0">
                <a:cs typeface="ＭＳ ゴシック"/>
              </a:rPr>
              <a:t> </a:t>
            </a:r>
            <a:r>
              <a:rPr lang="en-US" altLang="ja-JP" sz="4000" spc="-10" dirty="0">
                <a:cs typeface="ＭＳ ゴシック"/>
              </a:rPr>
              <a:t>= </a:t>
            </a:r>
            <a:r>
              <a:rPr lang="en-US" altLang="ja-JP" sz="4000" dirty="0">
                <a:cs typeface="ＭＳ ゴシック"/>
              </a:rPr>
              <a:t>0</a:t>
            </a:r>
            <a:r>
              <a:rPr lang="en-US" altLang="ja-JP" sz="4000" spc="375" dirty="0">
                <a:cs typeface="ＭＳ ゴシック"/>
              </a:rPr>
              <a:t>;</a:t>
            </a:r>
            <a:r>
              <a:rPr sz="4000" spc="-10" dirty="0">
                <a:cs typeface="ＭＳ ゴシック"/>
              </a:rPr>
              <a:t> </a:t>
            </a:r>
            <a:r>
              <a:rPr sz="40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4000" spc="-5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4000" spc="-10" dirty="0" err="1">
                <a:solidFill>
                  <a:srgbClr val="FF0000"/>
                </a:solidFill>
                <a:cs typeface="ＭＳ ゴシック"/>
              </a:rPr>
              <a:t>IsAtkUp</a:t>
            </a:r>
            <a:r>
              <a:rPr lang="ja-JP" altLang="en-US" sz="4000" spc="-10" dirty="0">
                <a:cs typeface="ＭＳ ゴシック"/>
              </a:rPr>
              <a:t> </a:t>
            </a:r>
            <a:r>
              <a:rPr lang="en-US" altLang="ja-JP" sz="4000" spc="-10" dirty="0">
                <a:cs typeface="ＭＳ ゴシック"/>
              </a:rPr>
              <a:t>= </a:t>
            </a:r>
            <a:r>
              <a:rPr lang="en-US" altLang="ja-JP" sz="4000" dirty="0">
                <a:cs typeface="ＭＳ ゴシック"/>
              </a:rPr>
              <a:t>0</a:t>
            </a:r>
            <a:r>
              <a:rPr lang="en-US" altLang="ja-JP" sz="4000" spc="375" dirty="0">
                <a:cs typeface="ＭＳ ゴシック"/>
              </a:rPr>
              <a:t>;</a:t>
            </a:r>
            <a:endParaRPr sz="4000" dirty="0">
              <a:cs typeface="ＭＳ ゴシック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2034" y="4258132"/>
            <a:ext cx="6738366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4300">
              <a:lnSpc>
                <a:spcPct val="100000"/>
              </a:lnSpc>
              <a:spcBef>
                <a:spcPts val="95"/>
              </a:spcBef>
            </a:pPr>
            <a:r>
              <a:rPr lang="en-US" sz="4000" spc="-30" dirty="0">
                <a:solidFill>
                  <a:srgbClr val="008000"/>
                </a:solidFill>
                <a:cs typeface="ＭＳ ゴシック"/>
              </a:rPr>
              <a:t>		</a:t>
            </a:r>
            <a:r>
              <a:rPr sz="4000" spc="-30" dirty="0">
                <a:solidFill>
                  <a:srgbClr val="008000"/>
                </a:solidFill>
                <a:cs typeface="ＭＳ ゴシック"/>
              </a:rPr>
              <a:t>//毒</a:t>
            </a:r>
            <a:r>
              <a:rPr lang="ja-JP" altLang="en-US" sz="4000" spc="-30" dirty="0">
                <a:solidFill>
                  <a:srgbClr val="008000"/>
                </a:solidFill>
                <a:cs typeface="ＭＳ ゴシック"/>
              </a:rPr>
              <a:t>状態</a:t>
            </a:r>
            <a:endParaRPr sz="40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lang="ja-JP" altLang="en-US" sz="4000" spc="-10" dirty="0">
                <a:cs typeface="ＭＳ ゴシック"/>
              </a:rPr>
              <a:t>　　</a:t>
            </a:r>
            <a:r>
              <a:rPr sz="4000" spc="375" dirty="0">
                <a:cs typeface="ＭＳ ゴシック"/>
              </a:rPr>
              <a:t> </a:t>
            </a:r>
            <a:r>
              <a:rPr lang="en-US" sz="4000" spc="375" dirty="0">
                <a:cs typeface="ＭＳ ゴシック"/>
              </a:rPr>
              <a:t>		</a:t>
            </a:r>
            <a:r>
              <a:rPr sz="4000" spc="-35" dirty="0">
                <a:solidFill>
                  <a:srgbClr val="008000"/>
                </a:solidFill>
                <a:cs typeface="ＭＳ ゴシック"/>
              </a:rPr>
              <a:t>//</a:t>
            </a:r>
            <a:r>
              <a:rPr sz="4000" spc="-35" dirty="0" err="1">
                <a:solidFill>
                  <a:srgbClr val="008000"/>
                </a:solidFill>
                <a:cs typeface="ＭＳ ゴシック"/>
              </a:rPr>
              <a:t>眠り</a:t>
            </a:r>
            <a:r>
              <a:rPr lang="ja-JP" altLang="en-US" sz="4000" spc="-35" dirty="0">
                <a:solidFill>
                  <a:srgbClr val="008000"/>
                </a:solidFill>
                <a:cs typeface="ＭＳ ゴシック"/>
              </a:rPr>
              <a:t>状態</a:t>
            </a:r>
            <a:endParaRPr sz="40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lang="en-US" sz="4000" spc="375" dirty="0">
                <a:cs typeface="ＭＳ ゴシック"/>
              </a:rPr>
              <a:t>			</a:t>
            </a:r>
            <a:r>
              <a:rPr sz="4000" spc="-45" dirty="0">
                <a:solidFill>
                  <a:srgbClr val="008000"/>
                </a:solidFill>
                <a:cs typeface="ＭＳ ゴシック"/>
              </a:rPr>
              <a:t>//攻撃力アップ</a:t>
            </a:r>
            <a:endParaRPr sz="4000" dirty="0">
              <a:cs typeface="ＭＳ ゴシック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32593" y="5150721"/>
            <a:ext cx="452755" cy="641985"/>
            <a:chOff x="6132593" y="5150721"/>
            <a:chExt cx="452755" cy="641985"/>
          </a:xfrm>
        </p:grpSpPr>
        <p:sp>
          <p:nvSpPr>
            <p:cNvPr id="11" name="object 11"/>
            <p:cNvSpPr/>
            <p:nvPr/>
          </p:nvSpPr>
          <p:spPr>
            <a:xfrm>
              <a:off x="6142118" y="5160246"/>
              <a:ext cx="16510" cy="8255"/>
            </a:xfrm>
            <a:custGeom>
              <a:avLst/>
              <a:gdLst/>
              <a:ahLst/>
              <a:cxnLst/>
              <a:rect l="l" t="t" r="r" b="b"/>
              <a:pathLst>
                <a:path w="16510" h="8254">
                  <a:moveTo>
                    <a:pt x="0" y="7716"/>
                  </a:moveTo>
                  <a:lnTo>
                    <a:pt x="1310" y="7716"/>
                  </a:lnTo>
                  <a:lnTo>
                    <a:pt x="4362" y="7716"/>
                  </a:lnTo>
                  <a:lnTo>
                    <a:pt x="7767" y="6406"/>
                  </a:lnTo>
                  <a:lnTo>
                    <a:pt x="12079" y="3354"/>
                  </a:lnTo>
                  <a:lnTo>
                    <a:pt x="14802" y="1259"/>
                  </a:lnTo>
                  <a:lnTo>
                    <a:pt x="16267" y="0"/>
                  </a:lnTo>
                </a:path>
              </a:pathLst>
            </a:custGeom>
            <a:ln w="19049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0874" y="5769074"/>
              <a:ext cx="5080" cy="14604"/>
            </a:xfrm>
            <a:custGeom>
              <a:avLst/>
              <a:gdLst/>
              <a:ahLst/>
              <a:cxnLst/>
              <a:rect l="l" t="t" r="r" b="b"/>
              <a:pathLst>
                <a:path w="5079" h="14604">
                  <a:moveTo>
                    <a:pt x="2810" y="0"/>
                  </a:moveTo>
                  <a:lnTo>
                    <a:pt x="4120" y="2620"/>
                  </a:lnTo>
                  <a:lnTo>
                    <a:pt x="4553" y="7415"/>
                  </a:lnTo>
                  <a:lnTo>
                    <a:pt x="4472" y="11172"/>
                  </a:lnTo>
                  <a:lnTo>
                    <a:pt x="2840" y="13772"/>
                  </a:lnTo>
                  <a:lnTo>
                    <a:pt x="708" y="14040"/>
                  </a:lnTo>
                  <a:lnTo>
                    <a:pt x="0" y="13098"/>
                  </a:lnTo>
                  <a:lnTo>
                    <a:pt x="123" y="10400"/>
                  </a:lnTo>
                  <a:lnTo>
                    <a:pt x="641" y="5972"/>
                  </a:lnTo>
                  <a:lnTo>
                    <a:pt x="1269" y="1434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▮</a:t>
            </a:r>
            <a:r>
              <a:rPr spc="-10" dirty="0"/>
              <a:t>bit01.c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86713" y="1758442"/>
            <a:ext cx="3728720" cy="4414520"/>
            <a:chOff x="886713" y="1758442"/>
            <a:chExt cx="3728720" cy="4414520"/>
          </a:xfrm>
        </p:grpSpPr>
        <p:sp>
          <p:nvSpPr>
            <p:cNvPr id="4" name="object 4"/>
            <p:cNvSpPr/>
            <p:nvPr/>
          </p:nvSpPr>
          <p:spPr>
            <a:xfrm>
              <a:off x="893063" y="1764792"/>
              <a:ext cx="3716020" cy="4401820"/>
            </a:xfrm>
            <a:custGeom>
              <a:avLst/>
              <a:gdLst/>
              <a:ahLst/>
              <a:cxnLst/>
              <a:rect l="l" t="t" r="r" b="b"/>
              <a:pathLst>
                <a:path w="3716020" h="4401820">
                  <a:moveTo>
                    <a:pt x="3715512" y="0"/>
                  </a:moveTo>
                  <a:lnTo>
                    <a:pt x="0" y="0"/>
                  </a:lnTo>
                  <a:lnTo>
                    <a:pt x="0" y="4401312"/>
                  </a:lnTo>
                  <a:lnTo>
                    <a:pt x="3715512" y="4401312"/>
                  </a:lnTo>
                  <a:lnTo>
                    <a:pt x="3715512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3063" y="1764792"/>
              <a:ext cx="3716020" cy="4401820"/>
            </a:xfrm>
            <a:custGeom>
              <a:avLst/>
              <a:gdLst/>
              <a:ahLst/>
              <a:cxnLst/>
              <a:rect l="l" t="t" r="r" b="b"/>
              <a:pathLst>
                <a:path w="3716020" h="4401820">
                  <a:moveTo>
                    <a:pt x="0" y="4401312"/>
                  </a:moveTo>
                  <a:lnTo>
                    <a:pt x="3715512" y="4401312"/>
                  </a:lnTo>
                  <a:lnTo>
                    <a:pt x="3715512" y="0"/>
                  </a:lnTo>
                  <a:lnTo>
                    <a:pt x="0" y="0"/>
                  </a:lnTo>
                  <a:lnTo>
                    <a:pt x="0" y="4401312"/>
                  </a:lnTo>
                  <a:close/>
                </a:path>
              </a:pathLst>
            </a:custGeom>
            <a:ln w="28575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72413" y="1810257"/>
            <a:ext cx="3716020" cy="43005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solidFill>
                  <a:srgbClr val="008000"/>
                </a:solidFill>
                <a:cs typeface="ＭＳ ゴシック"/>
              </a:rPr>
              <a:t>//何かしらの条件</a:t>
            </a:r>
            <a:endParaRPr sz="28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sz="2800" spc="-50" dirty="0">
                <a:cs typeface="ＭＳ ゴシック"/>
              </a:rPr>
              <a:t>{</a:t>
            </a:r>
            <a:endParaRPr sz="2800" dirty="0">
              <a:cs typeface="ＭＳ ゴシック"/>
            </a:endParaRPr>
          </a:p>
          <a:p>
            <a:pPr marL="469900" marR="62865">
              <a:lnSpc>
                <a:spcPct val="100000"/>
              </a:lnSpc>
              <a:spcBef>
                <a:spcPts val="5"/>
              </a:spcBef>
            </a:pPr>
            <a:r>
              <a:rPr sz="2800" spc="-30" dirty="0">
                <a:solidFill>
                  <a:srgbClr val="008000"/>
                </a:solidFill>
                <a:cs typeface="ＭＳ ゴシック"/>
              </a:rPr>
              <a:t>//毒状態</a:t>
            </a:r>
            <a:r>
              <a:rPr sz="2800" spc="-50" dirty="0">
                <a:solidFill>
                  <a:srgbClr val="008000"/>
                </a:solidFill>
                <a:cs typeface="ＭＳ ゴシック"/>
              </a:rPr>
              <a:t> </a:t>
            </a:r>
            <a:r>
              <a:rPr sz="2800" dirty="0">
                <a:cs typeface="ＭＳ ゴシック"/>
              </a:rPr>
              <a:t>Is</a:t>
            </a:r>
            <a:r>
              <a:rPr sz="2800" b="1" dirty="0">
                <a:cs typeface="ＭＳ ゴシック"/>
              </a:rPr>
              <a:t>Poison</a:t>
            </a:r>
            <a:r>
              <a:rPr sz="2800" b="1" spc="-45" dirty="0">
                <a:cs typeface="ＭＳ ゴシック"/>
              </a:rPr>
              <a:t> = </a:t>
            </a:r>
            <a:r>
              <a:rPr sz="2800" b="1" spc="-25" dirty="0">
                <a:cs typeface="ＭＳ ゴシック"/>
              </a:rPr>
              <a:t>1</a:t>
            </a:r>
            <a:r>
              <a:rPr sz="2800" spc="-25" dirty="0">
                <a:cs typeface="ＭＳ ゴシック"/>
              </a:rPr>
              <a:t>;</a:t>
            </a:r>
            <a:endParaRPr sz="28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sz="2800" spc="-50" dirty="0">
                <a:cs typeface="ＭＳ ゴシック"/>
              </a:rPr>
              <a:t>}</a:t>
            </a:r>
            <a:endParaRPr sz="28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sz="2800" spc="-40" dirty="0">
                <a:solidFill>
                  <a:srgbClr val="008000"/>
                </a:solidFill>
                <a:cs typeface="ＭＳ ゴシック"/>
              </a:rPr>
              <a:t>//何かしらの条件</a:t>
            </a:r>
            <a:endParaRPr sz="28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sz="2800" spc="-50" dirty="0">
                <a:cs typeface="ＭＳ ゴシック"/>
              </a:rPr>
              <a:t>{</a:t>
            </a:r>
            <a:endParaRPr sz="2800" dirty="0">
              <a:cs typeface="ＭＳ ゴシック"/>
            </a:endParaRPr>
          </a:p>
          <a:p>
            <a:pPr marL="469900" marR="238125">
              <a:lnSpc>
                <a:spcPct val="100000"/>
              </a:lnSpc>
            </a:pPr>
            <a:r>
              <a:rPr sz="2800" spc="-45" dirty="0">
                <a:solidFill>
                  <a:srgbClr val="008000"/>
                </a:solidFill>
                <a:cs typeface="ＭＳ ゴシック"/>
              </a:rPr>
              <a:t>//眠り状態</a:t>
            </a:r>
            <a:r>
              <a:rPr sz="2800" spc="-50" dirty="0">
                <a:solidFill>
                  <a:srgbClr val="008000"/>
                </a:solidFill>
                <a:cs typeface="ＭＳ ゴシック"/>
              </a:rPr>
              <a:t> </a:t>
            </a:r>
            <a:r>
              <a:rPr sz="2800" b="1" dirty="0">
                <a:cs typeface="ＭＳ ゴシック"/>
              </a:rPr>
              <a:t>IsSleep</a:t>
            </a:r>
            <a:r>
              <a:rPr sz="2800" b="1" spc="-45" dirty="0">
                <a:cs typeface="ＭＳ ゴシック"/>
              </a:rPr>
              <a:t> = </a:t>
            </a:r>
            <a:r>
              <a:rPr sz="2800" b="1" spc="-25" dirty="0">
                <a:cs typeface="ＭＳ ゴシック"/>
              </a:rPr>
              <a:t>1</a:t>
            </a:r>
            <a:r>
              <a:rPr sz="2800" spc="-25" dirty="0">
                <a:cs typeface="ＭＳ ゴシック"/>
              </a:rPr>
              <a:t>;</a:t>
            </a:r>
            <a:endParaRPr sz="2800" dirty="0">
              <a:cs typeface="ＭＳ ゴシック"/>
            </a:endParaRPr>
          </a:p>
          <a:p>
            <a:pPr marL="12700">
              <a:lnSpc>
                <a:spcPts val="3229"/>
              </a:lnSpc>
            </a:pPr>
            <a:r>
              <a:rPr sz="2800" spc="-50" dirty="0">
                <a:cs typeface="ＭＳ ゴシック"/>
              </a:rPr>
              <a:t>}</a:t>
            </a:r>
            <a:endParaRPr sz="2800" dirty="0">
              <a:cs typeface="ＭＳ ゴシック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57802" y="4715002"/>
            <a:ext cx="1645285" cy="875665"/>
            <a:chOff x="4257802" y="4715002"/>
            <a:chExt cx="1645285" cy="875665"/>
          </a:xfrm>
        </p:grpSpPr>
        <p:sp>
          <p:nvSpPr>
            <p:cNvPr id="8" name="object 8"/>
            <p:cNvSpPr/>
            <p:nvPr/>
          </p:nvSpPr>
          <p:spPr>
            <a:xfrm>
              <a:off x="4264152" y="4721352"/>
              <a:ext cx="1632585" cy="862965"/>
            </a:xfrm>
            <a:custGeom>
              <a:avLst/>
              <a:gdLst/>
              <a:ahLst/>
              <a:cxnLst/>
              <a:rect l="l" t="t" r="r" b="b"/>
              <a:pathLst>
                <a:path w="1632585" h="862964">
                  <a:moveTo>
                    <a:pt x="1200912" y="0"/>
                  </a:moveTo>
                  <a:lnTo>
                    <a:pt x="1200912" y="215646"/>
                  </a:lnTo>
                  <a:lnTo>
                    <a:pt x="0" y="215646"/>
                  </a:lnTo>
                  <a:lnTo>
                    <a:pt x="0" y="646938"/>
                  </a:lnTo>
                  <a:lnTo>
                    <a:pt x="1200912" y="646938"/>
                  </a:lnTo>
                  <a:lnTo>
                    <a:pt x="1200912" y="862584"/>
                  </a:lnTo>
                  <a:lnTo>
                    <a:pt x="1632203" y="431292"/>
                  </a:lnTo>
                  <a:lnTo>
                    <a:pt x="1200912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64152" y="4721352"/>
              <a:ext cx="1632585" cy="862965"/>
            </a:xfrm>
            <a:custGeom>
              <a:avLst/>
              <a:gdLst/>
              <a:ahLst/>
              <a:cxnLst/>
              <a:rect l="l" t="t" r="r" b="b"/>
              <a:pathLst>
                <a:path w="1632585" h="862964">
                  <a:moveTo>
                    <a:pt x="0" y="215646"/>
                  </a:moveTo>
                  <a:lnTo>
                    <a:pt x="1200912" y="215646"/>
                  </a:lnTo>
                  <a:lnTo>
                    <a:pt x="1200912" y="0"/>
                  </a:lnTo>
                  <a:lnTo>
                    <a:pt x="1632203" y="431292"/>
                  </a:lnTo>
                  <a:lnTo>
                    <a:pt x="1200912" y="862584"/>
                  </a:lnTo>
                  <a:lnTo>
                    <a:pt x="1200912" y="646938"/>
                  </a:lnTo>
                  <a:lnTo>
                    <a:pt x="0" y="646938"/>
                  </a:lnTo>
                  <a:lnTo>
                    <a:pt x="0" y="215646"/>
                  </a:lnTo>
                  <a:close/>
                </a:path>
              </a:pathLst>
            </a:custGeom>
            <a:ln w="12700">
              <a:solidFill>
                <a:srgbClr val="054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73752" y="1764792"/>
            <a:ext cx="7318248" cy="2212144"/>
          </a:xfrm>
          <a:prstGeom prst="rect">
            <a:avLst/>
          </a:prstGeom>
          <a:solidFill>
            <a:srgbClr val="FFFFFF"/>
          </a:solidFill>
          <a:ln w="28575">
            <a:solidFill>
              <a:srgbClr val="1CACE3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450"/>
              </a:spcBef>
            </a:pPr>
            <a:r>
              <a:rPr sz="2800" spc="-40" dirty="0">
                <a:solidFill>
                  <a:srgbClr val="008000"/>
                </a:solidFill>
                <a:cs typeface="ＭＳ ゴシック"/>
              </a:rPr>
              <a:t>//何かしらの条件</a:t>
            </a:r>
            <a:endParaRPr sz="2800" dirty="0"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2800" spc="-50" dirty="0">
                <a:cs typeface="ＭＳ ゴシック"/>
              </a:rPr>
              <a:t>{</a:t>
            </a:r>
            <a:endParaRPr sz="2800" dirty="0">
              <a:cs typeface="ＭＳ ゴシック"/>
            </a:endParaRPr>
          </a:p>
          <a:p>
            <a:pPr marL="728345" marR="3049905" indent="-178435">
              <a:lnSpc>
                <a:spcPct val="100000"/>
              </a:lnSpc>
            </a:pPr>
            <a:r>
              <a:rPr sz="2800" spc="-30" dirty="0">
                <a:solidFill>
                  <a:srgbClr val="008000"/>
                </a:solidFill>
                <a:cs typeface="ＭＳ ゴシック"/>
              </a:rPr>
              <a:t>//攻撃力</a:t>
            </a:r>
            <a:r>
              <a:rPr sz="2800" spc="-10" dirty="0">
                <a:solidFill>
                  <a:srgbClr val="008000"/>
                </a:solidFill>
                <a:cs typeface="ＭＳ ゴシック"/>
              </a:rPr>
              <a:t>Up</a:t>
            </a:r>
            <a:r>
              <a:rPr sz="2800" spc="-45" dirty="0">
                <a:solidFill>
                  <a:srgbClr val="008000"/>
                </a:solidFill>
                <a:cs typeface="ＭＳ ゴシック"/>
              </a:rPr>
              <a:t>状態</a:t>
            </a:r>
            <a:r>
              <a:rPr sz="2800" spc="-50" dirty="0">
                <a:solidFill>
                  <a:srgbClr val="008000"/>
                </a:solidFill>
                <a:cs typeface="ＭＳ ゴシック"/>
              </a:rPr>
              <a:t> </a:t>
            </a:r>
            <a:r>
              <a:rPr sz="2800" dirty="0">
                <a:cs typeface="ＭＳ ゴシック"/>
              </a:rPr>
              <a:t>Is</a:t>
            </a:r>
            <a:r>
              <a:rPr sz="2800" b="1" dirty="0">
                <a:cs typeface="ＭＳ ゴシック"/>
              </a:rPr>
              <a:t>AtkUp</a:t>
            </a:r>
            <a:r>
              <a:rPr sz="2800" b="1" spc="-40" dirty="0">
                <a:cs typeface="ＭＳ ゴシック"/>
              </a:rPr>
              <a:t> = </a:t>
            </a:r>
            <a:r>
              <a:rPr sz="2800" b="1" spc="-25" dirty="0">
                <a:cs typeface="ＭＳ ゴシック"/>
              </a:rPr>
              <a:t>1</a:t>
            </a:r>
            <a:r>
              <a:rPr sz="2800" spc="-25" dirty="0">
                <a:cs typeface="ＭＳ ゴシック"/>
              </a:rPr>
              <a:t>;</a:t>
            </a:r>
            <a:endParaRPr sz="2800" dirty="0">
              <a:cs typeface="ＭＳ ゴシック"/>
            </a:endParaRPr>
          </a:p>
          <a:p>
            <a:pPr marL="92710">
              <a:lnSpc>
                <a:spcPct val="100000"/>
              </a:lnSpc>
            </a:pPr>
            <a:r>
              <a:rPr sz="2800" spc="-50" dirty="0">
                <a:cs typeface="ＭＳ ゴシック"/>
              </a:rPr>
              <a:t>}</a:t>
            </a:r>
            <a:endParaRPr sz="2800" dirty="0">
              <a:cs typeface="ＭＳ ゴシック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78982" y="4642484"/>
            <a:ext cx="514032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ＭＳ ゴシック"/>
                <a:cs typeface="ＭＳ ゴシック"/>
              </a:rPr>
              <a:t>それぞれの状態変化を</a:t>
            </a:r>
            <a:endParaRPr sz="3200" dirty="0">
              <a:latin typeface="ＭＳ ゴシック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1</a:t>
            </a:r>
            <a:r>
              <a:rPr sz="3200" b="1" u="sng" spc="-30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つずつ</a:t>
            </a:r>
            <a:r>
              <a:rPr lang="ja-JP" altLang="en-US" sz="3200" b="1" u="sng" spc="-30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個別の</a:t>
            </a:r>
            <a:r>
              <a:rPr sz="3200" b="1" u="sng" spc="-20" dirty="0" err="1">
                <a:latin typeface="ＭＳ ゴシック"/>
                <a:cs typeface="ＭＳ ゴシック"/>
              </a:rPr>
              <a:t>変数</a:t>
            </a:r>
            <a:r>
              <a:rPr sz="3200" u="none" spc="-20" dirty="0" err="1">
                <a:latin typeface="ＭＳ ゴシック"/>
                <a:cs typeface="ＭＳ ゴシック"/>
              </a:rPr>
              <a:t>で</a:t>
            </a:r>
            <a:br>
              <a:rPr lang="en-US" sz="3200" u="none" spc="-20" dirty="0">
                <a:latin typeface="ＭＳ ゴシック"/>
                <a:cs typeface="ＭＳ ゴシック"/>
              </a:rPr>
            </a:br>
            <a:r>
              <a:rPr sz="3200" u="none" spc="-20" dirty="0" err="1">
                <a:latin typeface="ＭＳ ゴシック"/>
                <a:cs typeface="ＭＳ ゴシック"/>
              </a:rPr>
              <a:t>管理している</a:t>
            </a:r>
            <a:endParaRPr sz="3200" dirty="0">
              <a:latin typeface="ＭＳ ゴシック"/>
              <a:cs typeface="ＭＳ ゴシック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486" y="361547"/>
            <a:ext cx="354411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▮</a:t>
            </a:r>
            <a:r>
              <a:rPr spc="-10" dirty="0"/>
              <a:t>bit01.c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09802" y="2020570"/>
            <a:ext cx="9585325" cy="1582420"/>
            <a:chOff x="1209802" y="2020570"/>
            <a:chExt cx="9585325" cy="1582420"/>
          </a:xfrm>
        </p:grpSpPr>
        <p:sp>
          <p:nvSpPr>
            <p:cNvPr id="4" name="object 4"/>
            <p:cNvSpPr/>
            <p:nvPr/>
          </p:nvSpPr>
          <p:spPr>
            <a:xfrm>
              <a:off x="1216152" y="2026920"/>
              <a:ext cx="9572625" cy="1569720"/>
            </a:xfrm>
            <a:custGeom>
              <a:avLst/>
              <a:gdLst/>
              <a:ahLst/>
              <a:cxnLst/>
              <a:rect l="l" t="t" r="r" b="b"/>
              <a:pathLst>
                <a:path w="9572625" h="1569720">
                  <a:moveTo>
                    <a:pt x="9572244" y="0"/>
                  </a:moveTo>
                  <a:lnTo>
                    <a:pt x="0" y="0"/>
                  </a:lnTo>
                  <a:lnTo>
                    <a:pt x="0" y="1569719"/>
                  </a:lnTo>
                  <a:lnTo>
                    <a:pt x="9572244" y="1569719"/>
                  </a:lnTo>
                  <a:lnTo>
                    <a:pt x="9572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6152" y="2026920"/>
              <a:ext cx="9572625" cy="1569720"/>
            </a:xfrm>
            <a:custGeom>
              <a:avLst/>
              <a:gdLst/>
              <a:ahLst/>
              <a:cxnLst/>
              <a:rect l="l" t="t" r="r" b="b"/>
              <a:pathLst>
                <a:path w="9572625" h="1569720">
                  <a:moveTo>
                    <a:pt x="0" y="1569719"/>
                  </a:moveTo>
                  <a:lnTo>
                    <a:pt x="9572244" y="1569719"/>
                  </a:lnTo>
                  <a:lnTo>
                    <a:pt x="9572244" y="0"/>
                  </a:lnTo>
                  <a:lnTo>
                    <a:pt x="0" y="0"/>
                  </a:lnTo>
                  <a:lnTo>
                    <a:pt x="0" y="1569719"/>
                  </a:lnTo>
                  <a:close/>
                </a:path>
              </a:pathLst>
            </a:custGeom>
            <a:ln w="12700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86155" y="1132712"/>
            <a:ext cx="9836150" cy="3661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latin typeface="ＭＳ ゴシック"/>
                <a:cs typeface="ＭＳ ゴシック"/>
              </a:rPr>
              <a:t>・</a:t>
            </a:r>
            <a:r>
              <a:rPr sz="2800" spc="-40" dirty="0" err="1">
                <a:latin typeface="ＭＳ ゴシック"/>
                <a:cs typeface="ＭＳ ゴシック"/>
              </a:rPr>
              <a:t>状態を増やす際には</a:t>
            </a:r>
            <a:r>
              <a:rPr sz="2800" b="1" spc="-10" dirty="0" err="1">
                <a:solidFill>
                  <a:srgbClr val="FF0000"/>
                </a:solidFill>
                <a:latin typeface="ＭＳ ゴシック"/>
                <a:cs typeface="ＭＳ ゴシック"/>
              </a:rPr>
              <a:t>変数も増や</a:t>
            </a:r>
            <a:r>
              <a:rPr lang="ja-JP" altLang="en-US" sz="2800" b="1" spc="-10" dirty="0">
                <a:solidFill>
                  <a:srgbClr val="FF0000"/>
                </a:solidFill>
                <a:latin typeface="ＭＳ ゴシック"/>
                <a:cs typeface="ＭＳ ゴシック"/>
              </a:rPr>
              <a:t>していく</a:t>
            </a:r>
            <a:r>
              <a:rPr sz="2800" spc="-35" dirty="0" err="1">
                <a:latin typeface="ＭＳ ゴシック"/>
                <a:cs typeface="ＭＳ ゴシック"/>
              </a:rPr>
              <a:t>必要がある</a:t>
            </a:r>
            <a:r>
              <a:rPr sz="2800" spc="-25" dirty="0">
                <a:latin typeface="Century Gothic"/>
                <a:cs typeface="Century Gothic"/>
              </a:rPr>
              <a:t>...</a:t>
            </a:r>
            <a:endParaRPr lang="en-US" sz="2800" spc="-25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2800" dirty="0">
              <a:latin typeface="Century Gothic"/>
              <a:cs typeface="Century Gothic"/>
            </a:endParaRPr>
          </a:p>
          <a:p>
            <a:pPr marL="420370" marR="1328420">
              <a:lnSpc>
                <a:spcPct val="100000"/>
              </a:lnSpc>
              <a:spcBef>
                <a:spcPts val="690"/>
              </a:spcBef>
              <a:tabLst>
                <a:tab pos="2707005" algn="l"/>
              </a:tabLst>
            </a:pPr>
            <a:r>
              <a:rPr sz="32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3200" spc="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lang="en-US" altLang="ja-JP" sz="3200" spc="5" dirty="0">
                <a:solidFill>
                  <a:srgbClr val="FF0000"/>
                </a:solidFill>
                <a:cs typeface="ＭＳ ゴシック"/>
              </a:rPr>
              <a:t>I</a:t>
            </a:r>
            <a:r>
              <a:rPr lang="ja-JP" altLang="en-US" sz="3200" spc="5" dirty="0">
                <a:solidFill>
                  <a:srgbClr val="FF0000"/>
                </a:solidFill>
                <a:cs typeface="ＭＳ ゴシック"/>
              </a:rPr>
              <a:t>ｓ</a:t>
            </a:r>
            <a:r>
              <a:rPr lang="en-US" sz="3200" spc="-10" dirty="0" err="1">
                <a:solidFill>
                  <a:srgbClr val="FF0000"/>
                </a:solidFill>
                <a:cs typeface="ＭＳ ゴシック"/>
              </a:rPr>
              <a:t>D</a:t>
            </a:r>
            <a:r>
              <a:rPr sz="3200" spc="-10" dirty="0" err="1">
                <a:solidFill>
                  <a:srgbClr val="FF0000"/>
                </a:solidFill>
                <a:cs typeface="ＭＳ ゴシック"/>
              </a:rPr>
              <a:t>efUp</a:t>
            </a:r>
            <a:r>
              <a:rPr lang="en-US" sz="3200" spc="-10" dirty="0">
                <a:solidFill>
                  <a:srgbClr val="FF0000"/>
                </a:solidFill>
                <a:cs typeface="ＭＳ ゴシック"/>
              </a:rPr>
              <a:t> </a:t>
            </a:r>
            <a:r>
              <a:rPr sz="3200" spc="5" dirty="0">
                <a:cs typeface="ＭＳ ゴシック"/>
              </a:rPr>
              <a:t>= </a:t>
            </a:r>
            <a:r>
              <a:rPr sz="3200" dirty="0">
                <a:cs typeface="ＭＳ ゴシック"/>
              </a:rPr>
              <a:t>0;</a:t>
            </a:r>
            <a:r>
              <a:rPr sz="3200" spc="-805" dirty="0">
                <a:cs typeface="ＭＳ ゴシック"/>
              </a:rPr>
              <a:t> </a:t>
            </a:r>
            <a:r>
              <a:rPr lang="en-US" sz="3200" spc="-805" dirty="0">
                <a:cs typeface="ＭＳ ゴシック"/>
              </a:rPr>
              <a:t>	</a:t>
            </a:r>
            <a:r>
              <a:rPr sz="3200" spc="-20" dirty="0">
                <a:solidFill>
                  <a:srgbClr val="008000"/>
                </a:solidFill>
                <a:latin typeface="ＭＳ ゴシック"/>
                <a:cs typeface="ＭＳ ゴシック"/>
              </a:rPr>
              <a:t>//</a:t>
            </a:r>
            <a:r>
              <a:rPr sz="3200" spc="-20" dirty="0" err="1">
                <a:solidFill>
                  <a:srgbClr val="008000"/>
                </a:solidFill>
                <a:latin typeface="ＭＳ ゴシック"/>
                <a:cs typeface="ＭＳ ゴシック"/>
              </a:rPr>
              <a:t>防御力アップ</a:t>
            </a:r>
            <a:r>
              <a:rPr sz="3200" spc="-50" dirty="0">
                <a:solidFill>
                  <a:srgbClr val="008000"/>
                </a:solidFill>
                <a:latin typeface="ＭＳ ゴシック"/>
                <a:cs typeface="ＭＳ ゴシック"/>
              </a:rPr>
              <a:t> </a:t>
            </a:r>
            <a:br>
              <a:rPr lang="en-US" sz="3200" spc="-50" dirty="0">
                <a:solidFill>
                  <a:srgbClr val="008000"/>
                </a:solidFill>
                <a:latin typeface="ＭＳ ゴシック"/>
                <a:cs typeface="ＭＳ ゴシック"/>
              </a:rPr>
            </a:br>
            <a:r>
              <a:rPr sz="32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3200" spc="-1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lang="en-US" altLang="ja-JP" sz="3200" spc="-15" dirty="0" err="1">
                <a:solidFill>
                  <a:srgbClr val="FF0000"/>
                </a:solidFill>
                <a:cs typeface="ＭＳ ゴシック"/>
              </a:rPr>
              <a:t>Is</a:t>
            </a:r>
            <a:r>
              <a:rPr lang="en-US" sz="3200" dirty="0" err="1">
                <a:solidFill>
                  <a:srgbClr val="FF0000"/>
                </a:solidFill>
                <a:cs typeface="ＭＳ ゴシック"/>
              </a:rPr>
              <a:t>B</a:t>
            </a:r>
            <a:r>
              <a:rPr sz="3200" dirty="0" err="1">
                <a:solidFill>
                  <a:srgbClr val="FF0000"/>
                </a:solidFill>
                <a:cs typeface="ＭＳ ゴシック"/>
              </a:rPr>
              <a:t>urn</a:t>
            </a:r>
            <a:r>
              <a:rPr sz="3200" spc="-5" dirty="0">
                <a:solidFill>
                  <a:srgbClr val="FF0000"/>
                </a:solidFill>
                <a:cs typeface="ＭＳ ゴシック"/>
              </a:rPr>
              <a:t> </a:t>
            </a:r>
            <a:r>
              <a:rPr sz="3200" spc="-5" dirty="0">
                <a:cs typeface="ＭＳ ゴシック"/>
              </a:rPr>
              <a:t>= </a:t>
            </a:r>
            <a:r>
              <a:rPr sz="3200" spc="-10" dirty="0">
                <a:cs typeface="ＭＳ ゴシック"/>
              </a:rPr>
              <a:t>0</a:t>
            </a:r>
            <a:r>
              <a:rPr sz="3200" spc="-409" dirty="0">
                <a:cs typeface="ＭＳ ゴシック"/>
              </a:rPr>
              <a:t>;</a:t>
            </a:r>
            <a:r>
              <a:rPr sz="3200" spc="-409" dirty="0">
                <a:latin typeface="ＭＳ ゴシック"/>
                <a:cs typeface="ＭＳ ゴシック"/>
              </a:rPr>
              <a:t> </a:t>
            </a:r>
            <a:r>
              <a:rPr lang="en-US" sz="3200" spc="-409" dirty="0">
                <a:latin typeface="ＭＳ ゴシック"/>
                <a:cs typeface="ＭＳ ゴシック"/>
              </a:rPr>
              <a:t>		</a:t>
            </a:r>
            <a:r>
              <a:rPr sz="3200" spc="-25" dirty="0">
                <a:solidFill>
                  <a:srgbClr val="008000"/>
                </a:solidFill>
                <a:latin typeface="ＭＳ ゴシック"/>
                <a:cs typeface="ＭＳ ゴシック"/>
              </a:rPr>
              <a:t>//</a:t>
            </a:r>
            <a:r>
              <a:rPr lang="ja-JP" altLang="en-US" sz="3200" spc="-25" dirty="0">
                <a:solidFill>
                  <a:srgbClr val="008000"/>
                </a:solidFill>
                <a:latin typeface="ＭＳ ゴシック"/>
                <a:cs typeface="ＭＳ ゴシック"/>
              </a:rPr>
              <a:t>火傷状態</a:t>
            </a:r>
            <a:endParaRPr sz="3200" dirty="0">
              <a:latin typeface="ＭＳ ゴシック"/>
              <a:cs typeface="ＭＳ ゴシック"/>
            </a:endParaRPr>
          </a:p>
          <a:p>
            <a:pPr marL="420370">
              <a:lnSpc>
                <a:spcPct val="100000"/>
              </a:lnSpc>
              <a:spcBef>
                <a:spcPts val="5"/>
              </a:spcBef>
            </a:pPr>
            <a:r>
              <a:rPr sz="3200" spc="-25" dirty="0">
                <a:solidFill>
                  <a:srgbClr val="0000FF"/>
                </a:solidFill>
                <a:latin typeface="ＭＳ ゴシック"/>
                <a:cs typeface="ＭＳ ゴシック"/>
              </a:rPr>
              <a:t>...</a:t>
            </a:r>
            <a:endParaRPr sz="3200" dirty="0">
              <a:latin typeface="ＭＳ ゴシック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2800" spc="-40" dirty="0">
                <a:latin typeface="ＭＳ ゴシック"/>
                <a:cs typeface="ＭＳ ゴシック"/>
              </a:rPr>
              <a:t>・複数の状態を付与する場合</a:t>
            </a:r>
            <a:endParaRPr sz="2800" dirty="0">
              <a:latin typeface="ＭＳ ゴシック"/>
              <a:cs typeface="ＭＳ ゴシック"/>
            </a:endParaRPr>
          </a:p>
          <a:p>
            <a:pPr marL="367665">
              <a:lnSpc>
                <a:spcPct val="100000"/>
              </a:lnSpc>
            </a:pPr>
            <a:r>
              <a:rPr sz="2800" b="1" spc="-25" dirty="0">
                <a:solidFill>
                  <a:srgbClr val="FF0000"/>
                </a:solidFill>
                <a:latin typeface="ＭＳ ゴシック"/>
                <a:cs typeface="ＭＳ ゴシック"/>
              </a:rPr>
              <a:t>それぞれのフラグを変更</a:t>
            </a:r>
            <a:r>
              <a:rPr sz="2800" spc="-35" dirty="0">
                <a:latin typeface="ＭＳ ゴシック"/>
                <a:cs typeface="ＭＳ ゴシック"/>
              </a:rPr>
              <a:t>しなければならない</a:t>
            </a:r>
            <a:r>
              <a:rPr sz="2800" spc="-25" dirty="0">
                <a:latin typeface="Century Gothic"/>
                <a:cs typeface="Century Gothic"/>
              </a:rPr>
              <a:t>...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6152" y="4872228"/>
            <a:ext cx="9836150" cy="1569720"/>
          </a:xfrm>
          <a:prstGeom prst="rect">
            <a:avLst/>
          </a:prstGeom>
          <a:solidFill>
            <a:srgbClr val="FFFFFF"/>
          </a:solidFill>
          <a:ln w="12700">
            <a:solidFill>
              <a:srgbClr val="1CACE3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90170" marR="1608455">
              <a:lnSpc>
                <a:spcPct val="100000"/>
              </a:lnSpc>
              <a:spcBef>
                <a:spcPts val="470"/>
              </a:spcBef>
            </a:pPr>
            <a:r>
              <a:rPr sz="3200" spc="-20" dirty="0">
                <a:solidFill>
                  <a:srgbClr val="008000"/>
                </a:solidFill>
                <a:cs typeface="ＭＳ ゴシック"/>
              </a:rPr>
              <a:t>//</a:t>
            </a:r>
            <a:r>
              <a:rPr sz="3200" spc="-20" dirty="0" err="1">
                <a:solidFill>
                  <a:srgbClr val="008000"/>
                </a:solidFill>
                <a:cs typeface="ＭＳ ゴシック"/>
              </a:rPr>
              <a:t>毒状態になり攻撃力が下がる攻撃を受けた</a:t>
            </a:r>
            <a:r>
              <a:rPr sz="3200" spc="-50" dirty="0">
                <a:solidFill>
                  <a:srgbClr val="008000"/>
                </a:solidFill>
                <a:cs typeface="ＭＳ ゴシック"/>
              </a:rPr>
              <a:t> </a:t>
            </a:r>
            <a:r>
              <a:rPr sz="3200" dirty="0" err="1">
                <a:solidFill>
                  <a:srgbClr val="FF0000"/>
                </a:solidFill>
                <a:cs typeface="ＭＳ ゴシック"/>
              </a:rPr>
              <a:t>IsPoison</a:t>
            </a:r>
            <a:r>
              <a:rPr lang="en-US" sz="3200" dirty="0">
                <a:cs typeface="ＭＳ ゴシック"/>
              </a:rPr>
              <a:t> </a:t>
            </a:r>
            <a:r>
              <a:rPr sz="3200" dirty="0">
                <a:cs typeface="ＭＳ ゴシック"/>
              </a:rPr>
              <a:t>=</a:t>
            </a:r>
            <a:r>
              <a:rPr sz="3200" spc="-30" dirty="0">
                <a:cs typeface="ＭＳ ゴシック"/>
              </a:rPr>
              <a:t> </a:t>
            </a:r>
            <a:r>
              <a:rPr sz="3200" spc="-25" dirty="0">
                <a:cs typeface="ＭＳ ゴシック"/>
              </a:rPr>
              <a:t>1;</a:t>
            </a:r>
            <a:endParaRPr sz="3200" dirty="0">
              <a:cs typeface="ＭＳ ゴシック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lang="en-US" sz="3200" dirty="0" err="1">
                <a:solidFill>
                  <a:srgbClr val="FF0000"/>
                </a:solidFill>
                <a:cs typeface="ＭＳ ゴシック"/>
              </a:rPr>
              <a:t>IsA</a:t>
            </a:r>
            <a:r>
              <a:rPr sz="3200" dirty="0" err="1">
                <a:solidFill>
                  <a:srgbClr val="FF0000"/>
                </a:solidFill>
                <a:cs typeface="ＭＳ ゴシック"/>
              </a:rPr>
              <a:t>tkDown</a:t>
            </a:r>
            <a:r>
              <a:rPr lang="en-US" sz="3200" dirty="0">
                <a:cs typeface="ＭＳ ゴシック"/>
              </a:rPr>
              <a:t> </a:t>
            </a:r>
            <a:r>
              <a:rPr sz="3200" dirty="0">
                <a:cs typeface="ＭＳ ゴシック"/>
              </a:rPr>
              <a:t>=</a:t>
            </a:r>
            <a:r>
              <a:rPr sz="3200" spc="-15" dirty="0">
                <a:cs typeface="ＭＳ ゴシック"/>
              </a:rPr>
              <a:t> </a:t>
            </a:r>
            <a:r>
              <a:rPr sz="3200" spc="-25" dirty="0">
                <a:cs typeface="ＭＳ ゴシック"/>
              </a:rPr>
              <a:t>1;</a:t>
            </a:r>
            <a:endParaRPr sz="3200" dirty="0">
              <a:cs typeface="ＭＳ ゴシック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▮</a:t>
            </a:r>
            <a:r>
              <a:rPr spc="-10" dirty="0"/>
              <a:t>bit01.c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0" y="4254749"/>
            <a:ext cx="4824679" cy="1847301"/>
          </a:xfrm>
          <a:prstGeom prst="rect">
            <a:avLst/>
          </a:prstGeom>
          <a:ln w="12700">
            <a:noFill/>
          </a:ln>
        </p:spPr>
        <p:txBody>
          <a:bodyPr vert="horz" wrap="square" lIns="0" tIns="59055" rIns="0" bIns="0" rtlCol="0">
            <a:spAutoFit/>
          </a:bodyPr>
          <a:lstStyle/>
          <a:p>
            <a:pPr marL="92075" marR="1797685">
              <a:lnSpc>
                <a:spcPct val="100000"/>
              </a:lnSpc>
              <a:spcBef>
                <a:spcPts val="465"/>
              </a:spcBef>
              <a:tabLst>
                <a:tab pos="2378075" algn="l"/>
              </a:tabLst>
            </a:pPr>
            <a:r>
              <a:rPr lang="en-US" sz="28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lang="en-US" sz="2800" spc="-10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lang="en-US" sz="2800" spc="-10" dirty="0" err="1">
                <a:solidFill>
                  <a:srgbClr val="FF0000"/>
                </a:solidFill>
                <a:cs typeface="ＭＳ ゴシック"/>
              </a:rPr>
              <a:t>Is</a:t>
            </a:r>
            <a:r>
              <a:rPr lang="en-US" sz="2800" dirty="0" err="1">
                <a:solidFill>
                  <a:srgbClr val="FF0000"/>
                </a:solidFill>
                <a:cs typeface="ＭＳ ゴシック"/>
              </a:rPr>
              <a:t>Poison</a:t>
            </a:r>
            <a:endParaRPr lang="en-US" sz="2800" spc="-815" dirty="0">
              <a:cs typeface="ＭＳ ゴシック"/>
            </a:endParaRPr>
          </a:p>
          <a:p>
            <a:pPr marL="92075" marR="1797685">
              <a:lnSpc>
                <a:spcPct val="100000"/>
              </a:lnSpc>
              <a:spcBef>
                <a:spcPts val="465"/>
              </a:spcBef>
              <a:tabLst>
                <a:tab pos="2378075" algn="l"/>
              </a:tabLst>
            </a:pPr>
            <a:r>
              <a:rPr lang="en-US" sz="2800" dirty="0">
                <a:solidFill>
                  <a:srgbClr val="0000FF"/>
                </a:solidFill>
                <a:cs typeface="ＭＳ ゴシック"/>
              </a:rPr>
              <a:t>int </a:t>
            </a:r>
            <a:r>
              <a:rPr lang="en-US" sz="2800" dirty="0" err="1">
                <a:solidFill>
                  <a:srgbClr val="FF0000"/>
                </a:solidFill>
                <a:cs typeface="ＭＳ ゴシック"/>
              </a:rPr>
              <a:t>Is</a:t>
            </a:r>
            <a:r>
              <a:rPr lang="en-US" sz="2800" spc="-10" dirty="0" err="1">
                <a:solidFill>
                  <a:srgbClr val="FF0000"/>
                </a:solidFill>
                <a:cs typeface="ＭＳ ゴシック"/>
              </a:rPr>
              <a:t>Sleep</a:t>
            </a:r>
            <a:endParaRPr lang="en-US" sz="2800" dirty="0">
              <a:cs typeface="ＭＳ ゴシック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  <a:tabLst>
                <a:tab pos="2378075" algn="l"/>
              </a:tabLst>
            </a:pPr>
            <a:r>
              <a:rPr lang="en-US" sz="2800" dirty="0">
                <a:solidFill>
                  <a:srgbClr val="0000FF"/>
                </a:solidFill>
                <a:cs typeface="ＭＳ ゴシック"/>
              </a:rPr>
              <a:t>int </a:t>
            </a:r>
            <a:r>
              <a:rPr lang="en-US" sz="2800" dirty="0" err="1">
                <a:solidFill>
                  <a:srgbClr val="FF0000"/>
                </a:solidFill>
                <a:cs typeface="ＭＳ ゴシック"/>
              </a:rPr>
              <a:t>Is</a:t>
            </a:r>
            <a:r>
              <a:rPr lang="en-US" sz="2800" spc="-10" dirty="0" err="1">
                <a:solidFill>
                  <a:srgbClr val="FF0000"/>
                </a:solidFill>
                <a:cs typeface="ＭＳ ゴシック"/>
              </a:rPr>
              <a:t>AtkUp</a:t>
            </a:r>
            <a:endParaRPr lang="en-US" sz="2800" spc="-10" dirty="0">
              <a:solidFill>
                <a:srgbClr val="FF0000"/>
              </a:solidFill>
              <a:cs typeface="ＭＳ ゴシック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  <a:tabLst>
                <a:tab pos="2378075" algn="l"/>
              </a:tabLst>
            </a:pPr>
            <a:r>
              <a:rPr lang="ja-JP" altLang="en-US" sz="2800" dirty="0">
                <a:cs typeface="ＭＳ ゴシック"/>
              </a:rPr>
              <a:t>　　　・・・・・</a:t>
            </a:r>
            <a:endParaRPr lang="en-US" sz="2800" dirty="0">
              <a:cs typeface="ＭＳ ゴシック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4819" y="1482344"/>
            <a:ext cx="103606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▶</a:t>
            </a:r>
            <a:r>
              <a:rPr sz="3600" b="1" spc="-35" dirty="0">
                <a:solidFill>
                  <a:srgbClr val="FF0000"/>
                </a:solidFill>
                <a:latin typeface="ＭＳ ゴシック"/>
                <a:cs typeface="ＭＳ ゴシック"/>
              </a:rPr>
              <a:t>ビット演算</a:t>
            </a:r>
            <a:r>
              <a:rPr sz="3600" spc="-15" dirty="0">
                <a:latin typeface="ＭＳ ゴシック"/>
                <a:cs typeface="ＭＳ ゴシック"/>
              </a:rPr>
              <a:t>を使うと</a:t>
            </a:r>
            <a:endParaRPr sz="3600">
              <a:latin typeface="ＭＳ ゴシック"/>
              <a:cs typeface="ＭＳ ゴシック"/>
            </a:endParaRPr>
          </a:p>
          <a:p>
            <a:pPr marL="269875">
              <a:lnSpc>
                <a:spcPct val="100000"/>
              </a:lnSpc>
            </a:pPr>
            <a:r>
              <a:rPr sz="3600" b="1" u="sng" spc="-35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１つの変数ですべての状態</a:t>
            </a:r>
            <a:r>
              <a:rPr sz="3600" u="none" spc="-5" dirty="0">
                <a:latin typeface="ＭＳ ゴシック"/>
                <a:cs typeface="ＭＳ ゴシック"/>
              </a:rPr>
              <a:t>を表すことができる！</a:t>
            </a:r>
            <a:endParaRPr sz="3600">
              <a:latin typeface="ＭＳ ゴシック"/>
              <a:cs typeface="ＭＳ ゴシック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2977" y="4319687"/>
            <a:ext cx="5735935" cy="50462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solidFill>
                  <a:srgbClr val="0000FF"/>
                </a:solidFill>
                <a:cs typeface="ＭＳ ゴシック"/>
              </a:rPr>
              <a:t>unsigned</a:t>
            </a:r>
            <a:r>
              <a:rPr sz="3200" b="1" spc="-10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3200" b="1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3200" b="1" spc="-7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3200" b="1" spc="-10" dirty="0">
                <a:cs typeface="ＭＳ ゴシック"/>
              </a:rPr>
              <a:t>myState;</a:t>
            </a:r>
            <a:endParaRPr sz="3200" dirty="0">
              <a:cs typeface="ＭＳ ゴシック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600" y="3747710"/>
            <a:ext cx="741781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2525" marR="5080" indent="-1140460">
              <a:lnSpc>
                <a:spcPct val="100000"/>
              </a:lnSpc>
              <a:spcBef>
                <a:spcPts val="100"/>
              </a:spcBef>
            </a:pPr>
            <a:r>
              <a:rPr sz="3200" b="1" spc="-25" dirty="0">
                <a:latin typeface="ＭＳ ゴシック"/>
                <a:cs typeface="ＭＳ ゴシック"/>
              </a:rPr>
              <a:t>自身のステータスを管理する</a:t>
            </a:r>
            <a:r>
              <a:rPr sz="3200" b="1" spc="-20" dirty="0">
                <a:latin typeface="ＭＳ ゴシック"/>
                <a:cs typeface="ＭＳ ゴシック"/>
              </a:rPr>
              <a:t>変数は</a:t>
            </a:r>
            <a:r>
              <a:rPr sz="3200" b="1" spc="-25" dirty="0">
                <a:latin typeface="Century Gothic"/>
                <a:cs typeface="Century Gothic"/>
              </a:rPr>
              <a:t>1</a:t>
            </a:r>
            <a:r>
              <a:rPr sz="3200" b="1" spc="-35" dirty="0">
                <a:latin typeface="ＭＳ ゴシック"/>
                <a:cs typeface="ＭＳ ゴシック"/>
              </a:rPr>
              <a:t>つ！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335DA0F8-FB1A-3BB1-CF56-9885334C14E1}"/>
              </a:ext>
            </a:extLst>
          </p:cNvPr>
          <p:cNvSpPr/>
          <p:nvPr/>
        </p:nvSpPr>
        <p:spPr>
          <a:xfrm flipH="1">
            <a:off x="6172200" y="4413355"/>
            <a:ext cx="685800" cy="4216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▮</a:t>
            </a:r>
            <a:r>
              <a:rPr spc="-10" dirty="0"/>
              <a:t>bit01.c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47514"/>
              </p:ext>
            </p:extLst>
          </p:nvPr>
        </p:nvGraphicFramePr>
        <p:xfrm>
          <a:off x="1309242" y="4050029"/>
          <a:ext cx="9067800" cy="2040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9850"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40"/>
                        </a:spcBef>
                      </a:pPr>
                      <a:r>
                        <a:rPr sz="2400" b="0" spc="-25" dirty="0"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2400" b="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400" b="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820"/>
                        </a:lnSpc>
                        <a:spcBef>
                          <a:spcPts val="440"/>
                        </a:spcBef>
                      </a:pPr>
                      <a:r>
                        <a:rPr sz="2400" b="0" spc="-25" dirty="0">
                          <a:latin typeface="+mn-ea"/>
                          <a:ea typeface="+mn-ea"/>
                          <a:cs typeface="ＭＳ ゴシック"/>
                        </a:rPr>
                        <a:t>攻撃力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2400" b="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400" b="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20"/>
                        </a:lnSpc>
                        <a:spcBef>
                          <a:spcPts val="440"/>
                        </a:spcBef>
                      </a:pPr>
                      <a:r>
                        <a:rPr sz="2400" b="0" spc="-35" dirty="0"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400" b="0" spc="-25" dirty="0"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400" b="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2820"/>
                        </a:lnSpc>
                        <a:spcBef>
                          <a:spcPts val="440"/>
                        </a:spcBef>
                      </a:pPr>
                      <a:r>
                        <a:rPr sz="2400" b="0" spc="-30" dirty="0">
                          <a:latin typeface="+mn-ea"/>
                          <a:ea typeface="+mn-ea"/>
                          <a:cs typeface="ＭＳ ゴシック"/>
                        </a:rPr>
                        <a:t>攻撃</a:t>
                      </a:r>
                      <a:endParaRPr sz="2400" b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365125">
                        <a:lnSpc>
                          <a:spcPts val="2820"/>
                        </a:lnSpc>
                      </a:pPr>
                      <a:r>
                        <a:rPr sz="2400" b="0" spc="-25" dirty="0"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400" b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b="0" spc="-30" dirty="0">
                          <a:latin typeface="+mn-ea"/>
                          <a:ea typeface="+mn-ea"/>
                          <a:cs typeface="ＭＳ ゴシック"/>
                        </a:rPr>
                        <a:t>混乱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b="0" spc="-35" dirty="0">
                          <a:latin typeface="+mn-ea"/>
                          <a:ea typeface="+mn-ea"/>
                          <a:cs typeface="ＭＳ ゴシック"/>
                        </a:rPr>
                        <a:t>やけど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b="0" spc="-40" dirty="0">
                          <a:latin typeface="+mn-ea"/>
                          <a:ea typeface="+mn-ea"/>
                          <a:cs typeface="ＭＳ ゴシック"/>
                        </a:rPr>
                        <a:t>眠り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b="0" spc="-50" dirty="0">
                          <a:latin typeface="+mn-ea"/>
                          <a:ea typeface="+mn-ea"/>
                          <a:cs typeface="ＭＳ ゴシック"/>
                        </a:rPr>
                        <a:t>毒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315211" y="3075432"/>
            <a:ext cx="9237345" cy="707390"/>
          </a:xfrm>
          <a:custGeom>
            <a:avLst/>
            <a:gdLst/>
            <a:ahLst/>
            <a:cxnLst/>
            <a:rect l="l" t="t" r="r" b="b"/>
            <a:pathLst>
              <a:path w="9237345" h="707389">
                <a:moveTo>
                  <a:pt x="9236964" y="0"/>
                </a:moveTo>
                <a:lnTo>
                  <a:pt x="0" y="0"/>
                </a:lnTo>
                <a:lnTo>
                  <a:pt x="0" y="707135"/>
                </a:lnTo>
                <a:lnTo>
                  <a:pt x="9236964" y="707135"/>
                </a:lnTo>
                <a:lnTo>
                  <a:pt x="92369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388" y="3075432"/>
            <a:ext cx="10952989" cy="655308"/>
          </a:xfrm>
          <a:prstGeom prst="rect">
            <a:avLst/>
          </a:prstGeom>
          <a:ln w="12700">
            <a:solidFill>
              <a:srgbClr val="1CACE3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  <a:tabLst>
                <a:tab pos="6188075" algn="l"/>
              </a:tabLst>
            </a:pPr>
            <a:r>
              <a:rPr sz="4000" dirty="0">
                <a:solidFill>
                  <a:srgbClr val="0000FF"/>
                </a:solidFill>
                <a:cs typeface="ＭＳ ゴシック"/>
              </a:rPr>
              <a:t>unsigned</a:t>
            </a:r>
            <a:r>
              <a:rPr sz="4000" spc="-100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40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4000" spc="-110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4000" spc="-10" dirty="0">
                <a:cs typeface="ＭＳ ゴシック"/>
              </a:rPr>
              <a:t>myState;</a:t>
            </a:r>
            <a:r>
              <a:rPr sz="4000" dirty="0">
                <a:latin typeface="ＭＳ ゴシック"/>
                <a:cs typeface="ＭＳ ゴシック"/>
              </a:rPr>
              <a:t>	</a:t>
            </a:r>
            <a:r>
              <a:rPr sz="4000" dirty="0">
                <a:solidFill>
                  <a:srgbClr val="00AF50"/>
                </a:solidFill>
                <a:cs typeface="ＭＳ ゴシック"/>
              </a:rPr>
              <a:t>//0000</a:t>
            </a:r>
            <a:r>
              <a:rPr sz="4000" spc="-110" dirty="0">
                <a:solidFill>
                  <a:srgbClr val="00AF50"/>
                </a:solidFill>
                <a:cs typeface="ＭＳ ゴシック"/>
              </a:rPr>
              <a:t> </a:t>
            </a:r>
            <a:r>
              <a:rPr sz="4000" spc="-20" dirty="0">
                <a:solidFill>
                  <a:srgbClr val="00AF50"/>
                </a:solidFill>
                <a:cs typeface="ＭＳ ゴシック"/>
              </a:rPr>
              <a:t>0000</a:t>
            </a:r>
            <a:endParaRPr sz="4000" dirty="0">
              <a:cs typeface="ＭＳ ゴシック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954" y="1414018"/>
            <a:ext cx="8797646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ＭＳ ゴシック"/>
                <a:cs typeface="ＭＳ ゴシック"/>
              </a:rPr>
              <a:t>～</a:t>
            </a:r>
            <a:r>
              <a:rPr sz="3200" spc="-10" dirty="0">
                <a:latin typeface="ＭＳ ゴシック"/>
                <a:cs typeface="ＭＳ ゴシック"/>
              </a:rPr>
              <a:t>考え方</a:t>
            </a:r>
            <a:r>
              <a:rPr sz="3200" spc="-50" dirty="0">
                <a:latin typeface="ＭＳ ゴシック"/>
                <a:cs typeface="ＭＳ ゴシック"/>
              </a:rPr>
              <a:t>～</a:t>
            </a:r>
            <a:endParaRPr sz="3200" dirty="0">
              <a:latin typeface="ＭＳ ゴシック"/>
              <a:cs typeface="ＭＳ ゴシック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3200" b="1" spc="-10" dirty="0">
                <a:cs typeface="Century Gothic"/>
              </a:rPr>
              <a:t>myState</a:t>
            </a:r>
            <a:r>
              <a:rPr sz="3200" spc="-10" dirty="0">
                <a:latin typeface="ＭＳ ゴシック"/>
                <a:cs typeface="ＭＳ ゴシック"/>
              </a:rPr>
              <a:t>が持つビットは</a:t>
            </a:r>
            <a:r>
              <a:rPr sz="32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32</a:t>
            </a:r>
            <a:r>
              <a:rPr sz="3200" b="1" spc="-45" dirty="0">
                <a:solidFill>
                  <a:srgbClr val="FF0000"/>
                </a:solidFill>
                <a:latin typeface="ＭＳ ゴシック"/>
                <a:cs typeface="ＭＳ ゴシック"/>
              </a:rPr>
              <a:t>ビット</a:t>
            </a:r>
            <a:br>
              <a:rPr lang="en-US" sz="3200" b="1" spc="-45" dirty="0">
                <a:solidFill>
                  <a:srgbClr val="FF0000"/>
                </a:solidFill>
                <a:latin typeface="ＭＳ ゴシック"/>
                <a:cs typeface="ＭＳ ゴシック"/>
              </a:rPr>
            </a:br>
            <a:r>
              <a:rPr sz="3200" spc="-20" dirty="0" err="1">
                <a:latin typeface="ＭＳ ゴシック"/>
                <a:cs typeface="ＭＳ ゴシック"/>
              </a:rPr>
              <a:t>その</a:t>
            </a:r>
            <a:r>
              <a:rPr lang="ja-JP" altLang="en-US" sz="3200" spc="-20" dirty="0">
                <a:latin typeface="ＭＳ ゴシック"/>
                <a:cs typeface="ＭＳ ゴシック"/>
              </a:rPr>
              <a:t>うちの</a:t>
            </a:r>
            <a:r>
              <a:rPr sz="3200" b="1" u="sng" spc="-1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1</a:t>
            </a:r>
            <a:r>
              <a:rPr sz="3200" b="1" u="sng" spc="-45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ビットに状態</a:t>
            </a:r>
            <a:r>
              <a:rPr sz="3200" spc="-45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を当てはめる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66967" y="3615270"/>
            <a:ext cx="26034" cy="0"/>
          </a:xfrm>
          <a:custGeom>
            <a:avLst/>
            <a:gdLst/>
            <a:ahLst/>
            <a:cxnLst/>
            <a:rect l="l" t="t" r="r" b="b"/>
            <a:pathLst>
              <a:path w="26034">
                <a:moveTo>
                  <a:pt x="0" y="0"/>
                </a:moveTo>
                <a:lnTo>
                  <a:pt x="0" y="0"/>
                </a:lnTo>
                <a:lnTo>
                  <a:pt x="24150" y="0"/>
                </a:lnTo>
                <a:lnTo>
                  <a:pt x="25472" y="0"/>
                </a:lnTo>
              </a:path>
            </a:pathLst>
          </a:custGeom>
          <a:ln w="19050">
            <a:solidFill>
              <a:srgbClr val="FF5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▮</a:t>
            </a:r>
            <a:r>
              <a:rPr spc="-10" dirty="0"/>
              <a:t>bit01.c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810005"/>
              </p:ext>
            </p:extLst>
          </p:nvPr>
        </p:nvGraphicFramePr>
        <p:xfrm>
          <a:off x="1103985" y="3064382"/>
          <a:ext cx="9067800" cy="2040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9850"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2400" spc="-20" dirty="0"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240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4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2400" spc="-20" dirty="0">
                          <a:latin typeface="+mn-ea"/>
                          <a:ea typeface="+mn-ea"/>
                          <a:cs typeface="ＭＳ ゴシック"/>
                        </a:rPr>
                        <a:t>攻撃力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240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4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24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4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2400" spc="-25" dirty="0">
                          <a:latin typeface="+mn-ea"/>
                          <a:ea typeface="+mn-ea"/>
                          <a:cs typeface="ＭＳ ゴシック"/>
                        </a:rPr>
                        <a:t>攻撃</a:t>
                      </a:r>
                      <a:endParaRPr sz="240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365125">
                        <a:lnSpc>
                          <a:spcPts val="2820"/>
                        </a:lnSpc>
                      </a:pPr>
                      <a:r>
                        <a:rPr sz="2400" spc="-25" dirty="0"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40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-25" dirty="0">
                          <a:latin typeface="+mn-ea"/>
                          <a:ea typeface="+mn-ea"/>
                          <a:cs typeface="ＭＳ ゴシック"/>
                        </a:rPr>
                        <a:t>混乱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やけど</a:t>
                      </a:r>
                      <a:endParaRPr sz="240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眠り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-50" dirty="0">
                          <a:latin typeface="+mn-ea"/>
                          <a:ea typeface="+mn-ea"/>
                          <a:cs typeface="ＭＳ ゴシック"/>
                        </a:rPr>
                        <a:t>毒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69798" y="2139972"/>
            <a:ext cx="10852404" cy="655308"/>
          </a:xfrm>
          <a:prstGeom prst="rect">
            <a:avLst/>
          </a:prstGeom>
          <a:solidFill>
            <a:srgbClr val="FFFFFF"/>
          </a:solidFill>
          <a:ln w="12700">
            <a:solidFill>
              <a:srgbClr val="1CACE3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  <a:tabLst>
                <a:tab pos="5934075" algn="l"/>
              </a:tabLst>
            </a:pPr>
            <a:r>
              <a:rPr sz="4000" dirty="0">
                <a:solidFill>
                  <a:srgbClr val="0000FF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unsigned</a:t>
            </a:r>
            <a:r>
              <a:rPr sz="4000" spc="-105" dirty="0">
                <a:solidFill>
                  <a:srgbClr val="0000FF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sz="4000" dirty="0">
                <a:solidFill>
                  <a:srgbClr val="0000FF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int</a:t>
            </a:r>
            <a:r>
              <a:rPr sz="4000" spc="-105" dirty="0">
                <a:solidFill>
                  <a:srgbClr val="0000FF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sz="4000" spc="-10" dirty="0">
                <a:latin typeface="0xProto" panose="02000009000000000000" pitchFamily="49" charset="0"/>
                <a:cs typeface="0xProto" panose="02000009000000000000" pitchFamily="49" charset="0"/>
              </a:rPr>
              <a:t>myState;</a:t>
            </a:r>
            <a:r>
              <a:rPr sz="4000" dirty="0">
                <a:latin typeface="0xProto" panose="02000009000000000000" pitchFamily="49" charset="0"/>
                <a:cs typeface="0xProto" panose="02000009000000000000" pitchFamily="49" charset="0"/>
              </a:rPr>
              <a:t>	</a:t>
            </a:r>
            <a:r>
              <a:rPr sz="4000" dirty="0">
                <a:solidFill>
                  <a:srgbClr val="00AF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//0010</a:t>
            </a:r>
            <a:r>
              <a:rPr sz="4000" spc="-135" dirty="0">
                <a:solidFill>
                  <a:srgbClr val="00AF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sz="4000" spc="-20" dirty="0">
                <a:solidFill>
                  <a:srgbClr val="00AF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0110</a:t>
            </a:r>
            <a:endParaRPr sz="4000"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9126" y="5310022"/>
            <a:ext cx="10621874" cy="6149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720"/>
              </a:lnSpc>
              <a:spcBef>
                <a:spcPts val="95"/>
              </a:spcBef>
            </a:pPr>
            <a:r>
              <a:rPr sz="4000" b="1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▶</a:t>
            </a:r>
            <a:r>
              <a:rPr sz="2800" b="1" spc="-30" dirty="0" err="1">
                <a:solidFill>
                  <a:srgbClr val="FF0000"/>
                </a:solidFill>
                <a:latin typeface="ＭＳ ゴシック"/>
                <a:cs typeface="ＭＳ ゴシック"/>
              </a:rPr>
              <a:t>状態を変化させる場合は</a:t>
            </a:r>
            <a:r>
              <a:rPr lang="ja-JP" altLang="en-US" sz="2800" b="1" spc="-25" dirty="0">
                <a:solidFill>
                  <a:srgbClr val="FF0000"/>
                </a:solidFill>
                <a:latin typeface="ＭＳ ゴシック"/>
                <a:cs typeface="ＭＳ ゴシック"/>
              </a:rPr>
              <a:t>対応する</a:t>
            </a:r>
            <a:r>
              <a:rPr sz="2800" b="1" spc="-25" dirty="0">
                <a:solidFill>
                  <a:srgbClr val="FF0000"/>
                </a:solidFill>
                <a:latin typeface="ＭＳ ゴシック"/>
                <a:cs typeface="ＭＳ ゴシック"/>
              </a:rPr>
              <a:t>ビットを</a:t>
            </a:r>
            <a:r>
              <a:rPr sz="28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1</a:t>
            </a:r>
            <a:r>
              <a:rPr sz="2800" b="1" spc="-30" dirty="0">
                <a:solidFill>
                  <a:srgbClr val="FF0000"/>
                </a:solidFill>
                <a:latin typeface="ＭＳ ゴシック"/>
                <a:cs typeface="ＭＳ ゴシック"/>
              </a:rPr>
              <a:t>にする</a:t>
            </a:r>
            <a:endParaRPr sz="2800" dirty="0">
              <a:latin typeface="ＭＳ ゴシック"/>
              <a:cs typeface="ＭＳ ゴシック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4991" y="1496644"/>
            <a:ext cx="5173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Century Gothic"/>
                <a:cs typeface="Century Gothic"/>
              </a:rPr>
              <a:t>(</a:t>
            </a:r>
            <a:r>
              <a:rPr sz="2800" b="1" spc="-10" dirty="0">
                <a:latin typeface="ＭＳ ゴシック"/>
                <a:cs typeface="ＭＳ ゴシック"/>
              </a:rPr>
              <a:t>眠り</a:t>
            </a:r>
            <a:r>
              <a:rPr sz="2800" b="1" spc="-10" dirty="0">
                <a:latin typeface="Century Gothic"/>
                <a:cs typeface="Century Gothic"/>
              </a:rPr>
              <a:t>&amp;</a:t>
            </a:r>
            <a:r>
              <a:rPr sz="2800" b="1" spc="-10" dirty="0">
                <a:latin typeface="ＭＳ ゴシック"/>
                <a:cs typeface="ＭＳ ゴシック"/>
              </a:rPr>
              <a:t>やけど</a:t>
            </a:r>
            <a:r>
              <a:rPr sz="2800" b="1" spc="-10" dirty="0">
                <a:latin typeface="Century Gothic"/>
                <a:cs typeface="Century Gothic"/>
              </a:rPr>
              <a:t>&amp;</a:t>
            </a:r>
            <a:r>
              <a:rPr sz="2800" b="1" spc="-25" dirty="0">
                <a:latin typeface="ＭＳ ゴシック"/>
                <a:cs typeface="ＭＳ ゴシック"/>
              </a:rPr>
              <a:t>防御力</a:t>
            </a:r>
            <a:r>
              <a:rPr sz="2800" b="1" spc="-10" dirty="0">
                <a:latin typeface="Century Gothic"/>
                <a:cs typeface="Century Gothic"/>
              </a:rPr>
              <a:t>Up</a:t>
            </a:r>
            <a:r>
              <a:rPr sz="2800" b="1" spc="-25" dirty="0">
                <a:latin typeface="ＭＳ ゴシック"/>
                <a:cs typeface="ＭＳ ゴシック"/>
              </a:rPr>
              <a:t>の状態</a:t>
            </a:r>
            <a:r>
              <a:rPr sz="2800" b="1" spc="-50" dirty="0">
                <a:latin typeface="Century Gothic"/>
                <a:cs typeface="Century Gothic"/>
              </a:rPr>
              <a:t>)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4372" y="1371422"/>
            <a:ext cx="20593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ＭＳ ゴシック"/>
                <a:cs typeface="ＭＳ ゴシック"/>
              </a:rPr>
              <a:t>～</a:t>
            </a:r>
            <a:r>
              <a:rPr sz="3200" spc="-10" dirty="0">
                <a:latin typeface="ＭＳ ゴシック"/>
                <a:cs typeface="ＭＳ ゴシック"/>
              </a:rPr>
              <a:t>考え方</a:t>
            </a:r>
            <a:r>
              <a:rPr sz="3200" spc="-50" dirty="0">
                <a:latin typeface="ＭＳ ゴシック"/>
                <a:cs typeface="ＭＳ ゴシック"/>
              </a:rPr>
              <a:t>～</a:t>
            </a:r>
            <a:endParaRPr sz="3200">
              <a:latin typeface="ＭＳ ゴシック"/>
              <a:cs typeface="ＭＳ ゴシック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10" y="336528"/>
            <a:ext cx="339018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▮</a:t>
            </a:r>
            <a:r>
              <a:rPr spc="-10" dirty="0"/>
              <a:t>bit01.c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946308"/>
              </p:ext>
            </p:extLst>
          </p:nvPr>
        </p:nvGraphicFramePr>
        <p:xfrm>
          <a:off x="870724" y="1231646"/>
          <a:ext cx="9067800" cy="1888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085"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400" spc="-20" dirty="0"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2715">
                        <a:lnSpc>
                          <a:spcPts val="2820"/>
                        </a:lnSpc>
                      </a:pPr>
                      <a:r>
                        <a:rPr sz="240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4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400" spc="-20" dirty="0">
                          <a:latin typeface="+mn-ea"/>
                          <a:ea typeface="+mn-ea"/>
                          <a:cs typeface="ＭＳ ゴシック"/>
                        </a:rPr>
                        <a:t>攻撃力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240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4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4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4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400" spc="-25" dirty="0">
                          <a:latin typeface="+mn-ea"/>
                          <a:ea typeface="+mn-ea"/>
                          <a:cs typeface="ＭＳ ゴシック"/>
                        </a:rPr>
                        <a:t>攻撃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365125">
                        <a:lnSpc>
                          <a:spcPts val="2820"/>
                        </a:lnSpc>
                      </a:pPr>
                      <a:r>
                        <a:rPr sz="2400" spc="-25" dirty="0"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4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-25" dirty="0">
                          <a:latin typeface="+mn-ea"/>
                          <a:ea typeface="+mn-ea"/>
                          <a:cs typeface="ＭＳ ゴシック"/>
                        </a:rPr>
                        <a:t>混乱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やけど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眠り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-50" dirty="0">
                          <a:latin typeface="+mn-ea"/>
                          <a:ea typeface="+mn-ea"/>
                          <a:cs typeface="ＭＳ ゴシック"/>
                        </a:rPr>
                        <a:t>毒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300978" y="5696711"/>
            <a:ext cx="1428115" cy="18415"/>
          </a:xfrm>
          <a:custGeom>
            <a:avLst/>
            <a:gdLst/>
            <a:ahLst/>
            <a:cxnLst/>
            <a:rect l="l" t="t" r="r" b="b"/>
            <a:pathLst>
              <a:path w="1428115" h="18414">
                <a:moveTo>
                  <a:pt x="1427987" y="0"/>
                </a:moveTo>
                <a:lnTo>
                  <a:pt x="0" y="0"/>
                </a:lnTo>
                <a:lnTo>
                  <a:pt x="0" y="18287"/>
                </a:lnTo>
                <a:lnTo>
                  <a:pt x="1427987" y="18287"/>
                </a:lnTo>
                <a:lnTo>
                  <a:pt x="1427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5954" y="3328603"/>
            <a:ext cx="10563860" cy="292925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800" spc="-30" dirty="0">
                <a:latin typeface="ＭＳ ゴシック"/>
                <a:cs typeface="ＭＳ ゴシック"/>
              </a:rPr>
              <a:t>～</a:t>
            </a:r>
            <a:r>
              <a:rPr sz="2800" spc="-35" dirty="0">
                <a:latin typeface="ＭＳ ゴシック"/>
                <a:cs typeface="ＭＳ ゴシック"/>
              </a:rPr>
              <a:t>必要な処理</a:t>
            </a:r>
            <a:r>
              <a:rPr sz="2800" spc="-50" dirty="0">
                <a:latin typeface="ＭＳ ゴシック"/>
                <a:cs typeface="ＭＳ ゴシック"/>
              </a:rPr>
              <a:t>～</a:t>
            </a:r>
            <a:endParaRPr sz="2800" dirty="0">
              <a:latin typeface="ＭＳ ゴシック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800" spc="-30" dirty="0">
                <a:latin typeface="ＭＳ ゴシック"/>
                <a:cs typeface="ＭＳ ゴシック"/>
              </a:rPr>
              <a:t>①</a:t>
            </a:r>
            <a:r>
              <a:rPr sz="2800" b="1" u="sng" spc="-25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ビットを立てる</a:t>
            </a:r>
            <a:r>
              <a:rPr sz="2800" u="none" spc="-25" dirty="0">
                <a:latin typeface="Century Gothic"/>
                <a:cs typeface="Century Gothic"/>
              </a:rPr>
              <a:t>(</a:t>
            </a:r>
            <a:r>
              <a:rPr sz="2800" u="none" spc="-30" dirty="0">
                <a:latin typeface="ＭＳ ゴシック"/>
                <a:cs typeface="ＭＳ ゴシック"/>
              </a:rPr>
              <a:t>例</a:t>
            </a:r>
            <a:r>
              <a:rPr sz="2800" u="none" spc="-25" dirty="0">
                <a:latin typeface="Century Gothic"/>
                <a:cs typeface="Century Gothic"/>
              </a:rPr>
              <a:t>,</a:t>
            </a:r>
            <a:r>
              <a:rPr sz="2800" u="none" spc="-40" dirty="0">
                <a:latin typeface="ＭＳ ゴシック"/>
                <a:cs typeface="ＭＳ ゴシック"/>
              </a:rPr>
              <a:t>毒の攻撃を受けたので毒のビットを</a:t>
            </a:r>
            <a:r>
              <a:rPr sz="2800" b="1" u="none" spc="-10" dirty="0">
                <a:cs typeface="Century Gothic"/>
              </a:rPr>
              <a:t>1</a:t>
            </a:r>
            <a:r>
              <a:rPr sz="2800" b="1" u="none" spc="-25" dirty="0">
                <a:latin typeface="ＭＳ ゴシック"/>
                <a:cs typeface="ＭＳ ゴシック"/>
              </a:rPr>
              <a:t>にする</a:t>
            </a:r>
            <a:r>
              <a:rPr sz="2800" u="none" spc="-50" dirty="0">
                <a:latin typeface="Century Gothic"/>
                <a:cs typeface="Century Gothic"/>
              </a:rPr>
              <a:t>)</a:t>
            </a:r>
            <a:endParaRPr sz="2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25" dirty="0">
                <a:latin typeface="ＭＳ ゴシック"/>
                <a:cs typeface="ＭＳ ゴシック"/>
              </a:rPr>
              <a:t>②</a:t>
            </a:r>
            <a:r>
              <a:rPr sz="2800" b="1" u="sng" spc="-15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ビットを落とす</a:t>
            </a:r>
            <a:r>
              <a:rPr sz="2800" u="none" spc="-25" dirty="0">
                <a:latin typeface="Century Gothic"/>
                <a:cs typeface="Century Gothic"/>
              </a:rPr>
              <a:t>(</a:t>
            </a:r>
            <a:r>
              <a:rPr sz="2800" u="none" spc="-25" dirty="0">
                <a:latin typeface="ＭＳ ゴシック"/>
                <a:cs typeface="ＭＳ ゴシック"/>
              </a:rPr>
              <a:t>例</a:t>
            </a:r>
            <a:r>
              <a:rPr sz="2800" u="none" spc="-25" dirty="0">
                <a:latin typeface="Century Gothic"/>
                <a:cs typeface="Century Gothic"/>
              </a:rPr>
              <a:t>,</a:t>
            </a:r>
            <a:r>
              <a:rPr sz="2800" u="none" spc="-35" dirty="0">
                <a:latin typeface="ＭＳ ゴシック"/>
                <a:cs typeface="ＭＳ ゴシック"/>
              </a:rPr>
              <a:t>毒消しが使われたので毒のビットを</a:t>
            </a:r>
            <a:r>
              <a:rPr sz="2800" b="1" u="none" spc="-10" dirty="0">
                <a:cs typeface="Century Gothic"/>
              </a:rPr>
              <a:t>0</a:t>
            </a:r>
            <a:r>
              <a:rPr sz="2800" b="1" u="none" spc="-20" dirty="0">
                <a:latin typeface="ＭＳ ゴシック"/>
                <a:cs typeface="ＭＳ ゴシック"/>
              </a:rPr>
              <a:t>にする</a:t>
            </a:r>
            <a:r>
              <a:rPr sz="2800" u="none" spc="-50" dirty="0">
                <a:latin typeface="Century Gothic"/>
                <a:cs typeface="Century Gothic"/>
              </a:rPr>
              <a:t>)</a:t>
            </a:r>
            <a:endParaRPr sz="2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35" dirty="0">
                <a:latin typeface="ＭＳ ゴシック"/>
                <a:cs typeface="ＭＳ ゴシック"/>
              </a:rPr>
              <a:t>③特定のビットが立っているかの</a:t>
            </a:r>
            <a:r>
              <a:rPr sz="2800" b="1" spc="-40" dirty="0">
                <a:latin typeface="ＭＳ ゴシック"/>
                <a:cs typeface="ＭＳ ゴシック"/>
              </a:rPr>
              <a:t>確認方法</a:t>
            </a:r>
            <a:endParaRPr sz="2800" u="sng" dirty="0">
              <a:latin typeface="ＭＳ ゴシック"/>
              <a:cs typeface="ＭＳ ゴシック"/>
            </a:endParaRPr>
          </a:p>
          <a:p>
            <a:pPr marL="367665">
              <a:lnSpc>
                <a:spcPct val="100000"/>
              </a:lnSpc>
              <a:spcBef>
                <a:spcPts val="660"/>
              </a:spcBef>
            </a:pPr>
            <a:r>
              <a:rPr sz="2800" spc="-10" dirty="0">
                <a:latin typeface="Century Gothic"/>
                <a:cs typeface="Century Gothic"/>
              </a:rPr>
              <a:t>(</a:t>
            </a:r>
            <a:r>
              <a:rPr sz="2800" spc="-25" dirty="0">
                <a:latin typeface="ＭＳ ゴシック"/>
                <a:cs typeface="ＭＳ ゴシック"/>
              </a:rPr>
              <a:t>例</a:t>
            </a:r>
            <a:r>
              <a:rPr sz="2800" spc="-10" dirty="0">
                <a:latin typeface="Century Gothic"/>
                <a:cs typeface="Century Gothic"/>
              </a:rPr>
              <a:t>,</a:t>
            </a:r>
            <a:r>
              <a:rPr sz="2800" b="1" spc="-10" dirty="0">
                <a:latin typeface="ＭＳ ゴシック"/>
                <a:cs typeface="ＭＳ ゴシック"/>
              </a:rPr>
              <a:t>攻撃力</a:t>
            </a:r>
            <a:r>
              <a:rPr sz="2800" b="1" spc="-30" dirty="0">
                <a:latin typeface="Century Gothic"/>
                <a:cs typeface="Century Gothic"/>
              </a:rPr>
              <a:t>Up</a:t>
            </a:r>
            <a:r>
              <a:rPr sz="2800" b="1" spc="-25" dirty="0">
                <a:latin typeface="ＭＳ ゴシック"/>
                <a:cs typeface="ＭＳ ゴシック"/>
              </a:rPr>
              <a:t>してたら</a:t>
            </a:r>
            <a:r>
              <a:rPr sz="2800" spc="-25" dirty="0">
                <a:latin typeface="ＭＳ ゴシック"/>
                <a:cs typeface="ＭＳ ゴシック"/>
              </a:rPr>
              <a:t>～</a:t>
            </a:r>
            <a:r>
              <a:rPr sz="2800" spc="-25" dirty="0">
                <a:latin typeface="Century Gothic"/>
                <a:cs typeface="Century Gothic"/>
              </a:rPr>
              <a:t>,</a:t>
            </a:r>
            <a:r>
              <a:rPr sz="2800" b="1" spc="-20" dirty="0">
                <a:latin typeface="ＭＳ ゴシック"/>
                <a:cs typeface="ＭＳ ゴシック"/>
              </a:rPr>
              <a:t>防御力</a:t>
            </a:r>
            <a:r>
              <a:rPr sz="2800" b="1" spc="-30" dirty="0">
                <a:latin typeface="Century Gothic"/>
                <a:cs typeface="Century Gothic"/>
              </a:rPr>
              <a:t>Down</a:t>
            </a:r>
            <a:r>
              <a:rPr sz="2800" b="1" spc="-20" dirty="0">
                <a:latin typeface="ＭＳ ゴシック"/>
                <a:cs typeface="ＭＳ ゴシック"/>
              </a:rPr>
              <a:t>してたら</a:t>
            </a:r>
            <a:r>
              <a:rPr sz="2800" spc="-25" dirty="0">
                <a:latin typeface="ＭＳ ゴシック"/>
                <a:cs typeface="ＭＳ ゴシック"/>
              </a:rPr>
              <a:t>～</a:t>
            </a:r>
            <a:r>
              <a:rPr sz="2800" spc="-25" dirty="0">
                <a:latin typeface="Century Gothic"/>
                <a:cs typeface="Century Gothic"/>
              </a:rPr>
              <a:t>)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44524" y="5706627"/>
            <a:ext cx="27940" cy="12700"/>
          </a:xfrm>
          <a:custGeom>
            <a:avLst/>
            <a:gdLst/>
            <a:ahLst/>
            <a:cxnLst/>
            <a:rect l="l" t="t" r="r" b="b"/>
            <a:pathLst>
              <a:path w="27940" h="12700">
                <a:moveTo>
                  <a:pt x="0" y="12354"/>
                </a:moveTo>
                <a:lnTo>
                  <a:pt x="0" y="12354"/>
                </a:lnTo>
                <a:lnTo>
                  <a:pt x="10872" y="12354"/>
                </a:lnTo>
                <a:lnTo>
                  <a:pt x="13174" y="12572"/>
                </a:lnTo>
                <a:lnTo>
                  <a:pt x="15132" y="12354"/>
                </a:lnTo>
                <a:lnTo>
                  <a:pt x="17091" y="12136"/>
                </a:lnTo>
                <a:lnTo>
                  <a:pt x="19120" y="11334"/>
                </a:lnTo>
                <a:lnTo>
                  <a:pt x="20828" y="11043"/>
                </a:lnTo>
                <a:lnTo>
                  <a:pt x="22535" y="10754"/>
                </a:lnTo>
                <a:lnTo>
                  <a:pt x="24302" y="10670"/>
                </a:lnTo>
                <a:lnTo>
                  <a:pt x="25375" y="10612"/>
                </a:lnTo>
                <a:lnTo>
                  <a:pt x="26448" y="10553"/>
                </a:lnTo>
                <a:lnTo>
                  <a:pt x="26910" y="10843"/>
                </a:lnTo>
                <a:lnTo>
                  <a:pt x="27265" y="10691"/>
                </a:lnTo>
                <a:lnTo>
                  <a:pt x="27620" y="10540"/>
                </a:lnTo>
                <a:lnTo>
                  <a:pt x="27788" y="10094"/>
                </a:lnTo>
                <a:lnTo>
                  <a:pt x="27506" y="9704"/>
                </a:lnTo>
                <a:lnTo>
                  <a:pt x="27223" y="9314"/>
                </a:lnTo>
                <a:lnTo>
                  <a:pt x="26341" y="9012"/>
                </a:lnTo>
                <a:lnTo>
                  <a:pt x="25570" y="8351"/>
                </a:lnTo>
                <a:lnTo>
                  <a:pt x="24799" y="7689"/>
                </a:lnTo>
                <a:lnTo>
                  <a:pt x="23979" y="6637"/>
                </a:lnTo>
                <a:lnTo>
                  <a:pt x="22876" y="5734"/>
                </a:lnTo>
                <a:lnTo>
                  <a:pt x="21772" y="4831"/>
                </a:lnTo>
                <a:lnTo>
                  <a:pt x="20032" y="3802"/>
                </a:lnTo>
                <a:lnTo>
                  <a:pt x="18950" y="2931"/>
                </a:lnTo>
                <a:lnTo>
                  <a:pt x="17868" y="2060"/>
                </a:lnTo>
                <a:lnTo>
                  <a:pt x="17054" y="999"/>
                </a:lnTo>
                <a:lnTo>
                  <a:pt x="16385" y="511"/>
                </a:lnTo>
                <a:lnTo>
                  <a:pt x="15717" y="23"/>
                </a:lnTo>
                <a:lnTo>
                  <a:pt x="15068" y="0"/>
                </a:lnTo>
                <a:lnTo>
                  <a:pt x="14938" y="4"/>
                </a:lnTo>
                <a:lnTo>
                  <a:pt x="14808" y="9"/>
                </a:lnTo>
                <a:lnTo>
                  <a:pt x="15007" y="289"/>
                </a:lnTo>
                <a:lnTo>
                  <a:pt x="15606" y="540"/>
                </a:lnTo>
                <a:lnTo>
                  <a:pt x="16203" y="790"/>
                </a:lnTo>
                <a:lnTo>
                  <a:pt x="17448" y="1175"/>
                </a:lnTo>
                <a:lnTo>
                  <a:pt x="18526" y="1506"/>
                </a:lnTo>
                <a:lnTo>
                  <a:pt x="19605" y="1837"/>
                </a:lnTo>
                <a:lnTo>
                  <a:pt x="21486" y="2353"/>
                </a:lnTo>
                <a:lnTo>
                  <a:pt x="22078" y="2523"/>
                </a:lnTo>
              </a:path>
            </a:pathLst>
          </a:custGeom>
          <a:ln w="19049">
            <a:solidFill>
              <a:srgbClr val="FF5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11" y="256997"/>
            <a:ext cx="31045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▮</a:t>
            </a:r>
            <a:r>
              <a:rPr sz="4400" spc="-50" dirty="0">
                <a:latin typeface="ＭＳ ゴシック"/>
                <a:cs typeface="ＭＳ ゴシック"/>
              </a:rPr>
              <a:t>ビット演算</a:t>
            </a:r>
            <a:endParaRPr sz="4400">
              <a:latin typeface="ＭＳ ゴシック"/>
              <a:cs typeface="ＭＳ ゴシック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923" y="970280"/>
            <a:ext cx="3270885" cy="2985770"/>
          </a:xfrm>
          <a:prstGeom prst="rect">
            <a:avLst/>
          </a:prstGeom>
          <a:solidFill>
            <a:srgbClr val="FFFFFF"/>
          </a:solidFill>
          <a:ln w="28575">
            <a:solidFill>
              <a:srgbClr val="00B0F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4000" b="1" spc="-40" dirty="0" err="1">
                <a:solidFill>
                  <a:srgbClr val="00AFEF"/>
                </a:solidFill>
                <a:cs typeface="Century Gothic"/>
              </a:rPr>
              <a:t>OR</a:t>
            </a:r>
            <a:r>
              <a:rPr sz="4000" b="1" spc="-30" dirty="0" err="1">
                <a:solidFill>
                  <a:srgbClr val="00AFEF"/>
                </a:solidFill>
                <a:latin typeface="ＭＳ ゴシック"/>
                <a:cs typeface="ＭＳ ゴシック"/>
              </a:rPr>
              <a:t>演算</a:t>
            </a:r>
            <a:r>
              <a:rPr lang="ja-JP" altLang="en-US" sz="4000" b="1" spc="-30" dirty="0">
                <a:solidFill>
                  <a:srgbClr val="00AFEF"/>
                </a:solidFill>
                <a:latin typeface="ＭＳ ゴシック"/>
                <a:cs typeface="ＭＳ ゴシック"/>
              </a:rPr>
              <a:t> </a:t>
            </a:r>
            <a:r>
              <a:rPr sz="4000" b="1" spc="-10" dirty="0">
                <a:latin typeface="Century Gothic"/>
                <a:cs typeface="Century Gothic"/>
              </a:rPr>
              <a:t>|</a:t>
            </a:r>
            <a:endParaRPr sz="4000" b="1" dirty="0">
              <a:latin typeface="Century Gothic"/>
              <a:cs typeface="Century Gothic"/>
            </a:endParaRPr>
          </a:p>
          <a:p>
            <a:pPr marL="635" algn="ctr">
              <a:lnSpc>
                <a:spcPts val="3335"/>
              </a:lnSpc>
              <a:spcBef>
                <a:spcPts val="10"/>
              </a:spcBef>
            </a:pPr>
            <a:r>
              <a:rPr sz="2800" spc="-15" dirty="0">
                <a:latin typeface="ＭＳ ゴシック"/>
                <a:cs typeface="ＭＳ ゴシック"/>
              </a:rPr>
              <a:t>どちらかが</a:t>
            </a:r>
            <a:r>
              <a:rPr sz="2800" spc="-15" dirty="0">
                <a:cs typeface="ＭＳ ゴシック"/>
              </a:rPr>
              <a:t>１</a:t>
            </a:r>
            <a:r>
              <a:rPr sz="2800" spc="-15" dirty="0">
                <a:latin typeface="ＭＳ ゴシック"/>
                <a:cs typeface="ＭＳ ゴシック"/>
              </a:rPr>
              <a:t>なら</a:t>
            </a:r>
            <a:r>
              <a:rPr sz="2800" spc="-50" dirty="0">
                <a:cs typeface="Century Gothic"/>
              </a:rPr>
              <a:t>1</a:t>
            </a:r>
            <a:endParaRPr sz="2800" dirty="0">
              <a:cs typeface="Century Gothic"/>
            </a:endParaRPr>
          </a:p>
          <a:p>
            <a:pPr marL="635" algn="ctr">
              <a:lnSpc>
                <a:spcPts val="4775"/>
              </a:lnSpc>
            </a:pPr>
            <a:r>
              <a:rPr lang="en-US" altLang="ja-JP" sz="4000" spc="-50" dirty="0">
                <a:cs typeface="Century Gothic"/>
              </a:rPr>
              <a:t>0</a:t>
            </a:r>
            <a:endParaRPr sz="4000" dirty="0">
              <a:cs typeface="Century Gothic"/>
            </a:endParaRPr>
          </a:p>
          <a:p>
            <a:pPr marL="635" algn="ctr">
              <a:lnSpc>
                <a:spcPct val="100000"/>
              </a:lnSpc>
            </a:pPr>
            <a:r>
              <a:rPr sz="4000" spc="-50" dirty="0">
                <a:cs typeface="Century Gothic"/>
              </a:rPr>
              <a:t>1</a:t>
            </a:r>
            <a:endParaRPr sz="4000" dirty="0">
              <a:cs typeface="Century Gothic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4000" spc="-50" dirty="0">
                <a:solidFill>
                  <a:srgbClr val="FF0000"/>
                </a:solidFill>
                <a:cs typeface="Century Gothic"/>
              </a:rPr>
              <a:t>1</a:t>
            </a:r>
            <a:endParaRPr sz="4000" dirty="0">
              <a:solidFill>
                <a:srgbClr val="FF0000"/>
              </a:solidFill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3255" y="970280"/>
            <a:ext cx="4136390" cy="2927083"/>
          </a:xfrm>
          <a:prstGeom prst="rect">
            <a:avLst/>
          </a:prstGeom>
          <a:ln w="28575">
            <a:solidFill>
              <a:srgbClr val="1CACE3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4000" b="1" spc="-45" dirty="0" err="1">
                <a:solidFill>
                  <a:srgbClr val="00AFEF"/>
                </a:solidFill>
                <a:cs typeface="Century Gothic"/>
              </a:rPr>
              <a:t>AND</a:t>
            </a:r>
            <a:r>
              <a:rPr sz="4000" b="1" spc="-30" dirty="0" err="1">
                <a:solidFill>
                  <a:srgbClr val="00AFEF"/>
                </a:solidFill>
                <a:latin typeface="ＭＳ ゴシック"/>
                <a:cs typeface="ＭＳ ゴシック"/>
              </a:rPr>
              <a:t>演算</a:t>
            </a:r>
            <a:r>
              <a:rPr lang="en-US" sz="4000" b="1" spc="-30" dirty="0">
                <a:solidFill>
                  <a:srgbClr val="00AFEF"/>
                </a:solidFill>
                <a:latin typeface="ＭＳ ゴシック"/>
                <a:cs typeface="ＭＳ ゴシック"/>
              </a:rPr>
              <a:t> </a:t>
            </a:r>
            <a:r>
              <a:rPr sz="4000" b="1" spc="-10" dirty="0">
                <a:latin typeface="Century Gothic"/>
                <a:cs typeface="Century Gothic"/>
              </a:rPr>
              <a:t>&amp;</a:t>
            </a:r>
            <a:endParaRPr sz="4000" b="1" dirty="0">
              <a:latin typeface="Century Gothic"/>
              <a:cs typeface="Century Gothic"/>
            </a:endParaRPr>
          </a:p>
          <a:p>
            <a:pPr marL="1905" algn="ctr">
              <a:lnSpc>
                <a:spcPts val="3335"/>
              </a:lnSpc>
              <a:spcBef>
                <a:spcPts val="15"/>
              </a:spcBef>
            </a:pPr>
            <a:r>
              <a:rPr sz="2800" spc="-15" dirty="0">
                <a:latin typeface="ＭＳ ゴシック"/>
                <a:cs typeface="ＭＳ ゴシック"/>
              </a:rPr>
              <a:t>どちらもが</a:t>
            </a:r>
            <a:r>
              <a:rPr sz="2800" spc="-15" dirty="0">
                <a:cs typeface="ＭＳ ゴシック"/>
              </a:rPr>
              <a:t>１</a:t>
            </a:r>
            <a:r>
              <a:rPr sz="2800" spc="-15" dirty="0">
                <a:latin typeface="ＭＳ ゴシック"/>
                <a:cs typeface="ＭＳ ゴシック"/>
              </a:rPr>
              <a:t>なら</a:t>
            </a:r>
            <a:r>
              <a:rPr sz="2800" spc="-50" dirty="0">
                <a:cs typeface="Century Gothic"/>
              </a:rPr>
              <a:t>1</a:t>
            </a:r>
            <a:endParaRPr sz="2800" dirty="0">
              <a:cs typeface="Century Gothic"/>
            </a:endParaRPr>
          </a:p>
          <a:p>
            <a:pPr marL="144780" algn="ctr">
              <a:lnSpc>
                <a:spcPct val="100000"/>
              </a:lnSpc>
            </a:pPr>
            <a:r>
              <a:rPr sz="4000" spc="-25" dirty="0">
                <a:cs typeface="Century Gothic"/>
              </a:rPr>
              <a:t>0</a:t>
            </a:r>
            <a:r>
              <a:rPr lang="en-US" sz="4000" spc="-25" dirty="0">
                <a:cs typeface="Century Gothic"/>
              </a:rPr>
              <a:t> </a:t>
            </a:r>
            <a:r>
              <a:rPr sz="4000" spc="-25" dirty="0">
                <a:cs typeface="Century Gothic"/>
              </a:rPr>
              <a:t>1</a:t>
            </a:r>
            <a:endParaRPr sz="4000" dirty="0">
              <a:cs typeface="Century Gothic"/>
            </a:endParaRPr>
          </a:p>
          <a:p>
            <a:pPr marL="144780" algn="ctr">
              <a:lnSpc>
                <a:spcPct val="100000"/>
              </a:lnSpc>
            </a:pPr>
            <a:r>
              <a:rPr sz="4000" spc="-25" dirty="0">
                <a:cs typeface="Century Gothic"/>
              </a:rPr>
              <a:t>1</a:t>
            </a:r>
            <a:r>
              <a:rPr lang="en-US" sz="4000" spc="-25" dirty="0">
                <a:cs typeface="Century Gothic"/>
              </a:rPr>
              <a:t> </a:t>
            </a:r>
            <a:r>
              <a:rPr sz="4000" spc="-25" dirty="0">
                <a:cs typeface="Century Gothic"/>
              </a:rPr>
              <a:t>1</a:t>
            </a:r>
            <a:endParaRPr sz="4000" dirty="0">
              <a:cs typeface="Century Gothic"/>
            </a:endParaRPr>
          </a:p>
          <a:p>
            <a:pPr marL="144780" algn="ctr">
              <a:lnSpc>
                <a:spcPct val="100000"/>
              </a:lnSpc>
            </a:pPr>
            <a:r>
              <a:rPr sz="4000" spc="-25" dirty="0">
                <a:solidFill>
                  <a:srgbClr val="FF0000"/>
                </a:solidFill>
                <a:cs typeface="Century Gothic"/>
              </a:rPr>
              <a:t>0</a:t>
            </a:r>
            <a:r>
              <a:rPr lang="en-US" sz="4000" spc="-25" dirty="0">
                <a:solidFill>
                  <a:srgbClr val="FF0000"/>
                </a:solidFill>
                <a:cs typeface="Century Gothic"/>
              </a:rPr>
              <a:t> </a:t>
            </a:r>
            <a:r>
              <a:rPr sz="4000" spc="-25" dirty="0">
                <a:solidFill>
                  <a:srgbClr val="FF0000"/>
                </a:solidFill>
                <a:cs typeface="Century Gothic"/>
              </a:rPr>
              <a:t>1</a:t>
            </a:r>
            <a:endParaRPr sz="4000" dirty="0">
              <a:solidFill>
                <a:srgbClr val="FF0000"/>
              </a:solidFill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0693" y="970280"/>
            <a:ext cx="3916679" cy="3609321"/>
          </a:xfrm>
          <a:prstGeom prst="rect">
            <a:avLst/>
          </a:prstGeom>
          <a:ln w="28575">
            <a:solidFill>
              <a:srgbClr val="1CACE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85"/>
              </a:spcBef>
            </a:pPr>
            <a:r>
              <a:rPr sz="4000" b="1" spc="-40" dirty="0" err="1">
                <a:solidFill>
                  <a:srgbClr val="00AFEF"/>
                </a:solidFill>
                <a:latin typeface="Century Gothic"/>
                <a:cs typeface="Century Gothic"/>
              </a:rPr>
              <a:t>XOR</a:t>
            </a:r>
            <a:r>
              <a:rPr sz="4000" b="1" spc="-30" dirty="0" err="1">
                <a:solidFill>
                  <a:srgbClr val="00AFEF"/>
                </a:solidFill>
                <a:latin typeface="ＭＳ ゴシック"/>
                <a:cs typeface="ＭＳ ゴシック"/>
              </a:rPr>
              <a:t>演算</a:t>
            </a:r>
            <a:r>
              <a:rPr lang="en-US" sz="4000" b="1" spc="-30" dirty="0">
                <a:solidFill>
                  <a:srgbClr val="00AFEF"/>
                </a:solidFill>
                <a:latin typeface="ＭＳ ゴシック"/>
                <a:cs typeface="ＭＳ ゴシック"/>
              </a:rPr>
              <a:t> </a:t>
            </a:r>
            <a:r>
              <a:rPr sz="4400" b="1" spc="-10" dirty="0">
                <a:latin typeface="Century Gothic"/>
                <a:cs typeface="Century Gothic"/>
              </a:rPr>
              <a:t>^</a:t>
            </a:r>
            <a:endParaRPr sz="4400" b="1" dirty="0">
              <a:latin typeface="Century Gothic"/>
              <a:cs typeface="Century Gothic"/>
            </a:endParaRPr>
          </a:p>
          <a:p>
            <a:pPr marL="429259" marR="417830" algn="ctr">
              <a:lnSpc>
                <a:spcPct val="100000"/>
              </a:lnSpc>
              <a:spcBef>
                <a:spcPts val="55"/>
              </a:spcBef>
            </a:pPr>
            <a:r>
              <a:rPr sz="2800" spc="-15" dirty="0">
                <a:latin typeface="ＭＳ ゴシック"/>
                <a:cs typeface="ＭＳ ゴシック"/>
              </a:rPr>
              <a:t>どちらも同じなら</a:t>
            </a:r>
            <a:r>
              <a:rPr sz="2800" spc="-50" dirty="0">
                <a:cs typeface="Century Gothic"/>
              </a:rPr>
              <a:t>0</a:t>
            </a:r>
            <a:r>
              <a:rPr sz="2800" spc="-10" dirty="0">
                <a:latin typeface="ＭＳ ゴシック"/>
                <a:cs typeface="ＭＳ ゴシック"/>
              </a:rPr>
              <a:t>違う値なら</a:t>
            </a:r>
            <a:r>
              <a:rPr sz="2800" spc="-50" dirty="0">
                <a:cs typeface="Century Gothic"/>
              </a:rPr>
              <a:t>1</a:t>
            </a:r>
            <a:endParaRPr sz="2800" dirty="0">
              <a:cs typeface="Century Gothic"/>
            </a:endParaRPr>
          </a:p>
          <a:p>
            <a:pPr marL="2540" algn="ctr">
              <a:lnSpc>
                <a:spcPts val="5230"/>
              </a:lnSpc>
            </a:pPr>
            <a:r>
              <a:rPr sz="4400" spc="-25" dirty="0">
                <a:cs typeface="Century Gothic"/>
              </a:rPr>
              <a:t>0</a:t>
            </a:r>
            <a:r>
              <a:rPr lang="en-US" sz="4400" spc="-25" dirty="0">
                <a:cs typeface="Century Gothic"/>
              </a:rPr>
              <a:t> </a:t>
            </a:r>
            <a:r>
              <a:rPr sz="4400" spc="-25" dirty="0">
                <a:cs typeface="Century Gothic"/>
              </a:rPr>
              <a:t>0</a:t>
            </a:r>
            <a:r>
              <a:rPr lang="en-US" sz="4400" spc="-25" dirty="0">
                <a:cs typeface="Century Gothic"/>
              </a:rPr>
              <a:t> </a:t>
            </a:r>
            <a:r>
              <a:rPr sz="4400" spc="-25" dirty="0">
                <a:cs typeface="Century Gothic"/>
              </a:rPr>
              <a:t>1</a:t>
            </a:r>
            <a:endParaRPr sz="4400" dirty="0">
              <a:cs typeface="Century Gothic"/>
            </a:endParaRPr>
          </a:p>
          <a:p>
            <a:pPr marL="2540" algn="ctr">
              <a:lnSpc>
                <a:spcPct val="100000"/>
              </a:lnSpc>
            </a:pPr>
            <a:r>
              <a:rPr sz="4400" spc="-25" dirty="0">
                <a:cs typeface="Century Gothic"/>
              </a:rPr>
              <a:t>0</a:t>
            </a:r>
            <a:r>
              <a:rPr lang="en-US" sz="4400" spc="-25" dirty="0">
                <a:cs typeface="Century Gothic"/>
              </a:rPr>
              <a:t> </a:t>
            </a:r>
            <a:r>
              <a:rPr sz="4400" spc="-25" dirty="0">
                <a:cs typeface="Century Gothic"/>
              </a:rPr>
              <a:t>1</a:t>
            </a:r>
            <a:r>
              <a:rPr lang="en-US" sz="4400" spc="-25" dirty="0">
                <a:cs typeface="Century Gothic"/>
              </a:rPr>
              <a:t> </a:t>
            </a:r>
            <a:r>
              <a:rPr sz="4400" spc="-25" dirty="0">
                <a:cs typeface="Century Gothic"/>
              </a:rPr>
              <a:t>1</a:t>
            </a:r>
            <a:endParaRPr sz="4400" dirty="0">
              <a:cs typeface="Century Gothic"/>
            </a:endParaRPr>
          </a:p>
          <a:p>
            <a:pPr marL="2540" algn="ctr">
              <a:lnSpc>
                <a:spcPct val="100000"/>
              </a:lnSpc>
            </a:pPr>
            <a:r>
              <a:rPr sz="4400" spc="-25" dirty="0">
                <a:solidFill>
                  <a:srgbClr val="FF0000"/>
                </a:solidFill>
                <a:cs typeface="Century Gothic"/>
              </a:rPr>
              <a:t>0</a:t>
            </a:r>
            <a:r>
              <a:rPr lang="en-US" sz="4400" spc="-25" dirty="0">
                <a:solidFill>
                  <a:srgbClr val="FF0000"/>
                </a:solidFill>
                <a:cs typeface="Century Gothic"/>
              </a:rPr>
              <a:t> </a:t>
            </a:r>
            <a:r>
              <a:rPr sz="4400" spc="-25" dirty="0">
                <a:solidFill>
                  <a:srgbClr val="FF0000"/>
                </a:solidFill>
                <a:cs typeface="Century Gothic"/>
              </a:rPr>
              <a:t>1</a:t>
            </a:r>
            <a:r>
              <a:rPr lang="en-US" sz="4400" spc="-25" dirty="0">
                <a:solidFill>
                  <a:srgbClr val="FF0000"/>
                </a:solidFill>
                <a:cs typeface="Century Gothic"/>
              </a:rPr>
              <a:t> </a:t>
            </a:r>
            <a:r>
              <a:rPr sz="4400" spc="-25" dirty="0">
                <a:solidFill>
                  <a:srgbClr val="FF0000"/>
                </a:solidFill>
                <a:cs typeface="Century Gothic"/>
              </a:rPr>
              <a:t>0</a:t>
            </a:r>
            <a:endParaRPr sz="4400" dirty="0">
              <a:solidFill>
                <a:srgbClr val="FF0000"/>
              </a:solidFill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923" y="4093638"/>
            <a:ext cx="3258185" cy="2750185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44"/>
              </a:spcBef>
            </a:pPr>
            <a:r>
              <a:rPr sz="4000" b="1" spc="-30" dirty="0" err="1">
                <a:solidFill>
                  <a:srgbClr val="00AFEF"/>
                </a:solidFill>
                <a:latin typeface="ＭＳ ゴシック"/>
                <a:cs typeface="ＭＳ ゴシック"/>
              </a:rPr>
              <a:t>反転</a:t>
            </a:r>
            <a:r>
              <a:rPr lang="en-US" sz="4000" b="1" spc="-30" dirty="0">
                <a:solidFill>
                  <a:srgbClr val="00AFEF"/>
                </a:solidFill>
                <a:latin typeface="ＭＳ ゴシック"/>
                <a:cs typeface="ＭＳ ゴシック"/>
              </a:rPr>
              <a:t> </a:t>
            </a:r>
            <a:r>
              <a:rPr sz="4000" b="1" spc="-10" dirty="0">
                <a:latin typeface="Century Gothic"/>
                <a:cs typeface="Century Gothic"/>
              </a:rPr>
              <a:t>~</a:t>
            </a:r>
            <a:endParaRPr sz="4000" b="1" dirty="0"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3200" spc="-10" dirty="0">
                <a:cs typeface="Century Gothic"/>
              </a:rPr>
              <a:t>0</a:t>
            </a:r>
            <a:r>
              <a:rPr sz="3200" spc="-35" dirty="0">
                <a:latin typeface="ＭＳ ゴシック"/>
                <a:cs typeface="ＭＳ ゴシック"/>
              </a:rPr>
              <a:t>なら</a:t>
            </a:r>
            <a:r>
              <a:rPr sz="3200" spc="-10" dirty="0">
                <a:cs typeface="Century Gothic"/>
              </a:rPr>
              <a:t>1</a:t>
            </a:r>
            <a:r>
              <a:rPr sz="3200" spc="-10" dirty="0">
                <a:latin typeface="Century Gothic"/>
                <a:cs typeface="Century Gothic"/>
              </a:rPr>
              <a:t>,</a:t>
            </a:r>
            <a:r>
              <a:rPr sz="3200" spc="-10" dirty="0">
                <a:cs typeface="Century Gothic"/>
              </a:rPr>
              <a:t>1</a:t>
            </a:r>
            <a:r>
              <a:rPr sz="3200" spc="-35" dirty="0">
                <a:latin typeface="ＭＳ ゴシック"/>
                <a:cs typeface="ＭＳ ゴシック"/>
              </a:rPr>
              <a:t>なら</a:t>
            </a:r>
            <a:r>
              <a:rPr sz="3200" spc="-50" dirty="0">
                <a:cs typeface="Century Gothic"/>
              </a:rPr>
              <a:t>0</a:t>
            </a:r>
            <a:endParaRPr sz="3200" dirty="0"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400" spc="-25" dirty="0">
                <a:cs typeface="Century Gothic"/>
              </a:rPr>
              <a:t>0</a:t>
            </a:r>
            <a:r>
              <a:rPr lang="en-US" sz="4400" spc="-25" dirty="0">
                <a:cs typeface="Century Gothic"/>
              </a:rPr>
              <a:t> </a:t>
            </a:r>
            <a:r>
              <a:rPr sz="4400" spc="-25" dirty="0">
                <a:cs typeface="Century Gothic"/>
              </a:rPr>
              <a:t>1</a:t>
            </a:r>
            <a:endParaRPr sz="4400" dirty="0"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400" spc="-25" dirty="0">
                <a:solidFill>
                  <a:srgbClr val="FF0000"/>
                </a:solidFill>
                <a:cs typeface="Century Gothic"/>
              </a:rPr>
              <a:t>1</a:t>
            </a:r>
            <a:r>
              <a:rPr lang="en-US" sz="4400" spc="-25" dirty="0">
                <a:solidFill>
                  <a:srgbClr val="FF0000"/>
                </a:solidFill>
                <a:cs typeface="Century Gothic"/>
              </a:rPr>
              <a:t> </a:t>
            </a:r>
            <a:r>
              <a:rPr sz="4400" spc="-25" dirty="0">
                <a:solidFill>
                  <a:srgbClr val="FF0000"/>
                </a:solidFill>
                <a:cs typeface="Century Gothic"/>
              </a:rPr>
              <a:t>0</a:t>
            </a:r>
            <a:endParaRPr sz="4400" dirty="0">
              <a:solidFill>
                <a:srgbClr val="FF0000"/>
              </a:solidFill>
              <a:cs typeface="Century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02643" y="2241462"/>
            <a:ext cx="24130" cy="33655"/>
          </a:xfrm>
          <a:custGeom>
            <a:avLst/>
            <a:gdLst/>
            <a:ahLst/>
            <a:cxnLst/>
            <a:rect l="l" t="t" r="r" b="b"/>
            <a:pathLst>
              <a:path w="24129" h="33655">
                <a:moveTo>
                  <a:pt x="16170" y="4997"/>
                </a:moveTo>
                <a:lnTo>
                  <a:pt x="16388" y="4778"/>
                </a:lnTo>
                <a:lnTo>
                  <a:pt x="16752" y="4195"/>
                </a:lnTo>
                <a:lnTo>
                  <a:pt x="17480" y="3686"/>
                </a:lnTo>
                <a:lnTo>
                  <a:pt x="18207" y="3178"/>
                </a:lnTo>
                <a:lnTo>
                  <a:pt x="19674" y="2512"/>
                </a:lnTo>
                <a:lnTo>
                  <a:pt x="20532" y="1944"/>
                </a:lnTo>
                <a:lnTo>
                  <a:pt x="21390" y="1377"/>
                </a:lnTo>
                <a:lnTo>
                  <a:pt x="22068" y="564"/>
                </a:lnTo>
                <a:lnTo>
                  <a:pt x="22627" y="282"/>
                </a:lnTo>
                <a:lnTo>
                  <a:pt x="23186" y="0"/>
                </a:lnTo>
                <a:lnTo>
                  <a:pt x="23790" y="125"/>
                </a:lnTo>
                <a:lnTo>
                  <a:pt x="23887" y="252"/>
                </a:lnTo>
                <a:lnTo>
                  <a:pt x="23983" y="379"/>
                </a:lnTo>
                <a:lnTo>
                  <a:pt x="23575" y="516"/>
                </a:lnTo>
                <a:lnTo>
                  <a:pt x="23205" y="1044"/>
                </a:lnTo>
                <a:lnTo>
                  <a:pt x="22835" y="1572"/>
                </a:lnTo>
                <a:lnTo>
                  <a:pt x="22426" y="2346"/>
                </a:lnTo>
                <a:lnTo>
                  <a:pt x="21668" y="3422"/>
                </a:lnTo>
                <a:lnTo>
                  <a:pt x="20909" y="4498"/>
                </a:lnTo>
                <a:lnTo>
                  <a:pt x="19915" y="5895"/>
                </a:lnTo>
                <a:lnTo>
                  <a:pt x="18655" y="7499"/>
                </a:lnTo>
                <a:lnTo>
                  <a:pt x="17394" y="9102"/>
                </a:lnTo>
                <a:lnTo>
                  <a:pt x="15621" y="11011"/>
                </a:lnTo>
                <a:lnTo>
                  <a:pt x="14105" y="13042"/>
                </a:lnTo>
                <a:lnTo>
                  <a:pt x="12590" y="15074"/>
                </a:lnTo>
                <a:lnTo>
                  <a:pt x="11165" y="17350"/>
                </a:lnTo>
                <a:lnTo>
                  <a:pt x="9562" y="19687"/>
                </a:lnTo>
                <a:lnTo>
                  <a:pt x="7958" y="22023"/>
                </a:lnTo>
                <a:lnTo>
                  <a:pt x="6076" y="24751"/>
                </a:lnTo>
                <a:lnTo>
                  <a:pt x="4482" y="27062"/>
                </a:lnTo>
                <a:lnTo>
                  <a:pt x="2889" y="29373"/>
                </a:lnTo>
                <a:lnTo>
                  <a:pt x="746" y="32468"/>
                </a:lnTo>
                <a:lnTo>
                  <a:pt x="0" y="33549"/>
                </a:lnTo>
              </a:path>
            </a:pathLst>
          </a:custGeom>
          <a:ln w="19050">
            <a:solidFill>
              <a:srgbClr val="FF5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60E51A3-2461-BF0F-F157-D82D61F47117}"/>
              </a:ext>
            </a:extLst>
          </p:cNvPr>
          <p:cNvCxnSpPr/>
          <p:nvPr/>
        </p:nvCxnSpPr>
        <p:spPr>
          <a:xfrm>
            <a:off x="1524000" y="3276600"/>
            <a:ext cx="1219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96A1BFB-2D8D-6A1C-19DF-B38580A5BA1B}"/>
              </a:ext>
            </a:extLst>
          </p:cNvPr>
          <p:cNvCxnSpPr/>
          <p:nvPr/>
        </p:nvCxnSpPr>
        <p:spPr>
          <a:xfrm>
            <a:off x="5486400" y="3276600"/>
            <a:ext cx="1219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1661270-3081-C878-6E6F-B608B24DD7A0}"/>
              </a:ext>
            </a:extLst>
          </p:cNvPr>
          <p:cNvCxnSpPr>
            <a:cxnSpLocks/>
          </p:cNvCxnSpPr>
          <p:nvPr/>
        </p:nvCxnSpPr>
        <p:spPr>
          <a:xfrm>
            <a:off x="9144000" y="3892047"/>
            <a:ext cx="1981200" cy="53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4EAC64F-BDCE-96EB-3182-16F312481D43}"/>
              </a:ext>
            </a:extLst>
          </p:cNvPr>
          <p:cNvCxnSpPr/>
          <p:nvPr/>
        </p:nvCxnSpPr>
        <p:spPr>
          <a:xfrm>
            <a:off x="1524000" y="6172200"/>
            <a:ext cx="1219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1661</TotalTime>
  <Words>817</Words>
  <Application>Microsoft Office PowerPoint</Application>
  <PresentationFormat>ワイド画面</PresentationFormat>
  <Paragraphs>162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ＭＳ ゴシック</vt:lpstr>
      <vt:lpstr>VDL ラインＧアール R</vt:lpstr>
      <vt:lpstr>游ゴシック</vt:lpstr>
      <vt:lpstr>0xProto</vt:lpstr>
      <vt:lpstr>Arial</vt:lpstr>
      <vt:lpstr>Century Gothic</vt:lpstr>
      <vt:lpstr>Office テーマ</vt:lpstr>
      <vt:lpstr>PowerPoint プレゼンテーション</vt:lpstr>
      <vt:lpstr>▮bit01.c</vt:lpstr>
      <vt:lpstr>▮bit01.c</vt:lpstr>
      <vt:lpstr>▮bit01.c</vt:lpstr>
      <vt:lpstr>▮bit01.c</vt:lpstr>
      <vt:lpstr>▮bit01.c</vt:lpstr>
      <vt:lpstr>▮bit01.c</vt:lpstr>
      <vt:lpstr>▮bit01.c</vt:lpstr>
      <vt:lpstr>▮ビット演算</vt:lpstr>
      <vt:lpstr>列挙型enum</vt:lpstr>
      <vt:lpstr>列挙型enum</vt:lpstr>
      <vt:lpstr>状態管理　BitState</vt:lpstr>
      <vt:lpstr>状態管理　BitState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山﨑 輝音</dc:creator>
  <cp:lastModifiedBy>murata@st.kobedenshi.ac.jp</cp:lastModifiedBy>
  <cp:revision>40</cp:revision>
  <dcterms:created xsi:type="dcterms:W3CDTF">2024-06-05T07:26:26Z</dcterms:created>
  <dcterms:modified xsi:type="dcterms:W3CDTF">2024-06-15T08:23:11Z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2024-06-05T00:00:00Z</vt:filetime>
  </property>
  <property fmtid="{D5CDD505-2E9C-101B-9397-08002B2CF9AE}" pid="5" name="Producer">
    <vt:lpwstr>Microsoft® PowerPoint® for Microsoft 365</vt:lpwstr>
  </property>
</Properties>
</file>