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1"/>
  </p:notesMasterIdLst>
  <p:sldIdLst>
    <p:sldId id="256" r:id="rId2"/>
    <p:sldId id="273" r:id="rId3"/>
    <p:sldId id="274" r:id="rId4"/>
    <p:sldId id="281" r:id="rId5"/>
    <p:sldId id="282" r:id="rId6"/>
    <p:sldId id="283" r:id="rId7"/>
    <p:sldId id="284" r:id="rId8"/>
    <p:sldId id="285" r:id="rId9"/>
    <p:sldId id="269" r:id="rId10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1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2024/6/27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3844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32152"/>
            <a:ext cx="10515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+mn-lt"/>
                <a:cs typeface="ＭＳ ゴシック"/>
              </a:rPr>
              <a:t>▮</a:t>
            </a:r>
            <a:r>
              <a:rPr b="0" spc="-10" dirty="0">
                <a:latin typeface="+mn-lt"/>
              </a:rPr>
              <a:t>b_prac01.c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9968" y="1408303"/>
            <a:ext cx="3834765" cy="1981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95"/>
              </a:spcBef>
            </a:pPr>
            <a:r>
              <a:rPr lang="en-US" altLang="ja-JP" sz="4800" spc="-45" dirty="0">
                <a:cs typeface="ＭＳ ゴシック"/>
              </a:rPr>
              <a:t>RPG</a:t>
            </a:r>
            <a:r>
              <a:rPr lang="ja-JP" altLang="en-US" sz="4000" spc="-45" dirty="0">
                <a:cs typeface="ＭＳ ゴシック"/>
              </a:rPr>
              <a:t>戦闘画面風のミニゲームを</a:t>
            </a:r>
            <a:br>
              <a:rPr lang="en-US" altLang="ja-JP" sz="4000" spc="-45" dirty="0">
                <a:cs typeface="ＭＳ ゴシック"/>
              </a:rPr>
            </a:br>
            <a:r>
              <a:rPr lang="ja-JP" altLang="en-US" sz="4000" spc="-45" dirty="0">
                <a:cs typeface="ＭＳ ゴシック"/>
              </a:rPr>
              <a:t>制作する</a:t>
            </a:r>
            <a:endParaRPr sz="4000" dirty="0"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1200" y="764695"/>
            <a:ext cx="6097905" cy="559640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ja-JP" altLang="en-US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******************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en-US" altLang="ja-JP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HP:2000  MP:150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en-US" altLang="ja-JP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******************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ja-JP" altLang="en-US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敵</a:t>
            </a:r>
            <a:r>
              <a:rPr lang="en-US" altLang="ja-JP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B</a:t>
            </a:r>
            <a:r>
              <a:rPr lang="ja-JP" altLang="en-US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があらわれた！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en-US" altLang="ja-JP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----------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ja-JP" altLang="en-US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コマンドを選択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en-US" altLang="ja-JP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1.</a:t>
            </a:r>
            <a:r>
              <a:rPr lang="ja-JP" altLang="en-US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たたかう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en-US" altLang="ja-JP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2.</a:t>
            </a:r>
            <a:r>
              <a:rPr lang="ja-JP" altLang="en-US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スキル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en-US" altLang="ja-JP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3.</a:t>
            </a:r>
            <a:r>
              <a:rPr lang="ja-JP" altLang="en-US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  <a:t>ぼうぎょ</a:t>
            </a:r>
            <a:br>
              <a:rPr lang="en-US" altLang="ja-JP" sz="2800" spc="-40" dirty="0">
                <a:solidFill>
                  <a:schemeClr val="bg1"/>
                </a:solidFill>
                <a:latin typeface="ＭＳ ゴシック"/>
                <a:cs typeface="ＭＳ ゴシック"/>
              </a:rPr>
            </a:br>
            <a:endParaRPr lang="en-US" altLang="ja-JP" sz="2800" spc="-40" dirty="0">
              <a:solidFill>
                <a:schemeClr val="bg1"/>
              </a:solidFill>
              <a:latin typeface="ＭＳ ゴシック"/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ja-JP" alt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主人公の攻撃</a:t>
            </a:r>
          </a:p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lang="ja-JP" alt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敵</a:t>
            </a:r>
            <a:r>
              <a:rPr lang="en-US" altLang="ja-JP" sz="2800" dirty="0">
                <a:solidFill>
                  <a:schemeClr val="bg1"/>
                </a:solidFill>
                <a:latin typeface="Century Gothic"/>
                <a:cs typeface="Century Gothic"/>
              </a:rPr>
              <a:t>B</a:t>
            </a:r>
            <a:r>
              <a:rPr lang="ja-JP" alt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に</a:t>
            </a:r>
            <a:r>
              <a:rPr lang="en-US" altLang="ja-JP" sz="2800" dirty="0">
                <a:solidFill>
                  <a:schemeClr val="bg1"/>
                </a:solidFill>
                <a:latin typeface="Century Gothic"/>
                <a:cs typeface="Century Gothic"/>
              </a:rPr>
              <a:t>204</a:t>
            </a:r>
            <a:r>
              <a:rPr lang="ja-JP" altLang="en-US" sz="2800" dirty="0">
                <a:solidFill>
                  <a:schemeClr val="bg1"/>
                </a:solidFill>
                <a:latin typeface="Century Gothic"/>
                <a:cs typeface="Century Gothic"/>
              </a:rPr>
              <a:t>のダメージ</a:t>
            </a:r>
            <a:endParaRPr sz="2800" dirty="0">
              <a:solidFill>
                <a:schemeClr val="bg1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b_prac0</a:t>
            </a:r>
            <a:r>
              <a:rPr lang="en-US" spc="-10" dirty="0"/>
              <a:t>1</a:t>
            </a:r>
            <a:r>
              <a:rPr spc="-10" dirty="0"/>
              <a:t>.c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3686" y="1685288"/>
            <a:ext cx="8420735" cy="5020311"/>
            <a:chOff x="1043686" y="1685289"/>
            <a:chExt cx="8420735" cy="4537710"/>
          </a:xfrm>
        </p:grpSpPr>
        <p:sp>
          <p:nvSpPr>
            <p:cNvPr id="4" name="object 4"/>
            <p:cNvSpPr/>
            <p:nvPr/>
          </p:nvSpPr>
          <p:spPr>
            <a:xfrm>
              <a:off x="1050036" y="1691639"/>
              <a:ext cx="8408035" cy="4525010"/>
            </a:xfrm>
            <a:custGeom>
              <a:avLst/>
              <a:gdLst/>
              <a:ahLst/>
              <a:cxnLst/>
              <a:rect l="l" t="t" r="r" b="b"/>
              <a:pathLst>
                <a:path w="8408035" h="4525010">
                  <a:moveTo>
                    <a:pt x="8407908" y="0"/>
                  </a:moveTo>
                  <a:lnTo>
                    <a:pt x="0" y="0"/>
                  </a:lnTo>
                  <a:lnTo>
                    <a:pt x="0" y="4524756"/>
                  </a:lnTo>
                  <a:lnTo>
                    <a:pt x="8407908" y="4524756"/>
                  </a:lnTo>
                  <a:lnTo>
                    <a:pt x="8407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0036" y="1691639"/>
              <a:ext cx="8408035" cy="4525010"/>
            </a:xfrm>
            <a:custGeom>
              <a:avLst/>
              <a:gdLst/>
              <a:ahLst/>
              <a:cxnLst/>
              <a:rect l="l" t="t" r="r" b="b"/>
              <a:pathLst>
                <a:path w="8408035" h="4525010">
                  <a:moveTo>
                    <a:pt x="0" y="4524756"/>
                  </a:moveTo>
                  <a:lnTo>
                    <a:pt x="8407908" y="4524756"/>
                  </a:lnTo>
                  <a:lnTo>
                    <a:pt x="8407908" y="0"/>
                  </a:lnTo>
                  <a:lnTo>
                    <a:pt x="0" y="0"/>
                  </a:lnTo>
                  <a:lnTo>
                    <a:pt x="0" y="4524756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19200" y="942596"/>
            <a:ext cx="6499759" cy="2430152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b="1" spc="-10" dirty="0">
                <a:cs typeface="ＭＳ ゴシック"/>
              </a:rPr>
              <a:t>～</a:t>
            </a:r>
            <a:r>
              <a:rPr sz="2400" b="1" spc="-10" dirty="0">
                <a:cs typeface="Century Gothic"/>
              </a:rPr>
              <a:t>main</a:t>
            </a:r>
            <a:r>
              <a:rPr sz="2400" b="1" spc="-25" dirty="0">
                <a:cs typeface="ＭＳ ゴシック"/>
              </a:rPr>
              <a:t>関数の前に必要なもの</a:t>
            </a:r>
            <a:r>
              <a:rPr sz="2400" b="1" spc="-50" dirty="0">
                <a:cs typeface="ＭＳ ゴシック"/>
              </a:rPr>
              <a:t>～</a:t>
            </a:r>
            <a:endParaRPr sz="2400" dirty="0">
              <a:cs typeface="ＭＳ ゴシック"/>
            </a:endParaRPr>
          </a:p>
          <a:p>
            <a:pPr marL="249554">
              <a:lnSpc>
                <a:spcPct val="100000"/>
              </a:lnSpc>
              <a:spcBef>
                <a:spcPts val="1455"/>
              </a:spcBef>
              <a:tabLst>
                <a:tab pos="3450590" algn="l"/>
              </a:tabLst>
            </a:pPr>
            <a:r>
              <a:rPr sz="2400" dirty="0">
                <a:solidFill>
                  <a:srgbClr val="0000FF"/>
                </a:solidFill>
                <a:cs typeface="ＭＳ ゴシック"/>
              </a:rPr>
              <a:t>typedef</a:t>
            </a:r>
            <a:r>
              <a:rPr sz="2400" spc="-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2400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24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2400" spc="-25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2400" dirty="0">
                <a:solidFill>
                  <a:srgbClr val="0000FF"/>
                </a:solidFill>
                <a:cs typeface="ＭＳ ゴシック"/>
              </a:rPr>
              <a:t>	</a:t>
            </a:r>
            <a:r>
              <a:rPr sz="2400" spc="-10" dirty="0">
                <a:solidFill>
                  <a:srgbClr val="2B91AE"/>
                </a:solidFill>
                <a:cs typeface="ＭＳ ゴシック"/>
              </a:rPr>
              <a:t>UINT</a:t>
            </a:r>
            <a:r>
              <a:rPr sz="2400" spc="-10" dirty="0">
                <a:cs typeface="ＭＳ ゴシック"/>
              </a:rPr>
              <a:t>;</a:t>
            </a:r>
            <a:endParaRPr lang="en-US" sz="2400" spc="-10" dirty="0">
              <a:cs typeface="ＭＳ ゴシック"/>
            </a:endParaRPr>
          </a:p>
          <a:p>
            <a:pPr marL="249554">
              <a:lnSpc>
                <a:spcPct val="100000"/>
              </a:lnSpc>
              <a:spcBef>
                <a:spcPts val="1455"/>
              </a:spcBef>
              <a:tabLst>
                <a:tab pos="3450590" algn="l"/>
              </a:tabLst>
            </a:pPr>
            <a:r>
              <a:rPr lang="en-US" sz="2400" spc="-1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lang="en-US" sz="2400" spc="-10" dirty="0">
                <a:cs typeface="ＭＳ ゴシック"/>
              </a:rPr>
              <a:t> </a:t>
            </a:r>
            <a:r>
              <a:rPr lang="en-US" sz="2400" spc="-10" dirty="0" err="1">
                <a:cs typeface="ＭＳ ゴシック"/>
              </a:rPr>
              <a:t>TurnCount</a:t>
            </a:r>
            <a:r>
              <a:rPr lang="en-US" sz="2400" spc="-10" dirty="0">
                <a:cs typeface="ＭＳ ゴシック"/>
              </a:rPr>
              <a:t> = 0;  </a:t>
            </a:r>
            <a:r>
              <a:rPr lang="en-US" sz="2400" spc="-10" dirty="0">
                <a:solidFill>
                  <a:srgbClr val="00B050"/>
                </a:solidFill>
                <a:cs typeface="ＭＳ ゴシック"/>
              </a:rPr>
              <a:t>//</a:t>
            </a:r>
            <a:r>
              <a:rPr lang="ja-JP" altLang="en-US" sz="2400" spc="-10" dirty="0">
                <a:solidFill>
                  <a:srgbClr val="00B050"/>
                </a:solidFill>
                <a:cs typeface="ＭＳ ゴシック"/>
              </a:rPr>
              <a:t>戦闘ターン数</a:t>
            </a:r>
            <a:endParaRPr sz="2400" dirty="0">
              <a:solidFill>
                <a:srgbClr val="00B050"/>
              </a:solidFill>
              <a:cs typeface="ＭＳ ゴシック"/>
            </a:endParaRPr>
          </a:p>
          <a:p>
            <a:pPr marL="249554" marR="2054860">
              <a:lnSpc>
                <a:spcPct val="100000"/>
              </a:lnSpc>
            </a:pPr>
            <a:br>
              <a:rPr lang="en-US" sz="2400" spc="-50" dirty="0">
                <a:solidFill>
                  <a:srgbClr val="008000"/>
                </a:solidFill>
                <a:cs typeface="ＭＳ ゴシック"/>
              </a:rPr>
            </a:br>
            <a:endParaRPr sz="2400" dirty="0"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9200" y="2623030"/>
            <a:ext cx="1043940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554" marR="2054860">
              <a:lnSpc>
                <a:spcPct val="100000"/>
              </a:lnSpc>
            </a:pPr>
            <a:r>
              <a:rPr lang="en-US" altLang="ja-JP" sz="2400" dirty="0" err="1">
                <a:solidFill>
                  <a:srgbClr val="0000FF"/>
                </a:solidFill>
                <a:cs typeface="ＭＳ ゴシック"/>
              </a:rPr>
              <a:t>enum</a:t>
            </a:r>
            <a:r>
              <a:rPr lang="en-US" altLang="ja-JP" sz="2400" spc="-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2400" spc="-10" dirty="0" err="1">
                <a:solidFill>
                  <a:srgbClr val="2B91AE"/>
                </a:solidFill>
                <a:cs typeface="ＭＳ ゴシック"/>
              </a:rPr>
              <a:t>BitState</a:t>
            </a:r>
            <a:endParaRPr lang="en-US" altLang="ja-JP" sz="2400" dirty="0">
              <a:cs typeface="ＭＳ ゴシック"/>
            </a:endParaRPr>
          </a:p>
          <a:p>
            <a:pPr marL="249554">
              <a:lnSpc>
                <a:spcPct val="100000"/>
              </a:lnSpc>
            </a:pPr>
            <a:r>
              <a:rPr lang="en-US" altLang="ja-JP" sz="2400" spc="-50" dirty="0">
                <a:cs typeface="ＭＳ ゴシック"/>
              </a:rPr>
              <a:t>{</a:t>
            </a:r>
            <a:endParaRPr lang="en-US" altLang="ja-JP" sz="2400" dirty="0">
              <a:cs typeface="ＭＳ ゴシック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it-IT" altLang="ja-JP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Base</a:t>
            </a:r>
            <a:r>
              <a:rPr lang="it-IT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0,            </a:t>
            </a:r>
            <a:r>
              <a:rPr lang="it-IT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0000 0000</a:t>
            </a:r>
            <a:endParaRPr lang="it-IT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fi-FI" altLang="ja-JP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Poison</a:t>
            </a:r>
            <a:r>
              <a:rPr lang="fi-FI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 &lt;&lt; 0,     </a:t>
            </a:r>
            <a:r>
              <a:rPr lang="fi-FI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0000 0001(</a:t>
            </a:r>
            <a:r>
              <a:rPr lang="ja-JP" altLang="fi-FI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毒</a:t>
            </a:r>
            <a:r>
              <a:rPr lang="fi-FI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</a:t>
            </a:r>
            <a:endParaRPr lang="fi-FI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nl-NL" altLang="ja-JP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Sleep</a:t>
            </a:r>
            <a:r>
              <a:rPr lang="nl-NL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 &lt;&lt; 1,      </a:t>
            </a:r>
            <a:r>
              <a:rPr lang="nl-NL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0000 0010(</a:t>
            </a:r>
            <a:r>
              <a:rPr lang="ja-JP" altLang="nl-NL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睡眠</a:t>
            </a:r>
            <a:r>
              <a:rPr lang="nl-NL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</a:t>
            </a:r>
            <a:endParaRPr lang="nl-NL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en-US" altLang="ja-JP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Paralysis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 &lt;&lt; 2,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0000 0100(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麻痺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en-US" altLang="ja-JP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Burn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 &lt;&lt; 3,     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0000 1000(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火傷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en-US" altLang="ja-JP" sz="1800" dirty="0" err="1">
                <a:solidFill>
                  <a:srgbClr val="2F4F4F"/>
                </a:solidFill>
                <a:ea typeface="ＭＳ ゴシック" panose="020B0609070205080204" pitchFamily="49" charset="-128"/>
              </a:rPr>
              <a:t>AtkUp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 &lt;&lt; 4,    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0001 0000(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攻撃力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Up)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en-US" altLang="ja-JP" sz="1800" dirty="0" err="1">
                <a:solidFill>
                  <a:srgbClr val="2F4F4F"/>
                </a:solidFill>
                <a:ea typeface="ＭＳ ゴシック" panose="020B0609070205080204" pitchFamily="49" charset="-128"/>
              </a:rPr>
              <a:t>AtkDown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 &lt;&lt; 5,  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0010 0000(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攻撃力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Down)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en-US" altLang="ja-JP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Dead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 &lt;&lt; 6,     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0100 0000(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死亡フラグ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1800" dirty="0">
                <a:solidFill>
                  <a:srgbClr val="2F4F4F"/>
                </a:solidFill>
                <a:ea typeface="ＭＳ ゴシック" panose="020B0609070205080204" pitchFamily="49" charset="-128"/>
              </a:rPr>
              <a:t>　　</a:t>
            </a:r>
            <a:r>
              <a:rPr lang="en-US" altLang="ja-JP" sz="1800" dirty="0" err="1">
                <a:solidFill>
                  <a:srgbClr val="2F4F4F"/>
                </a:solidFill>
                <a:ea typeface="ＭＳ ゴシック" panose="020B0609070205080204" pitchFamily="49" charset="-128"/>
              </a:rPr>
              <a:t>Atk_Skill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 1 &lt;&lt; 7 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//0000 0000 1000 0000(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このフラグが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ON</a:t>
            </a:r>
            <a:b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</a:b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　　　　　　　　　　　　　　　　　　のキャラしか状態異常を付加できない）</a:t>
            </a:r>
            <a:endParaRPr lang="en-US" altLang="ja-JP" sz="1800" dirty="0">
              <a:solidFill>
                <a:srgbClr val="008000"/>
              </a:solidFill>
              <a:ea typeface="ＭＳ ゴシック" panose="020B0609070205080204" pitchFamily="49" charset="-128"/>
            </a:endParaRPr>
          </a:p>
          <a:p>
            <a:r>
              <a:rPr sz="2400" spc="-25" dirty="0">
                <a:cs typeface="ＭＳ ゴシック"/>
              </a:rPr>
              <a:t>};</a:t>
            </a:r>
            <a:endParaRPr sz="2400" dirty="0">
              <a:cs typeface="ＭＳ ゴシック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b_prac0</a:t>
            </a:r>
            <a:r>
              <a:rPr lang="en-US" spc="-10" dirty="0"/>
              <a:t>1</a:t>
            </a:r>
            <a:r>
              <a:rPr spc="-10" dirty="0"/>
              <a:t>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43000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latin typeface="ＭＳ ゴシック"/>
                <a:cs typeface="ＭＳ ゴシック"/>
              </a:rPr>
              <a:t>～</a:t>
            </a:r>
            <a:r>
              <a:rPr sz="3600" b="1" spc="-35" dirty="0" err="1">
                <a:latin typeface="ＭＳ ゴシック"/>
                <a:cs typeface="ＭＳ ゴシック"/>
              </a:rPr>
              <a:t>宣言する</a:t>
            </a:r>
            <a:r>
              <a:rPr lang="ja-JP" altLang="en-US" sz="3600" b="1" spc="-35" dirty="0">
                <a:latin typeface="ＭＳ ゴシック"/>
                <a:cs typeface="ＭＳ ゴシック"/>
              </a:rPr>
              <a:t>構造体</a:t>
            </a:r>
            <a:r>
              <a:rPr sz="3600" b="1" spc="-60" dirty="0">
                <a:latin typeface="ＭＳ ゴシック"/>
                <a:cs typeface="ＭＳ ゴシック"/>
              </a:rPr>
              <a:t>～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106202"/>
            <a:ext cx="10896600" cy="2645596"/>
          </a:xfrm>
          <a:prstGeom prst="rect">
            <a:avLst/>
          </a:prstGeom>
          <a:solidFill>
            <a:srgbClr val="FFFFFF"/>
          </a:solidFill>
          <a:ln w="28575">
            <a:solidFill>
              <a:srgbClr val="27CED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typedef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struct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//Skill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型構造体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char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name[20];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スキル名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type;  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スキルの種類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use_mp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使用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MP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量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effect;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スキル効果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Skill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sz="4400" dirty="0">
              <a:cs typeface="ＭＳ 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3D4417-1B8D-0FF2-4D2B-5C544D31D519}"/>
              </a:ext>
            </a:extLst>
          </p:cNvPr>
          <p:cNvSpPr txBox="1"/>
          <p:nvPr/>
        </p:nvSpPr>
        <p:spPr>
          <a:xfrm>
            <a:off x="2133600" y="5235752"/>
            <a:ext cx="7225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スキルに関する情報を保持するための構造体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b_prac0</a:t>
            </a:r>
            <a:r>
              <a:rPr lang="en-US" spc="-10" dirty="0"/>
              <a:t>1</a:t>
            </a:r>
            <a:r>
              <a:rPr spc="-10" dirty="0"/>
              <a:t>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43000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latin typeface="ＭＳ ゴシック"/>
                <a:cs typeface="ＭＳ ゴシック"/>
              </a:rPr>
              <a:t>～</a:t>
            </a:r>
            <a:r>
              <a:rPr sz="3600" b="1" spc="-35" dirty="0" err="1">
                <a:latin typeface="ＭＳ ゴシック"/>
                <a:cs typeface="ＭＳ ゴシック"/>
              </a:rPr>
              <a:t>宣言する</a:t>
            </a:r>
            <a:r>
              <a:rPr lang="ja-JP" altLang="en-US" sz="3600" b="1" spc="-35" dirty="0">
                <a:latin typeface="ＭＳ ゴシック"/>
                <a:cs typeface="ＭＳ ゴシック"/>
              </a:rPr>
              <a:t>構造体</a:t>
            </a:r>
            <a:r>
              <a:rPr sz="3600" b="1" spc="-60" dirty="0">
                <a:latin typeface="ＭＳ ゴシック"/>
                <a:cs typeface="ＭＳ ゴシック"/>
              </a:rPr>
              <a:t>～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106202"/>
            <a:ext cx="10896600" cy="3076483"/>
          </a:xfrm>
          <a:prstGeom prst="rect">
            <a:avLst/>
          </a:prstGeom>
          <a:solidFill>
            <a:srgbClr val="FFFFFF"/>
          </a:solidFill>
          <a:ln w="28575">
            <a:solidFill>
              <a:srgbClr val="27CED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typedef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struct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//Spec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型構造体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char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name[20];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名前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hp;    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//HP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攻撃力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def;   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防御力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UINT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state;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状態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Spec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sz="6000" dirty="0">
              <a:cs typeface="ＭＳ 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3D4417-1B8D-0FF2-4D2B-5C544D31D519}"/>
              </a:ext>
            </a:extLst>
          </p:cNvPr>
          <p:cNvSpPr txBox="1"/>
          <p:nvPr/>
        </p:nvSpPr>
        <p:spPr>
          <a:xfrm>
            <a:off x="871362" y="5204432"/>
            <a:ext cx="1121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自キャラおよび敵キャラのどちらともが持つ共通パラメータを管理する</a:t>
            </a:r>
          </a:p>
        </p:txBody>
      </p:sp>
    </p:spTree>
    <p:extLst>
      <p:ext uri="{BB962C8B-B14F-4D97-AF65-F5344CB8AC3E}">
        <p14:creationId xmlns:p14="http://schemas.microsoft.com/office/powerpoint/2010/main" val="26836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b_prac0</a:t>
            </a:r>
            <a:r>
              <a:rPr lang="en-US" spc="-10" dirty="0"/>
              <a:t>1</a:t>
            </a:r>
            <a:r>
              <a:rPr spc="-10" dirty="0"/>
              <a:t>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43000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latin typeface="ＭＳ ゴシック"/>
                <a:cs typeface="ＭＳ ゴシック"/>
              </a:rPr>
              <a:t>～</a:t>
            </a:r>
            <a:r>
              <a:rPr sz="3600" b="1" spc="-35" dirty="0" err="1">
                <a:latin typeface="ＭＳ ゴシック"/>
                <a:cs typeface="ＭＳ ゴシック"/>
              </a:rPr>
              <a:t>宣言する</a:t>
            </a:r>
            <a:r>
              <a:rPr lang="ja-JP" altLang="en-US" sz="3600" b="1" spc="-35" dirty="0">
                <a:latin typeface="ＭＳ ゴシック"/>
                <a:cs typeface="ＭＳ ゴシック"/>
              </a:rPr>
              <a:t>構造体</a:t>
            </a:r>
            <a:r>
              <a:rPr sz="3600" b="1" spc="-60" dirty="0">
                <a:latin typeface="ＭＳ ゴシック"/>
                <a:cs typeface="ＭＳ ゴシック"/>
              </a:rPr>
              <a:t>～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2106202"/>
            <a:ext cx="10896600" cy="2645596"/>
          </a:xfrm>
          <a:prstGeom prst="rect">
            <a:avLst/>
          </a:prstGeom>
          <a:solidFill>
            <a:srgbClr val="FFFFFF"/>
          </a:solidFill>
          <a:ln w="28575">
            <a:solidFill>
              <a:srgbClr val="27CED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typedef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struct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//Chara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型構造体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Spec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sp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//Spec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型構造体変数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maxhp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最大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HP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mp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//SP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Skill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skl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800" dirty="0" err="1">
                <a:solidFill>
                  <a:srgbClr val="6F008A"/>
                </a:solidFill>
                <a:ea typeface="ＭＳ ゴシック" panose="020B0609070205080204" pitchFamily="49" charset="-128"/>
              </a:rPr>
              <a:t>Skil_Num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]; 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//Skill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型構造体配列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Chara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sz="8000" dirty="0">
              <a:cs typeface="ＭＳ ゴシック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3D4417-1B8D-0FF2-4D2B-5C544D31D519}"/>
              </a:ext>
            </a:extLst>
          </p:cNvPr>
          <p:cNvSpPr txBox="1"/>
          <p:nvPr/>
        </p:nvSpPr>
        <p:spPr>
          <a:xfrm>
            <a:off x="871362" y="5204432"/>
            <a:ext cx="6034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自キャラが持つパラメータを管理する</a:t>
            </a:r>
            <a:br>
              <a:rPr kumimoji="1" lang="en-US" altLang="ja-JP" sz="2800" dirty="0"/>
            </a:br>
            <a:r>
              <a:rPr kumimoji="1" lang="ja-JP" altLang="en-US" sz="2800" dirty="0"/>
              <a:t>一部、他の構造体の入れ子で構成</a:t>
            </a:r>
          </a:p>
        </p:txBody>
      </p:sp>
    </p:spTree>
    <p:extLst>
      <p:ext uri="{BB962C8B-B14F-4D97-AF65-F5344CB8AC3E}">
        <p14:creationId xmlns:p14="http://schemas.microsoft.com/office/powerpoint/2010/main" val="41233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b_prac0</a:t>
            </a:r>
            <a:r>
              <a:rPr lang="en-US" spc="-10" dirty="0"/>
              <a:t>1</a:t>
            </a:r>
            <a:r>
              <a:rPr spc="-10" dirty="0"/>
              <a:t>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43000"/>
            <a:ext cx="5257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latin typeface="ＭＳ ゴシック"/>
                <a:cs typeface="ＭＳ ゴシック"/>
              </a:rPr>
              <a:t>～</a:t>
            </a:r>
            <a:r>
              <a:rPr sz="3600" b="1" spc="-35" dirty="0" err="1">
                <a:latin typeface="ＭＳ ゴシック"/>
                <a:cs typeface="ＭＳ ゴシック"/>
              </a:rPr>
              <a:t>宣言する</a:t>
            </a:r>
            <a:r>
              <a:rPr lang="ja-JP" altLang="en-US" sz="3600" b="1" spc="-35" dirty="0">
                <a:latin typeface="ＭＳ ゴシック"/>
                <a:cs typeface="ＭＳ ゴシック"/>
              </a:rPr>
              <a:t>構造体</a:t>
            </a:r>
            <a:r>
              <a:rPr sz="3600" b="1" spc="-60" dirty="0">
                <a:latin typeface="ＭＳ ゴシック"/>
                <a:cs typeface="ＭＳ ゴシック"/>
              </a:rPr>
              <a:t>～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325" y="2057400"/>
            <a:ext cx="10896600" cy="2030043"/>
          </a:xfrm>
          <a:prstGeom prst="rect">
            <a:avLst/>
          </a:prstGeom>
          <a:solidFill>
            <a:srgbClr val="FFFFFF"/>
          </a:solidFill>
          <a:ln w="28575">
            <a:solidFill>
              <a:srgbClr val="27CED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r>
              <a:rPr lang="en-US" altLang="ja-JP" sz="3200" dirty="0">
                <a:solidFill>
                  <a:srgbClr val="0000FF"/>
                </a:solidFill>
                <a:ea typeface="ＭＳ ゴシック" panose="020B0609070205080204" pitchFamily="49" charset="-128"/>
              </a:rPr>
              <a:t>typedef</a:t>
            </a:r>
            <a:r>
              <a:rPr lang="en-US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ea typeface="ＭＳ ゴシック" panose="020B0609070205080204" pitchFamily="49" charset="-128"/>
              </a:rPr>
              <a:t>struct</a:t>
            </a:r>
            <a:r>
              <a:rPr lang="en-US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 </a:t>
            </a:r>
            <a:r>
              <a:rPr lang="en-US" altLang="ja-JP" sz="32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//Mob</a:t>
            </a:r>
            <a:r>
              <a:rPr lang="ja-JP" altLang="en-US" sz="32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型構造体</a:t>
            </a:r>
            <a:endParaRPr lang="ja-JP" altLang="en-US" sz="32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3200" dirty="0">
                <a:solidFill>
                  <a:srgbClr val="2B91A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32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Spec</a:t>
            </a:r>
            <a:r>
              <a:rPr lang="en-US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sp</a:t>
            </a:r>
            <a:r>
              <a:rPr lang="en-US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</a:t>
            </a:r>
            <a:r>
              <a:rPr lang="en-US" altLang="ja-JP" sz="32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//Spec</a:t>
            </a:r>
            <a:r>
              <a:rPr lang="ja-JP" altLang="en-US" sz="32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型構造体変数</a:t>
            </a:r>
            <a:endParaRPr lang="ja-JP" altLang="en-US" sz="32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3200" dirty="0">
                <a:solidFill>
                  <a:srgbClr val="0000FF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32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rate;      </a:t>
            </a:r>
            <a:r>
              <a:rPr lang="en-US" altLang="ja-JP" sz="32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32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状態異常攻撃発生レート</a:t>
            </a:r>
            <a:r>
              <a:rPr lang="en-US" altLang="ja-JP" sz="3200" dirty="0">
                <a:solidFill>
                  <a:srgbClr val="008000"/>
                </a:solidFill>
                <a:ea typeface="ＭＳ ゴシック" panose="020B0609070205080204" pitchFamily="49" charset="-128"/>
              </a:rPr>
              <a:t>%</a:t>
            </a:r>
            <a:r>
              <a:rPr lang="ja-JP" altLang="en-US" sz="3200" dirty="0">
                <a:solidFill>
                  <a:srgbClr val="008000"/>
                </a:solidFill>
                <a:ea typeface="ＭＳ ゴシック" panose="020B0609070205080204" pitchFamily="49" charset="-128"/>
              </a:rPr>
              <a:t>表記</a:t>
            </a:r>
            <a:endParaRPr lang="ja-JP" altLang="en-US" sz="32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32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Mob</a:t>
            </a:r>
            <a:r>
              <a:rPr lang="en-US" altLang="ja-JP" sz="32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73D4417-1B8D-0FF2-4D2B-5C544D31D519}"/>
              </a:ext>
            </a:extLst>
          </p:cNvPr>
          <p:cNvSpPr txBox="1"/>
          <p:nvPr/>
        </p:nvSpPr>
        <p:spPr>
          <a:xfrm>
            <a:off x="850097" y="4435021"/>
            <a:ext cx="60340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敵キャラが持つパラメータを管理する</a:t>
            </a:r>
            <a:br>
              <a:rPr kumimoji="1" lang="en-US" altLang="ja-JP" sz="2800" dirty="0"/>
            </a:br>
            <a:r>
              <a:rPr kumimoji="1" lang="ja-JP" altLang="en-US" sz="2800" dirty="0"/>
              <a:t>一部、他の構造体の入れ子で構成</a:t>
            </a:r>
          </a:p>
        </p:txBody>
      </p:sp>
    </p:spTree>
    <p:extLst>
      <p:ext uri="{BB962C8B-B14F-4D97-AF65-F5344CB8AC3E}">
        <p14:creationId xmlns:p14="http://schemas.microsoft.com/office/powerpoint/2010/main" val="392627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b_prac0</a:t>
            </a:r>
            <a:r>
              <a:rPr lang="en-US" spc="-10" dirty="0"/>
              <a:t>1</a:t>
            </a:r>
            <a:r>
              <a:rPr spc="-10" dirty="0"/>
              <a:t>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43000"/>
            <a:ext cx="662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latin typeface="ＭＳ ゴシック"/>
                <a:cs typeface="ＭＳ ゴシック"/>
              </a:rPr>
              <a:t>～</a:t>
            </a:r>
            <a:r>
              <a:rPr lang="ja-JP" altLang="en-US" sz="3600" b="1" spc="-35" dirty="0">
                <a:latin typeface="ＭＳ ゴシック"/>
                <a:cs typeface="ＭＳ ゴシック"/>
              </a:rPr>
              <a:t>関数のプロトタイプ宣言</a:t>
            </a:r>
            <a:r>
              <a:rPr sz="3600" b="1" spc="-60" dirty="0">
                <a:latin typeface="ＭＳ ゴシック"/>
                <a:cs typeface="ＭＳ ゴシック"/>
              </a:rPr>
              <a:t>～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780375"/>
            <a:ext cx="10896600" cy="4492255"/>
          </a:xfrm>
          <a:prstGeom prst="rect">
            <a:avLst/>
          </a:prstGeom>
          <a:solidFill>
            <a:srgbClr val="FFFFFF"/>
          </a:solidFill>
          <a:ln w="28575">
            <a:solidFill>
              <a:srgbClr val="27CED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状態を表示する関数</a:t>
            </a:r>
            <a:endParaRPr lang="ja-JP" altLang="en-US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DisplayStatus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Chara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endParaRPr lang="ja-JP" altLang="en-US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戦闘モードへ移行する関数</a:t>
            </a:r>
            <a:endParaRPr lang="ja-JP" altLang="en-US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BattleMode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Chara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*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Mob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戦闘時のメニュー表示を行う</a:t>
            </a:r>
            <a:endParaRPr lang="ja-JP" altLang="en-US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DisplayMenu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スキル使用時のメニュー表示を行う</a:t>
            </a:r>
            <a:endParaRPr lang="ja-JP" altLang="en-US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SkillMenu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Chara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攻撃側と防御側のパラメータを使った攻撃ダメージ計算</a:t>
            </a:r>
            <a:endParaRPr lang="ja-JP" altLang="en-US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DamageCalc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Spec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sp1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Spec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sp2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戦闘モード時の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HP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計算と死亡判定</a:t>
            </a:r>
            <a:endParaRPr lang="ja-JP" altLang="en-US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void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BattleMessage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Spec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sp1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Spec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*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sp2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endParaRPr lang="en-US" altLang="ja-JP" sz="4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0100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b_prac0</a:t>
            </a:r>
            <a:r>
              <a:rPr lang="en-US" spc="-10" dirty="0"/>
              <a:t>1</a:t>
            </a:r>
            <a:r>
              <a:rPr spc="-10" dirty="0"/>
              <a:t>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143000"/>
            <a:ext cx="662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5" dirty="0">
                <a:latin typeface="ＭＳ ゴシック"/>
                <a:cs typeface="ＭＳ ゴシック"/>
              </a:rPr>
              <a:t>～</a:t>
            </a:r>
            <a:r>
              <a:rPr lang="ja-JP" altLang="en-US" sz="3600" b="1" spc="-35" dirty="0">
                <a:latin typeface="ＭＳ ゴシック"/>
                <a:cs typeface="ＭＳ ゴシック"/>
              </a:rPr>
              <a:t>キャラパラメータ</a:t>
            </a:r>
            <a:r>
              <a:rPr sz="3600" b="1" spc="-60" dirty="0">
                <a:latin typeface="ＭＳ ゴシック"/>
                <a:cs typeface="ＭＳ ゴシック"/>
              </a:rPr>
              <a:t>～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1780375"/>
            <a:ext cx="10896600" cy="4861587"/>
          </a:xfrm>
          <a:prstGeom prst="rect">
            <a:avLst/>
          </a:prstGeom>
          <a:solidFill>
            <a:srgbClr val="FFFFFF"/>
          </a:solidFill>
          <a:ln w="28575">
            <a:solidFill>
              <a:srgbClr val="27CED6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自キャラと敵キャラのパラメータ設定</a:t>
            </a:r>
          </a:p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未実装項目：データファイルからの読み込み</a:t>
            </a:r>
          </a:p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             name    hp    </a:t>
            </a:r>
            <a:r>
              <a:rPr lang="en-US" altLang="ja-JP" sz="24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def  state </a:t>
            </a:r>
            <a:r>
              <a:rPr lang="en-US" altLang="ja-JP" sz="24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maxhp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mp</a:t>
            </a:r>
            <a:endParaRPr lang="en-US" altLang="ja-JP" sz="2400" dirty="0">
              <a:solidFill>
                <a:srgbClr val="008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Chara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chara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{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主人公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,2000, 200, 100, </a:t>
            </a:r>
            <a:r>
              <a:rPr lang="en-US" altLang="ja-JP" sz="2400" dirty="0">
                <a:solidFill>
                  <a:srgbClr val="2F4F4F"/>
                </a:solidFill>
                <a:ea typeface="ＭＳ ゴシック" panose="020B0609070205080204" pitchFamily="49" charset="-128"/>
              </a:rPr>
              <a:t>Base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2000, 150, 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 sk.name    type </a:t>
            </a:r>
            <a:r>
              <a:rPr lang="en-US" altLang="ja-JP" sz="24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usemp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effect </a:t>
            </a:r>
          </a:p>
          <a:p>
            <a:r>
              <a:rPr lang="zh-TW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zh-TW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{{</a:t>
            </a:r>
            <a:r>
              <a:rPr lang="en-US" altLang="zh-TW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"HP</a:t>
            </a:r>
            <a:r>
              <a:rPr lang="zh-TW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回復</a:t>
            </a:r>
            <a:r>
              <a:rPr lang="en-US" altLang="zh-TW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zh-TW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    0,   50,  800},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AtkUp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    1,   50,  120},</a:t>
            </a:r>
          </a:p>
          <a:p>
            <a:r>
              <a:rPr lang="zh-TW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zh-TW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</a:t>
            </a:r>
            <a:r>
              <a:rPr lang="en-US" altLang="zh-TW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zh-TW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状態異常回復</a:t>
            </a:r>
            <a:r>
              <a:rPr lang="en-US" altLang="zh-TW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zh-TW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,2,   20,    0}} };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Mob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mob[3] = { </a:t>
            </a:r>
          </a:p>
          <a:p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//name hp   </a:t>
            </a:r>
            <a:r>
              <a:rPr lang="en-US" altLang="ja-JP" sz="2400" dirty="0" err="1">
                <a:solidFill>
                  <a:srgbClr val="00800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def  state               rate%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敵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A"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700,150, 800,</a:t>
            </a:r>
            <a:r>
              <a:rPr lang="en-US" altLang="ja-JP" sz="2400" dirty="0">
                <a:solidFill>
                  <a:srgbClr val="2F4F4F"/>
                </a:solidFill>
                <a:ea typeface="ＭＳ ゴシック" panose="020B0609070205080204" pitchFamily="49" charset="-128"/>
              </a:rPr>
              <a:t>Poison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| </a:t>
            </a:r>
            <a:r>
              <a:rPr lang="en-US" altLang="ja-JP" sz="2400" dirty="0" err="1">
                <a:solidFill>
                  <a:srgbClr val="2F4F4F"/>
                </a:solidFill>
                <a:ea typeface="ＭＳ ゴシック" panose="020B0609070205080204" pitchFamily="49" charset="-128"/>
              </a:rPr>
              <a:t>Atk_Skill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 30},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敵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B"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,1500,200, 200,</a:t>
            </a:r>
            <a:r>
              <a:rPr lang="en-US" altLang="ja-JP" sz="2400" dirty="0">
                <a:solidFill>
                  <a:srgbClr val="2F4F4F"/>
                </a:solidFill>
                <a:ea typeface="ＭＳ ゴシック" panose="020B0609070205080204" pitchFamily="49" charset="-128"/>
              </a:rPr>
              <a:t>Burn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| </a:t>
            </a:r>
            <a:r>
              <a:rPr lang="en-US" altLang="ja-JP" sz="2400" dirty="0" err="1">
                <a:solidFill>
                  <a:srgbClr val="2F4F4F"/>
                </a:solidFill>
                <a:ea typeface="ＭＳ ゴシック" panose="020B0609070205080204" pitchFamily="49" charset="-128"/>
              </a:rPr>
              <a:t>Atk_Skill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 30},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ボス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,5000,200, 80,</a:t>
            </a:r>
            <a:r>
              <a:rPr lang="en-US" altLang="ja-JP" sz="2400" dirty="0">
                <a:solidFill>
                  <a:srgbClr val="2F4F4F"/>
                </a:solidFill>
                <a:ea typeface="ＭＳ ゴシック" panose="020B0609070205080204" pitchFamily="49" charset="-128"/>
              </a:rPr>
              <a:t>AtkDown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| </a:t>
            </a:r>
            <a:r>
              <a:rPr lang="en-US" altLang="ja-JP" sz="2400" dirty="0" err="1">
                <a:solidFill>
                  <a:srgbClr val="2F4F4F"/>
                </a:solidFill>
                <a:ea typeface="ＭＳ ゴシック" panose="020B0609070205080204" pitchFamily="49" charset="-128"/>
              </a:rPr>
              <a:t>Atk_Skill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10} };</a:t>
            </a:r>
          </a:p>
        </p:txBody>
      </p:sp>
    </p:spTree>
    <p:extLst>
      <p:ext uri="{BB962C8B-B14F-4D97-AF65-F5344CB8AC3E}">
        <p14:creationId xmlns:p14="http://schemas.microsoft.com/office/powerpoint/2010/main" val="35403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336528"/>
            <a:ext cx="41255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pc="-10" dirty="0"/>
              <a:t>b_prac0</a:t>
            </a:r>
            <a:r>
              <a:rPr lang="en-US" spc="-10" dirty="0"/>
              <a:t>1</a:t>
            </a:r>
            <a:r>
              <a:rPr spc="-10" dirty="0"/>
              <a:t>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255" y="914400"/>
            <a:ext cx="10597490" cy="5775299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5" dirty="0" err="1">
                <a:latin typeface="ＭＳ ゴシック"/>
                <a:cs typeface="ＭＳ ゴシック"/>
              </a:rPr>
              <a:t>処理の流れ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lang="en-US" sz="3200" spc="-5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lang="ja-JP" altLang="en-US" sz="3200" dirty="0">
                <a:latin typeface="ＭＳ ゴシック"/>
                <a:cs typeface="ＭＳ ゴシック"/>
              </a:rPr>
              <a:t>① キャラパラメータの設定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② 乱数で戦う敵を設定するか、引数で設定するかを決定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③ 自キャラの死亡フラグが立ってなければ戦闘モード開始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④ 敵との遭遇メッセージを表示後、コマンドメニュー表示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⑤ 状態異常効果があれば発動（毒や火傷など）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⑥ 自キャラステータスの表示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⑦ 攻撃もしくはスキルを選択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⑧ ダメージ計算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⑨ ○が○に攻撃したというメッセージを表示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⑩ </a:t>
            </a:r>
            <a:r>
              <a:rPr lang="en-US" altLang="ja-JP" sz="3200" dirty="0">
                <a:latin typeface="ＭＳ ゴシック"/>
                <a:cs typeface="ＭＳ ゴシック"/>
              </a:rPr>
              <a:t>HP</a:t>
            </a:r>
            <a:r>
              <a:rPr lang="ja-JP" altLang="en-US" sz="3200" dirty="0">
                <a:latin typeface="ＭＳ ゴシック"/>
                <a:cs typeface="ＭＳ ゴシック"/>
              </a:rPr>
              <a:t>による死亡フラグの</a:t>
            </a:r>
            <a:r>
              <a:rPr lang="en-US" altLang="ja-JP" sz="3200" dirty="0">
                <a:latin typeface="ＭＳ ゴシック"/>
                <a:cs typeface="ＭＳ ゴシック"/>
              </a:rPr>
              <a:t>ON</a:t>
            </a:r>
            <a:r>
              <a:rPr lang="ja-JP" altLang="en-US" sz="3200" dirty="0">
                <a:latin typeface="ＭＳ ゴシック"/>
                <a:cs typeface="ＭＳ ゴシック"/>
              </a:rPr>
              <a:t>を行う</a:t>
            </a:r>
            <a:endParaRPr lang="en-US" altLang="ja-JP" sz="3200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891</Words>
  <Application>Microsoft Office PowerPoint</Application>
  <PresentationFormat>ワイド画面</PresentationFormat>
  <Paragraphs>97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ＭＳ ゴシック</vt:lpstr>
      <vt:lpstr>游ゴシック</vt:lpstr>
      <vt:lpstr>0xProto</vt:lpstr>
      <vt:lpstr>Arial</vt:lpstr>
      <vt:lpstr>Century Gothic</vt:lpstr>
      <vt:lpstr>Office テーマ</vt:lpstr>
      <vt:lpstr>▮b_prac01.c</vt:lpstr>
      <vt:lpstr>▮b_prac01.c</vt:lpstr>
      <vt:lpstr>▮b_prac01.c</vt:lpstr>
      <vt:lpstr>▮b_prac01.c</vt:lpstr>
      <vt:lpstr>▮b_prac01.c</vt:lpstr>
      <vt:lpstr>▮b_prac01.c</vt:lpstr>
      <vt:lpstr>▮b_prac01.c</vt:lpstr>
      <vt:lpstr>▮b_prac01.c</vt:lpstr>
      <vt:lpstr>▮b_prac01.c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murata@st.kobedenshi.ac.jp</cp:lastModifiedBy>
  <cp:revision>42</cp:revision>
  <dcterms:created xsi:type="dcterms:W3CDTF">2024-06-05T07:26:26Z</dcterms:created>
  <dcterms:modified xsi:type="dcterms:W3CDTF">2024-06-27T08:12:10Z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