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82" r:id="rId3"/>
    <p:sldId id="283" r:id="rId4"/>
    <p:sldId id="284" r:id="rId5"/>
    <p:sldId id="260" r:id="rId6"/>
    <p:sldId id="261" r:id="rId7"/>
    <p:sldId id="285" r:id="rId8"/>
    <p:sldId id="286" r:id="rId9"/>
    <p:sldId id="287" r:id="rId10"/>
    <p:sldId id="288" r:id="rId11"/>
    <p:sldId id="289" r:id="rId12"/>
    <p:sldId id="290" r:id="rId13"/>
    <p:sldId id="263" r:id="rId14"/>
    <p:sldId id="291" r:id="rId15"/>
    <p:sldId id="292" r:id="rId16"/>
    <p:sldId id="293"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257" r:id="rId31"/>
    <p:sldId id="258" r:id="rId32"/>
    <p:sldId id="259" r:id="rId33"/>
    <p:sldId id="308" r:id="rId34"/>
    <p:sldId id="309" r:id="rId35"/>
    <p:sldId id="262" r:id="rId36"/>
    <p:sldId id="310" r:id="rId37"/>
    <p:sldId id="264" r:id="rId38"/>
    <p:sldId id="265" r:id="rId39"/>
    <p:sldId id="266" r:id="rId40"/>
    <p:sldId id="267" r:id="rId41"/>
    <p:sldId id="311" r:id="rId42"/>
    <p:sldId id="269" r:id="rId43"/>
    <p:sldId id="294" r:id="rId44"/>
    <p:sldId id="276" r:id="rId45"/>
    <p:sldId id="268" r:id="rId46"/>
  </p:sldIdLst>
  <p:sldSz cx="12192000" cy="6858000"/>
  <p:notesSz cx="12192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61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9CF17FE-872F-7344-C9C7-224E04089ABA}"/>
              </a:ext>
            </a:extLst>
          </p:cNvPr>
          <p:cNvSpPr/>
          <p:nvPr userDrawn="1"/>
        </p:nvSpPr>
        <p:spPr>
          <a:xfrm>
            <a:off x="0" y="990600"/>
            <a:ext cx="12192000" cy="26114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7303B2B-C295-83AB-5A6D-46B423652068}"/>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14B45949-F724-1B7A-77A6-C1EC54C4836C}"/>
              </a:ext>
            </a:extLst>
          </p:cNvPr>
          <p:cNvSpPr>
            <a:spLocks noGrp="1"/>
          </p:cNvSpPr>
          <p:nvPr>
            <p:ph type="subTitle" idx="1"/>
          </p:nvPr>
        </p:nvSpPr>
        <p:spPr>
          <a:xfrm>
            <a:off x="1524000" y="4038600"/>
            <a:ext cx="9144000" cy="12192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7B6EB87-0866-E8C9-80E4-0A51D1DC00F5}"/>
              </a:ext>
            </a:extLst>
          </p:cNvPr>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フッター プレースホルダー 4">
            <a:extLst>
              <a:ext uri="{FF2B5EF4-FFF2-40B4-BE49-F238E27FC236}">
                <a16:creationId xmlns:a16="http://schemas.microsoft.com/office/drawing/2014/main" id="{DB9FED94-6444-E8B9-BF93-E4D0D68128BC}"/>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D6FF2677-4778-E205-7022-B52E2D7193B1}"/>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50204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85F82-D068-F0A1-E176-4845A204B3A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3319F61-95FF-60BC-7E7A-C136E0B6BF0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DDDFC3-071E-7238-E511-BF08EB5614A2}"/>
              </a:ext>
            </a:extLst>
          </p:cNvPr>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フッター プレースホルダー 4">
            <a:extLst>
              <a:ext uri="{FF2B5EF4-FFF2-40B4-BE49-F238E27FC236}">
                <a16:creationId xmlns:a16="http://schemas.microsoft.com/office/drawing/2014/main" id="{87CA24D4-1320-2F78-E10E-B6A45B2F9CDC}"/>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304AAA30-EA25-FDAB-FEFB-7B80F7138A0F}"/>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300179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C308A59-3AE2-C3B7-2EB1-82F35A91E23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E1CBECF-770C-62FA-4150-2C3B47B4ABC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8C7D9B-DACA-F23F-F742-0A1A18297749}"/>
              </a:ext>
            </a:extLst>
          </p:cNvPr>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フッター プレースホルダー 4">
            <a:extLst>
              <a:ext uri="{FF2B5EF4-FFF2-40B4-BE49-F238E27FC236}">
                <a16:creationId xmlns:a16="http://schemas.microsoft.com/office/drawing/2014/main" id="{12BE6EF9-DDDF-C971-40C8-6E2CCFC2DC73}"/>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03320672-6B7C-DB1C-CAB4-ABACF35F6C46}"/>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0018334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Century Gothic"/>
                <a:cs typeface="Century Gothic"/>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32488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87325" y="186983"/>
            <a:ext cx="5965890" cy="691408"/>
          </a:xfrm>
          <a:prstGeom prst="rect">
            <a:avLst/>
          </a:prstGeom>
        </p:spPr>
        <p:txBody>
          <a:bodyPr wrap="square" lIns="0" tIns="0" rIns="0" bIns="0">
            <a:spAutoFit/>
          </a:bodyPr>
          <a:lstStyle>
            <a:lvl1pPr>
              <a:defRPr sz="4992" b="1" i="0">
                <a:solidFill>
                  <a:schemeClr val="tx1"/>
                </a:solidFill>
                <a:latin typeface="Century Gothic"/>
                <a:cs typeface="Century Gothic"/>
              </a:defRPr>
            </a:lvl1pPr>
          </a:lstStyle>
          <a:p>
            <a:endParaRPr/>
          </a:p>
        </p:txBody>
      </p:sp>
      <p:sp>
        <p:nvSpPr>
          <p:cNvPr id="3" name="Holder 3"/>
          <p:cNvSpPr>
            <a:spLocks noGrp="1"/>
          </p:cNvSpPr>
          <p:nvPr>
            <p:ph type="subTitle" idx="4"/>
          </p:nvPr>
        </p:nvSpPr>
        <p:spPr>
          <a:xfrm>
            <a:off x="1829791" y="3840481"/>
            <a:ext cx="8539023" cy="387798"/>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2105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93358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E78E5-2DE9-F39B-A40D-24B7F680890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A23160A-B8B7-569D-5674-F1F612D5DF3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8C7909-298B-5FC5-DE11-A07252E95A2D}"/>
              </a:ext>
            </a:extLst>
          </p:cNvPr>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フッター プレースホルダー 4">
            <a:extLst>
              <a:ext uri="{FF2B5EF4-FFF2-40B4-BE49-F238E27FC236}">
                <a16:creationId xmlns:a16="http://schemas.microsoft.com/office/drawing/2014/main" id="{BA8F8C32-B38A-4B1C-6BB8-98550391FD0A}"/>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03985D6C-AE56-655C-1E1B-6E1CA7D622BF}"/>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94417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8B346E-BA63-0C1E-D19C-F4F69981FCF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F67D7E4-F983-A5C2-D65F-62DC5FABFD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BE4126E-795F-2F0F-D5CA-C7E38A313211}"/>
              </a:ext>
            </a:extLst>
          </p:cNvPr>
          <p:cNvSpPr>
            <a:spLocks noGrp="1"/>
          </p:cNvSpPr>
          <p:nvPr>
            <p:ph type="dt" sz="half" idx="10"/>
          </p:nvPr>
        </p:nvSpPr>
        <p:spPr/>
        <p:txBody>
          <a:bodyPr/>
          <a:lstStyle/>
          <a:p>
            <a:fld id="{1D8BD707-D9CF-40AE-B4C6-C98DA3205C09}" type="datetimeFigureOut">
              <a:rPr lang="en-US" smtClean="0"/>
              <a:t>6/13/2024</a:t>
            </a:fld>
            <a:endParaRPr lang="en-US"/>
          </a:p>
        </p:txBody>
      </p:sp>
      <p:sp>
        <p:nvSpPr>
          <p:cNvPr id="5" name="フッター プレースホルダー 4">
            <a:extLst>
              <a:ext uri="{FF2B5EF4-FFF2-40B4-BE49-F238E27FC236}">
                <a16:creationId xmlns:a16="http://schemas.microsoft.com/office/drawing/2014/main" id="{F5996563-1832-F8B2-C121-2B0A31A919E7}"/>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8189490C-A238-83E7-8BDE-4BFB8F24D2ED}"/>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19576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CF5DE2-9B3C-942E-8A55-78EDE47C63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075DA7-BD0C-743D-7E27-73A6CA55ACD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2149EA1-4C06-E3B7-3A47-03A474AC416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4A2DE9B-B91B-7D03-DFA2-1CED461A7FA1}"/>
              </a:ext>
            </a:extLst>
          </p:cNvPr>
          <p:cNvSpPr>
            <a:spLocks noGrp="1"/>
          </p:cNvSpPr>
          <p:nvPr>
            <p:ph type="dt" sz="half" idx="10"/>
          </p:nvPr>
        </p:nvSpPr>
        <p:spPr/>
        <p:txBody>
          <a:bodyPr/>
          <a:lstStyle/>
          <a:p>
            <a:fld id="{1D8BD707-D9CF-40AE-B4C6-C98DA3205C09}" type="datetimeFigureOut">
              <a:rPr lang="en-US" smtClean="0"/>
              <a:t>6/13/2024</a:t>
            </a:fld>
            <a:endParaRPr lang="en-US"/>
          </a:p>
        </p:txBody>
      </p:sp>
      <p:sp>
        <p:nvSpPr>
          <p:cNvPr id="6" name="フッター プレースホルダー 5">
            <a:extLst>
              <a:ext uri="{FF2B5EF4-FFF2-40B4-BE49-F238E27FC236}">
                <a16:creationId xmlns:a16="http://schemas.microsoft.com/office/drawing/2014/main" id="{9B56BC88-D125-E1D3-678A-98F392780753}"/>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D71BB9E8-0F72-A3A3-4D45-4956AFC3E7BD}"/>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062260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E8765-9FF1-B251-B714-15115F35F45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1CB90D-2DA8-2F37-7166-CE7B840760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800F5E0-459F-CD47-5C2A-E7561E48865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384BA45-FF80-3D16-B64A-12B298214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FD5B486-A5F2-65E5-AE25-978CBBC3133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4774B6-181E-D651-4FE6-A08D15F47D8D}"/>
              </a:ext>
            </a:extLst>
          </p:cNvPr>
          <p:cNvSpPr>
            <a:spLocks noGrp="1"/>
          </p:cNvSpPr>
          <p:nvPr>
            <p:ph type="dt" sz="half" idx="10"/>
          </p:nvPr>
        </p:nvSpPr>
        <p:spPr/>
        <p:txBody>
          <a:bodyPr/>
          <a:lstStyle/>
          <a:p>
            <a:fld id="{1D8BD707-D9CF-40AE-B4C6-C98DA3205C09}" type="datetimeFigureOut">
              <a:rPr lang="en-US" smtClean="0"/>
              <a:t>6/13/2024</a:t>
            </a:fld>
            <a:endParaRPr lang="en-US"/>
          </a:p>
        </p:txBody>
      </p:sp>
      <p:sp>
        <p:nvSpPr>
          <p:cNvPr id="8" name="フッター プレースホルダー 7">
            <a:extLst>
              <a:ext uri="{FF2B5EF4-FFF2-40B4-BE49-F238E27FC236}">
                <a16:creationId xmlns:a16="http://schemas.microsoft.com/office/drawing/2014/main" id="{105EB479-B6D5-961E-3C49-0B5AACD3F73A}"/>
              </a:ext>
            </a:extLst>
          </p:cNvPr>
          <p:cNvSpPr>
            <a:spLocks noGrp="1"/>
          </p:cNvSpPr>
          <p:nvPr>
            <p:ph type="ftr" sz="quarter" idx="11"/>
          </p:nvPr>
        </p:nvSpPr>
        <p:spPr/>
        <p:txBody>
          <a:bodyPr/>
          <a:lstStyle/>
          <a:p>
            <a:endParaRPr lang="ja-JP" altLang="en-US"/>
          </a:p>
        </p:txBody>
      </p:sp>
      <p:sp>
        <p:nvSpPr>
          <p:cNvPr id="9" name="スライド番号プレースホルダー 8">
            <a:extLst>
              <a:ext uri="{FF2B5EF4-FFF2-40B4-BE49-F238E27FC236}">
                <a16:creationId xmlns:a16="http://schemas.microsoft.com/office/drawing/2014/main" id="{51BFD0D3-3620-542C-70AD-C734C7FFA22C}"/>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69562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47639-A0E1-1058-18AE-74BE912972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CB8E592-444C-6097-84BF-6EB67F0CF2C1}"/>
              </a:ext>
            </a:extLst>
          </p:cNvPr>
          <p:cNvSpPr>
            <a:spLocks noGrp="1"/>
          </p:cNvSpPr>
          <p:nvPr>
            <p:ph type="dt" sz="half" idx="10"/>
          </p:nvPr>
        </p:nvSpPr>
        <p:spPr/>
        <p:txBody>
          <a:bodyPr/>
          <a:lstStyle/>
          <a:p>
            <a:fld id="{1D8BD707-D9CF-40AE-B4C6-C98DA3205C09}" type="datetimeFigureOut">
              <a:rPr lang="en-US" smtClean="0"/>
              <a:t>6/13/2024</a:t>
            </a:fld>
            <a:endParaRPr lang="en-US"/>
          </a:p>
        </p:txBody>
      </p:sp>
      <p:sp>
        <p:nvSpPr>
          <p:cNvPr id="4" name="フッター プレースホルダー 3">
            <a:extLst>
              <a:ext uri="{FF2B5EF4-FFF2-40B4-BE49-F238E27FC236}">
                <a16:creationId xmlns:a16="http://schemas.microsoft.com/office/drawing/2014/main" id="{CEB77D82-A9CD-0808-EBCF-98B6756C1E54}"/>
              </a:ext>
            </a:extLst>
          </p:cNvPr>
          <p:cNvSpPr>
            <a:spLocks noGrp="1"/>
          </p:cNvSpPr>
          <p:nvPr>
            <p:ph type="ftr" sz="quarter" idx="11"/>
          </p:nvPr>
        </p:nvSpPr>
        <p:spPr/>
        <p:txBody>
          <a:bodyPr/>
          <a:lstStyle/>
          <a:p>
            <a:endParaRPr lang="ja-JP" altLang="en-US"/>
          </a:p>
        </p:txBody>
      </p:sp>
      <p:sp>
        <p:nvSpPr>
          <p:cNvPr id="5" name="スライド番号プレースホルダー 4">
            <a:extLst>
              <a:ext uri="{FF2B5EF4-FFF2-40B4-BE49-F238E27FC236}">
                <a16:creationId xmlns:a16="http://schemas.microsoft.com/office/drawing/2014/main" id="{E9664D7A-BD03-389D-C9E4-31FDC416FB46}"/>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204792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14B5E8-F38A-3C46-7369-7CA0EDC4FE41}"/>
              </a:ext>
            </a:extLst>
          </p:cNvPr>
          <p:cNvSpPr>
            <a:spLocks noGrp="1"/>
          </p:cNvSpPr>
          <p:nvPr>
            <p:ph type="dt" sz="half" idx="10"/>
          </p:nvPr>
        </p:nvSpPr>
        <p:spPr/>
        <p:txBody>
          <a:bodyPr/>
          <a:lstStyle/>
          <a:p>
            <a:fld id="{1D8BD707-D9CF-40AE-B4C6-C98DA3205C09}" type="datetimeFigureOut">
              <a:rPr lang="en-US" smtClean="0"/>
              <a:t>6/13/2024</a:t>
            </a:fld>
            <a:endParaRPr lang="en-US"/>
          </a:p>
        </p:txBody>
      </p:sp>
      <p:sp>
        <p:nvSpPr>
          <p:cNvPr id="3" name="フッター プレースホルダー 2">
            <a:extLst>
              <a:ext uri="{FF2B5EF4-FFF2-40B4-BE49-F238E27FC236}">
                <a16:creationId xmlns:a16="http://schemas.microsoft.com/office/drawing/2014/main" id="{D61B30C4-7B26-0625-6A5D-B5D8924BF9C9}"/>
              </a:ext>
            </a:extLst>
          </p:cNvPr>
          <p:cNvSpPr>
            <a:spLocks noGrp="1"/>
          </p:cNvSpPr>
          <p:nvPr>
            <p:ph type="ftr" sz="quarter" idx="1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58B1F91C-2C6B-EBC5-39D7-3E1E25A87957}"/>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434513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CCEB7-00FE-B8F2-B49B-C2F97A2D630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D602343-6BF3-354E-DFFB-91800C63D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3B02A51-4CBA-4380-E085-ECCDCAB08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524B174-3118-9BD0-0F66-35CB8A930FC7}"/>
              </a:ext>
            </a:extLst>
          </p:cNvPr>
          <p:cNvSpPr>
            <a:spLocks noGrp="1"/>
          </p:cNvSpPr>
          <p:nvPr>
            <p:ph type="dt" sz="half" idx="10"/>
          </p:nvPr>
        </p:nvSpPr>
        <p:spPr/>
        <p:txBody>
          <a:bodyPr/>
          <a:lstStyle/>
          <a:p>
            <a:fld id="{1D8BD707-D9CF-40AE-B4C6-C98DA3205C09}" type="datetimeFigureOut">
              <a:rPr lang="en-US" smtClean="0"/>
              <a:t>6/13/2024</a:t>
            </a:fld>
            <a:endParaRPr lang="en-US"/>
          </a:p>
        </p:txBody>
      </p:sp>
      <p:sp>
        <p:nvSpPr>
          <p:cNvPr id="6" name="フッター プレースホルダー 5">
            <a:extLst>
              <a:ext uri="{FF2B5EF4-FFF2-40B4-BE49-F238E27FC236}">
                <a16:creationId xmlns:a16="http://schemas.microsoft.com/office/drawing/2014/main" id="{DCE43EC8-3081-6927-10CF-4D430F71BA09}"/>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E36B5EEA-627A-8AF0-D2DA-35DFEA9EDF91}"/>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880046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5FAE79-B9AA-CFF3-B153-3C71F30B258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253EA3F-4C8E-B7DD-372E-B95568D826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AA11926-F1C5-AAB3-5F6E-2446B38E5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E12CDAB-0C47-EA42-F0C1-0BF0A56955F5}"/>
              </a:ext>
            </a:extLst>
          </p:cNvPr>
          <p:cNvSpPr>
            <a:spLocks noGrp="1"/>
          </p:cNvSpPr>
          <p:nvPr>
            <p:ph type="dt" sz="half" idx="10"/>
          </p:nvPr>
        </p:nvSpPr>
        <p:spPr/>
        <p:txBody>
          <a:bodyPr/>
          <a:lstStyle/>
          <a:p>
            <a:fld id="{1D8BD707-D9CF-40AE-B4C6-C98DA3205C09}" type="datetimeFigureOut">
              <a:rPr lang="en-US" smtClean="0"/>
              <a:t>6/13/2024</a:t>
            </a:fld>
            <a:endParaRPr lang="en-US"/>
          </a:p>
        </p:txBody>
      </p:sp>
      <p:sp>
        <p:nvSpPr>
          <p:cNvPr id="6" name="フッター プレースホルダー 5">
            <a:extLst>
              <a:ext uri="{FF2B5EF4-FFF2-40B4-BE49-F238E27FC236}">
                <a16:creationId xmlns:a16="http://schemas.microsoft.com/office/drawing/2014/main" id="{BE04F493-EDAF-3DE2-7751-003D18BBB636}"/>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FF3FD5CC-5311-4F44-E823-0F1234F4D574}"/>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6864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6647FAB-5511-5DC7-FC80-36A4D155F053}"/>
              </a:ext>
            </a:extLst>
          </p:cNvPr>
          <p:cNvSpPr>
            <a:spLocks noGrp="1"/>
          </p:cNvSpPr>
          <p:nvPr>
            <p:ph type="title"/>
          </p:nvPr>
        </p:nvSpPr>
        <p:spPr>
          <a:xfrm>
            <a:off x="838200" y="365125"/>
            <a:ext cx="10515600" cy="777875"/>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EE7C7AEE-9A36-60A2-2E5E-8596A48A8696}"/>
              </a:ext>
            </a:extLst>
          </p:cNvPr>
          <p:cNvSpPr>
            <a:spLocks noGrp="1"/>
          </p:cNvSpPr>
          <p:nvPr>
            <p:ph type="body" idx="1"/>
          </p:nvPr>
        </p:nvSpPr>
        <p:spPr>
          <a:xfrm>
            <a:off x="838200" y="1295400"/>
            <a:ext cx="10515600" cy="488156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8CF2278A-9B39-6CA2-4FB2-8F53071471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6/13/2024</a:t>
            </a:fld>
            <a:endParaRPr lang="en-US"/>
          </a:p>
        </p:txBody>
      </p:sp>
      <p:sp>
        <p:nvSpPr>
          <p:cNvPr id="5" name="フッター プレースホルダー 4">
            <a:extLst>
              <a:ext uri="{FF2B5EF4-FFF2-40B4-BE49-F238E27FC236}">
                <a16:creationId xmlns:a16="http://schemas.microsoft.com/office/drawing/2014/main" id="{48167E2A-8AD0-B78E-0954-AA4FF596A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p>
        </p:txBody>
      </p:sp>
      <p:sp>
        <p:nvSpPr>
          <p:cNvPr id="6" name="スライド番号プレースホルダー 5">
            <a:extLst>
              <a:ext uri="{FF2B5EF4-FFF2-40B4-BE49-F238E27FC236}">
                <a16:creationId xmlns:a16="http://schemas.microsoft.com/office/drawing/2014/main" id="{AF73AA1E-36E5-6392-9252-D997B96D9D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altLang="ja-JP" smtClean="0"/>
              <a:t>‹#›</a:t>
            </a:fld>
            <a:endParaRPr lang="en-US" altLang="ja-JP"/>
          </a:p>
        </p:txBody>
      </p:sp>
      <p:sp>
        <p:nvSpPr>
          <p:cNvPr id="7" name="正方形/長方形 6">
            <a:extLst>
              <a:ext uri="{FF2B5EF4-FFF2-40B4-BE49-F238E27FC236}">
                <a16:creationId xmlns:a16="http://schemas.microsoft.com/office/drawing/2014/main" id="{13A3849F-EE3F-2486-38D4-C88EDAE78CF2}"/>
              </a:ext>
            </a:extLst>
          </p:cNvPr>
          <p:cNvSpPr/>
          <p:nvPr userDrawn="1"/>
        </p:nvSpPr>
        <p:spPr>
          <a:xfrm>
            <a:off x="0" y="0"/>
            <a:ext cx="12192000" cy="36512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991656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80" r:id="rId12"/>
    <p:sldLayoutId id="2147483681" r:id="rId13"/>
    <p:sldLayoutId id="2147483682" r:id="rId1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57200"/>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
        <p:nvSpPr>
          <p:cNvPr id="3" name="object 3"/>
          <p:cNvSpPr txBox="1"/>
          <p:nvPr/>
        </p:nvSpPr>
        <p:spPr>
          <a:xfrm>
            <a:off x="706687" y="1685399"/>
            <a:ext cx="6102605" cy="1266786"/>
          </a:xfrm>
          <a:prstGeom prst="rect">
            <a:avLst/>
          </a:prstGeom>
        </p:spPr>
        <p:txBody>
          <a:bodyPr vert="horz" wrap="square" lIns="0" tIns="93785" rIns="0" bIns="0" rtlCol="0">
            <a:spAutoFit/>
          </a:bodyPr>
          <a:lstStyle/>
          <a:p>
            <a:pPr marL="13209">
              <a:spcBef>
                <a:spcPts val="738"/>
              </a:spcBef>
            </a:pPr>
            <a:r>
              <a:rPr sz="2912" spc="-36" dirty="0">
                <a:latin typeface="MS Gothic"/>
                <a:cs typeface="MS Gothic"/>
              </a:rPr>
              <a:t>テキストファイル</a:t>
            </a:r>
            <a:r>
              <a:rPr sz="2912" spc="-114" dirty="0">
                <a:latin typeface="Tahoma"/>
                <a:cs typeface="Tahoma"/>
              </a:rPr>
              <a:t>(</a:t>
            </a:r>
            <a:r>
              <a:rPr sz="2912" b="1" spc="-114" dirty="0">
                <a:latin typeface="0xProto" panose="02000009000000000000" pitchFamily="49" charset="0"/>
                <a:cs typeface="0xProto" panose="02000009000000000000" pitchFamily="49" charset="0"/>
              </a:rPr>
              <a:t>score.txt</a:t>
            </a:r>
            <a:r>
              <a:rPr sz="2912" spc="-114" dirty="0">
                <a:latin typeface="Tahoma"/>
                <a:cs typeface="Tahoma"/>
              </a:rPr>
              <a:t>)</a:t>
            </a:r>
            <a:r>
              <a:rPr sz="2912" spc="-52" dirty="0">
                <a:latin typeface="MS Gothic"/>
                <a:cs typeface="MS Gothic"/>
              </a:rPr>
              <a:t>に</a:t>
            </a:r>
            <a:endParaRPr sz="2912" dirty="0">
              <a:latin typeface="MS Gothic"/>
              <a:cs typeface="MS Gothic"/>
            </a:endParaRPr>
          </a:p>
          <a:p>
            <a:pPr marL="13209">
              <a:spcBef>
                <a:spcPts val="827"/>
              </a:spcBef>
            </a:pPr>
            <a:r>
              <a:rPr sz="3744" b="1" u="sng" spc="-42" dirty="0">
                <a:uFill>
                  <a:solidFill>
                    <a:srgbClr val="000000"/>
                  </a:solidFill>
                </a:uFill>
                <a:latin typeface="MS Gothic"/>
                <a:cs typeface="MS Gothic"/>
              </a:rPr>
              <a:t>名前</a:t>
            </a:r>
            <a:r>
              <a:rPr sz="2912" spc="-42" dirty="0">
                <a:latin typeface="MS Gothic"/>
                <a:cs typeface="MS Gothic"/>
              </a:rPr>
              <a:t>と</a:t>
            </a:r>
            <a:r>
              <a:rPr sz="3744" b="1" u="sng" spc="-42" dirty="0">
                <a:uFill>
                  <a:solidFill>
                    <a:srgbClr val="000000"/>
                  </a:solidFill>
                </a:uFill>
                <a:latin typeface="MS Gothic"/>
                <a:cs typeface="MS Gothic"/>
              </a:rPr>
              <a:t>スコア</a:t>
            </a:r>
            <a:r>
              <a:rPr sz="2912" spc="-42" dirty="0">
                <a:latin typeface="MS Gothic"/>
                <a:cs typeface="MS Gothic"/>
              </a:rPr>
              <a:t>を記録する</a:t>
            </a:r>
            <a:endParaRPr sz="2912" dirty="0">
              <a:latin typeface="MS Gothic"/>
              <a:cs typeface="MS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5942" y="1289126"/>
            <a:ext cx="9766809" cy="4238213"/>
          </a:xfrm>
          <a:prstGeom prst="rect">
            <a:avLst/>
          </a:prstGeom>
          <a:ln>
            <a:solidFill>
              <a:schemeClr val="tx1"/>
            </a:solidFill>
          </a:ln>
        </p:spPr>
        <p:txBody>
          <a:bodyPr vert="horz" wrap="square" lIns="0" tIns="13209" rIns="0" bIns="0" rtlCol="0">
            <a:spAutoFit/>
          </a:bodyPr>
          <a:lstStyle/>
          <a:p>
            <a:r>
              <a:rPr lang="en-US" altLang="ja-JP" sz="2496" dirty="0" err="1">
                <a:ea typeface="ＭＳ ゴシック" panose="020B0609070205080204" pitchFamily="49" charset="-128"/>
              </a:rPr>
              <a:t>printf</a:t>
            </a:r>
            <a:r>
              <a:rPr lang="en-US" altLang="ja-JP" sz="2496" dirty="0">
                <a:ea typeface="ＭＳ ゴシック" panose="020B0609070205080204" pitchFamily="49" charset="-128"/>
              </a:rPr>
              <a:t>("</a:t>
            </a:r>
            <a:r>
              <a:rPr lang="ja-JP" altLang="en-US" sz="2496" dirty="0">
                <a:latin typeface="+mn-ea"/>
              </a:rPr>
              <a:t>プレイヤーの名前は：</a:t>
            </a:r>
            <a:r>
              <a:rPr lang="en-US" altLang="ja-JP" sz="2496" dirty="0">
                <a:ea typeface="ＭＳ ゴシック" panose="020B0609070205080204" pitchFamily="49" charset="-128"/>
              </a:rPr>
              <a:t>");</a:t>
            </a:r>
          </a:p>
          <a:p>
            <a:r>
              <a:rPr lang="en-US" altLang="ja-JP" sz="2496" dirty="0" err="1">
                <a:ea typeface="ＭＳ ゴシック" panose="020B0609070205080204" pitchFamily="49" charset="-128"/>
              </a:rPr>
              <a:t>scanf</a:t>
            </a:r>
            <a:r>
              <a:rPr lang="en-US" altLang="ja-JP" sz="2496" dirty="0">
                <a:ea typeface="ＭＳ ゴシック" panose="020B0609070205080204" pitchFamily="49" charset="-128"/>
              </a:rPr>
              <a:t>(“%s”, name);		</a:t>
            </a:r>
            <a:r>
              <a:rPr lang="en-US" altLang="ja-JP" sz="2496" dirty="0">
                <a:solidFill>
                  <a:srgbClr val="00B050"/>
                </a:solidFill>
                <a:ea typeface="ＭＳ ゴシック" panose="020B0609070205080204" pitchFamily="49" charset="-128"/>
              </a:rPr>
              <a:t>//</a:t>
            </a:r>
            <a:r>
              <a:rPr lang="ja-JP" altLang="en-US" sz="2496" dirty="0">
                <a:solidFill>
                  <a:srgbClr val="00B050"/>
                </a:solidFill>
                <a:ea typeface="ＭＳ ゴシック" panose="020B0609070205080204" pitchFamily="49" charset="-128"/>
              </a:rPr>
              <a:t> </a:t>
            </a:r>
            <a:r>
              <a:rPr lang="ja-JP" altLang="en-US" sz="2496" dirty="0">
                <a:solidFill>
                  <a:srgbClr val="00B050"/>
                </a:solidFill>
                <a:latin typeface="+mn-ea"/>
              </a:rPr>
              <a:t>プレイヤー名の入力</a:t>
            </a:r>
            <a:endParaRPr lang="en-US" altLang="ja-JP" sz="2496" dirty="0">
              <a:solidFill>
                <a:srgbClr val="00B050"/>
              </a:solidFill>
              <a:ea typeface="ＭＳ ゴシック" panose="020B0609070205080204" pitchFamily="49" charset="-128"/>
            </a:endParaRPr>
          </a:p>
          <a:p>
            <a:r>
              <a:rPr lang="en-US" altLang="ja-JP" sz="2496" dirty="0">
                <a:ea typeface="ＭＳ ゴシック" panose="020B0609070205080204" pitchFamily="49" charset="-128"/>
              </a:rPr>
              <a:t>while (1) {			</a:t>
            </a:r>
            <a:r>
              <a:rPr lang="en-US" altLang="ja-JP" sz="2496" dirty="0">
                <a:solidFill>
                  <a:srgbClr val="00B050"/>
                </a:solidFill>
                <a:ea typeface="ＭＳ ゴシック" panose="020B0609070205080204" pitchFamily="49" charset="-128"/>
              </a:rPr>
              <a:t>//</a:t>
            </a:r>
            <a:r>
              <a:rPr lang="ja-JP" altLang="en-US" sz="2496" dirty="0">
                <a:solidFill>
                  <a:srgbClr val="00B050"/>
                </a:solidFill>
                <a:ea typeface="ＭＳ ゴシック" panose="020B0609070205080204" pitchFamily="49" charset="-128"/>
              </a:rPr>
              <a:t> </a:t>
            </a:r>
            <a:r>
              <a:rPr lang="ja-JP" altLang="en-US" sz="2496" dirty="0">
                <a:solidFill>
                  <a:srgbClr val="00B050"/>
                </a:solidFill>
                <a:latin typeface="+mn-ea"/>
              </a:rPr>
              <a:t>無限ループ</a:t>
            </a:r>
            <a:endParaRPr lang="en-US" altLang="ja-JP" sz="2496" dirty="0">
              <a:solidFill>
                <a:srgbClr val="00B050"/>
              </a:solidFill>
              <a:ea typeface="ＭＳ ゴシック" panose="020B0609070205080204" pitchFamily="49" charset="-128"/>
            </a:endParaRPr>
          </a:p>
          <a:p>
            <a:r>
              <a:rPr lang="en-US" altLang="ja-JP" sz="2496" dirty="0">
                <a:ea typeface="ＭＳ ゴシック" panose="020B0609070205080204" pitchFamily="49" charset="-128"/>
              </a:rPr>
              <a:t>  </a:t>
            </a:r>
            <a:r>
              <a:rPr lang="en-US" altLang="ja-JP" sz="2496" dirty="0" err="1">
                <a:ea typeface="ＭＳ ゴシック" panose="020B0609070205080204" pitchFamily="49" charset="-128"/>
              </a:rPr>
              <a:t>printf</a:t>
            </a:r>
            <a:r>
              <a:rPr lang="en-US" altLang="ja-JP" sz="2496" dirty="0">
                <a:ea typeface="ＭＳ ゴシック" panose="020B0609070205080204" pitchFamily="49" charset="-128"/>
              </a:rPr>
              <a:t>("</a:t>
            </a:r>
            <a:r>
              <a:rPr lang="ja-JP" altLang="en-US" sz="2496" dirty="0">
                <a:latin typeface="+mn-ea"/>
              </a:rPr>
              <a:t>現在のスコア：</a:t>
            </a:r>
            <a:r>
              <a:rPr lang="en-US" altLang="ja-JP" sz="2496" dirty="0">
                <a:ea typeface="ＭＳ ゴシック" panose="020B0609070205080204" pitchFamily="49" charset="-128"/>
              </a:rPr>
              <a:t>%d </a:t>
            </a:r>
            <a:br>
              <a:rPr lang="en-US" altLang="ja-JP" sz="2496" dirty="0">
                <a:ea typeface="ＭＳ ゴシック" panose="020B0609070205080204" pitchFamily="49" charset="-128"/>
              </a:rPr>
            </a:br>
            <a:r>
              <a:rPr lang="en-US" altLang="ja-JP" sz="2496" dirty="0">
                <a:ea typeface="ＭＳ ゴシック" panose="020B0609070205080204" pitchFamily="49" charset="-128"/>
              </a:rPr>
              <a:t>             </a:t>
            </a:r>
            <a:r>
              <a:rPr lang="en-US" altLang="ja-JP" sz="2496" dirty="0">
                <a:latin typeface="+mn-ea"/>
              </a:rPr>
              <a:t>(Enter</a:t>
            </a:r>
            <a:r>
              <a:rPr lang="ja-JP" altLang="en-US" sz="2496" dirty="0">
                <a:latin typeface="+mn-ea"/>
              </a:rPr>
              <a:t>でスコア</a:t>
            </a:r>
            <a:r>
              <a:rPr lang="en-US" altLang="ja-JP" sz="2496" dirty="0">
                <a:latin typeface="+mn-ea"/>
              </a:rPr>
              <a:t>+1,e</a:t>
            </a:r>
            <a:r>
              <a:rPr lang="ja-JP" altLang="en-US" sz="2496" dirty="0">
                <a:latin typeface="+mn-ea"/>
              </a:rPr>
              <a:t>で終了</a:t>
            </a:r>
            <a:r>
              <a:rPr lang="en-US" altLang="ja-JP" sz="2496" dirty="0">
                <a:latin typeface="+mn-ea"/>
              </a:rPr>
              <a:t>)</a:t>
            </a:r>
            <a:r>
              <a:rPr lang="en-US" altLang="ja-JP" sz="2496" dirty="0">
                <a:ea typeface="ＭＳ ゴシック" panose="020B0609070205080204" pitchFamily="49" charset="-128"/>
              </a:rPr>
              <a:t>\</a:t>
            </a:r>
            <a:r>
              <a:rPr lang="en-US" altLang="ja-JP" sz="2496" dirty="0" err="1">
                <a:ea typeface="ＭＳ ゴシック" panose="020B0609070205080204" pitchFamily="49" charset="-128"/>
              </a:rPr>
              <a:t>n",score</a:t>
            </a:r>
            <a:r>
              <a:rPr lang="en-US" altLang="ja-JP" sz="2496" dirty="0">
                <a:ea typeface="ＭＳ ゴシック" panose="020B0609070205080204" pitchFamily="49" charset="-128"/>
              </a:rPr>
              <a:t>);</a:t>
            </a:r>
          </a:p>
          <a:p>
            <a:r>
              <a:rPr lang="en-US" altLang="ja-JP" sz="2496" dirty="0">
                <a:ea typeface="ＭＳ ゴシック" panose="020B0609070205080204" pitchFamily="49" charset="-128"/>
              </a:rPr>
              <a:t>  </a:t>
            </a:r>
            <a:r>
              <a:rPr lang="en-US" altLang="ja-JP" sz="2496" dirty="0" err="1">
                <a:ea typeface="ＭＳ ゴシック" panose="020B0609070205080204" pitchFamily="49" charset="-128"/>
              </a:rPr>
              <a:t>ch</a:t>
            </a:r>
            <a:r>
              <a:rPr lang="en-US" altLang="ja-JP" sz="2496" dirty="0">
                <a:ea typeface="ＭＳ ゴシック" panose="020B0609070205080204" pitchFamily="49" charset="-128"/>
              </a:rPr>
              <a:t> = </a:t>
            </a:r>
            <a:r>
              <a:rPr lang="en-US" altLang="ja-JP" sz="2496" dirty="0" err="1">
                <a:ea typeface="ＭＳ ゴシック" panose="020B0609070205080204" pitchFamily="49" charset="-128"/>
              </a:rPr>
              <a:t>getch</a:t>
            </a:r>
            <a:r>
              <a:rPr lang="en-US" altLang="ja-JP" sz="2496" dirty="0">
                <a:ea typeface="ＭＳ ゴシック" panose="020B0609070205080204" pitchFamily="49" charset="-128"/>
              </a:rPr>
              <a:t>();	</a:t>
            </a:r>
            <a:r>
              <a:rPr lang="en-US" altLang="ja-JP" sz="2496" dirty="0">
                <a:solidFill>
                  <a:srgbClr val="00B050"/>
                </a:solidFill>
                <a:ea typeface="ＭＳ ゴシック" panose="020B0609070205080204" pitchFamily="49" charset="-128"/>
              </a:rPr>
              <a:t>// </a:t>
            </a:r>
            <a:r>
              <a:rPr lang="ja-JP" altLang="en-US" sz="2496" dirty="0">
                <a:solidFill>
                  <a:srgbClr val="00B050"/>
                </a:solidFill>
                <a:latin typeface="+mn-ea"/>
              </a:rPr>
              <a:t>キーボードから一文字分入力</a:t>
            </a:r>
            <a:endParaRPr lang="en-US" altLang="ja-JP" sz="2496" dirty="0">
              <a:solidFill>
                <a:srgbClr val="00B050"/>
              </a:solidFill>
              <a:latin typeface="+mn-ea"/>
            </a:endParaRPr>
          </a:p>
          <a:p>
            <a:r>
              <a:rPr lang="en-US" altLang="ja-JP" sz="2496" dirty="0">
                <a:ea typeface="ＭＳ ゴシック" panose="020B0609070205080204" pitchFamily="49" charset="-128"/>
              </a:rPr>
              <a:t>  if (</a:t>
            </a:r>
            <a:r>
              <a:rPr lang="en-US" altLang="ja-JP" sz="2496" dirty="0" err="1">
                <a:ea typeface="ＭＳ ゴシック" panose="020B0609070205080204" pitchFamily="49" charset="-128"/>
              </a:rPr>
              <a:t>ch</a:t>
            </a:r>
            <a:r>
              <a:rPr lang="en-US" altLang="ja-JP" sz="2496" dirty="0">
                <a:ea typeface="ＭＳ ゴシック" panose="020B0609070205080204" pitchFamily="49" charset="-128"/>
              </a:rPr>
              <a:t> == ‘e’) { </a:t>
            </a:r>
            <a:r>
              <a:rPr lang="en-US" altLang="ja-JP" sz="2496" dirty="0">
                <a:solidFill>
                  <a:srgbClr val="00B050"/>
                </a:solidFill>
                <a:ea typeface="ＭＳ ゴシック" panose="020B0609070205080204" pitchFamily="49" charset="-128"/>
              </a:rPr>
              <a:t>// </a:t>
            </a:r>
            <a:r>
              <a:rPr lang="ja-JP" altLang="en-US" sz="2496" dirty="0">
                <a:solidFill>
                  <a:srgbClr val="00B050"/>
                </a:solidFill>
                <a:latin typeface="+mn-ea"/>
              </a:rPr>
              <a:t>入力されたキーが</a:t>
            </a:r>
            <a:r>
              <a:rPr lang="en-US" altLang="ja-JP" sz="2496" dirty="0">
                <a:solidFill>
                  <a:srgbClr val="00B050"/>
                </a:solidFill>
                <a:ea typeface="ＭＳ ゴシック" panose="020B0609070205080204" pitchFamily="49" charset="-128"/>
              </a:rPr>
              <a:t>’e’</a:t>
            </a:r>
            <a:r>
              <a:rPr lang="ja-JP" altLang="en-US" sz="2496" dirty="0">
                <a:solidFill>
                  <a:srgbClr val="00B050"/>
                </a:solidFill>
                <a:latin typeface="+mn-ea"/>
              </a:rPr>
              <a:t>のとき</a:t>
            </a:r>
            <a:endParaRPr lang="en-US" altLang="ja-JP" sz="2496" dirty="0">
              <a:solidFill>
                <a:srgbClr val="00B050"/>
              </a:solidFill>
              <a:latin typeface="+mn-ea"/>
            </a:endParaRPr>
          </a:p>
          <a:p>
            <a:r>
              <a:rPr lang="en-US" altLang="ja-JP" sz="2496" dirty="0">
                <a:ea typeface="ＭＳ ゴシック" panose="020B0609070205080204" pitchFamily="49" charset="-128"/>
              </a:rPr>
              <a:t>    break;	    </a:t>
            </a:r>
            <a:r>
              <a:rPr lang="en-US" altLang="ja-JP" sz="2496" dirty="0">
                <a:solidFill>
                  <a:srgbClr val="00B050"/>
                </a:solidFill>
                <a:ea typeface="ＭＳ ゴシック" panose="020B0609070205080204" pitchFamily="49" charset="-128"/>
              </a:rPr>
              <a:t>// </a:t>
            </a:r>
            <a:r>
              <a:rPr lang="ja-JP" altLang="en-US" sz="2496" dirty="0">
                <a:solidFill>
                  <a:srgbClr val="00B050"/>
                </a:solidFill>
                <a:latin typeface="+mn-ea"/>
              </a:rPr>
              <a:t>無限ループから抜ける</a:t>
            </a:r>
            <a:endParaRPr lang="en-US" altLang="ja-JP" sz="2496" dirty="0">
              <a:solidFill>
                <a:srgbClr val="00B050"/>
              </a:solidFill>
              <a:latin typeface="+mn-ea"/>
            </a:endParaRPr>
          </a:p>
          <a:p>
            <a:r>
              <a:rPr lang="en-US" altLang="ja-JP" sz="2496" dirty="0">
                <a:ea typeface="ＭＳ ゴシック" panose="020B0609070205080204" pitchFamily="49" charset="-128"/>
              </a:rPr>
              <a:t>  }</a:t>
            </a:r>
          </a:p>
          <a:p>
            <a:r>
              <a:rPr lang="en-US" altLang="ja-JP" sz="2496" dirty="0">
                <a:ea typeface="ＭＳ ゴシック" panose="020B0609070205080204" pitchFamily="49" charset="-128"/>
              </a:rPr>
              <a:t>  score++;	    </a:t>
            </a:r>
            <a:r>
              <a:rPr lang="en-US" altLang="ja-JP" sz="2496" dirty="0">
                <a:solidFill>
                  <a:srgbClr val="00B050"/>
                </a:solidFill>
                <a:ea typeface="ＭＳ ゴシック" panose="020B0609070205080204" pitchFamily="49" charset="-128"/>
              </a:rPr>
              <a:t>// ‘e’</a:t>
            </a:r>
            <a:r>
              <a:rPr lang="ja-JP" altLang="en-US" sz="2496" dirty="0">
                <a:solidFill>
                  <a:srgbClr val="00B050"/>
                </a:solidFill>
                <a:latin typeface="+mn-ea"/>
              </a:rPr>
              <a:t>でなければ</a:t>
            </a:r>
            <a:r>
              <a:rPr lang="en-US" altLang="ja-JP" sz="2496" dirty="0">
                <a:solidFill>
                  <a:srgbClr val="00B050"/>
                </a:solidFill>
                <a:ea typeface="ＭＳ ゴシック" panose="020B0609070205080204" pitchFamily="49" charset="-128"/>
              </a:rPr>
              <a:t>score</a:t>
            </a:r>
            <a:r>
              <a:rPr lang="ja-JP" altLang="en-US" sz="2496" dirty="0">
                <a:solidFill>
                  <a:srgbClr val="00B050"/>
                </a:solidFill>
                <a:latin typeface="+mn-ea"/>
              </a:rPr>
              <a:t>を</a:t>
            </a:r>
            <a:r>
              <a:rPr lang="en-US" altLang="ja-JP" sz="2496" dirty="0">
                <a:solidFill>
                  <a:srgbClr val="00B050"/>
                </a:solidFill>
                <a:ea typeface="ＭＳ ゴシック" panose="020B0609070205080204" pitchFamily="49" charset="-128"/>
              </a:rPr>
              <a:t>+1</a:t>
            </a:r>
            <a:r>
              <a:rPr lang="ja-JP" altLang="en-US" sz="2496" dirty="0">
                <a:solidFill>
                  <a:srgbClr val="00B050"/>
                </a:solidFill>
                <a:latin typeface="+mn-ea"/>
              </a:rPr>
              <a:t>してループ</a:t>
            </a:r>
            <a:endParaRPr lang="en-US" altLang="ja-JP" sz="2496" dirty="0">
              <a:solidFill>
                <a:srgbClr val="00B050"/>
              </a:solidFill>
              <a:latin typeface="+mn-ea"/>
            </a:endParaRPr>
          </a:p>
          <a:p>
            <a:r>
              <a:rPr lang="en-US" altLang="ja-JP" sz="2496" dirty="0">
                <a:ea typeface="ＭＳ ゴシック" panose="020B0609070205080204" pitchFamily="49" charset="-128"/>
              </a:rPr>
              <a:t>}</a:t>
            </a:r>
          </a:p>
        </p:txBody>
      </p:sp>
      <p:sp>
        <p:nvSpPr>
          <p:cNvPr id="3" name="object 3"/>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extLst>
      <p:ext uri="{BB962C8B-B14F-4D97-AF65-F5344CB8AC3E}">
        <p14:creationId xmlns:p14="http://schemas.microsoft.com/office/powerpoint/2010/main" val="1704576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5942" y="1289126"/>
            <a:ext cx="9766809" cy="3470054"/>
          </a:xfrm>
          <a:prstGeom prst="rect">
            <a:avLst/>
          </a:prstGeom>
          <a:ln>
            <a:solidFill>
              <a:schemeClr val="tx1"/>
            </a:solidFill>
          </a:ln>
        </p:spPr>
        <p:txBody>
          <a:bodyPr vert="horz" wrap="square" lIns="0" tIns="13209" rIns="0" bIns="0" rtlCol="0">
            <a:spAutoFit/>
          </a:bodyPr>
          <a:lstStyle/>
          <a:p>
            <a:r>
              <a:rPr lang="en-US" altLang="ja-JP" sz="2496" dirty="0">
                <a:solidFill>
                  <a:srgbClr val="00B050"/>
                </a:solidFill>
                <a:ea typeface="ＭＳ ゴシック" panose="020B0609070205080204" pitchFamily="49" charset="-128"/>
              </a:rPr>
              <a:t>// score.txt</a:t>
            </a:r>
            <a:r>
              <a:rPr lang="ja-JP" altLang="en-US" sz="2496" dirty="0">
                <a:solidFill>
                  <a:srgbClr val="00B050"/>
                </a:solidFill>
                <a:latin typeface="+mn-ea"/>
              </a:rPr>
              <a:t>を新規作成してファイルポインタへ格納</a:t>
            </a:r>
            <a:endParaRPr lang="en-US" altLang="ja-JP" sz="2496" dirty="0">
              <a:solidFill>
                <a:srgbClr val="00B050"/>
              </a:solidFill>
              <a:ea typeface="ＭＳ ゴシック" panose="020B0609070205080204" pitchFamily="49" charset="-128"/>
            </a:endParaRPr>
          </a:p>
          <a:p>
            <a:r>
              <a:rPr lang="en-US" altLang="ja-JP" sz="2496" dirty="0">
                <a:ea typeface="ＭＳ ゴシック" panose="020B0609070205080204" pitchFamily="49" charset="-128"/>
              </a:rPr>
              <a:t>if (</a:t>
            </a:r>
            <a:r>
              <a:rPr lang="en-US" altLang="ja-JP" sz="2496" dirty="0" err="1">
                <a:ea typeface="ＭＳ ゴシック" panose="020B0609070205080204" pitchFamily="49" charset="-128"/>
              </a:rPr>
              <a:t>fp</a:t>
            </a:r>
            <a:r>
              <a:rPr lang="en-US" altLang="ja-JP" sz="2496" dirty="0">
                <a:ea typeface="ＭＳ ゴシック" panose="020B0609070205080204" pitchFamily="49" charset="-128"/>
              </a:rPr>
              <a:t> = </a:t>
            </a:r>
            <a:r>
              <a:rPr lang="en-US" altLang="ja-JP" sz="2496" dirty="0" err="1">
                <a:ea typeface="ＭＳ ゴシック" panose="020B0609070205080204" pitchFamily="49" charset="-128"/>
              </a:rPr>
              <a:t>fopen</a:t>
            </a:r>
            <a:r>
              <a:rPr lang="en-US" altLang="ja-JP" sz="2496" dirty="0">
                <a:ea typeface="ＭＳ ゴシック" panose="020B0609070205080204" pitchFamily="49" charset="-128"/>
              </a:rPr>
              <a:t>(“score.txt”, “w”)) {</a:t>
            </a:r>
            <a:br>
              <a:rPr lang="en-US" altLang="ja-JP" sz="2496" dirty="0">
                <a:ea typeface="ＭＳ ゴシック" panose="020B0609070205080204" pitchFamily="49" charset="-128"/>
              </a:rPr>
            </a:br>
            <a:r>
              <a:rPr lang="en-US" altLang="ja-JP" sz="2496" dirty="0">
                <a:ea typeface="ＭＳ ゴシック" panose="020B0609070205080204" pitchFamily="49" charset="-128"/>
              </a:rPr>
              <a:t>  </a:t>
            </a:r>
            <a:r>
              <a:rPr lang="en-US" altLang="ja-JP" sz="2496" dirty="0">
                <a:solidFill>
                  <a:srgbClr val="00B050"/>
                </a:solidFill>
                <a:ea typeface="ＭＳ ゴシック" panose="020B0609070205080204" pitchFamily="49" charset="-128"/>
              </a:rPr>
              <a:t>//</a:t>
            </a:r>
            <a:r>
              <a:rPr lang="ja-JP" altLang="en-US" sz="2496" dirty="0">
                <a:solidFill>
                  <a:srgbClr val="00B050"/>
                </a:solidFill>
                <a:latin typeface="+mn-ea"/>
                <a:ea typeface="ＭＳ ゴシック" panose="020B0609070205080204" pitchFamily="49" charset="-128"/>
              </a:rPr>
              <a:t>  </a:t>
            </a:r>
            <a:r>
              <a:rPr lang="ja-JP" altLang="en-US" sz="2496" dirty="0">
                <a:solidFill>
                  <a:srgbClr val="00B050"/>
                </a:solidFill>
                <a:latin typeface="+mn-ea"/>
              </a:rPr>
              <a:t>ファイルにプレイヤー名とスコアを書き込む</a:t>
            </a:r>
            <a:endParaRPr lang="en-US" altLang="ja-JP" sz="2496" dirty="0">
              <a:solidFill>
                <a:srgbClr val="00B050"/>
              </a:solidFill>
              <a:ea typeface="ＭＳ ゴシック" panose="020B0609070205080204" pitchFamily="49" charset="-128"/>
            </a:endParaRPr>
          </a:p>
          <a:p>
            <a:r>
              <a:rPr lang="en-US" altLang="ja-JP" sz="2496" dirty="0">
                <a:ea typeface="ＭＳ ゴシック" panose="020B0609070205080204" pitchFamily="49" charset="-128"/>
              </a:rPr>
              <a:t>  </a:t>
            </a:r>
            <a:r>
              <a:rPr lang="en-US" altLang="ja-JP" sz="2496" dirty="0" err="1">
                <a:ea typeface="ＭＳ ゴシック" panose="020B0609070205080204" pitchFamily="49" charset="-128"/>
              </a:rPr>
              <a:t>fprintf</a:t>
            </a:r>
            <a:r>
              <a:rPr lang="en-US" altLang="ja-JP" sz="2496" dirty="0">
                <a:ea typeface="ＭＳ ゴシック" panose="020B0609070205080204" pitchFamily="49" charset="-128"/>
              </a:rPr>
              <a:t>(</a:t>
            </a:r>
            <a:r>
              <a:rPr lang="en-US" altLang="ja-JP" sz="2496" dirty="0" err="1">
                <a:ea typeface="ＭＳ ゴシック" panose="020B0609070205080204" pitchFamily="49" charset="-128"/>
              </a:rPr>
              <a:t>fp</a:t>
            </a:r>
            <a:r>
              <a:rPr lang="en-US" altLang="ja-JP" sz="2496" dirty="0">
                <a:ea typeface="ＭＳ ゴシック" panose="020B0609070205080204" pitchFamily="49" charset="-128"/>
              </a:rPr>
              <a:t>, “%s\</a:t>
            </a:r>
            <a:r>
              <a:rPr lang="en-US" altLang="ja-JP" sz="2496" dirty="0" err="1">
                <a:ea typeface="ＭＳ ゴシック" panose="020B0609070205080204" pitchFamily="49" charset="-128"/>
              </a:rPr>
              <a:t>n%d</a:t>
            </a:r>
            <a:r>
              <a:rPr lang="en-US" altLang="ja-JP" sz="2496" dirty="0">
                <a:ea typeface="ＭＳ ゴシック" panose="020B0609070205080204" pitchFamily="49" charset="-128"/>
              </a:rPr>
              <a:t>\n”, name, score);	</a:t>
            </a:r>
          </a:p>
          <a:p>
            <a:r>
              <a:rPr lang="en-US" altLang="ja-JP" sz="2496" dirty="0">
                <a:ea typeface="ＭＳ ゴシック" panose="020B0609070205080204" pitchFamily="49" charset="-128"/>
              </a:rPr>
              <a:t>  </a:t>
            </a:r>
            <a:r>
              <a:rPr lang="en-US" altLang="ja-JP" sz="2496" dirty="0" err="1">
                <a:ea typeface="ＭＳ ゴシック" panose="020B0609070205080204" pitchFamily="49" charset="-128"/>
              </a:rPr>
              <a:t>fclose</a:t>
            </a:r>
            <a:r>
              <a:rPr lang="en-US" altLang="ja-JP" sz="2496" dirty="0">
                <a:ea typeface="ＭＳ ゴシック" panose="020B0609070205080204" pitchFamily="49" charset="-128"/>
              </a:rPr>
              <a:t>(</a:t>
            </a:r>
            <a:r>
              <a:rPr lang="en-US" altLang="ja-JP" sz="2496" dirty="0" err="1">
                <a:ea typeface="ＭＳ ゴシック" panose="020B0609070205080204" pitchFamily="49" charset="-128"/>
              </a:rPr>
              <a:t>fp</a:t>
            </a:r>
            <a:r>
              <a:rPr lang="en-US" altLang="ja-JP" sz="2496" dirty="0">
                <a:ea typeface="ＭＳ ゴシック" panose="020B0609070205080204" pitchFamily="49" charset="-128"/>
              </a:rPr>
              <a:t>);	</a:t>
            </a:r>
            <a:r>
              <a:rPr lang="en-US" altLang="ja-JP" sz="2496" dirty="0">
                <a:solidFill>
                  <a:srgbClr val="00B050"/>
                </a:solidFill>
                <a:ea typeface="ＭＳ ゴシック" panose="020B0609070205080204" pitchFamily="49" charset="-128"/>
              </a:rPr>
              <a:t>//</a:t>
            </a:r>
            <a:r>
              <a:rPr lang="en-US" altLang="ja-JP" sz="2496" dirty="0">
                <a:solidFill>
                  <a:srgbClr val="00B050"/>
                </a:solidFill>
                <a:latin typeface="+mn-ea"/>
                <a:ea typeface="ＭＳ ゴシック" panose="020B0609070205080204" pitchFamily="49" charset="-128"/>
              </a:rPr>
              <a:t>  </a:t>
            </a:r>
            <a:r>
              <a:rPr lang="ja-JP" altLang="en-US" sz="2496" dirty="0">
                <a:solidFill>
                  <a:srgbClr val="00B050"/>
                </a:solidFill>
                <a:latin typeface="+mn-ea"/>
              </a:rPr>
              <a:t>ファイルを閉じる</a:t>
            </a:r>
            <a:endParaRPr lang="en-US" altLang="ja-JP" sz="2496" dirty="0">
              <a:solidFill>
                <a:srgbClr val="00B050"/>
              </a:solidFill>
              <a:ea typeface="ＭＳ ゴシック" panose="020B0609070205080204" pitchFamily="49" charset="-128"/>
            </a:endParaRPr>
          </a:p>
          <a:p>
            <a:r>
              <a:rPr lang="en-US" altLang="ja-JP" sz="2496" dirty="0">
                <a:ea typeface="ＭＳ ゴシック" panose="020B0609070205080204" pitchFamily="49" charset="-128"/>
              </a:rPr>
              <a:t>}</a:t>
            </a:r>
          </a:p>
          <a:p>
            <a:r>
              <a:rPr lang="en-US" altLang="ja-JP" sz="2496" dirty="0">
                <a:ea typeface="ＭＳ ゴシック" panose="020B0609070205080204" pitchFamily="49" charset="-128"/>
              </a:rPr>
              <a:t>  else {	</a:t>
            </a:r>
            <a:r>
              <a:rPr lang="en-US" altLang="ja-JP" sz="2496" dirty="0">
                <a:solidFill>
                  <a:srgbClr val="00B050"/>
                </a:solidFill>
                <a:ea typeface="ＭＳ ゴシック" panose="020B0609070205080204" pitchFamily="49" charset="-128"/>
              </a:rPr>
              <a:t>// score.txt</a:t>
            </a:r>
            <a:r>
              <a:rPr lang="ja-JP" altLang="en-US" sz="2496" dirty="0">
                <a:solidFill>
                  <a:srgbClr val="00B050"/>
                </a:solidFill>
                <a:latin typeface="+mn-ea"/>
              </a:rPr>
              <a:t>の作成時にエラーが出た場合</a:t>
            </a:r>
            <a:endParaRPr lang="en-US" altLang="ja-JP" sz="2496" dirty="0">
              <a:solidFill>
                <a:srgbClr val="00B050"/>
              </a:solidFill>
              <a:latin typeface="+mn-ea"/>
            </a:endParaRPr>
          </a:p>
          <a:p>
            <a:r>
              <a:rPr lang="en-US" altLang="ja-JP" sz="2496" dirty="0">
                <a:ea typeface="ＭＳ ゴシック" panose="020B0609070205080204" pitchFamily="49" charset="-128"/>
              </a:rPr>
              <a:t>    </a:t>
            </a:r>
            <a:r>
              <a:rPr lang="en-US" altLang="ja-JP" sz="2496" dirty="0" err="1">
                <a:ea typeface="ＭＳ ゴシック" panose="020B0609070205080204" pitchFamily="49" charset="-128"/>
              </a:rPr>
              <a:t>printf</a:t>
            </a:r>
            <a:r>
              <a:rPr lang="en-US" altLang="ja-JP" sz="2496" dirty="0">
                <a:ea typeface="ＭＳ ゴシック" panose="020B0609070205080204" pitchFamily="49" charset="-128"/>
              </a:rPr>
              <a:t>(“</a:t>
            </a:r>
            <a:r>
              <a:rPr lang="ja-JP" altLang="en-US" sz="2496" dirty="0">
                <a:latin typeface="+mn-ea"/>
              </a:rPr>
              <a:t>エラー：ファイルを開けません</a:t>
            </a:r>
            <a:r>
              <a:rPr lang="en-US" altLang="ja-JP" sz="2496" dirty="0">
                <a:ea typeface="ＭＳ ゴシック" panose="020B0609070205080204" pitchFamily="49" charset="-128"/>
              </a:rPr>
              <a:t>\n”);	</a:t>
            </a:r>
            <a:endParaRPr lang="en-US" altLang="ja-JP" sz="2496" dirty="0">
              <a:latin typeface="+mn-ea"/>
            </a:endParaRPr>
          </a:p>
          <a:p>
            <a:r>
              <a:rPr lang="en-US" altLang="ja-JP" sz="2496" dirty="0">
                <a:ea typeface="ＭＳ ゴシック" panose="020B0609070205080204" pitchFamily="49" charset="-128"/>
              </a:rPr>
              <a:t>  }</a:t>
            </a:r>
            <a:endParaRPr sz="4576" dirty="0">
              <a:cs typeface="MS Gothic"/>
            </a:endParaRPr>
          </a:p>
        </p:txBody>
      </p:sp>
      <p:sp>
        <p:nvSpPr>
          <p:cNvPr id="3" name="object 3"/>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extLst>
      <p:ext uri="{BB962C8B-B14F-4D97-AF65-F5344CB8AC3E}">
        <p14:creationId xmlns:p14="http://schemas.microsoft.com/office/powerpoint/2010/main" val="2392429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f_prac02.c</a:t>
            </a:r>
          </a:p>
        </p:txBody>
      </p:sp>
      <p:sp>
        <p:nvSpPr>
          <p:cNvPr id="3" name="object 3"/>
          <p:cNvSpPr txBox="1"/>
          <p:nvPr/>
        </p:nvSpPr>
        <p:spPr>
          <a:xfrm>
            <a:off x="607513" y="1207117"/>
            <a:ext cx="9234482" cy="1267453"/>
          </a:xfrm>
          <a:prstGeom prst="rect">
            <a:avLst/>
          </a:prstGeom>
        </p:spPr>
        <p:txBody>
          <a:bodyPr vert="horz" wrap="square" lIns="0" tIns="94445" rIns="0" bIns="0" rtlCol="0">
            <a:spAutoFit/>
          </a:bodyPr>
          <a:lstStyle/>
          <a:p>
            <a:pPr marL="13209">
              <a:spcBef>
                <a:spcPts val="744"/>
              </a:spcBef>
            </a:pPr>
            <a:r>
              <a:rPr sz="2912" spc="-36" dirty="0">
                <a:latin typeface="MS Gothic"/>
                <a:cs typeface="MS Gothic"/>
              </a:rPr>
              <a:t>テキストファイル</a:t>
            </a:r>
            <a:r>
              <a:rPr sz="2912" spc="-114" dirty="0">
                <a:latin typeface="Tahoma"/>
                <a:cs typeface="Tahoma"/>
              </a:rPr>
              <a:t>(</a:t>
            </a:r>
            <a:r>
              <a:rPr sz="2912" b="1" spc="-114" dirty="0">
                <a:cs typeface="Tahoma"/>
              </a:rPr>
              <a:t>score.txt</a:t>
            </a:r>
            <a:r>
              <a:rPr sz="2912" spc="-114" dirty="0">
                <a:latin typeface="Tahoma"/>
                <a:cs typeface="Tahoma"/>
              </a:rPr>
              <a:t>)</a:t>
            </a:r>
            <a:r>
              <a:rPr sz="2912" spc="-52" dirty="0">
                <a:latin typeface="MS Gothic"/>
                <a:cs typeface="MS Gothic"/>
              </a:rPr>
              <a:t>に</a:t>
            </a:r>
            <a:endParaRPr sz="2912" dirty="0">
              <a:latin typeface="MS Gothic"/>
              <a:cs typeface="MS Gothic"/>
            </a:endParaRPr>
          </a:p>
          <a:p>
            <a:pPr marL="13209">
              <a:spcBef>
                <a:spcPts val="827"/>
              </a:spcBef>
            </a:pPr>
            <a:r>
              <a:rPr sz="3744" b="1" spc="-36" dirty="0">
                <a:solidFill>
                  <a:srgbClr val="FF9933"/>
                </a:solidFill>
                <a:latin typeface="MS Gothic"/>
                <a:cs typeface="MS Gothic"/>
              </a:rPr>
              <a:t>ハイスコア</a:t>
            </a:r>
            <a:r>
              <a:rPr sz="2912" spc="-36" dirty="0">
                <a:latin typeface="MS Gothic"/>
                <a:cs typeface="MS Gothic"/>
              </a:rPr>
              <a:t>を取った人の</a:t>
            </a:r>
            <a:r>
              <a:rPr sz="3744" b="1" u="sng" spc="-42" dirty="0">
                <a:uFill>
                  <a:solidFill>
                    <a:srgbClr val="000000"/>
                  </a:solidFill>
                </a:uFill>
                <a:latin typeface="MS Gothic"/>
                <a:cs typeface="MS Gothic"/>
              </a:rPr>
              <a:t>名前</a:t>
            </a:r>
            <a:r>
              <a:rPr sz="2912" spc="-26" dirty="0">
                <a:latin typeface="MS Gothic"/>
                <a:cs typeface="MS Gothic"/>
              </a:rPr>
              <a:t>と</a:t>
            </a:r>
            <a:r>
              <a:rPr sz="3744" b="1" u="sng" spc="-42" dirty="0">
                <a:uFill>
                  <a:solidFill>
                    <a:srgbClr val="000000"/>
                  </a:solidFill>
                </a:uFill>
                <a:latin typeface="MS Gothic"/>
                <a:cs typeface="MS Gothic"/>
              </a:rPr>
              <a:t>スコア</a:t>
            </a:r>
            <a:r>
              <a:rPr sz="2912" spc="-42" dirty="0">
                <a:latin typeface="MS Gothic"/>
                <a:cs typeface="MS Gothic"/>
              </a:rPr>
              <a:t>を記録する</a:t>
            </a:r>
            <a:endParaRPr sz="2912" dirty="0">
              <a:latin typeface="MS Gothic"/>
              <a:cs typeface="MS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f_prac02.c</a:t>
            </a:r>
          </a:p>
        </p:txBody>
      </p:sp>
      <p:sp>
        <p:nvSpPr>
          <p:cNvPr id="3" name="object 3"/>
          <p:cNvSpPr/>
          <p:nvPr/>
        </p:nvSpPr>
        <p:spPr>
          <a:xfrm>
            <a:off x="245690" y="3091640"/>
            <a:ext cx="5850971" cy="3431724"/>
          </a:xfrm>
          <a:custGeom>
            <a:avLst/>
            <a:gdLst/>
            <a:ahLst/>
            <a:cxnLst/>
            <a:rect l="l" t="t" r="r" b="b"/>
            <a:pathLst>
              <a:path w="5625465" h="3299460">
                <a:moveTo>
                  <a:pt x="5625084" y="0"/>
                </a:moveTo>
                <a:lnTo>
                  <a:pt x="0" y="0"/>
                </a:lnTo>
                <a:lnTo>
                  <a:pt x="0" y="3299460"/>
                </a:lnTo>
                <a:lnTo>
                  <a:pt x="5625084" y="3299460"/>
                </a:lnTo>
                <a:lnTo>
                  <a:pt x="5625084" y="0"/>
                </a:lnTo>
                <a:close/>
              </a:path>
            </a:pathLst>
          </a:custGeom>
          <a:solidFill>
            <a:srgbClr val="0D0D0D"/>
          </a:solidFill>
        </p:spPr>
        <p:txBody>
          <a:bodyPr wrap="square" lIns="0" tIns="0" rIns="0" bIns="0" rtlCol="0"/>
          <a:lstStyle/>
          <a:p>
            <a:endParaRPr sz="1872"/>
          </a:p>
        </p:txBody>
      </p:sp>
      <p:sp>
        <p:nvSpPr>
          <p:cNvPr id="4" name="object 4"/>
          <p:cNvSpPr txBox="1"/>
          <p:nvPr/>
        </p:nvSpPr>
        <p:spPr>
          <a:xfrm>
            <a:off x="341429" y="3123473"/>
            <a:ext cx="5356951" cy="1345681"/>
          </a:xfrm>
          <a:prstGeom prst="rect">
            <a:avLst/>
          </a:prstGeom>
        </p:spPr>
        <p:txBody>
          <a:bodyPr vert="horz" wrap="square" lIns="0" tIns="13870" rIns="0" bIns="0" rtlCol="0">
            <a:spAutoFit/>
          </a:bodyPr>
          <a:lstStyle/>
          <a:p>
            <a:pPr marR="1176285">
              <a:spcBef>
                <a:spcPts val="109"/>
              </a:spcBef>
              <a:tabLst>
                <a:tab pos="1329513" algn="l"/>
                <a:tab pos="2956235" algn="l"/>
              </a:tabLst>
            </a:pPr>
            <a:r>
              <a:rPr sz="2080" b="1" spc="-10" dirty="0">
                <a:solidFill>
                  <a:srgbClr val="FFC000"/>
                </a:solidFill>
                <a:latin typeface="MS Gothic"/>
                <a:cs typeface="MS Gothic"/>
              </a:rPr>
              <a:t>最高</a:t>
            </a:r>
            <a:r>
              <a:rPr sz="2080" b="1" spc="-21" dirty="0">
                <a:solidFill>
                  <a:srgbClr val="FFC000"/>
                </a:solidFill>
                <a:latin typeface="MS Gothic"/>
                <a:cs typeface="MS Gothic"/>
              </a:rPr>
              <a:t>得</a:t>
            </a:r>
            <a:r>
              <a:rPr sz="2080" b="1" spc="-52" dirty="0">
                <a:solidFill>
                  <a:srgbClr val="FFC000"/>
                </a:solidFill>
                <a:latin typeface="MS Gothic"/>
                <a:cs typeface="MS Gothic"/>
              </a:rPr>
              <a:t>点</a:t>
            </a:r>
            <a:r>
              <a:rPr sz="2080" b="1" dirty="0">
                <a:solidFill>
                  <a:srgbClr val="FFC000"/>
                </a:solidFill>
                <a:latin typeface="MS Gothic"/>
                <a:cs typeface="MS Gothic"/>
              </a:rPr>
              <a:t>	</a:t>
            </a:r>
            <a:r>
              <a:rPr sz="2080" b="1" spc="-10" dirty="0">
                <a:solidFill>
                  <a:srgbClr val="FFC000"/>
                </a:solidFill>
                <a:latin typeface="MS Gothic"/>
                <a:cs typeface="MS Gothic"/>
              </a:rPr>
              <a:t>名前</a:t>
            </a:r>
            <a:r>
              <a:rPr sz="2080" b="1" spc="-21" dirty="0">
                <a:solidFill>
                  <a:srgbClr val="FFC000"/>
                </a:solidFill>
                <a:latin typeface="MS Gothic"/>
                <a:cs typeface="MS Gothic"/>
              </a:rPr>
              <a:t>：</a:t>
            </a:r>
            <a:r>
              <a:rPr sz="2080" b="1" spc="-31" dirty="0">
                <a:solidFill>
                  <a:srgbClr val="FFC000"/>
                </a:solidFill>
                <a:latin typeface="MS Gothic"/>
                <a:cs typeface="MS Gothic"/>
              </a:rPr>
              <a:t>〇</a:t>
            </a:r>
            <a:r>
              <a:rPr sz="2080" b="1" spc="-52" dirty="0">
                <a:solidFill>
                  <a:srgbClr val="FFC000"/>
                </a:solidFill>
                <a:latin typeface="MS Gothic"/>
                <a:cs typeface="MS Gothic"/>
              </a:rPr>
              <a:t>〇</a:t>
            </a:r>
            <a:r>
              <a:rPr sz="2080" b="1" dirty="0">
                <a:solidFill>
                  <a:srgbClr val="FFC000"/>
                </a:solidFill>
                <a:latin typeface="MS Gothic"/>
                <a:cs typeface="MS Gothic"/>
              </a:rPr>
              <a:t>	</a:t>
            </a:r>
            <a:r>
              <a:rPr sz="2080" b="1" spc="-10" dirty="0">
                <a:solidFill>
                  <a:srgbClr val="FFC000"/>
                </a:solidFill>
                <a:latin typeface="MS Gothic"/>
                <a:cs typeface="MS Gothic"/>
              </a:rPr>
              <a:t>スコ</a:t>
            </a:r>
            <a:r>
              <a:rPr sz="2080" b="1" spc="-21" dirty="0">
                <a:solidFill>
                  <a:srgbClr val="FFC000"/>
                </a:solidFill>
                <a:latin typeface="MS Gothic"/>
                <a:cs typeface="MS Gothic"/>
              </a:rPr>
              <a:t>ア</a:t>
            </a:r>
            <a:r>
              <a:rPr sz="2080" b="1" spc="-83" dirty="0">
                <a:solidFill>
                  <a:srgbClr val="FFC000"/>
                </a:solidFill>
                <a:latin typeface="MS Gothic"/>
                <a:cs typeface="MS Gothic"/>
              </a:rPr>
              <a:t>：</a:t>
            </a:r>
            <a:r>
              <a:rPr sz="2080" b="1" spc="-83" dirty="0">
                <a:solidFill>
                  <a:srgbClr val="FFC000"/>
                </a:solidFill>
                <a:latin typeface="Tahoma"/>
                <a:cs typeface="Tahoma"/>
              </a:rPr>
              <a:t>1</a:t>
            </a:r>
            <a:r>
              <a:rPr sz="2080" dirty="0">
                <a:solidFill>
                  <a:srgbClr val="FFFFFF"/>
                </a:solidFill>
                <a:latin typeface="MS Gothic"/>
                <a:cs typeface="MS Gothic"/>
              </a:rPr>
              <a:t>プレイヤ</a:t>
            </a:r>
            <a:r>
              <a:rPr sz="2080" spc="-16" dirty="0">
                <a:solidFill>
                  <a:srgbClr val="FFFFFF"/>
                </a:solidFill>
                <a:latin typeface="MS Gothic"/>
                <a:cs typeface="MS Gothic"/>
              </a:rPr>
              <a:t>ー</a:t>
            </a:r>
            <a:r>
              <a:rPr sz="2080" dirty="0">
                <a:solidFill>
                  <a:srgbClr val="FFFFFF"/>
                </a:solidFill>
                <a:latin typeface="MS Gothic"/>
                <a:cs typeface="MS Gothic"/>
              </a:rPr>
              <a:t>の名</a:t>
            </a:r>
            <a:r>
              <a:rPr sz="2080" spc="-16" dirty="0">
                <a:solidFill>
                  <a:srgbClr val="FFFFFF"/>
                </a:solidFill>
                <a:latin typeface="MS Gothic"/>
                <a:cs typeface="MS Gothic"/>
              </a:rPr>
              <a:t>前</a:t>
            </a:r>
            <a:r>
              <a:rPr sz="2080" dirty="0">
                <a:solidFill>
                  <a:srgbClr val="FFFFFF"/>
                </a:solidFill>
                <a:latin typeface="MS Gothic"/>
                <a:cs typeface="MS Gothic"/>
              </a:rPr>
              <a:t>は</a:t>
            </a:r>
            <a:r>
              <a:rPr sz="2080" spc="-192" dirty="0">
                <a:solidFill>
                  <a:srgbClr val="FFFFFF"/>
                </a:solidFill>
                <a:latin typeface="Tahoma"/>
                <a:cs typeface="Tahoma"/>
              </a:rPr>
              <a:t>:</a:t>
            </a:r>
            <a:r>
              <a:rPr sz="2080" b="1" spc="-21" dirty="0">
                <a:solidFill>
                  <a:srgbClr val="FFFFFF"/>
                </a:solidFill>
                <a:latin typeface="MS Gothic"/>
                <a:cs typeface="MS Gothic"/>
              </a:rPr>
              <a:t>なな</a:t>
            </a:r>
            <a:r>
              <a:rPr sz="2080" b="1" spc="-52" dirty="0">
                <a:solidFill>
                  <a:srgbClr val="FFFFFF"/>
                </a:solidFill>
                <a:latin typeface="MS Gothic"/>
                <a:cs typeface="MS Gothic"/>
              </a:rPr>
              <a:t>し</a:t>
            </a:r>
            <a:endParaRPr sz="2080">
              <a:latin typeface="MS Gothic"/>
              <a:cs typeface="MS Gothic"/>
            </a:endParaRPr>
          </a:p>
          <a:p>
            <a:pPr>
              <a:lnSpc>
                <a:spcPct val="100000"/>
              </a:lnSpc>
            </a:pPr>
            <a:r>
              <a:rPr sz="2080" spc="-5" dirty="0">
                <a:solidFill>
                  <a:srgbClr val="FFFFFF"/>
                </a:solidFill>
                <a:latin typeface="MS Gothic"/>
                <a:cs typeface="MS Gothic"/>
              </a:rPr>
              <a:t>現在のスコア：</a:t>
            </a:r>
            <a:r>
              <a:rPr sz="2080" dirty="0">
                <a:solidFill>
                  <a:srgbClr val="FFFFFF"/>
                </a:solidFill>
                <a:latin typeface="Tahoma"/>
                <a:cs typeface="Tahoma"/>
              </a:rPr>
              <a:t>0</a:t>
            </a:r>
            <a:r>
              <a:rPr sz="2080" spc="42" dirty="0">
                <a:solidFill>
                  <a:srgbClr val="FFFFFF"/>
                </a:solidFill>
                <a:latin typeface="Tahoma"/>
                <a:cs typeface="Tahoma"/>
              </a:rPr>
              <a:t> (</a:t>
            </a:r>
            <a:r>
              <a:rPr sz="2080" spc="68" dirty="0">
                <a:solidFill>
                  <a:srgbClr val="FFFFFF"/>
                </a:solidFill>
                <a:latin typeface="Tahoma"/>
                <a:cs typeface="Tahoma"/>
              </a:rPr>
              <a:t>enter</a:t>
            </a:r>
            <a:r>
              <a:rPr sz="2080" dirty="0">
                <a:solidFill>
                  <a:srgbClr val="FFFFFF"/>
                </a:solidFill>
                <a:latin typeface="MS Gothic"/>
                <a:cs typeface="MS Gothic"/>
              </a:rPr>
              <a:t>でスコア</a:t>
            </a:r>
            <a:r>
              <a:rPr sz="2080" spc="-21" dirty="0">
                <a:solidFill>
                  <a:srgbClr val="FFFFFF"/>
                </a:solidFill>
                <a:latin typeface="Tahoma"/>
                <a:cs typeface="Tahoma"/>
              </a:rPr>
              <a:t>+1,e</a:t>
            </a:r>
            <a:r>
              <a:rPr sz="2080" spc="-5" dirty="0">
                <a:solidFill>
                  <a:srgbClr val="FFFFFF"/>
                </a:solidFill>
                <a:latin typeface="MS Gothic"/>
                <a:cs typeface="MS Gothic"/>
              </a:rPr>
              <a:t>で終了</a:t>
            </a:r>
            <a:r>
              <a:rPr sz="2080" spc="-52" dirty="0">
                <a:solidFill>
                  <a:srgbClr val="FFFFFF"/>
                </a:solidFill>
                <a:latin typeface="Tahoma"/>
                <a:cs typeface="Tahoma"/>
              </a:rPr>
              <a:t>)</a:t>
            </a:r>
            <a:endParaRPr sz="2080">
              <a:latin typeface="Tahoma"/>
              <a:cs typeface="Tahoma"/>
            </a:endParaRPr>
          </a:p>
          <a:p>
            <a:pPr>
              <a:lnSpc>
                <a:spcPct val="100000"/>
              </a:lnSpc>
            </a:pPr>
            <a:r>
              <a:rPr sz="2080" spc="-5" dirty="0">
                <a:solidFill>
                  <a:srgbClr val="FFFFFF"/>
                </a:solidFill>
                <a:latin typeface="MS Gothic"/>
                <a:cs typeface="MS Gothic"/>
              </a:rPr>
              <a:t>現在のスコア：</a:t>
            </a:r>
            <a:r>
              <a:rPr sz="2080" dirty="0">
                <a:solidFill>
                  <a:srgbClr val="FFFFFF"/>
                </a:solidFill>
                <a:latin typeface="Tahoma"/>
                <a:cs typeface="Tahoma"/>
              </a:rPr>
              <a:t>1</a:t>
            </a:r>
            <a:r>
              <a:rPr sz="2080" spc="42" dirty="0">
                <a:solidFill>
                  <a:srgbClr val="FFFFFF"/>
                </a:solidFill>
                <a:latin typeface="Tahoma"/>
                <a:cs typeface="Tahoma"/>
              </a:rPr>
              <a:t> (</a:t>
            </a:r>
            <a:r>
              <a:rPr sz="2080" spc="68" dirty="0">
                <a:solidFill>
                  <a:srgbClr val="FFFFFF"/>
                </a:solidFill>
                <a:latin typeface="Tahoma"/>
                <a:cs typeface="Tahoma"/>
              </a:rPr>
              <a:t>enter</a:t>
            </a:r>
            <a:r>
              <a:rPr sz="2080" dirty="0">
                <a:solidFill>
                  <a:srgbClr val="FFFFFF"/>
                </a:solidFill>
                <a:latin typeface="MS Gothic"/>
                <a:cs typeface="MS Gothic"/>
              </a:rPr>
              <a:t>でスコア</a:t>
            </a:r>
            <a:r>
              <a:rPr sz="2080" spc="-21" dirty="0">
                <a:solidFill>
                  <a:srgbClr val="FFFFFF"/>
                </a:solidFill>
                <a:latin typeface="Tahoma"/>
                <a:cs typeface="Tahoma"/>
              </a:rPr>
              <a:t>+1,e</a:t>
            </a:r>
            <a:r>
              <a:rPr sz="2080" spc="-5" dirty="0">
                <a:solidFill>
                  <a:srgbClr val="FFFFFF"/>
                </a:solidFill>
                <a:latin typeface="MS Gothic"/>
                <a:cs typeface="MS Gothic"/>
              </a:rPr>
              <a:t>で終了</a:t>
            </a:r>
            <a:r>
              <a:rPr sz="2080" spc="-52" dirty="0">
                <a:solidFill>
                  <a:srgbClr val="FFFFFF"/>
                </a:solidFill>
                <a:latin typeface="Tahoma"/>
                <a:cs typeface="Tahoma"/>
              </a:rPr>
              <a:t>)</a:t>
            </a:r>
            <a:endParaRPr sz="2080">
              <a:latin typeface="Tahoma"/>
              <a:cs typeface="Tahoma"/>
            </a:endParaRPr>
          </a:p>
        </p:txBody>
      </p:sp>
      <p:sp>
        <p:nvSpPr>
          <p:cNvPr id="5" name="object 5"/>
          <p:cNvSpPr txBox="1"/>
          <p:nvPr/>
        </p:nvSpPr>
        <p:spPr>
          <a:xfrm>
            <a:off x="341429" y="4708830"/>
            <a:ext cx="5356951" cy="344097"/>
          </a:xfrm>
          <a:prstGeom prst="rect">
            <a:avLst/>
          </a:prstGeom>
        </p:spPr>
        <p:txBody>
          <a:bodyPr vert="horz" wrap="square" lIns="0" tIns="13209" rIns="0" bIns="0" rtlCol="0">
            <a:spAutoFit/>
          </a:bodyPr>
          <a:lstStyle/>
          <a:p>
            <a:pPr>
              <a:spcBef>
                <a:spcPts val="104"/>
              </a:spcBef>
            </a:pPr>
            <a:r>
              <a:rPr sz="2080" spc="-5" dirty="0">
                <a:solidFill>
                  <a:srgbClr val="FFFFFF"/>
                </a:solidFill>
                <a:latin typeface="MS Gothic"/>
                <a:cs typeface="MS Gothic"/>
              </a:rPr>
              <a:t>現在のスコア：</a:t>
            </a:r>
            <a:r>
              <a:rPr sz="2080" dirty="0">
                <a:solidFill>
                  <a:srgbClr val="FFFFFF"/>
                </a:solidFill>
                <a:latin typeface="Tahoma"/>
                <a:cs typeface="Tahoma"/>
              </a:rPr>
              <a:t>2</a:t>
            </a:r>
            <a:r>
              <a:rPr sz="2080" spc="42" dirty="0">
                <a:solidFill>
                  <a:srgbClr val="FFFFFF"/>
                </a:solidFill>
                <a:latin typeface="Tahoma"/>
                <a:cs typeface="Tahoma"/>
              </a:rPr>
              <a:t> (</a:t>
            </a:r>
            <a:r>
              <a:rPr sz="2080" spc="68" dirty="0">
                <a:solidFill>
                  <a:srgbClr val="FFFFFF"/>
                </a:solidFill>
                <a:latin typeface="Tahoma"/>
                <a:cs typeface="Tahoma"/>
              </a:rPr>
              <a:t>enter</a:t>
            </a:r>
            <a:r>
              <a:rPr sz="2080" dirty="0">
                <a:solidFill>
                  <a:srgbClr val="FFFFFF"/>
                </a:solidFill>
                <a:latin typeface="MS Gothic"/>
                <a:cs typeface="MS Gothic"/>
              </a:rPr>
              <a:t>でスコア</a:t>
            </a:r>
            <a:r>
              <a:rPr sz="2080" spc="-21" dirty="0">
                <a:solidFill>
                  <a:srgbClr val="FFFFFF"/>
                </a:solidFill>
                <a:latin typeface="Tahoma"/>
                <a:cs typeface="Tahoma"/>
              </a:rPr>
              <a:t>+1,e</a:t>
            </a:r>
            <a:r>
              <a:rPr sz="2080" spc="-5" dirty="0">
                <a:solidFill>
                  <a:srgbClr val="FFFFFF"/>
                </a:solidFill>
                <a:latin typeface="MS Gothic"/>
                <a:cs typeface="MS Gothic"/>
              </a:rPr>
              <a:t>で終了</a:t>
            </a:r>
            <a:r>
              <a:rPr sz="2080" spc="-52" dirty="0">
                <a:solidFill>
                  <a:srgbClr val="FFFFFF"/>
                </a:solidFill>
                <a:latin typeface="Tahoma"/>
                <a:cs typeface="Tahoma"/>
              </a:rPr>
              <a:t>)</a:t>
            </a:r>
            <a:endParaRPr sz="2080">
              <a:latin typeface="Tahoma"/>
              <a:cs typeface="Tahoma"/>
            </a:endParaRPr>
          </a:p>
        </p:txBody>
      </p:sp>
      <p:sp>
        <p:nvSpPr>
          <p:cNvPr id="6" name="object 6"/>
          <p:cNvSpPr txBox="1"/>
          <p:nvPr/>
        </p:nvSpPr>
        <p:spPr>
          <a:xfrm>
            <a:off x="341429" y="5342867"/>
            <a:ext cx="5358272" cy="1013162"/>
          </a:xfrm>
          <a:prstGeom prst="rect">
            <a:avLst/>
          </a:prstGeom>
        </p:spPr>
        <p:txBody>
          <a:bodyPr vert="horz" wrap="square" lIns="0" tIns="13209" rIns="0" bIns="0" rtlCol="0">
            <a:spAutoFit/>
          </a:bodyPr>
          <a:lstStyle/>
          <a:p>
            <a:pPr>
              <a:lnSpc>
                <a:spcPts val="2486"/>
              </a:lnSpc>
              <a:spcBef>
                <a:spcPts val="104"/>
              </a:spcBef>
            </a:pPr>
            <a:r>
              <a:rPr sz="2080" spc="-21" dirty="0">
                <a:solidFill>
                  <a:srgbClr val="FFFFFF"/>
                </a:solidFill>
                <a:latin typeface="MS Gothic"/>
                <a:cs typeface="MS Gothic"/>
              </a:rPr>
              <a:t>現在のスコア：</a:t>
            </a:r>
            <a:r>
              <a:rPr sz="2080" b="1" spc="-83" dirty="0">
                <a:solidFill>
                  <a:srgbClr val="FFFFFF"/>
                </a:solidFill>
                <a:latin typeface="Tahoma"/>
                <a:cs typeface="Tahoma"/>
              </a:rPr>
              <a:t>3</a:t>
            </a:r>
            <a:r>
              <a:rPr sz="2080" b="1" spc="42" dirty="0">
                <a:solidFill>
                  <a:srgbClr val="FFFFFF"/>
                </a:solidFill>
                <a:latin typeface="Tahoma"/>
                <a:cs typeface="Tahoma"/>
              </a:rPr>
              <a:t> </a:t>
            </a:r>
            <a:r>
              <a:rPr sz="2080" spc="68" dirty="0">
                <a:solidFill>
                  <a:srgbClr val="FFFFFF"/>
                </a:solidFill>
                <a:latin typeface="Tahoma"/>
                <a:cs typeface="Tahoma"/>
              </a:rPr>
              <a:t>(enter</a:t>
            </a:r>
            <a:r>
              <a:rPr sz="2080" dirty="0">
                <a:solidFill>
                  <a:srgbClr val="FFFFFF"/>
                </a:solidFill>
                <a:latin typeface="MS Gothic"/>
                <a:cs typeface="MS Gothic"/>
              </a:rPr>
              <a:t>でスコア</a:t>
            </a:r>
            <a:r>
              <a:rPr sz="2080" spc="-21" dirty="0">
                <a:solidFill>
                  <a:srgbClr val="FFFFFF"/>
                </a:solidFill>
                <a:latin typeface="Tahoma"/>
                <a:cs typeface="Tahoma"/>
              </a:rPr>
              <a:t>+1,e</a:t>
            </a:r>
            <a:r>
              <a:rPr sz="2080" spc="-5" dirty="0">
                <a:solidFill>
                  <a:srgbClr val="FFFFFF"/>
                </a:solidFill>
                <a:latin typeface="MS Gothic"/>
                <a:cs typeface="MS Gothic"/>
              </a:rPr>
              <a:t>で終了</a:t>
            </a:r>
            <a:r>
              <a:rPr sz="2080" spc="-52" dirty="0">
                <a:solidFill>
                  <a:srgbClr val="FFFFFF"/>
                </a:solidFill>
                <a:latin typeface="Tahoma"/>
                <a:cs typeface="Tahoma"/>
              </a:rPr>
              <a:t>)</a:t>
            </a:r>
            <a:endParaRPr sz="2080" dirty="0">
              <a:latin typeface="Tahoma"/>
              <a:cs typeface="Tahoma"/>
            </a:endParaRPr>
          </a:p>
          <a:p>
            <a:pPr>
              <a:lnSpc>
                <a:spcPts val="2486"/>
              </a:lnSpc>
            </a:pPr>
            <a:r>
              <a:rPr sz="2080" spc="208" dirty="0">
                <a:solidFill>
                  <a:srgbClr val="FFFFFF"/>
                </a:solidFill>
                <a:latin typeface="Tahoma"/>
                <a:cs typeface="Tahoma"/>
              </a:rPr>
              <a:t>e</a:t>
            </a:r>
            <a:endParaRPr sz="2080" dirty="0">
              <a:latin typeface="Tahoma"/>
              <a:cs typeface="Tahoma"/>
            </a:endParaRPr>
          </a:p>
          <a:p>
            <a:pPr>
              <a:spcBef>
                <a:spcPts val="31"/>
              </a:spcBef>
            </a:pPr>
            <a:r>
              <a:rPr sz="2080" b="1" spc="-26" dirty="0">
                <a:solidFill>
                  <a:srgbClr val="FFC000"/>
                </a:solidFill>
                <a:latin typeface="MS Gothic"/>
                <a:cs typeface="MS Gothic"/>
              </a:rPr>
              <a:t>ハイスコア更新</a:t>
            </a:r>
            <a:r>
              <a:rPr sz="2080" b="1" spc="-26" dirty="0">
                <a:solidFill>
                  <a:srgbClr val="FFC000"/>
                </a:solidFill>
                <a:latin typeface="Tahoma"/>
                <a:cs typeface="Tahoma"/>
              </a:rPr>
              <a:t>!!</a:t>
            </a:r>
            <a:endParaRPr sz="2080" dirty="0">
              <a:latin typeface="Tahoma"/>
              <a:cs typeface="Tahoma"/>
            </a:endParaRPr>
          </a:p>
        </p:txBody>
      </p:sp>
      <p:sp>
        <p:nvSpPr>
          <p:cNvPr id="7" name="object 7"/>
          <p:cNvSpPr txBox="1"/>
          <p:nvPr/>
        </p:nvSpPr>
        <p:spPr>
          <a:xfrm>
            <a:off x="246481" y="1508925"/>
            <a:ext cx="2244887" cy="813291"/>
          </a:xfrm>
          <a:prstGeom prst="rect">
            <a:avLst/>
          </a:prstGeom>
          <a:solidFill>
            <a:srgbClr val="FFFFFF"/>
          </a:solidFill>
          <a:ln w="28575">
            <a:solidFill>
              <a:srgbClr val="117DA7"/>
            </a:solidFill>
          </a:ln>
        </p:spPr>
        <p:txBody>
          <a:bodyPr vert="horz" wrap="square" lIns="0" tIns="44250" rIns="0" bIns="0" rtlCol="0">
            <a:spAutoFit/>
          </a:bodyPr>
          <a:lstStyle/>
          <a:p>
            <a:pPr marL="94446">
              <a:lnSpc>
                <a:spcPts val="2985"/>
              </a:lnSpc>
              <a:spcBef>
                <a:spcPts val="348"/>
              </a:spcBef>
            </a:pPr>
            <a:r>
              <a:rPr sz="2496" spc="-26" dirty="0">
                <a:solidFill>
                  <a:srgbClr val="1B170F"/>
                </a:solidFill>
                <a:latin typeface="MS Gothic"/>
                <a:cs typeface="MS Gothic"/>
              </a:rPr>
              <a:t>〇〇</a:t>
            </a:r>
            <a:endParaRPr sz="2496">
              <a:latin typeface="MS Gothic"/>
              <a:cs typeface="MS Gothic"/>
            </a:endParaRPr>
          </a:p>
          <a:p>
            <a:pPr marL="94446">
              <a:lnSpc>
                <a:spcPts val="2985"/>
              </a:lnSpc>
            </a:pPr>
            <a:r>
              <a:rPr sz="2496" spc="-52" dirty="0">
                <a:solidFill>
                  <a:srgbClr val="1B170F"/>
                </a:solidFill>
                <a:latin typeface="Tahoma"/>
                <a:cs typeface="Tahoma"/>
              </a:rPr>
              <a:t>1</a:t>
            </a:r>
            <a:endParaRPr sz="2496">
              <a:latin typeface="Tahoma"/>
              <a:cs typeface="Tahoma"/>
            </a:endParaRPr>
          </a:p>
        </p:txBody>
      </p:sp>
      <p:sp>
        <p:nvSpPr>
          <p:cNvPr id="8" name="object 8"/>
          <p:cNvSpPr txBox="1"/>
          <p:nvPr/>
        </p:nvSpPr>
        <p:spPr>
          <a:xfrm>
            <a:off x="231160" y="1130617"/>
            <a:ext cx="1316287" cy="397417"/>
          </a:xfrm>
          <a:prstGeom prst="rect">
            <a:avLst/>
          </a:prstGeom>
        </p:spPr>
        <p:txBody>
          <a:bodyPr vert="horz" wrap="square" lIns="0" tIns="13209" rIns="0" bIns="0" rtlCol="0">
            <a:spAutoFit/>
          </a:bodyPr>
          <a:lstStyle/>
          <a:p>
            <a:pPr marL="13209">
              <a:spcBef>
                <a:spcPts val="104"/>
              </a:spcBef>
            </a:pPr>
            <a:r>
              <a:rPr sz="2496" spc="57" dirty="0">
                <a:latin typeface="Tahoma"/>
                <a:cs typeface="Tahoma"/>
              </a:rPr>
              <a:t>score.txt</a:t>
            </a:r>
            <a:endParaRPr sz="2496" dirty="0">
              <a:latin typeface="Tahoma"/>
              <a:cs typeface="Tahoma"/>
            </a:endParaRPr>
          </a:p>
        </p:txBody>
      </p:sp>
      <p:sp>
        <p:nvSpPr>
          <p:cNvPr id="9" name="object 9"/>
          <p:cNvSpPr txBox="1"/>
          <p:nvPr/>
        </p:nvSpPr>
        <p:spPr>
          <a:xfrm>
            <a:off x="6336670" y="2889144"/>
            <a:ext cx="5592733" cy="1801721"/>
          </a:xfrm>
          <a:prstGeom prst="rect">
            <a:avLst/>
          </a:prstGeom>
        </p:spPr>
        <p:txBody>
          <a:bodyPr vert="horz" wrap="square" lIns="0" tIns="12549" rIns="0" bIns="0" rtlCol="0">
            <a:spAutoFit/>
          </a:bodyPr>
          <a:lstStyle/>
          <a:p>
            <a:pPr marL="13209">
              <a:spcBef>
                <a:spcPts val="99"/>
              </a:spcBef>
            </a:pPr>
            <a:r>
              <a:rPr sz="2912" spc="-36" dirty="0">
                <a:latin typeface="+mn-ea"/>
                <a:cs typeface="MS Gothic"/>
              </a:rPr>
              <a:t>①実行したときに</a:t>
            </a:r>
            <a:r>
              <a:rPr sz="2912" b="1" spc="-125" dirty="0">
                <a:cs typeface="Tahoma"/>
              </a:rPr>
              <a:t>score.txt</a:t>
            </a:r>
            <a:r>
              <a:rPr sz="2912" spc="-52" dirty="0">
                <a:latin typeface="+mn-ea"/>
                <a:cs typeface="MS Gothic"/>
              </a:rPr>
              <a:t>の</a:t>
            </a:r>
            <a:endParaRPr sz="2912" dirty="0">
              <a:latin typeface="+mn-ea"/>
              <a:cs typeface="MS Gothic"/>
            </a:endParaRPr>
          </a:p>
          <a:p>
            <a:pPr marL="385050">
              <a:spcBef>
                <a:spcPts val="10"/>
              </a:spcBef>
            </a:pPr>
            <a:r>
              <a:rPr sz="2912" b="1" spc="-31" dirty="0">
                <a:latin typeface="+mn-ea"/>
                <a:cs typeface="MS Gothic"/>
              </a:rPr>
              <a:t>・</a:t>
            </a:r>
            <a:r>
              <a:rPr sz="2912" spc="-31" dirty="0">
                <a:latin typeface="+mn-ea"/>
                <a:cs typeface="MS Gothic"/>
              </a:rPr>
              <a:t>ハイスコア</a:t>
            </a:r>
            <a:r>
              <a:rPr sz="2912" spc="-36" dirty="0">
                <a:latin typeface="+mn-ea"/>
                <a:cs typeface="MS Gothic"/>
              </a:rPr>
              <a:t>をとった人の</a:t>
            </a:r>
            <a:r>
              <a:rPr sz="2912" b="1" spc="-36" dirty="0">
                <a:solidFill>
                  <a:srgbClr val="00B0F0"/>
                </a:solidFill>
                <a:latin typeface="+mn-ea"/>
                <a:cs typeface="MS Gothic"/>
              </a:rPr>
              <a:t>名前</a:t>
            </a:r>
            <a:endParaRPr sz="2912" dirty="0">
              <a:solidFill>
                <a:srgbClr val="00B0F0"/>
              </a:solidFill>
              <a:latin typeface="+mn-ea"/>
              <a:cs typeface="MS Gothic"/>
            </a:endParaRPr>
          </a:p>
          <a:p>
            <a:pPr marL="385050">
              <a:lnSpc>
                <a:spcPts val="3488"/>
              </a:lnSpc>
              <a:spcBef>
                <a:spcPts val="5"/>
              </a:spcBef>
            </a:pPr>
            <a:r>
              <a:rPr sz="2912" b="1" spc="-36" dirty="0">
                <a:latin typeface="+mn-ea"/>
                <a:cs typeface="MS Gothic"/>
              </a:rPr>
              <a:t>・</a:t>
            </a:r>
            <a:r>
              <a:rPr sz="2912" b="1" spc="-36" dirty="0">
                <a:solidFill>
                  <a:srgbClr val="00B050"/>
                </a:solidFill>
                <a:latin typeface="+mn-ea"/>
                <a:cs typeface="MS Gothic"/>
              </a:rPr>
              <a:t>スコア</a:t>
            </a:r>
            <a:endParaRPr sz="2912" dirty="0">
              <a:solidFill>
                <a:srgbClr val="00B050"/>
              </a:solidFill>
              <a:latin typeface="+mn-ea"/>
              <a:cs typeface="MS Gothic"/>
            </a:endParaRPr>
          </a:p>
          <a:p>
            <a:pPr marL="383729">
              <a:lnSpc>
                <a:spcPts val="3488"/>
              </a:lnSpc>
            </a:pPr>
            <a:r>
              <a:rPr sz="2912" spc="-36" dirty="0">
                <a:latin typeface="+mn-ea"/>
                <a:cs typeface="MS Gothic"/>
              </a:rPr>
              <a:t>を表示する！！</a:t>
            </a:r>
            <a:endParaRPr sz="2912" dirty="0">
              <a:latin typeface="+mn-ea"/>
              <a:cs typeface="MS Gothic"/>
            </a:endParaRPr>
          </a:p>
        </p:txBody>
      </p:sp>
      <p:sp>
        <p:nvSpPr>
          <p:cNvPr id="10" name="object 10"/>
          <p:cNvSpPr txBox="1"/>
          <p:nvPr/>
        </p:nvSpPr>
        <p:spPr>
          <a:xfrm>
            <a:off x="2572341" y="1459734"/>
            <a:ext cx="6613136" cy="1441182"/>
          </a:xfrm>
          <a:prstGeom prst="rect">
            <a:avLst/>
          </a:prstGeom>
        </p:spPr>
        <p:txBody>
          <a:bodyPr vert="horz" wrap="square" lIns="0" tIns="13870" rIns="0" bIns="0" rtlCol="0">
            <a:spAutoFit/>
          </a:bodyPr>
          <a:lstStyle/>
          <a:p>
            <a:pPr marL="13209">
              <a:lnSpc>
                <a:spcPts val="3931"/>
              </a:lnSpc>
              <a:spcBef>
                <a:spcPts val="109"/>
              </a:spcBef>
            </a:pPr>
            <a:r>
              <a:rPr sz="2496" b="1" spc="-10" dirty="0">
                <a:solidFill>
                  <a:srgbClr val="FF0000"/>
                </a:solidFill>
                <a:latin typeface="+mn-ea"/>
                <a:cs typeface="Tahoma"/>
              </a:rPr>
              <a:t>←</a:t>
            </a:r>
            <a:r>
              <a:rPr sz="2496" b="1" spc="-26" dirty="0" err="1">
                <a:solidFill>
                  <a:srgbClr val="FF0000"/>
                </a:solidFill>
                <a:latin typeface="+mn-ea"/>
                <a:cs typeface="MS Gothic"/>
              </a:rPr>
              <a:t>ファイルには</a:t>
            </a:r>
            <a:r>
              <a:rPr lang="ja-JP" altLang="en-US" sz="2496" b="1" spc="-26" dirty="0">
                <a:solidFill>
                  <a:srgbClr val="FF0000"/>
                </a:solidFill>
                <a:latin typeface="+mn-ea"/>
                <a:cs typeface="MS Gothic"/>
              </a:rPr>
              <a:t>名前と</a:t>
            </a:r>
            <a:r>
              <a:rPr sz="2496" b="1" spc="-36" dirty="0" err="1">
                <a:solidFill>
                  <a:srgbClr val="FF0000"/>
                </a:solidFill>
                <a:latin typeface="+mn-ea"/>
                <a:cs typeface="MS Gothic"/>
              </a:rPr>
              <a:t>ハイスコア</a:t>
            </a:r>
            <a:r>
              <a:rPr sz="2496" b="1" spc="-31" dirty="0" err="1">
                <a:solidFill>
                  <a:srgbClr val="FF0000"/>
                </a:solidFill>
                <a:latin typeface="+mn-ea"/>
                <a:cs typeface="MS Gothic"/>
              </a:rPr>
              <a:t>のみを記録する</a:t>
            </a:r>
            <a:endParaRPr sz="2496" dirty="0">
              <a:latin typeface="+mn-ea"/>
              <a:cs typeface="MS Gothic"/>
            </a:endParaRPr>
          </a:p>
          <a:p>
            <a:pPr marL="331553">
              <a:lnSpc>
                <a:spcPts val="2933"/>
              </a:lnSpc>
            </a:pPr>
            <a:r>
              <a:rPr sz="2496" b="1" spc="-198" dirty="0">
                <a:solidFill>
                  <a:srgbClr val="FF0000"/>
                </a:solidFill>
                <a:latin typeface="+mn-ea"/>
                <a:cs typeface="Tahoma"/>
              </a:rPr>
              <a:t>(</a:t>
            </a:r>
            <a:r>
              <a:rPr sz="2496" b="1" spc="-21" dirty="0">
                <a:solidFill>
                  <a:srgbClr val="FF0000"/>
                </a:solidFill>
                <a:latin typeface="+mn-ea"/>
                <a:cs typeface="MS Gothic"/>
              </a:rPr>
              <a:t>初回は仮の名前とスコア</a:t>
            </a:r>
            <a:r>
              <a:rPr sz="2496" b="1" spc="-52" dirty="0">
                <a:solidFill>
                  <a:srgbClr val="FF0000"/>
                </a:solidFill>
                <a:latin typeface="+mn-ea"/>
                <a:cs typeface="Tahoma"/>
              </a:rPr>
              <a:t>)</a:t>
            </a:r>
            <a:endParaRPr sz="2496" dirty="0">
              <a:latin typeface="+mn-ea"/>
              <a:cs typeface="Tahoma"/>
            </a:endParaRPr>
          </a:p>
        </p:txBody>
      </p:sp>
      <p:grpSp>
        <p:nvGrpSpPr>
          <p:cNvPr id="11" name="object 11"/>
          <p:cNvGrpSpPr/>
          <p:nvPr/>
        </p:nvGrpSpPr>
        <p:grpSpPr>
          <a:xfrm>
            <a:off x="1816251" y="3111982"/>
            <a:ext cx="4180945" cy="2645782"/>
            <a:chOff x="1996439" y="2942971"/>
            <a:chExt cx="4019804" cy="2543809"/>
          </a:xfrm>
        </p:grpSpPr>
        <p:sp>
          <p:nvSpPr>
            <p:cNvPr id="12" name="object 12"/>
            <p:cNvSpPr/>
            <p:nvPr/>
          </p:nvSpPr>
          <p:spPr>
            <a:xfrm>
              <a:off x="4459223" y="2942971"/>
              <a:ext cx="1557020" cy="231775"/>
            </a:xfrm>
            <a:custGeom>
              <a:avLst/>
              <a:gdLst/>
              <a:ahLst/>
              <a:cxnLst/>
              <a:rect l="l" t="t" r="r" b="b"/>
              <a:pathLst>
                <a:path w="1557020" h="231775">
                  <a:moveTo>
                    <a:pt x="221360" y="3429"/>
                  </a:moveTo>
                  <a:lnTo>
                    <a:pt x="0" y="131318"/>
                  </a:lnTo>
                  <a:lnTo>
                    <a:pt x="235076" y="231648"/>
                  </a:lnTo>
                  <a:lnTo>
                    <a:pt x="230642" y="157861"/>
                  </a:lnTo>
                  <a:lnTo>
                    <a:pt x="192404" y="157861"/>
                  </a:lnTo>
                  <a:lnTo>
                    <a:pt x="187832" y="81787"/>
                  </a:lnTo>
                  <a:lnTo>
                    <a:pt x="225933" y="79503"/>
                  </a:lnTo>
                  <a:lnTo>
                    <a:pt x="221360" y="3429"/>
                  </a:lnTo>
                  <a:close/>
                </a:path>
                <a:path w="1557020" h="231775">
                  <a:moveTo>
                    <a:pt x="225933" y="79503"/>
                  </a:moveTo>
                  <a:lnTo>
                    <a:pt x="187832" y="81787"/>
                  </a:lnTo>
                  <a:lnTo>
                    <a:pt x="192404" y="157861"/>
                  </a:lnTo>
                  <a:lnTo>
                    <a:pt x="230504" y="155573"/>
                  </a:lnTo>
                  <a:lnTo>
                    <a:pt x="225933" y="79503"/>
                  </a:lnTo>
                  <a:close/>
                </a:path>
                <a:path w="1557020" h="231775">
                  <a:moveTo>
                    <a:pt x="230504" y="155573"/>
                  </a:moveTo>
                  <a:lnTo>
                    <a:pt x="192404" y="157861"/>
                  </a:lnTo>
                  <a:lnTo>
                    <a:pt x="230642" y="157861"/>
                  </a:lnTo>
                  <a:lnTo>
                    <a:pt x="230504" y="155573"/>
                  </a:lnTo>
                  <a:close/>
                </a:path>
                <a:path w="1557020" h="231775">
                  <a:moveTo>
                    <a:pt x="1552066" y="0"/>
                  </a:moveTo>
                  <a:lnTo>
                    <a:pt x="225933" y="79503"/>
                  </a:lnTo>
                  <a:lnTo>
                    <a:pt x="230504" y="155573"/>
                  </a:lnTo>
                  <a:lnTo>
                    <a:pt x="1556639" y="75946"/>
                  </a:lnTo>
                  <a:lnTo>
                    <a:pt x="1552066" y="0"/>
                  </a:lnTo>
                  <a:close/>
                </a:path>
              </a:pathLst>
            </a:custGeom>
            <a:solidFill>
              <a:srgbClr val="1CACE3"/>
            </a:solidFill>
          </p:spPr>
          <p:txBody>
            <a:bodyPr wrap="square" lIns="0" tIns="0" rIns="0" bIns="0" rtlCol="0"/>
            <a:lstStyle/>
            <a:p>
              <a:endParaRPr sz="1872"/>
            </a:p>
          </p:txBody>
        </p:sp>
        <p:sp>
          <p:nvSpPr>
            <p:cNvPr id="13" name="object 13"/>
            <p:cNvSpPr/>
            <p:nvPr/>
          </p:nvSpPr>
          <p:spPr>
            <a:xfrm>
              <a:off x="1996439" y="5076571"/>
              <a:ext cx="436245" cy="410209"/>
            </a:xfrm>
            <a:custGeom>
              <a:avLst/>
              <a:gdLst/>
              <a:ahLst/>
              <a:cxnLst/>
              <a:rect l="l" t="t" r="r" b="b"/>
              <a:pathLst>
                <a:path w="436244" h="410210">
                  <a:moveTo>
                    <a:pt x="0" y="204978"/>
                  </a:moveTo>
                  <a:lnTo>
                    <a:pt x="5753" y="157993"/>
                  </a:lnTo>
                  <a:lnTo>
                    <a:pt x="22144" y="114855"/>
                  </a:lnTo>
                  <a:lnTo>
                    <a:pt x="47866" y="76795"/>
                  </a:lnTo>
                  <a:lnTo>
                    <a:pt x="81611" y="45046"/>
                  </a:lnTo>
                  <a:lnTo>
                    <a:pt x="122075" y="20842"/>
                  </a:lnTo>
                  <a:lnTo>
                    <a:pt x="167951" y="5416"/>
                  </a:lnTo>
                  <a:lnTo>
                    <a:pt x="217931" y="0"/>
                  </a:lnTo>
                  <a:lnTo>
                    <a:pt x="267912" y="5416"/>
                  </a:lnTo>
                  <a:lnTo>
                    <a:pt x="313788" y="20842"/>
                  </a:lnTo>
                  <a:lnTo>
                    <a:pt x="354252" y="45046"/>
                  </a:lnTo>
                  <a:lnTo>
                    <a:pt x="387997" y="76795"/>
                  </a:lnTo>
                  <a:lnTo>
                    <a:pt x="413719" y="114855"/>
                  </a:lnTo>
                  <a:lnTo>
                    <a:pt x="430110" y="157993"/>
                  </a:lnTo>
                  <a:lnTo>
                    <a:pt x="435863" y="204978"/>
                  </a:lnTo>
                  <a:lnTo>
                    <a:pt x="430110" y="251962"/>
                  </a:lnTo>
                  <a:lnTo>
                    <a:pt x="413719" y="295100"/>
                  </a:lnTo>
                  <a:lnTo>
                    <a:pt x="387997" y="333160"/>
                  </a:lnTo>
                  <a:lnTo>
                    <a:pt x="354252" y="364909"/>
                  </a:lnTo>
                  <a:lnTo>
                    <a:pt x="313788" y="389113"/>
                  </a:lnTo>
                  <a:lnTo>
                    <a:pt x="267912" y="404539"/>
                  </a:lnTo>
                  <a:lnTo>
                    <a:pt x="217931" y="409956"/>
                  </a:lnTo>
                  <a:lnTo>
                    <a:pt x="167951" y="404539"/>
                  </a:lnTo>
                  <a:lnTo>
                    <a:pt x="122075" y="389113"/>
                  </a:lnTo>
                  <a:lnTo>
                    <a:pt x="81611" y="364909"/>
                  </a:lnTo>
                  <a:lnTo>
                    <a:pt x="47866" y="333160"/>
                  </a:lnTo>
                  <a:lnTo>
                    <a:pt x="22144" y="295100"/>
                  </a:lnTo>
                  <a:lnTo>
                    <a:pt x="5753" y="251962"/>
                  </a:lnTo>
                  <a:lnTo>
                    <a:pt x="0" y="204978"/>
                  </a:lnTo>
                  <a:close/>
                </a:path>
              </a:pathLst>
            </a:custGeom>
            <a:ln w="28575">
              <a:solidFill>
                <a:srgbClr val="1CACE3"/>
              </a:solidFill>
            </a:ln>
          </p:spPr>
          <p:txBody>
            <a:bodyPr wrap="square" lIns="0" tIns="0" rIns="0" bIns="0" rtlCol="0"/>
            <a:lstStyle/>
            <a:p>
              <a:endParaRPr sz="1872"/>
            </a:p>
          </p:txBody>
        </p:sp>
      </p:grpSp>
      <p:sp>
        <p:nvSpPr>
          <p:cNvPr id="14" name="object 14"/>
          <p:cNvSpPr txBox="1"/>
          <p:nvPr/>
        </p:nvSpPr>
        <p:spPr>
          <a:xfrm>
            <a:off x="6336670" y="5062702"/>
            <a:ext cx="5218916" cy="1411638"/>
          </a:xfrm>
          <a:prstGeom prst="rect">
            <a:avLst/>
          </a:prstGeom>
        </p:spPr>
        <p:txBody>
          <a:bodyPr vert="horz" wrap="square" lIns="0" tIns="13209" rIns="0" bIns="0" rtlCol="0">
            <a:spAutoFit/>
          </a:bodyPr>
          <a:lstStyle/>
          <a:p>
            <a:pPr marL="382408" marR="5284" indent="-369860">
              <a:lnSpc>
                <a:spcPct val="99900"/>
              </a:lnSpc>
              <a:spcBef>
                <a:spcPts val="104"/>
              </a:spcBef>
            </a:pPr>
            <a:r>
              <a:rPr sz="2912" spc="-36" dirty="0">
                <a:latin typeface="+mn-ea"/>
                <a:cs typeface="MS Gothic"/>
              </a:rPr>
              <a:t>②</a:t>
            </a:r>
            <a:r>
              <a:rPr sz="2912" spc="-36" dirty="0" err="1">
                <a:latin typeface="+mn-ea"/>
                <a:cs typeface="MS Gothic"/>
              </a:rPr>
              <a:t>今回のスコアが</a:t>
            </a:r>
            <a:r>
              <a:rPr sz="2912" b="1" u="sng" spc="-36" dirty="0" err="1">
                <a:solidFill>
                  <a:srgbClr val="FF0000"/>
                </a:solidFill>
                <a:uFill>
                  <a:solidFill>
                    <a:srgbClr val="FF9933"/>
                  </a:solidFill>
                </a:uFill>
                <a:latin typeface="+mn-ea"/>
                <a:cs typeface="MS Gothic"/>
              </a:rPr>
              <a:t>ハイスコア</a:t>
            </a:r>
            <a:r>
              <a:rPr sz="2912" b="1" u="sng" spc="-31" dirty="0" err="1">
                <a:solidFill>
                  <a:srgbClr val="FF0000"/>
                </a:solidFill>
                <a:uFill>
                  <a:solidFill>
                    <a:srgbClr val="FF9933"/>
                  </a:solidFill>
                </a:uFill>
                <a:latin typeface="+mn-ea"/>
                <a:cs typeface="MS Gothic"/>
              </a:rPr>
              <a:t>より大きかったら</a:t>
            </a:r>
            <a:r>
              <a:rPr sz="2912" spc="-42" dirty="0" err="1">
                <a:latin typeface="+mn-ea"/>
                <a:cs typeface="MS Gothic"/>
              </a:rPr>
              <a:t>ファイルを</a:t>
            </a:r>
            <a:r>
              <a:rPr sz="2912" spc="-26" dirty="0" err="1">
                <a:latin typeface="+mn-ea"/>
                <a:cs typeface="MS Gothic"/>
              </a:rPr>
              <a:t>書き換える</a:t>
            </a:r>
            <a:r>
              <a:rPr sz="2912" spc="-57" dirty="0">
                <a:latin typeface="+mn-ea"/>
                <a:cs typeface="Tahoma"/>
              </a:rPr>
              <a:t>(</a:t>
            </a:r>
            <a:r>
              <a:rPr sz="2912" spc="-31" dirty="0">
                <a:latin typeface="+mn-ea"/>
                <a:cs typeface="MS Gothic"/>
              </a:rPr>
              <a:t>更新</a:t>
            </a:r>
            <a:r>
              <a:rPr sz="2912" spc="-52" dirty="0">
                <a:latin typeface="+mn-ea"/>
                <a:cs typeface="Tahoma"/>
              </a:rPr>
              <a:t>)</a:t>
            </a:r>
            <a:endParaRPr sz="2912" dirty="0">
              <a:latin typeface="+mn-ea"/>
              <a:cs typeface="Tahoma"/>
            </a:endParaRPr>
          </a:p>
        </p:txBody>
      </p:sp>
      <p:sp>
        <p:nvSpPr>
          <p:cNvPr id="15" name="object 15"/>
          <p:cNvSpPr/>
          <p:nvPr/>
        </p:nvSpPr>
        <p:spPr>
          <a:xfrm>
            <a:off x="2291779" y="5251857"/>
            <a:ext cx="3945558" cy="414105"/>
          </a:xfrm>
          <a:custGeom>
            <a:avLst/>
            <a:gdLst/>
            <a:ahLst/>
            <a:cxnLst/>
            <a:rect l="l" t="t" r="r" b="b"/>
            <a:pathLst>
              <a:path w="3488690" h="398145">
                <a:moveTo>
                  <a:pt x="163449" y="227203"/>
                </a:moveTo>
                <a:lnTo>
                  <a:pt x="0" y="327291"/>
                </a:lnTo>
                <a:lnTo>
                  <a:pt x="178181" y="398056"/>
                </a:lnTo>
                <a:lnTo>
                  <a:pt x="173482" y="343560"/>
                </a:lnTo>
                <a:lnTo>
                  <a:pt x="144780" y="343560"/>
                </a:lnTo>
                <a:lnTo>
                  <a:pt x="139954" y="286626"/>
                </a:lnTo>
                <a:lnTo>
                  <a:pt x="168362" y="284190"/>
                </a:lnTo>
                <a:lnTo>
                  <a:pt x="163449" y="227203"/>
                </a:lnTo>
                <a:close/>
              </a:path>
              <a:path w="3488690" h="398145">
                <a:moveTo>
                  <a:pt x="168362" y="284190"/>
                </a:moveTo>
                <a:lnTo>
                  <a:pt x="139954" y="286626"/>
                </a:lnTo>
                <a:lnTo>
                  <a:pt x="144780" y="343560"/>
                </a:lnTo>
                <a:lnTo>
                  <a:pt x="173271" y="341117"/>
                </a:lnTo>
                <a:lnTo>
                  <a:pt x="168362" y="284190"/>
                </a:lnTo>
                <a:close/>
              </a:path>
              <a:path w="3488690" h="398145">
                <a:moveTo>
                  <a:pt x="173271" y="341117"/>
                </a:moveTo>
                <a:lnTo>
                  <a:pt x="144780" y="343560"/>
                </a:lnTo>
                <a:lnTo>
                  <a:pt x="173482" y="343560"/>
                </a:lnTo>
                <a:lnTo>
                  <a:pt x="173271" y="341117"/>
                </a:lnTo>
                <a:close/>
              </a:path>
              <a:path w="3488690" h="398145">
                <a:moveTo>
                  <a:pt x="3483356" y="0"/>
                </a:moveTo>
                <a:lnTo>
                  <a:pt x="168362" y="284190"/>
                </a:lnTo>
                <a:lnTo>
                  <a:pt x="173271" y="341117"/>
                </a:lnTo>
                <a:lnTo>
                  <a:pt x="3488182" y="56896"/>
                </a:lnTo>
                <a:lnTo>
                  <a:pt x="3483356" y="0"/>
                </a:lnTo>
                <a:close/>
              </a:path>
            </a:pathLst>
          </a:custGeom>
          <a:solidFill>
            <a:srgbClr val="1CACE3"/>
          </a:solidFill>
        </p:spPr>
        <p:txBody>
          <a:bodyPr wrap="square" lIns="0" tIns="0" rIns="0" bIns="0" rtlCol="0"/>
          <a:lstStyle/>
          <a:p>
            <a:endParaRPr sz="1872"/>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1416" y="1270105"/>
            <a:ext cx="2614081" cy="478772"/>
          </a:xfrm>
          <a:prstGeom prst="rect">
            <a:avLst/>
          </a:prstGeom>
        </p:spPr>
        <p:txBody>
          <a:bodyPr vert="horz" wrap="square" lIns="0" tIns="12549" rIns="0" bIns="0" rtlCol="0">
            <a:spAutoFit/>
          </a:bodyPr>
          <a:lstStyle/>
          <a:p>
            <a:pPr marL="13209">
              <a:spcBef>
                <a:spcPts val="99"/>
              </a:spcBef>
            </a:pPr>
            <a:r>
              <a:rPr sz="2912" spc="-42" dirty="0">
                <a:latin typeface="MS Gothic"/>
                <a:cs typeface="MS Gothic"/>
              </a:rPr>
              <a:t>①変数２つ追加</a:t>
            </a:r>
            <a:endParaRPr sz="2912">
              <a:latin typeface="MS Gothic"/>
              <a:cs typeface="MS Gothic"/>
            </a:endParaRPr>
          </a:p>
        </p:txBody>
      </p:sp>
      <p:sp>
        <p:nvSpPr>
          <p:cNvPr id="3" name="object 3"/>
          <p:cNvSpPr txBox="1"/>
          <p:nvPr/>
        </p:nvSpPr>
        <p:spPr>
          <a:xfrm>
            <a:off x="881416" y="2601979"/>
            <a:ext cx="10128369" cy="3381158"/>
          </a:xfrm>
          <a:prstGeom prst="rect">
            <a:avLst/>
          </a:prstGeom>
        </p:spPr>
        <p:txBody>
          <a:bodyPr vert="horz" wrap="square" lIns="0" tIns="12549" rIns="0" bIns="0" rtlCol="0">
            <a:spAutoFit/>
          </a:bodyPr>
          <a:lstStyle/>
          <a:p>
            <a:pPr marL="488743" marR="118883" indent="-476193">
              <a:spcBef>
                <a:spcPts val="99"/>
              </a:spcBef>
              <a:tabLst>
                <a:tab pos="1914683" algn="l"/>
              </a:tabLst>
            </a:pPr>
            <a:r>
              <a:rPr sz="2912" spc="-31" dirty="0">
                <a:latin typeface="MS Gothic"/>
                <a:cs typeface="MS Gothic"/>
              </a:rPr>
              <a:t>②ファイル</a:t>
            </a:r>
            <a:r>
              <a:rPr sz="2912" spc="-36" dirty="0">
                <a:latin typeface="MS Gothic"/>
                <a:cs typeface="MS Gothic"/>
              </a:rPr>
              <a:t>から</a:t>
            </a:r>
            <a:r>
              <a:rPr sz="2912" spc="-31" dirty="0">
                <a:latin typeface="MS Gothic"/>
                <a:cs typeface="MS Gothic"/>
              </a:rPr>
              <a:t>読</a:t>
            </a:r>
            <a:r>
              <a:rPr sz="2912" spc="-36" dirty="0">
                <a:latin typeface="MS Gothic"/>
                <a:cs typeface="MS Gothic"/>
              </a:rPr>
              <a:t>み取</a:t>
            </a:r>
            <a:r>
              <a:rPr sz="2912" spc="-31" dirty="0">
                <a:latin typeface="MS Gothic"/>
                <a:cs typeface="MS Gothic"/>
              </a:rPr>
              <a:t>っ</a:t>
            </a:r>
            <a:r>
              <a:rPr sz="2912" spc="-36" dirty="0">
                <a:latin typeface="MS Gothic"/>
                <a:cs typeface="MS Gothic"/>
              </a:rPr>
              <a:t>て表</a:t>
            </a:r>
            <a:r>
              <a:rPr sz="2912" spc="-31" dirty="0">
                <a:latin typeface="MS Gothic"/>
                <a:cs typeface="MS Gothic"/>
              </a:rPr>
              <a:t>示</a:t>
            </a:r>
            <a:r>
              <a:rPr sz="2912" spc="-36" dirty="0">
                <a:latin typeface="MS Gothic"/>
                <a:cs typeface="MS Gothic"/>
              </a:rPr>
              <a:t>す</a:t>
            </a:r>
            <a:r>
              <a:rPr sz="2912" dirty="0">
                <a:latin typeface="MS Gothic"/>
                <a:cs typeface="MS Gothic"/>
              </a:rPr>
              <a:t>る</a:t>
            </a:r>
            <a:r>
              <a:rPr sz="2912" spc="-42" dirty="0">
                <a:latin typeface="Tahoma"/>
                <a:cs typeface="Tahoma"/>
              </a:rPr>
              <a:t>(</a:t>
            </a:r>
            <a:r>
              <a:rPr sz="2912" spc="-36" dirty="0" err="1">
                <a:latin typeface="MS Gothic"/>
                <a:cs typeface="MS Gothic"/>
              </a:rPr>
              <a:t>現時</a:t>
            </a:r>
            <a:r>
              <a:rPr sz="2912" spc="-31" dirty="0" err="1">
                <a:latin typeface="MS Gothic"/>
                <a:cs typeface="MS Gothic"/>
              </a:rPr>
              <a:t>点</a:t>
            </a:r>
            <a:r>
              <a:rPr sz="2912" spc="-36" dirty="0" err="1">
                <a:latin typeface="MS Gothic"/>
                <a:cs typeface="MS Gothic"/>
              </a:rPr>
              <a:t>のハ</a:t>
            </a:r>
            <a:r>
              <a:rPr sz="2912" spc="-31" dirty="0" err="1">
                <a:latin typeface="MS Gothic"/>
                <a:cs typeface="MS Gothic"/>
              </a:rPr>
              <a:t>イ</a:t>
            </a:r>
            <a:r>
              <a:rPr sz="2912" spc="-36" dirty="0" err="1">
                <a:latin typeface="MS Gothic"/>
                <a:cs typeface="MS Gothic"/>
              </a:rPr>
              <a:t>スコ</a:t>
            </a:r>
            <a:r>
              <a:rPr sz="2912" spc="-10" dirty="0" err="1">
                <a:latin typeface="MS Gothic"/>
                <a:cs typeface="MS Gothic"/>
              </a:rPr>
              <a:t>ア</a:t>
            </a:r>
            <a:r>
              <a:rPr sz="2912" spc="-52" dirty="0">
                <a:latin typeface="Tahoma"/>
                <a:cs typeface="Tahoma"/>
              </a:rPr>
              <a:t>)</a:t>
            </a:r>
            <a:br>
              <a:rPr lang="en-US" sz="2912" spc="-52" dirty="0">
                <a:latin typeface="Tahoma"/>
                <a:cs typeface="Tahoma"/>
              </a:rPr>
            </a:br>
            <a:r>
              <a:rPr sz="2912" spc="-26" dirty="0" err="1">
                <a:latin typeface="MS Gothic"/>
                <a:cs typeface="MS Gothic"/>
              </a:rPr>
              <a:t>名</a:t>
            </a:r>
            <a:r>
              <a:rPr sz="2912" spc="-52" dirty="0" err="1">
                <a:latin typeface="MS Gothic"/>
                <a:cs typeface="MS Gothic"/>
              </a:rPr>
              <a:t>前</a:t>
            </a:r>
            <a:r>
              <a:rPr sz="2912" dirty="0">
                <a:latin typeface="MS Gothic"/>
                <a:cs typeface="MS Gothic"/>
              </a:rPr>
              <a:t>	</a:t>
            </a:r>
            <a:r>
              <a:rPr sz="2912" spc="-10" dirty="0">
                <a:latin typeface="Tahoma"/>
                <a:cs typeface="Tahoma"/>
              </a:rPr>
              <a:t>→</a:t>
            </a:r>
            <a:r>
              <a:rPr sz="2912" b="1" spc="-10" dirty="0">
                <a:cs typeface="Tahoma"/>
              </a:rPr>
              <a:t>max_name</a:t>
            </a:r>
            <a:endParaRPr sz="2912" dirty="0">
              <a:cs typeface="Tahoma"/>
            </a:endParaRPr>
          </a:p>
          <a:p>
            <a:pPr marL="488743">
              <a:tabLst>
                <a:tab pos="1914683" algn="l"/>
              </a:tabLst>
            </a:pPr>
            <a:r>
              <a:rPr sz="2912" spc="-31" dirty="0">
                <a:latin typeface="MS Gothic"/>
                <a:cs typeface="MS Gothic"/>
              </a:rPr>
              <a:t>ス</a:t>
            </a:r>
            <a:r>
              <a:rPr sz="2912" spc="-36" dirty="0">
                <a:latin typeface="MS Gothic"/>
                <a:cs typeface="MS Gothic"/>
              </a:rPr>
              <a:t>コ</a:t>
            </a:r>
            <a:r>
              <a:rPr sz="2912" spc="-52" dirty="0">
                <a:latin typeface="MS Gothic"/>
                <a:cs typeface="MS Gothic"/>
              </a:rPr>
              <a:t>ア</a:t>
            </a:r>
            <a:r>
              <a:rPr sz="2912" dirty="0">
                <a:latin typeface="MS Gothic"/>
                <a:cs typeface="MS Gothic"/>
              </a:rPr>
              <a:t>	</a:t>
            </a:r>
            <a:r>
              <a:rPr sz="2912" spc="-10" dirty="0">
                <a:latin typeface="Tahoma"/>
                <a:cs typeface="Tahoma"/>
              </a:rPr>
              <a:t>→</a:t>
            </a:r>
            <a:r>
              <a:rPr sz="2912" b="1" spc="-10" dirty="0">
                <a:cs typeface="Tahoma"/>
              </a:rPr>
              <a:t>max_score</a:t>
            </a:r>
            <a:endParaRPr sz="2912" dirty="0">
              <a:cs typeface="Tahoma"/>
            </a:endParaRPr>
          </a:p>
          <a:p>
            <a:pPr marL="13209">
              <a:spcBef>
                <a:spcPts val="2371"/>
              </a:spcBef>
            </a:pPr>
            <a:r>
              <a:rPr sz="2912" spc="-42" dirty="0">
                <a:latin typeface="MS Gothic"/>
                <a:cs typeface="MS Gothic"/>
              </a:rPr>
              <a:t>③今回の名前入力、無限ループでスコア加算</a:t>
            </a:r>
            <a:endParaRPr sz="2912" dirty="0">
              <a:latin typeface="MS Gothic"/>
              <a:cs typeface="MS Gothic"/>
            </a:endParaRPr>
          </a:p>
          <a:p>
            <a:pPr marL="13209">
              <a:spcBef>
                <a:spcPts val="2184"/>
              </a:spcBef>
            </a:pPr>
            <a:r>
              <a:rPr sz="2912" spc="-42" dirty="0">
                <a:latin typeface="MS Gothic"/>
                <a:cs typeface="MS Gothic"/>
              </a:rPr>
              <a:t>④もし</a:t>
            </a:r>
            <a:r>
              <a:rPr sz="2912" b="1" spc="-31" dirty="0">
                <a:solidFill>
                  <a:srgbClr val="FF0000"/>
                </a:solidFill>
                <a:latin typeface="MS Gothic"/>
                <a:cs typeface="MS Gothic"/>
              </a:rPr>
              <a:t>ハイスコアよりも高得点をとったら</a:t>
            </a:r>
            <a:r>
              <a:rPr sz="2912" spc="-42" dirty="0">
                <a:latin typeface="MS Gothic"/>
                <a:cs typeface="MS Gothic"/>
              </a:rPr>
              <a:t>ファイルを更新</a:t>
            </a:r>
            <a:endParaRPr sz="2912" dirty="0">
              <a:latin typeface="MS Gothic"/>
              <a:cs typeface="MS Gothic"/>
            </a:endParaRPr>
          </a:p>
          <a:p>
            <a:pPr marL="1056081" algn="ctr">
              <a:spcBef>
                <a:spcPts val="692"/>
              </a:spcBef>
            </a:pPr>
            <a:r>
              <a:rPr lang="ja-JP" altLang="en-US" sz="2912" spc="-42" dirty="0">
                <a:latin typeface="Tahoma"/>
                <a:cs typeface="Tahoma"/>
              </a:rPr>
              <a:t>　　</a:t>
            </a:r>
            <a:r>
              <a:rPr lang="en-US" altLang="ja-JP" sz="2912" spc="-42" dirty="0">
                <a:latin typeface="Tahoma"/>
                <a:cs typeface="Tahoma"/>
              </a:rPr>
              <a:t>					</a:t>
            </a:r>
            <a:r>
              <a:rPr sz="2912" spc="-42" dirty="0">
                <a:latin typeface="Tahoma"/>
                <a:cs typeface="Tahoma"/>
              </a:rPr>
              <a:t>(</a:t>
            </a:r>
            <a:r>
              <a:rPr sz="2912" b="1" spc="-16" dirty="0">
                <a:solidFill>
                  <a:srgbClr val="00B050"/>
                </a:solidFill>
                <a:latin typeface="MS Gothic"/>
                <a:cs typeface="MS Gothic"/>
              </a:rPr>
              <a:t>上書き</a:t>
            </a:r>
            <a:r>
              <a:rPr sz="2912" b="1" spc="-16" dirty="0">
                <a:latin typeface="MS Gothic"/>
                <a:cs typeface="MS Gothic"/>
              </a:rPr>
              <a:t>する</a:t>
            </a:r>
            <a:r>
              <a:rPr sz="2912" spc="-52" dirty="0">
                <a:latin typeface="Tahoma"/>
                <a:cs typeface="Tahoma"/>
              </a:rPr>
              <a:t>)</a:t>
            </a:r>
            <a:endParaRPr sz="2912" dirty="0">
              <a:latin typeface="Tahoma"/>
              <a:cs typeface="Tahoma"/>
            </a:endParaRPr>
          </a:p>
        </p:txBody>
      </p:sp>
      <p:sp>
        <p:nvSpPr>
          <p:cNvPr id="4" name="object 4"/>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f_prac02.c</a:t>
            </a:r>
          </a:p>
        </p:txBody>
      </p:sp>
      <p:sp>
        <p:nvSpPr>
          <p:cNvPr id="5" name="object 5"/>
          <p:cNvSpPr txBox="1"/>
          <p:nvPr/>
        </p:nvSpPr>
        <p:spPr>
          <a:xfrm>
            <a:off x="1296606" y="1904406"/>
            <a:ext cx="8222005" cy="509449"/>
          </a:xfrm>
          <a:prstGeom prst="rect">
            <a:avLst/>
          </a:prstGeom>
          <a:solidFill>
            <a:srgbClr val="FFFFFF"/>
          </a:solidFill>
          <a:ln w="12700">
            <a:solidFill>
              <a:srgbClr val="1CACE3"/>
            </a:solidFill>
          </a:ln>
        </p:spPr>
        <p:txBody>
          <a:bodyPr vert="horz" wrap="square" lIns="0" tIns="42930" rIns="0" bIns="0" rtlCol="0">
            <a:spAutoFit/>
          </a:bodyPr>
          <a:lstStyle/>
          <a:p>
            <a:pPr marL="95107">
              <a:spcBef>
                <a:spcPts val="338"/>
              </a:spcBef>
              <a:tabLst>
                <a:tab pos="835486" algn="l"/>
                <a:tab pos="3240234" algn="l"/>
              </a:tabLst>
            </a:pPr>
            <a:r>
              <a:rPr sz="2912" spc="-26" dirty="0">
                <a:solidFill>
                  <a:srgbClr val="0000FF"/>
                </a:solidFill>
                <a:cs typeface="MS Gothic"/>
              </a:rPr>
              <a:t>int</a:t>
            </a:r>
            <a:r>
              <a:rPr sz="2912" dirty="0">
                <a:solidFill>
                  <a:srgbClr val="0000FF"/>
                </a:solidFill>
                <a:cs typeface="MS Gothic"/>
              </a:rPr>
              <a:t>	</a:t>
            </a:r>
            <a:r>
              <a:rPr sz="2912" spc="-10" dirty="0">
                <a:cs typeface="MS Gothic"/>
              </a:rPr>
              <a:t>max_score</a:t>
            </a:r>
            <a:r>
              <a:rPr sz="2912" dirty="0">
                <a:cs typeface="MS Gothic"/>
              </a:rPr>
              <a:t>	</a:t>
            </a:r>
            <a:r>
              <a:rPr sz="2912" dirty="0">
                <a:solidFill>
                  <a:srgbClr val="0000FF"/>
                </a:solidFill>
                <a:cs typeface="MS Gothic"/>
              </a:rPr>
              <a:t>char</a:t>
            </a:r>
            <a:r>
              <a:rPr sz="2912" spc="-62" dirty="0">
                <a:solidFill>
                  <a:srgbClr val="0000FF"/>
                </a:solidFill>
                <a:cs typeface="MS Gothic"/>
              </a:rPr>
              <a:t> </a:t>
            </a:r>
            <a:r>
              <a:rPr sz="2912" spc="-10" dirty="0">
                <a:cs typeface="MS Gothic"/>
              </a:rPr>
              <a:t>max_name[20]</a:t>
            </a:r>
            <a:endParaRPr sz="2912" dirty="0">
              <a:cs typeface="MS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3615" y="320899"/>
            <a:ext cx="9877105" cy="3850453"/>
          </a:xfrm>
          <a:custGeom>
            <a:avLst/>
            <a:gdLst/>
            <a:ahLst/>
            <a:cxnLst/>
            <a:rect l="l" t="t" r="r" b="b"/>
            <a:pathLst>
              <a:path w="9496425" h="3702050">
                <a:moveTo>
                  <a:pt x="9496044" y="0"/>
                </a:moveTo>
                <a:lnTo>
                  <a:pt x="0" y="0"/>
                </a:lnTo>
                <a:lnTo>
                  <a:pt x="0" y="3701796"/>
                </a:lnTo>
                <a:lnTo>
                  <a:pt x="9496044" y="3701796"/>
                </a:lnTo>
                <a:lnTo>
                  <a:pt x="9496044" y="0"/>
                </a:lnTo>
                <a:close/>
              </a:path>
            </a:pathLst>
          </a:custGeom>
          <a:solidFill>
            <a:srgbClr val="0D0D0D"/>
          </a:solidFill>
        </p:spPr>
        <p:txBody>
          <a:bodyPr wrap="square" lIns="0" tIns="0" rIns="0" bIns="0" rtlCol="0"/>
          <a:lstStyle/>
          <a:p>
            <a:endParaRPr sz="1872"/>
          </a:p>
        </p:txBody>
      </p:sp>
      <p:sp>
        <p:nvSpPr>
          <p:cNvPr id="3" name="object 3"/>
          <p:cNvSpPr txBox="1"/>
          <p:nvPr/>
        </p:nvSpPr>
        <p:spPr>
          <a:xfrm>
            <a:off x="335195" y="350223"/>
            <a:ext cx="6685786" cy="546662"/>
          </a:xfrm>
          <a:prstGeom prst="rect">
            <a:avLst/>
          </a:prstGeom>
        </p:spPr>
        <p:txBody>
          <a:bodyPr vert="horz" wrap="square" lIns="0" tIns="13870" rIns="0" bIns="0" rtlCol="0">
            <a:spAutoFit/>
          </a:bodyPr>
          <a:lstStyle/>
          <a:p>
            <a:pPr marL="13209">
              <a:spcBef>
                <a:spcPts val="109"/>
              </a:spcBef>
              <a:tabLst>
                <a:tab pos="2135278" algn="l"/>
                <a:tab pos="4732221" algn="l"/>
              </a:tabLst>
            </a:pPr>
            <a:r>
              <a:rPr sz="3328" b="1" spc="-26" dirty="0">
                <a:solidFill>
                  <a:srgbClr val="FFC000"/>
                </a:solidFill>
                <a:latin typeface="MS Gothic"/>
                <a:cs typeface="MS Gothic"/>
              </a:rPr>
              <a:t>最高</a:t>
            </a:r>
            <a:r>
              <a:rPr sz="3328" b="1" spc="-36" dirty="0">
                <a:solidFill>
                  <a:srgbClr val="FFC000"/>
                </a:solidFill>
                <a:latin typeface="MS Gothic"/>
                <a:cs typeface="MS Gothic"/>
              </a:rPr>
              <a:t>得</a:t>
            </a:r>
            <a:r>
              <a:rPr sz="3328" b="1" spc="-52" dirty="0">
                <a:solidFill>
                  <a:srgbClr val="FFC000"/>
                </a:solidFill>
                <a:latin typeface="MS Gothic"/>
                <a:cs typeface="MS Gothic"/>
              </a:rPr>
              <a:t>点</a:t>
            </a:r>
            <a:r>
              <a:rPr sz="3328" b="1" dirty="0">
                <a:solidFill>
                  <a:srgbClr val="FFC000"/>
                </a:solidFill>
                <a:latin typeface="MS Gothic"/>
                <a:cs typeface="MS Gothic"/>
              </a:rPr>
              <a:t>	</a:t>
            </a:r>
            <a:r>
              <a:rPr sz="3328" b="1" spc="-26" dirty="0">
                <a:solidFill>
                  <a:srgbClr val="FFC000"/>
                </a:solidFill>
                <a:latin typeface="MS Gothic"/>
                <a:cs typeface="MS Gothic"/>
              </a:rPr>
              <a:t>名前</a:t>
            </a:r>
            <a:r>
              <a:rPr sz="3328" b="1" spc="-36" dirty="0">
                <a:solidFill>
                  <a:srgbClr val="FFC000"/>
                </a:solidFill>
                <a:latin typeface="MS Gothic"/>
                <a:cs typeface="MS Gothic"/>
              </a:rPr>
              <a:t>：</a:t>
            </a:r>
            <a:r>
              <a:rPr sz="3328" b="1" spc="-42" dirty="0">
                <a:solidFill>
                  <a:srgbClr val="FFC000"/>
                </a:solidFill>
                <a:latin typeface="MS Gothic"/>
                <a:cs typeface="MS Gothic"/>
              </a:rPr>
              <a:t>〇</a:t>
            </a:r>
            <a:r>
              <a:rPr sz="3328" b="1" spc="-52" dirty="0">
                <a:solidFill>
                  <a:srgbClr val="FFC000"/>
                </a:solidFill>
                <a:latin typeface="MS Gothic"/>
                <a:cs typeface="MS Gothic"/>
              </a:rPr>
              <a:t>〇</a:t>
            </a:r>
            <a:r>
              <a:rPr sz="3328" b="1" dirty="0">
                <a:solidFill>
                  <a:srgbClr val="FFC000"/>
                </a:solidFill>
                <a:latin typeface="MS Gothic"/>
                <a:cs typeface="MS Gothic"/>
              </a:rPr>
              <a:t>	</a:t>
            </a:r>
            <a:r>
              <a:rPr sz="3328" b="1" spc="-26" dirty="0">
                <a:solidFill>
                  <a:srgbClr val="FFC000"/>
                </a:solidFill>
                <a:latin typeface="MS Gothic"/>
                <a:cs typeface="MS Gothic"/>
              </a:rPr>
              <a:t>スコ</a:t>
            </a:r>
            <a:r>
              <a:rPr sz="3328" b="1" spc="-36" dirty="0">
                <a:solidFill>
                  <a:srgbClr val="FFC000"/>
                </a:solidFill>
                <a:latin typeface="MS Gothic"/>
                <a:cs typeface="MS Gothic"/>
              </a:rPr>
              <a:t>ア</a:t>
            </a:r>
            <a:r>
              <a:rPr sz="3328" b="1" spc="-52" dirty="0">
                <a:solidFill>
                  <a:srgbClr val="FFC000"/>
                </a:solidFill>
                <a:latin typeface="MS Gothic"/>
                <a:cs typeface="MS Gothic"/>
              </a:rPr>
              <a:t>：</a:t>
            </a:r>
            <a:r>
              <a:rPr sz="3328" b="1" spc="-52" dirty="0">
                <a:solidFill>
                  <a:srgbClr val="FFC000"/>
                </a:solidFill>
                <a:latin typeface="Tahoma"/>
                <a:cs typeface="Tahoma"/>
              </a:rPr>
              <a:t>1</a:t>
            </a:r>
            <a:endParaRPr sz="3328">
              <a:latin typeface="Tahoma"/>
              <a:cs typeface="Tahoma"/>
            </a:endParaRPr>
          </a:p>
        </p:txBody>
      </p:sp>
      <p:sp>
        <p:nvSpPr>
          <p:cNvPr id="4" name="object 4"/>
          <p:cNvSpPr txBox="1"/>
          <p:nvPr/>
        </p:nvSpPr>
        <p:spPr>
          <a:xfrm>
            <a:off x="335194" y="855868"/>
            <a:ext cx="5224199" cy="546662"/>
          </a:xfrm>
          <a:prstGeom prst="rect">
            <a:avLst/>
          </a:prstGeom>
        </p:spPr>
        <p:txBody>
          <a:bodyPr vert="horz" wrap="square" lIns="0" tIns="13870" rIns="0" bIns="0" rtlCol="0">
            <a:spAutoFit/>
          </a:bodyPr>
          <a:lstStyle/>
          <a:p>
            <a:pPr marL="13209">
              <a:spcBef>
                <a:spcPts val="109"/>
              </a:spcBef>
            </a:pPr>
            <a:r>
              <a:rPr sz="3328" spc="-10" dirty="0">
                <a:solidFill>
                  <a:srgbClr val="FFFFFF"/>
                </a:solidFill>
                <a:latin typeface="MS Gothic"/>
                <a:cs typeface="MS Gothic"/>
              </a:rPr>
              <a:t>プレイヤーの名前は</a:t>
            </a:r>
            <a:r>
              <a:rPr sz="3328" spc="-276" dirty="0">
                <a:solidFill>
                  <a:srgbClr val="FFFFFF"/>
                </a:solidFill>
                <a:latin typeface="Tahoma"/>
                <a:cs typeface="Tahoma"/>
              </a:rPr>
              <a:t>:</a:t>
            </a:r>
            <a:r>
              <a:rPr sz="3328" b="1" spc="-47" dirty="0">
                <a:solidFill>
                  <a:srgbClr val="00B0F0"/>
                </a:solidFill>
                <a:latin typeface="MS Gothic"/>
                <a:cs typeface="MS Gothic"/>
              </a:rPr>
              <a:t>ななし</a:t>
            </a:r>
            <a:endParaRPr sz="3328" dirty="0">
              <a:solidFill>
                <a:srgbClr val="00B0F0"/>
              </a:solidFill>
              <a:latin typeface="MS Gothic"/>
              <a:cs typeface="MS Gothic"/>
            </a:endParaRPr>
          </a:p>
        </p:txBody>
      </p:sp>
      <p:sp>
        <p:nvSpPr>
          <p:cNvPr id="5" name="object 5"/>
          <p:cNvSpPr txBox="1">
            <a:spLocks noGrp="1"/>
          </p:cNvSpPr>
          <p:nvPr>
            <p:ph type="title"/>
          </p:nvPr>
        </p:nvSpPr>
        <p:spPr>
          <a:xfrm>
            <a:off x="335194" y="1326113"/>
            <a:ext cx="8664510" cy="2317562"/>
          </a:xfrm>
          <a:prstGeom prst="rect">
            <a:avLst/>
          </a:prstGeom>
        </p:spPr>
        <p:txBody>
          <a:bodyPr vert="horz" wrap="square" lIns="0" tIns="15190" rIns="0" bIns="0" rtlCol="0" anchor="ctr">
            <a:spAutoFit/>
          </a:bodyPr>
          <a:lstStyle/>
          <a:p>
            <a:pPr marL="13209" marR="5284" algn="just">
              <a:lnSpc>
                <a:spcPct val="99800"/>
              </a:lnSpc>
              <a:spcBef>
                <a:spcPts val="120"/>
              </a:spcBef>
            </a:pPr>
            <a:r>
              <a:rPr sz="3328" spc="-5" dirty="0">
                <a:solidFill>
                  <a:srgbClr val="FFFFFF"/>
                </a:solidFill>
                <a:latin typeface="MS Gothic"/>
                <a:cs typeface="MS Gothic"/>
              </a:rPr>
              <a:t>現在のスコア：</a:t>
            </a:r>
            <a:r>
              <a:rPr sz="3328" dirty="0">
                <a:solidFill>
                  <a:srgbClr val="FFFFFF"/>
                </a:solidFill>
                <a:latin typeface="Tahoma"/>
                <a:cs typeface="Tahoma"/>
              </a:rPr>
              <a:t>0</a:t>
            </a:r>
            <a:r>
              <a:rPr sz="3328" spc="-62" dirty="0">
                <a:solidFill>
                  <a:srgbClr val="FFFFFF"/>
                </a:solidFill>
                <a:latin typeface="Tahoma"/>
                <a:cs typeface="Tahoma"/>
              </a:rPr>
              <a:t> </a:t>
            </a:r>
            <a:r>
              <a:rPr sz="3328" spc="114" dirty="0">
                <a:solidFill>
                  <a:srgbClr val="FFFFFF"/>
                </a:solidFill>
                <a:latin typeface="Tahoma"/>
                <a:cs typeface="Tahoma"/>
              </a:rPr>
              <a:t>(enter</a:t>
            </a:r>
            <a:r>
              <a:rPr sz="3328" spc="-16" dirty="0">
                <a:solidFill>
                  <a:srgbClr val="FFFFFF"/>
                </a:solidFill>
                <a:latin typeface="MS Gothic"/>
                <a:cs typeface="MS Gothic"/>
              </a:rPr>
              <a:t>でスコア</a:t>
            </a:r>
            <a:r>
              <a:rPr sz="3328" spc="-26" dirty="0">
                <a:solidFill>
                  <a:srgbClr val="FFFFFF"/>
                </a:solidFill>
                <a:latin typeface="Tahoma"/>
                <a:cs typeface="Tahoma"/>
              </a:rPr>
              <a:t>+1,e</a:t>
            </a:r>
            <a:r>
              <a:rPr sz="3328" spc="-10" dirty="0">
                <a:solidFill>
                  <a:srgbClr val="FFFFFF"/>
                </a:solidFill>
                <a:latin typeface="MS Gothic"/>
                <a:cs typeface="MS Gothic"/>
              </a:rPr>
              <a:t>で終了</a:t>
            </a:r>
            <a:r>
              <a:rPr sz="3328" spc="-52" dirty="0">
                <a:solidFill>
                  <a:srgbClr val="FFFFFF"/>
                </a:solidFill>
                <a:latin typeface="Tahoma"/>
                <a:cs typeface="Tahoma"/>
              </a:rPr>
              <a:t>)</a:t>
            </a:r>
            <a:br>
              <a:rPr lang="en-US" sz="3328" spc="-52" dirty="0">
                <a:solidFill>
                  <a:srgbClr val="FFFFFF"/>
                </a:solidFill>
                <a:latin typeface="Tahoma"/>
                <a:cs typeface="Tahoma"/>
              </a:rPr>
            </a:br>
            <a:r>
              <a:rPr sz="3328" spc="-5" dirty="0">
                <a:solidFill>
                  <a:srgbClr val="FFFFFF"/>
                </a:solidFill>
                <a:latin typeface="MS Gothic"/>
                <a:cs typeface="MS Gothic"/>
              </a:rPr>
              <a:t>現在のスコア：</a:t>
            </a:r>
            <a:r>
              <a:rPr sz="3328" dirty="0">
                <a:solidFill>
                  <a:srgbClr val="FFFFFF"/>
                </a:solidFill>
                <a:latin typeface="Tahoma"/>
                <a:cs typeface="Tahoma"/>
              </a:rPr>
              <a:t>1</a:t>
            </a:r>
            <a:r>
              <a:rPr sz="3328" spc="16" dirty="0">
                <a:solidFill>
                  <a:srgbClr val="FFFFFF"/>
                </a:solidFill>
                <a:latin typeface="Tahoma"/>
                <a:cs typeface="Tahoma"/>
              </a:rPr>
              <a:t> (</a:t>
            </a:r>
            <a:r>
              <a:rPr sz="3328" spc="119" dirty="0">
                <a:solidFill>
                  <a:srgbClr val="FFFFFF"/>
                </a:solidFill>
                <a:latin typeface="Tahoma"/>
                <a:cs typeface="Tahoma"/>
              </a:rPr>
              <a:t>enter</a:t>
            </a:r>
            <a:r>
              <a:rPr sz="3328" spc="-5" dirty="0">
                <a:solidFill>
                  <a:srgbClr val="FFFFFF"/>
                </a:solidFill>
                <a:latin typeface="MS Gothic"/>
                <a:cs typeface="MS Gothic"/>
              </a:rPr>
              <a:t>でスコア</a:t>
            </a:r>
            <a:r>
              <a:rPr sz="3328" spc="-26" dirty="0">
                <a:solidFill>
                  <a:srgbClr val="FFFFFF"/>
                </a:solidFill>
                <a:latin typeface="Tahoma"/>
                <a:cs typeface="Tahoma"/>
              </a:rPr>
              <a:t>+1,e</a:t>
            </a:r>
            <a:r>
              <a:rPr sz="3328" spc="-10" dirty="0">
                <a:solidFill>
                  <a:srgbClr val="FFFFFF"/>
                </a:solidFill>
                <a:latin typeface="MS Gothic"/>
                <a:cs typeface="MS Gothic"/>
              </a:rPr>
              <a:t>で終了</a:t>
            </a:r>
            <a:r>
              <a:rPr sz="3328" spc="-52" dirty="0">
                <a:solidFill>
                  <a:srgbClr val="FFFFFF"/>
                </a:solidFill>
                <a:latin typeface="Tahoma"/>
                <a:cs typeface="Tahoma"/>
              </a:rPr>
              <a:t>)</a:t>
            </a:r>
            <a:br>
              <a:rPr lang="en-US" sz="3328" spc="-52" dirty="0">
                <a:solidFill>
                  <a:srgbClr val="FFFFFF"/>
                </a:solidFill>
                <a:latin typeface="Tahoma"/>
                <a:cs typeface="Tahoma"/>
              </a:rPr>
            </a:br>
            <a:r>
              <a:rPr sz="3328" spc="-73" dirty="0">
                <a:solidFill>
                  <a:srgbClr val="FFFFFF"/>
                </a:solidFill>
                <a:latin typeface="MS Gothic"/>
                <a:cs typeface="MS Gothic"/>
              </a:rPr>
              <a:t>現在のスコア：</a:t>
            </a:r>
            <a:r>
              <a:rPr spc="-477" dirty="0">
                <a:solidFill>
                  <a:srgbClr val="FFC000"/>
                </a:solidFill>
              </a:rPr>
              <a:t>2</a:t>
            </a:r>
            <a:r>
              <a:rPr spc="250" dirty="0">
                <a:solidFill>
                  <a:srgbClr val="2583C5"/>
                </a:solidFill>
              </a:rPr>
              <a:t> </a:t>
            </a:r>
            <a:r>
              <a:rPr sz="3328" spc="114" dirty="0">
                <a:solidFill>
                  <a:srgbClr val="FFFFFF"/>
                </a:solidFill>
                <a:latin typeface="Tahoma"/>
                <a:cs typeface="Tahoma"/>
              </a:rPr>
              <a:t>(enter</a:t>
            </a:r>
            <a:r>
              <a:rPr sz="3328" spc="-10" dirty="0">
                <a:solidFill>
                  <a:srgbClr val="FFFFFF"/>
                </a:solidFill>
                <a:latin typeface="MS Gothic"/>
                <a:cs typeface="MS Gothic"/>
              </a:rPr>
              <a:t>でスコア</a:t>
            </a:r>
            <a:r>
              <a:rPr sz="3328" spc="-31" dirty="0">
                <a:solidFill>
                  <a:srgbClr val="FFFFFF"/>
                </a:solidFill>
                <a:latin typeface="Tahoma"/>
                <a:cs typeface="Tahoma"/>
              </a:rPr>
              <a:t>+1,e</a:t>
            </a:r>
            <a:r>
              <a:rPr sz="3328" spc="-10" dirty="0">
                <a:solidFill>
                  <a:srgbClr val="FFFFFF"/>
                </a:solidFill>
                <a:latin typeface="MS Gothic"/>
                <a:cs typeface="MS Gothic"/>
              </a:rPr>
              <a:t>で終了</a:t>
            </a:r>
            <a:r>
              <a:rPr sz="3328" spc="-52" dirty="0">
                <a:solidFill>
                  <a:srgbClr val="FFFFFF"/>
                </a:solidFill>
                <a:latin typeface="Tahoma"/>
                <a:cs typeface="Tahoma"/>
              </a:rPr>
              <a:t>) </a:t>
            </a:r>
            <a:br>
              <a:rPr lang="en-US" sz="3328" spc="-52" dirty="0">
                <a:solidFill>
                  <a:srgbClr val="FFFFFF"/>
                </a:solidFill>
                <a:latin typeface="Tahoma"/>
                <a:cs typeface="Tahoma"/>
              </a:rPr>
            </a:br>
            <a:r>
              <a:rPr sz="3328" spc="348" dirty="0">
                <a:solidFill>
                  <a:srgbClr val="00B0F0"/>
                </a:solidFill>
                <a:latin typeface="Tahoma"/>
                <a:cs typeface="Tahoma"/>
              </a:rPr>
              <a:t>e</a:t>
            </a:r>
            <a:endParaRPr sz="3328" dirty="0">
              <a:solidFill>
                <a:srgbClr val="00B0F0"/>
              </a:solidFill>
              <a:latin typeface="Tahoma"/>
              <a:cs typeface="Tahoma"/>
            </a:endParaRPr>
          </a:p>
        </p:txBody>
      </p:sp>
      <p:sp>
        <p:nvSpPr>
          <p:cNvPr id="6" name="object 6"/>
          <p:cNvSpPr txBox="1"/>
          <p:nvPr/>
        </p:nvSpPr>
        <p:spPr>
          <a:xfrm>
            <a:off x="335194" y="3584340"/>
            <a:ext cx="3240192" cy="546662"/>
          </a:xfrm>
          <a:prstGeom prst="rect">
            <a:avLst/>
          </a:prstGeom>
        </p:spPr>
        <p:txBody>
          <a:bodyPr vert="horz" wrap="square" lIns="0" tIns="13870" rIns="0" bIns="0" rtlCol="0">
            <a:spAutoFit/>
          </a:bodyPr>
          <a:lstStyle/>
          <a:p>
            <a:pPr marL="13209">
              <a:spcBef>
                <a:spcPts val="109"/>
              </a:spcBef>
            </a:pPr>
            <a:r>
              <a:rPr sz="3328" b="1" spc="-42" dirty="0">
                <a:solidFill>
                  <a:srgbClr val="FFC000"/>
                </a:solidFill>
                <a:latin typeface="MS Gothic"/>
                <a:cs typeface="MS Gothic"/>
              </a:rPr>
              <a:t>ハイスコア更新</a:t>
            </a:r>
            <a:r>
              <a:rPr sz="3328" b="1" spc="-88" dirty="0">
                <a:solidFill>
                  <a:srgbClr val="FFC000"/>
                </a:solidFill>
                <a:latin typeface="Tahoma"/>
                <a:cs typeface="Tahoma"/>
              </a:rPr>
              <a:t>!!</a:t>
            </a:r>
            <a:endParaRPr sz="3328">
              <a:latin typeface="Tahoma"/>
              <a:cs typeface="Tahoma"/>
            </a:endParaRPr>
          </a:p>
        </p:txBody>
      </p:sp>
      <p:sp>
        <p:nvSpPr>
          <p:cNvPr id="7" name="object 7"/>
          <p:cNvSpPr txBox="1"/>
          <p:nvPr/>
        </p:nvSpPr>
        <p:spPr>
          <a:xfrm>
            <a:off x="5745166" y="4327219"/>
            <a:ext cx="3493807" cy="1239242"/>
          </a:xfrm>
          <a:prstGeom prst="rect">
            <a:avLst/>
          </a:prstGeom>
          <a:solidFill>
            <a:srgbClr val="FFFFFF"/>
          </a:solidFill>
          <a:ln w="28575">
            <a:solidFill>
              <a:srgbClr val="117DA7"/>
            </a:solidFill>
          </a:ln>
        </p:spPr>
        <p:txBody>
          <a:bodyPr vert="horz" wrap="square" lIns="0" tIns="40288" rIns="0" bIns="0" rtlCol="0">
            <a:spAutoFit/>
          </a:bodyPr>
          <a:lstStyle/>
          <a:p>
            <a:pPr marL="93786" marR="1963558">
              <a:spcBef>
                <a:spcPts val="317"/>
              </a:spcBef>
            </a:pPr>
            <a:r>
              <a:rPr sz="3744" spc="-21" dirty="0">
                <a:solidFill>
                  <a:srgbClr val="1B170F"/>
                </a:solidFill>
                <a:latin typeface="MS Gothic"/>
                <a:cs typeface="MS Gothic"/>
              </a:rPr>
              <a:t>ななし</a:t>
            </a:r>
            <a:r>
              <a:rPr sz="3744" spc="-52" dirty="0">
                <a:solidFill>
                  <a:srgbClr val="1B170F"/>
                </a:solidFill>
                <a:latin typeface="MS Gothic"/>
                <a:cs typeface="MS Gothic"/>
              </a:rPr>
              <a:t> ２</a:t>
            </a:r>
            <a:endParaRPr sz="3744">
              <a:latin typeface="MS Gothic"/>
              <a:cs typeface="MS Gothic"/>
            </a:endParaRPr>
          </a:p>
        </p:txBody>
      </p:sp>
      <p:sp>
        <p:nvSpPr>
          <p:cNvPr id="8" name="object 8"/>
          <p:cNvSpPr txBox="1"/>
          <p:nvPr/>
        </p:nvSpPr>
        <p:spPr>
          <a:xfrm>
            <a:off x="335195" y="4373398"/>
            <a:ext cx="5116545" cy="1085054"/>
          </a:xfrm>
          <a:prstGeom prst="rect">
            <a:avLst/>
          </a:prstGeom>
        </p:spPr>
        <p:txBody>
          <a:bodyPr vert="horz" wrap="square" lIns="0" tIns="44250" rIns="0" bIns="0" rtlCol="0">
            <a:spAutoFit/>
          </a:bodyPr>
          <a:lstStyle/>
          <a:p>
            <a:pPr marL="13209" marR="5284">
              <a:lnSpc>
                <a:spcPts val="3859"/>
              </a:lnSpc>
              <a:spcBef>
                <a:spcPts val="348"/>
              </a:spcBef>
            </a:pPr>
            <a:r>
              <a:rPr sz="3328" b="1" spc="-47" dirty="0">
                <a:solidFill>
                  <a:srgbClr val="1D9BA0"/>
                </a:solidFill>
                <a:latin typeface="+mn-ea"/>
                <a:cs typeface="MS Gothic"/>
              </a:rPr>
              <a:t>ハイスコアよりも高得点な</a:t>
            </a:r>
            <a:r>
              <a:rPr sz="3328" b="1" spc="-21" dirty="0">
                <a:solidFill>
                  <a:srgbClr val="1D9BA0"/>
                </a:solidFill>
                <a:latin typeface="+mn-ea"/>
                <a:cs typeface="MS Gothic"/>
              </a:rPr>
              <a:t>ので</a:t>
            </a:r>
            <a:r>
              <a:rPr sz="3328" b="1" spc="-125" dirty="0">
                <a:solidFill>
                  <a:srgbClr val="1D9BA0"/>
                </a:solidFill>
                <a:cs typeface="Tahoma"/>
              </a:rPr>
              <a:t>score.txt</a:t>
            </a:r>
            <a:r>
              <a:rPr sz="3328" b="1" spc="-36" dirty="0">
                <a:solidFill>
                  <a:srgbClr val="1D9BA0"/>
                </a:solidFill>
                <a:latin typeface="+mn-ea"/>
                <a:cs typeface="MS Gothic"/>
              </a:rPr>
              <a:t>を更新！</a:t>
            </a:r>
            <a:endParaRPr sz="3328" dirty="0">
              <a:latin typeface="+mn-ea"/>
              <a:cs typeface="MS Gothic"/>
            </a:endParaRPr>
          </a:p>
        </p:txBody>
      </p:sp>
      <p:sp>
        <p:nvSpPr>
          <p:cNvPr id="9" name="object 9"/>
          <p:cNvSpPr txBox="1"/>
          <p:nvPr/>
        </p:nvSpPr>
        <p:spPr>
          <a:xfrm>
            <a:off x="7903401" y="6179505"/>
            <a:ext cx="4207099" cy="525466"/>
          </a:xfrm>
          <a:prstGeom prst="rect">
            <a:avLst/>
          </a:prstGeom>
        </p:spPr>
        <p:txBody>
          <a:bodyPr vert="horz" wrap="square" lIns="0" tIns="13209" rIns="0" bIns="0" rtlCol="0">
            <a:spAutoFit/>
          </a:bodyPr>
          <a:lstStyle/>
          <a:p>
            <a:pPr marL="13209">
              <a:spcBef>
                <a:spcPts val="104"/>
              </a:spcBef>
            </a:pPr>
            <a:r>
              <a:rPr sz="3328" b="1" spc="-42" dirty="0">
                <a:latin typeface="MS Gothic"/>
                <a:cs typeface="MS Gothic"/>
              </a:rPr>
              <a:t>もう一度実行すると</a:t>
            </a:r>
            <a:r>
              <a:rPr sz="3328" b="1" spc="-26" dirty="0">
                <a:latin typeface="Tahoma"/>
                <a:cs typeface="Tahoma"/>
              </a:rPr>
              <a:t>...</a:t>
            </a:r>
            <a:endParaRPr sz="3328">
              <a:latin typeface="Tahoma"/>
              <a:cs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48178" y="2874218"/>
            <a:ext cx="9077954" cy="2732963"/>
          </a:xfrm>
          <a:custGeom>
            <a:avLst/>
            <a:gdLst/>
            <a:ahLst/>
            <a:cxnLst/>
            <a:rect l="l" t="t" r="r" b="b"/>
            <a:pathLst>
              <a:path w="8728075" h="2627629">
                <a:moveTo>
                  <a:pt x="8727948" y="0"/>
                </a:moveTo>
                <a:lnTo>
                  <a:pt x="0" y="0"/>
                </a:lnTo>
                <a:lnTo>
                  <a:pt x="0" y="2627375"/>
                </a:lnTo>
                <a:lnTo>
                  <a:pt x="8727948" y="2627375"/>
                </a:lnTo>
                <a:lnTo>
                  <a:pt x="8727948" y="0"/>
                </a:lnTo>
                <a:close/>
              </a:path>
            </a:pathLst>
          </a:custGeom>
          <a:solidFill>
            <a:srgbClr val="0D0D0D"/>
          </a:solidFill>
        </p:spPr>
        <p:txBody>
          <a:bodyPr wrap="square" lIns="0" tIns="0" rIns="0" bIns="0" rtlCol="0"/>
          <a:lstStyle/>
          <a:p>
            <a:endParaRPr sz="1872"/>
          </a:p>
        </p:txBody>
      </p:sp>
      <p:sp>
        <p:nvSpPr>
          <p:cNvPr id="3" name="object 3"/>
          <p:cNvSpPr txBox="1"/>
          <p:nvPr/>
        </p:nvSpPr>
        <p:spPr>
          <a:xfrm>
            <a:off x="9750693" y="2371215"/>
            <a:ext cx="2242905" cy="630892"/>
          </a:xfrm>
          <a:prstGeom prst="rect">
            <a:avLst/>
          </a:prstGeom>
          <a:solidFill>
            <a:srgbClr val="FFFFFF"/>
          </a:solidFill>
          <a:ln w="28575">
            <a:solidFill>
              <a:srgbClr val="117DA7"/>
            </a:solidFill>
          </a:ln>
        </p:spPr>
        <p:txBody>
          <a:bodyPr vert="horz" wrap="square" lIns="0" tIns="43590" rIns="0" bIns="0" rtlCol="0">
            <a:spAutoFit/>
          </a:bodyPr>
          <a:lstStyle/>
          <a:p>
            <a:pPr marL="95107">
              <a:lnSpc>
                <a:spcPts val="2241"/>
              </a:lnSpc>
              <a:spcBef>
                <a:spcPts val="343"/>
              </a:spcBef>
            </a:pPr>
            <a:r>
              <a:rPr sz="1872" spc="-26" dirty="0">
                <a:solidFill>
                  <a:srgbClr val="1B170F"/>
                </a:solidFill>
                <a:latin typeface="MS Gothic"/>
                <a:cs typeface="MS Gothic"/>
              </a:rPr>
              <a:t>ななし</a:t>
            </a:r>
            <a:endParaRPr sz="1872">
              <a:latin typeface="MS Gothic"/>
              <a:cs typeface="MS Gothic"/>
            </a:endParaRPr>
          </a:p>
          <a:p>
            <a:pPr marL="95107">
              <a:lnSpc>
                <a:spcPts val="2241"/>
              </a:lnSpc>
            </a:pPr>
            <a:r>
              <a:rPr sz="1872" spc="-52" dirty="0">
                <a:solidFill>
                  <a:srgbClr val="1B170F"/>
                </a:solidFill>
                <a:latin typeface="Tahoma"/>
                <a:cs typeface="Tahoma"/>
              </a:rPr>
              <a:t>2</a:t>
            </a:r>
            <a:endParaRPr sz="1872">
              <a:latin typeface="Tahoma"/>
              <a:cs typeface="Tahoma"/>
            </a:endParaRPr>
          </a:p>
        </p:txBody>
      </p:sp>
      <p:sp>
        <p:nvSpPr>
          <p:cNvPr id="4" name="object 4"/>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f_prac02.c</a:t>
            </a:r>
          </a:p>
        </p:txBody>
      </p:sp>
      <p:sp>
        <p:nvSpPr>
          <p:cNvPr id="5" name="object 5"/>
          <p:cNvSpPr txBox="1">
            <a:spLocks noGrp="1"/>
          </p:cNvSpPr>
          <p:nvPr>
            <p:ph idx="1"/>
          </p:nvPr>
        </p:nvSpPr>
        <p:spPr>
          <a:xfrm>
            <a:off x="838201" y="1368380"/>
            <a:ext cx="10515600" cy="2677042"/>
          </a:xfrm>
          <a:prstGeom prst="rect">
            <a:avLst/>
          </a:prstGeom>
        </p:spPr>
        <p:txBody>
          <a:bodyPr vert="horz" wrap="square" lIns="0" tIns="13870" rIns="0" bIns="0" rtlCol="0">
            <a:spAutoFit/>
          </a:bodyPr>
          <a:lstStyle/>
          <a:p>
            <a:pPr marL="13209">
              <a:lnSpc>
                <a:spcPct val="100000"/>
              </a:lnSpc>
              <a:spcBef>
                <a:spcPts val="109"/>
              </a:spcBef>
            </a:pPr>
            <a:r>
              <a:rPr spc="-10" dirty="0" err="1"/>
              <a:t>ファイルには常に</a:t>
            </a:r>
            <a:r>
              <a:rPr b="1" spc="-42" dirty="0" err="1">
                <a:solidFill>
                  <a:srgbClr val="FF9933"/>
                </a:solidFill>
                <a:cs typeface="MS Gothic"/>
              </a:rPr>
              <a:t>ハイスコア</a:t>
            </a:r>
            <a:r>
              <a:rPr spc="-21" dirty="0" err="1"/>
              <a:t>が記録され</a:t>
            </a:r>
            <a:r>
              <a:rPr lang="ja-JP" altLang="en-US" spc="-21" dirty="0"/>
              <a:t>ているのが確認できる</a:t>
            </a:r>
            <a:endParaRPr lang="en-US" altLang="ja-JP" spc="-21" dirty="0"/>
          </a:p>
          <a:p>
            <a:pPr marL="13209">
              <a:lnSpc>
                <a:spcPct val="100000"/>
              </a:lnSpc>
              <a:spcBef>
                <a:spcPts val="109"/>
              </a:spcBef>
            </a:pPr>
            <a:endParaRPr spc="-21" dirty="0"/>
          </a:p>
          <a:p>
            <a:pPr>
              <a:lnSpc>
                <a:spcPct val="100000"/>
              </a:lnSpc>
              <a:spcBef>
                <a:spcPts val="572"/>
              </a:spcBef>
            </a:pPr>
            <a:endParaRPr spc="-21" dirty="0"/>
          </a:p>
          <a:p>
            <a:pPr marL="13209" marR="535635">
              <a:lnSpc>
                <a:spcPct val="100000"/>
              </a:lnSpc>
              <a:tabLst>
                <a:tab pos="2390878" algn="l"/>
                <a:tab pos="5777074" algn="l"/>
              </a:tabLst>
            </a:pPr>
            <a:r>
              <a:rPr sz="3744" dirty="0">
                <a:solidFill>
                  <a:srgbClr val="FFFFFF"/>
                </a:solidFill>
              </a:rPr>
              <a:t>最高得</a:t>
            </a:r>
            <a:r>
              <a:rPr sz="3744" spc="-52" dirty="0">
                <a:solidFill>
                  <a:srgbClr val="FFFFFF"/>
                </a:solidFill>
              </a:rPr>
              <a:t>点</a:t>
            </a:r>
            <a:r>
              <a:rPr sz="3744" dirty="0">
                <a:solidFill>
                  <a:srgbClr val="FFFFFF"/>
                </a:solidFill>
              </a:rPr>
              <a:t>	名前：</a:t>
            </a:r>
            <a:r>
              <a:rPr sz="3744" b="1" spc="-36" dirty="0">
                <a:solidFill>
                  <a:srgbClr val="FFC000"/>
                </a:solidFill>
                <a:cs typeface="MS Gothic"/>
              </a:rPr>
              <a:t>なな</a:t>
            </a:r>
            <a:r>
              <a:rPr sz="3744" b="1" spc="-52" dirty="0">
                <a:solidFill>
                  <a:srgbClr val="FFC000"/>
                </a:solidFill>
                <a:cs typeface="MS Gothic"/>
              </a:rPr>
              <a:t>し</a:t>
            </a:r>
            <a:r>
              <a:rPr sz="3744" b="1" dirty="0">
                <a:solidFill>
                  <a:srgbClr val="FFC000"/>
                </a:solidFill>
                <a:cs typeface="MS Gothic"/>
              </a:rPr>
              <a:t>	</a:t>
            </a:r>
            <a:r>
              <a:rPr sz="3744" dirty="0">
                <a:solidFill>
                  <a:srgbClr val="FFFFFF"/>
                </a:solidFill>
              </a:rPr>
              <a:t>スコア</a:t>
            </a:r>
            <a:r>
              <a:rPr sz="3744" spc="-166" dirty="0">
                <a:solidFill>
                  <a:srgbClr val="FFFFFF"/>
                </a:solidFill>
              </a:rPr>
              <a:t>：</a:t>
            </a:r>
            <a:r>
              <a:rPr sz="3744" b="1" spc="-166" dirty="0">
                <a:solidFill>
                  <a:srgbClr val="FFC000"/>
                </a:solidFill>
                <a:cs typeface="Tahoma"/>
              </a:rPr>
              <a:t>2</a:t>
            </a:r>
            <a:br>
              <a:rPr lang="en-US" sz="3744" b="1" spc="-166" dirty="0">
                <a:solidFill>
                  <a:srgbClr val="FFC000"/>
                </a:solidFill>
                <a:cs typeface="Tahoma"/>
              </a:rPr>
            </a:br>
            <a:r>
              <a:rPr sz="3744" dirty="0" err="1">
                <a:solidFill>
                  <a:srgbClr val="FFFFFF"/>
                </a:solidFill>
              </a:rPr>
              <a:t>プレイヤーの名前は</a:t>
            </a:r>
            <a:r>
              <a:rPr sz="3744" spc="-348" dirty="0">
                <a:solidFill>
                  <a:srgbClr val="FFFFFF"/>
                </a:solidFill>
                <a:cs typeface="Tahoma"/>
              </a:rPr>
              <a:t>:</a:t>
            </a:r>
            <a:endParaRPr sz="3744" dirty="0">
              <a:cs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3627" y="4495800"/>
            <a:ext cx="10980420" cy="1277112"/>
          </a:xfrm>
          <a:custGeom>
            <a:avLst/>
            <a:gdLst/>
            <a:ahLst/>
            <a:cxnLst/>
            <a:rect l="l" t="t" r="r" b="b"/>
            <a:pathLst>
              <a:path w="10980420" h="1929765">
                <a:moveTo>
                  <a:pt x="10980420" y="0"/>
                </a:moveTo>
                <a:lnTo>
                  <a:pt x="0" y="0"/>
                </a:lnTo>
                <a:lnTo>
                  <a:pt x="0" y="1929384"/>
                </a:lnTo>
                <a:lnTo>
                  <a:pt x="10980420" y="1929384"/>
                </a:lnTo>
                <a:lnTo>
                  <a:pt x="10980420" y="0"/>
                </a:lnTo>
                <a:close/>
              </a:path>
            </a:pathLst>
          </a:custGeom>
          <a:solidFill>
            <a:srgbClr val="0D0D0D"/>
          </a:solidFill>
        </p:spPr>
        <p:txBody>
          <a:bodyPr wrap="square" lIns="0" tIns="0" rIns="0" bIns="0" rtlCol="0"/>
          <a:lstStyle/>
          <a:p>
            <a:endParaRPr/>
          </a:p>
        </p:txBody>
      </p:sp>
      <p:sp>
        <p:nvSpPr>
          <p:cNvPr id="3" name="object 3"/>
          <p:cNvSpPr txBox="1"/>
          <p:nvPr/>
        </p:nvSpPr>
        <p:spPr>
          <a:xfrm>
            <a:off x="7538973" y="5105222"/>
            <a:ext cx="3433827" cy="505908"/>
          </a:xfrm>
          <a:prstGeom prst="rect">
            <a:avLst/>
          </a:prstGeom>
        </p:spPr>
        <p:txBody>
          <a:bodyPr vert="horz" wrap="square" lIns="0" tIns="13335" rIns="0" bIns="0" rtlCol="0">
            <a:spAutoFit/>
          </a:bodyPr>
          <a:lstStyle/>
          <a:p>
            <a:pPr>
              <a:lnSpc>
                <a:spcPct val="100000"/>
              </a:lnSpc>
              <a:spcBef>
                <a:spcPts val="105"/>
              </a:spcBef>
            </a:pPr>
            <a:r>
              <a:rPr sz="3200" spc="-5" dirty="0">
                <a:solidFill>
                  <a:srgbClr val="FFFFFF"/>
                </a:solidFill>
                <a:latin typeface="ＭＳ ゴシック"/>
                <a:cs typeface="ＭＳ ゴシック"/>
              </a:rPr>
              <a:t>攻撃力</a:t>
            </a:r>
            <a:r>
              <a:rPr sz="3200" spc="-10" dirty="0">
                <a:solidFill>
                  <a:srgbClr val="FFFFFF"/>
                </a:solidFill>
                <a:latin typeface="Century Gothic"/>
                <a:cs typeface="Century Gothic"/>
              </a:rPr>
              <a:t>:</a:t>
            </a:r>
            <a:r>
              <a:rPr sz="3200" spc="-10" dirty="0">
                <a:solidFill>
                  <a:srgbClr val="FFFFFF"/>
                </a:solidFill>
                <a:cs typeface="Century Gothic"/>
              </a:rPr>
              <a:t>30.50</a:t>
            </a:r>
            <a:endParaRPr sz="3200" dirty="0">
              <a:cs typeface="Century Gothic"/>
            </a:endParaRPr>
          </a:p>
        </p:txBody>
      </p:sp>
      <p:sp>
        <p:nvSpPr>
          <p:cNvPr id="4" name="object 4"/>
          <p:cNvSpPr txBox="1"/>
          <p:nvPr/>
        </p:nvSpPr>
        <p:spPr>
          <a:xfrm>
            <a:off x="767892" y="1334990"/>
            <a:ext cx="6146800" cy="4284345"/>
          </a:xfrm>
          <a:prstGeom prst="rect">
            <a:avLst/>
          </a:prstGeom>
        </p:spPr>
        <p:txBody>
          <a:bodyPr vert="horz" wrap="square" lIns="0" tIns="186690" rIns="0" bIns="0" rtlCol="0">
            <a:spAutoFit/>
          </a:bodyPr>
          <a:lstStyle/>
          <a:p>
            <a:pPr marL="12700">
              <a:lnSpc>
                <a:spcPct val="100000"/>
              </a:lnSpc>
              <a:spcBef>
                <a:spcPts val="1470"/>
              </a:spcBef>
            </a:pPr>
            <a:r>
              <a:rPr sz="4000" spc="-170" dirty="0">
                <a:solidFill>
                  <a:srgbClr val="42B996"/>
                </a:solidFill>
                <a:latin typeface="+mn-ea"/>
                <a:cs typeface="ＭＳ ゴシック"/>
              </a:rPr>
              <a:t>▶ </a:t>
            </a:r>
            <a:r>
              <a:rPr sz="2800" spc="-35" dirty="0">
                <a:latin typeface="+mn-ea"/>
                <a:cs typeface="ＭＳ ゴシック"/>
              </a:rPr>
              <a:t>構造体のメンバに</a:t>
            </a:r>
            <a:r>
              <a:rPr sz="2800" b="1" u="sng" spc="-35" dirty="0">
                <a:uFill>
                  <a:solidFill>
                    <a:srgbClr val="000000"/>
                  </a:solidFill>
                </a:uFill>
                <a:latin typeface="+mn-ea"/>
                <a:cs typeface="ＭＳ ゴシック"/>
              </a:rPr>
              <a:t>ファイルから</a:t>
            </a:r>
            <a:endParaRPr sz="2800" dirty="0">
              <a:latin typeface="+mn-ea"/>
              <a:cs typeface="ＭＳ ゴシック"/>
            </a:endParaRPr>
          </a:p>
          <a:p>
            <a:pPr marL="469900" marR="5080" indent="-100965">
              <a:lnSpc>
                <a:spcPts val="4380"/>
              </a:lnSpc>
              <a:spcBef>
                <a:spcPts val="254"/>
              </a:spcBef>
            </a:pPr>
            <a:r>
              <a:rPr sz="2800" b="1" u="sng" spc="-130" dirty="0">
                <a:uFill>
                  <a:solidFill>
                    <a:srgbClr val="000000"/>
                  </a:solidFill>
                </a:uFill>
                <a:latin typeface="+mn-ea"/>
                <a:cs typeface="ＭＳ ゴシック"/>
              </a:rPr>
              <a:t> </a:t>
            </a:r>
            <a:r>
              <a:rPr sz="2800" b="1" u="sng" spc="-30" dirty="0" err="1">
                <a:uFill>
                  <a:solidFill>
                    <a:srgbClr val="000000"/>
                  </a:solidFill>
                </a:uFill>
                <a:latin typeface="+mn-ea"/>
                <a:cs typeface="ＭＳ ゴシック"/>
              </a:rPr>
              <a:t>読み取ったステータス</a:t>
            </a:r>
            <a:r>
              <a:rPr sz="2800" u="none" spc="-165" dirty="0" err="1">
                <a:latin typeface="+mn-ea"/>
                <a:cs typeface="ＭＳ ゴシック"/>
              </a:rPr>
              <a:t>をセットし</a:t>
            </a:r>
            <a:r>
              <a:rPr sz="2800" u="none" spc="-165" dirty="0">
                <a:latin typeface="+mn-ea"/>
                <a:cs typeface="ＭＳ ゴシック"/>
              </a:rPr>
              <a:t>、</a:t>
            </a:r>
            <a:br>
              <a:rPr lang="en-US" sz="2800" u="none" spc="-165" dirty="0">
                <a:latin typeface="+mn-ea"/>
                <a:cs typeface="ＭＳ ゴシック"/>
              </a:rPr>
            </a:br>
            <a:r>
              <a:rPr sz="2800" u="none" spc="-35" dirty="0" err="1">
                <a:latin typeface="+mn-ea"/>
                <a:cs typeface="ＭＳ ゴシック"/>
              </a:rPr>
              <a:t>実行結果に表示させる</a:t>
            </a:r>
            <a:r>
              <a:rPr sz="2800" u="none" spc="-35" dirty="0">
                <a:latin typeface="+mn-ea"/>
                <a:cs typeface="ＭＳ ゴシック"/>
              </a:rPr>
              <a:t>！！</a:t>
            </a:r>
            <a:endParaRPr sz="2800" dirty="0">
              <a:latin typeface="+mn-ea"/>
              <a:cs typeface="ＭＳ ゴシック"/>
            </a:endParaRPr>
          </a:p>
          <a:p>
            <a:pPr>
              <a:lnSpc>
                <a:spcPct val="100000"/>
              </a:lnSpc>
              <a:spcBef>
                <a:spcPts val="2425"/>
              </a:spcBef>
            </a:pPr>
            <a:endParaRPr sz="2800" dirty="0">
              <a:latin typeface="+mn-ea"/>
              <a:cs typeface="ＭＳ ゴシック"/>
            </a:endParaRPr>
          </a:p>
          <a:p>
            <a:pPr marL="12700">
              <a:lnSpc>
                <a:spcPct val="100000"/>
              </a:lnSpc>
            </a:pPr>
            <a:r>
              <a:rPr sz="2800" spc="-40" dirty="0">
                <a:latin typeface="+mn-ea"/>
                <a:cs typeface="ＭＳ ゴシック"/>
              </a:rPr>
              <a:t>実行結果</a:t>
            </a:r>
            <a:endParaRPr sz="2800" dirty="0">
              <a:latin typeface="+mn-ea"/>
              <a:cs typeface="ＭＳ ゴシック"/>
            </a:endParaRPr>
          </a:p>
          <a:p>
            <a:pPr marL="157480">
              <a:lnSpc>
                <a:spcPct val="100000"/>
              </a:lnSpc>
              <a:spcBef>
                <a:spcPts val="1240"/>
              </a:spcBef>
              <a:tabLst>
                <a:tab pos="2533650" algn="l"/>
              </a:tabLst>
            </a:pPr>
            <a:r>
              <a:rPr sz="3200" dirty="0" err="1">
                <a:solidFill>
                  <a:srgbClr val="FFFFFF"/>
                </a:solidFill>
                <a:latin typeface="+mn-ea"/>
                <a:cs typeface="ＭＳ ゴシック"/>
              </a:rPr>
              <a:t>隊員</a:t>
            </a:r>
            <a:r>
              <a:rPr sz="3200" spc="-50" dirty="0" err="1">
                <a:solidFill>
                  <a:srgbClr val="FFFFFF"/>
                </a:solidFill>
                <a:latin typeface="+mn-ea"/>
                <a:cs typeface="Century Gothic"/>
              </a:rPr>
              <a:t>A</a:t>
            </a:r>
            <a:r>
              <a:rPr sz="3200" dirty="0">
                <a:solidFill>
                  <a:srgbClr val="FFFFFF"/>
                </a:solidFill>
                <a:latin typeface="+mn-ea"/>
                <a:cs typeface="Century Gothic"/>
              </a:rPr>
              <a:t>	</a:t>
            </a:r>
            <a:r>
              <a:rPr sz="3200" dirty="0">
                <a:solidFill>
                  <a:srgbClr val="FFFFFF"/>
                </a:solidFill>
                <a:latin typeface="+mn-ea"/>
                <a:cs typeface="ＭＳ ゴシック"/>
              </a:rPr>
              <a:t>体力</a:t>
            </a:r>
            <a:r>
              <a:rPr sz="3200" spc="-20" dirty="0">
                <a:solidFill>
                  <a:srgbClr val="FFFFFF"/>
                </a:solidFill>
                <a:latin typeface="+mn-ea"/>
                <a:cs typeface="Century Gothic"/>
              </a:rPr>
              <a:t>:</a:t>
            </a:r>
            <a:r>
              <a:rPr sz="3200" spc="-20" dirty="0">
                <a:solidFill>
                  <a:srgbClr val="FFFFFF"/>
                </a:solidFill>
                <a:cs typeface="Century Gothic"/>
              </a:rPr>
              <a:t>100</a:t>
            </a:r>
            <a:endParaRPr sz="3200" dirty="0">
              <a:cs typeface="Century Gothic"/>
            </a:endParaRPr>
          </a:p>
          <a:p>
            <a:pPr marL="157480">
              <a:lnSpc>
                <a:spcPct val="100000"/>
              </a:lnSpc>
              <a:tabLst>
                <a:tab pos="4310380" algn="l"/>
              </a:tabLst>
            </a:pPr>
            <a:r>
              <a:rPr sz="3200" dirty="0">
                <a:solidFill>
                  <a:srgbClr val="FFFFFF"/>
                </a:solidFill>
                <a:latin typeface="+mn-ea"/>
                <a:cs typeface="ＭＳ ゴシック"/>
              </a:rPr>
              <a:t>武器</a:t>
            </a:r>
            <a:r>
              <a:rPr sz="3200" dirty="0">
                <a:solidFill>
                  <a:srgbClr val="FFFFFF"/>
                </a:solidFill>
                <a:latin typeface="+mn-ea"/>
                <a:cs typeface="Century Gothic"/>
              </a:rPr>
              <a:t>:</a:t>
            </a:r>
            <a:r>
              <a:rPr sz="3200" dirty="0">
                <a:solidFill>
                  <a:srgbClr val="FFFFFF"/>
                </a:solidFill>
                <a:latin typeface="+mn-ea"/>
                <a:cs typeface="ＭＳ ゴシック"/>
              </a:rPr>
              <a:t>ショ</a:t>
            </a:r>
            <a:r>
              <a:rPr sz="3200" spc="-20" dirty="0">
                <a:solidFill>
                  <a:srgbClr val="FFFFFF"/>
                </a:solidFill>
                <a:latin typeface="+mn-ea"/>
                <a:cs typeface="ＭＳ ゴシック"/>
              </a:rPr>
              <a:t>ッ</a:t>
            </a:r>
            <a:r>
              <a:rPr sz="3200" dirty="0">
                <a:solidFill>
                  <a:srgbClr val="FFFFFF"/>
                </a:solidFill>
                <a:latin typeface="+mn-ea"/>
                <a:cs typeface="ＭＳ ゴシック"/>
              </a:rPr>
              <a:t>トガ</a:t>
            </a:r>
            <a:r>
              <a:rPr sz="3200" spc="-50" dirty="0">
                <a:solidFill>
                  <a:srgbClr val="FFFFFF"/>
                </a:solidFill>
                <a:latin typeface="+mn-ea"/>
                <a:cs typeface="ＭＳ ゴシック"/>
              </a:rPr>
              <a:t>ン</a:t>
            </a:r>
            <a:r>
              <a:rPr sz="3200" dirty="0">
                <a:solidFill>
                  <a:srgbClr val="FFFFFF"/>
                </a:solidFill>
                <a:latin typeface="+mn-ea"/>
                <a:cs typeface="ＭＳ ゴシック"/>
              </a:rPr>
              <a:t>	残弾</a:t>
            </a:r>
            <a:r>
              <a:rPr sz="3200" spc="-10" dirty="0">
                <a:solidFill>
                  <a:srgbClr val="FFFFFF"/>
                </a:solidFill>
                <a:latin typeface="+mn-ea"/>
                <a:cs typeface="ＭＳ ゴシック"/>
              </a:rPr>
              <a:t>数</a:t>
            </a:r>
            <a:r>
              <a:rPr sz="3200" spc="-25" dirty="0">
                <a:solidFill>
                  <a:srgbClr val="FFFFFF"/>
                </a:solidFill>
                <a:latin typeface="+mn-ea"/>
                <a:cs typeface="Century Gothic"/>
              </a:rPr>
              <a:t>:</a:t>
            </a:r>
            <a:r>
              <a:rPr sz="3200" spc="-25" dirty="0">
                <a:solidFill>
                  <a:srgbClr val="FFFFFF"/>
                </a:solidFill>
                <a:cs typeface="Century Gothic"/>
              </a:rPr>
              <a:t>5</a:t>
            </a:r>
            <a:endParaRPr sz="3200" dirty="0">
              <a:cs typeface="Century Gothic"/>
            </a:endParaRPr>
          </a:p>
        </p:txBody>
      </p:sp>
      <p:sp>
        <p:nvSpPr>
          <p:cNvPr id="5" name="object 5"/>
          <p:cNvSpPr txBox="1">
            <a:spLocks noGrp="1"/>
          </p:cNvSpPr>
          <p:nvPr>
            <p:ph type="title"/>
          </p:nvPr>
        </p:nvSpPr>
        <p:spPr>
          <a:xfrm>
            <a:off x="838200" y="507708"/>
            <a:ext cx="10515600" cy="751488"/>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b="0" spc="-10" dirty="0">
                <a:latin typeface="+mn-lt"/>
              </a:rPr>
              <a:t>f_prac03.c</a:t>
            </a:r>
          </a:p>
        </p:txBody>
      </p:sp>
      <p:sp>
        <p:nvSpPr>
          <p:cNvPr id="6" name="object 6"/>
          <p:cNvSpPr txBox="1"/>
          <p:nvPr/>
        </p:nvSpPr>
        <p:spPr>
          <a:xfrm>
            <a:off x="6553200" y="1403650"/>
            <a:ext cx="5181600" cy="1141338"/>
          </a:xfrm>
          <a:prstGeom prst="rect">
            <a:avLst/>
          </a:prstGeom>
          <a:solidFill>
            <a:srgbClr val="FFFFFF"/>
          </a:solidFill>
          <a:ln w="12700">
            <a:solidFill>
              <a:srgbClr val="05465F"/>
            </a:solidFill>
          </a:ln>
        </p:spPr>
        <p:txBody>
          <a:bodyPr vert="horz" wrap="square" lIns="0" tIns="43180" rIns="0" bIns="0" rtlCol="0">
            <a:spAutoFit/>
          </a:bodyPr>
          <a:lstStyle/>
          <a:p>
            <a:pPr marL="130175">
              <a:lnSpc>
                <a:spcPct val="100000"/>
              </a:lnSpc>
              <a:spcBef>
                <a:spcPts val="340"/>
              </a:spcBef>
            </a:pPr>
            <a:r>
              <a:rPr sz="2400" b="1" spc="-25" dirty="0">
                <a:latin typeface="ＭＳ ゴシック"/>
                <a:cs typeface="ＭＳ ゴシック"/>
              </a:rPr>
              <a:t>隊員</a:t>
            </a:r>
            <a:r>
              <a:rPr sz="2400" b="1" dirty="0">
                <a:latin typeface="Century Gothic"/>
                <a:cs typeface="Century Gothic"/>
              </a:rPr>
              <a:t>A</a:t>
            </a:r>
            <a:r>
              <a:rPr sz="2400" b="1" spc="-10" dirty="0">
                <a:latin typeface="Century Gothic"/>
                <a:cs typeface="Century Gothic"/>
              </a:rPr>
              <a:t> </a:t>
            </a:r>
            <a:r>
              <a:rPr sz="2400" b="1" dirty="0">
                <a:cs typeface="Century Gothic"/>
              </a:rPr>
              <a:t>100</a:t>
            </a:r>
            <a:r>
              <a:rPr sz="2400" b="1" spc="10" dirty="0">
                <a:cs typeface="Century Gothic"/>
              </a:rPr>
              <a:t> </a:t>
            </a:r>
            <a:r>
              <a:rPr sz="2400" b="1" spc="-100" dirty="0">
                <a:latin typeface="ＭＳ ゴシック"/>
                <a:cs typeface="ＭＳ ゴシック"/>
              </a:rPr>
              <a:t>ショットガン </a:t>
            </a:r>
            <a:r>
              <a:rPr sz="2400" b="1" dirty="0">
                <a:cs typeface="Century Gothic"/>
              </a:rPr>
              <a:t>5</a:t>
            </a:r>
            <a:r>
              <a:rPr sz="2400" b="1" spc="-10" dirty="0">
                <a:cs typeface="Century Gothic"/>
              </a:rPr>
              <a:t> </a:t>
            </a:r>
            <a:r>
              <a:rPr sz="2400" b="1" spc="-20" dirty="0">
                <a:cs typeface="Century Gothic"/>
              </a:rPr>
              <a:t>30.5</a:t>
            </a:r>
            <a:endParaRPr sz="2400" dirty="0">
              <a:cs typeface="Century Gothic"/>
            </a:endParaRPr>
          </a:p>
          <a:p>
            <a:pPr>
              <a:lnSpc>
                <a:spcPct val="100000"/>
              </a:lnSpc>
              <a:spcBef>
                <a:spcPts val="2760"/>
              </a:spcBef>
            </a:pPr>
            <a:endParaRPr sz="2400" dirty="0">
              <a:latin typeface="Century Gothic"/>
              <a:cs typeface="Century Gothic"/>
            </a:endParaRPr>
          </a:p>
        </p:txBody>
      </p:sp>
      <p:sp>
        <p:nvSpPr>
          <p:cNvPr id="7" name="object 6">
            <a:extLst>
              <a:ext uri="{FF2B5EF4-FFF2-40B4-BE49-F238E27FC236}">
                <a16:creationId xmlns:a16="http://schemas.microsoft.com/office/drawing/2014/main" id="{A4001EB0-D816-F379-3F5F-8693009CFE8F}"/>
              </a:ext>
            </a:extLst>
          </p:cNvPr>
          <p:cNvSpPr txBox="1"/>
          <p:nvPr/>
        </p:nvSpPr>
        <p:spPr>
          <a:xfrm>
            <a:off x="6307254" y="799942"/>
            <a:ext cx="3049905" cy="452120"/>
          </a:xfrm>
          <a:prstGeom prst="rect">
            <a:avLst/>
          </a:prstGeom>
        </p:spPr>
        <p:txBody>
          <a:bodyPr vert="horz" wrap="square" lIns="0" tIns="12065" rIns="0" bIns="0" rtlCol="0">
            <a:spAutoFit/>
          </a:bodyPr>
          <a:lstStyle/>
          <a:p>
            <a:pPr marL="12700">
              <a:lnSpc>
                <a:spcPct val="100000"/>
              </a:lnSpc>
              <a:spcBef>
                <a:spcPts val="95"/>
              </a:spcBef>
            </a:pPr>
            <a:r>
              <a:rPr sz="2800" spc="-10" dirty="0">
                <a:cs typeface="Century Gothic"/>
              </a:rPr>
              <a:t>↓</a:t>
            </a:r>
            <a:r>
              <a:rPr lang="en-US" sz="2800" spc="-10" dirty="0">
                <a:cs typeface="Century Gothic"/>
              </a:rPr>
              <a:t> </a:t>
            </a:r>
            <a:r>
              <a:rPr lang="en-US" sz="2800" spc="-40" dirty="0">
                <a:cs typeface="ＭＳ ゴシック"/>
              </a:rPr>
              <a:t>file0</a:t>
            </a:r>
            <a:r>
              <a:rPr lang="en-US" altLang="ja-JP" sz="2800" spc="-40" dirty="0">
                <a:cs typeface="ＭＳ ゴシック"/>
              </a:rPr>
              <a:t>3</a:t>
            </a:r>
            <a:r>
              <a:rPr lang="en-US" sz="2800" spc="-40" dirty="0">
                <a:cs typeface="ＭＳ ゴシック"/>
              </a:rPr>
              <a:t>.txt</a:t>
            </a:r>
            <a:endParaRPr sz="2800" dirty="0">
              <a:cs typeface="ＭＳ ゴシック"/>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3275" y="1254963"/>
            <a:ext cx="3225165" cy="452120"/>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宣言する構造体</a:t>
            </a:r>
            <a:r>
              <a:rPr sz="2800" spc="-50" dirty="0">
                <a:latin typeface="ＭＳ ゴシック"/>
                <a:cs typeface="ＭＳ ゴシック"/>
              </a:rPr>
              <a:t>～</a:t>
            </a:r>
            <a:endParaRPr sz="2800">
              <a:latin typeface="ＭＳ ゴシック"/>
              <a:cs typeface="ＭＳ ゴシック"/>
            </a:endParaRPr>
          </a:p>
        </p:txBody>
      </p:sp>
      <p:sp>
        <p:nvSpPr>
          <p:cNvPr id="3" name="object 3"/>
          <p:cNvSpPr txBox="1">
            <a:spLocks noGrp="1"/>
          </p:cNvSpPr>
          <p:nvPr>
            <p:ph type="title"/>
          </p:nvPr>
        </p:nvSpPr>
        <p:spPr>
          <a:xfrm>
            <a:off x="838200" y="293912"/>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f_prac03.c</a:t>
            </a:r>
          </a:p>
        </p:txBody>
      </p:sp>
      <p:sp>
        <p:nvSpPr>
          <p:cNvPr id="14" name="テキスト ボックス 13">
            <a:extLst>
              <a:ext uri="{FF2B5EF4-FFF2-40B4-BE49-F238E27FC236}">
                <a16:creationId xmlns:a16="http://schemas.microsoft.com/office/drawing/2014/main" id="{D6DDFC20-96AD-239D-BBFB-8DB9C9032264}"/>
              </a:ext>
            </a:extLst>
          </p:cNvPr>
          <p:cNvSpPr txBox="1"/>
          <p:nvPr/>
        </p:nvSpPr>
        <p:spPr>
          <a:xfrm>
            <a:off x="390989" y="1831287"/>
            <a:ext cx="3999813" cy="4893647"/>
          </a:xfrm>
          <a:prstGeom prst="rect">
            <a:avLst/>
          </a:prstGeom>
          <a:noFill/>
        </p:spPr>
        <p:txBody>
          <a:bodyPr wrap="none" rtlCol="0">
            <a:spAutoFit/>
          </a:bodyPr>
          <a:lstStyle/>
          <a:p>
            <a:r>
              <a:rPr lang="en-US" altLang="ja-JP" sz="2400" dirty="0">
                <a:solidFill>
                  <a:srgbClr val="00B0F0"/>
                </a:solidFill>
              </a:rPr>
              <a:t>struct</a:t>
            </a:r>
            <a:r>
              <a:rPr lang="ja-JP" altLang="en-US" sz="2400" dirty="0"/>
              <a:t> </a:t>
            </a:r>
            <a:r>
              <a:rPr lang="en-US" altLang="ja-JP" sz="2400" dirty="0">
                <a:solidFill>
                  <a:srgbClr val="FF0000"/>
                </a:solidFill>
              </a:rPr>
              <a:t>Weapon</a:t>
            </a:r>
          </a:p>
          <a:p>
            <a:r>
              <a:rPr kumimoji="1" lang="en-US" altLang="ja-JP" sz="2400" dirty="0"/>
              <a:t>{</a:t>
            </a:r>
          </a:p>
          <a:p>
            <a:r>
              <a:rPr kumimoji="1" lang="en-US" altLang="ja-JP" sz="2400" dirty="0"/>
              <a:t>  char </a:t>
            </a:r>
            <a:r>
              <a:rPr kumimoji="1" lang="en-US" altLang="ja-JP" sz="2400" dirty="0" err="1"/>
              <a:t>Wname</a:t>
            </a:r>
            <a:r>
              <a:rPr kumimoji="1" lang="en-US" altLang="ja-JP" sz="2400" dirty="0"/>
              <a:t>[20];</a:t>
            </a:r>
          </a:p>
          <a:p>
            <a:r>
              <a:rPr lang="en-US" altLang="ja-JP" sz="2400" dirty="0"/>
              <a:t>  int bullet;</a:t>
            </a:r>
          </a:p>
          <a:p>
            <a:r>
              <a:rPr kumimoji="1" lang="en-US" altLang="ja-JP" sz="2400" dirty="0"/>
              <a:t>  float </a:t>
            </a:r>
            <a:r>
              <a:rPr kumimoji="1" lang="en-US" altLang="ja-JP" sz="2400" dirty="0" err="1"/>
              <a:t>atk</a:t>
            </a:r>
            <a:r>
              <a:rPr kumimoji="1" lang="en-US" altLang="ja-JP" sz="2400" dirty="0"/>
              <a:t>;</a:t>
            </a:r>
          </a:p>
          <a:p>
            <a:r>
              <a:rPr lang="en-US" altLang="ja-JP" sz="2400" dirty="0"/>
              <a:t>};</a:t>
            </a:r>
            <a:br>
              <a:rPr lang="en-US" altLang="ja-JP" sz="2400" dirty="0"/>
            </a:br>
            <a:endParaRPr lang="en-US" altLang="ja-JP" sz="2400" dirty="0"/>
          </a:p>
          <a:p>
            <a:r>
              <a:rPr kumimoji="1" lang="en-US" altLang="ja-JP" sz="2400" dirty="0">
                <a:solidFill>
                  <a:srgbClr val="00B0F0"/>
                </a:solidFill>
              </a:rPr>
              <a:t>struct</a:t>
            </a:r>
            <a:r>
              <a:rPr kumimoji="1" lang="en-US" altLang="ja-JP" sz="2400" dirty="0"/>
              <a:t> </a:t>
            </a:r>
            <a:r>
              <a:rPr kumimoji="1" lang="en-US" altLang="ja-JP" sz="2400" dirty="0">
                <a:solidFill>
                  <a:srgbClr val="FF0000"/>
                </a:solidFill>
              </a:rPr>
              <a:t>Soldier</a:t>
            </a:r>
          </a:p>
          <a:p>
            <a:r>
              <a:rPr lang="en-US" altLang="ja-JP" sz="2400" dirty="0"/>
              <a:t>{</a:t>
            </a:r>
          </a:p>
          <a:p>
            <a:r>
              <a:rPr kumimoji="1" lang="en-US" altLang="ja-JP" sz="2400" dirty="0"/>
              <a:t>  char name[20];</a:t>
            </a:r>
          </a:p>
          <a:p>
            <a:r>
              <a:rPr lang="en-US" altLang="ja-JP" sz="2400" dirty="0"/>
              <a:t>  int hp;</a:t>
            </a:r>
          </a:p>
          <a:p>
            <a:r>
              <a:rPr kumimoji="1" lang="en-US" altLang="ja-JP" sz="2400" dirty="0"/>
              <a:t>  </a:t>
            </a:r>
            <a:r>
              <a:rPr kumimoji="1" lang="en-US" altLang="ja-JP" sz="2400" dirty="0">
                <a:solidFill>
                  <a:srgbClr val="00B0F0"/>
                </a:solidFill>
              </a:rPr>
              <a:t>struct</a:t>
            </a:r>
            <a:r>
              <a:rPr kumimoji="1" lang="en-US" altLang="ja-JP" sz="2400" dirty="0"/>
              <a:t> </a:t>
            </a:r>
            <a:r>
              <a:rPr kumimoji="1" lang="en-US" altLang="ja-JP" sz="2400" dirty="0">
                <a:solidFill>
                  <a:srgbClr val="FF0000"/>
                </a:solidFill>
              </a:rPr>
              <a:t>Weapon</a:t>
            </a:r>
            <a:r>
              <a:rPr kumimoji="1" lang="en-US" altLang="ja-JP" sz="2400" dirty="0"/>
              <a:t> </a:t>
            </a:r>
            <a:r>
              <a:rPr kumimoji="1" lang="en-US" altLang="ja-JP" sz="2400" dirty="0" err="1"/>
              <a:t>wpn</a:t>
            </a:r>
            <a:r>
              <a:rPr kumimoji="1" lang="en-US" altLang="ja-JP" sz="2400" dirty="0"/>
              <a:t>;</a:t>
            </a:r>
          </a:p>
          <a:p>
            <a:r>
              <a:rPr lang="en-US" altLang="ja-JP" sz="2400" dirty="0"/>
              <a:t>};</a:t>
            </a:r>
            <a:endParaRPr kumimoji="1" lang="ja-JP" altLang="en-US" sz="2400" dirty="0"/>
          </a:p>
        </p:txBody>
      </p:sp>
      <p:sp>
        <p:nvSpPr>
          <p:cNvPr id="4" name="object 15">
            <a:extLst>
              <a:ext uri="{FF2B5EF4-FFF2-40B4-BE49-F238E27FC236}">
                <a16:creationId xmlns:a16="http://schemas.microsoft.com/office/drawing/2014/main" id="{651BE421-F218-68D5-CF6E-CA62CB86048E}"/>
              </a:ext>
            </a:extLst>
          </p:cNvPr>
          <p:cNvSpPr txBox="1"/>
          <p:nvPr/>
        </p:nvSpPr>
        <p:spPr>
          <a:xfrm>
            <a:off x="5456046" y="1071095"/>
            <a:ext cx="5489575" cy="444352"/>
          </a:xfrm>
          <a:prstGeom prst="rect">
            <a:avLst/>
          </a:prstGeom>
        </p:spPr>
        <p:txBody>
          <a:bodyPr vert="horz" wrap="square" lIns="0" tIns="13335" rIns="0" bIns="0" rtlCol="0">
            <a:spAutoFit/>
          </a:bodyPr>
          <a:lstStyle/>
          <a:p>
            <a:pPr marL="12700">
              <a:lnSpc>
                <a:spcPct val="100000"/>
              </a:lnSpc>
              <a:spcBef>
                <a:spcPts val="105"/>
              </a:spcBef>
              <a:tabLst>
                <a:tab pos="1917700" algn="l"/>
              </a:tabLst>
            </a:pPr>
            <a:r>
              <a:rPr sz="2800" spc="-20" dirty="0" err="1">
                <a:solidFill>
                  <a:srgbClr val="00B0F0"/>
                </a:solidFill>
                <a:latin typeface="ＭＳ ゴシック"/>
                <a:cs typeface="ＭＳ ゴシック"/>
              </a:rPr>
              <a:t>構造体</a:t>
            </a:r>
            <a:r>
              <a:rPr lang="en-US" sz="2800" spc="-20" dirty="0">
                <a:latin typeface="ＭＳ ゴシック"/>
                <a:cs typeface="ＭＳ ゴシック"/>
              </a:rPr>
              <a:t> </a:t>
            </a:r>
            <a:r>
              <a:rPr lang="en-US" altLang="ja-JP" sz="2800" spc="-20" dirty="0">
                <a:solidFill>
                  <a:srgbClr val="FF0000"/>
                </a:solidFill>
                <a:cs typeface="ＭＳ ゴシック"/>
              </a:rPr>
              <a:t>Weapon</a:t>
            </a:r>
            <a:r>
              <a:rPr lang="en-US" altLang="ja-JP" sz="2800" spc="-20" dirty="0">
                <a:cs typeface="ＭＳ ゴシック"/>
              </a:rPr>
              <a:t> </a:t>
            </a:r>
            <a:r>
              <a:rPr lang="ja-JP" altLang="en-US" sz="2800" spc="-20" dirty="0">
                <a:cs typeface="ＭＳ ゴシック"/>
              </a:rPr>
              <a:t>： 武器の情報</a:t>
            </a:r>
            <a:endParaRPr sz="2800" dirty="0">
              <a:cs typeface="ＭＳ ゴシック"/>
            </a:endParaRPr>
          </a:p>
        </p:txBody>
      </p:sp>
      <p:sp>
        <p:nvSpPr>
          <p:cNvPr id="5" name="object 17">
            <a:extLst>
              <a:ext uri="{FF2B5EF4-FFF2-40B4-BE49-F238E27FC236}">
                <a16:creationId xmlns:a16="http://schemas.microsoft.com/office/drawing/2014/main" id="{01E2B690-1B96-23FA-454E-59B7EAB3FF38}"/>
              </a:ext>
            </a:extLst>
          </p:cNvPr>
          <p:cNvSpPr txBox="1"/>
          <p:nvPr/>
        </p:nvSpPr>
        <p:spPr>
          <a:xfrm>
            <a:off x="5562412" y="1503409"/>
            <a:ext cx="5135754" cy="1762662"/>
          </a:xfrm>
          <a:prstGeom prst="rect">
            <a:avLst/>
          </a:prstGeom>
        </p:spPr>
        <p:txBody>
          <a:bodyPr vert="horz" wrap="square" lIns="0" tIns="13335" rIns="0" bIns="0" rtlCol="0">
            <a:spAutoFit/>
          </a:bodyPr>
          <a:lstStyle/>
          <a:p>
            <a:pPr marL="12700">
              <a:spcBef>
                <a:spcPts val="105"/>
              </a:spcBef>
            </a:pPr>
            <a:r>
              <a:rPr lang="en-US" altLang="ja-JP" sz="2800" spc="-10" dirty="0" err="1">
                <a:cs typeface="ＭＳ ゴシック"/>
              </a:rPr>
              <a:t>Wname</a:t>
            </a:r>
            <a:r>
              <a:rPr lang="en-US" altLang="ja-JP" sz="2800" spc="-10" dirty="0">
                <a:cs typeface="ＭＳ ゴシック"/>
              </a:rPr>
              <a:t>	:</a:t>
            </a:r>
            <a:r>
              <a:rPr lang="ja-JP" altLang="en-US" sz="2800" dirty="0">
                <a:latin typeface="ＭＳ ゴシック"/>
                <a:cs typeface="ＭＳ ゴシック"/>
              </a:rPr>
              <a:t>武器の</a:t>
            </a:r>
            <a:r>
              <a:rPr lang="ja-JP" altLang="en-US" sz="2800" spc="-15" dirty="0">
                <a:latin typeface="ＭＳ ゴシック"/>
                <a:cs typeface="ＭＳ ゴシック"/>
              </a:rPr>
              <a:t>名</a:t>
            </a:r>
            <a:r>
              <a:rPr lang="ja-JP" altLang="en-US" sz="2800" spc="-50" dirty="0">
                <a:latin typeface="ＭＳ ゴシック"/>
                <a:cs typeface="ＭＳ ゴシック"/>
              </a:rPr>
              <a:t>前</a:t>
            </a:r>
            <a:endParaRPr lang="ja-JP" altLang="en-US" sz="2800" dirty="0">
              <a:latin typeface="ＭＳ ゴシック"/>
              <a:cs typeface="ＭＳ ゴシック"/>
            </a:endParaRPr>
          </a:p>
          <a:p>
            <a:pPr marL="12700">
              <a:spcBef>
                <a:spcPts val="105"/>
              </a:spcBef>
            </a:pPr>
            <a:r>
              <a:rPr sz="2800" dirty="0">
                <a:cs typeface="ＭＳ ゴシック"/>
              </a:rPr>
              <a:t>bullet</a:t>
            </a:r>
            <a:r>
              <a:rPr lang="en-US" sz="2800" spc="-50" dirty="0">
                <a:cs typeface="ＭＳ ゴシック"/>
              </a:rPr>
              <a:t>	:</a:t>
            </a:r>
            <a:r>
              <a:rPr sz="2800" spc="-50" dirty="0" err="1">
                <a:cs typeface="ＭＳ ゴシック"/>
              </a:rPr>
              <a:t>弾数</a:t>
            </a:r>
            <a:br>
              <a:rPr lang="en-US" sz="2800" spc="-50" dirty="0">
                <a:cs typeface="ＭＳ ゴシック"/>
              </a:rPr>
            </a:br>
            <a:r>
              <a:rPr lang="en-US" altLang="ja-JP" sz="2800" spc="-10" dirty="0" err="1">
                <a:cs typeface="ＭＳ ゴシック"/>
              </a:rPr>
              <a:t>atk</a:t>
            </a:r>
            <a:r>
              <a:rPr lang="en-US" altLang="ja-JP" sz="2800" spc="-10" dirty="0">
                <a:cs typeface="ＭＳ ゴシック"/>
              </a:rPr>
              <a:t>		:</a:t>
            </a:r>
            <a:r>
              <a:rPr lang="ja-JP" altLang="en-US" sz="2800" spc="-10" dirty="0">
                <a:cs typeface="ＭＳ ゴシック"/>
              </a:rPr>
              <a:t>攻撃</a:t>
            </a:r>
            <a:r>
              <a:rPr lang="ja-JP" altLang="en-US" sz="2800" spc="-50" dirty="0">
                <a:cs typeface="ＭＳ ゴシック"/>
              </a:rPr>
              <a:t>力</a:t>
            </a:r>
            <a:endParaRPr lang="ja-JP" altLang="en-US" sz="2800" dirty="0">
              <a:cs typeface="ＭＳ ゴシック"/>
            </a:endParaRPr>
          </a:p>
          <a:p>
            <a:pPr marL="12700">
              <a:lnSpc>
                <a:spcPct val="100000"/>
              </a:lnSpc>
              <a:spcBef>
                <a:spcPts val="105"/>
              </a:spcBef>
            </a:pPr>
            <a:endParaRPr sz="2800" dirty="0">
              <a:cs typeface="ＭＳ ゴシック"/>
            </a:endParaRPr>
          </a:p>
        </p:txBody>
      </p:sp>
      <p:sp>
        <p:nvSpPr>
          <p:cNvPr id="6" name="object 19">
            <a:extLst>
              <a:ext uri="{FF2B5EF4-FFF2-40B4-BE49-F238E27FC236}">
                <a16:creationId xmlns:a16="http://schemas.microsoft.com/office/drawing/2014/main" id="{9B363DFF-F3DC-9E21-47BC-00591AB23881}"/>
              </a:ext>
            </a:extLst>
          </p:cNvPr>
          <p:cNvSpPr txBox="1"/>
          <p:nvPr/>
        </p:nvSpPr>
        <p:spPr>
          <a:xfrm>
            <a:off x="5456046" y="3079801"/>
            <a:ext cx="6376670" cy="444352"/>
          </a:xfrm>
          <a:prstGeom prst="rect">
            <a:avLst/>
          </a:prstGeom>
        </p:spPr>
        <p:txBody>
          <a:bodyPr vert="horz" wrap="square" lIns="0" tIns="13335" rIns="0" bIns="0" rtlCol="0">
            <a:spAutoFit/>
          </a:bodyPr>
          <a:lstStyle/>
          <a:p>
            <a:pPr marL="12700">
              <a:lnSpc>
                <a:spcPct val="100000"/>
              </a:lnSpc>
              <a:spcBef>
                <a:spcPts val="105"/>
              </a:spcBef>
            </a:pPr>
            <a:r>
              <a:rPr sz="2800" spc="-20" dirty="0" err="1">
                <a:solidFill>
                  <a:srgbClr val="00B0F0"/>
                </a:solidFill>
                <a:latin typeface="ＭＳ ゴシック"/>
                <a:cs typeface="ＭＳ ゴシック"/>
              </a:rPr>
              <a:t>構造体</a:t>
            </a:r>
            <a:r>
              <a:rPr lang="en-US" sz="2800" spc="-20" dirty="0">
                <a:latin typeface="ＭＳ ゴシック"/>
                <a:cs typeface="ＭＳ ゴシック"/>
              </a:rPr>
              <a:t> </a:t>
            </a:r>
            <a:r>
              <a:rPr lang="en-US" sz="2800" spc="-20" dirty="0">
                <a:solidFill>
                  <a:srgbClr val="FF0000"/>
                </a:solidFill>
                <a:cs typeface="ＭＳ ゴシック"/>
              </a:rPr>
              <a:t>Soldier</a:t>
            </a:r>
            <a:r>
              <a:rPr lang="en-US" sz="2800" spc="-20" dirty="0">
                <a:latin typeface="ＭＳ ゴシック"/>
                <a:cs typeface="ＭＳ ゴシック"/>
              </a:rPr>
              <a:t> </a:t>
            </a:r>
            <a:r>
              <a:rPr lang="ja-JP" altLang="en-US" sz="2800" spc="-20" dirty="0">
                <a:latin typeface="ＭＳ ゴシック"/>
                <a:cs typeface="ＭＳ ゴシック"/>
              </a:rPr>
              <a:t>： 兵士の情報</a:t>
            </a:r>
            <a:endParaRPr sz="2800" dirty="0">
              <a:latin typeface="ＭＳ ゴシック"/>
              <a:cs typeface="ＭＳ ゴシック"/>
            </a:endParaRPr>
          </a:p>
        </p:txBody>
      </p:sp>
      <p:sp>
        <p:nvSpPr>
          <p:cNvPr id="7" name="object 20">
            <a:extLst>
              <a:ext uri="{FF2B5EF4-FFF2-40B4-BE49-F238E27FC236}">
                <a16:creationId xmlns:a16="http://schemas.microsoft.com/office/drawing/2014/main" id="{1CECE068-225E-C43D-6104-F5865FBE4AE2}"/>
              </a:ext>
            </a:extLst>
          </p:cNvPr>
          <p:cNvSpPr txBox="1"/>
          <p:nvPr/>
        </p:nvSpPr>
        <p:spPr>
          <a:xfrm>
            <a:off x="5562412" y="3429000"/>
            <a:ext cx="6344965" cy="1429237"/>
          </a:xfrm>
          <a:prstGeom prst="rect">
            <a:avLst/>
          </a:prstGeom>
        </p:spPr>
        <p:txBody>
          <a:bodyPr vert="horz" wrap="square" lIns="0" tIns="13335" rIns="0" bIns="0" rtlCol="0">
            <a:spAutoFit/>
          </a:bodyPr>
          <a:lstStyle/>
          <a:p>
            <a:pPr marL="12700">
              <a:lnSpc>
                <a:spcPct val="100000"/>
              </a:lnSpc>
              <a:spcBef>
                <a:spcPts val="105"/>
              </a:spcBef>
            </a:pPr>
            <a:r>
              <a:rPr sz="2800" spc="-10" dirty="0">
                <a:cs typeface="ＭＳ ゴシック"/>
              </a:rPr>
              <a:t>name</a:t>
            </a:r>
            <a:r>
              <a:rPr lang="en-US" sz="2800" spc="-10" dirty="0">
                <a:cs typeface="ＭＳ ゴシック"/>
              </a:rPr>
              <a:t>		:</a:t>
            </a:r>
            <a:r>
              <a:rPr lang="ja-JP" altLang="en-US" sz="2800" spc="-10" dirty="0">
                <a:cs typeface="ＭＳ ゴシック"/>
              </a:rPr>
              <a:t>名前</a:t>
            </a:r>
            <a:endParaRPr sz="2800" dirty="0">
              <a:cs typeface="ＭＳ ゴシック"/>
            </a:endParaRPr>
          </a:p>
          <a:p>
            <a:pPr marL="12700">
              <a:lnSpc>
                <a:spcPct val="100000"/>
              </a:lnSpc>
            </a:pPr>
            <a:r>
              <a:rPr sz="2800" spc="-20" dirty="0">
                <a:cs typeface="ＭＳ ゴシック"/>
              </a:rPr>
              <a:t>hp</a:t>
            </a:r>
            <a:r>
              <a:rPr lang="en-US" sz="2800" spc="-20" dirty="0">
                <a:cs typeface="ＭＳ ゴシック"/>
              </a:rPr>
              <a:t>		:</a:t>
            </a:r>
            <a:r>
              <a:rPr lang="ja-JP" altLang="en-US" sz="2800" spc="-20" dirty="0">
                <a:cs typeface="ＭＳ ゴシック"/>
              </a:rPr>
              <a:t>体力</a:t>
            </a:r>
            <a:endParaRPr lang="en-US" sz="2800" dirty="0">
              <a:cs typeface="ＭＳ ゴシック"/>
            </a:endParaRPr>
          </a:p>
          <a:p>
            <a:pPr marL="12700">
              <a:lnSpc>
                <a:spcPct val="100000"/>
              </a:lnSpc>
            </a:pPr>
            <a:r>
              <a:rPr sz="3600" spc="-10" dirty="0" err="1">
                <a:cs typeface="ＭＳ ゴシック"/>
              </a:rPr>
              <a:t>wpn</a:t>
            </a:r>
            <a:r>
              <a:rPr lang="en-US" sz="3600" spc="-10" dirty="0">
                <a:cs typeface="ＭＳ ゴシック"/>
              </a:rPr>
              <a:t>		:</a:t>
            </a:r>
            <a:r>
              <a:rPr lang="ja-JP" altLang="en-US" sz="3600" spc="-10" dirty="0">
                <a:cs typeface="ＭＳ ゴシック"/>
              </a:rPr>
              <a:t>武器（構造体変数）</a:t>
            </a:r>
            <a:endParaRPr sz="3600" dirty="0">
              <a:cs typeface="ＭＳ ゴシック"/>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3275" y="1254963"/>
            <a:ext cx="3225165" cy="452120"/>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宣言する構造体</a:t>
            </a:r>
            <a:r>
              <a:rPr sz="2800" spc="-50" dirty="0">
                <a:latin typeface="ＭＳ ゴシック"/>
                <a:cs typeface="ＭＳ ゴシック"/>
              </a:rPr>
              <a:t>～</a:t>
            </a:r>
            <a:endParaRPr sz="2800">
              <a:latin typeface="ＭＳ ゴシック"/>
              <a:cs typeface="ＭＳ ゴシック"/>
            </a:endParaRPr>
          </a:p>
        </p:txBody>
      </p:sp>
      <p:sp>
        <p:nvSpPr>
          <p:cNvPr id="3" name="object 3"/>
          <p:cNvSpPr txBox="1">
            <a:spLocks noGrp="1"/>
          </p:cNvSpPr>
          <p:nvPr>
            <p:ph type="title"/>
          </p:nvPr>
        </p:nvSpPr>
        <p:spPr>
          <a:xfrm>
            <a:off x="838200" y="292140"/>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f_prac03.c</a:t>
            </a:r>
          </a:p>
        </p:txBody>
      </p:sp>
      <p:sp>
        <p:nvSpPr>
          <p:cNvPr id="15" name="object 15"/>
          <p:cNvSpPr txBox="1"/>
          <p:nvPr/>
        </p:nvSpPr>
        <p:spPr>
          <a:xfrm>
            <a:off x="5456046" y="1071095"/>
            <a:ext cx="5489575" cy="444352"/>
          </a:xfrm>
          <a:prstGeom prst="rect">
            <a:avLst/>
          </a:prstGeom>
        </p:spPr>
        <p:txBody>
          <a:bodyPr vert="horz" wrap="square" lIns="0" tIns="13335" rIns="0" bIns="0" rtlCol="0">
            <a:spAutoFit/>
          </a:bodyPr>
          <a:lstStyle/>
          <a:p>
            <a:pPr marL="12700">
              <a:lnSpc>
                <a:spcPct val="100000"/>
              </a:lnSpc>
              <a:spcBef>
                <a:spcPts val="105"/>
              </a:spcBef>
              <a:tabLst>
                <a:tab pos="1917700" algn="l"/>
              </a:tabLst>
            </a:pPr>
            <a:r>
              <a:rPr sz="2800" spc="-20" dirty="0" err="1">
                <a:solidFill>
                  <a:srgbClr val="00B0F0"/>
                </a:solidFill>
                <a:latin typeface="ＭＳ ゴシック"/>
                <a:cs typeface="ＭＳ ゴシック"/>
              </a:rPr>
              <a:t>構造体</a:t>
            </a:r>
            <a:r>
              <a:rPr lang="en-US" sz="2800" spc="-20" dirty="0">
                <a:latin typeface="ＭＳ ゴシック"/>
                <a:cs typeface="ＭＳ ゴシック"/>
              </a:rPr>
              <a:t> </a:t>
            </a:r>
            <a:r>
              <a:rPr lang="en-US" altLang="ja-JP" sz="2800" spc="-20" dirty="0">
                <a:solidFill>
                  <a:srgbClr val="FF0000"/>
                </a:solidFill>
                <a:cs typeface="ＭＳ ゴシック"/>
              </a:rPr>
              <a:t>Weapon</a:t>
            </a:r>
            <a:r>
              <a:rPr lang="en-US" altLang="ja-JP" sz="2800" spc="-20" dirty="0">
                <a:cs typeface="ＭＳ ゴシック"/>
              </a:rPr>
              <a:t> </a:t>
            </a:r>
            <a:r>
              <a:rPr lang="ja-JP" altLang="en-US" sz="2800" spc="-20" dirty="0">
                <a:cs typeface="ＭＳ ゴシック"/>
              </a:rPr>
              <a:t>： 武器の情報</a:t>
            </a:r>
            <a:endParaRPr sz="2800" dirty="0">
              <a:cs typeface="ＭＳ ゴシック"/>
            </a:endParaRPr>
          </a:p>
        </p:txBody>
      </p:sp>
      <p:sp>
        <p:nvSpPr>
          <p:cNvPr id="17" name="object 17"/>
          <p:cNvSpPr txBox="1"/>
          <p:nvPr/>
        </p:nvSpPr>
        <p:spPr>
          <a:xfrm>
            <a:off x="5562412" y="1503409"/>
            <a:ext cx="5135754" cy="1762662"/>
          </a:xfrm>
          <a:prstGeom prst="rect">
            <a:avLst/>
          </a:prstGeom>
        </p:spPr>
        <p:txBody>
          <a:bodyPr vert="horz" wrap="square" lIns="0" tIns="13335" rIns="0" bIns="0" rtlCol="0">
            <a:spAutoFit/>
          </a:bodyPr>
          <a:lstStyle/>
          <a:p>
            <a:pPr marL="12700">
              <a:spcBef>
                <a:spcPts val="105"/>
              </a:spcBef>
            </a:pPr>
            <a:r>
              <a:rPr lang="en-US" altLang="ja-JP" sz="2800" spc="-10" dirty="0" err="1">
                <a:cs typeface="ＭＳ ゴシック"/>
              </a:rPr>
              <a:t>Wname</a:t>
            </a:r>
            <a:r>
              <a:rPr lang="en-US" altLang="ja-JP" sz="2800" spc="-10" dirty="0">
                <a:cs typeface="ＭＳ ゴシック"/>
              </a:rPr>
              <a:t>	:</a:t>
            </a:r>
            <a:r>
              <a:rPr lang="ja-JP" altLang="en-US" sz="2800" dirty="0">
                <a:latin typeface="ＭＳ ゴシック"/>
                <a:cs typeface="ＭＳ ゴシック"/>
              </a:rPr>
              <a:t>武器の</a:t>
            </a:r>
            <a:r>
              <a:rPr lang="ja-JP" altLang="en-US" sz="2800" spc="-15" dirty="0">
                <a:latin typeface="ＭＳ ゴシック"/>
                <a:cs typeface="ＭＳ ゴシック"/>
              </a:rPr>
              <a:t>名</a:t>
            </a:r>
            <a:r>
              <a:rPr lang="ja-JP" altLang="en-US" sz="2800" spc="-50" dirty="0">
                <a:latin typeface="ＭＳ ゴシック"/>
                <a:cs typeface="ＭＳ ゴシック"/>
              </a:rPr>
              <a:t>前</a:t>
            </a:r>
            <a:endParaRPr lang="ja-JP" altLang="en-US" sz="2800" dirty="0">
              <a:latin typeface="ＭＳ ゴシック"/>
              <a:cs typeface="ＭＳ ゴシック"/>
            </a:endParaRPr>
          </a:p>
          <a:p>
            <a:pPr marL="12700">
              <a:spcBef>
                <a:spcPts val="105"/>
              </a:spcBef>
            </a:pPr>
            <a:r>
              <a:rPr sz="2800" dirty="0">
                <a:cs typeface="ＭＳ ゴシック"/>
              </a:rPr>
              <a:t>bullet</a:t>
            </a:r>
            <a:r>
              <a:rPr lang="en-US" sz="2800" spc="-50" dirty="0">
                <a:cs typeface="ＭＳ ゴシック"/>
              </a:rPr>
              <a:t>	:</a:t>
            </a:r>
            <a:r>
              <a:rPr sz="2800" spc="-50" dirty="0" err="1">
                <a:cs typeface="ＭＳ ゴシック"/>
              </a:rPr>
              <a:t>弾数</a:t>
            </a:r>
            <a:br>
              <a:rPr lang="en-US" sz="2800" spc="-50" dirty="0">
                <a:cs typeface="ＭＳ ゴシック"/>
              </a:rPr>
            </a:br>
            <a:r>
              <a:rPr lang="en-US" altLang="ja-JP" sz="2800" spc="-10" dirty="0" err="1">
                <a:cs typeface="ＭＳ ゴシック"/>
              </a:rPr>
              <a:t>atk</a:t>
            </a:r>
            <a:r>
              <a:rPr lang="en-US" altLang="ja-JP" sz="2800" spc="-10" dirty="0">
                <a:cs typeface="ＭＳ ゴシック"/>
              </a:rPr>
              <a:t>		:</a:t>
            </a:r>
            <a:r>
              <a:rPr lang="ja-JP" altLang="en-US" sz="2800" spc="-10" dirty="0">
                <a:cs typeface="ＭＳ ゴシック"/>
              </a:rPr>
              <a:t>攻撃</a:t>
            </a:r>
            <a:r>
              <a:rPr lang="ja-JP" altLang="en-US" sz="2800" spc="-50" dirty="0">
                <a:cs typeface="ＭＳ ゴシック"/>
              </a:rPr>
              <a:t>力</a:t>
            </a:r>
            <a:endParaRPr lang="ja-JP" altLang="en-US" sz="2800" dirty="0">
              <a:cs typeface="ＭＳ ゴシック"/>
            </a:endParaRPr>
          </a:p>
          <a:p>
            <a:pPr marL="12700">
              <a:lnSpc>
                <a:spcPct val="100000"/>
              </a:lnSpc>
              <a:spcBef>
                <a:spcPts val="105"/>
              </a:spcBef>
            </a:pPr>
            <a:endParaRPr sz="2800" dirty="0">
              <a:cs typeface="ＭＳ ゴシック"/>
            </a:endParaRPr>
          </a:p>
        </p:txBody>
      </p:sp>
      <p:sp>
        <p:nvSpPr>
          <p:cNvPr id="19" name="object 19"/>
          <p:cNvSpPr txBox="1"/>
          <p:nvPr/>
        </p:nvSpPr>
        <p:spPr>
          <a:xfrm>
            <a:off x="5456046" y="3079801"/>
            <a:ext cx="6376670" cy="444352"/>
          </a:xfrm>
          <a:prstGeom prst="rect">
            <a:avLst/>
          </a:prstGeom>
        </p:spPr>
        <p:txBody>
          <a:bodyPr vert="horz" wrap="square" lIns="0" tIns="13335" rIns="0" bIns="0" rtlCol="0">
            <a:spAutoFit/>
          </a:bodyPr>
          <a:lstStyle/>
          <a:p>
            <a:pPr marL="12700">
              <a:lnSpc>
                <a:spcPct val="100000"/>
              </a:lnSpc>
              <a:spcBef>
                <a:spcPts val="105"/>
              </a:spcBef>
            </a:pPr>
            <a:r>
              <a:rPr sz="2800" spc="-20" dirty="0" err="1">
                <a:solidFill>
                  <a:srgbClr val="00B0F0"/>
                </a:solidFill>
                <a:latin typeface="ＭＳ ゴシック"/>
                <a:cs typeface="ＭＳ ゴシック"/>
              </a:rPr>
              <a:t>構造体</a:t>
            </a:r>
            <a:r>
              <a:rPr lang="en-US" sz="2800" spc="-20" dirty="0">
                <a:latin typeface="ＭＳ ゴシック"/>
                <a:cs typeface="ＭＳ ゴシック"/>
              </a:rPr>
              <a:t> </a:t>
            </a:r>
            <a:r>
              <a:rPr lang="en-US" sz="2800" spc="-20" dirty="0">
                <a:solidFill>
                  <a:srgbClr val="FF0000"/>
                </a:solidFill>
                <a:cs typeface="ＭＳ ゴシック"/>
              </a:rPr>
              <a:t>Soldier</a:t>
            </a:r>
            <a:r>
              <a:rPr lang="en-US" sz="2800" spc="-20" dirty="0">
                <a:latin typeface="ＭＳ ゴシック"/>
                <a:cs typeface="ＭＳ ゴシック"/>
              </a:rPr>
              <a:t> </a:t>
            </a:r>
            <a:r>
              <a:rPr lang="ja-JP" altLang="en-US" sz="2800" spc="-20" dirty="0">
                <a:latin typeface="ＭＳ ゴシック"/>
                <a:cs typeface="ＭＳ ゴシック"/>
              </a:rPr>
              <a:t>： 兵士の情報</a:t>
            </a:r>
            <a:endParaRPr sz="2800" dirty="0">
              <a:latin typeface="ＭＳ ゴシック"/>
              <a:cs typeface="ＭＳ ゴシック"/>
            </a:endParaRPr>
          </a:p>
        </p:txBody>
      </p:sp>
      <p:sp>
        <p:nvSpPr>
          <p:cNvPr id="20" name="object 20"/>
          <p:cNvSpPr txBox="1"/>
          <p:nvPr/>
        </p:nvSpPr>
        <p:spPr>
          <a:xfrm>
            <a:off x="5562412" y="3429000"/>
            <a:ext cx="6344965" cy="1429237"/>
          </a:xfrm>
          <a:prstGeom prst="rect">
            <a:avLst/>
          </a:prstGeom>
        </p:spPr>
        <p:txBody>
          <a:bodyPr vert="horz" wrap="square" lIns="0" tIns="13335" rIns="0" bIns="0" rtlCol="0">
            <a:spAutoFit/>
          </a:bodyPr>
          <a:lstStyle/>
          <a:p>
            <a:pPr marL="12700">
              <a:lnSpc>
                <a:spcPct val="100000"/>
              </a:lnSpc>
              <a:spcBef>
                <a:spcPts val="105"/>
              </a:spcBef>
            </a:pPr>
            <a:r>
              <a:rPr sz="2800" spc="-10" dirty="0">
                <a:cs typeface="ＭＳ ゴシック"/>
              </a:rPr>
              <a:t>name</a:t>
            </a:r>
            <a:r>
              <a:rPr lang="en-US" sz="2800" spc="-10" dirty="0">
                <a:cs typeface="ＭＳ ゴシック"/>
              </a:rPr>
              <a:t>		:</a:t>
            </a:r>
            <a:r>
              <a:rPr lang="ja-JP" altLang="en-US" sz="2800" spc="-10" dirty="0">
                <a:cs typeface="ＭＳ ゴシック"/>
              </a:rPr>
              <a:t>名前</a:t>
            </a:r>
            <a:endParaRPr sz="2800" dirty="0">
              <a:cs typeface="ＭＳ ゴシック"/>
            </a:endParaRPr>
          </a:p>
          <a:p>
            <a:pPr marL="12700">
              <a:lnSpc>
                <a:spcPct val="100000"/>
              </a:lnSpc>
            </a:pPr>
            <a:r>
              <a:rPr sz="2800" spc="-20" dirty="0">
                <a:cs typeface="ＭＳ ゴシック"/>
              </a:rPr>
              <a:t>hp</a:t>
            </a:r>
            <a:r>
              <a:rPr lang="en-US" sz="2800" spc="-20" dirty="0">
                <a:cs typeface="ＭＳ ゴシック"/>
              </a:rPr>
              <a:t>		:</a:t>
            </a:r>
            <a:r>
              <a:rPr lang="ja-JP" altLang="en-US" sz="2800" spc="-20" dirty="0">
                <a:cs typeface="ＭＳ ゴシック"/>
              </a:rPr>
              <a:t>体力</a:t>
            </a:r>
            <a:endParaRPr lang="en-US" sz="2800" dirty="0">
              <a:cs typeface="ＭＳ ゴシック"/>
            </a:endParaRPr>
          </a:p>
          <a:p>
            <a:pPr marL="12700">
              <a:lnSpc>
                <a:spcPct val="100000"/>
              </a:lnSpc>
            </a:pPr>
            <a:r>
              <a:rPr sz="3600" spc="-10" dirty="0" err="1">
                <a:cs typeface="ＭＳ ゴシック"/>
              </a:rPr>
              <a:t>wpn</a:t>
            </a:r>
            <a:r>
              <a:rPr lang="en-US" sz="3600" spc="-10" dirty="0">
                <a:cs typeface="ＭＳ ゴシック"/>
              </a:rPr>
              <a:t>		:</a:t>
            </a:r>
            <a:r>
              <a:rPr lang="ja-JP" altLang="en-US" sz="3600" spc="-10" dirty="0">
                <a:cs typeface="ＭＳ ゴシック"/>
              </a:rPr>
              <a:t>武器（構造体変数）</a:t>
            </a:r>
            <a:endParaRPr sz="3600" dirty="0">
              <a:cs typeface="ＭＳ ゴシック"/>
            </a:endParaRPr>
          </a:p>
        </p:txBody>
      </p:sp>
      <p:sp>
        <p:nvSpPr>
          <p:cNvPr id="14" name="テキスト ボックス 13">
            <a:extLst>
              <a:ext uri="{FF2B5EF4-FFF2-40B4-BE49-F238E27FC236}">
                <a16:creationId xmlns:a16="http://schemas.microsoft.com/office/drawing/2014/main" id="{D6DDFC20-96AD-239D-BBFB-8DB9C9032264}"/>
              </a:ext>
            </a:extLst>
          </p:cNvPr>
          <p:cNvSpPr txBox="1"/>
          <p:nvPr/>
        </p:nvSpPr>
        <p:spPr>
          <a:xfrm>
            <a:off x="390989" y="1831287"/>
            <a:ext cx="3427541" cy="4893647"/>
          </a:xfrm>
          <a:prstGeom prst="rect">
            <a:avLst/>
          </a:prstGeom>
          <a:noFill/>
        </p:spPr>
        <p:txBody>
          <a:bodyPr wrap="none" rtlCol="0">
            <a:spAutoFit/>
          </a:bodyPr>
          <a:lstStyle/>
          <a:p>
            <a:r>
              <a:rPr lang="en-US" altLang="ja-JP" sz="2400" dirty="0">
                <a:solidFill>
                  <a:srgbClr val="00B050"/>
                </a:solidFill>
              </a:rPr>
              <a:t>typedef</a:t>
            </a:r>
            <a:r>
              <a:rPr lang="en-US" altLang="ja-JP" sz="2400" dirty="0">
                <a:solidFill>
                  <a:srgbClr val="00B0F0"/>
                </a:solidFill>
              </a:rPr>
              <a:t> struct</a:t>
            </a:r>
            <a:endParaRPr lang="en-US" altLang="ja-JP" sz="2400" dirty="0">
              <a:solidFill>
                <a:srgbClr val="FF0000"/>
              </a:solidFill>
            </a:endParaRPr>
          </a:p>
          <a:p>
            <a:r>
              <a:rPr kumimoji="1" lang="en-US" altLang="ja-JP" sz="2400" dirty="0"/>
              <a:t>{</a:t>
            </a:r>
          </a:p>
          <a:p>
            <a:r>
              <a:rPr kumimoji="1" lang="en-US" altLang="ja-JP" sz="2400" dirty="0"/>
              <a:t>  char </a:t>
            </a:r>
            <a:r>
              <a:rPr kumimoji="1" lang="en-US" altLang="ja-JP" sz="2400" dirty="0" err="1"/>
              <a:t>Wname</a:t>
            </a:r>
            <a:r>
              <a:rPr kumimoji="1" lang="en-US" altLang="ja-JP" sz="2400" dirty="0"/>
              <a:t>[20];</a:t>
            </a:r>
          </a:p>
          <a:p>
            <a:r>
              <a:rPr lang="en-US" altLang="ja-JP" sz="2400" dirty="0"/>
              <a:t>  int bullet;</a:t>
            </a:r>
          </a:p>
          <a:p>
            <a:r>
              <a:rPr kumimoji="1" lang="en-US" altLang="ja-JP" sz="2400" dirty="0"/>
              <a:t>  float </a:t>
            </a:r>
            <a:r>
              <a:rPr kumimoji="1" lang="en-US" altLang="ja-JP" sz="2400" dirty="0" err="1"/>
              <a:t>atk</a:t>
            </a:r>
            <a:r>
              <a:rPr kumimoji="1" lang="en-US" altLang="ja-JP" sz="2400" dirty="0"/>
              <a:t>;</a:t>
            </a:r>
          </a:p>
          <a:p>
            <a:r>
              <a:rPr lang="en-US" altLang="ja-JP" sz="2400" dirty="0"/>
              <a:t>}</a:t>
            </a:r>
            <a:r>
              <a:rPr lang="en-US" altLang="ja-JP" sz="2400" dirty="0">
                <a:solidFill>
                  <a:srgbClr val="FF0000"/>
                </a:solidFill>
              </a:rPr>
              <a:t> Weapon</a:t>
            </a:r>
            <a:r>
              <a:rPr lang="ja-JP" altLang="en-US" sz="2400" dirty="0"/>
              <a:t>；</a:t>
            </a:r>
            <a:br>
              <a:rPr lang="en-US" altLang="ja-JP" sz="2400" dirty="0"/>
            </a:br>
            <a:endParaRPr lang="en-US" altLang="ja-JP" sz="2400" dirty="0"/>
          </a:p>
          <a:p>
            <a:r>
              <a:rPr kumimoji="1" lang="en-US" altLang="ja-JP" sz="2400" dirty="0">
                <a:solidFill>
                  <a:srgbClr val="00B050"/>
                </a:solidFill>
              </a:rPr>
              <a:t>typedef</a:t>
            </a:r>
            <a:r>
              <a:rPr kumimoji="1" lang="en-US" altLang="ja-JP" sz="2400" dirty="0">
                <a:solidFill>
                  <a:srgbClr val="00B0F0"/>
                </a:solidFill>
              </a:rPr>
              <a:t> struct</a:t>
            </a:r>
            <a:endParaRPr kumimoji="1" lang="en-US" altLang="ja-JP" sz="2400" dirty="0">
              <a:solidFill>
                <a:srgbClr val="FF0000"/>
              </a:solidFill>
            </a:endParaRPr>
          </a:p>
          <a:p>
            <a:r>
              <a:rPr lang="en-US" altLang="ja-JP" sz="2400" dirty="0"/>
              <a:t>{</a:t>
            </a:r>
          </a:p>
          <a:p>
            <a:r>
              <a:rPr kumimoji="1" lang="en-US" altLang="ja-JP" sz="2400" dirty="0"/>
              <a:t>  char name[20];</a:t>
            </a:r>
          </a:p>
          <a:p>
            <a:r>
              <a:rPr lang="en-US" altLang="ja-JP" sz="2400" dirty="0"/>
              <a:t>  int hp;</a:t>
            </a:r>
          </a:p>
          <a:p>
            <a:r>
              <a:rPr kumimoji="1" lang="en-US" altLang="ja-JP" sz="2400" dirty="0">
                <a:solidFill>
                  <a:srgbClr val="FF0000"/>
                </a:solidFill>
              </a:rPr>
              <a:t>  Weapon</a:t>
            </a:r>
            <a:r>
              <a:rPr kumimoji="1" lang="en-US" altLang="ja-JP" sz="2400" dirty="0"/>
              <a:t> </a:t>
            </a:r>
            <a:r>
              <a:rPr kumimoji="1" lang="en-US" altLang="ja-JP" sz="2400" dirty="0" err="1"/>
              <a:t>wpn</a:t>
            </a:r>
            <a:r>
              <a:rPr kumimoji="1" lang="en-US" altLang="ja-JP" sz="2400" dirty="0"/>
              <a:t>;</a:t>
            </a:r>
          </a:p>
          <a:p>
            <a:r>
              <a:rPr lang="en-US" altLang="ja-JP" sz="2400" dirty="0"/>
              <a:t>}</a:t>
            </a:r>
            <a:r>
              <a:rPr kumimoji="1" lang="en-US" altLang="ja-JP" sz="2400" dirty="0">
                <a:solidFill>
                  <a:srgbClr val="FF0000"/>
                </a:solidFill>
              </a:rPr>
              <a:t> Soldier</a:t>
            </a:r>
            <a:r>
              <a:rPr lang="en-US" altLang="ja-JP" sz="2400" dirty="0"/>
              <a:t>;</a:t>
            </a:r>
            <a:endParaRPr kumimoji="1" lang="ja-JP" altLang="en-US" sz="2400" dirty="0"/>
          </a:p>
        </p:txBody>
      </p:sp>
    </p:spTree>
    <p:extLst>
      <p:ext uri="{BB962C8B-B14F-4D97-AF65-F5344CB8AC3E}">
        <p14:creationId xmlns:p14="http://schemas.microsoft.com/office/powerpoint/2010/main" val="2419694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04199" y="1742726"/>
            <a:ext cx="5692462" cy="4435616"/>
          </a:xfrm>
          <a:custGeom>
            <a:avLst/>
            <a:gdLst/>
            <a:ahLst/>
            <a:cxnLst/>
            <a:rect l="l" t="t" r="r" b="b"/>
            <a:pathLst>
              <a:path w="5473065" h="4264660">
                <a:moveTo>
                  <a:pt x="5472684" y="0"/>
                </a:moveTo>
                <a:lnTo>
                  <a:pt x="0" y="0"/>
                </a:lnTo>
                <a:lnTo>
                  <a:pt x="0" y="4264152"/>
                </a:lnTo>
                <a:lnTo>
                  <a:pt x="5472684" y="4264152"/>
                </a:lnTo>
                <a:lnTo>
                  <a:pt x="5472684" y="0"/>
                </a:lnTo>
                <a:close/>
              </a:path>
            </a:pathLst>
          </a:custGeom>
          <a:solidFill>
            <a:srgbClr val="0D0D0D"/>
          </a:solidFill>
        </p:spPr>
        <p:txBody>
          <a:bodyPr wrap="square" lIns="0" tIns="0" rIns="0" bIns="0" rtlCol="0"/>
          <a:lstStyle/>
          <a:p>
            <a:endParaRPr sz="1872"/>
          </a:p>
        </p:txBody>
      </p:sp>
      <p:sp>
        <p:nvSpPr>
          <p:cNvPr id="5" name="object 5"/>
          <p:cNvSpPr txBox="1"/>
          <p:nvPr/>
        </p:nvSpPr>
        <p:spPr>
          <a:xfrm>
            <a:off x="486095" y="1773582"/>
            <a:ext cx="3118008" cy="412815"/>
          </a:xfrm>
          <a:prstGeom prst="rect">
            <a:avLst/>
          </a:prstGeom>
        </p:spPr>
        <p:txBody>
          <a:bodyPr vert="horz" wrap="square" lIns="0" tIns="13209" rIns="0" bIns="0" rtlCol="0">
            <a:spAutoFit/>
          </a:bodyPr>
          <a:lstStyle/>
          <a:p>
            <a:pPr marL="13209">
              <a:spcBef>
                <a:spcPts val="104"/>
              </a:spcBef>
            </a:pPr>
            <a:r>
              <a:rPr sz="2080" spc="-10" dirty="0">
                <a:solidFill>
                  <a:srgbClr val="FFFFFF"/>
                </a:solidFill>
                <a:latin typeface="MS Gothic"/>
                <a:cs typeface="MS Gothic"/>
              </a:rPr>
              <a:t>プレイヤーの名前は</a:t>
            </a:r>
            <a:r>
              <a:rPr sz="2080" spc="-26" dirty="0">
                <a:solidFill>
                  <a:srgbClr val="FFFFFF"/>
                </a:solidFill>
                <a:latin typeface="Tahoma"/>
                <a:cs typeface="Tahoma"/>
              </a:rPr>
              <a:t>:</a:t>
            </a:r>
            <a:r>
              <a:rPr sz="2496" b="1" spc="-26" dirty="0">
                <a:solidFill>
                  <a:srgbClr val="00B0F0"/>
                </a:solidFill>
                <a:latin typeface="MS Gothic"/>
                <a:cs typeface="MS Gothic"/>
              </a:rPr>
              <a:t>○○</a:t>
            </a:r>
            <a:endParaRPr sz="2496" dirty="0">
              <a:solidFill>
                <a:srgbClr val="00B0F0"/>
              </a:solidFill>
              <a:latin typeface="MS Gothic"/>
              <a:cs typeface="MS Gothic"/>
            </a:endParaRPr>
          </a:p>
        </p:txBody>
      </p:sp>
      <p:sp>
        <p:nvSpPr>
          <p:cNvPr id="6" name="object 6"/>
          <p:cNvSpPr txBox="1"/>
          <p:nvPr/>
        </p:nvSpPr>
        <p:spPr>
          <a:xfrm>
            <a:off x="486094" y="2154587"/>
            <a:ext cx="5370160" cy="344097"/>
          </a:xfrm>
          <a:prstGeom prst="rect">
            <a:avLst/>
          </a:prstGeom>
        </p:spPr>
        <p:txBody>
          <a:bodyPr vert="horz" wrap="square" lIns="0" tIns="13870" rIns="0" bIns="0" rtlCol="0">
            <a:spAutoFit/>
          </a:bodyPr>
          <a:lstStyle/>
          <a:p>
            <a:pPr marL="13209">
              <a:spcBef>
                <a:spcPts val="109"/>
              </a:spcBef>
            </a:pPr>
            <a:r>
              <a:rPr sz="2080" spc="-5" dirty="0">
                <a:solidFill>
                  <a:srgbClr val="FFFFFF"/>
                </a:solidFill>
                <a:latin typeface="MS Gothic"/>
                <a:cs typeface="MS Gothic"/>
              </a:rPr>
              <a:t>現在のスコア：</a:t>
            </a:r>
            <a:r>
              <a:rPr sz="2080" dirty="0">
                <a:solidFill>
                  <a:srgbClr val="FFFFFF"/>
                </a:solidFill>
                <a:latin typeface="Tahoma"/>
                <a:cs typeface="Tahoma"/>
              </a:rPr>
              <a:t>0</a:t>
            </a:r>
            <a:r>
              <a:rPr sz="2080" spc="42" dirty="0">
                <a:solidFill>
                  <a:srgbClr val="FFFFFF"/>
                </a:solidFill>
                <a:latin typeface="Tahoma"/>
                <a:cs typeface="Tahoma"/>
              </a:rPr>
              <a:t> (</a:t>
            </a:r>
            <a:r>
              <a:rPr lang="en-US" altLang="ja-JP" sz="2080" spc="42" dirty="0">
                <a:solidFill>
                  <a:srgbClr val="FFFFFF"/>
                </a:solidFill>
                <a:cs typeface="Tahoma"/>
              </a:rPr>
              <a:t>‘</a:t>
            </a:r>
            <a:r>
              <a:rPr lang="en-US" altLang="ja-JP" sz="2080" spc="-21" dirty="0" err="1">
                <a:solidFill>
                  <a:srgbClr val="FFFFFF"/>
                </a:solidFill>
                <a:cs typeface="Tahoma"/>
              </a:rPr>
              <a:t>e'</a:t>
            </a:r>
            <a:r>
              <a:rPr sz="2080" spc="-5" dirty="0" err="1">
                <a:solidFill>
                  <a:srgbClr val="FFFFFF"/>
                </a:solidFill>
                <a:latin typeface="MS Gothic"/>
                <a:cs typeface="MS Gothic"/>
              </a:rPr>
              <a:t>で終了</a:t>
            </a:r>
            <a:r>
              <a:rPr sz="2080" spc="-52" dirty="0">
                <a:solidFill>
                  <a:srgbClr val="FFFFFF"/>
                </a:solidFill>
                <a:latin typeface="Tahoma"/>
                <a:cs typeface="Tahoma"/>
              </a:rPr>
              <a:t>)</a:t>
            </a:r>
            <a:endParaRPr sz="2080" dirty="0">
              <a:latin typeface="Tahoma"/>
              <a:cs typeface="Tahoma"/>
            </a:endParaRPr>
          </a:p>
        </p:txBody>
      </p:sp>
      <p:sp>
        <p:nvSpPr>
          <p:cNvPr id="7" name="object 7"/>
          <p:cNvSpPr txBox="1"/>
          <p:nvPr/>
        </p:nvSpPr>
        <p:spPr>
          <a:xfrm>
            <a:off x="486094" y="2471605"/>
            <a:ext cx="5370160" cy="679842"/>
          </a:xfrm>
          <a:prstGeom prst="rect">
            <a:avLst/>
          </a:prstGeom>
        </p:spPr>
        <p:txBody>
          <a:bodyPr vert="horz" wrap="square" lIns="0" tIns="13870" rIns="0" bIns="0" rtlCol="0">
            <a:spAutoFit/>
          </a:bodyPr>
          <a:lstStyle/>
          <a:p>
            <a:pPr marL="13209">
              <a:spcBef>
                <a:spcPts val="109"/>
              </a:spcBef>
            </a:pPr>
            <a:r>
              <a:rPr sz="2080" spc="-5" dirty="0">
                <a:solidFill>
                  <a:srgbClr val="FFFFFF"/>
                </a:solidFill>
                <a:latin typeface="MS Gothic"/>
                <a:cs typeface="MS Gothic"/>
              </a:rPr>
              <a:t>現在のスコア：</a:t>
            </a:r>
            <a:r>
              <a:rPr sz="2080" dirty="0">
                <a:solidFill>
                  <a:srgbClr val="FFFFFF"/>
                </a:solidFill>
                <a:latin typeface="Tahoma"/>
                <a:cs typeface="Tahoma"/>
              </a:rPr>
              <a:t>1</a:t>
            </a:r>
            <a:r>
              <a:rPr sz="2080" spc="42" dirty="0">
                <a:solidFill>
                  <a:srgbClr val="FFFFFF"/>
                </a:solidFill>
                <a:latin typeface="Tahoma"/>
                <a:cs typeface="Tahoma"/>
              </a:rPr>
              <a:t> (</a:t>
            </a:r>
            <a:r>
              <a:rPr lang="en-US" sz="2080" spc="42" dirty="0">
                <a:solidFill>
                  <a:srgbClr val="FFFFFF"/>
                </a:solidFill>
                <a:cs typeface="Tahoma"/>
              </a:rPr>
              <a:t>‘</a:t>
            </a:r>
            <a:r>
              <a:rPr sz="2080" spc="-21" dirty="0" err="1">
                <a:solidFill>
                  <a:srgbClr val="FFFFFF"/>
                </a:solidFill>
                <a:cs typeface="Tahoma"/>
              </a:rPr>
              <a:t>e</a:t>
            </a:r>
            <a:r>
              <a:rPr lang="en-US" sz="2080" spc="-21" dirty="0" err="1">
                <a:solidFill>
                  <a:srgbClr val="FFFFFF"/>
                </a:solidFill>
                <a:cs typeface="Tahoma"/>
              </a:rPr>
              <a:t>'</a:t>
            </a:r>
            <a:r>
              <a:rPr sz="2080" spc="-5" dirty="0" err="1">
                <a:solidFill>
                  <a:srgbClr val="FFFFFF"/>
                </a:solidFill>
                <a:latin typeface="MS Gothic"/>
                <a:cs typeface="MS Gothic"/>
              </a:rPr>
              <a:t>で終了</a:t>
            </a:r>
            <a:r>
              <a:rPr sz="2080" spc="-52" dirty="0">
                <a:solidFill>
                  <a:srgbClr val="FFFFFF"/>
                </a:solidFill>
                <a:latin typeface="Tahoma"/>
                <a:cs typeface="Tahoma"/>
              </a:rPr>
              <a:t>)</a:t>
            </a:r>
            <a:endParaRPr sz="2080" dirty="0">
              <a:latin typeface="Tahoma"/>
              <a:cs typeface="Tahoma"/>
            </a:endParaRPr>
          </a:p>
          <a:p>
            <a:pPr marL="13209"/>
            <a:r>
              <a:rPr sz="2080" spc="-5" dirty="0">
                <a:solidFill>
                  <a:srgbClr val="FFFFFF"/>
                </a:solidFill>
                <a:latin typeface="MS Gothic"/>
                <a:cs typeface="MS Gothic"/>
              </a:rPr>
              <a:t>現在のスコア：</a:t>
            </a:r>
            <a:r>
              <a:rPr sz="2080" dirty="0">
                <a:solidFill>
                  <a:srgbClr val="FFFFFF"/>
                </a:solidFill>
                <a:latin typeface="Tahoma"/>
                <a:cs typeface="Tahoma"/>
              </a:rPr>
              <a:t>2</a:t>
            </a:r>
            <a:r>
              <a:rPr sz="2080" spc="42" dirty="0">
                <a:solidFill>
                  <a:srgbClr val="FFFFFF"/>
                </a:solidFill>
                <a:latin typeface="Tahoma"/>
                <a:cs typeface="Tahoma"/>
              </a:rPr>
              <a:t> (</a:t>
            </a:r>
            <a:r>
              <a:rPr lang="en-US" altLang="ja-JP" sz="2080" spc="42" dirty="0">
                <a:solidFill>
                  <a:srgbClr val="FFFFFF"/>
                </a:solidFill>
                <a:cs typeface="Tahoma"/>
              </a:rPr>
              <a:t>‘</a:t>
            </a:r>
            <a:r>
              <a:rPr lang="en-US" altLang="ja-JP" sz="2080" spc="-21" dirty="0" err="1">
                <a:solidFill>
                  <a:srgbClr val="FFFFFF"/>
                </a:solidFill>
                <a:cs typeface="Tahoma"/>
              </a:rPr>
              <a:t>e'</a:t>
            </a:r>
            <a:r>
              <a:rPr sz="2080" spc="-5" dirty="0" err="1">
                <a:solidFill>
                  <a:srgbClr val="FFFFFF"/>
                </a:solidFill>
                <a:latin typeface="MS Gothic"/>
                <a:cs typeface="MS Gothic"/>
              </a:rPr>
              <a:t>で終了</a:t>
            </a:r>
            <a:r>
              <a:rPr sz="2080" spc="-52" dirty="0">
                <a:solidFill>
                  <a:srgbClr val="FFFFFF"/>
                </a:solidFill>
                <a:latin typeface="Tahoma"/>
                <a:cs typeface="Tahoma"/>
              </a:rPr>
              <a:t>)</a:t>
            </a:r>
            <a:endParaRPr sz="2080" dirty="0">
              <a:latin typeface="Tahoma"/>
              <a:cs typeface="Tahoma"/>
            </a:endParaRPr>
          </a:p>
        </p:txBody>
      </p:sp>
      <p:sp>
        <p:nvSpPr>
          <p:cNvPr id="8" name="object 8"/>
          <p:cNvSpPr txBox="1"/>
          <p:nvPr/>
        </p:nvSpPr>
        <p:spPr>
          <a:xfrm>
            <a:off x="468923" y="3032727"/>
            <a:ext cx="5430261" cy="478772"/>
          </a:xfrm>
          <a:prstGeom prst="rect">
            <a:avLst/>
          </a:prstGeom>
        </p:spPr>
        <p:txBody>
          <a:bodyPr vert="horz" wrap="square" lIns="0" tIns="12549" rIns="0" bIns="0" rtlCol="0">
            <a:spAutoFit/>
          </a:bodyPr>
          <a:lstStyle/>
          <a:p>
            <a:pPr marL="13209">
              <a:spcBef>
                <a:spcPts val="99"/>
              </a:spcBef>
            </a:pPr>
            <a:r>
              <a:rPr sz="2080" spc="-26" dirty="0">
                <a:solidFill>
                  <a:srgbClr val="FFFFFF"/>
                </a:solidFill>
                <a:latin typeface="MS Gothic"/>
                <a:cs typeface="MS Gothic"/>
              </a:rPr>
              <a:t>現在のスコア：</a:t>
            </a:r>
            <a:r>
              <a:rPr sz="2496" spc="-125" dirty="0">
                <a:solidFill>
                  <a:srgbClr val="FFC000"/>
                </a:solidFill>
                <a:latin typeface="Tahoma"/>
                <a:cs typeface="Tahoma"/>
              </a:rPr>
              <a:t>3</a:t>
            </a:r>
            <a:r>
              <a:rPr sz="2912" b="1" spc="-212" dirty="0">
                <a:solidFill>
                  <a:srgbClr val="FFC000"/>
                </a:solidFill>
                <a:latin typeface="Tahoma"/>
                <a:cs typeface="Tahoma"/>
              </a:rPr>
              <a:t> </a:t>
            </a:r>
            <a:r>
              <a:rPr sz="2080" spc="68" dirty="0">
                <a:solidFill>
                  <a:srgbClr val="FFFFFF"/>
                </a:solidFill>
                <a:latin typeface="Tahoma"/>
                <a:cs typeface="Tahoma"/>
              </a:rPr>
              <a:t>(</a:t>
            </a:r>
            <a:r>
              <a:rPr lang="en-US" altLang="ja-JP" sz="2080" spc="42" dirty="0">
                <a:solidFill>
                  <a:srgbClr val="FFFFFF"/>
                </a:solidFill>
                <a:cs typeface="Tahoma"/>
              </a:rPr>
              <a:t>‘</a:t>
            </a:r>
            <a:r>
              <a:rPr lang="en-US" altLang="ja-JP" sz="2080" spc="-21" dirty="0" err="1">
                <a:solidFill>
                  <a:srgbClr val="FFFFFF"/>
                </a:solidFill>
                <a:cs typeface="Tahoma"/>
              </a:rPr>
              <a:t>e'</a:t>
            </a:r>
            <a:r>
              <a:rPr sz="2080" dirty="0" err="1">
                <a:solidFill>
                  <a:srgbClr val="FFFFFF"/>
                </a:solidFill>
                <a:latin typeface="MS Gothic"/>
                <a:cs typeface="MS Gothic"/>
              </a:rPr>
              <a:t>で終了</a:t>
            </a:r>
            <a:r>
              <a:rPr sz="2080" spc="-52" dirty="0">
                <a:solidFill>
                  <a:srgbClr val="FFFFFF"/>
                </a:solidFill>
                <a:latin typeface="Tahoma"/>
                <a:cs typeface="Tahoma"/>
              </a:rPr>
              <a:t>)</a:t>
            </a:r>
            <a:endParaRPr sz="2080" dirty="0">
              <a:latin typeface="Tahoma"/>
              <a:cs typeface="Tahoma"/>
            </a:endParaRPr>
          </a:p>
        </p:txBody>
      </p:sp>
      <p:sp>
        <p:nvSpPr>
          <p:cNvPr id="9" name="object 9"/>
          <p:cNvSpPr txBox="1"/>
          <p:nvPr/>
        </p:nvSpPr>
        <p:spPr>
          <a:xfrm>
            <a:off x="486094" y="3546693"/>
            <a:ext cx="3866305" cy="478772"/>
          </a:xfrm>
          <a:prstGeom prst="rect">
            <a:avLst/>
          </a:prstGeom>
        </p:spPr>
        <p:txBody>
          <a:bodyPr vert="horz" wrap="square" lIns="0" tIns="12549" rIns="0" bIns="0" rtlCol="0">
            <a:spAutoFit/>
          </a:bodyPr>
          <a:lstStyle/>
          <a:p>
            <a:pPr marL="13209">
              <a:spcBef>
                <a:spcPts val="99"/>
              </a:spcBef>
            </a:pPr>
            <a:r>
              <a:rPr lang="en-US" sz="2912" b="1" spc="68" dirty="0">
                <a:solidFill>
                  <a:srgbClr val="00B0F0"/>
                </a:solidFill>
                <a:latin typeface="Tahoma"/>
                <a:cs typeface="Tahoma"/>
              </a:rPr>
              <a:t>e</a:t>
            </a:r>
            <a:r>
              <a:rPr lang="ja-JP" altLang="en-US" sz="2912" b="1" spc="68" dirty="0">
                <a:solidFill>
                  <a:srgbClr val="FF0000"/>
                </a:solidFill>
                <a:latin typeface="Tahoma"/>
                <a:cs typeface="Tahoma"/>
              </a:rPr>
              <a:t>　</a:t>
            </a:r>
            <a:r>
              <a:rPr sz="2080" b="1" spc="68" dirty="0">
                <a:solidFill>
                  <a:srgbClr val="00AF50"/>
                </a:solidFill>
                <a:latin typeface="Tahoma"/>
                <a:cs typeface="Tahoma"/>
              </a:rPr>
              <a:t>←e</a:t>
            </a:r>
            <a:r>
              <a:rPr sz="2080" b="1" spc="-36" dirty="0">
                <a:solidFill>
                  <a:srgbClr val="00AF50"/>
                </a:solidFill>
                <a:latin typeface="MS Gothic"/>
                <a:cs typeface="MS Gothic"/>
              </a:rPr>
              <a:t>の入力で繰り返し終了</a:t>
            </a:r>
            <a:endParaRPr sz="2080" dirty="0">
              <a:latin typeface="MS Gothic"/>
              <a:cs typeface="MS Gothic"/>
            </a:endParaRPr>
          </a:p>
        </p:txBody>
      </p:sp>
      <p:sp>
        <p:nvSpPr>
          <p:cNvPr id="10" name="object 10"/>
          <p:cNvSpPr txBox="1"/>
          <p:nvPr/>
        </p:nvSpPr>
        <p:spPr>
          <a:xfrm>
            <a:off x="7530772" y="1677738"/>
            <a:ext cx="3920461" cy="1108663"/>
          </a:xfrm>
          <a:prstGeom prst="rect">
            <a:avLst/>
          </a:prstGeom>
          <a:solidFill>
            <a:srgbClr val="FFFFFF"/>
          </a:solidFill>
          <a:ln w="12700">
            <a:solidFill>
              <a:srgbClr val="117DA7"/>
            </a:solidFill>
          </a:ln>
        </p:spPr>
        <p:txBody>
          <a:bodyPr vert="horz" wrap="square" lIns="0" tIns="42930" rIns="0" bIns="0" rtlCol="0">
            <a:spAutoFit/>
          </a:bodyPr>
          <a:lstStyle/>
          <a:p>
            <a:pPr marL="96428">
              <a:spcBef>
                <a:spcPts val="338"/>
              </a:spcBef>
            </a:pPr>
            <a:r>
              <a:rPr sz="3328" b="1" spc="369" dirty="0">
                <a:latin typeface="MS Gothic"/>
                <a:cs typeface="MS Gothic"/>
              </a:rPr>
              <a:t>〇〇</a:t>
            </a:r>
            <a:r>
              <a:rPr sz="3328" b="1" dirty="0">
                <a:solidFill>
                  <a:srgbClr val="00AF50"/>
                </a:solidFill>
                <a:latin typeface="Tahoma"/>
                <a:cs typeface="Tahoma"/>
              </a:rPr>
              <a:t>←</a:t>
            </a:r>
            <a:r>
              <a:rPr sz="3328" b="1" spc="-36" dirty="0">
                <a:solidFill>
                  <a:srgbClr val="00AF50"/>
                </a:solidFill>
                <a:latin typeface="MS Gothic"/>
                <a:cs typeface="MS Gothic"/>
              </a:rPr>
              <a:t>名前</a:t>
            </a:r>
            <a:endParaRPr sz="3328">
              <a:latin typeface="MS Gothic"/>
              <a:cs typeface="MS Gothic"/>
            </a:endParaRPr>
          </a:p>
          <a:p>
            <a:pPr marL="96428">
              <a:tabLst>
                <a:tab pos="1047495" algn="l"/>
              </a:tabLst>
            </a:pPr>
            <a:r>
              <a:rPr sz="3328" b="1" spc="-52" dirty="0">
                <a:latin typeface="Tahoma"/>
                <a:cs typeface="Tahoma"/>
              </a:rPr>
              <a:t>3</a:t>
            </a:r>
            <a:r>
              <a:rPr sz="3328" b="1" dirty="0">
                <a:latin typeface="Tahoma"/>
                <a:cs typeface="Tahoma"/>
              </a:rPr>
              <a:t>	</a:t>
            </a:r>
            <a:r>
              <a:rPr sz="3328" b="1" dirty="0">
                <a:solidFill>
                  <a:srgbClr val="00AF50"/>
                </a:solidFill>
                <a:latin typeface="Tahoma"/>
                <a:cs typeface="Tahoma"/>
              </a:rPr>
              <a:t>←</a:t>
            </a:r>
            <a:r>
              <a:rPr sz="3328" b="1" spc="-36" dirty="0">
                <a:solidFill>
                  <a:srgbClr val="00AF50"/>
                </a:solidFill>
                <a:latin typeface="MS Gothic"/>
                <a:cs typeface="MS Gothic"/>
              </a:rPr>
              <a:t>スコア</a:t>
            </a:r>
            <a:endParaRPr sz="3328">
              <a:latin typeface="MS Gothic"/>
              <a:cs typeface="MS Gothic"/>
            </a:endParaRPr>
          </a:p>
        </p:txBody>
      </p:sp>
      <p:sp>
        <p:nvSpPr>
          <p:cNvPr id="11" name="object 11"/>
          <p:cNvSpPr txBox="1"/>
          <p:nvPr/>
        </p:nvSpPr>
        <p:spPr>
          <a:xfrm>
            <a:off x="7614254" y="1162715"/>
            <a:ext cx="2840749" cy="478772"/>
          </a:xfrm>
          <a:prstGeom prst="rect">
            <a:avLst/>
          </a:prstGeom>
        </p:spPr>
        <p:txBody>
          <a:bodyPr vert="horz" wrap="square" lIns="0" tIns="12549" rIns="0" bIns="0" rtlCol="0">
            <a:spAutoFit/>
          </a:bodyPr>
          <a:lstStyle/>
          <a:p>
            <a:pPr marL="13209">
              <a:spcBef>
                <a:spcPts val="99"/>
              </a:spcBef>
            </a:pPr>
            <a:r>
              <a:rPr sz="2912" b="1" spc="-94" dirty="0">
                <a:cs typeface="Tahoma"/>
              </a:rPr>
              <a:t>↓score.txt</a:t>
            </a:r>
            <a:endParaRPr sz="2912" dirty="0">
              <a:cs typeface="Tahoma"/>
            </a:endParaRPr>
          </a:p>
        </p:txBody>
      </p:sp>
      <p:sp>
        <p:nvSpPr>
          <p:cNvPr id="13" name="object 13"/>
          <p:cNvSpPr txBox="1"/>
          <p:nvPr/>
        </p:nvSpPr>
        <p:spPr>
          <a:xfrm>
            <a:off x="3163580" y="892853"/>
            <a:ext cx="3232267" cy="873446"/>
          </a:xfrm>
          <a:prstGeom prst="rect">
            <a:avLst/>
          </a:prstGeom>
        </p:spPr>
        <p:txBody>
          <a:bodyPr vert="horz" wrap="square" lIns="0" tIns="337493" rIns="0" bIns="0" rtlCol="0">
            <a:spAutoFit/>
          </a:bodyPr>
          <a:lstStyle/>
          <a:p>
            <a:pPr marL="1229123">
              <a:spcBef>
                <a:spcPts val="1857"/>
              </a:spcBef>
            </a:pPr>
            <a:r>
              <a:rPr sz="3328" spc="-21" dirty="0" err="1">
                <a:latin typeface="MS Gothic"/>
                <a:cs typeface="MS Gothic"/>
              </a:rPr>
              <a:t>実行結果</a:t>
            </a:r>
            <a:endParaRPr sz="3328" dirty="0">
              <a:latin typeface="MS Gothic"/>
              <a:cs typeface="MS Gothic"/>
            </a:endParaRPr>
          </a:p>
        </p:txBody>
      </p:sp>
      <p:sp>
        <p:nvSpPr>
          <p:cNvPr id="15" name="タイトル 14">
            <a:extLst>
              <a:ext uri="{FF2B5EF4-FFF2-40B4-BE49-F238E27FC236}">
                <a16:creationId xmlns:a16="http://schemas.microsoft.com/office/drawing/2014/main" id="{CF5EAF7C-B4CD-2468-4B61-52E98A4122CA}"/>
              </a:ext>
            </a:extLst>
          </p:cNvPr>
          <p:cNvSpPr>
            <a:spLocks noGrp="1"/>
          </p:cNvSpPr>
          <p:nvPr>
            <p:ph type="title"/>
          </p:nvPr>
        </p:nvSpPr>
        <p:spPr/>
        <p:txBody>
          <a:bodyPr>
            <a:normAutofit/>
          </a:bodyPr>
          <a:lstStyle/>
          <a:p>
            <a:r>
              <a:rPr lang="en-US" altLang="ja-JP" sz="4160" spc="-104" dirty="0">
                <a:latin typeface="+mn-lt"/>
                <a:cs typeface="Tahoma"/>
              </a:rPr>
              <a:t>f_prac01.c</a:t>
            </a:r>
            <a:endParaRPr lang="ja-JP" altLang="en-US" dirty="0">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03275" y="3528186"/>
            <a:ext cx="10224135" cy="2435923"/>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宣言する関数</a:t>
            </a:r>
            <a:r>
              <a:rPr sz="2800" spc="-50" dirty="0">
                <a:latin typeface="ＭＳ ゴシック"/>
                <a:cs typeface="ＭＳ ゴシック"/>
              </a:rPr>
              <a:t>～</a:t>
            </a:r>
            <a:endParaRPr sz="2800" dirty="0">
              <a:latin typeface="ＭＳ ゴシック"/>
              <a:cs typeface="ＭＳ ゴシック"/>
            </a:endParaRPr>
          </a:p>
          <a:p>
            <a:pPr marL="255904" marR="5080">
              <a:lnSpc>
                <a:spcPts val="3700"/>
              </a:lnSpc>
              <a:spcBef>
                <a:spcPts val="2545"/>
              </a:spcBef>
            </a:pPr>
            <a:r>
              <a:rPr sz="2800" dirty="0">
                <a:solidFill>
                  <a:srgbClr val="0000FF"/>
                </a:solidFill>
                <a:cs typeface="ＭＳ ゴシック"/>
              </a:rPr>
              <a:t>void</a:t>
            </a:r>
            <a:r>
              <a:rPr sz="2800" spc="-25" dirty="0">
                <a:solidFill>
                  <a:srgbClr val="0000FF"/>
                </a:solidFill>
                <a:cs typeface="ＭＳ ゴシック"/>
              </a:rPr>
              <a:t> </a:t>
            </a:r>
            <a:r>
              <a:rPr sz="2800" dirty="0" err="1">
                <a:cs typeface="ＭＳ ゴシック"/>
              </a:rPr>
              <a:t>SetInfo</a:t>
            </a:r>
            <a:r>
              <a:rPr sz="2800" dirty="0">
                <a:cs typeface="ＭＳ ゴシック"/>
              </a:rPr>
              <a:t>(</a:t>
            </a:r>
            <a:r>
              <a:rPr lang="en-US" sz="2800" dirty="0">
                <a:solidFill>
                  <a:srgbClr val="FF0000"/>
                </a:solidFill>
                <a:cs typeface="ＭＳ ゴシック"/>
              </a:rPr>
              <a:t>Soldier</a:t>
            </a:r>
            <a:r>
              <a:rPr sz="2800" spc="-25" dirty="0">
                <a:solidFill>
                  <a:srgbClr val="2B91AE"/>
                </a:solidFill>
                <a:cs typeface="ＭＳ ゴシック"/>
              </a:rPr>
              <a:t> </a:t>
            </a:r>
            <a:r>
              <a:rPr sz="2800" dirty="0">
                <a:cs typeface="ＭＳ ゴシック"/>
              </a:rPr>
              <a:t>*</a:t>
            </a:r>
            <a:r>
              <a:rPr lang="en-US" sz="2800" dirty="0">
                <a:solidFill>
                  <a:srgbClr val="808080"/>
                </a:solidFill>
                <a:cs typeface="ＭＳ ゴシック"/>
              </a:rPr>
              <a:t>s</a:t>
            </a:r>
            <a:r>
              <a:rPr sz="2800" dirty="0">
                <a:cs typeface="ＭＳ ゴシック"/>
              </a:rPr>
              <a:t>,</a:t>
            </a:r>
            <a:r>
              <a:rPr sz="2800" spc="-15" dirty="0">
                <a:cs typeface="ＭＳ ゴシック"/>
              </a:rPr>
              <a:t> </a:t>
            </a:r>
            <a:r>
              <a:rPr sz="2800" dirty="0">
                <a:solidFill>
                  <a:srgbClr val="0000FF"/>
                </a:solidFill>
                <a:cs typeface="ＭＳ ゴシック"/>
              </a:rPr>
              <a:t>char</a:t>
            </a:r>
            <a:r>
              <a:rPr sz="2800" spc="-20" dirty="0">
                <a:solidFill>
                  <a:srgbClr val="0000FF"/>
                </a:solidFill>
                <a:cs typeface="ＭＳ ゴシック"/>
              </a:rPr>
              <a:t> </a:t>
            </a:r>
            <a:r>
              <a:rPr sz="2800" spc="-10" dirty="0">
                <a:cs typeface="ＭＳ ゴシック"/>
              </a:rPr>
              <a:t>*</a:t>
            </a:r>
            <a:r>
              <a:rPr sz="2800" spc="-10" dirty="0">
                <a:solidFill>
                  <a:srgbClr val="808080"/>
                </a:solidFill>
                <a:cs typeface="ＭＳ ゴシック"/>
              </a:rPr>
              <a:t>filename</a:t>
            </a:r>
            <a:r>
              <a:rPr sz="2800" spc="-10" dirty="0">
                <a:cs typeface="ＭＳ ゴシック"/>
              </a:rPr>
              <a:t>);</a:t>
            </a:r>
            <a:br>
              <a:rPr lang="en-US" sz="2800" spc="-10" dirty="0">
                <a:cs typeface="ＭＳ ゴシック"/>
              </a:rPr>
            </a:br>
            <a:r>
              <a:rPr sz="2800" dirty="0">
                <a:solidFill>
                  <a:srgbClr val="0000FF"/>
                </a:solidFill>
                <a:cs typeface="ＭＳ ゴシック"/>
              </a:rPr>
              <a:t>void</a:t>
            </a:r>
            <a:r>
              <a:rPr sz="2800" spc="-25" dirty="0">
                <a:solidFill>
                  <a:srgbClr val="0000FF"/>
                </a:solidFill>
                <a:cs typeface="ＭＳ ゴシック"/>
              </a:rPr>
              <a:t> </a:t>
            </a:r>
            <a:r>
              <a:rPr sz="2800" dirty="0">
                <a:cs typeface="ＭＳ ゴシック"/>
              </a:rPr>
              <a:t>Display(</a:t>
            </a:r>
            <a:r>
              <a:rPr lang="en-US" sz="2800" dirty="0">
                <a:solidFill>
                  <a:srgbClr val="FF0000"/>
                </a:solidFill>
                <a:cs typeface="ＭＳ ゴシック"/>
              </a:rPr>
              <a:t>Soldier</a:t>
            </a:r>
            <a:r>
              <a:rPr sz="2800" spc="-20" dirty="0">
                <a:solidFill>
                  <a:srgbClr val="2B91AE"/>
                </a:solidFill>
                <a:cs typeface="ＭＳ ゴシック"/>
              </a:rPr>
              <a:t> </a:t>
            </a:r>
            <a:r>
              <a:rPr lang="en-US" sz="2800" spc="-25" dirty="0">
                <a:solidFill>
                  <a:srgbClr val="808080"/>
                </a:solidFill>
                <a:cs typeface="ＭＳ ゴシック"/>
              </a:rPr>
              <a:t>s</a:t>
            </a:r>
            <a:r>
              <a:rPr sz="2800" spc="-25" dirty="0">
                <a:cs typeface="ＭＳ ゴシック"/>
              </a:rPr>
              <a:t>);</a:t>
            </a:r>
            <a:endParaRPr sz="2800" dirty="0">
              <a:cs typeface="ＭＳ ゴシック"/>
            </a:endParaRPr>
          </a:p>
          <a:p>
            <a:pPr marL="255904">
              <a:lnSpc>
                <a:spcPct val="100000"/>
              </a:lnSpc>
              <a:spcBef>
                <a:spcPts val="1825"/>
              </a:spcBef>
            </a:pPr>
            <a:r>
              <a:rPr sz="3200" spc="-5" dirty="0">
                <a:latin typeface="ＭＳ ゴシック"/>
                <a:cs typeface="ＭＳ ゴシック"/>
              </a:rPr>
              <a:t>※どちらも</a:t>
            </a:r>
            <a:r>
              <a:rPr sz="3200" spc="-10" dirty="0">
                <a:cs typeface="Century Gothic"/>
              </a:rPr>
              <a:t>main</a:t>
            </a:r>
            <a:r>
              <a:rPr sz="3200" spc="-20" dirty="0">
                <a:latin typeface="ＭＳ ゴシック"/>
                <a:cs typeface="ＭＳ ゴシック"/>
              </a:rPr>
              <a:t>関数の中で宣言します</a:t>
            </a:r>
            <a:endParaRPr sz="3200" dirty="0">
              <a:latin typeface="ＭＳ ゴシック"/>
              <a:cs typeface="ＭＳ ゴシック"/>
            </a:endParaRPr>
          </a:p>
        </p:txBody>
      </p:sp>
      <p:sp>
        <p:nvSpPr>
          <p:cNvPr id="6" name="object 6"/>
          <p:cNvSpPr txBox="1"/>
          <p:nvPr/>
        </p:nvSpPr>
        <p:spPr>
          <a:xfrm>
            <a:off x="703275" y="1254963"/>
            <a:ext cx="2869565" cy="452120"/>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宣言する変数</a:t>
            </a:r>
            <a:r>
              <a:rPr sz="2800" spc="-50" dirty="0">
                <a:latin typeface="ＭＳ ゴシック"/>
                <a:cs typeface="ＭＳ ゴシック"/>
              </a:rPr>
              <a:t>～</a:t>
            </a:r>
            <a:endParaRPr sz="2800">
              <a:latin typeface="ＭＳ ゴシック"/>
              <a:cs typeface="ＭＳ ゴシック"/>
            </a:endParaRPr>
          </a:p>
        </p:txBody>
      </p:sp>
      <p:sp>
        <p:nvSpPr>
          <p:cNvPr id="7" name="object 7"/>
          <p:cNvSpPr txBox="1"/>
          <p:nvPr/>
        </p:nvSpPr>
        <p:spPr>
          <a:xfrm>
            <a:off x="868680" y="1927860"/>
            <a:ext cx="10621010" cy="533479"/>
          </a:xfrm>
          <a:prstGeom prst="rect">
            <a:avLst/>
          </a:prstGeom>
          <a:solidFill>
            <a:srgbClr val="FFFFFF"/>
          </a:solidFill>
          <a:ln w="12700">
            <a:solidFill>
              <a:srgbClr val="1CACE3"/>
            </a:solidFill>
          </a:ln>
        </p:spPr>
        <p:txBody>
          <a:bodyPr vert="horz" wrap="square" lIns="0" tIns="40640" rIns="0" bIns="0" rtlCol="0">
            <a:spAutoFit/>
          </a:bodyPr>
          <a:lstStyle/>
          <a:p>
            <a:pPr marL="90805">
              <a:lnSpc>
                <a:spcPct val="100000"/>
              </a:lnSpc>
              <a:spcBef>
                <a:spcPts val="320"/>
              </a:spcBef>
              <a:tabLst>
                <a:tab pos="3342004" algn="l"/>
              </a:tabLst>
            </a:pPr>
            <a:r>
              <a:rPr lang="en-US" sz="3200" spc="-10" dirty="0">
                <a:solidFill>
                  <a:srgbClr val="FF0000"/>
                </a:solidFill>
                <a:latin typeface="0xProto" panose="02000009000000000000" pitchFamily="49" charset="0"/>
                <a:cs typeface="0xProto" panose="02000009000000000000" pitchFamily="49" charset="0"/>
              </a:rPr>
              <a:t>Soldier</a:t>
            </a:r>
            <a:r>
              <a:rPr lang="en-US" sz="3200" spc="-10" dirty="0">
                <a:solidFill>
                  <a:srgbClr val="2B91AE"/>
                </a:solidFill>
                <a:latin typeface="0xProto" panose="02000009000000000000" pitchFamily="49" charset="0"/>
                <a:cs typeface="0xProto" panose="02000009000000000000" pitchFamily="49" charset="0"/>
              </a:rPr>
              <a:t> </a:t>
            </a:r>
            <a:r>
              <a:rPr lang="en-US" sz="3200" spc="-10" dirty="0">
                <a:latin typeface="0xProto" panose="02000009000000000000" pitchFamily="49" charset="0"/>
                <a:cs typeface="0xProto" panose="02000009000000000000" pitchFamily="49" charset="0"/>
              </a:rPr>
              <a:t>sol</a:t>
            </a:r>
            <a:r>
              <a:rPr sz="3200" spc="-10" dirty="0">
                <a:latin typeface="0xProto" panose="02000009000000000000" pitchFamily="49" charset="0"/>
                <a:cs typeface="0xProto" panose="02000009000000000000" pitchFamily="49" charset="0"/>
              </a:rPr>
              <a:t>;</a:t>
            </a:r>
            <a:r>
              <a:rPr sz="3200" spc="-25" dirty="0">
                <a:solidFill>
                  <a:srgbClr val="008000"/>
                </a:solidFill>
                <a:latin typeface="0xProto" panose="02000009000000000000" pitchFamily="49" charset="0"/>
                <a:cs typeface="0xProto" panose="02000009000000000000" pitchFamily="49" charset="0"/>
              </a:rPr>
              <a:t>//構造体変数の宣言</a:t>
            </a:r>
            <a:endParaRPr sz="3200" dirty="0">
              <a:latin typeface="0xProto" panose="02000009000000000000" pitchFamily="49" charset="0"/>
              <a:cs typeface="0xProto" panose="02000009000000000000" pitchFamily="49" charset="0"/>
            </a:endParaRPr>
          </a:p>
        </p:txBody>
      </p:sp>
      <p:sp>
        <p:nvSpPr>
          <p:cNvPr id="8" name="object 8"/>
          <p:cNvSpPr txBox="1">
            <a:spLocks noGrp="1"/>
          </p:cNvSpPr>
          <p:nvPr>
            <p:ph type="title"/>
          </p:nvPr>
        </p:nvSpPr>
        <p:spPr>
          <a:xfrm>
            <a:off x="838200" y="323745"/>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f_prac03.c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8219" y="1909572"/>
            <a:ext cx="10538460" cy="552074"/>
          </a:xfrm>
          <a:prstGeom prst="rect">
            <a:avLst/>
          </a:prstGeom>
          <a:solidFill>
            <a:srgbClr val="FFFFFF"/>
          </a:solidFill>
          <a:ln w="12700">
            <a:solidFill>
              <a:srgbClr val="1CACE3"/>
            </a:solidFill>
          </a:ln>
        </p:spPr>
        <p:txBody>
          <a:bodyPr vert="horz" wrap="square" lIns="0" tIns="59055" rIns="0" bIns="0" rtlCol="0">
            <a:spAutoFit/>
          </a:bodyPr>
          <a:lstStyle/>
          <a:p>
            <a:pPr marL="90805">
              <a:lnSpc>
                <a:spcPct val="100000"/>
              </a:lnSpc>
              <a:spcBef>
                <a:spcPts val="465"/>
              </a:spcBef>
            </a:pPr>
            <a:r>
              <a:rPr sz="3200" dirty="0">
                <a:solidFill>
                  <a:srgbClr val="0000FF"/>
                </a:solidFill>
                <a:cs typeface="ＭＳ ゴシック"/>
              </a:rPr>
              <a:t>void</a:t>
            </a:r>
            <a:r>
              <a:rPr sz="3200" spc="-35" dirty="0">
                <a:solidFill>
                  <a:srgbClr val="0000FF"/>
                </a:solidFill>
                <a:cs typeface="ＭＳ ゴシック"/>
              </a:rPr>
              <a:t> </a:t>
            </a:r>
            <a:r>
              <a:rPr sz="3200" dirty="0" err="1">
                <a:cs typeface="ＭＳ ゴシック"/>
              </a:rPr>
              <a:t>SetInfo</a:t>
            </a:r>
            <a:r>
              <a:rPr sz="3200" dirty="0">
                <a:cs typeface="ＭＳ ゴシック"/>
              </a:rPr>
              <a:t>(</a:t>
            </a:r>
            <a:r>
              <a:rPr lang="en-US" sz="3200" dirty="0">
                <a:solidFill>
                  <a:srgbClr val="FF0000"/>
                </a:solidFill>
                <a:cs typeface="ＭＳ ゴシック"/>
              </a:rPr>
              <a:t>Soldier </a:t>
            </a:r>
            <a:r>
              <a:rPr sz="3200" dirty="0">
                <a:cs typeface="ＭＳ ゴシック"/>
              </a:rPr>
              <a:t>*</a:t>
            </a:r>
            <a:r>
              <a:rPr lang="en-US" sz="3200" dirty="0">
                <a:solidFill>
                  <a:srgbClr val="808080"/>
                </a:solidFill>
                <a:cs typeface="ＭＳ ゴシック"/>
              </a:rPr>
              <a:t>s</a:t>
            </a:r>
            <a:r>
              <a:rPr sz="3200" dirty="0">
                <a:cs typeface="ＭＳ ゴシック"/>
              </a:rPr>
              <a:t>,</a:t>
            </a:r>
            <a:r>
              <a:rPr sz="3200" spc="-20" dirty="0">
                <a:cs typeface="ＭＳ ゴシック"/>
              </a:rPr>
              <a:t> </a:t>
            </a:r>
            <a:r>
              <a:rPr sz="3200" dirty="0">
                <a:solidFill>
                  <a:srgbClr val="0000FF"/>
                </a:solidFill>
                <a:cs typeface="ＭＳ ゴシック"/>
              </a:rPr>
              <a:t>char</a:t>
            </a:r>
            <a:r>
              <a:rPr sz="3200" spc="-20" dirty="0">
                <a:solidFill>
                  <a:srgbClr val="0000FF"/>
                </a:solidFill>
                <a:cs typeface="ＭＳ ゴシック"/>
              </a:rPr>
              <a:t> </a:t>
            </a:r>
            <a:r>
              <a:rPr sz="3200" spc="-10" dirty="0">
                <a:cs typeface="ＭＳ ゴシック"/>
              </a:rPr>
              <a:t>*</a:t>
            </a:r>
            <a:r>
              <a:rPr sz="3200" spc="-10" dirty="0">
                <a:solidFill>
                  <a:srgbClr val="808080"/>
                </a:solidFill>
                <a:cs typeface="ＭＳ ゴシック"/>
              </a:rPr>
              <a:t>filename</a:t>
            </a:r>
            <a:r>
              <a:rPr sz="3200" spc="-10" dirty="0">
                <a:cs typeface="ＭＳ ゴシック"/>
              </a:rPr>
              <a:t>);</a:t>
            </a:r>
            <a:endParaRPr sz="3200" dirty="0">
              <a:cs typeface="ＭＳ ゴシック"/>
            </a:endParaRPr>
          </a:p>
        </p:txBody>
      </p:sp>
      <p:sp>
        <p:nvSpPr>
          <p:cNvPr id="3" name="object 3"/>
          <p:cNvSpPr txBox="1"/>
          <p:nvPr/>
        </p:nvSpPr>
        <p:spPr>
          <a:xfrm>
            <a:off x="703275" y="1254963"/>
            <a:ext cx="3582035" cy="452120"/>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関数定義について</a:t>
            </a:r>
            <a:r>
              <a:rPr sz="2800" spc="-60" dirty="0">
                <a:latin typeface="ＭＳ ゴシック"/>
                <a:cs typeface="ＭＳ ゴシック"/>
              </a:rPr>
              <a:t>～</a:t>
            </a:r>
            <a:endParaRPr sz="2800">
              <a:latin typeface="ＭＳ ゴシック"/>
              <a:cs typeface="ＭＳ ゴシック"/>
            </a:endParaRPr>
          </a:p>
        </p:txBody>
      </p:sp>
      <p:sp>
        <p:nvSpPr>
          <p:cNvPr id="4" name="object 4"/>
          <p:cNvSpPr txBox="1"/>
          <p:nvPr/>
        </p:nvSpPr>
        <p:spPr>
          <a:xfrm>
            <a:off x="1076350" y="2554915"/>
            <a:ext cx="9832340" cy="3288029"/>
          </a:xfrm>
          <a:prstGeom prst="rect">
            <a:avLst/>
          </a:prstGeom>
        </p:spPr>
        <p:txBody>
          <a:bodyPr vert="horz" wrap="square" lIns="0" tIns="12700" rIns="0" bIns="0" rtlCol="0">
            <a:spAutoFit/>
          </a:bodyPr>
          <a:lstStyle/>
          <a:p>
            <a:pPr marL="12700" marR="807085">
              <a:lnSpc>
                <a:spcPct val="150100"/>
              </a:lnSpc>
              <a:spcBef>
                <a:spcPts val="100"/>
              </a:spcBef>
            </a:pPr>
            <a:r>
              <a:rPr sz="3200" b="1" spc="-40" dirty="0" err="1">
                <a:solidFill>
                  <a:srgbClr val="2583C5"/>
                </a:solidFill>
                <a:latin typeface="ＭＳ ゴシック"/>
                <a:cs typeface="ＭＳ ゴシック"/>
              </a:rPr>
              <a:t>第一引数</a:t>
            </a:r>
            <a:r>
              <a:rPr sz="2800" spc="-35" dirty="0" err="1">
                <a:latin typeface="ＭＳ ゴシック"/>
                <a:cs typeface="ＭＳ ゴシック"/>
              </a:rPr>
              <a:t>は情報をセットする構造体変数の</a:t>
            </a:r>
            <a:r>
              <a:rPr sz="3200" b="1" spc="-45" dirty="0" err="1">
                <a:solidFill>
                  <a:srgbClr val="FF0000"/>
                </a:solidFill>
                <a:latin typeface="ＭＳ ゴシック"/>
                <a:cs typeface="ＭＳ ゴシック"/>
              </a:rPr>
              <a:t>アドレス</a:t>
            </a:r>
            <a:br>
              <a:rPr lang="en-US" sz="3200" b="1" spc="-50" dirty="0">
                <a:solidFill>
                  <a:srgbClr val="FF0000"/>
                </a:solidFill>
                <a:latin typeface="ＭＳ ゴシック"/>
                <a:cs typeface="ＭＳ ゴシック"/>
              </a:rPr>
            </a:br>
            <a:r>
              <a:rPr sz="3200" b="1" spc="-40" dirty="0" err="1">
                <a:solidFill>
                  <a:srgbClr val="3D8752"/>
                </a:solidFill>
                <a:latin typeface="ＭＳ ゴシック"/>
                <a:cs typeface="ＭＳ ゴシック"/>
              </a:rPr>
              <a:t>第二引数</a:t>
            </a:r>
            <a:r>
              <a:rPr sz="2800" spc="-35" dirty="0" err="1">
                <a:latin typeface="ＭＳ ゴシック"/>
                <a:cs typeface="ＭＳ ゴシック"/>
              </a:rPr>
              <a:t>は情報が書かれているファイルの</a:t>
            </a:r>
            <a:r>
              <a:rPr sz="3200" b="1" spc="-45" dirty="0" err="1">
                <a:latin typeface="ＭＳ ゴシック"/>
                <a:cs typeface="ＭＳ ゴシック"/>
              </a:rPr>
              <a:t>ファイル名</a:t>
            </a:r>
            <a:endParaRPr sz="3200" dirty="0">
              <a:latin typeface="ＭＳ ゴシック"/>
              <a:cs typeface="ＭＳ ゴシック"/>
            </a:endParaRPr>
          </a:p>
          <a:p>
            <a:pPr marL="97790">
              <a:lnSpc>
                <a:spcPct val="100000"/>
              </a:lnSpc>
              <a:spcBef>
                <a:spcPts val="3520"/>
              </a:spcBef>
            </a:pPr>
            <a:r>
              <a:rPr lang="ja-JP" altLang="en-US" sz="3200" spc="-15" dirty="0">
                <a:latin typeface="ＭＳ ゴシック"/>
                <a:cs typeface="ＭＳ ゴシック"/>
              </a:rPr>
              <a:t>関数の機能</a:t>
            </a:r>
            <a:endParaRPr sz="3200" dirty="0">
              <a:latin typeface="ＭＳ ゴシック"/>
              <a:cs typeface="ＭＳ ゴシック"/>
            </a:endParaRPr>
          </a:p>
          <a:p>
            <a:pPr marL="97790">
              <a:lnSpc>
                <a:spcPct val="100000"/>
              </a:lnSpc>
              <a:spcBef>
                <a:spcPts val="20"/>
              </a:spcBef>
            </a:pPr>
            <a:r>
              <a:rPr sz="2400" dirty="0">
                <a:latin typeface="ＭＳ ゴシック"/>
                <a:cs typeface="ＭＳ ゴシック"/>
              </a:rPr>
              <a:t>第二引数で渡されたファイルを</a:t>
            </a:r>
            <a:r>
              <a:rPr sz="2800" b="1" spc="-20" dirty="0">
                <a:solidFill>
                  <a:srgbClr val="C00000"/>
                </a:solidFill>
                <a:latin typeface="Century Gothic"/>
                <a:cs typeface="Century Gothic"/>
              </a:rPr>
              <a:t>”</a:t>
            </a:r>
            <a:r>
              <a:rPr sz="2800" b="1" spc="-15" dirty="0">
                <a:solidFill>
                  <a:srgbClr val="00B050"/>
                </a:solidFill>
                <a:latin typeface="ＭＳ ゴシック"/>
                <a:cs typeface="ＭＳ ゴシック"/>
              </a:rPr>
              <a:t>読み取りモード</a:t>
            </a:r>
            <a:r>
              <a:rPr sz="2800" b="1" spc="-20" dirty="0">
                <a:solidFill>
                  <a:srgbClr val="C00000"/>
                </a:solidFill>
                <a:latin typeface="Century Gothic"/>
                <a:cs typeface="Century Gothic"/>
              </a:rPr>
              <a:t>”</a:t>
            </a:r>
            <a:r>
              <a:rPr sz="2400" spc="-20" dirty="0">
                <a:latin typeface="ＭＳ ゴシック"/>
                <a:cs typeface="ＭＳ ゴシック"/>
              </a:rPr>
              <a:t>で開き</a:t>
            </a:r>
            <a:endParaRPr sz="2400" dirty="0">
              <a:latin typeface="ＭＳ ゴシック"/>
              <a:cs typeface="ＭＳ ゴシック"/>
            </a:endParaRPr>
          </a:p>
          <a:p>
            <a:pPr marL="97790">
              <a:lnSpc>
                <a:spcPct val="100000"/>
              </a:lnSpc>
              <a:spcBef>
                <a:spcPts val="60"/>
              </a:spcBef>
            </a:pPr>
            <a:r>
              <a:rPr sz="2400" spc="-10" dirty="0" err="1">
                <a:latin typeface="ＭＳ ゴシック"/>
                <a:cs typeface="ＭＳ ゴシック"/>
              </a:rPr>
              <a:t>中のデータを第一引数で渡された</a:t>
            </a:r>
            <a:r>
              <a:rPr sz="2800" b="1" u="sng" spc="-30" dirty="0" err="1">
                <a:uFill>
                  <a:solidFill>
                    <a:srgbClr val="000000"/>
                  </a:solidFill>
                </a:uFill>
                <a:latin typeface="ＭＳ ゴシック"/>
                <a:cs typeface="ＭＳ ゴシック"/>
              </a:rPr>
              <a:t>構造体のメンバにセット</a:t>
            </a:r>
            <a:r>
              <a:rPr sz="2400" u="none" spc="-20" dirty="0" err="1">
                <a:latin typeface="ＭＳ ゴシック"/>
                <a:cs typeface="ＭＳ ゴシック"/>
              </a:rPr>
              <a:t>する</a:t>
            </a:r>
            <a:endParaRPr sz="2400" dirty="0">
              <a:latin typeface="ＭＳ ゴシック"/>
              <a:cs typeface="ＭＳ ゴシック"/>
            </a:endParaRPr>
          </a:p>
        </p:txBody>
      </p:sp>
      <p:sp>
        <p:nvSpPr>
          <p:cNvPr id="5" name="object 5"/>
          <p:cNvSpPr txBox="1">
            <a:spLocks noGrp="1"/>
          </p:cNvSpPr>
          <p:nvPr>
            <p:ph type="title"/>
          </p:nvPr>
        </p:nvSpPr>
        <p:spPr>
          <a:xfrm>
            <a:off x="838200" y="291454"/>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f_prac03.c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3275" y="1254963"/>
            <a:ext cx="3225165" cy="452120"/>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宣言する構造体</a:t>
            </a:r>
            <a:r>
              <a:rPr sz="2800" spc="-50" dirty="0">
                <a:latin typeface="ＭＳ ゴシック"/>
                <a:cs typeface="ＭＳ ゴシック"/>
              </a:rPr>
              <a:t>～</a:t>
            </a:r>
            <a:endParaRPr sz="2800">
              <a:latin typeface="ＭＳ ゴシック"/>
              <a:cs typeface="ＭＳ ゴシック"/>
            </a:endParaRPr>
          </a:p>
        </p:txBody>
      </p:sp>
      <p:sp>
        <p:nvSpPr>
          <p:cNvPr id="3" name="object 3"/>
          <p:cNvSpPr txBox="1">
            <a:spLocks noGrp="1"/>
          </p:cNvSpPr>
          <p:nvPr>
            <p:ph type="title"/>
          </p:nvPr>
        </p:nvSpPr>
        <p:spPr>
          <a:xfrm>
            <a:off x="838200" y="253411"/>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f_prac03.c</a:t>
            </a:r>
          </a:p>
        </p:txBody>
      </p:sp>
      <p:sp>
        <p:nvSpPr>
          <p:cNvPr id="14" name="テキスト ボックス 13">
            <a:extLst>
              <a:ext uri="{FF2B5EF4-FFF2-40B4-BE49-F238E27FC236}">
                <a16:creationId xmlns:a16="http://schemas.microsoft.com/office/drawing/2014/main" id="{D6DDFC20-96AD-239D-BBFB-8DB9C9032264}"/>
              </a:ext>
            </a:extLst>
          </p:cNvPr>
          <p:cNvSpPr txBox="1"/>
          <p:nvPr/>
        </p:nvSpPr>
        <p:spPr>
          <a:xfrm>
            <a:off x="390989" y="1831287"/>
            <a:ext cx="3427541" cy="4893647"/>
          </a:xfrm>
          <a:prstGeom prst="rect">
            <a:avLst/>
          </a:prstGeom>
          <a:noFill/>
        </p:spPr>
        <p:txBody>
          <a:bodyPr wrap="none" rtlCol="0">
            <a:spAutoFit/>
          </a:bodyPr>
          <a:lstStyle/>
          <a:p>
            <a:r>
              <a:rPr lang="en-US" altLang="ja-JP" sz="2400" dirty="0">
                <a:solidFill>
                  <a:srgbClr val="00B050"/>
                </a:solidFill>
              </a:rPr>
              <a:t>typedef</a:t>
            </a:r>
            <a:r>
              <a:rPr lang="en-US" altLang="ja-JP" sz="2400" dirty="0">
                <a:solidFill>
                  <a:srgbClr val="00B0F0"/>
                </a:solidFill>
              </a:rPr>
              <a:t> struct</a:t>
            </a:r>
            <a:endParaRPr lang="en-US" altLang="ja-JP" sz="2400" dirty="0">
              <a:solidFill>
                <a:srgbClr val="FF0000"/>
              </a:solidFill>
            </a:endParaRPr>
          </a:p>
          <a:p>
            <a:r>
              <a:rPr kumimoji="1" lang="en-US" altLang="ja-JP" sz="2400" dirty="0"/>
              <a:t>{</a:t>
            </a:r>
          </a:p>
          <a:p>
            <a:r>
              <a:rPr kumimoji="1" lang="en-US" altLang="ja-JP" sz="2400" dirty="0"/>
              <a:t>  char </a:t>
            </a:r>
            <a:r>
              <a:rPr kumimoji="1" lang="en-US" altLang="ja-JP" sz="2400" dirty="0" err="1"/>
              <a:t>Wname</a:t>
            </a:r>
            <a:r>
              <a:rPr kumimoji="1" lang="en-US" altLang="ja-JP" sz="2400" dirty="0"/>
              <a:t>[20];</a:t>
            </a:r>
          </a:p>
          <a:p>
            <a:r>
              <a:rPr lang="en-US" altLang="ja-JP" sz="2400" dirty="0"/>
              <a:t>  int bullet;</a:t>
            </a:r>
          </a:p>
          <a:p>
            <a:r>
              <a:rPr kumimoji="1" lang="en-US" altLang="ja-JP" sz="2400" dirty="0"/>
              <a:t>  float </a:t>
            </a:r>
            <a:r>
              <a:rPr kumimoji="1" lang="en-US" altLang="ja-JP" sz="2400" dirty="0" err="1"/>
              <a:t>atk</a:t>
            </a:r>
            <a:r>
              <a:rPr kumimoji="1" lang="en-US" altLang="ja-JP" sz="2400" dirty="0"/>
              <a:t>;</a:t>
            </a:r>
          </a:p>
          <a:p>
            <a:r>
              <a:rPr lang="en-US" altLang="ja-JP" sz="2400" dirty="0"/>
              <a:t>}</a:t>
            </a:r>
            <a:r>
              <a:rPr lang="en-US" altLang="ja-JP" sz="2400" dirty="0">
                <a:solidFill>
                  <a:srgbClr val="FF0000"/>
                </a:solidFill>
              </a:rPr>
              <a:t> Weapon</a:t>
            </a:r>
            <a:r>
              <a:rPr kumimoji="1" lang="en-US" altLang="ja-JP" sz="2400" dirty="0"/>
              <a:t>;</a:t>
            </a:r>
            <a:br>
              <a:rPr lang="en-US" altLang="ja-JP" sz="2400" dirty="0"/>
            </a:br>
            <a:endParaRPr lang="en-US" altLang="ja-JP" sz="2400" dirty="0"/>
          </a:p>
          <a:p>
            <a:r>
              <a:rPr kumimoji="1" lang="en-US" altLang="ja-JP" sz="2400" dirty="0">
                <a:solidFill>
                  <a:srgbClr val="00B050"/>
                </a:solidFill>
              </a:rPr>
              <a:t>typedef</a:t>
            </a:r>
            <a:r>
              <a:rPr kumimoji="1" lang="en-US" altLang="ja-JP" sz="2400" dirty="0">
                <a:solidFill>
                  <a:srgbClr val="00B0F0"/>
                </a:solidFill>
              </a:rPr>
              <a:t> struct</a:t>
            </a:r>
            <a:endParaRPr kumimoji="1" lang="en-US" altLang="ja-JP" sz="2400" dirty="0">
              <a:solidFill>
                <a:srgbClr val="FF0000"/>
              </a:solidFill>
            </a:endParaRPr>
          </a:p>
          <a:p>
            <a:r>
              <a:rPr lang="en-US" altLang="ja-JP" sz="2400" dirty="0"/>
              <a:t>{</a:t>
            </a:r>
          </a:p>
          <a:p>
            <a:r>
              <a:rPr kumimoji="1" lang="en-US" altLang="ja-JP" sz="2400" dirty="0"/>
              <a:t>  char name[20];</a:t>
            </a:r>
          </a:p>
          <a:p>
            <a:r>
              <a:rPr lang="en-US" altLang="ja-JP" sz="2400" dirty="0"/>
              <a:t>  int hp;</a:t>
            </a:r>
          </a:p>
          <a:p>
            <a:r>
              <a:rPr kumimoji="1" lang="en-US" altLang="ja-JP" sz="2400" dirty="0">
                <a:solidFill>
                  <a:srgbClr val="FF0000"/>
                </a:solidFill>
              </a:rPr>
              <a:t>  Weapon</a:t>
            </a:r>
            <a:r>
              <a:rPr kumimoji="1" lang="en-US" altLang="ja-JP" sz="2400" dirty="0"/>
              <a:t> </a:t>
            </a:r>
            <a:r>
              <a:rPr kumimoji="1" lang="en-US" altLang="ja-JP" sz="2400" dirty="0" err="1"/>
              <a:t>wpn</a:t>
            </a:r>
            <a:r>
              <a:rPr kumimoji="1" lang="en-US" altLang="ja-JP" sz="2400" dirty="0"/>
              <a:t>;</a:t>
            </a:r>
          </a:p>
          <a:p>
            <a:r>
              <a:rPr lang="en-US" altLang="ja-JP" sz="2400" dirty="0"/>
              <a:t>}</a:t>
            </a:r>
            <a:r>
              <a:rPr kumimoji="1" lang="en-US" altLang="ja-JP" sz="2400" dirty="0">
                <a:solidFill>
                  <a:srgbClr val="FF0000"/>
                </a:solidFill>
              </a:rPr>
              <a:t> Soldier</a:t>
            </a:r>
            <a:r>
              <a:rPr lang="en-US" altLang="ja-JP" sz="2400" dirty="0"/>
              <a:t>;</a:t>
            </a:r>
            <a:endParaRPr kumimoji="1" lang="ja-JP" altLang="en-US" sz="2400" dirty="0"/>
          </a:p>
        </p:txBody>
      </p:sp>
      <p:sp>
        <p:nvSpPr>
          <p:cNvPr id="4" name="object 6">
            <a:extLst>
              <a:ext uri="{FF2B5EF4-FFF2-40B4-BE49-F238E27FC236}">
                <a16:creationId xmlns:a16="http://schemas.microsoft.com/office/drawing/2014/main" id="{5CCFC9F5-A68F-05CE-E02D-76678BD9FE9A}"/>
              </a:ext>
            </a:extLst>
          </p:cNvPr>
          <p:cNvSpPr txBox="1"/>
          <p:nvPr/>
        </p:nvSpPr>
        <p:spPr>
          <a:xfrm>
            <a:off x="5166295" y="824609"/>
            <a:ext cx="6634716" cy="1387559"/>
          </a:xfrm>
          <a:prstGeom prst="rect">
            <a:avLst/>
          </a:prstGeom>
          <a:solidFill>
            <a:srgbClr val="FFFFFF"/>
          </a:solidFill>
          <a:ln w="12700">
            <a:solidFill>
              <a:srgbClr val="05465F"/>
            </a:solidFill>
          </a:ln>
        </p:spPr>
        <p:txBody>
          <a:bodyPr vert="horz" wrap="square" lIns="0" tIns="43180" rIns="0" bIns="0" rtlCol="0">
            <a:spAutoFit/>
          </a:bodyPr>
          <a:lstStyle/>
          <a:p>
            <a:pPr marL="130175">
              <a:lnSpc>
                <a:spcPct val="100000"/>
              </a:lnSpc>
              <a:spcBef>
                <a:spcPts val="340"/>
              </a:spcBef>
            </a:pPr>
            <a:r>
              <a:rPr sz="3200" b="1" spc="-25" dirty="0">
                <a:latin typeface="ＭＳ ゴシック"/>
                <a:cs typeface="ＭＳ ゴシック"/>
              </a:rPr>
              <a:t>隊員</a:t>
            </a:r>
            <a:r>
              <a:rPr sz="3200" b="1" dirty="0">
                <a:latin typeface="Century Gothic"/>
                <a:cs typeface="Century Gothic"/>
              </a:rPr>
              <a:t>A</a:t>
            </a:r>
            <a:r>
              <a:rPr sz="3200" b="1" spc="-10" dirty="0">
                <a:latin typeface="Century Gothic"/>
                <a:cs typeface="Century Gothic"/>
              </a:rPr>
              <a:t> </a:t>
            </a:r>
            <a:r>
              <a:rPr sz="3200" b="1" dirty="0">
                <a:cs typeface="Century Gothic"/>
              </a:rPr>
              <a:t>100</a:t>
            </a:r>
            <a:r>
              <a:rPr sz="3200" b="1" spc="10" dirty="0">
                <a:cs typeface="Century Gothic"/>
              </a:rPr>
              <a:t> </a:t>
            </a:r>
            <a:r>
              <a:rPr sz="3200" b="1" spc="-100" dirty="0">
                <a:latin typeface="ＭＳ ゴシック"/>
                <a:cs typeface="ＭＳ ゴシック"/>
              </a:rPr>
              <a:t>ショットガン </a:t>
            </a:r>
            <a:r>
              <a:rPr sz="3200" b="1" dirty="0">
                <a:cs typeface="Century Gothic"/>
              </a:rPr>
              <a:t>5</a:t>
            </a:r>
            <a:r>
              <a:rPr sz="3200" b="1" spc="-10" dirty="0">
                <a:cs typeface="Century Gothic"/>
              </a:rPr>
              <a:t> </a:t>
            </a:r>
            <a:r>
              <a:rPr sz="3200" b="1" spc="-20" dirty="0">
                <a:cs typeface="Century Gothic"/>
              </a:rPr>
              <a:t>30.5</a:t>
            </a:r>
            <a:endParaRPr sz="3200" dirty="0">
              <a:cs typeface="Century Gothic"/>
            </a:endParaRPr>
          </a:p>
          <a:p>
            <a:pPr>
              <a:lnSpc>
                <a:spcPct val="100000"/>
              </a:lnSpc>
              <a:spcBef>
                <a:spcPts val="2760"/>
              </a:spcBef>
            </a:pPr>
            <a:endParaRPr sz="3200" dirty="0">
              <a:latin typeface="Century Gothic"/>
              <a:cs typeface="Century Gothic"/>
            </a:endParaRPr>
          </a:p>
        </p:txBody>
      </p:sp>
      <p:sp>
        <p:nvSpPr>
          <p:cNvPr id="5" name="object 6">
            <a:extLst>
              <a:ext uri="{FF2B5EF4-FFF2-40B4-BE49-F238E27FC236}">
                <a16:creationId xmlns:a16="http://schemas.microsoft.com/office/drawing/2014/main" id="{655C7361-093D-73AC-4872-A28610EA2B70}"/>
              </a:ext>
            </a:extLst>
          </p:cNvPr>
          <p:cNvSpPr txBox="1"/>
          <p:nvPr/>
        </p:nvSpPr>
        <p:spPr>
          <a:xfrm>
            <a:off x="4343400" y="2438400"/>
            <a:ext cx="2667000" cy="3760004"/>
          </a:xfrm>
          <a:prstGeom prst="rect">
            <a:avLst/>
          </a:prstGeom>
          <a:solidFill>
            <a:srgbClr val="FFFFFF"/>
          </a:solidFill>
          <a:ln w="12700">
            <a:noFill/>
          </a:ln>
        </p:spPr>
        <p:txBody>
          <a:bodyPr vert="horz" wrap="square" lIns="0" tIns="43180" rIns="0" bIns="0" rtlCol="0">
            <a:spAutoFit/>
          </a:bodyPr>
          <a:lstStyle/>
          <a:p>
            <a:pPr marL="130175">
              <a:lnSpc>
                <a:spcPct val="100000"/>
              </a:lnSpc>
              <a:spcBef>
                <a:spcPts val="340"/>
              </a:spcBef>
            </a:pPr>
            <a:r>
              <a:rPr lang="en-US" altLang="ja-JP" sz="2800" spc="-100" dirty="0">
                <a:latin typeface="ＭＳ ゴシック"/>
                <a:cs typeface="ＭＳ ゴシック"/>
              </a:rPr>
              <a:t>…</a:t>
            </a:r>
            <a:r>
              <a:rPr lang="ja-JP" altLang="en-US" sz="2800" spc="-100" dirty="0">
                <a:latin typeface="ＭＳ ゴシック"/>
                <a:cs typeface="ＭＳ ゴシック"/>
              </a:rPr>
              <a:t>　ショットガン</a:t>
            </a:r>
            <a:endParaRPr lang="en-US" sz="2800" spc="-10" dirty="0">
              <a:latin typeface="Century Gothic"/>
              <a:cs typeface="Century Gothic"/>
            </a:endParaRPr>
          </a:p>
          <a:p>
            <a:pPr marL="130175">
              <a:lnSpc>
                <a:spcPct val="100000"/>
              </a:lnSpc>
              <a:spcBef>
                <a:spcPts val="340"/>
              </a:spcBef>
            </a:pPr>
            <a:r>
              <a:rPr lang="en-US" altLang="ja-JP" sz="2800" spc="-100" dirty="0">
                <a:latin typeface="ＭＳ ゴシック"/>
                <a:cs typeface="ＭＳ ゴシック"/>
              </a:rPr>
              <a:t>…</a:t>
            </a:r>
            <a:r>
              <a:rPr lang="ja-JP" altLang="en-US" sz="2800" spc="-100" dirty="0">
                <a:latin typeface="ＭＳ ゴシック"/>
                <a:cs typeface="ＭＳ ゴシック"/>
              </a:rPr>
              <a:t>　</a:t>
            </a:r>
            <a:r>
              <a:rPr lang="en-US" altLang="ja-JP" sz="2800" dirty="0">
                <a:cs typeface="Century Gothic"/>
              </a:rPr>
              <a:t>5</a:t>
            </a:r>
          </a:p>
          <a:p>
            <a:pPr marL="130175">
              <a:lnSpc>
                <a:spcPct val="100000"/>
              </a:lnSpc>
              <a:spcBef>
                <a:spcPts val="340"/>
              </a:spcBef>
            </a:pPr>
            <a:r>
              <a:rPr lang="en-US" altLang="ja-JP" sz="2800" spc="-100" dirty="0">
                <a:latin typeface="ＭＳ ゴシック"/>
                <a:cs typeface="ＭＳ ゴシック"/>
              </a:rPr>
              <a:t>…</a:t>
            </a:r>
            <a:r>
              <a:rPr lang="ja-JP" altLang="en-US" sz="2800" spc="-100" dirty="0">
                <a:latin typeface="ＭＳ ゴシック"/>
                <a:cs typeface="ＭＳ ゴシック"/>
              </a:rPr>
              <a:t>　</a:t>
            </a:r>
            <a:r>
              <a:rPr lang="en-US" altLang="ja-JP" sz="2800" spc="-20" dirty="0">
                <a:cs typeface="Century Gothic"/>
              </a:rPr>
              <a:t>30.5</a:t>
            </a:r>
          </a:p>
          <a:p>
            <a:pPr marL="130175">
              <a:lnSpc>
                <a:spcPct val="100000"/>
              </a:lnSpc>
              <a:spcBef>
                <a:spcPts val="340"/>
              </a:spcBef>
            </a:pPr>
            <a:endParaRPr lang="en-US" altLang="ja-JP" sz="2800" spc="-25" dirty="0">
              <a:latin typeface="ＭＳ ゴシック"/>
              <a:cs typeface="ＭＳ ゴシック"/>
            </a:endParaRPr>
          </a:p>
          <a:p>
            <a:pPr marL="130175">
              <a:lnSpc>
                <a:spcPct val="100000"/>
              </a:lnSpc>
              <a:spcBef>
                <a:spcPts val="340"/>
              </a:spcBef>
            </a:pPr>
            <a:endParaRPr lang="en-US" altLang="ja-JP" sz="2800" spc="-25" dirty="0">
              <a:latin typeface="ＭＳ ゴシック"/>
              <a:cs typeface="ＭＳ ゴシック"/>
            </a:endParaRPr>
          </a:p>
          <a:p>
            <a:pPr marL="130175">
              <a:lnSpc>
                <a:spcPct val="100000"/>
              </a:lnSpc>
              <a:spcBef>
                <a:spcPts val="340"/>
              </a:spcBef>
            </a:pPr>
            <a:endParaRPr lang="en-US" altLang="ja-JP" sz="2000" spc="-25" dirty="0">
              <a:latin typeface="ＭＳ ゴシック"/>
              <a:cs typeface="ＭＳ ゴシック"/>
            </a:endParaRPr>
          </a:p>
          <a:p>
            <a:pPr marL="130175">
              <a:lnSpc>
                <a:spcPct val="100000"/>
              </a:lnSpc>
              <a:spcBef>
                <a:spcPts val="340"/>
              </a:spcBef>
            </a:pPr>
            <a:r>
              <a:rPr lang="en-US" altLang="ja-JP" sz="2800" spc="-100" dirty="0">
                <a:latin typeface="ＭＳ ゴシック"/>
                <a:cs typeface="ＭＳ ゴシック"/>
              </a:rPr>
              <a:t>…</a:t>
            </a:r>
            <a:r>
              <a:rPr lang="ja-JP" altLang="en-US" sz="2800" spc="-100" dirty="0">
                <a:latin typeface="ＭＳ ゴシック"/>
                <a:cs typeface="ＭＳ ゴシック"/>
              </a:rPr>
              <a:t>　</a:t>
            </a:r>
            <a:r>
              <a:rPr lang="ja-JP" altLang="en-US" sz="2800" spc="-25" dirty="0">
                <a:latin typeface="ＭＳ ゴシック"/>
                <a:cs typeface="ＭＳ ゴシック"/>
              </a:rPr>
              <a:t>隊員</a:t>
            </a:r>
            <a:r>
              <a:rPr lang="en-US" altLang="ja-JP" sz="2800" dirty="0">
                <a:latin typeface="Century Gothic"/>
                <a:cs typeface="Century Gothic"/>
              </a:rPr>
              <a:t>A</a:t>
            </a:r>
            <a:endParaRPr lang="en-US" altLang="ja-JP" sz="2800" spc="-20" dirty="0">
              <a:cs typeface="Century Gothic"/>
            </a:endParaRPr>
          </a:p>
          <a:p>
            <a:pPr marL="130175">
              <a:lnSpc>
                <a:spcPct val="100000"/>
              </a:lnSpc>
              <a:spcBef>
                <a:spcPts val="340"/>
              </a:spcBef>
            </a:pPr>
            <a:r>
              <a:rPr lang="en-US" altLang="ja-JP" sz="2800" spc="-100" dirty="0">
                <a:latin typeface="ＭＳ ゴシック"/>
                <a:cs typeface="ＭＳ ゴシック"/>
              </a:rPr>
              <a:t>…</a:t>
            </a:r>
            <a:r>
              <a:rPr lang="ja-JP" altLang="en-US" sz="2800" spc="-100" dirty="0">
                <a:latin typeface="ＭＳ ゴシック"/>
                <a:cs typeface="ＭＳ ゴシック"/>
              </a:rPr>
              <a:t>　</a:t>
            </a:r>
            <a:r>
              <a:rPr sz="2800" dirty="0">
                <a:cs typeface="Century Gothic"/>
              </a:rPr>
              <a:t>100</a:t>
            </a:r>
            <a:endParaRPr sz="2800" dirty="0">
              <a:latin typeface="Century Gothic"/>
              <a:cs typeface="Century Gothic"/>
            </a:endParaRPr>
          </a:p>
        </p:txBody>
      </p:sp>
      <p:sp>
        <p:nvSpPr>
          <p:cNvPr id="6" name="object 6">
            <a:extLst>
              <a:ext uri="{FF2B5EF4-FFF2-40B4-BE49-F238E27FC236}">
                <a16:creationId xmlns:a16="http://schemas.microsoft.com/office/drawing/2014/main" id="{BB4C77FC-6DFC-42E5-616A-C02D3287245B}"/>
              </a:ext>
            </a:extLst>
          </p:cNvPr>
          <p:cNvSpPr txBox="1"/>
          <p:nvPr/>
        </p:nvSpPr>
        <p:spPr>
          <a:xfrm>
            <a:off x="8915400" y="279038"/>
            <a:ext cx="3049905" cy="452120"/>
          </a:xfrm>
          <a:prstGeom prst="rect">
            <a:avLst/>
          </a:prstGeom>
        </p:spPr>
        <p:txBody>
          <a:bodyPr vert="horz" wrap="square" lIns="0" tIns="12065" rIns="0" bIns="0" rtlCol="0">
            <a:spAutoFit/>
          </a:bodyPr>
          <a:lstStyle/>
          <a:p>
            <a:pPr marL="12700">
              <a:lnSpc>
                <a:spcPct val="100000"/>
              </a:lnSpc>
              <a:spcBef>
                <a:spcPts val="95"/>
              </a:spcBef>
            </a:pPr>
            <a:r>
              <a:rPr sz="2800" spc="-10" dirty="0">
                <a:cs typeface="Century Gothic"/>
              </a:rPr>
              <a:t>↓</a:t>
            </a:r>
            <a:r>
              <a:rPr lang="en-US" sz="2800" spc="-10" dirty="0">
                <a:cs typeface="Century Gothic"/>
              </a:rPr>
              <a:t> </a:t>
            </a:r>
            <a:r>
              <a:rPr lang="en-US" sz="2800" spc="-40" dirty="0">
                <a:cs typeface="ＭＳ ゴシック"/>
              </a:rPr>
              <a:t>file0</a:t>
            </a:r>
            <a:r>
              <a:rPr lang="en-US" altLang="ja-JP" sz="2800" spc="-40" dirty="0">
                <a:cs typeface="ＭＳ ゴシック"/>
              </a:rPr>
              <a:t>3</a:t>
            </a:r>
            <a:r>
              <a:rPr lang="en-US" sz="2800" spc="-40" dirty="0">
                <a:cs typeface="ＭＳ ゴシック"/>
              </a:rPr>
              <a:t>.txt</a:t>
            </a:r>
            <a:endParaRPr sz="2800" dirty="0">
              <a:cs typeface="ＭＳ ゴシック"/>
            </a:endParaRPr>
          </a:p>
        </p:txBody>
      </p:sp>
      <p:sp>
        <p:nvSpPr>
          <p:cNvPr id="7" name="object 11">
            <a:extLst>
              <a:ext uri="{FF2B5EF4-FFF2-40B4-BE49-F238E27FC236}">
                <a16:creationId xmlns:a16="http://schemas.microsoft.com/office/drawing/2014/main" id="{CF5E4C52-DA0B-AB72-A01D-A78F29A749E8}"/>
              </a:ext>
            </a:extLst>
          </p:cNvPr>
          <p:cNvSpPr txBox="1"/>
          <p:nvPr/>
        </p:nvSpPr>
        <p:spPr>
          <a:xfrm>
            <a:off x="7239000" y="3886200"/>
            <a:ext cx="4008120" cy="1120820"/>
          </a:xfrm>
          <a:prstGeom prst="rect">
            <a:avLst/>
          </a:prstGeom>
        </p:spPr>
        <p:txBody>
          <a:bodyPr vert="horz" wrap="square" lIns="0" tIns="12700" rIns="0" bIns="0" rtlCol="0">
            <a:spAutoFit/>
          </a:bodyPr>
          <a:lstStyle/>
          <a:p>
            <a:pPr marL="12700">
              <a:lnSpc>
                <a:spcPct val="100000"/>
              </a:lnSpc>
              <a:spcBef>
                <a:spcPts val="100"/>
              </a:spcBef>
            </a:pPr>
            <a:r>
              <a:rPr lang="en-US" altLang="ja-JP" sz="2400" b="1" spc="-30" dirty="0" err="1">
                <a:solidFill>
                  <a:srgbClr val="00B050"/>
                </a:solidFill>
                <a:cs typeface="ＭＳ ゴシック"/>
              </a:rPr>
              <a:t>SetInfo</a:t>
            </a:r>
            <a:r>
              <a:rPr lang="ja-JP" altLang="en-US" sz="2400" spc="-30" dirty="0">
                <a:solidFill>
                  <a:srgbClr val="00B050"/>
                </a:solidFill>
                <a:latin typeface="+mn-ea"/>
                <a:cs typeface="ＭＳ ゴシック"/>
              </a:rPr>
              <a:t>関数がファイルから</a:t>
            </a:r>
            <a:br>
              <a:rPr lang="en-US" altLang="ja-JP" sz="2400" spc="-30" dirty="0">
                <a:solidFill>
                  <a:srgbClr val="00B050"/>
                </a:solidFill>
                <a:latin typeface="+mn-ea"/>
                <a:cs typeface="ＭＳ ゴシック"/>
              </a:rPr>
            </a:br>
            <a:r>
              <a:rPr lang="ja-JP" altLang="en-US" sz="2400" spc="-30" dirty="0">
                <a:solidFill>
                  <a:srgbClr val="00B050"/>
                </a:solidFill>
                <a:latin typeface="+mn-ea"/>
                <a:cs typeface="ＭＳ ゴシック"/>
              </a:rPr>
              <a:t>読み込んだデータを、構造体変数</a:t>
            </a:r>
            <a:r>
              <a:rPr sz="2400" spc="-30" dirty="0">
                <a:solidFill>
                  <a:srgbClr val="00B050"/>
                </a:solidFill>
                <a:latin typeface="+mn-ea"/>
                <a:cs typeface="ＭＳ ゴシック"/>
              </a:rPr>
              <a:t>の</a:t>
            </a:r>
            <a:r>
              <a:rPr lang="ja-JP" altLang="en-US" sz="2400" spc="-30" dirty="0">
                <a:solidFill>
                  <a:srgbClr val="00B050"/>
                </a:solidFill>
                <a:latin typeface="+mn-ea"/>
                <a:cs typeface="ＭＳ ゴシック"/>
              </a:rPr>
              <a:t>メンバに</a:t>
            </a:r>
            <a:r>
              <a:rPr sz="2400" spc="-25" dirty="0" err="1">
                <a:solidFill>
                  <a:srgbClr val="00B050"/>
                </a:solidFill>
                <a:latin typeface="+mn-ea"/>
                <a:cs typeface="ＭＳ ゴシック"/>
              </a:rPr>
              <a:t>セットする</a:t>
            </a:r>
            <a:r>
              <a:rPr sz="2400" spc="-25" dirty="0">
                <a:solidFill>
                  <a:srgbClr val="00B050"/>
                </a:solidFill>
                <a:latin typeface="+mn-ea"/>
                <a:cs typeface="ＭＳ ゴシック"/>
              </a:rPr>
              <a:t>！！</a:t>
            </a:r>
            <a:endParaRPr sz="2400" dirty="0">
              <a:solidFill>
                <a:srgbClr val="00B050"/>
              </a:solidFill>
              <a:latin typeface="+mn-ea"/>
              <a:cs typeface="ＭＳ ゴシック"/>
            </a:endParaRPr>
          </a:p>
        </p:txBody>
      </p:sp>
    </p:spTree>
    <p:extLst>
      <p:ext uri="{BB962C8B-B14F-4D97-AF65-F5344CB8AC3E}">
        <p14:creationId xmlns:p14="http://schemas.microsoft.com/office/powerpoint/2010/main" val="4255860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8219" y="1909572"/>
            <a:ext cx="10538460" cy="585470"/>
          </a:xfrm>
          <a:custGeom>
            <a:avLst/>
            <a:gdLst/>
            <a:ahLst/>
            <a:cxnLst/>
            <a:rect l="l" t="t" r="r" b="b"/>
            <a:pathLst>
              <a:path w="10538460" h="585469">
                <a:moveTo>
                  <a:pt x="10538460" y="0"/>
                </a:moveTo>
                <a:lnTo>
                  <a:pt x="0" y="0"/>
                </a:lnTo>
                <a:lnTo>
                  <a:pt x="0" y="585215"/>
                </a:lnTo>
                <a:lnTo>
                  <a:pt x="10538460" y="585215"/>
                </a:lnTo>
                <a:lnTo>
                  <a:pt x="10538460" y="0"/>
                </a:lnTo>
                <a:close/>
              </a:path>
            </a:pathLst>
          </a:custGeom>
          <a:solidFill>
            <a:srgbClr val="FFFFFF"/>
          </a:solidFill>
        </p:spPr>
        <p:txBody>
          <a:bodyPr wrap="square" lIns="0" tIns="0" rIns="0" bIns="0" rtlCol="0"/>
          <a:lstStyle/>
          <a:p>
            <a:endParaRPr/>
          </a:p>
        </p:txBody>
      </p:sp>
      <p:sp>
        <p:nvSpPr>
          <p:cNvPr id="3" name="object 3"/>
          <p:cNvSpPr txBox="1"/>
          <p:nvPr/>
        </p:nvSpPr>
        <p:spPr>
          <a:xfrm>
            <a:off x="998219" y="1909572"/>
            <a:ext cx="7383781" cy="533479"/>
          </a:xfrm>
          <a:prstGeom prst="rect">
            <a:avLst/>
          </a:prstGeom>
          <a:ln w="12700">
            <a:solidFill>
              <a:srgbClr val="1CACE3"/>
            </a:solidFill>
          </a:ln>
        </p:spPr>
        <p:txBody>
          <a:bodyPr vert="horz" wrap="square" lIns="0" tIns="40640" rIns="0" bIns="0" rtlCol="0">
            <a:spAutoFit/>
          </a:bodyPr>
          <a:lstStyle/>
          <a:p>
            <a:pPr marL="90805">
              <a:lnSpc>
                <a:spcPct val="100000"/>
              </a:lnSpc>
              <a:spcBef>
                <a:spcPts val="320"/>
              </a:spcBef>
            </a:pPr>
            <a:r>
              <a:rPr sz="3200" dirty="0">
                <a:solidFill>
                  <a:srgbClr val="0000FF"/>
                </a:solidFill>
                <a:cs typeface="ＭＳ ゴシック"/>
              </a:rPr>
              <a:t>void</a:t>
            </a:r>
            <a:r>
              <a:rPr sz="3200" spc="-25" dirty="0">
                <a:solidFill>
                  <a:srgbClr val="0000FF"/>
                </a:solidFill>
                <a:cs typeface="ＭＳ ゴシック"/>
              </a:rPr>
              <a:t> </a:t>
            </a:r>
            <a:r>
              <a:rPr sz="3200" dirty="0">
                <a:cs typeface="ＭＳ ゴシック"/>
              </a:rPr>
              <a:t>Display(</a:t>
            </a:r>
            <a:r>
              <a:rPr lang="en-US" altLang="ja-JP" sz="3200" dirty="0">
                <a:solidFill>
                  <a:srgbClr val="FF0000"/>
                </a:solidFill>
                <a:cs typeface="ＭＳ ゴシック"/>
              </a:rPr>
              <a:t>Soldier</a:t>
            </a:r>
            <a:r>
              <a:rPr sz="3200" spc="-25" dirty="0">
                <a:solidFill>
                  <a:srgbClr val="2B91AE"/>
                </a:solidFill>
                <a:cs typeface="ＭＳ ゴシック"/>
              </a:rPr>
              <a:t> </a:t>
            </a:r>
            <a:r>
              <a:rPr lang="en-US" sz="3200" spc="-25" dirty="0">
                <a:solidFill>
                  <a:srgbClr val="808080"/>
                </a:solidFill>
                <a:cs typeface="ＭＳ ゴシック"/>
              </a:rPr>
              <a:t>s</a:t>
            </a:r>
            <a:r>
              <a:rPr sz="3200" spc="-25" dirty="0">
                <a:cs typeface="ＭＳ ゴシック"/>
              </a:rPr>
              <a:t>);</a:t>
            </a:r>
            <a:endParaRPr sz="3200" dirty="0">
              <a:cs typeface="ＭＳ ゴシック"/>
            </a:endParaRPr>
          </a:p>
        </p:txBody>
      </p:sp>
      <p:sp>
        <p:nvSpPr>
          <p:cNvPr id="4" name="object 4"/>
          <p:cNvSpPr txBox="1"/>
          <p:nvPr/>
        </p:nvSpPr>
        <p:spPr>
          <a:xfrm>
            <a:off x="703275" y="1254963"/>
            <a:ext cx="3582035" cy="452120"/>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関数定義について</a:t>
            </a:r>
            <a:r>
              <a:rPr sz="2800" spc="-60" dirty="0">
                <a:latin typeface="ＭＳ ゴシック"/>
                <a:cs typeface="ＭＳ ゴシック"/>
              </a:rPr>
              <a:t>～</a:t>
            </a:r>
            <a:endParaRPr sz="2800" dirty="0">
              <a:latin typeface="ＭＳ ゴシック"/>
              <a:cs typeface="ＭＳ ゴシック"/>
            </a:endParaRPr>
          </a:p>
        </p:txBody>
      </p:sp>
      <p:sp>
        <p:nvSpPr>
          <p:cNvPr id="5" name="object 5"/>
          <p:cNvSpPr/>
          <p:nvPr/>
        </p:nvSpPr>
        <p:spPr>
          <a:xfrm>
            <a:off x="1046988" y="5245608"/>
            <a:ext cx="8509000" cy="1078992"/>
          </a:xfrm>
          <a:custGeom>
            <a:avLst/>
            <a:gdLst/>
            <a:ahLst/>
            <a:cxnLst/>
            <a:rect l="l" t="t" r="r" b="b"/>
            <a:pathLst>
              <a:path w="8509000" h="1323340">
                <a:moveTo>
                  <a:pt x="8508492" y="0"/>
                </a:moveTo>
                <a:lnTo>
                  <a:pt x="0" y="0"/>
                </a:lnTo>
                <a:lnTo>
                  <a:pt x="0" y="1322831"/>
                </a:lnTo>
                <a:lnTo>
                  <a:pt x="8508492" y="1322831"/>
                </a:lnTo>
                <a:lnTo>
                  <a:pt x="8508492" y="0"/>
                </a:lnTo>
                <a:close/>
              </a:path>
            </a:pathLst>
          </a:custGeom>
          <a:solidFill>
            <a:srgbClr val="0D0D0D"/>
          </a:solidFill>
        </p:spPr>
        <p:txBody>
          <a:bodyPr wrap="square" lIns="0" tIns="0" rIns="0" bIns="0" rtlCol="0"/>
          <a:lstStyle/>
          <a:p>
            <a:endParaRPr/>
          </a:p>
        </p:txBody>
      </p:sp>
      <p:sp>
        <p:nvSpPr>
          <p:cNvPr id="6" name="object 6"/>
          <p:cNvSpPr txBox="1"/>
          <p:nvPr/>
        </p:nvSpPr>
        <p:spPr>
          <a:xfrm>
            <a:off x="1076350" y="2798521"/>
            <a:ext cx="9858375" cy="3731895"/>
          </a:xfrm>
          <a:prstGeom prst="rect">
            <a:avLst/>
          </a:prstGeom>
        </p:spPr>
        <p:txBody>
          <a:bodyPr vert="horz" wrap="square" lIns="0" tIns="13335" rIns="0" bIns="0" rtlCol="0">
            <a:spAutoFit/>
          </a:bodyPr>
          <a:lstStyle/>
          <a:p>
            <a:pPr marL="12700">
              <a:lnSpc>
                <a:spcPct val="100000"/>
              </a:lnSpc>
              <a:spcBef>
                <a:spcPts val="105"/>
              </a:spcBef>
            </a:pPr>
            <a:r>
              <a:rPr sz="3200" b="1" spc="-40" dirty="0" err="1">
                <a:solidFill>
                  <a:srgbClr val="2583C5"/>
                </a:solidFill>
                <a:latin typeface="ＭＳ ゴシック"/>
                <a:cs typeface="ＭＳ ゴシック"/>
              </a:rPr>
              <a:t>引数</a:t>
            </a:r>
            <a:r>
              <a:rPr sz="2800" spc="-40" dirty="0" err="1">
                <a:latin typeface="ＭＳ ゴシック"/>
                <a:cs typeface="ＭＳ ゴシック"/>
              </a:rPr>
              <a:t>は</a:t>
            </a:r>
            <a:r>
              <a:rPr sz="3200" b="1" spc="-40" dirty="0" err="1">
                <a:solidFill>
                  <a:srgbClr val="FF0000"/>
                </a:solidFill>
                <a:latin typeface="ＭＳ ゴシック"/>
                <a:cs typeface="ＭＳ ゴシック"/>
              </a:rPr>
              <a:t>情報をセット済みの</a:t>
            </a:r>
            <a:r>
              <a:rPr sz="2800" spc="-40" dirty="0" err="1">
                <a:latin typeface="ＭＳ ゴシック"/>
                <a:cs typeface="ＭＳ ゴシック"/>
              </a:rPr>
              <a:t>構造体変数</a:t>
            </a:r>
            <a:endParaRPr sz="2800" dirty="0">
              <a:latin typeface="ＭＳ ゴシック"/>
              <a:cs typeface="ＭＳ ゴシック"/>
            </a:endParaRPr>
          </a:p>
          <a:p>
            <a:pPr>
              <a:lnSpc>
                <a:spcPct val="100000"/>
              </a:lnSpc>
              <a:spcBef>
                <a:spcPts val="10"/>
              </a:spcBef>
            </a:pPr>
            <a:endParaRPr sz="3200" dirty="0">
              <a:latin typeface="ＭＳ ゴシック"/>
              <a:cs typeface="ＭＳ ゴシック"/>
            </a:endParaRPr>
          </a:p>
          <a:p>
            <a:pPr marL="62230">
              <a:lnSpc>
                <a:spcPct val="100000"/>
              </a:lnSpc>
              <a:spcBef>
                <a:spcPts val="5"/>
              </a:spcBef>
            </a:pPr>
            <a:r>
              <a:rPr lang="ja-JP" altLang="en-US" sz="3200" dirty="0">
                <a:latin typeface="ＭＳ ゴシック"/>
                <a:cs typeface="ＭＳ ゴシック"/>
              </a:rPr>
              <a:t>関数の機能</a:t>
            </a:r>
            <a:endParaRPr sz="3200" dirty="0">
              <a:latin typeface="ＭＳ ゴシック"/>
              <a:cs typeface="ＭＳ ゴシック"/>
            </a:endParaRPr>
          </a:p>
          <a:p>
            <a:pPr marL="62230" marR="3996690">
              <a:lnSpc>
                <a:spcPct val="100000"/>
              </a:lnSpc>
              <a:spcBef>
                <a:spcPts val="20"/>
              </a:spcBef>
            </a:pPr>
            <a:r>
              <a:rPr sz="2400" spc="-5" dirty="0" err="1">
                <a:latin typeface="ＭＳ ゴシック"/>
                <a:cs typeface="ＭＳ ゴシック"/>
              </a:rPr>
              <a:t>第一引数で渡された構造体変数のメンバを実行結果通りに出力する</a:t>
            </a:r>
            <a:endParaRPr sz="2400" dirty="0">
              <a:latin typeface="ＭＳ ゴシック"/>
              <a:cs typeface="ＭＳ ゴシック"/>
            </a:endParaRPr>
          </a:p>
          <a:p>
            <a:pPr marL="62230">
              <a:lnSpc>
                <a:spcPct val="100000"/>
              </a:lnSpc>
              <a:spcBef>
                <a:spcPts val="1855"/>
              </a:spcBef>
              <a:tabLst>
                <a:tab pos="1331595" algn="l"/>
              </a:tabLst>
            </a:pPr>
            <a:r>
              <a:rPr sz="2800" spc="-25" dirty="0">
                <a:solidFill>
                  <a:srgbClr val="FFFFFF"/>
                </a:solidFill>
                <a:latin typeface="ＭＳ ゴシック"/>
                <a:cs typeface="ＭＳ ゴシック"/>
              </a:rPr>
              <a:t>隊員</a:t>
            </a:r>
            <a:r>
              <a:rPr sz="2800" spc="-50" dirty="0">
                <a:solidFill>
                  <a:srgbClr val="FFFFFF"/>
                </a:solidFill>
                <a:latin typeface="Century Gothic"/>
                <a:cs typeface="Century Gothic"/>
              </a:rPr>
              <a:t>A</a:t>
            </a:r>
            <a:r>
              <a:rPr sz="2800" dirty="0">
                <a:solidFill>
                  <a:srgbClr val="FFFFFF"/>
                </a:solidFill>
                <a:latin typeface="Century Gothic"/>
                <a:cs typeface="Century Gothic"/>
              </a:rPr>
              <a:t>	</a:t>
            </a:r>
            <a:r>
              <a:rPr sz="2800" spc="-25" dirty="0">
                <a:solidFill>
                  <a:srgbClr val="FFFFFF"/>
                </a:solidFill>
                <a:latin typeface="ＭＳ ゴシック"/>
                <a:cs typeface="ＭＳ ゴシック"/>
              </a:rPr>
              <a:t>体力</a:t>
            </a:r>
            <a:r>
              <a:rPr sz="2800" spc="-20" dirty="0">
                <a:solidFill>
                  <a:srgbClr val="FFFFFF"/>
                </a:solidFill>
                <a:latin typeface="Century Gothic"/>
                <a:cs typeface="Century Gothic"/>
              </a:rPr>
              <a:t>:100</a:t>
            </a:r>
            <a:endParaRPr sz="2800" dirty="0">
              <a:latin typeface="Century Gothic"/>
              <a:cs typeface="Century Gothic"/>
            </a:endParaRPr>
          </a:p>
          <a:p>
            <a:pPr marL="62230">
              <a:lnSpc>
                <a:spcPct val="100000"/>
              </a:lnSpc>
              <a:tabLst>
                <a:tab pos="3694429" algn="l"/>
                <a:tab pos="5844540" algn="l"/>
              </a:tabLst>
            </a:pPr>
            <a:r>
              <a:rPr sz="2800" spc="-25" dirty="0">
                <a:solidFill>
                  <a:srgbClr val="FFFFFF"/>
                </a:solidFill>
                <a:latin typeface="ＭＳ ゴシック"/>
                <a:cs typeface="ＭＳ ゴシック"/>
              </a:rPr>
              <a:t>武器</a:t>
            </a:r>
            <a:r>
              <a:rPr sz="2800" spc="-35" dirty="0">
                <a:solidFill>
                  <a:srgbClr val="FFFFFF"/>
                </a:solidFill>
                <a:latin typeface="Century Gothic"/>
                <a:cs typeface="Century Gothic"/>
              </a:rPr>
              <a:t>:</a:t>
            </a:r>
            <a:r>
              <a:rPr sz="2800" spc="-25" dirty="0">
                <a:solidFill>
                  <a:srgbClr val="FFFFFF"/>
                </a:solidFill>
                <a:latin typeface="ＭＳ ゴシック"/>
                <a:cs typeface="ＭＳ ゴシック"/>
              </a:rPr>
              <a:t>ショットガ</a:t>
            </a:r>
            <a:r>
              <a:rPr sz="2800" spc="-50" dirty="0">
                <a:solidFill>
                  <a:srgbClr val="FFFFFF"/>
                </a:solidFill>
                <a:latin typeface="ＭＳ ゴシック"/>
                <a:cs typeface="ＭＳ ゴシック"/>
              </a:rPr>
              <a:t>ン</a:t>
            </a:r>
            <a:r>
              <a:rPr sz="2800" dirty="0">
                <a:solidFill>
                  <a:srgbClr val="FFFFFF"/>
                </a:solidFill>
                <a:latin typeface="ＭＳ ゴシック"/>
                <a:cs typeface="ＭＳ ゴシック"/>
              </a:rPr>
              <a:t>	</a:t>
            </a:r>
            <a:r>
              <a:rPr sz="2800" spc="-25" dirty="0">
                <a:solidFill>
                  <a:srgbClr val="FFFFFF"/>
                </a:solidFill>
                <a:latin typeface="ＭＳ ゴシック"/>
                <a:cs typeface="ＭＳ ゴシック"/>
              </a:rPr>
              <a:t>残弾数</a:t>
            </a:r>
            <a:r>
              <a:rPr sz="2800" spc="-25" dirty="0">
                <a:solidFill>
                  <a:srgbClr val="FFFFFF"/>
                </a:solidFill>
                <a:latin typeface="Century Gothic"/>
                <a:cs typeface="Century Gothic"/>
              </a:rPr>
              <a:t>:5</a:t>
            </a:r>
            <a:r>
              <a:rPr sz="2800" dirty="0">
                <a:solidFill>
                  <a:srgbClr val="FFFFFF"/>
                </a:solidFill>
                <a:latin typeface="Century Gothic"/>
                <a:cs typeface="Century Gothic"/>
              </a:rPr>
              <a:t>	</a:t>
            </a:r>
            <a:r>
              <a:rPr sz="2800" spc="-25" dirty="0">
                <a:solidFill>
                  <a:srgbClr val="FFFFFF"/>
                </a:solidFill>
                <a:latin typeface="ＭＳ ゴシック"/>
                <a:cs typeface="ＭＳ ゴシック"/>
              </a:rPr>
              <a:t>攻撃力</a:t>
            </a:r>
            <a:r>
              <a:rPr sz="2800" spc="-10" dirty="0">
                <a:solidFill>
                  <a:srgbClr val="FFFFFF"/>
                </a:solidFill>
                <a:latin typeface="Century Gothic"/>
                <a:cs typeface="Century Gothic"/>
              </a:rPr>
              <a:t>:30.50</a:t>
            </a:r>
            <a:endParaRPr sz="2800" dirty="0">
              <a:latin typeface="Century Gothic"/>
              <a:cs typeface="Century Gothic"/>
            </a:endParaRPr>
          </a:p>
          <a:p>
            <a:pPr marR="5080" algn="r">
              <a:lnSpc>
                <a:spcPct val="100000"/>
              </a:lnSpc>
              <a:spcBef>
                <a:spcPts val="85"/>
              </a:spcBef>
            </a:pPr>
            <a:r>
              <a:rPr sz="2400" spc="-15" dirty="0">
                <a:latin typeface="ＭＳ ゴシック"/>
                <a:cs typeface="ＭＳ ゴシック"/>
              </a:rPr>
              <a:t>実行結果</a:t>
            </a:r>
            <a:endParaRPr sz="2400" dirty="0">
              <a:latin typeface="ＭＳ ゴシック"/>
              <a:cs typeface="ＭＳ ゴシック"/>
            </a:endParaRPr>
          </a:p>
        </p:txBody>
      </p:sp>
      <p:sp>
        <p:nvSpPr>
          <p:cNvPr id="7" name="object 7"/>
          <p:cNvSpPr txBox="1">
            <a:spLocks noGrp="1"/>
          </p:cNvSpPr>
          <p:nvPr>
            <p:ph type="title"/>
          </p:nvPr>
        </p:nvSpPr>
        <p:spPr>
          <a:xfrm>
            <a:off x="838200" y="259780"/>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f_prac03.c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75518"/>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f_prac04.c</a:t>
            </a:r>
          </a:p>
        </p:txBody>
      </p:sp>
      <p:sp>
        <p:nvSpPr>
          <p:cNvPr id="4" name="object 4"/>
          <p:cNvSpPr txBox="1"/>
          <p:nvPr/>
        </p:nvSpPr>
        <p:spPr>
          <a:xfrm>
            <a:off x="900683" y="2711195"/>
            <a:ext cx="10588042" cy="861628"/>
          </a:xfrm>
          <a:prstGeom prst="rect">
            <a:avLst/>
          </a:prstGeom>
          <a:solidFill>
            <a:schemeClr val="tx1"/>
          </a:solidFill>
        </p:spPr>
        <p:txBody>
          <a:bodyPr vert="horz" wrap="square" lIns="108000" tIns="38735" rIns="0" bIns="144000" rtlCol="0">
            <a:spAutoFit/>
          </a:bodyPr>
          <a:lstStyle/>
          <a:p>
            <a:pPr marL="90805">
              <a:lnSpc>
                <a:spcPct val="100000"/>
              </a:lnSpc>
              <a:spcBef>
                <a:spcPts val="305"/>
              </a:spcBef>
            </a:pPr>
            <a:r>
              <a:rPr sz="4400" b="1" dirty="0">
                <a:solidFill>
                  <a:srgbClr val="FFFFFF"/>
                </a:solidFill>
                <a:cs typeface="Century Gothic"/>
              </a:rPr>
              <a:t>copy</a:t>
            </a:r>
            <a:r>
              <a:rPr sz="4400" b="1" spc="-55" dirty="0">
                <a:solidFill>
                  <a:srgbClr val="FFFFFF"/>
                </a:solidFill>
                <a:cs typeface="Century Gothic"/>
              </a:rPr>
              <a:t> </a:t>
            </a:r>
            <a:r>
              <a:rPr sz="4400" b="1" dirty="0">
                <a:solidFill>
                  <a:srgbClr val="FFFFFF"/>
                </a:solidFill>
                <a:cs typeface="Century Gothic"/>
              </a:rPr>
              <a:t>f_prac0</a:t>
            </a:r>
            <a:r>
              <a:rPr lang="en-US" sz="4400" b="1" dirty="0">
                <a:solidFill>
                  <a:srgbClr val="FFFFFF"/>
                </a:solidFill>
                <a:cs typeface="Century Gothic"/>
              </a:rPr>
              <a:t>3</a:t>
            </a:r>
            <a:r>
              <a:rPr sz="4400" b="1" dirty="0">
                <a:solidFill>
                  <a:srgbClr val="FFFFFF"/>
                </a:solidFill>
                <a:cs typeface="Century Gothic"/>
              </a:rPr>
              <a:t>.c</a:t>
            </a:r>
            <a:r>
              <a:rPr sz="4400" b="1" spc="-65" dirty="0">
                <a:solidFill>
                  <a:srgbClr val="FFFFFF"/>
                </a:solidFill>
                <a:cs typeface="Century Gothic"/>
              </a:rPr>
              <a:t> </a:t>
            </a:r>
            <a:r>
              <a:rPr sz="4400" b="1" spc="-10" dirty="0">
                <a:solidFill>
                  <a:srgbClr val="FFFFFF"/>
                </a:solidFill>
                <a:cs typeface="Century Gothic"/>
              </a:rPr>
              <a:t>f_prac0</a:t>
            </a:r>
            <a:r>
              <a:rPr lang="en-US" sz="4400" b="1" spc="-10" dirty="0">
                <a:solidFill>
                  <a:srgbClr val="FFFFFF"/>
                </a:solidFill>
                <a:cs typeface="Century Gothic"/>
              </a:rPr>
              <a:t>4</a:t>
            </a:r>
            <a:r>
              <a:rPr sz="4400" b="1" spc="-10" dirty="0">
                <a:solidFill>
                  <a:srgbClr val="FFFFFF"/>
                </a:solidFill>
                <a:cs typeface="Century Gothic"/>
              </a:rPr>
              <a:t>.c</a:t>
            </a:r>
            <a:endParaRPr sz="4400" dirty="0">
              <a:cs typeface="Century Gothic"/>
            </a:endParaRPr>
          </a:p>
        </p:txBody>
      </p:sp>
      <p:sp>
        <p:nvSpPr>
          <p:cNvPr id="5" name="object 5"/>
          <p:cNvSpPr txBox="1"/>
          <p:nvPr/>
        </p:nvSpPr>
        <p:spPr>
          <a:xfrm>
            <a:off x="703275" y="1254963"/>
            <a:ext cx="8440725" cy="1156086"/>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ファイルの作成</a:t>
            </a:r>
            <a:r>
              <a:rPr sz="2800" spc="-50" dirty="0">
                <a:latin typeface="ＭＳ ゴシック"/>
                <a:cs typeface="ＭＳ ゴシック"/>
              </a:rPr>
              <a:t>～</a:t>
            </a:r>
            <a:endParaRPr sz="2800" dirty="0">
              <a:latin typeface="ＭＳ ゴシック"/>
              <a:cs typeface="ＭＳ ゴシック"/>
            </a:endParaRPr>
          </a:p>
          <a:p>
            <a:pPr marL="191770">
              <a:lnSpc>
                <a:spcPct val="100000"/>
              </a:lnSpc>
              <a:spcBef>
                <a:spcPts val="2165"/>
              </a:spcBef>
            </a:pPr>
            <a:r>
              <a:rPr sz="2800" spc="-30" dirty="0">
                <a:latin typeface="ＭＳ ゴシック"/>
                <a:cs typeface="ＭＳ ゴシック"/>
              </a:rPr>
              <a:t>まず</a:t>
            </a:r>
            <a:r>
              <a:rPr sz="2800" b="1" spc="-30" dirty="0">
                <a:cs typeface="Century Gothic"/>
              </a:rPr>
              <a:t>f_prac0</a:t>
            </a:r>
            <a:r>
              <a:rPr lang="en-US" sz="2800" b="1" spc="-30" dirty="0">
                <a:cs typeface="Century Gothic"/>
              </a:rPr>
              <a:t>3</a:t>
            </a:r>
            <a:r>
              <a:rPr sz="2800" spc="-40" dirty="0">
                <a:latin typeface="ＭＳ ゴシック"/>
                <a:cs typeface="ＭＳ ゴシック"/>
              </a:rPr>
              <a:t>の内容をそのままコピー</a:t>
            </a:r>
            <a:endParaRPr sz="2800" dirty="0">
              <a:latin typeface="ＭＳ ゴシック"/>
              <a:cs typeface="ＭＳ ゴシック"/>
            </a:endParaRPr>
          </a:p>
        </p:txBody>
      </p:sp>
      <p:sp>
        <p:nvSpPr>
          <p:cNvPr id="6" name="object 6"/>
          <p:cNvSpPr txBox="1"/>
          <p:nvPr/>
        </p:nvSpPr>
        <p:spPr>
          <a:xfrm>
            <a:off x="916632" y="3657600"/>
            <a:ext cx="29210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entury Gothic"/>
                <a:cs typeface="Century Gothic"/>
              </a:rPr>
              <a:t>↑</a:t>
            </a:r>
            <a:r>
              <a:rPr sz="2400" spc="-10" dirty="0">
                <a:latin typeface="ＭＳ ゴシック"/>
                <a:cs typeface="ＭＳ ゴシック"/>
              </a:rPr>
              <a:t>コマンドプロンプト</a:t>
            </a:r>
            <a:endParaRPr sz="2400" dirty="0">
              <a:latin typeface="ＭＳ ゴシック"/>
              <a:cs typeface="ＭＳ ゴシック"/>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892" y="1347978"/>
            <a:ext cx="5814060" cy="1645963"/>
          </a:xfrm>
          <a:prstGeom prst="rect">
            <a:avLst/>
          </a:prstGeom>
        </p:spPr>
        <p:txBody>
          <a:bodyPr vert="horz" wrap="square" lIns="0" tIns="12065" rIns="0" bIns="0" rtlCol="0">
            <a:spAutoFit/>
          </a:bodyPr>
          <a:lstStyle/>
          <a:p>
            <a:pPr marL="12700">
              <a:lnSpc>
                <a:spcPts val="4720"/>
              </a:lnSpc>
              <a:spcBef>
                <a:spcPts val="95"/>
              </a:spcBef>
            </a:pPr>
            <a:r>
              <a:rPr sz="4400" spc="-165" dirty="0">
                <a:solidFill>
                  <a:srgbClr val="42B996"/>
                </a:solidFill>
                <a:latin typeface="ＭＳ ゴシック"/>
                <a:cs typeface="ＭＳ ゴシック"/>
              </a:rPr>
              <a:t>▶ </a:t>
            </a:r>
            <a:r>
              <a:rPr sz="3200" spc="-40" dirty="0" err="1">
                <a:latin typeface="ＭＳ ゴシック"/>
                <a:cs typeface="ＭＳ ゴシック"/>
              </a:rPr>
              <a:t>構造体変数を配列に変更し</a:t>
            </a:r>
            <a:r>
              <a:rPr lang="ja-JP" altLang="en-US" sz="3200" spc="-40" dirty="0">
                <a:latin typeface="ＭＳ ゴシック"/>
                <a:cs typeface="ＭＳ ゴシック"/>
              </a:rPr>
              <a:t>て</a:t>
            </a:r>
            <a:endParaRPr sz="3200" dirty="0">
              <a:latin typeface="ＭＳ ゴシック"/>
              <a:cs typeface="ＭＳ ゴシック"/>
            </a:endParaRPr>
          </a:p>
          <a:p>
            <a:pPr marL="469900">
              <a:lnSpc>
                <a:spcPts val="4235"/>
              </a:lnSpc>
            </a:pPr>
            <a:r>
              <a:rPr lang="en-US" altLang="ja-JP" sz="4000" b="1" spc="-40" dirty="0">
                <a:solidFill>
                  <a:srgbClr val="FF0000"/>
                </a:solidFill>
                <a:latin typeface="ＭＳ ゴシック"/>
                <a:cs typeface="ＭＳ ゴシック"/>
              </a:rPr>
              <a:t>3</a:t>
            </a:r>
            <a:r>
              <a:rPr lang="ja-JP" altLang="en-US" sz="4000" b="1" spc="-40" dirty="0">
                <a:solidFill>
                  <a:srgbClr val="FF0000"/>
                </a:solidFill>
                <a:latin typeface="ＭＳ ゴシック"/>
                <a:cs typeface="ＭＳ ゴシック"/>
              </a:rPr>
              <a:t>名</a:t>
            </a:r>
            <a:r>
              <a:rPr sz="4000" b="1" spc="-40" dirty="0" err="1">
                <a:solidFill>
                  <a:srgbClr val="FF0000"/>
                </a:solidFill>
                <a:latin typeface="ＭＳ ゴシック"/>
                <a:cs typeface="ＭＳ ゴシック"/>
              </a:rPr>
              <a:t>分</a:t>
            </a:r>
            <a:r>
              <a:rPr sz="3200" spc="-40" dirty="0" err="1">
                <a:latin typeface="ＭＳ ゴシック"/>
                <a:cs typeface="ＭＳ ゴシック"/>
              </a:rPr>
              <a:t>の情報をファイルから</a:t>
            </a:r>
            <a:endParaRPr sz="3200" dirty="0">
              <a:latin typeface="ＭＳ ゴシック"/>
              <a:cs typeface="ＭＳ ゴシック"/>
            </a:endParaRPr>
          </a:p>
          <a:p>
            <a:pPr marL="469900">
              <a:lnSpc>
                <a:spcPct val="100000"/>
              </a:lnSpc>
            </a:pPr>
            <a:r>
              <a:rPr sz="3200" spc="-40" dirty="0">
                <a:latin typeface="ＭＳ ゴシック"/>
                <a:cs typeface="ＭＳ ゴシック"/>
              </a:rPr>
              <a:t>読み取って表示させる。</a:t>
            </a:r>
            <a:endParaRPr sz="3200" dirty="0">
              <a:latin typeface="ＭＳ ゴシック"/>
              <a:cs typeface="ＭＳ ゴシック"/>
            </a:endParaRPr>
          </a:p>
        </p:txBody>
      </p:sp>
      <p:sp>
        <p:nvSpPr>
          <p:cNvPr id="3" name="object 3"/>
          <p:cNvSpPr txBox="1"/>
          <p:nvPr/>
        </p:nvSpPr>
        <p:spPr>
          <a:xfrm>
            <a:off x="5966587" y="2662427"/>
            <a:ext cx="5814060" cy="1150956"/>
          </a:xfrm>
          <a:prstGeom prst="rect">
            <a:avLst/>
          </a:prstGeom>
          <a:solidFill>
            <a:srgbClr val="FFFFFF"/>
          </a:solidFill>
          <a:ln w="12700">
            <a:solidFill>
              <a:srgbClr val="05465F"/>
            </a:solidFill>
          </a:ln>
        </p:spPr>
        <p:txBody>
          <a:bodyPr vert="horz" wrap="square" lIns="0" tIns="42545" rIns="0" bIns="0" rtlCol="0">
            <a:spAutoFit/>
          </a:bodyPr>
          <a:lstStyle/>
          <a:p>
            <a:pPr marL="92075">
              <a:lnSpc>
                <a:spcPct val="100000"/>
              </a:lnSpc>
              <a:spcBef>
                <a:spcPts val="335"/>
              </a:spcBef>
            </a:pPr>
            <a:r>
              <a:rPr sz="2400" b="1" spc="-25" dirty="0">
                <a:cs typeface="ＭＳ ゴシック"/>
              </a:rPr>
              <a:t>隊員</a:t>
            </a:r>
            <a:r>
              <a:rPr sz="2400" b="1" dirty="0">
                <a:cs typeface="Century Gothic"/>
              </a:rPr>
              <a:t>A</a:t>
            </a:r>
            <a:r>
              <a:rPr sz="2400" b="1" spc="-10" dirty="0">
                <a:cs typeface="Century Gothic"/>
              </a:rPr>
              <a:t> </a:t>
            </a:r>
            <a:r>
              <a:rPr sz="2400" b="1" dirty="0">
                <a:cs typeface="Century Gothic"/>
              </a:rPr>
              <a:t>100</a:t>
            </a:r>
            <a:r>
              <a:rPr sz="2400" b="1" spc="10" dirty="0">
                <a:cs typeface="Century Gothic"/>
              </a:rPr>
              <a:t> </a:t>
            </a:r>
            <a:r>
              <a:rPr sz="2400" b="1" spc="-100" dirty="0">
                <a:cs typeface="ＭＳ ゴシック"/>
              </a:rPr>
              <a:t>ショットガン </a:t>
            </a:r>
            <a:r>
              <a:rPr sz="2400" b="1" dirty="0">
                <a:cs typeface="Century Gothic"/>
              </a:rPr>
              <a:t>5</a:t>
            </a:r>
            <a:r>
              <a:rPr sz="2400" b="1" spc="-10" dirty="0">
                <a:cs typeface="Century Gothic"/>
              </a:rPr>
              <a:t> </a:t>
            </a:r>
            <a:r>
              <a:rPr sz="2400" b="1" spc="-20" dirty="0">
                <a:cs typeface="Century Gothic"/>
              </a:rPr>
              <a:t>30.5</a:t>
            </a:r>
            <a:endParaRPr sz="2400" dirty="0">
              <a:cs typeface="Century Gothic"/>
            </a:endParaRPr>
          </a:p>
          <a:p>
            <a:pPr marL="92075">
              <a:lnSpc>
                <a:spcPct val="100000"/>
              </a:lnSpc>
              <a:spcBef>
                <a:spcPts val="5"/>
              </a:spcBef>
            </a:pPr>
            <a:r>
              <a:rPr sz="2400" b="1" spc="-20" dirty="0">
                <a:cs typeface="ＭＳ ゴシック"/>
              </a:rPr>
              <a:t>隊員</a:t>
            </a:r>
            <a:r>
              <a:rPr sz="2400" b="1" dirty="0">
                <a:cs typeface="Century Gothic"/>
              </a:rPr>
              <a:t>B</a:t>
            </a:r>
            <a:r>
              <a:rPr sz="2400" b="1" spc="-10" dirty="0">
                <a:cs typeface="Century Gothic"/>
              </a:rPr>
              <a:t> </a:t>
            </a:r>
            <a:r>
              <a:rPr sz="2400" b="1" dirty="0">
                <a:cs typeface="Century Gothic"/>
              </a:rPr>
              <a:t>90</a:t>
            </a:r>
            <a:r>
              <a:rPr sz="2400" b="1" spc="10" dirty="0">
                <a:cs typeface="Century Gothic"/>
              </a:rPr>
              <a:t> </a:t>
            </a:r>
            <a:r>
              <a:rPr sz="2400" b="1" spc="-125" dirty="0">
                <a:cs typeface="ＭＳ ゴシック"/>
              </a:rPr>
              <a:t>ピストル </a:t>
            </a:r>
            <a:r>
              <a:rPr sz="2400" b="1" dirty="0">
                <a:cs typeface="Century Gothic"/>
              </a:rPr>
              <a:t>8</a:t>
            </a:r>
            <a:r>
              <a:rPr sz="2400" b="1" spc="-5" dirty="0">
                <a:cs typeface="Century Gothic"/>
              </a:rPr>
              <a:t> </a:t>
            </a:r>
            <a:r>
              <a:rPr sz="2400" b="1" spc="-20" dirty="0">
                <a:cs typeface="Century Gothic"/>
              </a:rPr>
              <a:t>10.2</a:t>
            </a:r>
            <a:endParaRPr sz="2400" dirty="0">
              <a:cs typeface="Century Gothic"/>
            </a:endParaRPr>
          </a:p>
          <a:p>
            <a:pPr marL="92075">
              <a:lnSpc>
                <a:spcPct val="100000"/>
              </a:lnSpc>
            </a:pPr>
            <a:r>
              <a:rPr sz="2400" b="1" spc="-195" dirty="0">
                <a:cs typeface="ＭＳ ゴシック"/>
              </a:rPr>
              <a:t>隊長 </a:t>
            </a:r>
            <a:r>
              <a:rPr sz="2400" b="1" dirty="0">
                <a:cs typeface="Century Gothic"/>
              </a:rPr>
              <a:t>200 </a:t>
            </a:r>
            <a:r>
              <a:rPr sz="2400" b="1" spc="-80" dirty="0">
                <a:cs typeface="ＭＳ ゴシック"/>
              </a:rPr>
              <a:t>アサルトライフル </a:t>
            </a:r>
            <a:r>
              <a:rPr sz="2400" b="1" dirty="0">
                <a:cs typeface="Century Gothic"/>
              </a:rPr>
              <a:t>90</a:t>
            </a:r>
            <a:r>
              <a:rPr sz="2400" b="1" spc="5" dirty="0">
                <a:cs typeface="Century Gothic"/>
              </a:rPr>
              <a:t> </a:t>
            </a:r>
            <a:r>
              <a:rPr sz="2400" b="1" spc="-20" dirty="0">
                <a:cs typeface="Century Gothic"/>
              </a:rPr>
              <a:t>18.0</a:t>
            </a:r>
            <a:endParaRPr sz="2400" dirty="0">
              <a:cs typeface="Century Gothic"/>
            </a:endParaRPr>
          </a:p>
        </p:txBody>
      </p:sp>
      <p:sp>
        <p:nvSpPr>
          <p:cNvPr id="5" name="object 5"/>
          <p:cNvSpPr txBox="1">
            <a:spLocks noGrp="1"/>
          </p:cNvSpPr>
          <p:nvPr>
            <p:ph type="title"/>
          </p:nvPr>
        </p:nvSpPr>
        <p:spPr>
          <a:xfrm>
            <a:off x="838200" y="279108"/>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f_prac04.c</a:t>
            </a:r>
          </a:p>
        </p:txBody>
      </p:sp>
      <p:sp>
        <p:nvSpPr>
          <p:cNvPr id="6" name="object 6">
            <a:extLst>
              <a:ext uri="{FF2B5EF4-FFF2-40B4-BE49-F238E27FC236}">
                <a16:creationId xmlns:a16="http://schemas.microsoft.com/office/drawing/2014/main" id="{65D3C9F8-D84F-D2CD-CEE1-03405BEC633C}"/>
              </a:ext>
            </a:extLst>
          </p:cNvPr>
          <p:cNvSpPr txBox="1"/>
          <p:nvPr/>
        </p:nvSpPr>
        <p:spPr>
          <a:xfrm>
            <a:off x="9067800" y="2142363"/>
            <a:ext cx="3049905" cy="452120"/>
          </a:xfrm>
          <a:prstGeom prst="rect">
            <a:avLst/>
          </a:prstGeom>
        </p:spPr>
        <p:txBody>
          <a:bodyPr vert="horz" wrap="square" lIns="0" tIns="12065" rIns="0" bIns="0" rtlCol="0">
            <a:spAutoFit/>
          </a:bodyPr>
          <a:lstStyle/>
          <a:p>
            <a:pPr marL="12700">
              <a:lnSpc>
                <a:spcPct val="100000"/>
              </a:lnSpc>
              <a:spcBef>
                <a:spcPts val="95"/>
              </a:spcBef>
            </a:pPr>
            <a:r>
              <a:rPr sz="2800" spc="-10" dirty="0">
                <a:cs typeface="Century Gothic"/>
              </a:rPr>
              <a:t>↓</a:t>
            </a:r>
            <a:r>
              <a:rPr lang="en-US" sz="2800" spc="-10" dirty="0">
                <a:cs typeface="Century Gothic"/>
              </a:rPr>
              <a:t> </a:t>
            </a:r>
            <a:r>
              <a:rPr lang="en-US" sz="2800" spc="-40" dirty="0">
                <a:cs typeface="ＭＳ ゴシック"/>
              </a:rPr>
              <a:t>file0</a:t>
            </a:r>
            <a:r>
              <a:rPr lang="en-US" altLang="ja-JP" sz="2800" spc="-40" dirty="0">
                <a:cs typeface="ＭＳ ゴシック"/>
              </a:rPr>
              <a:t>4</a:t>
            </a:r>
            <a:r>
              <a:rPr lang="en-US" sz="2800" spc="-40" dirty="0">
                <a:cs typeface="ＭＳ ゴシック"/>
              </a:rPr>
              <a:t>.txt</a:t>
            </a:r>
            <a:endParaRPr sz="2800" dirty="0">
              <a:cs typeface="ＭＳ ゴシック"/>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4380" y="1978151"/>
            <a:ext cx="10979150" cy="4220210"/>
          </a:xfrm>
          <a:custGeom>
            <a:avLst/>
            <a:gdLst/>
            <a:ahLst/>
            <a:cxnLst/>
            <a:rect l="l" t="t" r="r" b="b"/>
            <a:pathLst>
              <a:path w="10979150" h="4220210">
                <a:moveTo>
                  <a:pt x="10978896" y="0"/>
                </a:moveTo>
                <a:lnTo>
                  <a:pt x="0" y="0"/>
                </a:lnTo>
                <a:lnTo>
                  <a:pt x="0" y="4219956"/>
                </a:lnTo>
                <a:lnTo>
                  <a:pt x="10978896" y="4219956"/>
                </a:lnTo>
                <a:lnTo>
                  <a:pt x="10978896" y="0"/>
                </a:lnTo>
                <a:close/>
              </a:path>
            </a:pathLst>
          </a:custGeom>
          <a:solidFill>
            <a:srgbClr val="0D0D0D"/>
          </a:solidFill>
        </p:spPr>
        <p:txBody>
          <a:bodyPr wrap="square" lIns="0" tIns="0" rIns="0" bIns="0" rtlCol="0"/>
          <a:lstStyle/>
          <a:p>
            <a:endParaRPr/>
          </a:p>
        </p:txBody>
      </p:sp>
      <p:sp>
        <p:nvSpPr>
          <p:cNvPr id="3" name="object 3"/>
          <p:cNvSpPr txBox="1"/>
          <p:nvPr/>
        </p:nvSpPr>
        <p:spPr>
          <a:xfrm>
            <a:off x="7161657" y="2514998"/>
            <a:ext cx="2374900"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FFFFFF"/>
                </a:solidFill>
                <a:latin typeface="ＭＳ ゴシック"/>
                <a:cs typeface="ＭＳ ゴシック"/>
              </a:rPr>
              <a:t>攻撃力</a:t>
            </a:r>
            <a:r>
              <a:rPr sz="3200" spc="-10" dirty="0">
                <a:solidFill>
                  <a:srgbClr val="FFFFFF"/>
                </a:solidFill>
                <a:latin typeface="Century Gothic"/>
                <a:cs typeface="Century Gothic"/>
              </a:rPr>
              <a:t>:30.50</a:t>
            </a:r>
            <a:endParaRPr sz="3200" dirty="0">
              <a:latin typeface="Century Gothic"/>
              <a:cs typeface="Century Gothic"/>
            </a:endParaRPr>
          </a:p>
        </p:txBody>
      </p:sp>
      <p:sp>
        <p:nvSpPr>
          <p:cNvPr id="4" name="object 4"/>
          <p:cNvSpPr txBox="1"/>
          <p:nvPr/>
        </p:nvSpPr>
        <p:spPr>
          <a:xfrm>
            <a:off x="832510" y="3469335"/>
            <a:ext cx="2790190" cy="1002030"/>
          </a:xfrm>
          <a:prstGeom prst="rect">
            <a:avLst/>
          </a:prstGeom>
        </p:spPr>
        <p:txBody>
          <a:bodyPr vert="horz" wrap="square" lIns="0" tIns="13335" rIns="0" bIns="0" rtlCol="0">
            <a:spAutoFit/>
          </a:bodyPr>
          <a:lstStyle/>
          <a:p>
            <a:pPr marL="12700" marR="5080">
              <a:lnSpc>
                <a:spcPct val="100000"/>
              </a:lnSpc>
              <a:spcBef>
                <a:spcPts val="105"/>
              </a:spcBef>
              <a:tabLst>
                <a:tab pos="1396365" algn="l"/>
              </a:tabLst>
            </a:pPr>
            <a:r>
              <a:rPr sz="3200" dirty="0">
                <a:solidFill>
                  <a:srgbClr val="FFFFFF"/>
                </a:solidFill>
                <a:latin typeface="ＭＳ ゴシック"/>
                <a:cs typeface="ＭＳ ゴシック"/>
              </a:rPr>
              <a:t>隊員</a:t>
            </a:r>
            <a:r>
              <a:rPr sz="3200" spc="-50" dirty="0">
                <a:solidFill>
                  <a:srgbClr val="FFFFFF"/>
                </a:solidFill>
                <a:latin typeface="Century Gothic"/>
                <a:cs typeface="Century Gothic"/>
              </a:rPr>
              <a:t>B</a:t>
            </a:r>
            <a:r>
              <a:rPr sz="3200" dirty="0">
                <a:solidFill>
                  <a:srgbClr val="FFFFFF"/>
                </a:solidFill>
                <a:latin typeface="Century Gothic"/>
                <a:cs typeface="Century Gothic"/>
              </a:rPr>
              <a:t>	</a:t>
            </a:r>
            <a:r>
              <a:rPr sz="3200" dirty="0">
                <a:solidFill>
                  <a:srgbClr val="FFFFFF"/>
                </a:solidFill>
                <a:latin typeface="ＭＳ ゴシック"/>
                <a:cs typeface="ＭＳ ゴシック"/>
              </a:rPr>
              <a:t>体力</a:t>
            </a:r>
            <a:r>
              <a:rPr sz="3200" spc="-25" dirty="0">
                <a:solidFill>
                  <a:srgbClr val="FFFFFF"/>
                </a:solidFill>
                <a:latin typeface="Century Gothic"/>
                <a:cs typeface="Century Gothic"/>
              </a:rPr>
              <a:t>:90</a:t>
            </a:r>
            <a:r>
              <a:rPr sz="3200" dirty="0">
                <a:solidFill>
                  <a:srgbClr val="FFFFFF"/>
                </a:solidFill>
                <a:latin typeface="ＭＳ ゴシック"/>
                <a:cs typeface="ＭＳ ゴシック"/>
              </a:rPr>
              <a:t>武器</a:t>
            </a:r>
            <a:r>
              <a:rPr sz="3200" spc="-10" dirty="0">
                <a:solidFill>
                  <a:srgbClr val="FFFFFF"/>
                </a:solidFill>
                <a:latin typeface="Century Gothic"/>
                <a:cs typeface="Century Gothic"/>
              </a:rPr>
              <a:t>:</a:t>
            </a:r>
            <a:r>
              <a:rPr sz="3200" dirty="0">
                <a:solidFill>
                  <a:srgbClr val="FFFFFF"/>
                </a:solidFill>
                <a:latin typeface="ＭＳ ゴシック"/>
                <a:cs typeface="ＭＳ ゴシック"/>
              </a:rPr>
              <a:t>ピスト</a:t>
            </a:r>
            <a:r>
              <a:rPr sz="3200" spc="-50" dirty="0">
                <a:solidFill>
                  <a:srgbClr val="FFFFFF"/>
                </a:solidFill>
                <a:latin typeface="ＭＳ ゴシック"/>
                <a:cs typeface="ＭＳ ゴシック"/>
              </a:rPr>
              <a:t>ル</a:t>
            </a:r>
            <a:endParaRPr sz="3200">
              <a:latin typeface="ＭＳ ゴシック"/>
              <a:cs typeface="ＭＳ ゴシック"/>
            </a:endParaRPr>
          </a:p>
        </p:txBody>
      </p:sp>
      <p:sp>
        <p:nvSpPr>
          <p:cNvPr id="5" name="object 5"/>
          <p:cNvSpPr txBox="1"/>
          <p:nvPr/>
        </p:nvSpPr>
        <p:spPr>
          <a:xfrm>
            <a:off x="3722370" y="3957573"/>
            <a:ext cx="1587500"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FFFFFF"/>
                </a:solidFill>
                <a:latin typeface="ＭＳ ゴシック"/>
                <a:cs typeface="ＭＳ ゴシック"/>
              </a:rPr>
              <a:t>残弾数</a:t>
            </a:r>
            <a:r>
              <a:rPr sz="3200" spc="-25" dirty="0">
                <a:solidFill>
                  <a:srgbClr val="FFFFFF"/>
                </a:solidFill>
                <a:latin typeface="Century Gothic"/>
                <a:cs typeface="Century Gothic"/>
              </a:rPr>
              <a:t>:8</a:t>
            </a:r>
            <a:endParaRPr sz="3200" dirty="0">
              <a:latin typeface="Century Gothic"/>
              <a:cs typeface="Century Gothic"/>
            </a:endParaRPr>
          </a:p>
        </p:txBody>
      </p:sp>
      <p:sp>
        <p:nvSpPr>
          <p:cNvPr id="6" name="object 6"/>
          <p:cNvSpPr txBox="1"/>
          <p:nvPr/>
        </p:nvSpPr>
        <p:spPr>
          <a:xfrm>
            <a:off x="6180835" y="3957573"/>
            <a:ext cx="2376805" cy="513715"/>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FFFFFF"/>
                </a:solidFill>
                <a:latin typeface="ＭＳ ゴシック"/>
                <a:cs typeface="ＭＳ ゴシック"/>
              </a:rPr>
              <a:t>攻撃力</a:t>
            </a:r>
            <a:r>
              <a:rPr sz="3200" spc="-10" dirty="0">
                <a:solidFill>
                  <a:srgbClr val="FFFFFF"/>
                </a:solidFill>
                <a:latin typeface="Century Gothic"/>
                <a:cs typeface="Century Gothic"/>
              </a:rPr>
              <a:t>:10.20</a:t>
            </a:r>
            <a:endParaRPr sz="3200">
              <a:latin typeface="Century Gothic"/>
              <a:cs typeface="Century Gothic"/>
            </a:endParaRPr>
          </a:p>
        </p:txBody>
      </p:sp>
      <p:sp>
        <p:nvSpPr>
          <p:cNvPr id="7" name="object 7"/>
          <p:cNvSpPr txBox="1"/>
          <p:nvPr/>
        </p:nvSpPr>
        <p:spPr>
          <a:xfrm>
            <a:off x="832510" y="4933315"/>
            <a:ext cx="4210685" cy="1001394"/>
          </a:xfrm>
          <a:prstGeom prst="rect">
            <a:avLst/>
          </a:prstGeom>
        </p:spPr>
        <p:txBody>
          <a:bodyPr vert="horz" wrap="square" lIns="0" tIns="12700" rIns="0" bIns="0" rtlCol="0">
            <a:spAutoFit/>
          </a:bodyPr>
          <a:lstStyle/>
          <a:p>
            <a:pPr marL="12700">
              <a:lnSpc>
                <a:spcPct val="100000"/>
              </a:lnSpc>
              <a:spcBef>
                <a:spcPts val="100"/>
              </a:spcBef>
              <a:tabLst>
                <a:tab pos="1276350" algn="l"/>
              </a:tabLst>
            </a:pPr>
            <a:r>
              <a:rPr sz="3200" dirty="0">
                <a:solidFill>
                  <a:srgbClr val="FFFFFF"/>
                </a:solidFill>
                <a:latin typeface="ＭＳ ゴシック"/>
                <a:cs typeface="ＭＳ ゴシック"/>
              </a:rPr>
              <a:t>隊</a:t>
            </a:r>
            <a:r>
              <a:rPr sz="3200" spc="-60" dirty="0">
                <a:solidFill>
                  <a:srgbClr val="FFFFFF"/>
                </a:solidFill>
                <a:latin typeface="ＭＳ ゴシック"/>
                <a:cs typeface="ＭＳ ゴシック"/>
              </a:rPr>
              <a:t>長</a:t>
            </a:r>
            <a:r>
              <a:rPr sz="3200" dirty="0">
                <a:solidFill>
                  <a:srgbClr val="FFFFFF"/>
                </a:solidFill>
                <a:latin typeface="ＭＳ ゴシック"/>
                <a:cs typeface="ＭＳ ゴシック"/>
              </a:rPr>
              <a:t>	体力</a:t>
            </a:r>
            <a:r>
              <a:rPr sz="3200" spc="-20" dirty="0">
                <a:solidFill>
                  <a:srgbClr val="FFFFFF"/>
                </a:solidFill>
                <a:latin typeface="Century Gothic"/>
                <a:cs typeface="Century Gothic"/>
              </a:rPr>
              <a:t>:200</a:t>
            </a:r>
            <a:endParaRPr sz="3200">
              <a:latin typeface="Century Gothic"/>
              <a:cs typeface="Century Gothic"/>
            </a:endParaRPr>
          </a:p>
          <a:p>
            <a:pPr marL="12700">
              <a:lnSpc>
                <a:spcPct val="100000"/>
              </a:lnSpc>
            </a:pPr>
            <a:r>
              <a:rPr sz="3200" dirty="0">
                <a:solidFill>
                  <a:srgbClr val="FFFFFF"/>
                </a:solidFill>
                <a:latin typeface="ＭＳ ゴシック"/>
                <a:cs typeface="ＭＳ ゴシック"/>
              </a:rPr>
              <a:t>武器</a:t>
            </a:r>
            <a:r>
              <a:rPr sz="3200" spc="-10" dirty="0">
                <a:solidFill>
                  <a:srgbClr val="FFFFFF"/>
                </a:solidFill>
                <a:latin typeface="Century Gothic"/>
                <a:cs typeface="Century Gothic"/>
              </a:rPr>
              <a:t>:</a:t>
            </a:r>
            <a:r>
              <a:rPr sz="3200" spc="-10" dirty="0">
                <a:solidFill>
                  <a:srgbClr val="FFFFFF"/>
                </a:solidFill>
                <a:latin typeface="ＭＳ ゴシック"/>
                <a:cs typeface="ＭＳ ゴシック"/>
              </a:rPr>
              <a:t>アサルトライフル</a:t>
            </a:r>
            <a:endParaRPr sz="3200">
              <a:latin typeface="ＭＳ ゴシック"/>
              <a:cs typeface="ＭＳ ゴシック"/>
            </a:endParaRPr>
          </a:p>
        </p:txBody>
      </p:sp>
      <p:sp>
        <p:nvSpPr>
          <p:cNvPr id="8" name="object 8"/>
          <p:cNvSpPr txBox="1"/>
          <p:nvPr/>
        </p:nvSpPr>
        <p:spPr>
          <a:xfrm>
            <a:off x="5348732" y="5420969"/>
            <a:ext cx="1812925"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FFFFFF"/>
                </a:solidFill>
                <a:latin typeface="ＭＳ ゴシック"/>
                <a:cs typeface="ＭＳ ゴシック"/>
              </a:rPr>
              <a:t>残弾数</a:t>
            </a:r>
            <a:r>
              <a:rPr sz="3200" spc="-25" dirty="0">
                <a:solidFill>
                  <a:srgbClr val="FFFFFF"/>
                </a:solidFill>
                <a:latin typeface="Century Gothic"/>
                <a:cs typeface="Century Gothic"/>
              </a:rPr>
              <a:t>:90</a:t>
            </a:r>
            <a:endParaRPr sz="3200">
              <a:latin typeface="Century Gothic"/>
              <a:cs typeface="Century Gothic"/>
            </a:endParaRPr>
          </a:p>
        </p:txBody>
      </p:sp>
      <p:sp>
        <p:nvSpPr>
          <p:cNvPr id="9" name="object 9"/>
          <p:cNvSpPr txBox="1"/>
          <p:nvPr/>
        </p:nvSpPr>
        <p:spPr>
          <a:xfrm>
            <a:off x="7919973" y="5420969"/>
            <a:ext cx="2376805"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FFFFFF"/>
                </a:solidFill>
                <a:latin typeface="ＭＳ ゴシック"/>
                <a:cs typeface="ＭＳ ゴシック"/>
              </a:rPr>
              <a:t>攻撃力</a:t>
            </a:r>
            <a:r>
              <a:rPr sz="3200" spc="-10" dirty="0">
                <a:solidFill>
                  <a:srgbClr val="FFFFFF"/>
                </a:solidFill>
                <a:latin typeface="Century Gothic"/>
                <a:cs typeface="Century Gothic"/>
              </a:rPr>
              <a:t>:18.00</a:t>
            </a:r>
            <a:endParaRPr sz="3200">
              <a:latin typeface="Century Gothic"/>
              <a:cs typeface="Century Gothic"/>
            </a:endParaRPr>
          </a:p>
        </p:txBody>
      </p:sp>
      <p:sp>
        <p:nvSpPr>
          <p:cNvPr id="11" name="object 11"/>
          <p:cNvSpPr txBox="1">
            <a:spLocks noGrp="1"/>
          </p:cNvSpPr>
          <p:nvPr>
            <p:ph type="title"/>
          </p:nvPr>
        </p:nvSpPr>
        <p:spPr>
          <a:xfrm>
            <a:off x="832510" y="252883"/>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f_prac04.c</a:t>
            </a:r>
          </a:p>
        </p:txBody>
      </p:sp>
      <p:sp>
        <p:nvSpPr>
          <p:cNvPr id="10" name="object 10"/>
          <p:cNvSpPr txBox="1">
            <a:spLocks noGrp="1"/>
          </p:cNvSpPr>
          <p:nvPr>
            <p:ph idx="1"/>
          </p:nvPr>
        </p:nvSpPr>
        <p:spPr>
          <a:xfrm>
            <a:off x="832510" y="1434989"/>
            <a:ext cx="10515600" cy="1614545"/>
          </a:xfrm>
          <a:prstGeom prst="rect">
            <a:avLst/>
          </a:prstGeom>
        </p:spPr>
        <p:txBody>
          <a:bodyPr vert="horz" wrap="square" lIns="0" tIns="95250" rIns="0" bIns="0" rtlCol="0">
            <a:spAutoFit/>
          </a:bodyPr>
          <a:lstStyle/>
          <a:p>
            <a:pPr marL="12700">
              <a:lnSpc>
                <a:spcPct val="100000"/>
              </a:lnSpc>
              <a:spcBef>
                <a:spcPts val="750"/>
              </a:spcBef>
            </a:pPr>
            <a:r>
              <a:rPr spc="-40" dirty="0"/>
              <a:t>実行結果</a:t>
            </a:r>
          </a:p>
          <a:p>
            <a:pPr marL="0" indent="0">
              <a:lnSpc>
                <a:spcPct val="100000"/>
              </a:lnSpc>
              <a:spcBef>
                <a:spcPts val="755"/>
              </a:spcBef>
              <a:buNone/>
              <a:tabLst>
                <a:tab pos="1463675" algn="l"/>
              </a:tabLst>
            </a:pPr>
            <a:r>
              <a:rPr sz="3200" dirty="0">
                <a:solidFill>
                  <a:srgbClr val="FFFFFF"/>
                </a:solidFill>
              </a:rPr>
              <a:t>隊員</a:t>
            </a:r>
            <a:r>
              <a:rPr sz="3200" spc="-50" dirty="0">
                <a:solidFill>
                  <a:srgbClr val="FFFFFF"/>
                </a:solidFill>
                <a:latin typeface="Century Gothic"/>
                <a:cs typeface="Century Gothic"/>
              </a:rPr>
              <a:t>A</a:t>
            </a:r>
            <a:r>
              <a:rPr sz="3200" dirty="0">
                <a:solidFill>
                  <a:srgbClr val="FFFFFF"/>
                </a:solidFill>
                <a:latin typeface="Century Gothic"/>
                <a:cs typeface="Century Gothic"/>
              </a:rPr>
              <a:t>	</a:t>
            </a:r>
            <a:r>
              <a:rPr sz="3200" dirty="0">
                <a:solidFill>
                  <a:srgbClr val="FFFFFF"/>
                </a:solidFill>
              </a:rPr>
              <a:t>体力</a:t>
            </a:r>
            <a:r>
              <a:rPr sz="3200" spc="-20" dirty="0">
                <a:solidFill>
                  <a:srgbClr val="FFFFFF"/>
                </a:solidFill>
                <a:latin typeface="Century Gothic"/>
                <a:cs typeface="Century Gothic"/>
              </a:rPr>
              <a:t>:100</a:t>
            </a:r>
            <a:endParaRPr sz="3200" dirty="0">
              <a:latin typeface="Century Gothic"/>
              <a:cs typeface="Century Gothic"/>
            </a:endParaRPr>
          </a:p>
          <a:p>
            <a:pPr marL="0" indent="0">
              <a:lnSpc>
                <a:spcPct val="100000"/>
              </a:lnSpc>
              <a:spcBef>
                <a:spcPts val="5"/>
              </a:spcBef>
              <a:buNone/>
              <a:tabLst>
                <a:tab pos="4165600" algn="l"/>
              </a:tabLst>
            </a:pPr>
            <a:r>
              <a:rPr sz="3200" dirty="0">
                <a:solidFill>
                  <a:srgbClr val="FFFFFF"/>
                </a:solidFill>
              </a:rPr>
              <a:t>武器</a:t>
            </a:r>
            <a:r>
              <a:rPr sz="3200" spc="-10" dirty="0">
                <a:solidFill>
                  <a:srgbClr val="FFFFFF"/>
                </a:solidFill>
                <a:latin typeface="Century Gothic"/>
                <a:cs typeface="Century Gothic"/>
              </a:rPr>
              <a:t>:</a:t>
            </a:r>
            <a:r>
              <a:rPr sz="3200" dirty="0">
                <a:solidFill>
                  <a:srgbClr val="FFFFFF"/>
                </a:solidFill>
              </a:rPr>
              <a:t>ショットガ</a:t>
            </a:r>
            <a:r>
              <a:rPr sz="3200" spc="-50" dirty="0">
                <a:solidFill>
                  <a:srgbClr val="FFFFFF"/>
                </a:solidFill>
              </a:rPr>
              <a:t>ン</a:t>
            </a:r>
            <a:r>
              <a:rPr sz="3200" dirty="0">
                <a:solidFill>
                  <a:srgbClr val="FFFFFF"/>
                </a:solidFill>
              </a:rPr>
              <a:t>	残弾数</a:t>
            </a:r>
            <a:r>
              <a:rPr sz="3200" spc="-25" dirty="0">
                <a:solidFill>
                  <a:srgbClr val="FFFFFF"/>
                </a:solidFill>
                <a:latin typeface="Century Gothic"/>
                <a:cs typeface="Century Gothic"/>
              </a:rPr>
              <a:t>:5</a:t>
            </a:r>
            <a:endParaRPr sz="3200" dirty="0">
              <a:latin typeface="Century Gothic"/>
              <a:cs typeface="Century Gothic"/>
            </a:endParaRPr>
          </a:p>
        </p:txBody>
      </p:sp>
      <p:sp>
        <p:nvSpPr>
          <p:cNvPr id="12" name="object 12"/>
          <p:cNvSpPr/>
          <p:nvPr/>
        </p:nvSpPr>
        <p:spPr>
          <a:xfrm>
            <a:off x="5670139" y="1695521"/>
            <a:ext cx="17780" cy="4445"/>
          </a:xfrm>
          <a:custGeom>
            <a:avLst/>
            <a:gdLst/>
            <a:ahLst/>
            <a:cxnLst/>
            <a:rect l="l" t="t" r="r" b="b"/>
            <a:pathLst>
              <a:path w="17779" h="4444">
                <a:moveTo>
                  <a:pt x="0" y="0"/>
                </a:moveTo>
                <a:lnTo>
                  <a:pt x="1092" y="0"/>
                </a:lnTo>
                <a:lnTo>
                  <a:pt x="3637" y="0"/>
                </a:lnTo>
                <a:lnTo>
                  <a:pt x="7568" y="0"/>
                </a:lnTo>
                <a:lnTo>
                  <a:pt x="12615" y="0"/>
                </a:lnTo>
                <a:lnTo>
                  <a:pt x="16272" y="1092"/>
                </a:lnTo>
                <a:lnTo>
                  <a:pt x="17518" y="2544"/>
                </a:lnTo>
                <a:lnTo>
                  <a:pt x="17347" y="3930"/>
                </a:lnTo>
              </a:path>
            </a:pathLst>
          </a:custGeom>
          <a:ln w="19050">
            <a:solidFill>
              <a:srgbClr val="FFAA00"/>
            </a:solidFill>
          </a:ln>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3132" y="1346072"/>
            <a:ext cx="3688079" cy="513715"/>
          </a:xfrm>
          <a:prstGeom prst="rect">
            <a:avLst/>
          </a:prstGeom>
        </p:spPr>
        <p:txBody>
          <a:bodyPr vert="horz" wrap="square" lIns="0" tIns="13335" rIns="0" bIns="0" rtlCol="0">
            <a:spAutoFit/>
          </a:bodyPr>
          <a:lstStyle/>
          <a:p>
            <a:pPr marL="12700">
              <a:lnSpc>
                <a:spcPct val="100000"/>
              </a:lnSpc>
              <a:spcBef>
                <a:spcPts val="105"/>
              </a:spcBef>
            </a:pPr>
            <a:r>
              <a:rPr sz="3200" dirty="0">
                <a:latin typeface="ＭＳ ゴシック"/>
                <a:cs typeface="ＭＳ ゴシック"/>
              </a:rPr>
              <a:t>～宣言するマクロ</a:t>
            </a:r>
            <a:r>
              <a:rPr sz="3200" spc="-50" dirty="0">
                <a:latin typeface="ＭＳ ゴシック"/>
                <a:cs typeface="ＭＳ ゴシック"/>
              </a:rPr>
              <a:t>～</a:t>
            </a:r>
            <a:endParaRPr sz="3200">
              <a:latin typeface="ＭＳ ゴシック"/>
              <a:cs typeface="ＭＳ ゴシック"/>
            </a:endParaRPr>
          </a:p>
        </p:txBody>
      </p:sp>
      <p:sp>
        <p:nvSpPr>
          <p:cNvPr id="3" name="object 3"/>
          <p:cNvSpPr txBox="1"/>
          <p:nvPr/>
        </p:nvSpPr>
        <p:spPr>
          <a:xfrm>
            <a:off x="841247" y="1903476"/>
            <a:ext cx="7647940" cy="552073"/>
          </a:xfrm>
          <a:prstGeom prst="rect">
            <a:avLst/>
          </a:prstGeom>
          <a:solidFill>
            <a:srgbClr val="FFFFFF"/>
          </a:solidFill>
          <a:ln w="12700">
            <a:solidFill>
              <a:srgbClr val="1CACE3"/>
            </a:solidFill>
          </a:ln>
        </p:spPr>
        <p:txBody>
          <a:bodyPr vert="horz" wrap="square" lIns="0" tIns="59054" rIns="0" bIns="0" rtlCol="0">
            <a:spAutoFit/>
          </a:bodyPr>
          <a:lstStyle/>
          <a:p>
            <a:pPr marL="90805">
              <a:lnSpc>
                <a:spcPct val="100000"/>
              </a:lnSpc>
              <a:spcBef>
                <a:spcPts val="464"/>
              </a:spcBef>
            </a:pPr>
            <a:r>
              <a:rPr sz="3200" dirty="0">
                <a:cs typeface="ＭＳ ゴシック"/>
              </a:rPr>
              <a:t>#define</a:t>
            </a:r>
            <a:r>
              <a:rPr sz="3200" spc="-15" dirty="0">
                <a:cs typeface="ＭＳ ゴシック"/>
              </a:rPr>
              <a:t> </a:t>
            </a:r>
            <a:r>
              <a:rPr lang="en-US" altLang="ja-JP" sz="3200" dirty="0" err="1">
                <a:solidFill>
                  <a:srgbClr val="0070C0"/>
                </a:solidFill>
                <a:cs typeface="ＭＳ ゴシック"/>
              </a:rPr>
              <a:t>Sol</a:t>
            </a:r>
            <a:r>
              <a:rPr sz="3200" dirty="0" err="1">
                <a:solidFill>
                  <a:srgbClr val="0070C0"/>
                </a:solidFill>
                <a:cs typeface="ＭＳ ゴシック"/>
              </a:rPr>
              <a:t>_Num</a:t>
            </a:r>
            <a:r>
              <a:rPr sz="3200" spc="-25" dirty="0">
                <a:solidFill>
                  <a:srgbClr val="0070C0"/>
                </a:solidFill>
                <a:cs typeface="ＭＳ ゴシック"/>
              </a:rPr>
              <a:t> </a:t>
            </a:r>
            <a:r>
              <a:rPr sz="3200" spc="-10" dirty="0">
                <a:cs typeface="ＭＳ ゴシック"/>
              </a:rPr>
              <a:t>3</a:t>
            </a:r>
            <a:r>
              <a:rPr lang="ja-JP" altLang="en-US" sz="3200" spc="-10" dirty="0">
                <a:cs typeface="ＭＳ ゴシック"/>
              </a:rPr>
              <a:t>　　</a:t>
            </a:r>
            <a:r>
              <a:rPr sz="3200" spc="-25" dirty="0">
                <a:solidFill>
                  <a:srgbClr val="008000"/>
                </a:solidFill>
                <a:latin typeface="ＭＳ ゴシック"/>
                <a:cs typeface="ＭＳ ゴシック"/>
              </a:rPr>
              <a:t>//隊員の数</a:t>
            </a:r>
            <a:endParaRPr sz="3200" dirty="0">
              <a:latin typeface="ＭＳ ゴシック"/>
              <a:cs typeface="ＭＳ ゴシック"/>
            </a:endParaRPr>
          </a:p>
        </p:txBody>
      </p:sp>
      <p:sp>
        <p:nvSpPr>
          <p:cNvPr id="4" name="object 4"/>
          <p:cNvSpPr txBox="1"/>
          <p:nvPr/>
        </p:nvSpPr>
        <p:spPr>
          <a:xfrm>
            <a:off x="783132" y="2871977"/>
            <a:ext cx="3688079" cy="513715"/>
          </a:xfrm>
          <a:prstGeom prst="rect">
            <a:avLst/>
          </a:prstGeom>
        </p:spPr>
        <p:txBody>
          <a:bodyPr vert="horz" wrap="square" lIns="0" tIns="13335" rIns="0" bIns="0" rtlCol="0">
            <a:spAutoFit/>
          </a:bodyPr>
          <a:lstStyle/>
          <a:p>
            <a:pPr marL="12700">
              <a:lnSpc>
                <a:spcPct val="100000"/>
              </a:lnSpc>
              <a:spcBef>
                <a:spcPts val="105"/>
              </a:spcBef>
            </a:pPr>
            <a:r>
              <a:rPr sz="3200" dirty="0">
                <a:latin typeface="ＭＳ ゴシック"/>
                <a:cs typeface="ＭＳ ゴシック"/>
              </a:rPr>
              <a:t>～</a:t>
            </a:r>
            <a:r>
              <a:rPr sz="3200" dirty="0" err="1">
                <a:latin typeface="ＭＳ ゴシック"/>
                <a:cs typeface="ＭＳ ゴシック"/>
              </a:rPr>
              <a:t>変更</a:t>
            </a:r>
            <a:r>
              <a:rPr lang="ja-JP" altLang="en-US" sz="3200" dirty="0">
                <a:latin typeface="ＭＳ ゴシック"/>
                <a:cs typeface="ＭＳ ゴシック"/>
              </a:rPr>
              <a:t>点</a:t>
            </a:r>
            <a:r>
              <a:rPr sz="3200" spc="-50" dirty="0">
                <a:latin typeface="ＭＳ ゴシック"/>
                <a:cs typeface="ＭＳ ゴシック"/>
              </a:rPr>
              <a:t>～</a:t>
            </a:r>
            <a:endParaRPr sz="3200" dirty="0">
              <a:latin typeface="ＭＳ ゴシック"/>
              <a:cs typeface="ＭＳ ゴシック"/>
            </a:endParaRPr>
          </a:p>
        </p:txBody>
      </p:sp>
      <p:sp>
        <p:nvSpPr>
          <p:cNvPr id="5" name="object 5"/>
          <p:cNvSpPr txBox="1"/>
          <p:nvPr/>
        </p:nvSpPr>
        <p:spPr>
          <a:xfrm>
            <a:off x="841247" y="3400044"/>
            <a:ext cx="10307320" cy="3108960"/>
          </a:xfrm>
          <a:prstGeom prst="rect">
            <a:avLst/>
          </a:prstGeom>
          <a:solidFill>
            <a:srgbClr val="FFFFFF"/>
          </a:solidFill>
          <a:ln w="12700">
            <a:solidFill>
              <a:srgbClr val="1CACE3"/>
            </a:solidFill>
          </a:ln>
        </p:spPr>
        <p:txBody>
          <a:bodyPr vert="horz" wrap="square" lIns="0" tIns="58419" rIns="0" bIns="0" rtlCol="0">
            <a:spAutoFit/>
          </a:bodyPr>
          <a:lstStyle/>
          <a:p>
            <a:pPr marL="90805">
              <a:lnSpc>
                <a:spcPct val="100000"/>
              </a:lnSpc>
              <a:spcBef>
                <a:spcPts val="459"/>
              </a:spcBef>
            </a:pPr>
            <a:r>
              <a:rPr sz="2800" spc="-10" dirty="0">
                <a:cs typeface="ＭＳ ゴシック"/>
              </a:rPr>
              <a:t>main()</a:t>
            </a:r>
            <a:endParaRPr sz="2800" dirty="0">
              <a:cs typeface="ＭＳ ゴシック"/>
            </a:endParaRPr>
          </a:p>
          <a:p>
            <a:pPr marL="90805">
              <a:lnSpc>
                <a:spcPct val="100000"/>
              </a:lnSpc>
            </a:pPr>
            <a:r>
              <a:rPr sz="2800" spc="-50" dirty="0">
                <a:cs typeface="ＭＳ ゴシック"/>
              </a:rPr>
              <a:t>{</a:t>
            </a:r>
            <a:endParaRPr sz="2800" dirty="0">
              <a:cs typeface="ＭＳ ゴシック"/>
            </a:endParaRPr>
          </a:p>
          <a:p>
            <a:pPr marL="548005">
              <a:lnSpc>
                <a:spcPct val="100000"/>
              </a:lnSpc>
            </a:pPr>
            <a:r>
              <a:rPr sz="2800" spc="-40" dirty="0">
                <a:solidFill>
                  <a:srgbClr val="FF0000"/>
                </a:solidFill>
                <a:cs typeface="ＭＳ ゴシック"/>
              </a:rPr>
              <a:t>↓もともとは変数(</a:t>
            </a:r>
            <a:r>
              <a:rPr sz="2800" spc="-20" dirty="0">
                <a:solidFill>
                  <a:srgbClr val="FF0000"/>
                </a:solidFill>
                <a:cs typeface="ＭＳ ゴシック"/>
              </a:rPr>
              <a:t>1</a:t>
            </a:r>
            <a:r>
              <a:rPr sz="2800" spc="-40" dirty="0">
                <a:solidFill>
                  <a:srgbClr val="FF0000"/>
                </a:solidFill>
                <a:cs typeface="ＭＳ ゴシック"/>
              </a:rPr>
              <a:t>人分)</a:t>
            </a:r>
            <a:endParaRPr sz="2800" dirty="0">
              <a:cs typeface="ＭＳ ゴシック"/>
            </a:endParaRPr>
          </a:p>
          <a:p>
            <a:pPr marL="548005">
              <a:lnSpc>
                <a:spcPct val="100000"/>
              </a:lnSpc>
              <a:spcBef>
                <a:spcPts val="5"/>
              </a:spcBef>
            </a:pPr>
            <a:r>
              <a:rPr sz="2800" dirty="0">
                <a:solidFill>
                  <a:srgbClr val="008000"/>
                </a:solidFill>
                <a:cs typeface="ＭＳ ゴシック"/>
              </a:rPr>
              <a:t>//</a:t>
            </a:r>
            <a:r>
              <a:rPr lang="en-US" altLang="ja-JP" sz="2800" dirty="0">
                <a:solidFill>
                  <a:srgbClr val="008000"/>
                </a:solidFill>
                <a:cs typeface="ＭＳ ゴシック"/>
              </a:rPr>
              <a:t>Soldier</a:t>
            </a:r>
            <a:r>
              <a:rPr sz="2800" spc="-140" dirty="0">
                <a:solidFill>
                  <a:srgbClr val="008000"/>
                </a:solidFill>
                <a:cs typeface="ＭＳ ゴシック"/>
              </a:rPr>
              <a:t> </a:t>
            </a:r>
            <a:r>
              <a:rPr lang="en-US" sz="2800" spc="-140" dirty="0">
                <a:solidFill>
                  <a:srgbClr val="008000"/>
                </a:solidFill>
                <a:cs typeface="ＭＳ ゴシック"/>
              </a:rPr>
              <a:t>sol</a:t>
            </a:r>
            <a:r>
              <a:rPr sz="2800" spc="-20" dirty="0">
                <a:solidFill>
                  <a:srgbClr val="008000"/>
                </a:solidFill>
                <a:cs typeface="ＭＳ ゴシック"/>
              </a:rPr>
              <a:t>;</a:t>
            </a:r>
            <a:endParaRPr sz="2800" dirty="0">
              <a:cs typeface="ＭＳ ゴシック"/>
            </a:endParaRPr>
          </a:p>
          <a:p>
            <a:pPr marL="548005">
              <a:lnSpc>
                <a:spcPts val="3295"/>
              </a:lnSpc>
              <a:spcBef>
                <a:spcPts val="3359"/>
              </a:spcBef>
            </a:pPr>
            <a:r>
              <a:rPr sz="2800" spc="-35" dirty="0">
                <a:solidFill>
                  <a:srgbClr val="FF0000"/>
                </a:solidFill>
                <a:cs typeface="ＭＳ ゴシック"/>
              </a:rPr>
              <a:t>↓構造体配列に変更！！</a:t>
            </a:r>
            <a:r>
              <a:rPr sz="2800" spc="-30" dirty="0">
                <a:solidFill>
                  <a:srgbClr val="FF0000"/>
                </a:solidFill>
                <a:cs typeface="ＭＳ ゴシック"/>
              </a:rPr>
              <a:t>(3</a:t>
            </a:r>
            <a:r>
              <a:rPr sz="2800" spc="-40" dirty="0">
                <a:solidFill>
                  <a:srgbClr val="FF0000"/>
                </a:solidFill>
                <a:cs typeface="ＭＳ ゴシック"/>
              </a:rPr>
              <a:t>人分)</a:t>
            </a:r>
            <a:endParaRPr sz="2800" dirty="0">
              <a:cs typeface="ＭＳ ゴシック"/>
            </a:endParaRPr>
          </a:p>
          <a:p>
            <a:pPr marL="548005">
              <a:lnSpc>
                <a:spcPts val="3295"/>
              </a:lnSpc>
            </a:pPr>
            <a:r>
              <a:rPr lang="en-US" sz="2800" dirty="0">
                <a:solidFill>
                  <a:srgbClr val="2B91AE"/>
                </a:solidFill>
                <a:cs typeface="ＭＳ ゴシック"/>
              </a:rPr>
              <a:t>Soldier</a:t>
            </a:r>
            <a:r>
              <a:rPr sz="2800" spc="65" dirty="0">
                <a:solidFill>
                  <a:srgbClr val="2B91AE"/>
                </a:solidFill>
                <a:cs typeface="ＭＳ ゴシック"/>
              </a:rPr>
              <a:t> </a:t>
            </a:r>
            <a:r>
              <a:rPr lang="en-US" sz="2800" spc="-20" dirty="0">
                <a:cs typeface="ＭＳ ゴシック"/>
              </a:rPr>
              <a:t>sol</a:t>
            </a:r>
            <a:r>
              <a:rPr sz="2800" spc="-20" dirty="0">
                <a:cs typeface="ＭＳ ゴシック"/>
              </a:rPr>
              <a:t>s[</a:t>
            </a:r>
            <a:r>
              <a:rPr lang="en-US" sz="2800" spc="-20" dirty="0" err="1">
                <a:solidFill>
                  <a:srgbClr val="6E0089"/>
                </a:solidFill>
                <a:cs typeface="ＭＳ ゴシック"/>
              </a:rPr>
              <a:t>Sol</a:t>
            </a:r>
            <a:r>
              <a:rPr sz="2800" spc="-20" dirty="0" err="1">
                <a:solidFill>
                  <a:srgbClr val="6E0089"/>
                </a:solidFill>
                <a:cs typeface="ＭＳ ゴシック"/>
              </a:rPr>
              <a:t>_Num</a:t>
            </a:r>
            <a:r>
              <a:rPr sz="2800" spc="-20" dirty="0">
                <a:cs typeface="ＭＳ ゴシック"/>
              </a:rPr>
              <a:t>];</a:t>
            </a:r>
            <a:r>
              <a:rPr sz="2800" spc="-40" dirty="0">
                <a:solidFill>
                  <a:srgbClr val="008000"/>
                </a:solidFill>
                <a:cs typeface="ＭＳ ゴシック"/>
              </a:rPr>
              <a:t>//</a:t>
            </a:r>
            <a:r>
              <a:rPr sz="2800" spc="-40" dirty="0" err="1">
                <a:solidFill>
                  <a:srgbClr val="008000"/>
                </a:solidFill>
                <a:cs typeface="ＭＳ ゴシック"/>
              </a:rPr>
              <a:t>構造体</a:t>
            </a:r>
            <a:r>
              <a:rPr lang="ja-JP" altLang="en-US" sz="2800" spc="-40" dirty="0">
                <a:solidFill>
                  <a:srgbClr val="008000"/>
                </a:solidFill>
                <a:cs typeface="ＭＳ ゴシック"/>
              </a:rPr>
              <a:t>配列</a:t>
            </a:r>
            <a:r>
              <a:rPr sz="2800" spc="-40" dirty="0" err="1">
                <a:solidFill>
                  <a:srgbClr val="008000"/>
                </a:solidFill>
                <a:cs typeface="ＭＳ ゴシック"/>
              </a:rPr>
              <a:t>の宣言</a:t>
            </a:r>
            <a:endParaRPr sz="2800" dirty="0">
              <a:cs typeface="ＭＳ ゴシック"/>
            </a:endParaRPr>
          </a:p>
        </p:txBody>
      </p:sp>
      <p:sp>
        <p:nvSpPr>
          <p:cNvPr id="6" name="object 6"/>
          <p:cNvSpPr txBox="1">
            <a:spLocks noGrp="1"/>
          </p:cNvSpPr>
          <p:nvPr>
            <p:ph type="title"/>
          </p:nvPr>
        </p:nvSpPr>
        <p:spPr>
          <a:xfrm>
            <a:off x="830614" y="248572"/>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f_prac04.c</a:t>
            </a:r>
          </a:p>
        </p:txBody>
      </p:sp>
      <p:sp>
        <p:nvSpPr>
          <p:cNvPr id="7" name="object 7"/>
          <p:cNvSpPr/>
          <p:nvPr/>
        </p:nvSpPr>
        <p:spPr>
          <a:xfrm>
            <a:off x="6760976" y="3072698"/>
            <a:ext cx="3175" cy="6350"/>
          </a:xfrm>
          <a:custGeom>
            <a:avLst/>
            <a:gdLst/>
            <a:ahLst/>
            <a:cxnLst/>
            <a:rect l="l" t="t" r="r" b="b"/>
            <a:pathLst>
              <a:path w="3175" h="6350">
                <a:moveTo>
                  <a:pt x="1427" y="0"/>
                </a:moveTo>
                <a:lnTo>
                  <a:pt x="1427" y="1092"/>
                </a:lnTo>
                <a:lnTo>
                  <a:pt x="2519" y="2544"/>
                </a:lnTo>
                <a:lnTo>
                  <a:pt x="2880" y="3930"/>
                </a:lnTo>
                <a:lnTo>
                  <a:pt x="1721" y="5047"/>
                </a:lnTo>
                <a:lnTo>
                  <a:pt x="0" y="5840"/>
                </a:lnTo>
              </a:path>
            </a:pathLst>
          </a:custGeom>
          <a:ln w="19050">
            <a:solidFill>
              <a:srgbClr val="E61B1B"/>
            </a:solidFill>
          </a:ln>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1634" y="1123425"/>
            <a:ext cx="10982325" cy="1321435"/>
          </a:xfrm>
          <a:prstGeom prst="rect">
            <a:avLst/>
          </a:prstGeom>
        </p:spPr>
        <p:txBody>
          <a:bodyPr vert="horz" wrap="square" lIns="0" tIns="216535" rIns="0" bIns="0" rtlCol="0">
            <a:spAutoFit/>
          </a:bodyPr>
          <a:lstStyle/>
          <a:p>
            <a:pPr marL="12700">
              <a:lnSpc>
                <a:spcPct val="100000"/>
              </a:lnSpc>
              <a:spcBef>
                <a:spcPts val="1705"/>
              </a:spcBef>
            </a:pPr>
            <a:r>
              <a:rPr sz="3200" dirty="0">
                <a:latin typeface="ＭＳ ゴシック"/>
                <a:cs typeface="ＭＳ ゴシック"/>
              </a:rPr>
              <a:t>～</a:t>
            </a:r>
            <a:r>
              <a:rPr sz="3200" spc="-10" dirty="0">
                <a:latin typeface="ＭＳ ゴシック"/>
                <a:cs typeface="ＭＳ ゴシック"/>
              </a:rPr>
              <a:t>実習</a:t>
            </a:r>
            <a:r>
              <a:rPr sz="3200" spc="-50" dirty="0">
                <a:latin typeface="ＭＳ ゴシック"/>
                <a:cs typeface="ＭＳ ゴシック"/>
              </a:rPr>
              <a:t>～</a:t>
            </a:r>
            <a:endParaRPr sz="3200" dirty="0">
              <a:latin typeface="ＭＳ ゴシック"/>
              <a:cs typeface="ＭＳ ゴシック"/>
            </a:endParaRPr>
          </a:p>
          <a:p>
            <a:pPr marL="83820">
              <a:lnSpc>
                <a:spcPct val="100000"/>
              </a:lnSpc>
              <a:spcBef>
                <a:spcPts val="1395"/>
              </a:spcBef>
            </a:pPr>
            <a:r>
              <a:rPr sz="2800" spc="-10" dirty="0">
                <a:solidFill>
                  <a:srgbClr val="42B996"/>
                </a:solidFill>
                <a:latin typeface="ＭＳ ゴシック"/>
                <a:cs typeface="ＭＳ ゴシック"/>
              </a:rPr>
              <a:t>▶</a:t>
            </a:r>
            <a:r>
              <a:rPr sz="2800" spc="-30" dirty="0">
                <a:latin typeface="ＭＳ ゴシック"/>
                <a:cs typeface="ＭＳ ゴシック"/>
              </a:rPr>
              <a:t>扱う情報が</a:t>
            </a:r>
            <a:r>
              <a:rPr sz="2800" spc="-30" dirty="0">
                <a:latin typeface="Century Gothic"/>
                <a:cs typeface="Century Gothic"/>
              </a:rPr>
              <a:t>1</a:t>
            </a:r>
            <a:r>
              <a:rPr sz="2800" spc="-30" dirty="0">
                <a:latin typeface="ＭＳ ゴシック"/>
                <a:cs typeface="ＭＳ ゴシック"/>
              </a:rPr>
              <a:t>人から</a:t>
            </a:r>
            <a:r>
              <a:rPr sz="2800" spc="-30" dirty="0">
                <a:latin typeface="Century Gothic"/>
                <a:cs typeface="Century Gothic"/>
              </a:rPr>
              <a:t>3</a:t>
            </a:r>
            <a:r>
              <a:rPr sz="2800" spc="-40" dirty="0">
                <a:latin typeface="ＭＳ ゴシック"/>
                <a:cs typeface="ＭＳ ゴシック"/>
              </a:rPr>
              <a:t>人になったことにより関数の変更が発生する！</a:t>
            </a:r>
            <a:endParaRPr sz="2800" dirty="0">
              <a:latin typeface="ＭＳ ゴシック"/>
              <a:cs typeface="ＭＳ ゴシック"/>
            </a:endParaRPr>
          </a:p>
        </p:txBody>
      </p:sp>
      <p:sp>
        <p:nvSpPr>
          <p:cNvPr id="3" name="object 3"/>
          <p:cNvSpPr txBox="1"/>
          <p:nvPr/>
        </p:nvSpPr>
        <p:spPr>
          <a:xfrm>
            <a:off x="486154" y="2689700"/>
            <a:ext cx="11219689" cy="1129155"/>
          </a:xfrm>
          <a:prstGeom prst="rect">
            <a:avLst/>
          </a:prstGeom>
          <a:solidFill>
            <a:srgbClr val="FFFFFF"/>
          </a:solidFill>
          <a:ln w="12700">
            <a:solidFill>
              <a:srgbClr val="1CACE3"/>
            </a:solidFill>
          </a:ln>
        </p:spPr>
        <p:txBody>
          <a:bodyPr vert="horz" wrap="square" lIns="0" tIns="89535" rIns="0" bIns="0" rtlCol="0">
            <a:spAutoFit/>
          </a:bodyPr>
          <a:lstStyle/>
          <a:p>
            <a:pPr marL="91440" marR="3412490" algn="l">
              <a:lnSpc>
                <a:spcPts val="3700"/>
              </a:lnSpc>
              <a:spcBef>
                <a:spcPts val="705"/>
              </a:spcBef>
            </a:pPr>
            <a:r>
              <a:rPr sz="3200" dirty="0">
                <a:solidFill>
                  <a:srgbClr val="0000FF"/>
                </a:solidFill>
                <a:latin typeface="0xProto" panose="02000009000000000000" pitchFamily="49" charset="0"/>
                <a:cs typeface="0xProto" panose="02000009000000000000" pitchFamily="49" charset="0"/>
              </a:rPr>
              <a:t>void</a:t>
            </a:r>
            <a:r>
              <a:rPr sz="3200" spc="-40" dirty="0">
                <a:solidFill>
                  <a:srgbClr val="0000FF"/>
                </a:solidFill>
                <a:latin typeface="0xProto" panose="02000009000000000000" pitchFamily="49" charset="0"/>
                <a:cs typeface="0xProto" panose="02000009000000000000" pitchFamily="49" charset="0"/>
              </a:rPr>
              <a:t> </a:t>
            </a:r>
            <a:r>
              <a:rPr sz="3200" dirty="0" err="1">
                <a:latin typeface="0xProto" panose="02000009000000000000" pitchFamily="49" charset="0"/>
                <a:cs typeface="0xProto" panose="02000009000000000000" pitchFamily="49" charset="0"/>
              </a:rPr>
              <a:t>SetInfo</a:t>
            </a:r>
            <a:r>
              <a:rPr sz="3200" dirty="0">
                <a:latin typeface="0xProto" panose="02000009000000000000" pitchFamily="49" charset="0"/>
                <a:cs typeface="0xProto" panose="02000009000000000000" pitchFamily="49" charset="0"/>
              </a:rPr>
              <a:t>(</a:t>
            </a:r>
            <a:r>
              <a:rPr sz="3200" dirty="0">
                <a:solidFill>
                  <a:srgbClr val="0000FF"/>
                </a:solidFill>
                <a:latin typeface="0xProto" panose="02000009000000000000" pitchFamily="49" charset="0"/>
                <a:cs typeface="0xProto" panose="02000009000000000000" pitchFamily="49" charset="0"/>
              </a:rPr>
              <a:t>？</a:t>
            </a:r>
            <a:r>
              <a:rPr sz="3200" dirty="0">
                <a:latin typeface="0xProto" panose="02000009000000000000" pitchFamily="49" charset="0"/>
                <a:cs typeface="0xProto" panose="02000009000000000000" pitchFamily="49" charset="0"/>
              </a:rPr>
              <a:t>,</a:t>
            </a:r>
            <a:r>
              <a:rPr sz="3200" dirty="0">
                <a:solidFill>
                  <a:srgbClr val="0000FF"/>
                </a:solidFill>
                <a:latin typeface="0xProto" panose="02000009000000000000" pitchFamily="49" charset="0"/>
                <a:cs typeface="0xProto" panose="02000009000000000000" pitchFamily="49" charset="0"/>
              </a:rPr>
              <a:t>char</a:t>
            </a:r>
            <a:r>
              <a:rPr sz="3200" spc="-10" dirty="0">
                <a:latin typeface="0xProto" panose="02000009000000000000" pitchFamily="49" charset="0"/>
                <a:cs typeface="0xProto" panose="02000009000000000000" pitchFamily="49" charset="0"/>
              </a:rPr>
              <a:t>*</a:t>
            </a:r>
            <a:r>
              <a:rPr sz="3200" spc="-10" dirty="0">
                <a:solidFill>
                  <a:srgbClr val="808080"/>
                </a:solidFill>
                <a:latin typeface="0xProto" panose="02000009000000000000" pitchFamily="49" charset="0"/>
                <a:cs typeface="0xProto" panose="02000009000000000000" pitchFamily="49" charset="0"/>
              </a:rPr>
              <a:t>filename</a:t>
            </a:r>
            <a:r>
              <a:rPr sz="3200" spc="-10" dirty="0">
                <a:latin typeface="0xProto" panose="02000009000000000000" pitchFamily="49" charset="0"/>
                <a:cs typeface="0xProto" panose="02000009000000000000" pitchFamily="49" charset="0"/>
              </a:rPr>
              <a:t>);</a:t>
            </a:r>
            <a:endParaRPr lang="en-US" sz="3200" spc="-10" dirty="0">
              <a:latin typeface="0xProto" panose="02000009000000000000" pitchFamily="49" charset="0"/>
              <a:cs typeface="0xProto" panose="02000009000000000000" pitchFamily="49" charset="0"/>
            </a:endParaRPr>
          </a:p>
          <a:p>
            <a:pPr marL="91440" marR="3412490" algn="l">
              <a:lnSpc>
                <a:spcPts val="3700"/>
              </a:lnSpc>
              <a:spcBef>
                <a:spcPts val="705"/>
              </a:spcBef>
            </a:pPr>
            <a:r>
              <a:rPr sz="3200" dirty="0">
                <a:solidFill>
                  <a:srgbClr val="0000FF"/>
                </a:solidFill>
                <a:latin typeface="0xProto" panose="02000009000000000000" pitchFamily="49" charset="0"/>
                <a:cs typeface="0xProto" panose="02000009000000000000" pitchFamily="49" charset="0"/>
              </a:rPr>
              <a:t>void</a:t>
            </a:r>
            <a:r>
              <a:rPr sz="3200" spc="-5" dirty="0">
                <a:solidFill>
                  <a:srgbClr val="0000FF"/>
                </a:solidFill>
                <a:latin typeface="0xProto" panose="02000009000000000000" pitchFamily="49" charset="0"/>
                <a:cs typeface="0xProto" panose="02000009000000000000" pitchFamily="49" charset="0"/>
              </a:rPr>
              <a:t> </a:t>
            </a:r>
            <a:r>
              <a:rPr sz="3200" spc="-10" dirty="0">
                <a:latin typeface="0xProto" panose="02000009000000000000" pitchFamily="49" charset="0"/>
                <a:cs typeface="0xProto" panose="02000009000000000000" pitchFamily="49" charset="0"/>
              </a:rPr>
              <a:t>Display(</a:t>
            </a:r>
            <a:r>
              <a:rPr sz="3200" spc="-10" dirty="0">
                <a:solidFill>
                  <a:srgbClr val="0000FF"/>
                </a:solidFill>
                <a:latin typeface="0xProto" panose="02000009000000000000" pitchFamily="49" charset="0"/>
                <a:cs typeface="0xProto" panose="02000009000000000000" pitchFamily="49" charset="0"/>
              </a:rPr>
              <a:t>？</a:t>
            </a:r>
            <a:r>
              <a:rPr sz="3200" spc="-10" dirty="0">
                <a:latin typeface="0xProto" panose="02000009000000000000" pitchFamily="49" charset="0"/>
                <a:cs typeface="0xProto" panose="02000009000000000000" pitchFamily="49" charset="0"/>
              </a:rPr>
              <a:t>);</a:t>
            </a:r>
            <a:endParaRPr sz="3200" dirty="0">
              <a:latin typeface="0xProto" panose="02000009000000000000" pitchFamily="49" charset="0"/>
              <a:cs typeface="0xProto" panose="02000009000000000000" pitchFamily="49" charset="0"/>
            </a:endParaRPr>
          </a:p>
        </p:txBody>
      </p:sp>
      <p:sp>
        <p:nvSpPr>
          <p:cNvPr id="4" name="object 4"/>
          <p:cNvSpPr txBox="1"/>
          <p:nvPr/>
        </p:nvSpPr>
        <p:spPr>
          <a:xfrm>
            <a:off x="974852" y="4063695"/>
            <a:ext cx="7999095" cy="2050305"/>
          </a:xfrm>
          <a:prstGeom prst="rect">
            <a:avLst/>
          </a:prstGeom>
        </p:spPr>
        <p:txBody>
          <a:bodyPr vert="horz" wrap="square" lIns="0" tIns="12700" rIns="0" bIns="0" rtlCol="0">
            <a:spAutoFit/>
          </a:bodyPr>
          <a:lstStyle/>
          <a:p>
            <a:pPr marL="12700">
              <a:lnSpc>
                <a:spcPts val="4255"/>
              </a:lnSpc>
              <a:spcBef>
                <a:spcPts val="100"/>
              </a:spcBef>
            </a:pPr>
            <a:r>
              <a:rPr sz="3600" spc="-10" dirty="0" err="1">
                <a:solidFill>
                  <a:srgbClr val="00B050"/>
                </a:solidFill>
                <a:latin typeface="ＭＳ ゴシック"/>
                <a:cs typeface="ＭＳ ゴシック"/>
              </a:rPr>
              <a:t>構造体配列</a:t>
            </a:r>
            <a:r>
              <a:rPr sz="2800" spc="-40" dirty="0" err="1">
                <a:latin typeface="ＭＳ ゴシック"/>
                <a:cs typeface="ＭＳ ゴシック"/>
              </a:rPr>
              <a:t>が渡せるように変更</a:t>
            </a:r>
            <a:r>
              <a:rPr lang="ja-JP" altLang="en-US" sz="2800" spc="-40" dirty="0">
                <a:latin typeface="ＭＳ ゴシック"/>
                <a:cs typeface="ＭＳ ゴシック"/>
              </a:rPr>
              <a:t>する。</a:t>
            </a:r>
            <a:br>
              <a:rPr lang="en-US" altLang="ja-JP" sz="2800" spc="-40" dirty="0">
                <a:latin typeface="ＭＳ ゴシック"/>
                <a:cs typeface="ＭＳ ゴシック"/>
              </a:rPr>
            </a:br>
            <a:endParaRPr sz="2800" dirty="0">
              <a:latin typeface="ＭＳ ゴシック"/>
              <a:cs typeface="ＭＳ ゴシック"/>
            </a:endParaRPr>
          </a:p>
          <a:p>
            <a:pPr marL="12700" marR="744220">
              <a:lnSpc>
                <a:spcPts val="3520"/>
              </a:lnSpc>
              <a:spcBef>
                <a:spcPts val="670"/>
              </a:spcBef>
            </a:pPr>
            <a:r>
              <a:rPr sz="2800" spc="-25" dirty="0">
                <a:latin typeface="ＭＳ ゴシック"/>
                <a:cs typeface="ＭＳ ゴシック"/>
              </a:rPr>
              <a:t>関数定義も</a:t>
            </a:r>
            <a:r>
              <a:rPr sz="3600" b="1" spc="-15" dirty="0">
                <a:solidFill>
                  <a:srgbClr val="FF0000"/>
                </a:solidFill>
                <a:latin typeface="Century Gothic"/>
                <a:cs typeface="Century Gothic"/>
              </a:rPr>
              <a:t>3</a:t>
            </a:r>
            <a:r>
              <a:rPr lang="ja-JP" altLang="en-US" sz="3600" b="1" spc="-35" dirty="0">
                <a:solidFill>
                  <a:srgbClr val="FF0000"/>
                </a:solidFill>
                <a:latin typeface="ＭＳ ゴシック"/>
                <a:cs typeface="ＭＳ ゴシック"/>
              </a:rPr>
              <a:t>名</a:t>
            </a:r>
            <a:r>
              <a:rPr sz="3600" b="1" spc="-35" dirty="0" err="1">
                <a:solidFill>
                  <a:srgbClr val="FF0000"/>
                </a:solidFill>
                <a:latin typeface="ＭＳ ゴシック"/>
                <a:cs typeface="ＭＳ ゴシック"/>
              </a:rPr>
              <a:t>分</a:t>
            </a:r>
            <a:r>
              <a:rPr sz="2800" spc="-25" dirty="0" err="1">
                <a:latin typeface="ＭＳ ゴシック"/>
                <a:cs typeface="ＭＳ ゴシック"/>
              </a:rPr>
              <a:t>の</a:t>
            </a:r>
            <a:r>
              <a:rPr sz="3600" b="1" u="sng" spc="-35" dirty="0" err="1">
                <a:uFill>
                  <a:solidFill>
                    <a:srgbClr val="000000"/>
                  </a:solidFill>
                </a:uFill>
                <a:latin typeface="ＭＳ ゴシック"/>
                <a:cs typeface="ＭＳ ゴシック"/>
              </a:rPr>
              <a:t>情報セット</a:t>
            </a:r>
            <a:r>
              <a:rPr sz="2800" u="none" spc="-35" dirty="0" err="1">
                <a:latin typeface="ＭＳ ゴシック"/>
                <a:cs typeface="ＭＳ ゴシック"/>
              </a:rPr>
              <a:t>と</a:t>
            </a:r>
            <a:r>
              <a:rPr sz="3600" b="1" u="sng" spc="-35" dirty="0" err="1">
                <a:uFill>
                  <a:solidFill>
                    <a:srgbClr val="000000"/>
                  </a:solidFill>
                </a:uFill>
                <a:latin typeface="ＭＳ ゴシック"/>
                <a:cs typeface="ＭＳ ゴシック"/>
              </a:rPr>
              <a:t>表示</a:t>
            </a:r>
            <a:r>
              <a:rPr sz="2800" u="none" spc="-50" dirty="0" err="1">
                <a:latin typeface="ＭＳ ゴシック"/>
                <a:cs typeface="ＭＳ ゴシック"/>
              </a:rPr>
              <a:t>が</a:t>
            </a:r>
            <a:r>
              <a:rPr sz="2800" u="none" spc="-40" dirty="0" err="1">
                <a:latin typeface="ＭＳ ゴシック"/>
                <a:cs typeface="ＭＳ ゴシック"/>
              </a:rPr>
              <a:t>できるように変更</a:t>
            </a:r>
            <a:r>
              <a:rPr lang="ja-JP" altLang="en-US" sz="2800" u="none" spc="-40" dirty="0">
                <a:latin typeface="ＭＳ ゴシック"/>
                <a:cs typeface="ＭＳ ゴシック"/>
              </a:rPr>
              <a:t>する</a:t>
            </a:r>
            <a:endParaRPr sz="2800" dirty="0">
              <a:latin typeface="ＭＳ ゴシック"/>
              <a:cs typeface="ＭＳ ゴシック"/>
            </a:endParaRPr>
          </a:p>
        </p:txBody>
      </p:sp>
      <p:sp>
        <p:nvSpPr>
          <p:cNvPr id="5" name="object 5"/>
          <p:cNvSpPr txBox="1">
            <a:spLocks noGrp="1"/>
          </p:cNvSpPr>
          <p:nvPr>
            <p:ph type="title"/>
          </p:nvPr>
        </p:nvSpPr>
        <p:spPr>
          <a:xfrm>
            <a:off x="838199" y="261623"/>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f_prac04.c</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54570" y="1080943"/>
            <a:ext cx="9097108" cy="1681468"/>
          </a:xfrm>
          <a:prstGeom prst="rect">
            <a:avLst/>
          </a:prstGeom>
        </p:spPr>
        <p:txBody>
          <a:bodyPr vert="horz" wrap="square" lIns="0" tIns="81236" rIns="0" bIns="0" rtlCol="0">
            <a:spAutoFit/>
          </a:bodyPr>
          <a:lstStyle/>
          <a:p>
            <a:pPr marL="382408" marR="5284" indent="-369860">
              <a:lnSpc>
                <a:spcPct val="144200"/>
              </a:lnSpc>
              <a:spcBef>
                <a:spcPts val="640"/>
              </a:spcBef>
            </a:pPr>
            <a:r>
              <a:rPr sz="4160" spc="-146" dirty="0">
                <a:solidFill>
                  <a:srgbClr val="42B996"/>
                </a:solidFill>
                <a:latin typeface="ＭＳ ゴシック"/>
                <a:cs typeface="ＭＳ ゴシック"/>
              </a:rPr>
              <a:t>▶ </a:t>
            </a:r>
            <a:r>
              <a:rPr sz="3328" b="1" spc="-26" dirty="0">
                <a:latin typeface="ＭＳ ゴシック"/>
                <a:cs typeface="ＭＳ ゴシック"/>
              </a:rPr>
              <a:t>マップ</a:t>
            </a:r>
            <a:r>
              <a:rPr sz="2912" spc="-36" dirty="0">
                <a:latin typeface="ＭＳ ゴシック"/>
                <a:cs typeface="ＭＳ ゴシック"/>
              </a:rPr>
              <a:t>情報を持った</a:t>
            </a:r>
            <a:r>
              <a:rPr sz="2912" u="sng" spc="-36" dirty="0">
                <a:uFill>
                  <a:solidFill>
                    <a:srgbClr val="000000"/>
                  </a:solidFill>
                </a:uFill>
                <a:latin typeface="ＭＳ ゴシック"/>
                <a:cs typeface="ＭＳ ゴシック"/>
              </a:rPr>
              <a:t>テキストファイル</a:t>
            </a:r>
            <a:r>
              <a:rPr sz="3328" b="1" u="sng" spc="-10" dirty="0">
                <a:uFill>
                  <a:solidFill>
                    <a:srgbClr val="000000"/>
                  </a:solidFill>
                </a:uFill>
                <a:latin typeface="Century Gothic"/>
                <a:cs typeface="Century Gothic"/>
              </a:rPr>
              <a:t>3</a:t>
            </a:r>
            <a:r>
              <a:rPr sz="3328" b="1" u="sng" spc="-42" dirty="0">
                <a:uFill>
                  <a:solidFill>
                    <a:srgbClr val="000000"/>
                  </a:solidFill>
                </a:uFill>
                <a:latin typeface="ＭＳ ゴシック"/>
                <a:cs typeface="ＭＳ ゴシック"/>
              </a:rPr>
              <a:t>つ</a:t>
            </a:r>
            <a:r>
              <a:rPr sz="2912" spc="-42" dirty="0">
                <a:latin typeface="ＭＳ ゴシック"/>
                <a:cs typeface="ＭＳ ゴシック"/>
              </a:rPr>
              <a:t>作成し、</a:t>
            </a:r>
            <a:br>
              <a:rPr lang="en-US" sz="2912" spc="-42" dirty="0">
                <a:latin typeface="ＭＳ ゴシック"/>
                <a:cs typeface="ＭＳ ゴシック"/>
              </a:rPr>
            </a:br>
            <a:r>
              <a:rPr sz="3328" b="1" u="sng" spc="-42" dirty="0" err="1">
                <a:uFill>
                  <a:solidFill>
                    <a:srgbClr val="000000"/>
                  </a:solidFill>
                </a:uFill>
                <a:latin typeface="ＭＳ ゴシック"/>
                <a:cs typeface="ＭＳ ゴシック"/>
              </a:rPr>
              <a:t>選択したマップ</a:t>
            </a:r>
            <a:r>
              <a:rPr sz="2912" spc="-36" dirty="0" err="1">
                <a:latin typeface="ＭＳ ゴシック"/>
                <a:cs typeface="ＭＳ ゴシック"/>
              </a:rPr>
              <a:t>を読み込み表示する</a:t>
            </a:r>
            <a:endParaRPr sz="2912" dirty="0">
              <a:latin typeface="ＭＳ ゴシック"/>
              <a:cs typeface="ＭＳ ゴシック"/>
            </a:endParaRPr>
          </a:p>
        </p:txBody>
      </p:sp>
      <p:sp>
        <p:nvSpPr>
          <p:cNvPr id="6" name="object 5">
            <a:extLst>
              <a:ext uri="{FF2B5EF4-FFF2-40B4-BE49-F238E27FC236}">
                <a16:creationId xmlns:a16="http://schemas.microsoft.com/office/drawing/2014/main" id="{F348064B-1CDF-A08F-8DBB-ED741D29E2D7}"/>
              </a:ext>
            </a:extLst>
          </p:cNvPr>
          <p:cNvSpPr txBox="1">
            <a:spLocks/>
          </p:cNvSpPr>
          <p:nvPr/>
        </p:nvSpPr>
        <p:spPr>
          <a:xfrm>
            <a:off x="780634" y="293054"/>
            <a:ext cx="10515600" cy="812358"/>
          </a:xfrm>
          <a:prstGeom prst="rect">
            <a:avLst/>
          </a:prstGeom>
        </p:spPr>
        <p:txBody>
          <a:bodyPr vert="horz" wrap="square" lIns="0" tIns="13209" rIns="0" bIns="0" rtlCol="0" anchor="ctr">
            <a:spAutoFit/>
          </a:bodyPr>
          <a:lstStyle>
            <a:lvl1pPr algn="l" defTabSz="851764" rtl="0" eaLnBrk="1" latinLnBrk="0" hangingPunct="1">
              <a:lnSpc>
                <a:spcPct val="90000"/>
              </a:lnSpc>
              <a:spcBef>
                <a:spcPct val="0"/>
              </a:spcBef>
              <a:buNone/>
              <a:defRPr kumimoji="1" sz="4800" b="1" i="0" kern="1200">
                <a:solidFill>
                  <a:schemeClr val="tx1"/>
                </a:solidFill>
                <a:latin typeface="Century Gothic"/>
                <a:ea typeface="+mj-ea"/>
                <a:cs typeface="Century Gothic"/>
              </a:defRPr>
            </a:lvl1pPr>
          </a:lstStyle>
          <a:p>
            <a:pPr marL="13209">
              <a:lnSpc>
                <a:spcPct val="100000"/>
              </a:lnSpc>
              <a:spcBef>
                <a:spcPts val="104"/>
              </a:spcBef>
              <a:tabLst>
                <a:tab pos="2719128" algn="l"/>
              </a:tabLst>
            </a:pPr>
            <a:r>
              <a:rPr lang="en-US" sz="4992" b="0" spc="-10" dirty="0">
                <a:latin typeface="+mn-lt"/>
              </a:rPr>
              <a:t>f_prac05.c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41391" y="3113963"/>
            <a:ext cx="2124023" cy="515155"/>
          </a:xfrm>
          <a:custGeom>
            <a:avLst/>
            <a:gdLst/>
            <a:ahLst/>
            <a:cxnLst/>
            <a:rect l="l" t="t" r="r" b="b"/>
            <a:pathLst>
              <a:path w="2042160" h="495300">
                <a:moveTo>
                  <a:pt x="2042160" y="0"/>
                </a:moveTo>
                <a:lnTo>
                  <a:pt x="0" y="0"/>
                </a:lnTo>
                <a:lnTo>
                  <a:pt x="0" y="495300"/>
                </a:lnTo>
                <a:lnTo>
                  <a:pt x="2042160" y="495300"/>
                </a:lnTo>
                <a:lnTo>
                  <a:pt x="2042160" y="0"/>
                </a:lnTo>
                <a:close/>
              </a:path>
            </a:pathLst>
          </a:custGeom>
          <a:solidFill>
            <a:srgbClr val="FFFF00"/>
          </a:solidFill>
        </p:spPr>
        <p:txBody>
          <a:bodyPr wrap="square" lIns="0" tIns="0" rIns="0" bIns="0" rtlCol="0"/>
          <a:lstStyle/>
          <a:p>
            <a:endParaRPr sz="1872"/>
          </a:p>
        </p:txBody>
      </p:sp>
      <p:sp>
        <p:nvSpPr>
          <p:cNvPr id="3" name="object 3"/>
          <p:cNvSpPr/>
          <p:nvPr/>
        </p:nvSpPr>
        <p:spPr>
          <a:xfrm>
            <a:off x="8235875" y="4776328"/>
            <a:ext cx="1698030" cy="513834"/>
          </a:xfrm>
          <a:custGeom>
            <a:avLst/>
            <a:gdLst/>
            <a:ahLst/>
            <a:cxnLst/>
            <a:rect l="l" t="t" r="r" b="b"/>
            <a:pathLst>
              <a:path w="1632584" h="494029">
                <a:moveTo>
                  <a:pt x="1632203" y="0"/>
                </a:moveTo>
                <a:lnTo>
                  <a:pt x="0" y="0"/>
                </a:lnTo>
                <a:lnTo>
                  <a:pt x="0" y="493775"/>
                </a:lnTo>
                <a:lnTo>
                  <a:pt x="1632203" y="493775"/>
                </a:lnTo>
                <a:lnTo>
                  <a:pt x="1632203" y="0"/>
                </a:lnTo>
                <a:close/>
              </a:path>
            </a:pathLst>
          </a:custGeom>
          <a:solidFill>
            <a:srgbClr val="FFFF00"/>
          </a:solidFill>
        </p:spPr>
        <p:txBody>
          <a:bodyPr wrap="square" lIns="0" tIns="0" rIns="0" bIns="0" rtlCol="0"/>
          <a:lstStyle/>
          <a:p>
            <a:endParaRPr sz="1872"/>
          </a:p>
        </p:txBody>
      </p:sp>
      <p:sp>
        <p:nvSpPr>
          <p:cNvPr id="4" name="object 4"/>
          <p:cNvSpPr txBox="1"/>
          <p:nvPr/>
        </p:nvSpPr>
        <p:spPr>
          <a:xfrm>
            <a:off x="1226598" y="3872297"/>
            <a:ext cx="2724377" cy="545996"/>
          </a:xfrm>
          <a:prstGeom prst="rect">
            <a:avLst/>
          </a:prstGeom>
        </p:spPr>
        <p:txBody>
          <a:bodyPr vert="horz" wrap="square" lIns="0" tIns="13209" rIns="0" bIns="0" rtlCol="0">
            <a:spAutoFit/>
          </a:bodyPr>
          <a:lstStyle/>
          <a:p>
            <a:pPr marL="13209">
              <a:spcBef>
                <a:spcPts val="104"/>
              </a:spcBef>
            </a:pPr>
            <a:r>
              <a:rPr sz="3328" spc="-5" dirty="0">
                <a:latin typeface="+mn-ea"/>
                <a:cs typeface="MS Gothic"/>
              </a:rPr>
              <a:t>スコアを加算</a:t>
            </a:r>
            <a:r>
              <a:rPr sz="3328" spc="-52" dirty="0">
                <a:latin typeface="+mn-ea"/>
                <a:cs typeface="Tahoma"/>
              </a:rPr>
              <a:t>(</a:t>
            </a:r>
            <a:endParaRPr sz="3328" dirty="0">
              <a:latin typeface="+mn-ea"/>
              <a:cs typeface="Tahoma"/>
            </a:endParaRPr>
          </a:p>
        </p:txBody>
      </p:sp>
      <p:sp>
        <p:nvSpPr>
          <p:cNvPr id="5" name="object 5"/>
          <p:cNvSpPr txBox="1"/>
          <p:nvPr/>
        </p:nvSpPr>
        <p:spPr>
          <a:xfrm>
            <a:off x="3876872" y="3904528"/>
            <a:ext cx="5487721" cy="524799"/>
          </a:xfrm>
          <a:prstGeom prst="rect">
            <a:avLst/>
          </a:prstGeom>
        </p:spPr>
        <p:txBody>
          <a:bodyPr vert="horz" wrap="square" lIns="0" tIns="12549" rIns="0" bIns="0" rtlCol="0">
            <a:spAutoFit/>
          </a:bodyPr>
          <a:lstStyle/>
          <a:p>
            <a:pPr marL="13209">
              <a:spcBef>
                <a:spcPts val="99"/>
              </a:spcBef>
              <a:buClr>
                <a:srgbClr val="C00000"/>
              </a:buClr>
              <a:buSzPct val="125000"/>
              <a:tabLst>
                <a:tab pos="234465" algn="l"/>
              </a:tabLst>
            </a:pPr>
            <a:r>
              <a:rPr lang="en-US" sz="3328" b="1" spc="-42" dirty="0">
                <a:solidFill>
                  <a:srgbClr val="FF0000"/>
                </a:solidFill>
                <a:latin typeface="+mn-ea"/>
                <a:cs typeface="MS Gothic"/>
              </a:rPr>
              <a:t>‘e’</a:t>
            </a:r>
            <a:r>
              <a:rPr lang="ja-JP" altLang="en-US" sz="3328" b="1" spc="-42" dirty="0">
                <a:solidFill>
                  <a:srgbClr val="FF0000"/>
                </a:solidFill>
                <a:latin typeface="+mn-ea"/>
                <a:cs typeface="MS Gothic"/>
              </a:rPr>
              <a:t>が入力されたら</a:t>
            </a:r>
            <a:r>
              <a:rPr sz="3328" b="1" spc="-42" dirty="0" err="1">
                <a:solidFill>
                  <a:srgbClr val="FF0000"/>
                </a:solidFill>
                <a:latin typeface="+mn-ea"/>
                <a:cs typeface="MS Gothic"/>
              </a:rPr>
              <a:t>強制終了</a:t>
            </a:r>
            <a:r>
              <a:rPr sz="3328" spc="-52" dirty="0">
                <a:latin typeface="Tahoma"/>
                <a:cs typeface="Tahoma"/>
              </a:rPr>
              <a:t>)</a:t>
            </a:r>
            <a:endParaRPr sz="3328" dirty="0">
              <a:latin typeface="Tahoma"/>
              <a:cs typeface="Tahoma"/>
            </a:endParaRPr>
          </a:p>
        </p:txBody>
      </p:sp>
      <p:sp>
        <p:nvSpPr>
          <p:cNvPr id="6" name="object 6"/>
          <p:cNvSpPr txBox="1"/>
          <p:nvPr/>
        </p:nvSpPr>
        <p:spPr>
          <a:xfrm>
            <a:off x="803429" y="4749117"/>
            <a:ext cx="10285611" cy="545996"/>
          </a:xfrm>
          <a:prstGeom prst="rect">
            <a:avLst/>
          </a:prstGeom>
        </p:spPr>
        <p:txBody>
          <a:bodyPr vert="horz" wrap="square" lIns="0" tIns="13209" rIns="0" bIns="0" rtlCol="0">
            <a:spAutoFit/>
          </a:bodyPr>
          <a:lstStyle/>
          <a:p>
            <a:pPr marL="13209">
              <a:spcBef>
                <a:spcPts val="104"/>
              </a:spcBef>
            </a:pPr>
            <a:r>
              <a:rPr sz="3328" spc="-125" dirty="0">
                <a:latin typeface="MS Gothic"/>
                <a:cs typeface="MS Gothic"/>
              </a:rPr>
              <a:t>③</a:t>
            </a:r>
            <a:r>
              <a:rPr sz="3328" b="1" spc="-125" dirty="0">
                <a:solidFill>
                  <a:srgbClr val="FF3300"/>
                </a:solidFill>
                <a:cs typeface="Tahoma"/>
              </a:rPr>
              <a:t>score.txt</a:t>
            </a:r>
            <a:r>
              <a:rPr sz="3328" spc="-16" dirty="0">
                <a:latin typeface="+mn-ea"/>
                <a:cs typeface="MS Gothic"/>
              </a:rPr>
              <a:t>に名前と最終的なスコアを</a:t>
            </a:r>
            <a:r>
              <a:rPr sz="3328" b="1" u="sng" spc="-47" dirty="0">
                <a:uFill>
                  <a:solidFill>
                    <a:srgbClr val="000000"/>
                  </a:solidFill>
                </a:uFill>
                <a:latin typeface="+mn-ea"/>
                <a:cs typeface="MS Gothic"/>
              </a:rPr>
              <a:t>書き込む</a:t>
            </a:r>
            <a:endParaRPr sz="3328" dirty="0">
              <a:latin typeface="+mn-ea"/>
              <a:cs typeface="MS Gothic"/>
            </a:endParaRPr>
          </a:p>
        </p:txBody>
      </p:sp>
      <p:sp>
        <p:nvSpPr>
          <p:cNvPr id="7" name="object 7"/>
          <p:cNvSpPr txBox="1"/>
          <p:nvPr/>
        </p:nvSpPr>
        <p:spPr>
          <a:xfrm>
            <a:off x="211556" y="880079"/>
            <a:ext cx="11590775" cy="2773301"/>
          </a:xfrm>
          <a:prstGeom prst="rect">
            <a:avLst/>
          </a:prstGeom>
        </p:spPr>
        <p:txBody>
          <a:bodyPr vert="horz" wrap="square" lIns="0" tIns="348720" rIns="0" bIns="0" rtlCol="0">
            <a:spAutoFit/>
          </a:bodyPr>
          <a:lstStyle/>
          <a:p>
            <a:pPr marL="13209">
              <a:spcBef>
                <a:spcPts val="2746"/>
              </a:spcBef>
            </a:pPr>
            <a:r>
              <a:rPr lang="ja-JP" altLang="en-US" sz="3744" dirty="0">
                <a:latin typeface="+mn-ea"/>
                <a:cs typeface="MS Gothic"/>
              </a:rPr>
              <a:t>　　</a:t>
            </a:r>
            <a:r>
              <a:rPr sz="3744" dirty="0">
                <a:latin typeface="+mn-ea"/>
                <a:cs typeface="MS Gothic"/>
              </a:rPr>
              <a:t>～処理の順番</a:t>
            </a:r>
            <a:r>
              <a:rPr sz="3744" spc="-52" dirty="0">
                <a:latin typeface="+mn-ea"/>
                <a:cs typeface="MS Gothic"/>
              </a:rPr>
              <a:t>～</a:t>
            </a:r>
            <a:endParaRPr sz="3744" dirty="0">
              <a:latin typeface="+mn-ea"/>
              <a:cs typeface="MS Gothic"/>
            </a:endParaRPr>
          </a:p>
          <a:p>
            <a:pPr marL="604985">
              <a:spcBef>
                <a:spcPts val="2361"/>
              </a:spcBef>
            </a:pPr>
            <a:r>
              <a:rPr sz="3328" spc="-21" dirty="0">
                <a:latin typeface="+mn-ea"/>
                <a:cs typeface="MS Gothic"/>
              </a:rPr>
              <a:t>①プレイヤーの名前を入力</a:t>
            </a:r>
            <a:endParaRPr sz="3328" dirty="0">
              <a:latin typeface="+mn-ea"/>
              <a:cs typeface="MS Gothic"/>
            </a:endParaRPr>
          </a:p>
          <a:p>
            <a:pPr marL="604985">
              <a:spcBef>
                <a:spcPts val="3994"/>
              </a:spcBef>
            </a:pPr>
            <a:r>
              <a:rPr sz="3328" dirty="0">
                <a:latin typeface="+mn-ea"/>
                <a:cs typeface="MS Gothic"/>
              </a:rPr>
              <a:t>②</a:t>
            </a:r>
            <a:r>
              <a:rPr sz="3328" b="1" u="sng" spc="-42" dirty="0" err="1">
                <a:uFill>
                  <a:solidFill>
                    <a:srgbClr val="000000"/>
                  </a:solidFill>
                </a:uFill>
                <a:latin typeface="+mn-ea"/>
                <a:cs typeface="MS Gothic"/>
              </a:rPr>
              <a:t>無限ループ</a:t>
            </a:r>
            <a:r>
              <a:rPr sz="3328" spc="-16" dirty="0" err="1">
                <a:latin typeface="+mn-ea"/>
                <a:cs typeface="MS Gothic"/>
              </a:rPr>
              <a:t>の中で</a:t>
            </a:r>
            <a:r>
              <a:rPr sz="3328" b="1" spc="-229" dirty="0">
                <a:solidFill>
                  <a:srgbClr val="6F2F9F"/>
                </a:solidFill>
                <a:latin typeface="+mn-ea"/>
                <a:cs typeface="Tahoma"/>
              </a:rPr>
              <a:t> </a:t>
            </a:r>
            <a:r>
              <a:rPr lang="en-US" sz="3328" b="1" spc="-229" dirty="0">
                <a:solidFill>
                  <a:srgbClr val="00B0F0"/>
                </a:solidFill>
                <a:latin typeface="+mn-ea"/>
                <a:cs typeface="Tahoma"/>
              </a:rPr>
              <a:t>‘e'</a:t>
            </a:r>
            <a:r>
              <a:rPr lang="ja-JP" altLang="en-US" sz="3328" b="1" spc="-229" dirty="0">
                <a:solidFill>
                  <a:srgbClr val="00B0F0"/>
                </a:solidFill>
                <a:latin typeface="+mn-ea"/>
                <a:cs typeface="Tahoma"/>
              </a:rPr>
              <a:t>以外のキー</a:t>
            </a:r>
            <a:r>
              <a:rPr sz="3328" spc="-21" dirty="0" err="1">
                <a:latin typeface="+mn-ea"/>
                <a:cs typeface="MS Gothic"/>
              </a:rPr>
              <a:t>が入力されたら</a:t>
            </a:r>
            <a:endParaRPr sz="3328" dirty="0">
              <a:latin typeface="+mn-ea"/>
              <a:cs typeface="MS Gothic"/>
            </a:endParaRPr>
          </a:p>
        </p:txBody>
      </p:sp>
      <p:sp>
        <p:nvSpPr>
          <p:cNvPr id="8" name="object 8"/>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10538" y="1634940"/>
            <a:ext cx="6893830" cy="2338011"/>
          </a:xfrm>
          <a:custGeom>
            <a:avLst/>
            <a:gdLst/>
            <a:ahLst/>
            <a:cxnLst/>
            <a:rect l="l" t="t" r="r" b="b"/>
            <a:pathLst>
              <a:path w="6628130" h="2247900">
                <a:moveTo>
                  <a:pt x="6627876" y="0"/>
                </a:moveTo>
                <a:lnTo>
                  <a:pt x="0" y="0"/>
                </a:lnTo>
                <a:lnTo>
                  <a:pt x="0" y="2247900"/>
                </a:lnTo>
                <a:lnTo>
                  <a:pt x="6627876" y="2247900"/>
                </a:lnTo>
                <a:lnTo>
                  <a:pt x="6627876" y="0"/>
                </a:lnTo>
                <a:close/>
              </a:path>
            </a:pathLst>
          </a:custGeom>
          <a:solidFill>
            <a:srgbClr val="000000"/>
          </a:solidFill>
        </p:spPr>
        <p:txBody>
          <a:bodyPr wrap="square" lIns="0" tIns="0" rIns="0" bIns="0" rtlCol="0"/>
          <a:lstStyle/>
          <a:p>
            <a:endParaRPr sz="1872"/>
          </a:p>
        </p:txBody>
      </p:sp>
      <p:sp>
        <p:nvSpPr>
          <p:cNvPr id="6" name="object 6"/>
          <p:cNvSpPr txBox="1"/>
          <p:nvPr/>
        </p:nvSpPr>
        <p:spPr>
          <a:xfrm>
            <a:off x="493069" y="1661966"/>
            <a:ext cx="5765112" cy="1245778"/>
          </a:xfrm>
          <a:prstGeom prst="rect">
            <a:avLst/>
          </a:prstGeom>
        </p:spPr>
        <p:txBody>
          <a:bodyPr vert="horz" wrap="square" lIns="0" tIns="13870" rIns="0" bIns="0" rtlCol="0">
            <a:spAutoFit/>
          </a:bodyPr>
          <a:lstStyle/>
          <a:p>
            <a:pPr marL="13209">
              <a:spcBef>
                <a:spcPts val="109"/>
              </a:spcBef>
            </a:pPr>
            <a:r>
              <a:rPr sz="2496" b="1" spc="-21" dirty="0">
                <a:solidFill>
                  <a:srgbClr val="FFFFFF"/>
                </a:solidFill>
                <a:latin typeface="ＭＳ ゴシック"/>
                <a:cs typeface="ＭＳ ゴシック"/>
              </a:rPr>
              <a:t>表示するマップはどれですか？</a:t>
            </a:r>
            <a:r>
              <a:rPr sz="2496" b="1" spc="-10" dirty="0">
                <a:solidFill>
                  <a:srgbClr val="FFFFFF"/>
                </a:solidFill>
                <a:latin typeface="Century Gothic"/>
                <a:cs typeface="Century Gothic"/>
              </a:rPr>
              <a:t>(0,1,2):</a:t>
            </a:r>
            <a:r>
              <a:rPr lang="en-US" sz="2496" b="1" spc="-10" dirty="0">
                <a:solidFill>
                  <a:srgbClr val="FFFFFF"/>
                </a:solidFill>
                <a:latin typeface="Century Gothic"/>
                <a:cs typeface="Century Gothic"/>
              </a:rPr>
              <a:t>0</a:t>
            </a:r>
            <a:r>
              <a:rPr sz="3328" b="1" spc="-10" dirty="0">
                <a:latin typeface="Century Gothic"/>
                <a:cs typeface="Century Gothic"/>
              </a:rPr>
              <a:t>0</a:t>
            </a:r>
            <a:endParaRPr sz="3328" dirty="0">
              <a:latin typeface="Century Gothic"/>
              <a:cs typeface="Century Gothic"/>
            </a:endParaRPr>
          </a:p>
          <a:p>
            <a:pPr marL="13209">
              <a:spcBef>
                <a:spcPts val="36"/>
              </a:spcBef>
            </a:pPr>
            <a:r>
              <a:rPr sz="1872" spc="-10" dirty="0">
                <a:solidFill>
                  <a:srgbClr val="FFFFFF"/>
                </a:solidFill>
                <a:latin typeface="ＭＳ ゴシック"/>
                <a:cs typeface="ＭＳ ゴシック"/>
              </a:rPr>
              <a:t>■■■■■■■■■■</a:t>
            </a:r>
            <a:endParaRPr sz="1872" dirty="0">
              <a:latin typeface="ＭＳ ゴシック"/>
              <a:cs typeface="ＭＳ ゴシック"/>
            </a:endParaRPr>
          </a:p>
        </p:txBody>
      </p:sp>
      <p:sp>
        <p:nvSpPr>
          <p:cNvPr id="7" name="object 7"/>
          <p:cNvSpPr txBox="1"/>
          <p:nvPr/>
        </p:nvSpPr>
        <p:spPr>
          <a:xfrm>
            <a:off x="493069" y="2459980"/>
            <a:ext cx="264182" cy="912260"/>
          </a:xfrm>
          <a:prstGeom prst="rect">
            <a:avLst/>
          </a:prstGeom>
        </p:spPr>
        <p:txBody>
          <a:bodyPr vert="horz" wrap="square" lIns="0" tIns="13209" rIns="0" bIns="0" rtlCol="0">
            <a:spAutoFit/>
          </a:bodyPr>
          <a:lstStyle/>
          <a:p>
            <a:pPr marL="13209">
              <a:spcBef>
                <a:spcPts val="104"/>
              </a:spcBef>
            </a:pPr>
            <a:r>
              <a:rPr sz="1872" spc="-52" dirty="0">
                <a:solidFill>
                  <a:srgbClr val="FFFFFF"/>
                </a:solidFill>
                <a:latin typeface="ＭＳ ゴシック"/>
                <a:cs typeface="ＭＳ ゴシック"/>
              </a:rPr>
              <a:t>■</a:t>
            </a:r>
            <a:endParaRPr sz="1872">
              <a:latin typeface="ＭＳ ゴシック"/>
              <a:cs typeface="ＭＳ ゴシック"/>
            </a:endParaRPr>
          </a:p>
          <a:p>
            <a:pPr marL="13209"/>
            <a:r>
              <a:rPr sz="1872" spc="-52" dirty="0">
                <a:solidFill>
                  <a:srgbClr val="FFFFFF"/>
                </a:solidFill>
                <a:latin typeface="ＭＳ ゴシック"/>
                <a:cs typeface="ＭＳ ゴシック"/>
              </a:rPr>
              <a:t>■</a:t>
            </a:r>
            <a:endParaRPr sz="1872">
              <a:latin typeface="ＭＳ ゴシック"/>
              <a:cs typeface="ＭＳ ゴシック"/>
            </a:endParaRPr>
          </a:p>
          <a:p>
            <a:pPr marL="13209"/>
            <a:r>
              <a:rPr sz="1872" spc="-52" dirty="0">
                <a:solidFill>
                  <a:srgbClr val="FFFFFF"/>
                </a:solidFill>
                <a:latin typeface="ＭＳ ゴシック"/>
                <a:cs typeface="ＭＳ ゴシック"/>
              </a:rPr>
              <a:t>■</a:t>
            </a:r>
            <a:endParaRPr sz="1872">
              <a:latin typeface="ＭＳ ゴシック"/>
              <a:cs typeface="ＭＳ ゴシック"/>
            </a:endParaRPr>
          </a:p>
        </p:txBody>
      </p:sp>
      <p:sp>
        <p:nvSpPr>
          <p:cNvPr id="8" name="object 8"/>
          <p:cNvSpPr txBox="1"/>
          <p:nvPr/>
        </p:nvSpPr>
        <p:spPr>
          <a:xfrm>
            <a:off x="2633234" y="2459980"/>
            <a:ext cx="264182" cy="912260"/>
          </a:xfrm>
          <a:prstGeom prst="rect">
            <a:avLst/>
          </a:prstGeom>
        </p:spPr>
        <p:txBody>
          <a:bodyPr vert="horz" wrap="square" lIns="0" tIns="13209" rIns="0" bIns="0" rtlCol="0">
            <a:spAutoFit/>
          </a:bodyPr>
          <a:lstStyle/>
          <a:p>
            <a:pPr marL="13209">
              <a:spcBef>
                <a:spcPts val="104"/>
              </a:spcBef>
            </a:pPr>
            <a:r>
              <a:rPr sz="1872" spc="-52" dirty="0">
                <a:solidFill>
                  <a:srgbClr val="FFFFFF"/>
                </a:solidFill>
                <a:latin typeface="ＭＳ ゴシック"/>
                <a:cs typeface="ＭＳ ゴシック"/>
              </a:rPr>
              <a:t>■</a:t>
            </a:r>
            <a:endParaRPr sz="1872">
              <a:latin typeface="ＭＳ ゴシック"/>
              <a:cs typeface="ＭＳ ゴシック"/>
            </a:endParaRPr>
          </a:p>
          <a:p>
            <a:pPr marL="13209"/>
            <a:r>
              <a:rPr sz="1872" spc="-52" dirty="0">
                <a:solidFill>
                  <a:srgbClr val="FFFFFF"/>
                </a:solidFill>
                <a:latin typeface="ＭＳ ゴシック"/>
                <a:cs typeface="ＭＳ ゴシック"/>
              </a:rPr>
              <a:t>■</a:t>
            </a:r>
            <a:endParaRPr sz="1872">
              <a:latin typeface="ＭＳ ゴシック"/>
              <a:cs typeface="ＭＳ ゴシック"/>
            </a:endParaRPr>
          </a:p>
          <a:p>
            <a:pPr marL="13209"/>
            <a:r>
              <a:rPr sz="1872" spc="-52" dirty="0">
                <a:solidFill>
                  <a:srgbClr val="FFFFFF"/>
                </a:solidFill>
                <a:latin typeface="ＭＳ ゴシック"/>
                <a:cs typeface="ＭＳ ゴシック"/>
              </a:rPr>
              <a:t>■</a:t>
            </a:r>
            <a:endParaRPr sz="1872">
              <a:latin typeface="ＭＳ ゴシック"/>
              <a:cs typeface="ＭＳ ゴシック"/>
            </a:endParaRPr>
          </a:p>
        </p:txBody>
      </p:sp>
      <p:sp>
        <p:nvSpPr>
          <p:cNvPr id="9" name="object 9"/>
          <p:cNvSpPr txBox="1"/>
          <p:nvPr/>
        </p:nvSpPr>
        <p:spPr>
          <a:xfrm>
            <a:off x="493069" y="3315931"/>
            <a:ext cx="2407359" cy="301430"/>
          </a:xfrm>
          <a:prstGeom prst="rect">
            <a:avLst/>
          </a:prstGeom>
        </p:spPr>
        <p:txBody>
          <a:bodyPr vert="horz" wrap="square" lIns="0" tIns="13209" rIns="0" bIns="0" rtlCol="0">
            <a:spAutoFit/>
          </a:bodyPr>
          <a:lstStyle/>
          <a:p>
            <a:pPr marL="13209">
              <a:spcBef>
                <a:spcPts val="104"/>
              </a:spcBef>
            </a:pPr>
            <a:r>
              <a:rPr sz="1872" spc="-10" dirty="0">
                <a:solidFill>
                  <a:srgbClr val="FFFFFF"/>
                </a:solidFill>
                <a:latin typeface="ＭＳ ゴシック"/>
                <a:cs typeface="ＭＳ ゴシック"/>
              </a:rPr>
              <a:t>■■■■■■■■■■</a:t>
            </a:r>
            <a:endParaRPr sz="1872">
              <a:latin typeface="ＭＳ ゴシック"/>
              <a:cs typeface="ＭＳ ゴシック"/>
            </a:endParaRPr>
          </a:p>
        </p:txBody>
      </p:sp>
      <p:sp>
        <p:nvSpPr>
          <p:cNvPr id="10" name="object 10"/>
          <p:cNvSpPr txBox="1"/>
          <p:nvPr/>
        </p:nvSpPr>
        <p:spPr>
          <a:xfrm>
            <a:off x="7934970" y="1363889"/>
            <a:ext cx="4051892" cy="2038728"/>
          </a:xfrm>
          <a:prstGeom prst="rect">
            <a:avLst/>
          </a:prstGeom>
          <a:solidFill>
            <a:srgbClr val="FFFFFF"/>
          </a:solidFill>
          <a:ln w="12700">
            <a:solidFill>
              <a:srgbClr val="05465F"/>
            </a:solidFill>
          </a:ln>
        </p:spPr>
        <p:txBody>
          <a:bodyPr vert="horz" wrap="square" lIns="0" tIns="40948" rIns="0" bIns="0" rtlCol="0">
            <a:spAutoFit/>
          </a:bodyPr>
          <a:lstStyle/>
          <a:p>
            <a:pPr marL="95767">
              <a:spcBef>
                <a:spcPts val="322"/>
              </a:spcBef>
            </a:pPr>
            <a:r>
              <a:rPr sz="2496" b="1" spc="-10" dirty="0">
                <a:latin typeface="Century Gothic"/>
                <a:cs typeface="Century Gothic"/>
              </a:rPr>
              <a:t>1111111111</a:t>
            </a:r>
            <a:endParaRPr sz="2496">
              <a:latin typeface="Century Gothic"/>
              <a:cs typeface="Century Gothic"/>
            </a:endParaRPr>
          </a:p>
          <a:p>
            <a:pPr marL="95767"/>
            <a:r>
              <a:rPr sz="2496" b="1" spc="-10" dirty="0">
                <a:latin typeface="Century Gothic"/>
                <a:cs typeface="Century Gothic"/>
              </a:rPr>
              <a:t>1000000001</a:t>
            </a:r>
            <a:endParaRPr sz="2496">
              <a:latin typeface="Century Gothic"/>
              <a:cs typeface="Century Gothic"/>
            </a:endParaRPr>
          </a:p>
          <a:p>
            <a:pPr marL="95767"/>
            <a:r>
              <a:rPr sz="2496" b="1" spc="-10" dirty="0">
                <a:latin typeface="Century Gothic"/>
                <a:cs typeface="Century Gothic"/>
              </a:rPr>
              <a:t>1000000001</a:t>
            </a:r>
            <a:endParaRPr sz="2496">
              <a:latin typeface="Century Gothic"/>
              <a:cs typeface="Century Gothic"/>
            </a:endParaRPr>
          </a:p>
          <a:p>
            <a:pPr marL="95767">
              <a:spcBef>
                <a:spcPts val="5"/>
              </a:spcBef>
            </a:pPr>
            <a:r>
              <a:rPr sz="2496" b="1" spc="-10" dirty="0">
                <a:latin typeface="Century Gothic"/>
                <a:cs typeface="Century Gothic"/>
              </a:rPr>
              <a:t>1000000001</a:t>
            </a:r>
            <a:endParaRPr sz="2496">
              <a:latin typeface="Century Gothic"/>
              <a:cs typeface="Century Gothic"/>
            </a:endParaRPr>
          </a:p>
          <a:p>
            <a:pPr marL="95767"/>
            <a:r>
              <a:rPr sz="2496" b="1" spc="-10" dirty="0">
                <a:latin typeface="Century Gothic"/>
                <a:cs typeface="Century Gothic"/>
              </a:rPr>
              <a:t>1111111111</a:t>
            </a:r>
            <a:endParaRPr sz="2496">
              <a:latin typeface="Century Gothic"/>
              <a:cs typeface="Century Gothic"/>
            </a:endParaRPr>
          </a:p>
        </p:txBody>
      </p:sp>
      <p:sp>
        <p:nvSpPr>
          <p:cNvPr id="11" name="object 11"/>
          <p:cNvSpPr txBox="1"/>
          <p:nvPr/>
        </p:nvSpPr>
        <p:spPr>
          <a:xfrm>
            <a:off x="8017527" y="717965"/>
            <a:ext cx="3071513" cy="612618"/>
          </a:xfrm>
          <a:prstGeom prst="rect">
            <a:avLst/>
          </a:prstGeom>
        </p:spPr>
        <p:txBody>
          <a:bodyPr vert="horz" wrap="square" lIns="0" tIns="13209" rIns="0" bIns="0" rtlCol="0">
            <a:spAutoFit/>
          </a:bodyPr>
          <a:lstStyle/>
          <a:p>
            <a:pPr marL="13209">
              <a:spcBef>
                <a:spcPts val="104"/>
              </a:spcBef>
            </a:pPr>
            <a:r>
              <a:rPr sz="3744" spc="-10" dirty="0">
                <a:solidFill>
                  <a:srgbClr val="2583C5"/>
                </a:solidFill>
                <a:cs typeface="Century Gothic"/>
              </a:rPr>
              <a:t>map0.txt</a:t>
            </a:r>
            <a:endParaRPr sz="3744" dirty="0">
              <a:cs typeface="Century Gothic"/>
            </a:endParaRPr>
          </a:p>
        </p:txBody>
      </p:sp>
      <p:sp>
        <p:nvSpPr>
          <p:cNvPr id="12" name="object 12"/>
          <p:cNvSpPr txBox="1"/>
          <p:nvPr/>
        </p:nvSpPr>
        <p:spPr>
          <a:xfrm>
            <a:off x="532379" y="1058442"/>
            <a:ext cx="1824177" cy="460808"/>
          </a:xfrm>
          <a:prstGeom prst="rect">
            <a:avLst/>
          </a:prstGeom>
        </p:spPr>
        <p:txBody>
          <a:bodyPr vert="horz" wrap="square" lIns="0" tIns="12549" rIns="0" bIns="0" rtlCol="0">
            <a:spAutoFit/>
          </a:bodyPr>
          <a:lstStyle/>
          <a:p>
            <a:pPr marL="13209">
              <a:spcBef>
                <a:spcPts val="99"/>
              </a:spcBef>
            </a:pPr>
            <a:r>
              <a:rPr sz="2912" b="1" spc="-151" dirty="0">
                <a:latin typeface="ＭＳ ゴシック"/>
                <a:cs typeface="ＭＳ ゴシック"/>
              </a:rPr>
              <a:t>実行結果 </a:t>
            </a:r>
            <a:r>
              <a:rPr sz="2912" b="1" spc="-52" dirty="0">
                <a:latin typeface="Century Gothic"/>
                <a:cs typeface="Century Gothic"/>
              </a:rPr>
              <a:t>1</a:t>
            </a:r>
            <a:endParaRPr sz="2912">
              <a:latin typeface="Century Gothic"/>
              <a:cs typeface="Century Gothic"/>
            </a:endParaRPr>
          </a:p>
        </p:txBody>
      </p:sp>
      <p:sp>
        <p:nvSpPr>
          <p:cNvPr id="14" name="object 14"/>
          <p:cNvSpPr/>
          <p:nvPr/>
        </p:nvSpPr>
        <p:spPr>
          <a:xfrm>
            <a:off x="450167" y="4580042"/>
            <a:ext cx="6892508" cy="2048071"/>
          </a:xfrm>
          <a:custGeom>
            <a:avLst/>
            <a:gdLst/>
            <a:ahLst/>
            <a:cxnLst/>
            <a:rect l="l" t="t" r="r" b="b"/>
            <a:pathLst>
              <a:path w="6626859" h="1969135">
                <a:moveTo>
                  <a:pt x="6626352" y="0"/>
                </a:moveTo>
                <a:lnTo>
                  <a:pt x="0" y="0"/>
                </a:lnTo>
                <a:lnTo>
                  <a:pt x="0" y="1969008"/>
                </a:lnTo>
                <a:lnTo>
                  <a:pt x="6626352" y="1969008"/>
                </a:lnTo>
                <a:lnTo>
                  <a:pt x="6626352" y="0"/>
                </a:lnTo>
                <a:close/>
              </a:path>
            </a:pathLst>
          </a:custGeom>
          <a:solidFill>
            <a:srgbClr val="000000"/>
          </a:solidFill>
        </p:spPr>
        <p:txBody>
          <a:bodyPr wrap="square" lIns="0" tIns="0" rIns="0" bIns="0" rtlCol="0"/>
          <a:lstStyle/>
          <a:p>
            <a:endParaRPr sz="1872"/>
          </a:p>
        </p:txBody>
      </p:sp>
      <p:sp>
        <p:nvSpPr>
          <p:cNvPr id="16" name="object 16"/>
          <p:cNvSpPr txBox="1"/>
          <p:nvPr/>
        </p:nvSpPr>
        <p:spPr>
          <a:xfrm>
            <a:off x="450167" y="4580041"/>
            <a:ext cx="6892508" cy="2071540"/>
          </a:xfrm>
          <a:prstGeom prst="rect">
            <a:avLst/>
          </a:prstGeom>
        </p:spPr>
        <p:txBody>
          <a:bodyPr vert="horz" wrap="square" lIns="0" tIns="40288" rIns="0" bIns="0" rtlCol="0">
            <a:spAutoFit/>
          </a:bodyPr>
          <a:lstStyle/>
          <a:p>
            <a:pPr marL="95107">
              <a:spcBef>
                <a:spcPts val="317"/>
              </a:spcBef>
            </a:pPr>
            <a:r>
              <a:rPr sz="2496" b="1" spc="-21" dirty="0">
                <a:solidFill>
                  <a:srgbClr val="FFFFFF"/>
                </a:solidFill>
                <a:latin typeface="ＭＳ ゴシック"/>
                <a:cs typeface="ＭＳ ゴシック"/>
              </a:rPr>
              <a:t>表示するマップはどれですか？</a:t>
            </a:r>
            <a:r>
              <a:rPr sz="2496" b="1" spc="-10" dirty="0">
                <a:solidFill>
                  <a:srgbClr val="FFFFFF"/>
                </a:solidFill>
                <a:latin typeface="Century Gothic"/>
                <a:cs typeface="Century Gothic"/>
              </a:rPr>
              <a:t>(0,1,2):</a:t>
            </a:r>
            <a:r>
              <a:rPr lang="en-US" sz="2496" b="1" spc="-10" dirty="0">
                <a:solidFill>
                  <a:srgbClr val="FFFFFF"/>
                </a:solidFill>
                <a:latin typeface="Century Gothic"/>
                <a:cs typeface="Century Gothic"/>
              </a:rPr>
              <a:t>1</a:t>
            </a:r>
            <a:r>
              <a:rPr sz="3328" b="1" spc="-10" dirty="0">
                <a:latin typeface="Century Gothic"/>
                <a:cs typeface="Century Gothic"/>
              </a:rPr>
              <a:t>1</a:t>
            </a:r>
            <a:endParaRPr sz="3328" dirty="0">
              <a:latin typeface="Century Gothic"/>
              <a:cs typeface="Century Gothic"/>
            </a:endParaRPr>
          </a:p>
          <a:p>
            <a:pPr marL="95107">
              <a:spcBef>
                <a:spcPts val="31"/>
              </a:spcBef>
            </a:pPr>
            <a:r>
              <a:rPr sz="1872" spc="-10" dirty="0">
                <a:solidFill>
                  <a:srgbClr val="FFFFFF"/>
                </a:solidFill>
                <a:latin typeface="ＭＳ ゴシック"/>
                <a:cs typeface="ＭＳ ゴシック"/>
              </a:rPr>
              <a:t>■■■■■■■■■■</a:t>
            </a:r>
            <a:endParaRPr sz="1872" dirty="0">
              <a:latin typeface="ＭＳ ゴシック"/>
              <a:cs typeface="ＭＳ ゴシック"/>
            </a:endParaRPr>
          </a:p>
          <a:p>
            <a:pPr marL="95107">
              <a:tabLst>
                <a:tab pos="2235008" algn="l"/>
              </a:tabLst>
            </a:pPr>
            <a:r>
              <a:rPr sz="1872" spc="-52" dirty="0">
                <a:solidFill>
                  <a:srgbClr val="FFFFFF"/>
                </a:solidFill>
                <a:latin typeface="ＭＳ ゴシック"/>
                <a:cs typeface="ＭＳ ゴシック"/>
              </a:rPr>
              <a:t>■</a:t>
            </a:r>
            <a:r>
              <a:rPr sz="1872" dirty="0">
                <a:solidFill>
                  <a:srgbClr val="FFFFFF"/>
                </a:solidFill>
                <a:latin typeface="ＭＳ ゴシック"/>
                <a:cs typeface="ＭＳ ゴシック"/>
              </a:rPr>
              <a:t>	</a:t>
            </a:r>
            <a:r>
              <a:rPr sz="1872" spc="-52" dirty="0">
                <a:solidFill>
                  <a:srgbClr val="FFFFFF"/>
                </a:solidFill>
                <a:latin typeface="ＭＳ ゴシック"/>
                <a:cs typeface="ＭＳ ゴシック"/>
              </a:rPr>
              <a:t>■</a:t>
            </a:r>
            <a:endParaRPr sz="1872" dirty="0">
              <a:latin typeface="ＭＳ ゴシック"/>
              <a:cs typeface="ＭＳ ゴシック"/>
            </a:endParaRPr>
          </a:p>
          <a:p>
            <a:pPr marL="95107">
              <a:spcBef>
                <a:spcPts val="5"/>
              </a:spcBef>
            </a:pPr>
            <a:r>
              <a:rPr sz="1872" spc="-10" dirty="0">
                <a:solidFill>
                  <a:srgbClr val="FFFFFF"/>
                </a:solidFill>
                <a:latin typeface="ＭＳ ゴシック"/>
                <a:cs typeface="ＭＳ ゴシック"/>
              </a:rPr>
              <a:t>■■■■■■■■■■</a:t>
            </a:r>
            <a:endParaRPr sz="1872" dirty="0">
              <a:latin typeface="ＭＳ ゴシック"/>
              <a:cs typeface="ＭＳ ゴシック"/>
            </a:endParaRPr>
          </a:p>
          <a:p>
            <a:pPr marL="95107">
              <a:tabLst>
                <a:tab pos="2235008" algn="l"/>
              </a:tabLst>
            </a:pPr>
            <a:r>
              <a:rPr sz="1872" spc="-52" dirty="0">
                <a:solidFill>
                  <a:srgbClr val="FFFFFF"/>
                </a:solidFill>
                <a:latin typeface="ＭＳ ゴシック"/>
                <a:cs typeface="ＭＳ ゴシック"/>
              </a:rPr>
              <a:t>■</a:t>
            </a:r>
            <a:r>
              <a:rPr sz="1872" dirty="0">
                <a:solidFill>
                  <a:srgbClr val="FFFFFF"/>
                </a:solidFill>
                <a:latin typeface="ＭＳ ゴシック"/>
                <a:cs typeface="ＭＳ ゴシック"/>
              </a:rPr>
              <a:t>	</a:t>
            </a:r>
            <a:r>
              <a:rPr sz="1872" spc="-52" dirty="0">
                <a:solidFill>
                  <a:srgbClr val="FFFFFF"/>
                </a:solidFill>
                <a:latin typeface="ＭＳ ゴシック"/>
                <a:cs typeface="ＭＳ ゴシック"/>
              </a:rPr>
              <a:t>■</a:t>
            </a:r>
            <a:endParaRPr sz="1872" dirty="0">
              <a:latin typeface="ＭＳ ゴシック"/>
              <a:cs typeface="ＭＳ ゴシック"/>
            </a:endParaRPr>
          </a:p>
          <a:p>
            <a:pPr marL="95107"/>
            <a:r>
              <a:rPr sz="1872" spc="-10" dirty="0">
                <a:solidFill>
                  <a:srgbClr val="FFFFFF"/>
                </a:solidFill>
                <a:latin typeface="ＭＳ ゴシック"/>
                <a:cs typeface="ＭＳ ゴシック"/>
              </a:rPr>
              <a:t>■■■■■■■■■■</a:t>
            </a:r>
            <a:endParaRPr sz="1872" dirty="0">
              <a:latin typeface="ＭＳ ゴシック"/>
              <a:cs typeface="ＭＳ ゴシック"/>
            </a:endParaRPr>
          </a:p>
        </p:txBody>
      </p:sp>
      <p:sp>
        <p:nvSpPr>
          <p:cNvPr id="17" name="object 17"/>
          <p:cNvSpPr txBox="1"/>
          <p:nvPr/>
        </p:nvSpPr>
        <p:spPr>
          <a:xfrm>
            <a:off x="493069" y="4068453"/>
            <a:ext cx="1823516" cy="460808"/>
          </a:xfrm>
          <a:prstGeom prst="rect">
            <a:avLst/>
          </a:prstGeom>
        </p:spPr>
        <p:txBody>
          <a:bodyPr vert="horz" wrap="square" lIns="0" tIns="12549" rIns="0" bIns="0" rtlCol="0">
            <a:spAutoFit/>
          </a:bodyPr>
          <a:lstStyle/>
          <a:p>
            <a:pPr marL="13209">
              <a:spcBef>
                <a:spcPts val="99"/>
              </a:spcBef>
            </a:pPr>
            <a:r>
              <a:rPr sz="2912" b="1" spc="-146" dirty="0">
                <a:latin typeface="ＭＳ ゴシック"/>
                <a:cs typeface="ＭＳ ゴシック"/>
              </a:rPr>
              <a:t>実行結果 </a:t>
            </a:r>
            <a:r>
              <a:rPr sz="2912" b="1" spc="-62" dirty="0">
                <a:latin typeface="Century Gothic"/>
                <a:cs typeface="Century Gothic"/>
              </a:rPr>
              <a:t>2</a:t>
            </a:r>
            <a:endParaRPr sz="2912">
              <a:latin typeface="Century Gothic"/>
              <a:cs typeface="Century Gothic"/>
            </a:endParaRPr>
          </a:p>
        </p:txBody>
      </p:sp>
      <p:sp>
        <p:nvSpPr>
          <p:cNvPr id="18" name="object 18"/>
          <p:cNvSpPr txBox="1"/>
          <p:nvPr/>
        </p:nvSpPr>
        <p:spPr>
          <a:xfrm>
            <a:off x="7934970" y="4308991"/>
            <a:ext cx="4051892" cy="2039395"/>
          </a:xfrm>
          <a:prstGeom prst="rect">
            <a:avLst/>
          </a:prstGeom>
          <a:solidFill>
            <a:srgbClr val="FFFFFF"/>
          </a:solidFill>
          <a:ln w="12700">
            <a:solidFill>
              <a:srgbClr val="05465F"/>
            </a:solidFill>
          </a:ln>
        </p:spPr>
        <p:txBody>
          <a:bodyPr vert="horz" wrap="square" lIns="0" tIns="41609" rIns="0" bIns="0" rtlCol="0">
            <a:spAutoFit/>
          </a:bodyPr>
          <a:lstStyle/>
          <a:p>
            <a:pPr marL="95767">
              <a:spcBef>
                <a:spcPts val="328"/>
              </a:spcBef>
            </a:pPr>
            <a:r>
              <a:rPr sz="2496" b="1" spc="-10" dirty="0">
                <a:latin typeface="Century Gothic"/>
                <a:cs typeface="Century Gothic"/>
              </a:rPr>
              <a:t>1111111111</a:t>
            </a:r>
            <a:endParaRPr sz="2496">
              <a:latin typeface="Century Gothic"/>
              <a:cs typeface="Century Gothic"/>
            </a:endParaRPr>
          </a:p>
          <a:p>
            <a:pPr marL="95767"/>
            <a:r>
              <a:rPr sz="2496" b="1" spc="-10" dirty="0">
                <a:latin typeface="Century Gothic"/>
                <a:cs typeface="Century Gothic"/>
              </a:rPr>
              <a:t>1000000001</a:t>
            </a:r>
            <a:endParaRPr sz="2496">
              <a:latin typeface="Century Gothic"/>
              <a:cs typeface="Century Gothic"/>
            </a:endParaRPr>
          </a:p>
          <a:p>
            <a:pPr marL="95767"/>
            <a:r>
              <a:rPr sz="2496" b="1" spc="-10" dirty="0">
                <a:latin typeface="Century Gothic"/>
                <a:cs typeface="Century Gothic"/>
              </a:rPr>
              <a:t>1111111111</a:t>
            </a:r>
            <a:endParaRPr sz="2496">
              <a:latin typeface="Century Gothic"/>
              <a:cs typeface="Century Gothic"/>
            </a:endParaRPr>
          </a:p>
          <a:p>
            <a:pPr marL="95767"/>
            <a:r>
              <a:rPr sz="2496" b="1" spc="-10" dirty="0">
                <a:latin typeface="Century Gothic"/>
                <a:cs typeface="Century Gothic"/>
              </a:rPr>
              <a:t>1000000001</a:t>
            </a:r>
            <a:endParaRPr sz="2496">
              <a:latin typeface="Century Gothic"/>
              <a:cs typeface="Century Gothic"/>
            </a:endParaRPr>
          </a:p>
          <a:p>
            <a:pPr marL="95767">
              <a:spcBef>
                <a:spcPts val="5"/>
              </a:spcBef>
            </a:pPr>
            <a:r>
              <a:rPr sz="2496" b="1" spc="-10" dirty="0">
                <a:latin typeface="Century Gothic"/>
                <a:cs typeface="Century Gothic"/>
              </a:rPr>
              <a:t>1111111111</a:t>
            </a:r>
            <a:endParaRPr sz="2496">
              <a:latin typeface="Century Gothic"/>
              <a:cs typeface="Century Gothic"/>
            </a:endParaRPr>
          </a:p>
        </p:txBody>
      </p:sp>
      <p:sp>
        <p:nvSpPr>
          <p:cNvPr id="19" name="object 19"/>
          <p:cNvSpPr txBox="1"/>
          <p:nvPr/>
        </p:nvSpPr>
        <p:spPr>
          <a:xfrm>
            <a:off x="8017527" y="3663594"/>
            <a:ext cx="2833749" cy="612618"/>
          </a:xfrm>
          <a:prstGeom prst="rect">
            <a:avLst/>
          </a:prstGeom>
        </p:spPr>
        <p:txBody>
          <a:bodyPr vert="horz" wrap="square" lIns="0" tIns="13209" rIns="0" bIns="0" rtlCol="0">
            <a:spAutoFit/>
          </a:bodyPr>
          <a:lstStyle/>
          <a:p>
            <a:pPr marL="13209">
              <a:spcBef>
                <a:spcPts val="104"/>
              </a:spcBef>
            </a:pPr>
            <a:r>
              <a:rPr sz="3744" spc="-10" dirty="0">
                <a:solidFill>
                  <a:srgbClr val="2583C5"/>
                </a:solidFill>
                <a:cs typeface="Century Gothic"/>
              </a:rPr>
              <a:t>map1.txt</a:t>
            </a:r>
            <a:endParaRPr sz="3744" dirty="0">
              <a:cs typeface="Century Gothic"/>
            </a:endParaRPr>
          </a:p>
        </p:txBody>
      </p:sp>
      <p:grpSp>
        <p:nvGrpSpPr>
          <p:cNvPr id="20" name="object 20"/>
          <p:cNvGrpSpPr/>
          <p:nvPr/>
        </p:nvGrpSpPr>
        <p:grpSpPr>
          <a:xfrm>
            <a:off x="3293557" y="2577806"/>
            <a:ext cx="4534024" cy="412784"/>
            <a:chOff x="3166617" y="2375662"/>
            <a:chExt cx="4359275" cy="396875"/>
          </a:xfrm>
        </p:grpSpPr>
        <p:sp>
          <p:nvSpPr>
            <p:cNvPr id="21" name="object 21"/>
            <p:cNvSpPr/>
            <p:nvPr/>
          </p:nvSpPr>
          <p:spPr>
            <a:xfrm>
              <a:off x="3172967" y="2382012"/>
              <a:ext cx="4346575" cy="384175"/>
            </a:xfrm>
            <a:custGeom>
              <a:avLst/>
              <a:gdLst/>
              <a:ahLst/>
              <a:cxnLst/>
              <a:rect l="l" t="t" r="r" b="b"/>
              <a:pathLst>
                <a:path w="4346575" h="384175">
                  <a:moveTo>
                    <a:pt x="192024" y="0"/>
                  </a:moveTo>
                  <a:lnTo>
                    <a:pt x="0" y="192024"/>
                  </a:lnTo>
                  <a:lnTo>
                    <a:pt x="192024" y="384048"/>
                  </a:lnTo>
                  <a:lnTo>
                    <a:pt x="192024" y="288036"/>
                  </a:lnTo>
                  <a:lnTo>
                    <a:pt x="4346447" y="288036"/>
                  </a:lnTo>
                  <a:lnTo>
                    <a:pt x="4346447" y="96012"/>
                  </a:lnTo>
                  <a:lnTo>
                    <a:pt x="192024" y="96012"/>
                  </a:lnTo>
                  <a:lnTo>
                    <a:pt x="192024" y="0"/>
                  </a:lnTo>
                  <a:close/>
                </a:path>
              </a:pathLst>
            </a:custGeom>
            <a:solidFill>
              <a:srgbClr val="1CACE3"/>
            </a:solidFill>
          </p:spPr>
          <p:txBody>
            <a:bodyPr wrap="square" lIns="0" tIns="0" rIns="0" bIns="0" rtlCol="0"/>
            <a:lstStyle/>
            <a:p>
              <a:endParaRPr sz="1872"/>
            </a:p>
          </p:txBody>
        </p:sp>
        <p:sp>
          <p:nvSpPr>
            <p:cNvPr id="22" name="object 22"/>
            <p:cNvSpPr/>
            <p:nvPr/>
          </p:nvSpPr>
          <p:spPr>
            <a:xfrm>
              <a:off x="3172967" y="2382012"/>
              <a:ext cx="4346575" cy="384175"/>
            </a:xfrm>
            <a:custGeom>
              <a:avLst/>
              <a:gdLst/>
              <a:ahLst/>
              <a:cxnLst/>
              <a:rect l="l" t="t" r="r" b="b"/>
              <a:pathLst>
                <a:path w="4346575" h="384175">
                  <a:moveTo>
                    <a:pt x="0" y="192024"/>
                  </a:moveTo>
                  <a:lnTo>
                    <a:pt x="192024" y="0"/>
                  </a:lnTo>
                  <a:lnTo>
                    <a:pt x="192024" y="96012"/>
                  </a:lnTo>
                  <a:lnTo>
                    <a:pt x="4346447" y="96012"/>
                  </a:lnTo>
                  <a:lnTo>
                    <a:pt x="4346447" y="288036"/>
                  </a:lnTo>
                  <a:lnTo>
                    <a:pt x="192024" y="288036"/>
                  </a:lnTo>
                  <a:lnTo>
                    <a:pt x="192024" y="384048"/>
                  </a:lnTo>
                  <a:lnTo>
                    <a:pt x="0" y="192024"/>
                  </a:lnTo>
                  <a:close/>
                </a:path>
              </a:pathLst>
            </a:custGeom>
            <a:ln w="12700">
              <a:solidFill>
                <a:srgbClr val="05465F"/>
              </a:solidFill>
            </a:ln>
          </p:spPr>
          <p:txBody>
            <a:bodyPr wrap="square" lIns="0" tIns="0" rIns="0" bIns="0" rtlCol="0"/>
            <a:lstStyle/>
            <a:p>
              <a:endParaRPr sz="1872"/>
            </a:p>
          </p:txBody>
        </p:sp>
      </p:grpSp>
      <p:sp>
        <p:nvSpPr>
          <p:cNvPr id="23" name="object 23"/>
          <p:cNvSpPr txBox="1"/>
          <p:nvPr/>
        </p:nvSpPr>
        <p:spPr>
          <a:xfrm>
            <a:off x="3382982" y="2949114"/>
            <a:ext cx="3712418" cy="812290"/>
          </a:xfrm>
          <a:prstGeom prst="rect">
            <a:avLst/>
          </a:prstGeom>
        </p:spPr>
        <p:txBody>
          <a:bodyPr vert="horz" wrap="square" lIns="0" tIns="13209" rIns="0" bIns="0" rtlCol="0">
            <a:spAutoFit/>
          </a:bodyPr>
          <a:lstStyle/>
          <a:p>
            <a:pPr marL="13209">
              <a:spcBef>
                <a:spcPts val="104"/>
              </a:spcBef>
            </a:pPr>
            <a:r>
              <a:rPr sz="2496" b="1" spc="-26" dirty="0">
                <a:solidFill>
                  <a:srgbClr val="1CACE3"/>
                </a:solidFill>
                <a:latin typeface="Century Gothic"/>
                <a:cs typeface="Century Gothic"/>
              </a:rPr>
              <a:t>1</a:t>
            </a:r>
            <a:r>
              <a:rPr sz="2496" b="1" spc="-36" dirty="0">
                <a:solidFill>
                  <a:srgbClr val="1CACE3"/>
                </a:solidFill>
                <a:latin typeface="ＭＳ ゴシック"/>
                <a:cs typeface="ＭＳ ゴシック"/>
              </a:rPr>
              <a:t>は</a:t>
            </a:r>
            <a:r>
              <a:rPr lang="ja-JP" altLang="en-US" sz="2496" b="1" spc="-36" dirty="0">
                <a:solidFill>
                  <a:srgbClr val="1CACE3"/>
                </a:solidFill>
                <a:latin typeface="ＭＳ ゴシック"/>
                <a:cs typeface="ＭＳ ゴシック"/>
              </a:rPr>
              <a:t>ロ</a:t>
            </a:r>
            <a:endParaRPr sz="2496" dirty="0">
              <a:latin typeface="ＭＳ ゴシック"/>
              <a:cs typeface="ＭＳ ゴシック"/>
            </a:endParaRPr>
          </a:p>
          <a:p>
            <a:pPr marL="13209"/>
            <a:r>
              <a:rPr sz="2496" b="1" spc="-26" dirty="0">
                <a:solidFill>
                  <a:srgbClr val="1CACE3"/>
                </a:solidFill>
                <a:latin typeface="Century Gothic"/>
                <a:cs typeface="Century Gothic"/>
              </a:rPr>
              <a:t>0</a:t>
            </a:r>
            <a:r>
              <a:rPr sz="2496" b="1" spc="-26" dirty="0">
                <a:solidFill>
                  <a:srgbClr val="1CACE3"/>
                </a:solidFill>
                <a:latin typeface="ＭＳ ゴシック"/>
                <a:cs typeface="ＭＳ ゴシック"/>
              </a:rPr>
              <a:t>はスペースで出力！</a:t>
            </a:r>
            <a:endParaRPr sz="2496" dirty="0">
              <a:latin typeface="ＭＳ ゴシック"/>
              <a:cs typeface="ＭＳ ゴシック"/>
            </a:endParaRPr>
          </a:p>
        </p:txBody>
      </p:sp>
      <p:sp>
        <p:nvSpPr>
          <p:cNvPr id="26" name="object 5">
            <a:extLst>
              <a:ext uri="{FF2B5EF4-FFF2-40B4-BE49-F238E27FC236}">
                <a16:creationId xmlns:a16="http://schemas.microsoft.com/office/drawing/2014/main" id="{B31DFAAF-FDAE-27F7-BCDD-A674C341E124}"/>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f_prac05.c</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45060" y="1174471"/>
            <a:ext cx="3354451" cy="478772"/>
          </a:xfrm>
          <a:prstGeom prst="rect">
            <a:avLst/>
          </a:prstGeom>
        </p:spPr>
        <p:txBody>
          <a:bodyPr vert="horz" wrap="square" lIns="0" tIns="12549" rIns="0" bIns="0" rtlCol="0">
            <a:spAutoFit/>
          </a:bodyPr>
          <a:lstStyle/>
          <a:p>
            <a:pPr marL="13209">
              <a:spcBef>
                <a:spcPts val="99"/>
              </a:spcBef>
            </a:pPr>
            <a:r>
              <a:rPr sz="2912" spc="-26" dirty="0">
                <a:latin typeface="ＭＳ ゴシック"/>
                <a:cs typeface="ＭＳ ゴシック"/>
              </a:rPr>
              <a:t>～</a:t>
            </a:r>
            <a:r>
              <a:rPr sz="2912" spc="-36" dirty="0">
                <a:latin typeface="ＭＳ ゴシック"/>
                <a:cs typeface="ＭＳ ゴシック"/>
              </a:rPr>
              <a:t>宣言するマクロ</a:t>
            </a:r>
            <a:r>
              <a:rPr sz="2912" spc="-52" dirty="0">
                <a:latin typeface="ＭＳ ゴシック"/>
                <a:cs typeface="ＭＳ ゴシック"/>
              </a:rPr>
              <a:t>～</a:t>
            </a:r>
            <a:endParaRPr sz="2912">
              <a:latin typeface="ＭＳ ゴシック"/>
              <a:cs typeface="ＭＳ ゴシック"/>
            </a:endParaRPr>
          </a:p>
        </p:txBody>
      </p:sp>
      <p:graphicFrame>
        <p:nvGraphicFramePr>
          <p:cNvPr id="4" name="object 4"/>
          <p:cNvGraphicFramePr>
            <a:graphicFrameLocks noGrp="1"/>
          </p:cNvGraphicFramePr>
          <p:nvPr/>
        </p:nvGraphicFramePr>
        <p:xfrm>
          <a:off x="747898" y="1692004"/>
          <a:ext cx="9152323" cy="1631984"/>
        </p:xfrm>
        <a:graphic>
          <a:graphicData uri="http://schemas.openxmlformats.org/drawingml/2006/table">
            <a:tbl>
              <a:tblPr firstRow="1" bandRow="1">
                <a:tableStyleId>{2D5ABB26-0587-4C30-8999-92F81FD0307C}</a:tableStyleId>
              </a:tblPr>
              <a:tblGrid>
                <a:gridCol w="2323202">
                  <a:extLst>
                    <a:ext uri="{9D8B030D-6E8A-4147-A177-3AD203B41FA5}">
                      <a16:colId xmlns:a16="http://schemas.microsoft.com/office/drawing/2014/main" val="20000"/>
                    </a:ext>
                  </a:extLst>
                </a:gridCol>
                <a:gridCol w="1831733">
                  <a:extLst>
                    <a:ext uri="{9D8B030D-6E8A-4147-A177-3AD203B41FA5}">
                      <a16:colId xmlns:a16="http://schemas.microsoft.com/office/drawing/2014/main" val="20001"/>
                    </a:ext>
                  </a:extLst>
                </a:gridCol>
                <a:gridCol w="28180">
                  <a:extLst>
                    <a:ext uri="{9D8B030D-6E8A-4147-A177-3AD203B41FA5}">
                      <a16:colId xmlns:a16="http://schemas.microsoft.com/office/drawing/2014/main" val="20002"/>
                    </a:ext>
                  </a:extLst>
                </a:gridCol>
                <a:gridCol w="4969208">
                  <a:extLst>
                    <a:ext uri="{9D8B030D-6E8A-4147-A177-3AD203B41FA5}">
                      <a16:colId xmlns:a16="http://schemas.microsoft.com/office/drawing/2014/main" val="20003"/>
                    </a:ext>
                  </a:extLst>
                </a:gridCol>
              </a:tblGrid>
              <a:tr h="585163">
                <a:tc>
                  <a:txBody>
                    <a:bodyPr/>
                    <a:lstStyle/>
                    <a:p>
                      <a:pPr marL="91440">
                        <a:lnSpc>
                          <a:spcPct val="100000"/>
                        </a:lnSpc>
                        <a:spcBef>
                          <a:spcPts val="465"/>
                        </a:spcBef>
                      </a:pPr>
                      <a:r>
                        <a:rPr sz="3300" spc="-10" dirty="0">
                          <a:solidFill>
                            <a:srgbClr val="00B050"/>
                          </a:solidFill>
                          <a:latin typeface="+mn-lt"/>
                          <a:cs typeface="ＭＳ ゴシック"/>
                        </a:rPr>
                        <a:t>#define</a:t>
                      </a:r>
                      <a:endParaRPr sz="3300" dirty="0">
                        <a:solidFill>
                          <a:srgbClr val="00B050"/>
                        </a:solidFill>
                        <a:latin typeface="+mn-lt"/>
                        <a:cs typeface="ＭＳ ゴシック"/>
                      </a:endParaRPr>
                    </a:p>
                  </a:txBody>
                  <a:tcPr marL="0" marR="0" marT="61422" marB="0">
                    <a:lnL w="12700">
                      <a:solidFill>
                        <a:srgbClr val="1CACE3"/>
                      </a:solidFill>
                      <a:prstDash val="solid"/>
                    </a:lnL>
                    <a:lnT w="12700">
                      <a:solidFill>
                        <a:srgbClr val="1CACE3"/>
                      </a:solidFill>
                      <a:prstDash val="solid"/>
                    </a:lnT>
                    <a:solidFill>
                      <a:srgbClr val="FFFFFF"/>
                    </a:solidFill>
                  </a:tcPr>
                </a:tc>
                <a:tc>
                  <a:txBody>
                    <a:bodyPr/>
                    <a:lstStyle/>
                    <a:p>
                      <a:pPr marL="100330">
                        <a:lnSpc>
                          <a:spcPct val="100000"/>
                        </a:lnSpc>
                        <a:spcBef>
                          <a:spcPts val="465"/>
                        </a:spcBef>
                      </a:pPr>
                      <a:r>
                        <a:rPr sz="3300" spc="-10" dirty="0">
                          <a:solidFill>
                            <a:srgbClr val="FF0000"/>
                          </a:solidFill>
                          <a:latin typeface="+mn-lt"/>
                          <a:cs typeface="ＭＳ ゴシック"/>
                        </a:rPr>
                        <a:t>MapNum</a:t>
                      </a:r>
                      <a:endParaRPr sz="3300" dirty="0">
                        <a:solidFill>
                          <a:srgbClr val="FF0000"/>
                        </a:solidFill>
                        <a:latin typeface="+mn-lt"/>
                        <a:cs typeface="ＭＳ ゴシック"/>
                      </a:endParaRPr>
                    </a:p>
                  </a:txBody>
                  <a:tcPr marL="0" marR="0" marT="61422" marB="0">
                    <a:lnT w="12700">
                      <a:solidFill>
                        <a:srgbClr val="1CACE3"/>
                      </a:solidFill>
                      <a:prstDash val="solid"/>
                    </a:lnT>
                    <a:solidFill>
                      <a:srgbClr val="FFFFFF"/>
                    </a:solidFill>
                  </a:tcPr>
                </a:tc>
                <a:tc>
                  <a:txBody>
                    <a:bodyPr/>
                    <a:lstStyle/>
                    <a:p>
                      <a:pPr marL="100965">
                        <a:lnSpc>
                          <a:spcPct val="100000"/>
                        </a:lnSpc>
                        <a:spcBef>
                          <a:spcPts val="465"/>
                        </a:spcBef>
                      </a:pPr>
                      <a:r>
                        <a:rPr sz="3300" spc="-50" dirty="0">
                          <a:latin typeface="+mn-lt"/>
                          <a:cs typeface="ＭＳ ゴシック"/>
                        </a:rPr>
                        <a:t>3</a:t>
                      </a:r>
                      <a:endParaRPr sz="3300" dirty="0">
                        <a:latin typeface="+mn-lt"/>
                        <a:cs typeface="ＭＳ ゴシック"/>
                      </a:endParaRPr>
                    </a:p>
                  </a:txBody>
                  <a:tcPr marL="0" marR="0" marT="61422" marB="0">
                    <a:lnT w="12700">
                      <a:solidFill>
                        <a:srgbClr val="1CACE3"/>
                      </a:solidFill>
                      <a:prstDash val="solid"/>
                    </a:lnT>
                    <a:solidFill>
                      <a:srgbClr val="FFFFFF"/>
                    </a:solidFill>
                  </a:tcPr>
                </a:tc>
                <a:tc>
                  <a:txBody>
                    <a:bodyPr/>
                    <a:lstStyle/>
                    <a:p>
                      <a:pPr marL="202565">
                        <a:lnSpc>
                          <a:spcPct val="100000"/>
                        </a:lnSpc>
                        <a:spcBef>
                          <a:spcPts val="465"/>
                        </a:spcBef>
                      </a:pPr>
                      <a:r>
                        <a:rPr lang="en-US" altLang="ja-JP" sz="3300" spc="-20" dirty="0">
                          <a:solidFill>
                            <a:schemeClr val="tx1"/>
                          </a:solidFill>
                          <a:latin typeface="+mn-lt"/>
                          <a:cs typeface="ＭＳ ゴシック"/>
                        </a:rPr>
                        <a:t>3</a:t>
                      </a:r>
                      <a:r>
                        <a:rPr lang="ja-JP" altLang="en-US" sz="3300" spc="-20" dirty="0">
                          <a:solidFill>
                            <a:srgbClr val="008000"/>
                          </a:solidFill>
                          <a:latin typeface="ＭＳ ゴシック"/>
                          <a:cs typeface="ＭＳ ゴシック"/>
                        </a:rPr>
                        <a:t>　</a:t>
                      </a:r>
                      <a:r>
                        <a:rPr sz="3300" spc="-20" dirty="0">
                          <a:solidFill>
                            <a:srgbClr val="008000"/>
                          </a:solidFill>
                          <a:latin typeface="ＭＳ ゴシック"/>
                          <a:cs typeface="ＭＳ ゴシック"/>
                        </a:rPr>
                        <a:t>//マップの数</a:t>
                      </a:r>
                      <a:endParaRPr sz="3300" dirty="0">
                        <a:latin typeface="ＭＳ ゴシック"/>
                        <a:cs typeface="ＭＳ ゴシック"/>
                      </a:endParaRPr>
                    </a:p>
                  </a:txBody>
                  <a:tcPr marL="0" marR="0" marT="61422" marB="0">
                    <a:lnR w="12700">
                      <a:solidFill>
                        <a:srgbClr val="1CACE3"/>
                      </a:solidFill>
                      <a:prstDash val="solid"/>
                    </a:lnR>
                    <a:lnT w="12700">
                      <a:solidFill>
                        <a:srgbClr val="1CACE3"/>
                      </a:solidFill>
                      <a:prstDash val="solid"/>
                    </a:lnT>
                    <a:solidFill>
                      <a:srgbClr val="FFFFFF"/>
                    </a:solidFill>
                  </a:tcPr>
                </a:tc>
                <a:extLst>
                  <a:ext uri="{0D108BD9-81ED-4DB2-BD59-A6C34878D82A}">
                    <a16:rowId xmlns:a16="http://schemas.microsoft.com/office/drawing/2014/main" val="10000"/>
                  </a:ext>
                </a:extLst>
              </a:tr>
              <a:tr h="1046821">
                <a:tc>
                  <a:txBody>
                    <a:bodyPr/>
                    <a:lstStyle/>
                    <a:p>
                      <a:pPr marL="91440" marR="92710">
                        <a:lnSpc>
                          <a:spcPts val="3700"/>
                        </a:lnSpc>
                        <a:spcBef>
                          <a:spcPts val="110"/>
                        </a:spcBef>
                      </a:pPr>
                      <a:r>
                        <a:rPr sz="3300" spc="-10" dirty="0">
                          <a:solidFill>
                            <a:srgbClr val="00B050"/>
                          </a:solidFill>
                          <a:latin typeface="+mn-lt"/>
                          <a:cs typeface="ＭＳ ゴシック"/>
                        </a:rPr>
                        <a:t>#define #define</a:t>
                      </a:r>
                      <a:endParaRPr sz="3300" dirty="0">
                        <a:solidFill>
                          <a:srgbClr val="00B050"/>
                        </a:solidFill>
                        <a:latin typeface="+mn-lt"/>
                        <a:cs typeface="ＭＳ ゴシック"/>
                      </a:endParaRPr>
                    </a:p>
                  </a:txBody>
                  <a:tcPr marL="0" marR="0" marT="14530" marB="0">
                    <a:lnL w="12700">
                      <a:solidFill>
                        <a:srgbClr val="1CACE3"/>
                      </a:solidFill>
                      <a:prstDash val="solid"/>
                    </a:lnL>
                    <a:lnB w="12700">
                      <a:solidFill>
                        <a:srgbClr val="1CACE3"/>
                      </a:solidFill>
                      <a:prstDash val="solid"/>
                    </a:lnB>
                    <a:solidFill>
                      <a:srgbClr val="FFFFFF"/>
                    </a:solidFill>
                  </a:tcPr>
                </a:tc>
                <a:tc>
                  <a:txBody>
                    <a:bodyPr/>
                    <a:lstStyle/>
                    <a:p>
                      <a:pPr marL="100330">
                        <a:lnSpc>
                          <a:spcPts val="3640"/>
                        </a:lnSpc>
                      </a:pPr>
                      <a:r>
                        <a:rPr sz="3300" dirty="0">
                          <a:solidFill>
                            <a:srgbClr val="FF0000"/>
                          </a:solidFill>
                          <a:latin typeface="+mn-lt"/>
                          <a:cs typeface="ＭＳ ゴシック"/>
                        </a:rPr>
                        <a:t>W</a:t>
                      </a:r>
                      <a:r>
                        <a:rPr sz="3300" spc="-15" dirty="0">
                          <a:solidFill>
                            <a:srgbClr val="6E0089"/>
                          </a:solidFill>
                          <a:latin typeface="+mn-lt"/>
                          <a:cs typeface="ＭＳ ゴシック"/>
                        </a:rPr>
                        <a:t> </a:t>
                      </a:r>
                      <a:r>
                        <a:rPr sz="3300" spc="-25" dirty="0">
                          <a:latin typeface="+mn-lt"/>
                          <a:cs typeface="ＭＳ ゴシック"/>
                        </a:rPr>
                        <a:t>10</a:t>
                      </a:r>
                      <a:endParaRPr sz="3300" dirty="0">
                        <a:latin typeface="+mn-lt"/>
                        <a:cs typeface="ＭＳ ゴシック"/>
                      </a:endParaRPr>
                    </a:p>
                    <a:p>
                      <a:pPr marL="100330">
                        <a:lnSpc>
                          <a:spcPts val="3770"/>
                        </a:lnSpc>
                      </a:pPr>
                      <a:r>
                        <a:rPr sz="3300" dirty="0">
                          <a:solidFill>
                            <a:srgbClr val="FF0000"/>
                          </a:solidFill>
                          <a:latin typeface="+mn-lt"/>
                          <a:cs typeface="ＭＳ ゴシック"/>
                        </a:rPr>
                        <a:t>H</a:t>
                      </a:r>
                      <a:r>
                        <a:rPr sz="3300" spc="-10" dirty="0">
                          <a:solidFill>
                            <a:srgbClr val="6E0089"/>
                          </a:solidFill>
                          <a:latin typeface="+mn-lt"/>
                          <a:cs typeface="ＭＳ ゴシック"/>
                        </a:rPr>
                        <a:t> </a:t>
                      </a:r>
                      <a:r>
                        <a:rPr sz="3300" spc="-50" dirty="0">
                          <a:latin typeface="+mn-lt"/>
                          <a:cs typeface="ＭＳ ゴシック"/>
                        </a:rPr>
                        <a:t>5</a:t>
                      </a:r>
                      <a:endParaRPr sz="3300" dirty="0">
                        <a:latin typeface="+mn-lt"/>
                        <a:cs typeface="ＭＳ ゴシック"/>
                      </a:endParaRPr>
                    </a:p>
                  </a:txBody>
                  <a:tcPr marL="0" marR="0" marT="0" marB="0">
                    <a:lnB w="12700">
                      <a:solidFill>
                        <a:srgbClr val="1CACE3"/>
                      </a:solidFill>
                      <a:prstDash val="solid"/>
                    </a:lnB>
                    <a:solidFill>
                      <a:srgbClr val="FFFFFF"/>
                    </a:solidFill>
                  </a:tcPr>
                </a:tc>
                <a:tc>
                  <a:txBody>
                    <a:bodyPr/>
                    <a:lstStyle/>
                    <a:p>
                      <a:pPr>
                        <a:lnSpc>
                          <a:spcPct val="100000"/>
                        </a:lnSpc>
                      </a:pPr>
                      <a:endParaRPr sz="3400">
                        <a:latin typeface="Times New Roman"/>
                        <a:cs typeface="Times New Roman"/>
                      </a:endParaRPr>
                    </a:p>
                  </a:txBody>
                  <a:tcPr marL="0" marR="0" marT="0" marB="0">
                    <a:lnB w="12700">
                      <a:solidFill>
                        <a:srgbClr val="1CACE3"/>
                      </a:solidFill>
                      <a:prstDash val="solid"/>
                    </a:lnB>
                    <a:solidFill>
                      <a:srgbClr val="FFFFFF"/>
                    </a:solidFill>
                  </a:tcPr>
                </a:tc>
                <a:tc>
                  <a:txBody>
                    <a:bodyPr/>
                    <a:lstStyle/>
                    <a:p>
                      <a:pPr marL="202565">
                        <a:lnSpc>
                          <a:spcPts val="3640"/>
                        </a:lnSpc>
                      </a:pPr>
                      <a:r>
                        <a:rPr lang="ja-JP" altLang="en-US" sz="3300" spc="-15" dirty="0">
                          <a:solidFill>
                            <a:srgbClr val="008000"/>
                          </a:solidFill>
                          <a:latin typeface="ＭＳ ゴシック"/>
                          <a:cs typeface="ＭＳ ゴシック"/>
                        </a:rPr>
                        <a:t>　 </a:t>
                      </a:r>
                      <a:r>
                        <a:rPr sz="3300" spc="-15" dirty="0">
                          <a:solidFill>
                            <a:srgbClr val="008000"/>
                          </a:solidFill>
                          <a:latin typeface="ＭＳ ゴシック"/>
                          <a:cs typeface="ＭＳ ゴシック"/>
                        </a:rPr>
                        <a:t>//マップの横(</a:t>
                      </a:r>
                      <a:r>
                        <a:rPr sz="3300" spc="-10" dirty="0">
                          <a:solidFill>
                            <a:srgbClr val="008000"/>
                          </a:solidFill>
                          <a:latin typeface="ＭＳ ゴシック"/>
                          <a:cs typeface="ＭＳ ゴシック"/>
                        </a:rPr>
                        <a:t>10</a:t>
                      </a:r>
                      <a:r>
                        <a:rPr sz="3300" spc="-25" dirty="0">
                          <a:solidFill>
                            <a:srgbClr val="008000"/>
                          </a:solidFill>
                          <a:latin typeface="ＭＳ ゴシック"/>
                          <a:cs typeface="ＭＳ ゴシック"/>
                        </a:rPr>
                        <a:t>マス)</a:t>
                      </a:r>
                      <a:endParaRPr sz="3300" dirty="0">
                        <a:latin typeface="ＭＳ ゴシック"/>
                        <a:cs typeface="ＭＳ ゴシック"/>
                      </a:endParaRPr>
                    </a:p>
                    <a:p>
                      <a:pPr marL="202565">
                        <a:lnSpc>
                          <a:spcPts val="3770"/>
                        </a:lnSpc>
                      </a:pPr>
                      <a:r>
                        <a:rPr lang="ja-JP" altLang="en-US" sz="3300" spc="-15" dirty="0">
                          <a:solidFill>
                            <a:srgbClr val="008000"/>
                          </a:solidFill>
                          <a:latin typeface="ＭＳ ゴシック"/>
                          <a:cs typeface="ＭＳ ゴシック"/>
                        </a:rPr>
                        <a:t>　 </a:t>
                      </a:r>
                      <a:r>
                        <a:rPr sz="3300" spc="-15" dirty="0">
                          <a:solidFill>
                            <a:srgbClr val="008000"/>
                          </a:solidFill>
                          <a:latin typeface="ＭＳ ゴシック"/>
                          <a:cs typeface="ＭＳ ゴシック"/>
                        </a:rPr>
                        <a:t>//マップの縦(5</a:t>
                      </a:r>
                      <a:r>
                        <a:rPr sz="3300" spc="-20" dirty="0">
                          <a:solidFill>
                            <a:srgbClr val="008000"/>
                          </a:solidFill>
                          <a:latin typeface="ＭＳ ゴシック"/>
                          <a:cs typeface="ＭＳ ゴシック"/>
                        </a:rPr>
                        <a:t>マス)</a:t>
                      </a:r>
                      <a:endParaRPr sz="3300" dirty="0">
                        <a:latin typeface="ＭＳ ゴシック"/>
                        <a:cs typeface="ＭＳ ゴシック"/>
                      </a:endParaRPr>
                    </a:p>
                  </a:txBody>
                  <a:tcPr marL="0" marR="0" marT="0" marB="0">
                    <a:lnR w="12700">
                      <a:solidFill>
                        <a:srgbClr val="1CACE3"/>
                      </a:solidFill>
                      <a:prstDash val="solid"/>
                    </a:lnR>
                    <a:lnB w="12700">
                      <a:solidFill>
                        <a:srgbClr val="1CACE3"/>
                      </a:solidFill>
                      <a:prstDash val="solid"/>
                    </a:lnB>
                    <a:solidFill>
                      <a:srgbClr val="FFFFFF"/>
                    </a:solidFill>
                  </a:tcPr>
                </a:tc>
                <a:extLst>
                  <a:ext uri="{0D108BD9-81ED-4DB2-BD59-A6C34878D82A}">
                    <a16:rowId xmlns:a16="http://schemas.microsoft.com/office/drawing/2014/main" val="10001"/>
                  </a:ext>
                </a:extLst>
              </a:tr>
            </a:tbl>
          </a:graphicData>
        </a:graphic>
      </p:graphicFrame>
      <p:sp>
        <p:nvSpPr>
          <p:cNvPr id="5" name="object 5"/>
          <p:cNvSpPr txBox="1"/>
          <p:nvPr/>
        </p:nvSpPr>
        <p:spPr>
          <a:xfrm>
            <a:off x="545059" y="3595170"/>
            <a:ext cx="6130344" cy="460808"/>
          </a:xfrm>
          <a:prstGeom prst="rect">
            <a:avLst/>
          </a:prstGeom>
        </p:spPr>
        <p:txBody>
          <a:bodyPr vert="horz" wrap="square" lIns="0" tIns="12549" rIns="0" bIns="0" rtlCol="0">
            <a:spAutoFit/>
          </a:bodyPr>
          <a:lstStyle/>
          <a:p>
            <a:pPr marL="13209">
              <a:spcBef>
                <a:spcPts val="99"/>
              </a:spcBef>
            </a:pPr>
            <a:r>
              <a:rPr sz="2912" spc="-26" dirty="0">
                <a:latin typeface="ＭＳ ゴシック"/>
                <a:cs typeface="ＭＳ ゴシック"/>
              </a:rPr>
              <a:t>～</a:t>
            </a:r>
            <a:r>
              <a:rPr sz="2912" spc="-36" dirty="0">
                <a:latin typeface="ＭＳ ゴシック"/>
                <a:cs typeface="ＭＳ ゴシック"/>
              </a:rPr>
              <a:t>宣言する構造体</a:t>
            </a:r>
            <a:r>
              <a:rPr sz="2912" spc="-26" dirty="0">
                <a:latin typeface="Century Gothic"/>
                <a:cs typeface="Century Gothic"/>
              </a:rPr>
              <a:t>(</a:t>
            </a:r>
            <a:r>
              <a:rPr sz="2912" b="1" spc="-26" dirty="0">
                <a:latin typeface="Century Gothic"/>
                <a:cs typeface="Century Gothic"/>
              </a:rPr>
              <a:t>typedef</a:t>
            </a:r>
            <a:r>
              <a:rPr sz="2912" spc="-31" dirty="0">
                <a:latin typeface="ＭＳ ゴシック"/>
                <a:cs typeface="ＭＳ ゴシック"/>
              </a:rPr>
              <a:t>を使用</a:t>
            </a:r>
            <a:r>
              <a:rPr sz="2912" spc="-26" dirty="0">
                <a:latin typeface="Century Gothic"/>
                <a:cs typeface="Century Gothic"/>
              </a:rPr>
              <a:t>)</a:t>
            </a:r>
            <a:r>
              <a:rPr sz="2912" spc="-26" dirty="0">
                <a:latin typeface="ＭＳ ゴシック"/>
                <a:cs typeface="ＭＳ ゴシック"/>
              </a:rPr>
              <a:t>～</a:t>
            </a:r>
            <a:endParaRPr sz="2912">
              <a:latin typeface="ＭＳ ゴシック"/>
              <a:cs typeface="ＭＳ ゴシック"/>
            </a:endParaRPr>
          </a:p>
        </p:txBody>
      </p:sp>
      <p:sp>
        <p:nvSpPr>
          <p:cNvPr id="6" name="object 6"/>
          <p:cNvSpPr txBox="1"/>
          <p:nvPr/>
        </p:nvSpPr>
        <p:spPr>
          <a:xfrm>
            <a:off x="754503" y="4190108"/>
            <a:ext cx="8580632" cy="2435003"/>
          </a:xfrm>
          <a:prstGeom prst="rect">
            <a:avLst/>
          </a:prstGeom>
          <a:solidFill>
            <a:srgbClr val="FFFFFF"/>
          </a:solidFill>
          <a:ln w="12700">
            <a:solidFill>
              <a:srgbClr val="1CACE3"/>
            </a:solidFill>
          </a:ln>
        </p:spPr>
        <p:txBody>
          <a:bodyPr vert="horz" wrap="square" lIns="0" tIns="62083" rIns="0" bIns="0" rtlCol="0">
            <a:spAutoFit/>
          </a:bodyPr>
          <a:lstStyle/>
          <a:p>
            <a:pPr marL="95107">
              <a:spcBef>
                <a:spcPts val="489"/>
              </a:spcBef>
            </a:pPr>
            <a:r>
              <a:rPr sz="3744" dirty="0">
                <a:solidFill>
                  <a:srgbClr val="00B050"/>
                </a:solidFill>
                <a:cs typeface="ＭＳ ゴシック"/>
              </a:rPr>
              <a:t>typedef</a:t>
            </a:r>
            <a:r>
              <a:rPr sz="3744" spc="-16" dirty="0">
                <a:solidFill>
                  <a:srgbClr val="0000FF"/>
                </a:solidFill>
                <a:cs typeface="ＭＳ ゴシック"/>
              </a:rPr>
              <a:t> </a:t>
            </a:r>
            <a:r>
              <a:rPr sz="3744" spc="-10" dirty="0">
                <a:solidFill>
                  <a:srgbClr val="0000FF"/>
                </a:solidFill>
                <a:cs typeface="ＭＳ ゴシック"/>
              </a:rPr>
              <a:t>struct</a:t>
            </a:r>
            <a:endParaRPr sz="3744" dirty="0">
              <a:cs typeface="ＭＳ ゴシック"/>
            </a:endParaRPr>
          </a:p>
          <a:p>
            <a:pPr marL="95107"/>
            <a:r>
              <a:rPr sz="3744" spc="-52" dirty="0">
                <a:cs typeface="ＭＳ ゴシック"/>
              </a:rPr>
              <a:t>{</a:t>
            </a:r>
            <a:endParaRPr sz="3744" dirty="0">
              <a:cs typeface="ＭＳ ゴシック"/>
            </a:endParaRPr>
          </a:p>
          <a:p>
            <a:pPr marL="571301">
              <a:lnSpc>
                <a:spcPts val="4410"/>
              </a:lnSpc>
              <a:tabLst>
                <a:tab pos="1522368" algn="l"/>
              </a:tabLst>
            </a:pPr>
            <a:r>
              <a:rPr sz="3744" spc="-26" dirty="0">
                <a:solidFill>
                  <a:srgbClr val="0000FF"/>
                </a:solidFill>
                <a:cs typeface="ＭＳ ゴシック"/>
              </a:rPr>
              <a:t>int</a:t>
            </a:r>
            <a:r>
              <a:rPr sz="3744" dirty="0">
                <a:solidFill>
                  <a:srgbClr val="0000FF"/>
                </a:solidFill>
                <a:cs typeface="ＭＳ ゴシック"/>
              </a:rPr>
              <a:t>	</a:t>
            </a:r>
            <a:r>
              <a:rPr lang="en-US" sz="3744" dirty="0">
                <a:solidFill>
                  <a:srgbClr val="0000FF"/>
                </a:solidFill>
                <a:cs typeface="ＭＳ ゴシック"/>
              </a:rPr>
              <a:t> </a:t>
            </a:r>
            <a:r>
              <a:rPr sz="3744" spc="-10" dirty="0" err="1">
                <a:cs typeface="ＭＳ ゴシック"/>
              </a:rPr>
              <a:t>m_map</a:t>
            </a:r>
            <a:r>
              <a:rPr sz="3744" spc="-10" dirty="0">
                <a:cs typeface="ＭＳ ゴシック"/>
              </a:rPr>
              <a:t>[</a:t>
            </a:r>
            <a:r>
              <a:rPr sz="3744" spc="-10" dirty="0">
                <a:solidFill>
                  <a:srgbClr val="6E0089"/>
                </a:solidFill>
                <a:cs typeface="ＭＳ ゴシック"/>
              </a:rPr>
              <a:t>H</a:t>
            </a:r>
            <a:r>
              <a:rPr sz="3744" spc="-10" dirty="0">
                <a:cs typeface="ＭＳ ゴシック"/>
              </a:rPr>
              <a:t>][</a:t>
            </a:r>
            <a:r>
              <a:rPr sz="3744" spc="-10" dirty="0">
                <a:solidFill>
                  <a:srgbClr val="6E0089"/>
                </a:solidFill>
                <a:cs typeface="ＭＳ ゴシック"/>
              </a:rPr>
              <a:t>W</a:t>
            </a:r>
            <a:r>
              <a:rPr sz="3744" spc="-10" dirty="0">
                <a:cs typeface="ＭＳ ゴシック"/>
              </a:rPr>
              <a:t>];</a:t>
            </a:r>
            <a:endParaRPr sz="3744" dirty="0">
              <a:cs typeface="ＭＳ ゴシック"/>
            </a:endParaRPr>
          </a:p>
          <a:p>
            <a:pPr marL="95107">
              <a:lnSpc>
                <a:spcPts val="4410"/>
              </a:lnSpc>
            </a:pPr>
            <a:r>
              <a:rPr sz="3744" spc="-10" dirty="0">
                <a:cs typeface="ＭＳ ゴシック"/>
              </a:rPr>
              <a:t>}</a:t>
            </a:r>
            <a:r>
              <a:rPr lang="en-US" sz="3744" spc="-10" dirty="0">
                <a:cs typeface="ＭＳ ゴシック"/>
              </a:rPr>
              <a:t> </a:t>
            </a:r>
            <a:r>
              <a:rPr sz="3744" spc="-10" dirty="0">
                <a:solidFill>
                  <a:srgbClr val="FF0000"/>
                </a:solidFill>
                <a:cs typeface="ＭＳ ゴシック"/>
              </a:rPr>
              <a:t>Map</a:t>
            </a:r>
            <a:r>
              <a:rPr sz="3744" spc="-10" dirty="0">
                <a:cs typeface="ＭＳ ゴシック"/>
              </a:rPr>
              <a:t>;</a:t>
            </a:r>
            <a:endParaRPr sz="3744" dirty="0">
              <a:cs typeface="ＭＳ ゴシック"/>
            </a:endParaRPr>
          </a:p>
        </p:txBody>
      </p:sp>
      <p:sp>
        <p:nvSpPr>
          <p:cNvPr id="9" name="object 5">
            <a:extLst>
              <a:ext uri="{FF2B5EF4-FFF2-40B4-BE49-F238E27FC236}">
                <a16:creationId xmlns:a16="http://schemas.microsoft.com/office/drawing/2014/main" id="{44E21FC2-93A9-6CF3-BC38-3CD28C396F98}"/>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f_prac05.c</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51207" y="1831227"/>
            <a:ext cx="11329446" cy="3695906"/>
            <a:chOff x="626109" y="1657858"/>
            <a:chExt cx="10892790" cy="3553460"/>
          </a:xfrm>
        </p:grpSpPr>
        <p:sp>
          <p:nvSpPr>
            <p:cNvPr id="3" name="object 3"/>
            <p:cNvSpPr/>
            <p:nvPr/>
          </p:nvSpPr>
          <p:spPr>
            <a:xfrm>
              <a:off x="632459" y="1664208"/>
              <a:ext cx="10880090" cy="3540760"/>
            </a:xfrm>
            <a:custGeom>
              <a:avLst/>
              <a:gdLst/>
              <a:ahLst/>
              <a:cxnLst/>
              <a:rect l="l" t="t" r="r" b="b"/>
              <a:pathLst>
                <a:path w="10880090" h="3540760">
                  <a:moveTo>
                    <a:pt x="10879836" y="0"/>
                  </a:moveTo>
                  <a:lnTo>
                    <a:pt x="0" y="0"/>
                  </a:lnTo>
                  <a:lnTo>
                    <a:pt x="0" y="3540252"/>
                  </a:lnTo>
                  <a:lnTo>
                    <a:pt x="10879836" y="3540252"/>
                  </a:lnTo>
                  <a:lnTo>
                    <a:pt x="10879836" y="0"/>
                  </a:lnTo>
                  <a:close/>
                </a:path>
              </a:pathLst>
            </a:custGeom>
            <a:solidFill>
              <a:srgbClr val="FFFFFF"/>
            </a:solidFill>
          </p:spPr>
          <p:txBody>
            <a:bodyPr wrap="square" lIns="0" tIns="0" rIns="0" bIns="0" rtlCol="0"/>
            <a:lstStyle/>
            <a:p>
              <a:endParaRPr sz="1872"/>
            </a:p>
          </p:txBody>
        </p:sp>
        <p:sp>
          <p:nvSpPr>
            <p:cNvPr id="4" name="object 4"/>
            <p:cNvSpPr/>
            <p:nvPr/>
          </p:nvSpPr>
          <p:spPr>
            <a:xfrm>
              <a:off x="632459" y="1664208"/>
              <a:ext cx="10880090" cy="3540760"/>
            </a:xfrm>
            <a:custGeom>
              <a:avLst/>
              <a:gdLst/>
              <a:ahLst/>
              <a:cxnLst/>
              <a:rect l="l" t="t" r="r" b="b"/>
              <a:pathLst>
                <a:path w="10880090" h="3540760">
                  <a:moveTo>
                    <a:pt x="0" y="3540252"/>
                  </a:moveTo>
                  <a:lnTo>
                    <a:pt x="10879836" y="3540252"/>
                  </a:lnTo>
                  <a:lnTo>
                    <a:pt x="10879836" y="0"/>
                  </a:lnTo>
                  <a:lnTo>
                    <a:pt x="0" y="0"/>
                  </a:lnTo>
                  <a:lnTo>
                    <a:pt x="0" y="3540252"/>
                  </a:lnTo>
                  <a:close/>
                </a:path>
              </a:pathLst>
            </a:custGeom>
            <a:ln w="12700">
              <a:solidFill>
                <a:srgbClr val="1CACE3"/>
              </a:solidFill>
            </a:ln>
          </p:spPr>
          <p:txBody>
            <a:bodyPr wrap="square" lIns="0" tIns="0" rIns="0" bIns="0" rtlCol="0"/>
            <a:lstStyle/>
            <a:p>
              <a:endParaRPr sz="1872"/>
            </a:p>
          </p:txBody>
        </p:sp>
      </p:grpSp>
      <p:sp>
        <p:nvSpPr>
          <p:cNvPr id="5" name="object 5"/>
          <p:cNvSpPr txBox="1"/>
          <p:nvPr/>
        </p:nvSpPr>
        <p:spPr>
          <a:xfrm>
            <a:off x="448053" y="1137961"/>
            <a:ext cx="10894206" cy="4329494"/>
          </a:xfrm>
          <a:prstGeom prst="rect">
            <a:avLst/>
          </a:prstGeom>
        </p:spPr>
        <p:txBody>
          <a:bodyPr vert="horz" wrap="square" lIns="0" tIns="12549" rIns="0" bIns="0" rtlCol="0">
            <a:spAutoFit/>
          </a:bodyPr>
          <a:lstStyle/>
          <a:p>
            <a:pPr marL="13209">
              <a:spcBef>
                <a:spcPts val="99"/>
              </a:spcBef>
            </a:pPr>
            <a:r>
              <a:rPr sz="2912" spc="-31" dirty="0">
                <a:latin typeface="ＭＳ ゴシック"/>
                <a:cs typeface="ＭＳ ゴシック"/>
              </a:rPr>
              <a:t>～</a:t>
            </a:r>
            <a:r>
              <a:rPr sz="2912" spc="-36" dirty="0">
                <a:latin typeface="ＭＳ ゴシック"/>
                <a:cs typeface="ＭＳ ゴシック"/>
              </a:rPr>
              <a:t>宣言する変数</a:t>
            </a:r>
            <a:r>
              <a:rPr sz="2912" spc="-52" dirty="0">
                <a:latin typeface="ＭＳ ゴシック"/>
                <a:cs typeface="ＭＳ ゴシック"/>
              </a:rPr>
              <a:t>～</a:t>
            </a:r>
            <a:endParaRPr sz="2912" dirty="0">
              <a:latin typeface="ＭＳ ゴシック"/>
              <a:cs typeface="ＭＳ ゴシック"/>
            </a:endParaRPr>
          </a:p>
          <a:p>
            <a:pPr marL="305134">
              <a:spcBef>
                <a:spcPts val="2397"/>
              </a:spcBef>
            </a:pPr>
            <a:r>
              <a:rPr sz="3328" dirty="0">
                <a:solidFill>
                  <a:srgbClr val="2B91AE"/>
                </a:solidFill>
                <a:cs typeface="ＭＳ ゴシック"/>
              </a:rPr>
              <a:t>Map</a:t>
            </a:r>
            <a:r>
              <a:rPr sz="3328" spc="36" dirty="0">
                <a:solidFill>
                  <a:srgbClr val="2B91AE"/>
                </a:solidFill>
                <a:cs typeface="ＭＳ ゴシック"/>
              </a:rPr>
              <a:t> </a:t>
            </a:r>
            <a:r>
              <a:rPr sz="3328" spc="-10" dirty="0">
                <a:cs typeface="ＭＳ ゴシック"/>
              </a:rPr>
              <a:t>MapData</a:t>
            </a:r>
            <a:r>
              <a:rPr sz="3328" spc="-1243" dirty="0">
                <a:cs typeface="ＭＳ ゴシック"/>
              </a:rPr>
              <a:t> </a:t>
            </a:r>
            <a:r>
              <a:rPr sz="3328" spc="-26" dirty="0">
                <a:solidFill>
                  <a:srgbClr val="008000"/>
                </a:solidFill>
                <a:latin typeface="ＭＳ ゴシック"/>
                <a:cs typeface="ＭＳ ゴシック"/>
              </a:rPr>
              <a:t>//マップのデータを管理する構造体;</a:t>
            </a:r>
            <a:endParaRPr sz="3328" dirty="0">
              <a:latin typeface="ＭＳ ゴシック"/>
              <a:cs typeface="ＭＳ ゴシック"/>
            </a:endParaRPr>
          </a:p>
          <a:p>
            <a:pPr marL="305134" marR="5284">
              <a:spcBef>
                <a:spcPts val="3999"/>
              </a:spcBef>
            </a:pPr>
            <a:r>
              <a:rPr sz="3328" spc="-21" dirty="0">
                <a:solidFill>
                  <a:srgbClr val="008000"/>
                </a:solidFill>
                <a:latin typeface="ＭＳ ゴシック"/>
                <a:cs typeface="ＭＳ ゴシック"/>
              </a:rPr>
              <a:t>//マップデータの配置を書いたテキストファイルの名前</a:t>
            </a:r>
            <a:r>
              <a:rPr sz="3328" spc="-52" dirty="0">
                <a:solidFill>
                  <a:srgbClr val="008000"/>
                </a:solidFill>
                <a:latin typeface="ＭＳ ゴシック"/>
                <a:cs typeface="ＭＳ ゴシック"/>
              </a:rPr>
              <a:t> </a:t>
            </a:r>
            <a:r>
              <a:rPr sz="3328" dirty="0">
                <a:solidFill>
                  <a:srgbClr val="0000FF"/>
                </a:solidFill>
                <a:cs typeface="ＭＳ ゴシック"/>
              </a:rPr>
              <a:t>char</a:t>
            </a:r>
            <a:r>
              <a:rPr sz="3328" dirty="0">
                <a:cs typeface="ＭＳ ゴシック"/>
              </a:rPr>
              <a:t>*</a:t>
            </a:r>
            <a:r>
              <a:rPr sz="3328" spc="-21" dirty="0">
                <a:cs typeface="ＭＳ ゴシック"/>
              </a:rPr>
              <a:t> </a:t>
            </a:r>
            <a:r>
              <a:rPr sz="3328" spc="-10" dirty="0">
                <a:cs typeface="ＭＳ ゴシック"/>
              </a:rPr>
              <a:t>MapFileName[</a:t>
            </a:r>
            <a:r>
              <a:rPr sz="3328" spc="-10" dirty="0">
                <a:solidFill>
                  <a:srgbClr val="6E0089"/>
                </a:solidFill>
                <a:cs typeface="ＭＳ ゴシック"/>
              </a:rPr>
              <a:t>MapNum</a:t>
            </a:r>
            <a:r>
              <a:rPr sz="3328" spc="-10" dirty="0">
                <a:cs typeface="ＭＳ ゴシック"/>
              </a:rPr>
              <a:t>]</a:t>
            </a:r>
            <a:endParaRPr sz="3328" dirty="0">
              <a:cs typeface="ＭＳ ゴシック"/>
            </a:endParaRPr>
          </a:p>
          <a:p>
            <a:pPr marL="305134"/>
            <a:r>
              <a:rPr sz="3328" dirty="0">
                <a:cs typeface="ＭＳ ゴシック"/>
              </a:rPr>
              <a:t>=</a:t>
            </a:r>
            <a:r>
              <a:rPr sz="3328" spc="-36" dirty="0">
                <a:cs typeface="ＭＳ ゴシック"/>
              </a:rPr>
              <a:t> </a:t>
            </a:r>
            <a:r>
              <a:rPr sz="3328" dirty="0">
                <a:cs typeface="ＭＳ ゴシック"/>
              </a:rPr>
              <a:t>{</a:t>
            </a:r>
            <a:r>
              <a:rPr sz="3328" spc="-36" dirty="0">
                <a:cs typeface="ＭＳ ゴシック"/>
              </a:rPr>
              <a:t> </a:t>
            </a:r>
            <a:r>
              <a:rPr sz="3328" dirty="0">
                <a:solidFill>
                  <a:srgbClr val="A21515"/>
                </a:solidFill>
                <a:cs typeface="ＭＳ ゴシック"/>
              </a:rPr>
              <a:t>"map0.txt"</a:t>
            </a:r>
            <a:r>
              <a:rPr sz="3328" dirty="0">
                <a:cs typeface="ＭＳ ゴシック"/>
              </a:rPr>
              <a:t>,</a:t>
            </a:r>
            <a:r>
              <a:rPr sz="3328" dirty="0">
                <a:solidFill>
                  <a:srgbClr val="A21515"/>
                </a:solidFill>
                <a:cs typeface="ＭＳ ゴシック"/>
              </a:rPr>
              <a:t>"map1.txt"</a:t>
            </a:r>
            <a:r>
              <a:rPr sz="3328" dirty="0">
                <a:cs typeface="ＭＳ ゴシック"/>
              </a:rPr>
              <a:t>,</a:t>
            </a:r>
            <a:r>
              <a:rPr sz="3328" dirty="0">
                <a:solidFill>
                  <a:srgbClr val="A21515"/>
                </a:solidFill>
                <a:cs typeface="ＭＳ ゴシック"/>
              </a:rPr>
              <a:t>"map2.txt"</a:t>
            </a:r>
            <a:r>
              <a:rPr sz="3328" spc="-36" dirty="0">
                <a:solidFill>
                  <a:srgbClr val="A21515"/>
                </a:solidFill>
                <a:cs typeface="ＭＳ ゴシック"/>
              </a:rPr>
              <a:t> </a:t>
            </a:r>
            <a:r>
              <a:rPr sz="3328" spc="-26" dirty="0">
                <a:cs typeface="ＭＳ ゴシック"/>
              </a:rPr>
              <a:t>};</a:t>
            </a:r>
            <a:endParaRPr sz="3328" dirty="0">
              <a:cs typeface="ＭＳ ゴシック"/>
            </a:endParaRPr>
          </a:p>
          <a:p>
            <a:pPr marL="305134">
              <a:spcBef>
                <a:spcPts val="3848"/>
              </a:spcBef>
            </a:pPr>
            <a:r>
              <a:rPr sz="3328" dirty="0">
                <a:solidFill>
                  <a:srgbClr val="0000FF"/>
                </a:solidFill>
                <a:cs typeface="ＭＳ ゴシック"/>
              </a:rPr>
              <a:t>int</a:t>
            </a:r>
            <a:r>
              <a:rPr sz="3328" spc="42" dirty="0">
                <a:solidFill>
                  <a:srgbClr val="0000FF"/>
                </a:solidFill>
                <a:cs typeface="ＭＳ ゴシック"/>
              </a:rPr>
              <a:t> </a:t>
            </a:r>
            <a:r>
              <a:rPr sz="3328" spc="-10" dirty="0">
                <a:cs typeface="ＭＳ ゴシック"/>
              </a:rPr>
              <a:t>select</a:t>
            </a:r>
            <a:r>
              <a:rPr sz="3328" spc="-624" dirty="0">
                <a:cs typeface="ＭＳ ゴシック"/>
              </a:rPr>
              <a:t>; </a:t>
            </a:r>
            <a:r>
              <a:rPr sz="3328" spc="-21" dirty="0">
                <a:solidFill>
                  <a:srgbClr val="008000"/>
                </a:solidFill>
                <a:latin typeface="ＭＳ ゴシック"/>
                <a:cs typeface="ＭＳ ゴシック"/>
              </a:rPr>
              <a:t>//表示するマップの番号入力</a:t>
            </a:r>
            <a:endParaRPr sz="3328" dirty="0">
              <a:latin typeface="ＭＳ ゴシック"/>
              <a:cs typeface="ＭＳ ゴシック"/>
            </a:endParaRPr>
          </a:p>
        </p:txBody>
      </p:sp>
      <p:sp>
        <p:nvSpPr>
          <p:cNvPr id="9" name="object 5">
            <a:extLst>
              <a:ext uri="{FF2B5EF4-FFF2-40B4-BE49-F238E27FC236}">
                <a16:creationId xmlns:a16="http://schemas.microsoft.com/office/drawing/2014/main" id="{C36B1B97-F410-C1A0-C66C-4A160E86F237}"/>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f_prac05.c</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83607" y="291111"/>
          <a:ext cx="8840849" cy="2907323"/>
        </p:xfrm>
        <a:graphic>
          <a:graphicData uri="http://schemas.openxmlformats.org/drawingml/2006/table">
            <a:tbl>
              <a:tblPr firstRow="1" bandRow="1">
                <a:tableStyleId>{2D5ABB26-0587-4C30-8999-92F81FD0307C}</a:tableStyleId>
              </a:tblPr>
              <a:tblGrid>
                <a:gridCol w="4053213">
                  <a:extLst>
                    <a:ext uri="{9D8B030D-6E8A-4147-A177-3AD203B41FA5}">
                      <a16:colId xmlns:a16="http://schemas.microsoft.com/office/drawing/2014/main" val="20000"/>
                    </a:ext>
                  </a:extLst>
                </a:gridCol>
                <a:gridCol w="735746">
                  <a:extLst>
                    <a:ext uri="{9D8B030D-6E8A-4147-A177-3AD203B41FA5}">
                      <a16:colId xmlns:a16="http://schemas.microsoft.com/office/drawing/2014/main" val="20001"/>
                    </a:ext>
                  </a:extLst>
                </a:gridCol>
                <a:gridCol w="4051891">
                  <a:extLst>
                    <a:ext uri="{9D8B030D-6E8A-4147-A177-3AD203B41FA5}">
                      <a16:colId xmlns:a16="http://schemas.microsoft.com/office/drawing/2014/main" val="20002"/>
                    </a:ext>
                  </a:extLst>
                </a:gridCol>
              </a:tblGrid>
              <a:tr h="634697">
                <a:tc>
                  <a:txBody>
                    <a:bodyPr/>
                    <a:lstStyle/>
                    <a:p>
                      <a:pPr marL="90805">
                        <a:lnSpc>
                          <a:spcPct val="100000"/>
                        </a:lnSpc>
                        <a:spcBef>
                          <a:spcPts val="20"/>
                        </a:spcBef>
                      </a:pPr>
                      <a:r>
                        <a:rPr sz="3700" b="0" spc="-10" dirty="0">
                          <a:solidFill>
                            <a:srgbClr val="2583C5"/>
                          </a:solidFill>
                          <a:latin typeface="+mn-lt"/>
                          <a:cs typeface="Century Gothic"/>
                        </a:rPr>
                        <a:t>map0.txt</a:t>
                      </a:r>
                      <a:endParaRPr sz="3700" b="0" dirty="0">
                        <a:latin typeface="+mn-lt"/>
                        <a:cs typeface="Century Gothic"/>
                      </a:endParaRPr>
                    </a:p>
                  </a:txBody>
                  <a:tcPr marL="0" marR="0" marT="2642" marB="0">
                    <a:lnB w="12700">
                      <a:solidFill>
                        <a:srgbClr val="05465F"/>
                      </a:solidFill>
                      <a:prstDash val="solid"/>
                    </a:lnB>
                  </a:tcPr>
                </a:tc>
                <a:tc>
                  <a:txBody>
                    <a:bodyPr/>
                    <a:lstStyle/>
                    <a:p>
                      <a:pPr>
                        <a:lnSpc>
                          <a:spcPct val="100000"/>
                        </a:lnSpc>
                      </a:pPr>
                      <a:endParaRPr sz="2700">
                        <a:latin typeface="Times New Roman"/>
                        <a:cs typeface="Times New Roman"/>
                      </a:endParaRPr>
                    </a:p>
                  </a:txBody>
                  <a:tcPr marL="0" marR="0" marT="0" marB="0"/>
                </a:tc>
                <a:tc>
                  <a:txBody>
                    <a:bodyPr/>
                    <a:lstStyle/>
                    <a:p>
                      <a:pPr marL="91440">
                        <a:lnSpc>
                          <a:spcPct val="100000"/>
                        </a:lnSpc>
                        <a:spcBef>
                          <a:spcPts val="20"/>
                        </a:spcBef>
                      </a:pPr>
                      <a:r>
                        <a:rPr sz="3700" b="0" spc="-10" dirty="0">
                          <a:solidFill>
                            <a:srgbClr val="2583C5"/>
                          </a:solidFill>
                          <a:latin typeface="+mn-lt"/>
                          <a:cs typeface="Century Gothic"/>
                        </a:rPr>
                        <a:t>map1.txt</a:t>
                      </a:r>
                      <a:endParaRPr sz="3700" b="0" dirty="0">
                        <a:latin typeface="+mn-lt"/>
                        <a:cs typeface="Century Gothic"/>
                      </a:endParaRPr>
                    </a:p>
                  </a:txBody>
                  <a:tcPr marL="0" marR="0" marT="2642" marB="0">
                    <a:lnB w="12700">
                      <a:solidFill>
                        <a:srgbClr val="05465F"/>
                      </a:solidFill>
                      <a:prstDash val="solid"/>
                    </a:lnB>
                  </a:tcPr>
                </a:tc>
                <a:extLst>
                  <a:ext uri="{0D108BD9-81ED-4DB2-BD59-A6C34878D82A}">
                    <a16:rowId xmlns:a16="http://schemas.microsoft.com/office/drawing/2014/main" val="10000"/>
                  </a:ext>
                </a:extLst>
              </a:tr>
              <a:tr h="424012">
                <a:tc>
                  <a:txBody>
                    <a:bodyPr/>
                    <a:lstStyle/>
                    <a:p>
                      <a:pPr marL="90805">
                        <a:lnSpc>
                          <a:spcPts val="2795"/>
                        </a:lnSpc>
                        <a:spcBef>
                          <a:spcPts val="315"/>
                        </a:spcBef>
                      </a:pPr>
                      <a:r>
                        <a:rPr sz="2500" b="1" spc="-10" dirty="0">
                          <a:latin typeface="Century Gothic"/>
                          <a:cs typeface="Century Gothic"/>
                        </a:rPr>
                        <a:t>1111111111</a:t>
                      </a:r>
                      <a:endParaRPr sz="2500" dirty="0">
                        <a:latin typeface="Century Gothic"/>
                        <a:cs typeface="Century Gothic"/>
                      </a:endParaRPr>
                    </a:p>
                  </a:txBody>
                  <a:tcPr marL="0" marR="0" marT="41609" marB="0">
                    <a:lnL w="12700">
                      <a:solidFill>
                        <a:srgbClr val="05465F"/>
                      </a:solidFill>
                      <a:prstDash val="solid"/>
                    </a:lnL>
                    <a:lnR w="12700">
                      <a:solidFill>
                        <a:srgbClr val="05465F"/>
                      </a:solidFill>
                      <a:prstDash val="solid"/>
                    </a:lnR>
                    <a:lnT w="12700">
                      <a:solidFill>
                        <a:srgbClr val="05465F"/>
                      </a:solidFill>
                      <a:prstDash val="solid"/>
                    </a:lnT>
                    <a:solidFill>
                      <a:srgbClr val="FFFFFF"/>
                    </a:solidFill>
                  </a:tcPr>
                </a:tc>
                <a:tc>
                  <a:txBody>
                    <a:bodyPr/>
                    <a:lstStyle/>
                    <a:p>
                      <a:pPr>
                        <a:lnSpc>
                          <a:spcPct val="100000"/>
                        </a:lnSpc>
                      </a:pPr>
                      <a:endParaRPr sz="2700">
                        <a:latin typeface="Times New Roman"/>
                        <a:cs typeface="Times New Roman"/>
                      </a:endParaRPr>
                    </a:p>
                  </a:txBody>
                  <a:tcPr marL="0" marR="0" marT="0" marB="0">
                    <a:lnL w="12700">
                      <a:solidFill>
                        <a:srgbClr val="05465F"/>
                      </a:solidFill>
                      <a:prstDash val="solid"/>
                    </a:lnL>
                    <a:lnR w="12700">
                      <a:solidFill>
                        <a:srgbClr val="05465F"/>
                      </a:solidFill>
                      <a:prstDash val="solid"/>
                    </a:lnR>
                  </a:tcPr>
                </a:tc>
                <a:tc>
                  <a:txBody>
                    <a:bodyPr/>
                    <a:lstStyle/>
                    <a:p>
                      <a:pPr marL="91440">
                        <a:lnSpc>
                          <a:spcPts val="2795"/>
                        </a:lnSpc>
                        <a:spcBef>
                          <a:spcPts val="315"/>
                        </a:spcBef>
                      </a:pPr>
                      <a:r>
                        <a:rPr sz="2500" b="1" spc="-10" dirty="0">
                          <a:latin typeface="Century Gothic"/>
                          <a:cs typeface="Century Gothic"/>
                        </a:rPr>
                        <a:t>1111111111</a:t>
                      </a:r>
                      <a:endParaRPr sz="2500">
                        <a:latin typeface="Century Gothic"/>
                        <a:cs typeface="Century Gothic"/>
                      </a:endParaRPr>
                    </a:p>
                  </a:txBody>
                  <a:tcPr marL="0" marR="0" marT="41609" marB="0">
                    <a:lnL w="12700">
                      <a:solidFill>
                        <a:srgbClr val="05465F"/>
                      </a:solidFill>
                      <a:prstDash val="solid"/>
                    </a:lnL>
                    <a:lnR w="12700">
                      <a:solidFill>
                        <a:srgbClr val="05465F"/>
                      </a:solidFill>
                      <a:prstDash val="solid"/>
                    </a:lnR>
                    <a:lnT w="12700">
                      <a:solidFill>
                        <a:srgbClr val="05465F"/>
                      </a:solidFill>
                      <a:prstDash val="solid"/>
                    </a:lnT>
                    <a:solidFill>
                      <a:srgbClr val="FFFFFF"/>
                    </a:solidFill>
                  </a:tcPr>
                </a:tc>
                <a:extLst>
                  <a:ext uri="{0D108BD9-81ED-4DB2-BD59-A6C34878D82A}">
                    <a16:rowId xmlns:a16="http://schemas.microsoft.com/office/drawing/2014/main" val="10001"/>
                  </a:ext>
                </a:extLst>
              </a:tr>
              <a:tr h="380422">
                <a:tc>
                  <a:txBody>
                    <a:bodyPr/>
                    <a:lstStyle/>
                    <a:p>
                      <a:pPr marL="90805">
                        <a:lnSpc>
                          <a:spcPts val="2780"/>
                        </a:lnSpc>
                      </a:pPr>
                      <a:r>
                        <a:rPr sz="2500" b="1" spc="-10" dirty="0">
                          <a:latin typeface="Century Gothic"/>
                          <a:cs typeface="Century Gothic"/>
                        </a:rPr>
                        <a:t>1000000001</a:t>
                      </a:r>
                      <a:endParaRPr sz="2500" dirty="0">
                        <a:latin typeface="Century Gothic"/>
                        <a:cs typeface="Century Gothic"/>
                      </a:endParaRPr>
                    </a:p>
                  </a:txBody>
                  <a:tcPr marL="0" marR="0" marT="0" marB="0">
                    <a:lnL w="12700">
                      <a:solidFill>
                        <a:srgbClr val="05465F"/>
                      </a:solidFill>
                      <a:prstDash val="solid"/>
                    </a:lnL>
                    <a:lnR w="12700">
                      <a:solidFill>
                        <a:srgbClr val="05465F"/>
                      </a:solidFill>
                      <a:prstDash val="solid"/>
                    </a:lnR>
                    <a:solidFill>
                      <a:srgbClr val="FFFFFF"/>
                    </a:solidFill>
                  </a:tcPr>
                </a:tc>
                <a:tc>
                  <a:txBody>
                    <a:bodyPr/>
                    <a:lstStyle/>
                    <a:p>
                      <a:pPr>
                        <a:lnSpc>
                          <a:spcPct val="100000"/>
                        </a:lnSpc>
                      </a:pPr>
                      <a:endParaRPr sz="2400">
                        <a:latin typeface="Times New Roman"/>
                        <a:cs typeface="Times New Roman"/>
                      </a:endParaRPr>
                    </a:p>
                  </a:txBody>
                  <a:tcPr marL="0" marR="0" marT="0" marB="0">
                    <a:lnL w="12700">
                      <a:solidFill>
                        <a:srgbClr val="05465F"/>
                      </a:solidFill>
                      <a:prstDash val="solid"/>
                    </a:lnL>
                    <a:lnR w="12700">
                      <a:solidFill>
                        <a:srgbClr val="05465F"/>
                      </a:solidFill>
                      <a:prstDash val="solid"/>
                    </a:lnR>
                  </a:tcPr>
                </a:tc>
                <a:tc>
                  <a:txBody>
                    <a:bodyPr/>
                    <a:lstStyle/>
                    <a:p>
                      <a:pPr marL="91440">
                        <a:lnSpc>
                          <a:spcPts val="2780"/>
                        </a:lnSpc>
                      </a:pPr>
                      <a:r>
                        <a:rPr sz="2500" b="1" spc="-10" dirty="0">
                          <a:latin typeface="Century Gothic"/>
                          <a:cs typeface="Century Gothic"/>
                        </a:rPr>
                        <a:t>1000000001</a:t>
                      </a:r>
                      <a:endParaRPr sz="2500">
                        <a:latin typeface="Century Gothic"/>
                        <a:cs typeface="Century Gothic"/>
                      </a:endParaRPr>
                    </a:p>
                  </a:txBody>
                  <a:tcPr marL="0" marR="0" marT="0" marB="0">
                    <a:lnL w="12700">
                      <a:solidFill>
                        <a:srgbClr val="05465F"/>
                      </a:solidFill>
                      <a:prstDash val="solid"/>
                    </a:lnL>
                    <a:lnR w="12700">
                      <a:solidFill>
                        <a:srgbClr val="05465F"/>
                      </a:solidFill>
                      <a:prstDash val="solid"/>
                    </a:lnR>
                    <a:solidFill>
                      <a:srgbClr val="FFFFFF"/>
                    </a:solidFill>
                  </a:tcPr>
                </a:tc>
                <a:extLst>
                  <a:ext uri="{0D108BD9-81ED-4DB2-BD59-A6C34878D82A}">
                    <a16:rowId xmlns:a16="http://schemas.microsoft.com/office/drawing/2014/main" val="10002"/>
                  </a:ext>
                </a:extLst>
              </a:tr>
              <a:tr h="380422">
                <a:tc>
                  <a:txBody>
                    <a:bodyPr/>
                    <a:lstStyle/>
                    <a:p>
                      <a:pPr marL="90805">
                        <a:lnSpc>
                          <a:spcPts val="2780"/>
                        </a:lnSpc>
                      </a:pPr>
                      <a:r>
                        <a:rPr sz="2500" b="1" spc="-10" dirty="0">
                          <a:latin typeface="Century Gothic"/>
                          <a:cs typeface="Century Gothic"/>
                        </a:rPr>
                        <a:t>1000000001</a:t>
                      </a:r>
                      <a:endParaRPr sz="2500" dirty="0">
                        <a:latin typeface="Century Gothic"/>
                        <a:cs typeface="Century Gothic"/>
                      </a:endParaRPr>
                    </a:p>
                  </a:txBody>
                  <a:tcPr marL="0" marR="0" marT="0" marB="0">
                    <a:lnL w="12700">
                      <a:solidFill>
                        <a:srgbClr val="05465F"/>
                      </a:solidFill>
                      <a:prstDash val="solid"/>
                    </a:lnL>
                    <a:lnR w="12700">
                      <a:solidFill>
                        <a:srgbClr val="05465F"/>
                      </a:solidFill>
                      <a:prstDash val="solid"/>
                    </a:lnR>
                    <a:solidFill>
                      <a:srgbClr val="FFFFFF"/>
                    </a:solidFill>
                  </a:tcPr>
                </a:tc>
                <a:tc>
                  <a:txBody>
                    <a:bodyPr/>
                    <a:lstStyle/>
                    <a:p>
                      <a:pPr>
                        <a:lnSpc>
                          <a:spcPct val="100000"/>
                        </a:lnSpc>
                      </a:pPr>
                      <a:endParaRPr sz="2400">
                        <a:latin typeface="Times New Roman"/>
                        <a:cs typeface="Times New Roman"/>
                      </a:endParaRPr>
                    </a:p>
                  </a:txBody>
                  <a:tcPr marL="0" marR="0" marT="0" marB="0">
                    <a:lnL w="12700">
                      <a:solidFill>
                        <a:srgbClr val="05465F"/>
                      </a:solidFill>
                      <a:prstDash val="solid"/>
                    </a:lnL>
                    <a:lnR w="12700">
                      <a:solidFill>
                        <a:srgbClr val="05465F"/>
                      </a:solidFill>
                      <a:prstDash val="solid"/>
                    </a:lnR>
                  </a:tcPr>
                </a:tc>
                <a:tc>
                  <a:txBody>
                    <a:bodyPr/>
                    <a:lstStyle/>
                    <a:p>
                      <a:pPr marL="91440">
                        <a:lnSpc>
                          <a:spcPts val="2780"/>
                        </a:lnSpc>
                      </a:pPr>
                      <a:r>
                        <a:rPr sz="2500" b="1" spc="-10" dirty="0">
                          <a:latin typeface="Century Gothic"/>
                          <a:cs typeface="Century Gothic"/>
                        </a:rPr>
                        <a:t>1111111111</a:t>
                      </a:r>
                      <a:endParaRPr sz="2500">
                        <a:latin typeface="Century Gothic"/>
                        <a:cs typeface="Century Gothic"/>
                      </a:endParaRPr>
                    </a:p>
                  </a:txBody>
                  <a:tcPr marL="0" marR="0" marT="0" marB="0">
                    <a:lnL w="12700">
                      <a:solidFill>
                        <a:srgbClr val="05465F"/>
                      </a:solidFill>
                      <a:prstDash val="solid"/>
                    </a:lnL>
                    <a:lnR w="12700">
                      <a:solidFill>
                        <a:srgbClr val="05465F"/>
                      </a:solidFill>
                      <a:prstDash val="solid"/>
                    </a:lnR>
                    <a:solidFill>
                      <a:srgbClr val="FFFFFF"/>
                    </a:solidFill>
                  </a:tcPr>
                </a:tc>
                <a:extLst>
                  <a:ext uri="{0D108BD9-81ED-4DB2-BD59-A6C34878D82A}">
                    <a16:rowId xmlns:a16="http://schemas.microsoft.com/office/drawing/2014/main" val="10003"/>
                  </a:ext>
                </a:extLst>
              </a:tr>
              <a:tr h="379762">
                <a:tc>
                  <a:txBody>
                    <a:bodyPr/>
                    <a:lstStyle/>
                    <a:p>
                      <a:pPr marL="90805">
                        <a:lnSpc>
                          <a:spcPts val="2780"/>
                        </a:lnSpc>
                      </a:pPr>
                      <a:r>
                        <a:rPr sz="2500" b="1" spc="-10" dirty="0">
                          <a:latin typeface="Century Gothic"/>
                          <a:cs typeface="Century Gothic"/>
                        </a:rPr>
                        <a:t>1000000001</a:t>
                      </a:r>
                      <a:endParaRPr sz="2500" dirty="0">
                        <a:latin typeface="Century Gothic"/>
                        <a:cs typeface="Century Gothic"/>
                      </a:endParaRPr>
                    </a:p>
                  </a:txBody>
                  <a:tcPr marL="0" marR="0" marT="0" marB="0">
                    <a:lnL w="12700">
                      <a:solidFill>
                        <a:srgbClr val="05465F"/>
                      </a:solidFill>
                      <a:prstDash val="solid"/>
                    </a:lnL>
                    <a:lnR w="12700">
                      <a:solidFill>
                        <a:srgbClr val="05465F"/>
                      </a:solidFill>
                      <a:prstDash val="solid"/>
                    </a:lnR>
                    <a:solidFill>
                      <a:srgbClr val="FFFFFF"/>
                    </a:solidFill>
                  </a:tcPr>
                </a:tc>
                <a:tc>
                  <a:txBody>
                    <a:bodyPr/>
                    <a:lstStyle/>
                    <a:p>
                      <a:pPr>
                        <a:lnSpc>
                          <a:spcPct val="100000"/>
                        </a:lnSpc>
                      </a:pPr>
                      <a:endParaRPr sz="2400">
                        <a:latin typeface="Times New Roman"/>
                        <a:cs typeface="Times New Roman"/>
                      </a:endParaRPr>
                    </a:p>
                  </a:txBody>
                  <a:tcPr marL="0" marR="0" marT="0" marB="0">
                    <a:lnL w="12700">
                      <a:solidFill>
                        <a:srgbClr val="05465F"/>
                      </a:solidFill>
                      <a:prstDash val="solid"/>
                    </a:lnL>
                    <a:lnR w="12700">
                      <a:solidFill>
                        <a:srgbClr val="05465F"/>
                      </a:solidFill>
                      <a:prstDash val="solid"/>
                    </a:lnR>
                  </a:tcPr>
                </a:tc>
                <a:tc>
                  <a:txBody>
                    <a:bodyPr/>
                    <a:lstStyle/>
                    <a:p>
                      <a:pPr marL="91440">
                        <a:lnSpc>
                          <a:spcPts val="2780"/>
                        </a:lnSpc>
                      </a:pPr>
                      <a:r>
                        <a:rPr sz="2500" b="1" spc="-10" dirty="0">
                          <a:latin typeface="Century Gothic"/>
                          <a:cs typeface="Century Gothic"/>
                        </a:rPr>
                        <a:t>1000000001</a:t>
                      </a:r>
                      <a:endParaRPr sz="2500">
                        <a:latin typeface="Century Gothic"/>
                        <a:cs typeface="Century Gothic"/>
                      </a:endParaRPr>
                    </a:p>
                  </a:txBody>
                  <a:tcPr marL="0" marR="0" marT="0" marB="0">
                    <a:lnL w="12700">
                      <a:solidFill>
                        <a:srgbClr val="05465F"/>
                      </a:solidFill>
                      <a:prstDash val="solid"/>
                    </a:lnL>
                    <a:lnR w="12700">
                      <a:solidFill>
                        <a:srgbClr val="05465F"/>
                      </a:solidFill>
                      <a:prstDash val="solid"/>
                    </a:lnR>
                    <a:solidFill>
                      <a:srgbClr val="FFFFFF"/>
                    </a:solidFill>
                  </a:tcPr>
                </a:tc>
                <a:extLst>
                  <a:ext uri="{0D108BD9-81ED-4DB2-BD59-A6C34878D82A}">
                    <a16:rowId xmlns:a16="http://schemas.microsoft.com/office/drawing/2014/main" val="10004"/>
                  </a:ext>
                </a:extLst>
              </a:tr>
              <a:tr h="708008">
                <a:tc>
                  <a:txBody>
                    <a:bodyPr/>
                    <a:lstStyle/>
                    <a:p>
                      <a:pPr marL="90805">
                        <a:lnSpc>
                          <a:spcPts val="2865"/>
                        </a:lnSpc>
                      </a:pPr>
                      <a:r>
                        <a:rPr sz="2500" b="1" spc="-10" dirty="0">
                          <a:latin typeface="Century Gothic"/>
                          <a:cs typeface="Century Gothic"/>
                        </a:rPr>
                        <a:t>1111111111</a:t>
                      </a:r>
                      <a:endParaRPr sz="2500" dirty="0">
                        <a:latin typeface="Century Gothic"/>
                        <a:cs typeface="Century Gothic"/>
                      </a:endParaRPr>
                    </a:p>
                  </a:txBody>
                  <a:tcPr marL="0" marR="0" marT="0" marB="0">
                    <a:lnL w="12700">
                      <a:solidFill>
                        <a:srgbClr val="05465F"/>
                      </a:solidFill>
                      <a:prstDash val="solid"/>
                    </a:lnL>
                    <a:lnR w="12700">
                      <a:solidFill>
                        <a:srgbClr val="05465F"/>
                      </a:solidFill>
                      <a:prstDash val="solid"/>
                    </a:lnR>
                    <a:lnB w="12700">
                      <a:solidFill>
                        <a:srgbClr val="05465F"/>
                      </a:solidFill>
                      <a:prstDash val="solid"/>
                    </a:lnB>
                    <a:solidFill>
                      <a:srgbClr val="FFFFFF"/>
                    </a:solidFill>
                  </a:tcPr>
                </a:tc>
                <a:tc>
                  <a:txBody>
                    <a:bodyPr/>
                    <a:lstStyle/>
                    <a:p>
                      <a:pPr>
                        <a:lnSpc>
                          <a:spcPct val="100000"/>
                        </a:lnSpc>
                      </a:pPr>
                      <a:endParaRPr sz="2700">
                        <a:latin typeface="Times New Roman"/>
                        <a:cs typeface="Times New Roman"/>
                      </a:endParaRPr>
                    </a:p>
                  </a:txBody>
                  <a:tcPr marL="0" marR="0" marT="0" marB="0">
                    <a:lnL w="12700">
                      <a:solidFill>
                        <a:srgbClr val="05465F"/>
                      </a:solidFill>
                      <a:prstDash val="solid"/>
                    </a:lnL>
                    <a:lnR w="12700">
                      <a:solidFill>
                        <a:srgbClr val="05465F"/>
                      </a:solidFill>
                      <a:prstDash val="solid"/>
                    </a:lnR>
                  </a:tcPr>
                </a:tc>
                <a:tc>
                  <a:txBody>
                    <a:bodyPr/>
                    <a:lstStyle/>
                    <a:p>
                      <a:pPr marL="91440">
                        <a:lnSpc>
                          <a:spcPts val="2865"/>
                        </a:lnSpc>
                      </a:pPr>
                      <a:r>
                        <a:rPr sz="2500" b="1" spc="-10" dirty="0">
                          <a:latin typeface="Century Gothic"/>
                          <a:cs typeface="Century Gothic"/>
                        </a:rPr>
                        <a:t>1111111111</a:t>
                      </a:r>
                      <a:endParaRPr sz="2500" dirty="0">
                        <a:latin typeface="Century Gothic"/>
                        <a:cs typeface="Century Gothic"/>
                      </a:endParaRPr>
                    </a:p>
                  </a:txBody>
                  <a:tcPr marL="0" marR="0" marT="0" marB="0">
                    <a:lnL w="12700">
                      <a:solidFill>
                        <a:srgbClr val="05465F"/>
                      </a:solidFill>
                      <a:prstDash val="solid"/>
                    </a:lnL>
                    <a:lnR w="12700">
                      <a:solidFill>
                        <a:srgbClr val="05465F"/>
                      </a:solidFill>
                      <a:prstDash val="solid"/>
                    </a:lnR>
                    <a:lnB w="12700">
                      <a:solidFill>
                        <a:srgbClr val="05465F"/>
                      </a:solidFill>
                      <a:prstDash val="solid"/>
                    </a:lnB>
                    <a:solidFill>
                      <a:srgbClr val="FFFFFF"/>
                    </a:solidFill>
                  </a:tcPr>
                </a:tc>
                <a:extLst>
                  <a:ext uri="{0D108BD9-81ED-4DB2-BD59-A6C34878D82A}">
                    <a16:rowId xmlns:a16="http://schemas.microsoft.com/office/drawing/2014/main" val="10005"/>
                  </a:ext>
                </a:extLst>
              </a:tr>
            </a:tbl>
          </a:graphicData>
        </a:graphic>
      </p:graphicFrame>
      <p:sp>
        <p:nvSpPr>
          <p:cNvPr id="3" name="object 3"/>
          <p:cNvSpPr txBox="1"/>
          <p:nvPr/>
        </p:nvSpPr>
        <p:spPr>
          <a:xfrm>
            <a:off x="190211" y="4209130"/>
            <a:ext cx="4053213" cy="2039395"/>
          </a:xfrm>
          <a:prstGeom prst="rect">
            <a:avLst/>
          </a:prstGeom>
          <a:solidFill>
            <a:srgbClr val="FFFFFF"/>
          </a:solidFill>
          <a:ln w="12700">
            <a:solidFill>
              <a:srgbClr val="05465F"/>
            </a:solidFill>
          </a:ln>
        </p:spPr>
        <p:txBody>
          <a:bodyPr vert="horz" wrap="square" lIns="0" tIns="41609" rIns="0" bIns="0" rtlCol="0">
            <a:spAutoFit/>
          </a:bodyPr>
          <a:lstStyle/>
          <a:p>
            <a:pPr marL="94446">
              <a:spcBef>
                <a:spcPts val="328"/>
              </a:spcBef>
            </a:pPr>
            <a:r>
              <a:rPr sz="2496" b="1" spc="-10" dirty="0">
                <a:latin typeface="Century Gothic"/>
                <a:cs typeface="Century Gothic"/>
              </a:rPr>
              <a:t>1111111111</a:t>
            </a:r>
            <a:endParaRPr sz="2496">
              <a:latin typeface="Century Gothic"/>
              <a:cs typeface="Century Gothic"/>
            </a:endParaRPr>
          </a:p>
          <a:p>
            <a:pPr marL="94446"/>
            <a:r>
              <a:rPr sz="2496" b="1" spc="-10" dirty="0">
                <a:latin typeface="Century Gothic"/>
                <a:cs typeface="Century Gothic"/>
              </a:rPr>
              <a:t>1111111111</a:t>
            </a:r>
            <a:endParaRPr sz="2496">
              <a:latin typeface="Century Gothic"/>
              <a:cs typeface="Century Gothic"/>
            </a:endParaRPr>
          </a:p>
          <a:p>
            <a:pPr marL="94446"/>
            <a:r>
              <a:rPr sz="2496" b="1" spc="-10" dirty="0">
                <a:latin typeface="Century Gothic"/>
                <a:cs typeface="Century Gothic"/>
              </a:rPr>
              <a:t>1111111111</a:t>
            </a:r>
            <a:endParaRPr sz="2496">
              <a:latin typeface="Century Gothic"/>
              <a:cs typeface="Century Gothic"/>
            </a:endParaRPr>
          </a:p>
          <a:p>
            <a:pPr marL="94446">
              <a:spcBef>
                <a:spcPts val="5"/>
              </a:spcBef>
            </a:pPr>
            <a:r>
              <a:rPr sz="2496" b="1" spc="-10" dirty="0">
                <a:latin typeface="Century Gothic"/>
                <a:cs typeface="Century Gothic"/>
              </a:rPr>
              <a:t>1111111111</a:t>
            </a:r>
            <a:endParaRPr sz="2496">
              <a:latin typeface="Century Gothic"/>
              <a:cs typeface="Century Gothic"/>
            </a:endParaRPr>
          </a:p>
          <a:p>
            <a:pPr marL="94446"/>
            <a:r>
              <a:rPr sz="2496" b="1" spc="-10" dirty="0">
                <a:latin typeface="Century Gothic"/>
                <a:cs typeface="Century Gothic"/>
              </a:rPr>
              <a:t>1111111111</a:t>
            </a:r>
            <a:endParaRPr sz="2496">
              <a:latin typeface="Century Gothic"/>
              <a:cs typeface="Century Gothic"/>
            </a:endParaRPr>
          </a:p>
        </p:txBody>
      </p:sp>
      <p:sp>
        <p:nvSpPr>
          <p:cNvPr id="4" name="object 4"/>
          <p:cNvSpPr txBox="1"/>
          <p:nvPr/>
        </p:nvSpPr>
        <p:spPr>
          <a:xfrm>
            <a:off x="272107" y="3563416"/>
            <a:ext cx="2732963" cy="612618"/>
          </a:xfrm>
          <a:prstGeom prst="rect">
            <a:avLst/>
          </a:prstGeom>
        </p:spPr>
        <p:txBody>
          <a:bodyPr vert="horz" wrap="square" lIns="0" tIns="13209" rIns="0" bIns="0" rtlCol="0">
            <a:spAutoFit/>
          </a:bodyPr>
          <a:lstStyle/>
          <a:p>
            <a:pPr marL="13209">
              <a:spcBef>
                <a:spcPts val="104"/>
              </a:spcBef>
            </a:pPr>
            <a:r>
              <a:rPr sz="3744" spc="-10" dirty="0">
                <a:solidFill>
                  <a:srgbClr val="2583C5"/>
                </a:solidFill>
                <a:cs typeface="Century Gothic"/>
              </a:rPr>
              <a:t>map2.txt</a:t>
            </a:r>
            <a:endParaRPr sz="3744" dirty="0">
              <a:cs typeface="Century Gothic"/>
            </a:endParaRPr>
          </a:p>
        </p:txBody>
      </p:sp>
      <p:sp>
        <p:nvSpPr>
          <p:cNvPr id="5" name="object 5"/>
          <p:cNvSpPr txBox="1"/>
          <p:nvPr/>
        </p:nvSpPr>
        <p:spPr>
          <a:xfrm>
            <a:off x="4859099" y="3678917"/>
            <a:ext cx="6254509" cy="2316264"/>
          </a:xfrm>
          <a:prstGeom prst="rect">
            <a:avLst/>
          </a:prstGeom>
        </p:spPr>
        <p:txBody>
          <a:bodyPr vert="horz" wrap="square" lIns="0" tIns="11228" rIns="0" bIns="0" rtlCol="0">
            <a:spAutoFit/>
          </a:bodyPr>
          <a:lstStyle/>
          <a:p>
            <a:pPr marL="13209" marR="5284">
              <a:lnSpc>
                <a:spcPct val="100400"/>
              </a:lnSpc>
              <a:spcBef>
                <a:spcPts val="88"/>
              </a:spcBef>
            </a:pPr>
            <a:r>
              <a:rPr sz="3328" spc="-10" dirty="0">
                <a:cs typeface="Century Gothic"/>
              </a:rPr>
              <a:t>f_prac05.c</a:t>
            </a:r>
            <a:r>
              <a:rPr lang="ja-JP" altLang="en-US" sz="2912" spc="-42" dirty="0">
                <a:latin typeface="ＭＳ ゴシック"/>
                <a:cs typeface="ＭＳ ゴシック"/>
              </a:rPr>
              <a:t>と同じフォルダ</a:t>
            </a:r>
            <a:r>
              <a:rPr sz="2912" spc="-42" dirty="0">
                <a:latin typeface="ＭＳ ゴシック"/>
                <a:cs typeface="ＭＳ ゴシック"/>
              </a:rPr>
              <a:t>に</a:t>
            </a:r>
            <a:br>
              <a:rPr lang="en-US" sz="2912" spc="-42" dirty="0">
                <a:latin typeface="ＭＳ ゴシック"/>
                <a:cs typeface="ＭＳ ゴシック"/>
              </a:rPr>
            </a:br>
            <a:r>
              <a:rPr sz="2912" spc="-42" dirty="0" err="1">
                <a:latin typeface="ＭＳ ゴシック"/>
                <a:cs typeface="ＭＳ ゴシック"/>
              </a:rPr>
              <a:t>マップデータを書き込んだ</a:t>
            </a:r>
            <a:endParaRPr sz="2912" dirty="0">
              <a:latin typeface="ＭＳ ゴシック"/>
              <a:cs typeface="ＭＳ ゴシック"/>
            </a:endParaRPr>
          </a:p>
          <a:p>
            <a:pPr marL="13209">
              <a:spcBef>
                <a:spcPts val="10"/>
              </a:spcBef>
            </a:pPr>
            <a:r>
              <a:rPr sz="3328" b="1" u="sng" spc="-42" dirty="0">
                <a:uFill>
                  <a:solidFill>
                    <a:srgbClr val="000000"/>
                  </a:solidFill>
                </a:uFill>
                <a:latin typeface="ＭＳ ゴシック"/>
                <a:cs typeface="ＭＳ ゴシック"/>
              </a:rPr>
              <a:t>テキストファイルを</a:t>
            </a:r>
            <a:r>
              <a:rPr sz="3328" b="1" u="sng" spc="-10" dirty="0">
                <a:uFill>
                  <a:solidFill>
                    <a:srgbClr val="000000"/>
                  </a:solidFill>
                </a:uFill>
                <a:latin typeface="Century Gothic"/>
                <a:cs typeface="Century Gothic"/>
              </a:rPr>
              <a:t>3</a:t>
            </a:r>
            <a:r>
              <a:rPr sz="3328" b="1" u="sng" spc="-42" dirty="0">
                <a:uFill>
                  <a:solidFill>
                    <a:srgbClr val="000000"/>
                  </a:solidFill>
                </a:uFill>
                <a:latin typeface="ＭＳ ゴシック"/>
                <a:cs typeface="ＭＳ ゴシック"/>
              </a:rPr>
              <a:t>つ用意</a:t>
            </a:r>
            <a:endParaRPr sz="3328" dirty="0">
              <a:latin typeface="ＭＳ ゴシック"/>
              <a:cs typeface="ＭＳ ゴシック"/>
            </a:endParaRPr>
          </a:p>
          <a:p>
            <a:pPr marL="13209">
              <a:spcBef>
                <a:spcPts val="1493"/>
              </a:spcBef>
            </a:pPr>
            <a:r>
              <a:rPr sz="4160" b="1" spc="-31" dirty="0">
                <a:latin typeface="ＭＳ ゴシック"/>
                <a:cs typeface="ＭＳ ゴシック"/>
              </a:rPr>
              <a:t>横</a:t>
            </a:r>
            <a:r>
              <a:rPr sz="4160" b="1" dirty="0">
                <a:solidFill>
                  <a:srgbClr val="FF0000"/>
                </a:solidFill>
                <a:latin typeface="Century Gothic"/>
                <a:cs typeface="Century Gothic"/>
              </a:rPr>
              <a:t>10</a:t>
            </a:r>
            <a:r>
              <a:rPr sz="4160" b="1" spc="36" dirty="0">
                <a:solidFill>
                  <a:srgbClr val="FF0000"/>
                </a:solidFill>
                <a:latin typeface="Century Gothic"/>
                <a:cs typeface="Century Gothic"/>
              </a:rPr>
              <a:t> </a:t>
            </a:r>
            <a:r>
              <a:rPr sz="4160" b="1" spc="-31" dirty="0">
                <a:latin typeface="ＭＳ ゴシック"/>
                <a:cs typeface="ＭＳ ゴシック"/>
              </a:rPr>
              <a:t>縦</a:t>
            </a:r>
            <a:r>
              <a:rPr sz="4160" b="1" spc="-10" dirty="0">
                <a:solidFill>
                  <a:srgbClr val="FF0000"/>
                </a:solidFill>
                <a:latin typeface="Century Gothic"/>
                <a:cs typeface="Century Gothic"/>
              </a:rPr>
              <a:t>5</a:t>
            </a:r>
            <a:r>
              <a:rPr sz="2912" spc="-26" dirty="0">
                <a:latin typeface="ＭＳ ゴシック"/>
                <a:cs typeface="ＭＳ ゴシック"/>
              </a:rPr>
              <a:t>は</a:t>
            </a:r>
            <a:r>
              <a:rPr sz="2912" b="1" u="sng" spc="-26" dirty="0">
                <a:uFill>
                  <a:solidFill>
                    <a:srgbClr val="000000"/>
                  </a:solidFill>
                </a:uFill>
                <a:latin typeface="ＭＳ ゴシック"/>
                <a:cs typeface="ＭＳ ゴシック"/>
              </a:rPr>
              <a:t>必ず守</a:t>
            </a:r>
            <a:r>
              <a:rPr lang="ja-JP" altLang="en-US" sz="2912" b="1" u="sng" spc="-26" dirty="0">
                <a:uFill>
                  <a:solidFill>
                    <a:srgbClr val="000000"/>
                  </a:solidFill>
                </a:uFill>
                <a:latin typeface="ＭＳ ゴシック"/>
                <a:cs typeface="ＭＳ ゴシック"/>
              </a:rPr>
              <a:t>ること！</a:t>
            </a:r>
            <a:endParaRPr sz="2912" dirty="0">
              <a:latin typeface="ＭＳ ゴシック"/>
              <a:cs typeface="ＭＳ ゴシック"/>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65613" y="2027779"/>
            <a:ext cx="11061301" cy="2990540"/>
            <a:chOff x="543813" y="1846834"/>
            <a:chExt cx="10634980" cy="2875280"/>
          </a:xfrm>
        </p:grpSpPr>
        <p:sp>
          <p:nvSpPr>
            <p:cNvPr id="3" name="object 3"/>
            <p:cNvSpPr/>
            <p:nvPr/>
          </p:nvSpPr>
          <p:spPr>
            <a:xfrm>
              <a:off x="550163" y="1853184"/>
              <a:ext cx="10622280" cy="2862580"/>
            </a:xfrm>
            <a:custGeom>
              <a:avLst/>
              <a:gdLst/>
              <a:ahLst/>
              <a:cxnLst/>
              <a:rect l="l" t="t" r="r" b="b"/>
              <a:pathLst>
                <a:path w="10622280" h="2862579">
                  <a:moveTo>
                    <a:pt x="10622280" y="0"/>
                  </a:moveTo>
                  <a:lnTo>
                    <a:pt x="0" y="0"/>
                  </a:lnTo>
                  <a:lnTo>
                    <a:pt x="0" y="2862072"/>
                  </a:lnTo>
                  <a:lnTo>
                    <a:pt x="10622280" y="2862072"/>
                  </a:lnTo>
                  <a:lnTo>
                    <a:pt x="10622280" y="0"/>
                  </a:lnTo>
                  <a:close/>
                </a:path>
              </a:pathLst>
            </a:custGeom>
            <a:solidFill>
              <a:srgbClr val="FFFFFF"/>
            </a:solidFill>
          </p:spPr>
          <p:txBody>
            <a:bodyPr wrap="square" lIns="0" tIns="0" rIns="0" bIns="0" rtlCol="0"/>
            <a:lstStyle/>
            <a:p>
              <a:endParaRPr sz="1872"/>
            </a:p>
          </p:txBody>
        </p:sp>
        <p:sp>
          <p:nvSpPr>
            <p:cNvPr id="4" name="object 4"/>
            <p:cNvSpPr/>
            <p:nvPr/>
          </p:nvSpPr>
          <p:spPr>
            <a:xfrm>
              <a:off x="550163" y="1853184"/>
              <a:ext cx="10622280" cy="2862580"/>
            </a:xfrm>
            <a:custGeom>
              <a:avLst/>
              <a:gdLst/>
              <a:ahLst/>
              <a:cxnLst/>
              <a:rect l="l" t="t" r="r" b="b"/>
              <a:pathLst>
                <a:path w="10622280" h="2862579">
                  <a:moveTo>
                    <a:pt x="0" y="2862072"/>
                  </a:moveTo>
                  <a:lnTo>
                    <a:pt x="10622280" y="2862072"/>
                  </a:lnTo>
                  <a:lnTo>
                    <a:pt x="10622280" y="0"/>
                  </a:lnTo>
                  <a:lnTo>
                    <a:pt x="0" y="0"/>
                  </a:lnTo>
                  <a:lnTo>
                    <a:pt x="0" y="2862072"/>
                  </a:lnTo>
                  <a:close/>
                </a:path>
              </a:pathLst>
            </a:custGeom>
            <a:ln w="12700">
              <a:solidFill>
                <a:srgbClr val="1CACE3"/>
              </a:solidFill>
            </a:ln>
          </p:spPr>
          <p:txBody>
            <a:bodyPr wrap="square" lIns="0" tIns="0" rIns="0" bIns="0" rtlCol="0"/>
            <a:lstStyle/>
            <a:p>
              <a:endParaRPr sz="1872"/>
            </a:p>
          </p:txBody>
        </p:sp>
      </p:grpSp>
      <p:sp>
        <p:nvSpPr>
          <p:cNvPr id="5" name="object 5"/>
          <p:cNvSpPr txBox="1"/>
          <p:nvPr/>
        </p:nvSpPr>
        <p:spPr>
          <a:xfrm>
            <a:off x="400816" y="1097652"/>
            <a:ext cx="10748245" cy="4865403"/>
          </a:xfrm>
          <a:prstGeom prst="rect">
            <a:avLst/>
          </a:prstGeom>
        </p:spPr>
        <p:txBody>
          <a:bodyPr vert="horz" wrap="square" lIns="0" tIns="249651" rIns="0" bIns="0" rtlCol="0">
            <a:spAutoFit/>
          </a:bodyPr>
          <a:lstStyle/>
          <a:p>
            <a:pPr marL="13209">
              <a:spcBef>
                <a:spcPts val="1965"/>
              </a:spcBef>
            </a:pPr>
            <a:r>
              <a:rPr sz="2912" spc="-31" dirty="0">
                <a:latin typeface="ＭＳ ゴシック"/>
                <a:cs typeface="ＭＳ ゴシック"/>
              </a:rPr>
              <a:t>～</a:t>
            </a:r>
            <a:r>
              <a:rPr sz="2912" spc="-36" dirty="0">
                <a:latin typeface="ＭＳ ゴシック"/>
                <a:cs typeface="ＭＳ ゴシック"/>
              </a:rPr>
              <a:t>宣言する関数</a:t>
            </a:r>
            <a:r>
              <a:rPr sz="2912" spc="-52" dirty="0">
                <a:latin typeface="ＭＳ ゴシック"/>
                <a:cs typeface="ＭＳ ゴシック"/>
              </a:rPr>
              <a:t>～</a:t>
            </a:r>
            <a:endParaRPr sz="2912" dirty="0">
              <a:latin typeface="ＭＳ ゴシック"/>
              <a:cs typeface="ＭＳ ゴシック"/>
            </a:endParaRPr>
          </a:p>
          <a:p>
            <a:pPr marL="266827" marR="5284">
              <a:spcBef>
                <a:spcPts val="2408"/>
              </a:spcBef>
              <a:tabLst>
                <a:tab pos="7638260" algn="l"/>
              </a:tabLst>
            </a:pPr>
            <a:r>
              <a:rPr sz="3744" spc="-10" dirty="0">
                <a:solidFill>
                  <a:srgbClr val="008000"/>
                </a:solidFill>
                <a:latin typeface="ＭＳ ゴシック"/>
                <a:cs typeface="ＭＳ ゴシック"/>
              </a:rPr>
              <a:t>//</a:t>
            </a:r>
            <a:r>
              <a:rPr sz="3744" dirty="0">
                <a:solidFill>
                  <a:srgbClr val="008000"/>
                </a:solidFill>
                <a:latin typeface="ＭＳ ゴシック"/>
                <a:cs typeface="ＭＳ ゴシック"/>
              </a:rPr>
              <a:t>選択したマップデータを配列にセットする関</a:t>
            </a:r>
            <a:r>
              <a:rPr sz="3744" spc="-52" dirty="0">
                <a:solidFill>
                  <a:srgbClr val="008000"/>
                </a:solidFill>
                <a:latin typeface="ＭＳ ゴシック"/>
                <a:cs typeface="ＭＳ ゴシック"/>
              </a:rPr>
              <a:t>数 </a:t>
            </a:r>
            <a:r>
              <a:rPr sz="3744" dirty="0">
                <a:solidFill>
                  <a:srgbClr val="0000FF"/>
                </a:solidFill>
                <a:cs typeface="ＭＳ ゴシック"/>
              </a:rPr>
              <a:t>void </a:t>
            </a:r>
            <a:r>
              <a:rPr sz="3744" dirty="0">
                <a:cs typeface="ＭＳ ゴシック"/>
              </a:rPr>
              <a:t>SetMap(</a:t>
            </a:r>
            <a:r>
              <a:rPr sz="3744" dirty="0">
                <a:solidFill>
                  <a:srgbClr val="0000FF"/>
                </a:solidFill>
                <a:cs typeface="ＭＳ ゴシック"/>
              </a:rPr>
              <a:t>char </a:t>
            </a:r>
            <a:r>
              <a:rPr sz="3744" spc="-10" dirty="0">
                <a:cs typeface="ＭＳ ゴシック"/>
              </a:rPr>
              <a:t>*</a:t>
            </a:r>
            <a:r>
              <a:rPr sz="3744" spc="-10" dirty="0">
                <a:solidFill>
                  <a:srgbClr val="808080"/>
                </a:solidFill>
                <a:cs typeface="ＭＳ ゴシック"/>
              </a:rPr>
              <a:t>filename</a:t>
            </a:r>
            <a:r>
              <a:rPr sz="3744" spc="-10" dirty="0">
                <a:cs typeface="ＭＳ ゴシック"/>
              </a:rPr>
              <a:t>,</a:t>
            </a:r>
            <a:r>
              <a:rPr sz="3744" spc="-10" dirty="0">
                <a:solidFill>
                  <a:srgbClr val="2B91AE"/>
                </a:solidFill>
                <a:cs typeface="ＭＳ ゴシック"/>
              </a:rPr>
              <a:t>Map</a:t>
            </a:r>
            <a:r>
              <a:rPr sz="3744" dirty="0">
                <a:solidFill>
                  <a:srgbClr val="2B91AE"/>
                </a:solidFill>
                <a:cs typeface="ＭＳ ゴシック"/>
              </a:rPr>
              <a:t>	</a:t>
            </a:r>
            <a:r>
              <a:rPr sz="3744" spc="-21" dirty="0">
                <a:cs typeface="ＭＳ ゴシック"/>
              </a:rPr>
              <a:t>*</a:t>
            </a:r>
            <a:r>
              <a:rPr sz="3744" spc="-21" dirty="0">
                <a:solidFill>
                  <a:srgbClr val="808080"/>
                </a:solidFill>
                <a:cs typeface="ＭＳ ゴシック"/>
              </a:rPr>
              <a:t>m</a:t>
            </a:r>
            <a:r>
              <a:rPr sz="3744" spc="-21" dirty="0">
                <a:cs typeface="ＭＳ ゴシック"/>
              </a:rPr>
              <a:t>);</a:t>
            </a:r>
            <a:endParaRPr sz="3744" dirty="0">
              <a:cs typeface="ＭＳ ゴシック"/>
            </a:endParaRPr>
          </a:p>
          <a:p>
            <a:pPr marL="266827" marR="4287729">
              <a:lnSpc>
                <a:spcPts val="4337"/>
              </a:lnSpc>
              <a:spcBef>
                <a:spcPts val="4270"/>
              </a:spcBef>
            </a:pPr>
            <a:r>
              <a:rPr sz="3744" spc="-16" dirty="0">
                <a:solidFill>
                  <a:srgbClr val="008000"/>
                </a:solidFill>
                <a:latin typeface="ＭＳ ゴシック"/>
                <a:cs typeface="ＭＳ ゴシック"/>
              </a:rPr>
              <a:t>//マップデータ表示する関数</a:t>
            </a:r>
            <a:r>
              <a:rPr sz="3744" spc="-52" dirty="0">
                <a:solidFill>
                  <a:srgbClr val="008000"/>
                </a:solidFill>
                <a:latin typeface="ＭＳ ゴシック"/>
                <a:cs typeface="ＭＳ ゴシック"/>
              </a:rPr>
              <a:t> </a:t>
            </a:r>
            <a:r>
              <a:rPr sz="3744" dirty="0">
                <a:solidFill>
                  <a:srgbClr val="0000FF"/>
                </a:solidFill>
                <a:cs typeface="ＭＳ ゴシック"/>
              </a:rPr>
              <a:t>void </a:t>
            </a:r>
            <a:r>
              <a:rPr sz="3744" dirty="0">
                <a:cs typeface="ＭＳ ゴシック"/>
              </a:rPr>
              <a:t>DrawMap(</a:t>
            </a:r>
            <a:r>
              <a:rPr sz="3744" dirty="0">
                <a:solidFill>
                  <a:srgbClr val="2B91AE"/>
                </a:solidFill>
                <a:cs typeface="ＭＳ ゴシック"/>
              </a:rPr>
              <a:t>Map</a:t>
            </a:r>
            <a:r>
              <a:rPr sz="3744" spc="-5" dirty="0">
                <a:solidFill>
                  <a:srgbClr val="2B91AE"/>
                </a:solidFill>
                <a:cs typeface="ＭＳ ゴシック"/>
              </a:rPr>
              <a:t> </a:t>
            </a:r>
            <a:r>
              <a:rPr sz="3744" spc="-26" dirty="0">
                <a:solidFill>
                  <a:srgbClr val="808080"/>
                </a:solidFill>
                <a:cs typeface="ＭＳ ゴシック"/>
              </a:rPr>
              <a:t>m</a:t>
            </a:r>
            <a:r>
              <a:rPr sz="3744" spc="-26" dirty="0">
                <a:cs typeface="ＭＳ ゴシック"/>
              </a:rPr>
              <a:t>);</a:t>
            </a:r>
            <a:endParaRPr sz="3744" dirty="0">
              <a:cs typeface="ＭＳ ゴシック"/>
            </a:endParaRPr>
          </a:p>
          <a:p>
            <a:pPr marL="266827">
              <a:spcBef>
                <a:spcPts val="4238"/>
              </a:spcBef>
            </a:pPr>
            <a:r>
              <a:rPr sz="3328" spc="-5" dirty="0">
                <a:latin typeface="ＭＳ ゴシック"/>
                <a:cs typeface="ＭＳ ゴシック"/>
              </a:rPr>
              <a:t>※どちらも</a:t>
            </a:r>
            <a:r>
              <a:rPr sz="3328" b="1" spc="-10" dirty="0">
                <a:cs typeface="Century Gothic"/>
              </a:rPr>
              <a:t>main</a:t>
            </a:r>
            <a:r>
              <a:rPr sz="3328" b="1" spc="-31" dirty="0">
                <a:latin typeface="ＭＳ ゴシック"/>
                <a:cs typeface="ＭＳ ゴシック"/>
              </a:rPr>
              <a:t>関数</a:t>
            </a:r>
            <a:r>
              <a:rPr sz="3328" spc="-21" dirty="0">
                <a:latin typeface="ＭＳ ゴシック"/>
                <a:cs typeface="ＭＳ ゴシック"/>
              </a:rPr>
              <a:t>の中で宣言します</a:t>
            </a:r>
            <a:endParaRPr sz="3328" dirty="0">
              <a:latin typeface="ＭＳ ゴシック"/>
              <a:cs typeface="ＭＳ ゴシック"/>
            </a:endParaRPr>
          </a:p>
        </p:txBody>
      </p:sp>
      <p:sp>
        <p:nvSpPr>
          <p:cNvPr id="9" name="object 5">
            <a:extLst>
              <a:ext uri="{FF2B5EF4-FFF2-40B4-BE49-F238E27FC236}">
                <a16:creationId xmlns:a16="http://schemas.microsoft.com/office/drawing/2014/main" id="{2DAC5388-0CC6-4BD6-C711-480C644AE83C}"/>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f_prac05.c</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4130" y="1845757"/>
            <a:ext cx="10960912" cy="1086277"/>
          </a:xfrm>
          <a:prstGeom prst="rect">
            <a:avLst/>
          </a:prstGeom>
          <a:solidFill>
            <a:srgbClr val="FFFFFF"/>
          </a:solidFill>
          <a:ln w="12700">
            <a:solidFill>
              <a:srgbClr val="1CACE3"/>
            </a:solidFill>
          </a:ln>
        </p:spPr>
        <p:txBody>
          <a:bodyPr vert="horz" wrap="square" lIns="0" tIns="61422" rIns="0" bIns="0" rtlCol="0">
            <a:spAutoFit/>
          </a:bodyPr>
          <a:lstStyle/>
          <a:p>
            <a:pPr marL="94446" marR="1550768">
              <a:spcBef>
                <a:spcPts val="484"/>
              </a:spcBef>
            </a:pPr>
            <a:r>
              <a:rPr sz="3328" spc="-21" dirty="0">
                <a:solidFill>
                  <a:srgbClr val="008000"/>
                </a:solidFill>
                <a:latin typeface="ＭＳ ゴシック"/>
                <a:cs typeface="ＭＳ ゴシック"/>
              </a:rPr>
              <a:t>//選択したマップデータを配列にセットする関数</a:t>
            </a:r>
            <a:r>
              <a:rPr sz="3328" spc="-52" dirty="0">
                <a:solidFill>
                  <a:srgbClr val="008000"/>
                </a:solidFill>
                <a:latin typeface="ＭＳ ゴシック"/>
                <a:cs typeface="ＭＳ ゴシック"/>
              </a:rPr>
              <a:t> </a:t>
            </a:r>
            <a:r>
              <a:rPr sz="3328" dirty="0">
                <a:solidFill>
                  <a:srgbClr val="0000FF"/>
                </a:solidFill>
                <a:cs typeface="ＭＳ ゴシック"/>
              </a:rPr>
              <a:t>void</a:t>
            </a:r>
            <a:r>
              <a:rPr sz="3328" spc="-31" dirty="0">
                <a:solidFill>
                  <a:srgbClr val="0000FF"/>
                </a:solidFill>
                <a:cs typeface="ＭＳ ゴシック"/>
              </a:rPr>
              <a:t> </a:t>
            </a:r>
            <a:r>
              <a:rPr sz="3328" dirty="0">
                <a:cs typeface="ＭＳ ゴシック"/>
              </a:rPr>
              <a:t>SetMap(</a:t>
            </a:r>
            <a:r>
              <a:rPr sz="3328" dirty="0">
                <a:solidFill>
                  <a:srgbClr val="0000FF"/>
                </a:solidFill>
                <a:cs typeface="ＭＳ ゴシック"/>
              </a:rPr>
              <a:t>char</a:t>
            </a:r>
            <a:r>
              <a:rPr sz="3328" spc="-31" dirty="0">
                <a:solidFill>
                  <a:srgbClr val="0000FF"/>
                </a:solidFill>
                <a:cs typeface="ＭＳ ゴシック"/>
              </a:rPr>
              <a:t> </a:t>
            </a:r>
            <a:r>
              <a:rPr sz="3328" dirty="0">
                <a:cs typeface="ＭＳ ゴシック"/>
              </a:rPr>
              <a:t>*</a:t>
            </a:r>
            <a:r>
              <a:rPr sz="3328" dirty="0" err="1">
                <a:solidFill>
                  <a:srgbClr val="808080"/>
                </a:solidFill>
                <a:cs typeface="ＭＳ ゴシック"/>
              </a:rPr>
              <a:t>filename</a:t>
            </a:r>
            <a:r>
              <a:rPr sz="3328" dirty="0" err="1">
                <a:cs typeface="ＭＳ ゴシック"/>
              </a:rPr>
              <a:t>,</a:t>
            </a:r>
            <a:r>
              <a:rPr sz="3328" dirty="0" err="1">
                <a:solidFill>
                  <a:srgbClr val="2B91AE"/>
                </a:solidFill>
                <a:cs typeface="ＭＳ ゴシック"/>
              </a:rPr>
              <a:t>Map</a:t>
            </a:r>
            <a:r>
              <a:rPr sz="3328" spc="-31" dirty="0">
                <a:solidFill>
                  <a:srgbClr val="2B91AE"/>
                </a:solidFill>
                <a:cs typeface="ＭＳ ゴシック"/>
              </a:rPr>
              <a:t> </a:t>
            </a:r>
            <a:r>
              <a:rPr sz="3328" spc="-21" dirty="0">
                <a:cs typeface="ＭＳ ゴシック"/>
              </a:rPr>
              <a:t>*</a:t>
            </a:r>
            <a:r>
              <a:rPr sz="3328" spc="-21" dirty="0">
                <a:solidFill>
                  <a:srgbClr val="FF0000"/>
                </a:solidFill>
                <a:cs typeface="ＭＳ ゴシック"/>
              </a:rPr>
              <a:t>m</a:t>
            </a:r>
            <a:r>
              <a:rPr sz="3328" spc="-21" dirty="0">
                <a:cs typeface="ＭＳ ゴシック"/>
              </a:rPr>
              <a:t>);</a:t>
            </a:r>
            <a:endParaRPr sz="3328" dirty="0">
              <a:cs typeface="ＭＳ ゴシック"/>
            </a:endParaRPr>
          </a:p>
        </p:txBody>
      </p:sp>
      <p:sp>
        <p:nvSpPr>
          <p:cNvPr id="3" name="object 3"/>
          <p:cNvSpPr txBox="1"/>
          <p:nvPr/>
        </p:nvSpPr>
        <p:spPr>
          <a:xfrm>
            <a:off x="487363" y="1165225"/>
            <a:ext cx="6084165" cy="478772"/>
          </a:xfrm>
          <a:prstGeom prst="rect">
            <a:avLst/>
          </a:prstGeom>
        </p:spPr>
        <p:txBody>
          <a:bodyPr vert="horz" wrap="square" lIns="0" tIns="12549" rIns="0" bIns="0" rtlCol="0">
            <a:spAutoFit/>
          </a:bodyPr>
          <a:lstStyle/>
          <a:p>
            <a:pPr marL="13209">
              <a:spcBef>
                <a:spcPts val="99"/>
              </a:spcBef>
            </a:pPr>
            <a:r>
              <a:rPr sz="2912" dirty="0">
                <a:latin typeface="ＭＳ ゴシック"/>
                <a:cs typeface="ＭＳ ゴシック"/>
              </a:rPr>
              <a:t>～</a:t>
            </a:r>
            <a:r>
              <a:rPr sz="2912" spc="88" dirty="0">
                <a:latin typeface="ＭＳ ゴシック"/>
                <a:cs typeface="ＭＳ ゴシック"/>
              </a:rPr>
              <a:t> </a:t>
            </a:r>
            <a:r>
              <a:rPr sz="2912" spc="-21" dirty="0">
                <a:cs typeface="ＭＳ ゴシック"/>
              </a:rPr>
              <a:t>SetMap</a:t>
            </a:r>
            <a:r>
              <a:rPr sz="2912" spc="-36" dirty="0">
                <a:latin typeface="ＭＳ ゴシック"/>
                <a:cs typeface="ＭＳ ゴシック"/>
              </a:rPr>
              <a:t>の関数定義について</a:t>
            </a:r>
            <a:r>
              <a:rPr sz="2912" spc="-52" dirty="0">
                <a:latin typeface="ＭＳ ゴシック"/>
                <a:cs typeface="ＭＳ ゴシック"/>
              </a:rPr>
              <a:t>～</a:t>
            </a:r>
            <a:endParaRPr sz="2912" dirty="0">
              <a:latin typeface="ＭＳ ゴシック"/>
              <a:cs typeface="ＭＳ ゴシック"/>
            </a:endParaRPr>
          </a:p>
        </p:txBody>
      </p:sp>
      <p:sp>
        <p:nvSpPr>
          <p:cNvPr id="4" name="object 4"/>
          <p:cNvSpPr txBox="1"/>
          <p:nvPr/>
        </p:nvSpPr>
        <p:spPr>
          <a:xfrm>
            <a:off x="797724" y="2896119"/>
            <a:ext cx="10582471" cy="2894768"/>
          </a:xfrm>
          <a:prstGeom prst="rect">
            <a:avLst/>
          </a:prstGeom>
        </p:spPr>
        <p:txBody>
          <a:bodyPr vert="horz" wrap="square" lIns="0" tIns="13209" rIns="0" bIns="0" rtlCol="0">
            <a:spAutoFit/>
          </a:bodyPr>
          <a:lstStyle/>
          <a:p>
            <a:pPr marL="13209" marR="5284">
              <a:lnSpc>
                <a:spcPct val="150000"/>
              </a:lnSpc>
              <a:spcBef>
                <a:spcPts val="104"/>
              </a:spcBef>
            </a:pPr>
            <a:r>
              <a:rPr sz="3328" b="1" spc="-26" dirty="0">
                <a:solidFill>
                  <a:srgbClr val="2583C5"/>
                </a:solidFill>
                <a:latin typeface="ＭＳ ゴシック"/>
                <a:cs typeface="ＭＳ ゴシック"/>
              </a:rPr>
              <a:t>第一引数</a:t>
            </a:r>
            <a:r>
              <a:rPr sz="2912" spc="-36" dirty="0">
                <a:latin typeface="ＭＳ ゴシック"/>
                <a:cs typeface="ＭＳ ゴシック"/>
              </a:rPr>
              <a:t>は選択されたマップの</a:t>
            </a:r>
            <a:r>
              <a:rPr sz="3328" b="1" spc="-42" dirty="0">
                <a:solidFill>
                  <a:srgbClr val="00B0F0"/>
                </a:solidFill>
                <a:latin typeface="ＭＳ ゴシック"/>
                <a:cs typeface="ＭＳ ゴシック"/>
              </a:rPr>
              <a:t>ファイル名</a:t>
            </a:r>
            <a:r>
              <a:rPr sz="3328" spc="-10" dirty="0">
                <a:latin typeface="Century Gothic"/>
                <a:cs typeface="Century Gothic"/>
              </a:rPr>
              <a:t>([0]</a:t>
            </a:r>
            <a:r>
              <a:rPr sz="3328" spc="-10" dirty="0">
                <a:latin typeface="ＭＳ ゴシック"/>
                <a:cs typeface="ＭＳ ゴシック"/>
              </a:rPr>
              <a:t>～</a:t>
            </a:r>
            <a:r>
              <a:rPr sz="3328" spc="-10" dirty="0">
                <a:latin typeface="Century Gothic"/>
                <a:cs typeface="Century Gothic"/>
              </a:rPr>
              <a:t>[2]</a:t>
            </a:r>
            <a:r>
              <a:rPr sz="3328" spc="-36" dirty="0" err="1">
                <a:latin typeface="ＭＳ ゴシック"/>
                <a:cs typeface="ＭＳ ゴシック"/>
              </a:rPr>
              <a:t>の指定</a:t>
            </a:r>
            <a:r>
              <a:rPr sz="3328" spc="-52" dirty="0">
                <a:latin typeface="Century Gothic"/>
                <a:cs typeface="Century Gothic"/>
              </a:rPr>
              <a:t>)</a:t>
            </a:r>
            <a:br>
              <a:rPr lang="en-US" sz="3328" spc="-52" dirty="0">
                <a:latin typeface="Century Gothic"/>
                <a:cs typeface="Century Gothic"/>
              </a:rPr>
            </a:br>
            <a:r>
              <a:rPr sz="3328" b="1" spc="-42" dirty="0" err="1">
                <a:solidFill>
                  <a:srgbClr val="3D8752"/>
                </a:solidFill>
                <a:latin typeface="ＭＳ ゴシック"/>
                <a:cs typeface="ＭＳ ゴシック"/>
              </a:rPr>
              <a:t>第二引数</a:t>
            </a:r>
            <a:r>
              <a:rPr sz="2912" spc="-26" dirty="0" err="1">
                <a:latin typeface="ＭＳ ゴシック"/>
                <a:cs typeface="ＭＳ ゴシック"/>
              </a:rPr>
              <a:t>は</a:t>
            </a:r>
            <a:r>
              <a:rPr sz="2912" b="1" spc="-26" dirty="0" err="1">
                <a:solidFill>
                  <a:srgbClr val="2B91AE"/>
                </a:solidFill>
                <a:cs typeface="ＭＳ ゴシック"/>
              </a:rPr>
              <a:t>Map</a:t>
            </a:r>
            <a:r>
              <a:rPr sz="2912" b="1" spc="-26" dirty="0" err="1">
                <a:solidFill>
                  <a:srgbClr val="2B91AE"/>
                </a:solidFill>
                <a:latin typeface="ＭＳ ゴシック"/>
                <a:cs typeface="ＭＳ ゴシック"/>
              </a:rPr>
              <a:t>構造体変数</a:t>
            </a:r>
            <a:r>
              <a:rPr sz="2912" spc="-36" dirty="0" err="1">
                <a:latin typeface="ＭＳ ゴシック"/>
                <a:cs typeface="ＭＳ ゴシック"/>
              </a:rPr>
              <a:t>の</a:t>
            </a:r>
            <a:r>
              <a:rPr sz="3328" b="1" spc="-47" dirty="0" err="1">
                <a:solidFill>
                  <a:srgbClr val="FF0000"/>
                </a:solidFill>
                <a:latin typeface="ＭＳ ゴシック"/>
                <a:cs typeface="ＭＳ ゴシック"/>
              </a:rPr>
              <a:t>アドレス</a:t>
            </a:r>
            <a:endParaRPr sz="3328" dirty="0">
              <a:latin typeface="ＭＳ ゴシック"/>
              <a:cs typeface="ＭＳ ゴシック"/>
            </a:endParaRPr>
          </a:p>
          <a:p>
            <a:pPr marL="13209">
              <a:spcBef>
                <a:spcPts val="2995"/>
              </a:spcBef>
            </a:pPr>
            <a:r>
              <a:rPr sz="3328" spc="-16" dirty="0">
                <a:latin typeface="ＭＳ ゴシック"/>
                <a:cs typeface="ＭＳ ゴシック"/>
              </a:rPr>
              <a:t>☆やること☆</a:t>
            </a:r>
            <a:endParaRPr sz="3328" dirty="0">
              <a:latin typeface="ＭＳ ゴシック"/>
              <a:cs typeface="ＭＳ ゴシック"/>
            </a:endParaRPr>
          </a:p>
          <a:p>
            <a:pPr marL="13209">
              <a:spcBef>
                <a:spcPts val="16"/>
              </a:spcBef>
            </a:pPr>
            <a:r>
              <a:rPr sz="2496" dirty="0">
                <a:latin typeface="ＭＳ ゴシック"/>
                <a:cs typeface="ＭＳ ゴシック"/>
              </a:rPr>
              <a:t>第一引数で渡されたファイルを</a:t>
            </a:r>
            <a:r>
              <a:rPr sz="2912" b="1" spc="-21" dirty="0">
                <a:solidFill>
                  <a:srgbClr val="00B050"/>
                </a:solidFill>
                <a:latin typeface="Century Gothic"/>
                <a:cs typeface="Century Gothic"/>
              </a:rPr>
              <a:t>”</a:t>
            </a:r>
            <a:r>
              <a:rPr sz="2912" b="1" spc="-16" dirty="0">
                <a:solidFill>
                  <a:srgbClr val="00B050"/>
                </a:solidFill>
                <a:latin typeface="ＭＳ ゴシック"/>
                <a:cs typeface="ＭＳ ゴシック"/>
              </a:rPr>
              <a:t>読み取りモード</a:t>
            </a:r>
            <a:r>
              <a:rPr sz="2912" b="1" spc="-21" dirty="0">
                <a:solidFill>
                  <a:srgbClr val="00B050"/>
                </a:solidFill>
                <a:latin typeface="Century Gothic"/>
                <a:cs typeface="Century Gothic"/>
              </a:rPr>
              <a:t>”</a:t>
            </a:r>
            <a:r>
              <a:rPr sz="2496" spc="-21" dirty="0">
                <a:latin typeface="ＭＳ ゴシック"/>
                <a:cs typeface="ＭＳ ゴシック"/>
              </a:rPr>
              <a:t>で開き</a:t>
            </a:r>
            <a:endParaRPr sz="2496" dirty="0">
              <a:latin typeface="ＭＳ ゴシック"/>
              <a:cs typeface="ＭＳ ゴシック"/>
            </a:endParaRPr>
          </a:p>
        </p:txBody>
      </p:sp>
      <p:sp>
        <p:nvSpPr>
          <p:cNvPr id="5" name="object 5"/>
          <p:cNvSpPr txBox="1"/>
          <p:nvPr/>
        </p:nvSpPr>
        <p:spPr>
          <a:xfrm>
            <a:off x="797724" y="5772135"/>
            <a:ext cx="1969583" cy="678509"/>
          </a:xfrm>
          <a:prstGeom prst="rect">
            <a:avLst/>
          </a:prstGeom>
        </p:spPr>
        <p:txBody>
          <a:bodyPr vert="horz" wrap="square" lIns="0" tIns="12549" rIns="0" bIns="0" rtlCol="0">
            <a:spAutoFit/>
          </a:bodyPr>
          <a:lstStyle/>
          <a:p>
            <a:pPr marL="13209">
              <a:spcBef>
                <a:spcPts val="99"/>
              </a:spcBef>
            </a:pPr>
            <a:r>
              <a:rPr sz="2496" spc="-119" dirty="0">
                <a:latin typeface="ＭＳ ゴシック"/>
                <a:cs typeface="ＭＳ ゴシック"/>
              </a:rPr>
              <a:t>第二引数 </a:t>
            </a:r>
            <a:r>
              <a:rPr sz="4160" b="1" spc="-52" dirty="0">
                <a:solidFill>
                  <a:srgbClr val="FF0000"/>
                </a:solidFill>
                <a:cs typeface="ＭＳ ゴシック"/>
              </a:rPr>
              <a:t>m</a:t>
            </a:r>
            <a:endParaRPr sz="4160" dirty="0">
              <a:solidFill>
                <a:srgbClr val="FF0000"/>
              </a:solidFill>
              <a:cs typeface="ＭＳ ゴシック"/>
            </a:endParaRPr>
          </a:p>
        </p:txBody>
      </p:sp>
      <p:sp>
        <p:nvSpPr>
          <p:cNvPr id="6" name="object 6"/>
          <p:cNvSpPr txBox="1"/>
          <p:nvPr/>
        </p:nvSpPr>
        <p:spPr>
          <a:xfrm>
            <a:off x="2685937" y="5876752"/>
            <a:ext cx="7021958" cy="546662"/>
          </a:xfrm>
          <a:prstGeom prst="rect">
            <a:avLst/>
          </a:prstGeom>
        </p:spPr>
        <p:txBody>
          <a:bodyPr vert="horz" wrap="square" lIns="0" tIns="13870" rIns="0" bIns="0" rtlCol="0">
            <a:spAutoFit/>
          </a:bodyPr>
          <a:lstStyle/>
          <a:p>
            <a:pPr marL="13209">
              <a:spcBef>
                <a:spcPts val="109"/>
              </a:spcBef>
            </a:pPr>
            <a:r>
              <a:rPr sz="2496" spc="-10" dirty="0">
                <a:latin typeface="ＭＳ ゴシック"/>
                <a:cs typeface="ＭＳ ゴシック"/>
              </a:rPr>
              <a:t>のメンバである</a:t>
            </a:r>
            <a:r>
              <a:rPr sz="2912" b="1" u="sng" spc="-16" dirty="0">
                <a:uFill>
                  <a:solidFill>
                    <a:srgbClr val="000000"/>
                  </a:solidFill>
                </a:uFill>
                <a:latin typeface="ＭＳ ゴシック"/>
                <a:cs typeface="ＭＳ ゴシック"/>
              </a:rPr>
              <a:t>二次元配列に</a:t>
            </a:r>
            <a:r>
              <a:rPr sz="3328" b="1" u="sng" spc="-36" dirty="0">
                <a:uFill>
                  <a:solidFill>
                    <a:srgbClr val="000000"/>
                  </a:solidFill>
                </a:uFill>
                <a:latin typeface="ＭＳ ゴシック"/>
                <a:cs typeface="ＭＳ ゴシック"/>
              </a:rPr>
              <a:t>セット</a:t>
            </a:r>
            <a:r>
              <a:rPr sz="2496" spc="-16" dirty="0">
                <a:latin typeface="ＭＳ ゴシック"/>
                <a:cs typeface="ＭＳ ゴシック"/>
              </a:rPr>
              <a:t>する！！</a:t>
            </a:r>
            <a:endParaRPr sz="2496">
              <a:latin typeface="ＭＳ ゴシック"/>
              <a:cs typeface="ＭＳ ゴシック"/>
            </a:endParaRPr>
          </a:p>
        </p:txBody>
      </p:sp>
      <p:sp>
        <p:nvSpPr>
          <p:cNvPr id="10" name="object 5">
            <a:extLst>
              <a:ext uri="{FF2B5EF4-FFF2-40B4-BE49-F238E27FC236}">
                <a16:creationId xmlns:a16="http://schemas.microsoft.com/office/drawing/2014/main" id="{379AABDB-868D-0C7B-A53F-D66F538371A6}"/>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f_prac05.c</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87363" y="973058"/>
            <a:ext cx="11573814" cy="5126982"/>
          </a:xfrm>
          <a:prstGeom prst="rect">
            <a:avLst/>
          </a:prstGeom>
        </p:spPr>
        <p:txBody>
          <a:bodyPr vert="horz" wrap="square" lIns="0" tIns="13209" rIns="0" bIns="0" rtlCol="0">
            <a:spAutoFit/>
          </a:bodyPr>
          <a:lstStyle/>
          <a:p>
            <a:pPr marL="157851" marR="6177976" indent="-145302">
              <a:lnSpc>
                <a:spcPct val="143200"/>
              </a:lnSpc>
              <a:spcBef>
                <a:spcPts val="104"/>
              </a:spcBef>
            </a:pPr>
            <a:endParaRPr lang="en-US" altLang="ja-JP" sz="2912" dirty="0">
              <a:latin typeface="ＭＳ ゴシック"/>
              <a:cs typeface="ＭＳ ゴシック"/>
            </a:endParaRPr>
          </a:p>
          <a:p>
            <a:pPr marL="157851" marR="6177976" indent="-145302">
              <a:lnSpc>
                <a:spcPct val="143200"/>
              </a:lnSpc>
              <a:spcBef>
                <a:spcPts val="104"/>
              </a:spcBef>
            </a:pPr>
            <a:endParaRPr lang="ja-JP" altLang="en-US" sz="2912" dirty="0">
              <a:latin typeface="ＭＳ ゴシック"/>
              <a:cs typeface="ＭＳ ゴシック"/>
            </a:endParaRPr>
          </a:p>
          <a:p>
            <a:pPr marL="157851">
              <a:lnSpc>
                <a:spcPts val="4472"/>
              </a:lnSpc>
            </a:pPr>
            <a:r>
              <a:rPr lang="en-US" altLang="ja-JP" sz="3744" b="1" spc="-10" dirty="0" err="1">
                <a:cs typeface="Century Gothic"/>
              </a:rPr>
              <a:t>fgetc</a:t>
            </a:r>
            <a:r>
              <a:rPr lang="ja-JP" altLang="en-US" sz="2912" spc="-36" dirty="0">
                <a:latin typeface="ＭＳ ゴシック"/>
                <a:cs typeface="ＭＳ ゴシック"/>
              </a:rPr>
              <a:t>を使ってテキストファイルから</a:t>
            </a:r>
            <a:r>
              <a:rPr lang="en-US" altLang="ja-JP" sz="2912" b="1" spc="-10" dirty="0">
                <a:solidFill>
                  <a:srgbClr val="FF0000"/>
                </a:solidFill>
                <a:latin typeface="Century Gothic"/>
                <a:cs typeface="Century Gothic"/>
              </a:rPr>
              <a:t>1</a:t>
            </a:r>
            <a:r>
              <a:rPr lang="ja-JP" altLang="en-US" sz="2912" b="1" spc="-26" dirty="0">
                <a:solidFill>
                  <a:srgbClr val="FF0000"/>
                </a:solidFill>
                <a:latin typeface="ＭＳ ゴシック"/>
                <a:cs typeface="ＭＳ ゴシック"/>
              </a:rPr>
              <a:t>文字ずつ</a:t>
            </a:r>
            <a:r>
              <a:rPr lang="ja-JP" altLang="en-US" sz="2912" spc="-42" dirty="0">
                <a:latin typeface="ＭＳ ゴシック"/>
                <a:cs typeface="ＭＳ ゴシック"/>
              </a:rPr>
              <a:t>読み取っていく</a:t>
            </a:r>
            <a:endParaRPr lang="ja-JP" altLang="en-US" sz="2912" dirty="0">
              <a:latin typeface="ＭＳ ゴシック"/>
              <a:cs typeface="ＭＳ ゴシック"/>
            </a:endParaRPr>
          </a:p>
          <a:p>
            <a:pPr>
              <a:spcBef>
                <a:spcPts val="2444"/>
              </a:spcBef>
            </a:pPr>
            <a:endParaRPr sz="2912" dirty="0">
              <a:latin typeface="ＭＳ ゴシック"/>
              <a:cs typeface="ＭＳ ゴシック"/>
            </a:endParaRPr>
          </a:p>
          <a:p>
            <a:pPr marL="157851">
              <a:lnSpc>
                <a:spcPts val="3978"/>
              </a:lnSpc>
            </a:pPr>
            <a:r>
              <a:rPr sz="3328" dirty="0">
                <a:latin typeface="Century Gothic"/>
                <a:cs typeface="Century Gothic"/>
              </a:rPr>
              <a:t>&lt;</a:t>
            </a:r>
            <a:r>
              <a:rPr sz="3328" dirty="0">
                <a:latin typeface="ＭＳ ゴシック"/>
                <a:cs typeface="ＭＳ ゴシック"/>
              </a:rPr>
              <a:t>書式</a:t>
            </a:r>
            <a:r>
              <a:rPr sz="3328" spc="-52" dirty="0">
                <a:latin typeface="Century Gothic"/>
                <a:cs typeface="Century Gothic"/>
              </a:rPr>
              <a:t>&gt;</a:t>
            </a:r>
            <a:endParaRPr sz="3328" dirty="0">
              <a:latin typeface="Century Gothic"/>
              <a:cs typeface="Century Gothic"/>
            </a:endParaRPr>
          </a:p>
          <a:p>
            <a:pPr marL="157851">
              <a:lnSpc>
                <a:spcPts val="4977"/>
              </a:lnSpc>
            </a:pPr>
            <a:r>
              <a:rPr sz="4160" b="1" dirty="0">
                <a:solidFill>
                  <a:srgbClr val="2583C5"/>
                </a:solidFill>
                <a:cs typeface="Century Gothic"/>
              </a:rPr>
              <a:t>char </a:t>
            </a:r>
            <a:r>
              <a:rPr sz="4160" b="1" dirty="0">
                <a:cs typeface="Century Gothic"/>
              </a:rPr>
              <a:t>ch</a:t>
            </a:r>
            <a:r>
              <a:rPr sz="4160" b="1" spc="5" dirty="0">
                <a:cs typeface="Century Gothic"/>
              </a:rPr>
              <a:t> = </a:t>
            </a:r>
            <a:r>
              <a:rPr sz="4160" b="1" spc="-31" dirty="0">
                <a:solidFill>
                  <a:srgbClr val="00B050"/>
                </a:solidFill>
                <a:cs typeface="Century Gothic"/>
              </a:rPr>
              <a:t>fgetc</a:t>
            </a:r>
            <a:r>
              <a:rPr sz="3328" spc="-31" dirty="0">
                <a:latin typeface="Century Gothic"/>
                <a:cs typeface="Century Gothic"/>
              </a:rPr>
              <a:t>(</a:t>
            </a:r>
            <a:r>
              <a:rPr sz="3328" b="1" spc="-36" dirty="0">
                <a:solidFill>
                  <a:srgbClr val="1CACE3"/>
                </a:solidFill>
                <a:latin typeface="ＭＳ ゴシック"/>
                <a:cs typeface="ＭＳ ゴシック"/>
              </a:rPr>
              <a:t>ファイルポインタ</a:t>
            </a:r>
            <a:r>
              <a:rPr sz="3328" spc="-52" dirty="0">
                <a:latin typeface="Century Gothic"/>
                <a:cs typeface="Century Gothic"/>
              </a:rPr>
              <a:t>)</a:t>
            </a:r>
            <a:endParaRPr sz="3328" dirty="0">
              <a:latin typeface="Century Gothic"/>
              <a:cs typeface="Century Gothic"/>
            </a:endParaRPr>
          </a:p>
          <a:p>
            <a:pPr marL="157851">
              <a:spcBef>
                <a:spcPts val="1248"/>
              </a:spcBef>
            </a:pPr>
            <a:r>
              <a:rPr sz="3328" dirty="0">
                <a:latin typeface="ＭＳ ゴシック"/>
                <a:cs typeface="ＭＳ ゴシック"/>
              </a:rPr>
              <a:t>戻り値</a:t>
            </a:r>
            <a:r>
              <a:rPr sz="3328" spc="-286" dirty="0">
                <a:latin typeface="Century Gothic"/>
                <a:cs typeface="Century Gothic"/>
              </a:rPr>
              <a:t>: </a:t>
            </a:r>
            <a:r>
              <a:rPr lang="en-US" sz="3328" spc="-286" dirty="0">
                <a:latin typeface="Century Gothic"/>
                <a:cs typeface="Century Gothic"/>
              </a:rPr>
              <a:t>	</a:t>
            </a:r>
            <a:r>
              <a:rPr sz="3328" dirty="0">
                <a:latin typeface="ＭＳ ゴシック"/>
                <a:cs typeface="ＭＳ ゴシック"/>
              </a:rPr>
              <a:t>①</a:t>
            </a:r>
            <a:r>
              <a:rPr sz="3328" b="1" spc="-36" dirty="0">
                <a:latin typeface="ＭＳ ゴシック"/>
                <a:cs typeface="ＭＳ ゴシック"/>
              </a:rPr>
              <a:t>読み取った</a:t>
            </a:r>
            <a:r>
              <a:rPr sz="3328" b="1" spc="-10" dirty="0">
                <a:latin typeface="Century Gothic"/>
                <a:cs typeface="Century Gothic"/>
              </a:rPr>
              <a:t>1</a:t>
            </a:r>
            <a:r>
              <a:rPr sz="3328" b="1" spc="-42" dirty="0">
                <a:latin typeface="ＭＳ ゴシック"/>
                <a:cs typeface="ＭＳ ゴシック"/>
              </a:rPr>
              <a:t>文字</a:t>
            </a:r>
            <a:endParaRPr lang="en-US" sz="3328" b="1" spc="-42" dirty="0">
              <a:latin typeface="ＭＳ ゴシック"/>
              <a:cs typeface="ＭＳ ゴシック"/>
            </a:endParaRPr>
          </a:p>
          <a:p>
            <a:pPr marL="157851">
              <a:spcBef>
                <a:spcPts val="1248"/>
              </a:spcBef>
            </a:pPr>
            <a:r>
              <a:rPr lang="en-US" sz="3328" b="1" spc="-42" dirty="0">
                <a:latin typeface="ＭＳ ゴシック"/>
                <a:cs typeface="ＭＳ ゴシック"/>
              </a:rPr>
              <a:t>		</a:t>
            </a:r>
            <a:r>
              <a:rPr sz="3328" dirty="0">
                <a:latin typeface="ＭＳ ゴシック"/>
                <a:cs typeface="ＭＳ ゴシック"/>
              </a:rPr>
              <a:t>②</a:t>
            </a:r>
            <a:r>
              <a:rPr sz="3328" b="1" spc="-36" dirty="0">
                <a:latin typeface="ＭＳ ゴシック"/>
                <a:cs typeface="ＭＳ ゴシック"/>
              </a:rPr>
              <a:t>ファイル端</a:t>
            </a:r>
            <a:r>
              <a:rPr sz="3328" spc="-10" dirty="0">
                <a:latin typeface="ＭＳ ゴシック"/>
                <a:cs typeface="ＭＳ ゴシック"/>
              </a:rPr>
              <a:t>まで読み込んだら</a:t>
            </a:r>
            <a:r>
              <a:rPr sz="3328" b="1" spc="-10" dirty="0">
                <a:solidFill>
                  <a:srgbClr val="FF0000"/>
                </a:solidFill>
                <a:latin typeface="Century Gothic"/>
                <a:cs typeface="Century Gothic"/>
              </a:rPr>
              <a:t>EOF</a:t>
            </a:r>
            <a:r>
              <a:rPr sz="3328" spc="-21" dirty="0">
                <a:latin typeface="ＭＳ ゴシック"/>
                <a:cs typeface="ＭＳ ゴシック"/>
              </a:rPr>
              <a:t>を返す</a:t>
            </a:r>
            <a:endParaRPr sz="3328" dirty="0">
              <a:latin typeface="ＭＳ ゴシック"/>
              <a:cs typeface="ＭＳ ゴシック"/>
            </a:endParaRPr>
          </a:p>
        </p:txBody>
      </p:sp>
      <p:sp>
        <p:nvSpPr>
          <p:cNvPr id="6" name="object 5">
            <a:extLst>
              <a:ext uri="{FF2B5EF4-FFF2-40B4-BE49-F238E27FC236}">
                <a16:creationId xmlns:a16="http://schemas.microsoft.com/office/drawing/2014/main" id="{CBEF50C0-D125-0C93-6C8D-1C738B575967}"/>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f_prac05.c</a:t>
            </a:r>
          </a:p>
        </p:txBody>
      </p:sp>
      <p:sp>
        <p:nvSpPr>
          <p:cNvPr id="2" name="object 3">
            <a:extLst>
              <a:ext uri="{FF2B5EF4-FFF2-40B4-BE49-F238E27FC236}">
                <a16:creationId xmlns:a16="http://schemas.microsoft.com/office/drawing/2014/main" id="{18E1FC19-8133-644B-DD7A-E4907006EE67}"/>
              </a:ext>
            </a:extLst>
          </p:cNvPr>
          <p:cNvSpPr txBox="1"/>
          <p:nvPr/>
        </p:nvSpPr>
        <p:spPr>
          <a:xfrm>
            <a:off x="487363" y="1165225"/>
            <a:ext cx="6084165" cy="478772"/>
          </a:xfrm>
          <a:prstGeom prst="rect">
            <a:avLst/>
          </a:prstGeom>
        </p:spPr>
        <p:txBody>
          <a:bodyPr vert="horz" wrap="square" lIns="0" tIns="12549" rIns="0" bIns="0" rtlCol="0">
            <a:spAutoFit/>
          </a:bodyPr>
          <a:lstStyle/>
          <a:p>
            <a:pPr marL="13209">
              <a:spcBef>
                <a:spcPts val="99"/>
              </a:spcBef>
            </a:pPr>
            <a:r>
              <a:rPr sz="2912" dirty="0">
                <a:latin typeface="ＭＳ ゴシック"/>
                <a:cs typeface="ＭＳ ゴシック"/>
              </a:rPr>
              <a:t>～</a:t>
            </a:r>
            <a:r>
              <a:rPr sz="2912" spc="88" dirty="0">
                <a:latin typeface="ＭＳ ゴシック"/>
                <a:cs typeface="ＭＳ ゴシック"/>
              </a:rPr>
              <a:t> </a:t>
            </a:r>
            <a:r>
              <a:rPr sz="2912" spc="-21" dirty="0">
                <a:cs typeface="ＭＳ ゴシック"/>
              </a:rPr>
              <a:t>SetMap</a:t>
            </a:r>
            <a:r>
              <a:rPr sz="2912" spc="-36" dirty="0">
                <a:latin typeface="ＭＳ ゴシック"/>
                <a:cs typeface="ＭＳ ゴシック"/>
              </a:rPr>
              <a:t>の関数定義について</a:t>
            </a:r>
            <a:r>
              <a:rPr sz="2912" spc="-52" dirty="0">
                <a:latin typeface="ＭＳ ゴシック"/>
                <a:cs typeface="ＭＳ ゴシック"/>
              </a:rPr>
              <a:t>～</a:t>
            </a:r>
            <a:endParaRPr sz="2912" dirty="0">
              <a:latin typeface="ＭＳ ゴシック"/>
              <a:cs typeface="ＭＳ ゴシック"/>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87363" y="1165225"/>
            <a:ext cx="9956360" cy="4495950"/>
          </a:xfrm>
          <a:prstGeom prst="rect">
            <a:avLst/>
          </a:prstGeom>
        </p:spPr>
        <p:txBody>
          <a:bodyPr vert="horz" wrap="square" lIns="0" tIns="12549" rIns="0" bIns="0" rtlCol="0">
            <a:spAutoFit/>
          </a:bodyPr>
          <a:lstStyle/>
          <a:p>
            <a:pPr marL="13209">
              <a:spcBef>
                <a:spcPts val="99"/>
              </a:spcBef>
            </a:pPr>
            <a:r>
              <a:rPr sz="2912" dirty="0">
                <a:latin typeface="ＭＳ ゴシック"/>
                <a:cs typeface="ＭＳ ゴシック"/>
              </a:rPr>
              <a:t>～</a:t>
            </a:r>
            <a:r>
              <a:rPr sz="2912" spc="88" dirty="0">
                <a:latin typeface="ＭＳ ゴシック"/>
                <a:cs typeface="ＭＳ ゴシック"/>
              </a:rPr>
              <a:t> </a:t>
            </a:r>
            <a:r>
              <a:rPr sz="2912" spc="-21" dirty="0">
                <a:cs typeface="ＭＳ ゴシック"/>
              </a:rPr>
              <a:t>SetMap</a:t>
            </a:r>
            <a:r>
              <a:rPr sz="2912" spc="-36" dirty="0">
                <a:latin typeface="ＭＳ ゴシック"/>
                <a:cs typeface="ＭＳ ゴシック"/>
              </a:rPr>
              <a:t>の関数定義について</a:t>
            </a:r>
            <a:r>
              <a:rPr sz="2912" spc="-52" dirty="0">
                <a:latin typeface="ＭＳ ゴシック"/>
                <a:cs typeface="ＭＳ ゴシック"/>
              </a:rPr>
              <a:t>～</a:t>
            </a:r>
            <a:endParaRPr sz="2912" dirty="0">
              <a:latin typeface="ＭＳ ゴシック"/>
              <a:cs typeface="ＭＳ ゴシック"/>
            </a:endParaRPr>
          </a:p>
          <a:p>
            <a:pPr marL="157851">
              <a:spcBef>
                <a:spcPts val="2860"/>
              </a:spcBef>
            </a:pPr>
            <a:r>
              <a:rPr sz="3744" b="1" spc="-10" dirty="0">
                <a:solidFill>
                  <a:srgbClr val="42B996"/>
                </a:solidFill>
                <a:latin typeface="ＭＳ ゴシック"/>
                <a:cs typeface="ＭＳ ゴシック"/>
              </a:rPr>
              <a:t>▶</a:t>
            </a:r>
            <a:r>
              <a:rPr sz="3744" b="1" spc="-47" dirty="0">
                <a:latin typeface="ＭＳ ゴシック"/>
                <a:cs typeface="ＭＳ ゴシック"/>
              </a:rPr>
              <a:t>読み取りの流れ</a:t>
            </a:r>
            <a:endParaRPr sz="3744" dirty="0">
              <a:latin typeface="ＭＳ ゴシック"/>
              <a:cs typeface="ＭＳ ゴシック"/>
            </a:endParaRPr>
          </a:p>
          <a:p>
            <a:pPr marL="157851">
              <a:spcBef>
                <a:spcPts val="2247"/>
              </a:spcBef>
            </a:pPr>
            <a:r>
              <a:rPr sz="2912" spc="-10" dirty="0">
                <a:latin typeface="ＭＳ ゴシック"/>
                <a:cs typeface="ＭＳ ゴシック"/>
              </a:rPr>
              <a:t>①</a:t>
            </a:r>
            <a:r>
              <a:rPr sz="3744" b="1" spc="-10" dirty="0">
                <a:cs typeface="Century Gothic"/>
              </a:rPr>
              <a:t>fgetc</a:t>
            </a:r>
            <a:r>
              <a:rPr sz="2912" spc="-42" dirty="0">
                <a:latin typeface="ＭＳ ゴシック"/>
                <a:cs typeface="ＭＳ ゴシック"/>
              </a:rPr>
              <a:t>でファイルの終端まで一文字読み取り</a:t>
            </a:r>
            <a:endParaRPr sz="2912" dirty="0">
              <a:latin typeface="ＭＳ ゴシック"/>
              <a:cs typeface="ＭＳ ゴシック"/>
            </a:endParaRPr>
          </a:p>
          <a:p>
            <a:pPr marL="529030">
              <a:spcBef>
                <a:spcPts val="900"/>
              </a:spcBef>
            </a:pPr>
            <a:r>
              <a:rPr sz="3744" b="1" spc="-10" dirty="0">
                <a:solidFill>
                  <a:srgbClr val="1385A3"/>
                </a:solidFill>
                <a:cs typeface="Century Gothic"/>
              </a:rPr>
              <a:t>char</a:t>
            </a:r>
            <a:r>
              <a:rPr sz="3744" spc="-10" dirty="0">
                <a:latin typeface="ＭＳ ゴシック"/>
                <a:cs typeface="ＭＳ ゴシック"/>
              </a:rPr>
              <a:t>型</a:t>
            </a:r>
            <a:r>
              <a:rPr sz="2912" spc="-31" dirty="0">
                <a:latin typeface="ＭＳ ゴシック"/>
                <a:cs typeface="ＭＳ ゴシック"/>
              </a:rPr>
              <a:t>の</a:t>
            </a:r>
            <a:r>
              <a:rPr sz="3744" spc="-5" dirty="0">
                <a:latin typeface="ＭＳ ゴシック"/>
                <a:cs typeface="ＭＳ ゴシック"/>
              </a:rPr>
              <a:t>変数</a:t>
            </a:r>
            <a:r>
              <a:rPr sz="3744" b="1" spc="-10" dirty="0">
                <a:cs typeface="Century Gothic"/>
              </a:rPr>
              <a:t>ch</a:t>
            </a:r>
            <a:r>
              <a:rPr sz="2912" spc="-36" dirty="0">
                <a:latin typeface="ＭＳ ゴシック"/>
                <a:cs typeface="ＭＳ ゴシック"/>
              </a:rPr>
              <a:t>で受け取る</a:t>
            </a:r>
            <a:endParaRPr sz="2912" dirty="0">
              <a:latin typeface="ＭＳ ゴシック"/>
              <a:cs typeface="ＭＳ ゴシック"/>
            </a:endParaRPr>
          </a:p>
          <a:p>
            <a:pPr marL="157851">
              <a:spcBef>
                <a:spcPts val="1352"/>
              </a:spcBef>
            </a:pPr>
            <a:r>
              <a:rPr sz="2912" spc="-36" dirty="0">
                <a:latin typeface="ＭＳ ゴシック"/>
                <a:cs typeface="ＭＳ ゴシック"/>
              </a:rPr>
              <a:t>②数字を文字として読み取っているので</a:t>
            </a:r>
            <a:r>
              <a:rPr sz="3744" b="1" u="sng" spc="-42" dirty="0">
                <a:solidFill>
                  <a:srgbClr val="FF0000"/>
                </a:solidFill>
                <a:uFill>
                  <a:solidFill>
                    <a:srgbClr val="FF0000"/>
                  </a:solidFill>
                </a:uFill>
                <a:latin typeface="ＭＳ ゴシック"/>
                <a:cs typeface="ＭＳ ゴシック"/>
              </a:rPr>
              <a:t>整数に変換</a:t>
            </a:r>
            <a:r>
              <a:rPr sz="2912" spc="-42" dirty="0">
                <a:latin typeface="ＭＳ ゴシック"/>
                <a:cs typeface="ＭＳ ゴシック"/>
              </a:rPr>
              <a:t>する</a:t>
            </a:r>
            <a:endParaRPr sz="2912" dirty="0">
              <a:latin typeface="ＭＳ ゴシック"/>
              <a:cs typeface="ＭＳ ゴシック"/>
            </a:endParaRPr>
          </a:p>
          <a:p>
            <a:pPr marL="157851">
              <a:spcBef>
                <a:spcPts val="2101"/>
              </a:spcBef>
            </a:pPr>
            <a:r>
              <a:rPr sz="2912" spc="-36" dirty="0">
                <a:latin typeface="ＭＳ ゴシック"/>
                <a:cs typeface="ＭＳ ゴシック"/>
              </a:rPr>
              <a:t>③変換後の整数を</a:t>
            </a:r>
            <a:r>
              <a:rPr sz="3328" b="1" spc="-42" dirty="0">
                <a:latin typeface="ＭＳ ゴシック"/>
                <a:cs typeface="ＭＳ ゴシック"/>
              </a:rPr>
              <a:t>二次元配列</a:t>
            </a:r>
            <a:r>
              <a:rPr sz="2912" spc="-42" dirty="0">
                <a:latin typeface="ＭＳ ゴシック"/>
                <a:cs typeface="ＭＳ ゴシック"/>
              </a:rPr>
              <a:t>にセットしていく</a:t>
            </a:r>
            <a:endParaRPr sz="2912" dirty="0">
              <a:latin typeface="ＭＳ ゴシック"/>
              <a:cs typeface="ＭＳ ゴシック"/>
            </a:endParaRPr>
          </a:p>
        </p:txBody>
      </p:sp>
      <p:sp>
        <p:nvSpPr>
          <p:cNvPr id="6" name="object 5">
            <a:extLst>
              <a:ext uri="{FF2B5EF4-FFF2-40B4-BE49-F238E27FC236}">
                <a16:creationId xmlns:a16="http://schemas.microsoft.com/office/drawing/2014/main" id="{B39E7EE6-E3F5-551B-9D35-A858D2048349}"/>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f_prac05.c</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6939" y="957841"/>
            <a:ext cx="7346902" cy="4327961"/>
            <a:chOff x="660463" y="818134"/>
            <a:chExt cx="7063740" cy="4161154"/>
          </a:xfrm>
        </p:grpSpPr>
        <p:sp>
          <p:nvSpPr>
            <p:cNvPr id="3" name="object 3"/>
            <p:cNvSpPr/>
            <p:nvPr/>
          </p:nvSpPr>
          <p:spPr>
            <a:xfrm>
              <a:off x="4017264" y="824484"/>
              <a:ext cx="3700779" cy="769620"/>
            </a:xfrm>
            <a:custGeom>
              <a:avLst/>
              <a:gdLst/>
              <a:ahLst/>
              <a:cxnLst/>
              <a:rect l="l" t="t" r="r" b="b"/>
              <a:pathLst>
                <a:path w="3700779" h="769619">
                  <a:moveTo>
                    <a:pt x="3700272" y="0"/>
                  </a:moveTo>
                  <a:lnTo>
                    <a:pt x="0" y="0"/>
                  </a:lnTo>
                  <a:lnTo>
                    <a:pt x="0" y="769620"/>
                  </a:lnTo>
                  <a:lnTo>
                    <a:pt x="3700272" y="769620"/>
                  </a:lnTo>
                  <a:lnTo>
                    <a:pt x="3700272" y="0"/>
                  </a:lnTo>
                  <a:close/>
                </a:path>
              </a:pathLst>
            </a:custGeom>
            <a:solidFill>
              <a:srgbClr val="FFFFFF"/>
            </a:solidFill>
          </p:spPr>
          <p:txBody>
            <a:bodyPr wrap="square" lIns="0" tIns="0" rIns="0" bIns="0" rtlCol="0"/>
            <a:lstStyle/>
            <a:p>
              <a:endParaRPr sz="1872"/>
            </a:p>
          </p:txBody>
        </p:sp>
        <p:sp>
          <p:nvSpPr>
            <p:cNvPr id="4" name="object 4"/>
            <p:cNvSpPr/>
            <p:nvPr/>
          </p:nvSpPr>
          <p:spPr>
            <a:xfrm>
              <a:off x="4017264" y="824484"/>
              <a:ext cx="3700779" cy="769620"/>
            </a:xfrm>
            <a:custGeom>
              <a:avLst/>
              <a:gdLst/>
              <a:ahLst/>
              <a:cxnLst/>
              <a:rect l="l" t="t" r="r" b="b"/>
              <a:pathLst>
                <a:path w="3700779" h="769619">
                  <a:moveTo>
                    <a:pt x="0" y="769620"/>
                  </a:moveTo>
                  <a:lnTo>
                    <a:pt x="3700272" y="769620"/>
                  </a:lnTo>
                  <a:lnTo>
                    <a:pt x="3700272" y="0"/>
                  </a:lnTo>
                  <a:lnTo>
                    <a:pt x="0" y="0"/>
                  </a:lnTo>
                  <a:lnTo>
                    <a:pt x="0" y="769620"/>
                  </a:lnTo>
                  <a:close/>
                </a:path>
              </a:pathLst>
            </a:custGeom>
            <a:ln w="12700">
              <a:solidFill>
                <a:srgbClr val="05465F"/>
              </a:solidFill>
            </a:ln>
          </p:spPr>
          <p:txBody>
            <a:bodyPr wrap="square" lIns="0" tIns="0" rIns="0" bIns="0" rtlCol="0"/>
            <a:lstStyle/>
            <a:p>
              <a:endParaRPr sz="1872"/>
            </a:p>
          </p:txBody>
        </p:sp>
        <p:sp>
          <p:nvSpPr>
            <p:cNvPr id="5" name="object 5"/>
            <p:cNvSpPr/>
            <p:nvPr/>
          </p:nvSpPr>
          <p:spPr>
            <a:xfrm>
              <a:off x="689038" y="3073717"/>
              <a:ext cx="4542790" cy="1210945"/>
            </a:xfrm>
            <a:custGeom>
              <a:avLst/>
              <a:gdLst/>
              <a:ahLst/>
              <a:cxnLst/>
              <a:rect l="l" t="t" r="r" b="b"/>
              <a:pathLst>
                <a:path w="4542790" h="1210945">
                  <a:moveTo>
                    <a:pt x="4542599" y="0"/>
                  </a:moveTo>
                  <a:lnTo>
                    <a:pt x="3028378" y="0"/>
                  </a:lnTo>
                  <a:lnTo>
                    <a:pt x="1514221" y="0"/>
                  </a:lnTo>
                  <a:lnTo>
                    <a:pt x="0" y="0"/>
                  </a:lnTo>
                  <a:lnTo>
                    <a:pt x="0" y="1210373"/>
                  </a:lnTo>
                  <a:lnTo>
                    <a:pt x="1514157" y="1210373"/>
                  </a:lnTo>
                  <a:lnTo>
                    <a:pt x="3028378" y="1210373"/>
                  </a:lnTo>
                  <a:lnTo>
                    <a:pt x="4542599" y="1210373"/>
                  </a:lnTo>
                  <a:lnTo>
                    <a:pt x="4542599" y="0"/>
                  </a:lnTo>
                  <a:close/>
                </a:path>
              </a:pathLst>
            </a:custGeom>
            <a:solidFill>
              <a:srgbClr val="1CACE3"/>
            </a:solidFill>
          </p:spPr>
          <p:txBody>
            <a:bodyPr wrap="square" lIns="0" tIns="0" rIns="0" bIns="0" rtlCol="0"/>
            <a:lstStyle/>
            <a:p>
              <a:endParaRPr sz="1872"/>
            </a:p>
          </p:txBody>
        </p:sp>
        <p:sp>
          <p:nvSpPr>
            <p:cNvPr id="6" name="object 6"/>
            <p:cNvSpPr/>
            <p:nvPr/>
          </p:nvSpPr>
          <p:spPr>
            <a:xfrm>
              <a:off x="674751" y="3059430"/>
              <a:ext cx="4571365" cy="1905635"/>
            </a:xfrm>
            <a:custGeom>
              <a:avLst/>
              <a:gdLst/>
              <a:ahLst/>
              <a:cxnLst/>
              <a:rect l="l" t="t" r="r" b="b"/>
              <a:pathLst>
                <a:path w="4571365" h="1905635">
                  <a:moveTo>
                    <a:pt x="1528445" y="0"/>
                  </a:moveTo>
                  <a:lnTo>
                    <a:pt x="1528445" y="1905381"/>
                  </a:lnTo>
                </a:path>
                <a:path w="4571365" h="1905635">
                  <a:moveTo>
                    <a:pt x="3042666" y="0"/>
                  </a:moveTo>
                  <a:lnTo>
                    <a:pt x="3042666" y="1905381"/>
                  </a:lnTo>
                </a:path>
                <a:path w="4571365" h="1905635">
                  <a:moveTo>
                    <a:pt x="14287" y="0"/>
                  </a:moveTo>
                  <a:lnTo>
                    <a:pt x="14287" y="1905381"/>
                  </a:lnTo>
                </a:path>
                <a:path w="4571365" h="1905635">
                  <a:moveTo>
                    <a:pt x="4556760" y="0"/>
                  </a:moveTo>
                  <a:lnTo>
                    <a:pt x="4556760" y="1905381"/>
                  </a:lnTo>
                </a:path>
                <a:path w="4571365" h="1905635">
                  <a:moveTo>
                    <a:pt x="0" y="14224"/>
                  </a:moveTo>
                  <a:lnTo>
                    <a:pt x="4571111" y="14224"/>
                  </a:lnTo>
                </a:path>
              </a:pathLst>
            </a:custGeom>
            <a:ln w="28575">
              <a:solidFill>
                <a:srgbClr val="000000"/>
              </a:solidFill>
            </a:ln>
          </p:spPr>
          <p:txBody>
            <a:bodyPr wrap="square" lIns="0" tIns="0" rIns="0" bIns="0" rtlCol="0"/>
            <a:lstStyle/>
            <a:p>
              <a:endParaRPr sz="1872"/>
            </a:p>
          </p:txBody>
        </p:sp>
      </p:grpSp>
      <p:sp>
        <p:nvSpPr>
          <p:cNvPr id="7" name="object 7"/>
          <p:cNvSpPr txBox="1"/>
          <p:nvPr/>
        </p:nvSpPr>
        <p:spPr>
          <a:xfrm>
            <a:off x="731520" y="3528940"/>
            <a:ext cx="4695175" cy="812358"/>
          </a:xfrm>
          <a:prstGeom prst="rect">
            <a:avLst/>
          </a:prstGeom>
        </p:spPr>
        <p:txBody>
          <a:bodyPr vert="horz" wrap="square" lIns="0" tIns="13209" rIns="0" bIns="0" rtlCol="0">
            <a:spAutoFit/>
          </a:bodyPr>
          <a:lstStyle/>
          <a:p>
            <a:pPr marL="594417">
              <a:spcBef>
                <a:spcPts val="104"/>
              </a:spcBef>
              <a:tabLst>
                <a:tab pos="2168961" algn="l"/>
                <a:tab pos="3744168" algn="l"/>
              </a:tabLst>
            </a:pPr>
            <a:r>
              <a:rPr sz="4992" b="1" spc="-52" dirty="0">
                <a:latin typeface="Century Gothic"/>
                <a:cs typeface="Century Gothic"/>
              </a:rPr>
              <a:t>1</a:t>
            </a:r>
            <a:r>
              <a:rPr sz="4992" b="1" dirty="0">
                <a:latin typeface="Century Gothic"/>
                <a:cs typeface="Century Gothic"/>
              </a:rPr>
              <a:t>	</a:t>
            </a:r>
            <a:r>
              <a:rPr sz="4992" b="1" spc="-52" dirty="0">
                <a:latin typeface="Century Gothic"/>
                <a:cs typeface="Century Gothic"/>
              </a:rPr>
              <a:t>1</a:t>
            </a:r>
            <a:r>
              <a:rPr sz="4992" b="1" dirty="0">
                <a:latin typeface="Century Gothic"/>
                <a:cs typeface="Century Gothic"/>
              </a:rPr>
              <a:t>	</a:t>
            </a:r>
            <a:r>
              <a:rPr sz="4992" b="1" spc="-52" dirty="0">
                <a:latin typeface="Century Gothic"/>
                <a:cs typeface="Century Gothic"/>
              </a:rPr>
              <a:t>1</a:t>
            </a:r>
            <a:endParaRPr sz="4992">
              <a:latin typeface="Century Gothic"/>
              <a:cs typeface="Century Gothic"/>
            </a:endParaRPr>
          </a:p>
        </p:txBody>
      </p:sp>
      <p:sp>
        <p:nvSpPr>
          <p:cNvPr id="8" name="object 8"/>
          <p:cNvSpPr txBox="1"/>
          <p:nvPr/>
        </p:nvSpPr>
        <p:spPr>
          <a:xfrm>
            <a:off x="716660" y="4562738"/>
            <a:ext cx="1575185" cy="653966"/>
          </a:xfrm>
          <a:prstGeom prst="rect">
            <a:avLst/>
          </a:prstGeom>
          <a:solidFill>
            <a:srgbClr val="CCE2F5"/>
          </a:solidFill>
          <a:ln w="28575">
            <a:solidFill>
              <a:srgbClr val="000000"/>
            </a:solidFill>
          </a:ln>
        </p:spPr>
        <p:txBody>
          <a:bodyPr vert="horz" wrap="square" lIns="0" tIns="54156" rIns="0" bIns="0" rtlCol="0">
            <a:spAutoFit/>
          </a:bodyPr>
          <a:lstStyle/>
          <a:p>
            <a:pPr marL="108315">
              <a:spcBef>
                <a:spcPts val="425"/>
              </a:spcBef>
              <a:tabLst>
                <a:tab pos="895589" algn="l"/>
              </a:tabLst>
            </a:pPr>
            <a:r>
              <a:rPr sz="3744" b="1" spc="-26" dirty="0">
                <a:latin typeface="Century Gothic"/>
                <a:cs typeface="Century Gothic"/>
              </a:rPr>
              <a:t>[0]</a:t>
            </a:r>
            <a:r>
              <a:rPr sz="3744" b="1" dirty="0">
                <a:latin typeface="Century Gothic"/>
                <a:cs typeface="Century Gothic"/>
              </a:rPr>
              <a:t>	</a:t>
            </a:r>
            <a:r>
              <a:rPr sz="3744" b="1" spc="-26" dirty="0">
                <a:latin typeface="Century Gothic"/>
                <a:cs typeface="Century Gothic"/>
              </a:rPr>
              <a:t>[</a:t>
            </a:r>
            <a:r>
              <a:rPr sz="3744" b="1" spc="-26" dirty="0">
                <a:solidFill>
                  <a:srgbClr val="FF0000"/>
                </a:solidFill>
                <a:latin typeface="Century Gothic"/>
                <a:cs typeface="Century Gothic"/>
              </a:rPr>
              <a:t>0</a:t>
            </a:r>
            <a:r>
              <a:rPr sz="3744" b="1" spc="-26" dirty="0">
                <a:latin typeface="Century Gothic"/>
                <a:cs typeface="Century Gothic"/>
              </a:rPr>
              <a:t>]</a:t>
            </a:r>
            <a:endParaRPr sz="3744">
              <a:latin typeface="Century Gothic"/>
              <a:cs typeface="Century Gothic"/>
            </a:endParaRPr>
          </a:p>
        </p:txBody>
      </p:sp>
      <p:sp>
        <p:nvSpPr>
          <p:cNvPr id="9" name="object 9"/>
          <p:cNvSpPr txBox="1"/>
          <p:nvPr/>
        </p:nvSpPr>
        <p:spPr>
          <a:xfrm>
            <a:off x="2291514" y="4562738"/>
            <a:ext cx="1575185" cy="653966"/>
          </a:xfrm>
          <a:prstGeom prst="rect">
            <a:avLst/>
          </a:prstGeom>
          <a:solidFill>
            <a:srgbClr val="CCE2F5"/>
          </a:solidFill>
          <a:ln w="28575">
            <a:solidFill>
              <a:srgbClr val="000000"/>
            </a:solidFill>
          </a:ln>
        </p:spPr>
        <p:txBody>
          <a:bodyPr vert="horz" wrap="square" lIns="0" tIns="54156" rIns="0" bIns="0" rtlCol="0">
            <a:spAutoFit/>
          </a:bodyPr>
          <a:lstStyle/>
          <a:p>
            <a:pPr marL="108315">
              <a:spcBef>
                <a:spcPts val="425"/>
              </a:spcBef>
              <a:tabLst>
                <a:tab pos="895589" algn="l"/>
              </a:tabLst>
            </a:pPr>
            <a:r>
              <a:rPr sz="3744" b="1" spc="-26" dirty="0">
                <a:latin typeface="Century Gothic"/>
                <a:cs typeface="Century Gothic"/>
              </a:rPr>
              <a:t>[0]</a:t>
            </a:r>
            <a:r>
              <a:rPr sz="3744" b="1" dirty="0">
                <a:latin typeface="Century Gothic"/>
                <a:cs typeface="Century Gothic"/>
              </a:rPr>
              <a:t>	</a:t>
            </a:r>
            <a:r>
              <a:rPr sz="3744" b="1" spc="-26" dirty="0">
                <a:latin typeface="Century Gothic"/>
                <a:cs typeface="Century Gothic"/>
              </a:rPr>
              <a:t>[1]</a:t>
            </a:r>
            <a:endParaRPr sz="3744">
              <a:latin typeface="Century Gothic"/>
              <a:cs typeface="Century Gothic"/>
            </a:endParaRPr>
          </a:p>
        </p:txBody>
      </p:sp>
      <p:sp>
        <p:nvSpPr>
          <p:cNvPr id="10" name="object 10"/>
          <p:cNvSpPr txBox="1"/>
          <p:nvPr/>
        </p:nvSpPr>
        <p:spPr>
          <a:xfrm>
            <a:off x="3866435" y="4562738"/>
            <a:ext cx="1575185" cy="653966"/>
          </a:xfrm>
          <a:prstGeom prst="rect">
            <a:avLst/>
          </a:prstGeom>
          <a:solidFill>
            <a:srgbClr val="CCE2F5"/>
          </a:solidFill>
          <a:ln w="28575">
            <a:solidFill>
              <a:srgbClr val="000000"/>
            </a:solidFill>
          </a:ln>
        </p:spPr>
        <p:txBody>
          <a:bodyPr vert="horz" wrap="square" lIns="0" tIns="54156" rIns="0" bIns="0" rtlCol="0">
            <a:spAutoFit/>
          </a:bodyPr>
          <a:lstStyle/>
          <a:p>
            <a:pPr marL="108976">
              <a:spcBef>
                <a:spcPts val="425"/>
              </a:spcBef>
              <a:tabLst>
                <a:tab pos="896248" algn="l"/>
              </a:tabLst>
            </a:pPr>
            <a:r>
              <a:rPr sz="3744" b="1" spc="-26" dirty="0">
                <a:latin typeface="Century Gothic"/>
                <a:cs typeface="Century Gothic"/>
              </a:rPr>
              <a:t>[0]</a:t>
            </a:r>
            <a:r>
              <a:rPr sz="3744" b="1" dirty="0">
                <a:latin typeface="Century Gothic"/>
                <a:cs typeface="Century Gothic"/>
              </a:rPr>
              <a:t>	</a:t>
            </a:r>
            <a:r>
              <a:rPr sz="3744" b="1" spc="-26" dirty="0">
                <a:latin typeface="Century Gothic"/>
                <a:cs typeface="Century Gothic"/>
              </a:rPr>
              <a:t>[2]</a:t>
            </a:r>
            <a:endParaRPr sz="3744">
              <a:latin typeface="Century Gothic"/>
              <a:cs typeface="Century Gothic"/>
            </a:endParaRPr>
          </a:p>
        </p:txBody>
      </p:sp>
      <p:grpSp>
        <p:nvGrpSpPr>
          <p:cNvPr id="11" name="object 11"/>
          <p:cNvGrpSpPr/>
          <p:nvPr/>
        </p:nvGrpSpPr>
        <p:grpSpPr>
          <a:xfrm>
            <a:off x="6816358" y="3274123"/>
            <a:ext cx="4784336" cy="2011746"/>
            <a:chOff x="6553644" y="3045142"/>
            <a:chExt cx="4599940" cy="1934210"/>
          </a:xfrm>
        </p:grpSpPr>
        <p:sp>
          <p:nvSpPr>
            <p:cNvPr id="12" name="object 12"/>
            <p:cNvSpPr/>
            <p:nvPr/>
          </p:nvSpPr>
          <p:spPr>
            <a:xfrm>
              <a:off x="6582282" y="3073717"/>
              <a:ext cx="4542790" cy="1210945"/>
            </a:xfrm>
            <a:custGeom>
              <a:avLst/>
              <a:gdLst/>
              <a:ahLst/>
              <a:cxnLst/>
              <a:rect l="l" t="t" r="r" b="b"/>
              <a:pathLst>
                <a:path w="4542790" h="1210945">
                  <a:moveTo>
                    <a:pt x="4542536" y="0"/>
                  </a:moveTo>
                  <a:lnTo>
                    <a:pt x="3028315" y="0"/>
                  </a:lnTo>
                  <a:lnTo>
                    <a:pt x="1514221" y="0"/>
                  </a:lnTo>
                  <a:lnTo>
                    <a:pt x="1514094" y="0"/>
                  </a:lnTo>
                  <a:lnTo>
                    <a:pt x="0" y="0"/>
                  </a:lnTo>
                  <a:lnTo>
                    <a:pt x="0" y="1210373"/>
                  </a:lnTo>
                  <a:lnTo>
                    <a:pt x="1514094" y="1210373"/>
                  </a:lnTo>
                  <a:lnTo>
                    <a:pt x="1514221" y="1210373"/>
                  </a:lnTo>
                  <a:lnTo>
                    <a:pt x="3028315" y="1210373"/>
                  </a:lnTo>
                  <a:lnTo>
                    <a:pt x="4542536" y="1210373"/>
                  </a:lnTo>
                  <a:lnTo>
                    <a:pt x="4542536" y="0"/>
                  </a:lnTo>
                  <a:close/>
                </a:path>
              </a:pathLst>
            </a:custGeom>
            <a:solidFill>
              <a:srgbClr val="1CACE3"/>
            </a:solidFill>
          </p:spPr>
          <p:txBody>
            <a:bodyPr wrap="square" lIns="0" tIns="0" rIns="0" bIns="0" rtlCol="0"/>
            <a:lstStyle/>
            <a:p>
              <a:endParaRPr sz="1872"/>
            </a:p>
          </p:txBody>
        </p:sp>
        <p:sp>
          <p:nvSpPr>
            <p:cNvPr id="13" name="object 13"/>
            <p:cNvSpPr/>
            <p:nvPr/>
          </p:nvSpPr>
          <p:spPr>
            <a:xfrm>
              <a:off x="6567931" y="3059430"/>
              <a:ext cx="4571365" cy="1905635"/>
            </a:xfrm>
            <a:custGeom>
              <a:avLst/>
              <a:gdLst/>
              <a:ahLst/>
              <a:cxnLst/>
              <a:rect l="l" t="t" r="r" b="b"/>
              <a:pathLst>
                <a:path w="4571365" h="1905635">
                  <a:moveTo>
                    <a:pt x="1528445" y="0"/>
                  </a:moveTo>
                  <a:lnTo>
                    <a:pt x="1528445" y="1905381"/>
                  </a:lnTo>
                </a:path>
                <a:path w="4571365" h="1905635">
                  <a:moveTo>
                    <a:pt x="3042666" y="0"/>
                  </a:moveTo>
                  <a:lnTo>
                    <a:pt x="3042666" y="1905381"/>
                  </a:lnTo>
                </a:path>
                <a:path w="4571365" h="1905635">
                  <a:moveTo>
                    <a:pt x="14350" y="0"/>
                  </a:moveTo>
                  <a:lnTo>
                    <a:pt x="14350" y="1905381"/>
                  </a:lnTo>
                </a:path>
                <a:path w="4571365" h="1905635">
                  <a:moveTo>
                    <a:pt x="4556760" y="0"/>
                  </a:moveTo>
                  <a:lnTo>
                    <a:pt x="4556760" y="1905381"/>
                  </a:lnTo>
                </a:path>
                <a:path w="4571365" h="1905635">
                  <a:moveTo>
                    <a:pt x="0" y="14224"/>
                  </a:moveTo>
                  <a:lnTo>
                    <a:pt x="4571111" y="14224"/>
                  </a:lnTo>
                </a:path>
              </a:pathLst>
            </a:custGeom>
            <a:ln w="28575">
              <a:solidFill>
                <a:srgbClr val="000000"/>
              </a:solidFill>
            </a:ln>
          </p:spPr>
          <p:txBody>
            <a:bodyPr wrap="square" lIns="0" tIns="0" rIns="0" bIns="0" rtlCol="0"/>
            <a:lstStyle/>
            <a:p>
              <a:endParaRPr sz="1872"/>
            </a:p>
          </p:txBody>
        </p:sp>
      </p:grpSp>
      <p:sp>
        <p:nvSpPr>
          <p:cNvPr id="14" name="object 14"/>
          <p:cNvSpPr txBox="1"/>
          <p:nvPr/>
        </p:nvSpPr>
        <p:spPr>
          <a:xfrm>
            <a:off x="6861005" y="3528940"/>
            <a:ext cx="4695175" cy="812358"/>
          </a:xfrm>
          <a:prstGeom prst="rect">
            <a:avLst/>
          </a:prstGeom>
        </p:spPr>
        <p:txBody>
          <a:bodyPr vert="horz" wrap="square" lIns="0" tIns="13209" rIns="0" bIns="0" rtlCol="0">
            <a:spAutoFit/>
          </a:bodyPr>
          <a:lstStyle/>
          <a:p>
            <a:pPr marL="595078">
              <a:spcBef>
                <a:spcPts val="104"/>
              </a:spcBef>
              <a:tabLst>
                <a:tab pos="2169623" algn="l"/>
                <a:tab pos="3745489" algn="l"/>
              </a:tabLst>
            </a:pPr>
            <a:r>
              <a:rPr sz="4992" b="1" spc="-52" dirty="0">
                <a:latin typeface="Century Gothic"/>
                <a:cs typeface="Century Gothic"/>
              </a:rPr>
              <a:t>1</a:t>
            </a:r>
            <a:r>
              <a:rPr sz="4992" b="1" dirty="0">
                <a:latin typeface="Century Gothic"/>
                <a:cs typeface="Century Gothic"/>
              </a:rPr>
              <a:t>	</a:t>
            </a:r>
            <a:r>
              <a:rPr sz="4992" b="1" spc="-52" dirty="0">
                <a:latin typeface="Century Gothic"/>
                <a:cs typeface="Century Gothic"/>
              </a:rPr>
              <a:t>1</a:t>
            </a:r>
            <a:r>
              <a:rPr sz="4992" b="1" dirty="0">
                <a:latin typeface="Century Gothic"/>
                <a:cs typeface="Century Gothic"/>
              </a:rPr>
              <a:t>	</a:t>
            </a:r>
            <a:r>
              <a:rPr sz="4992" b="1" spc="-52" dirty="0">
                <a:latin typeface="Century Gothic"/>
                <a:cs typeface="Century Gothic"/>
              </a:rPr>
              <a:t>1</a:t>
            </a:r>
            <a:endParaRPr sz="4992">
              <a:latin typeface="Century Gothic"/>
              <a:cs typeface="Century Gothic"/>
            </a:endParaRPr>
          </a:p>
        </p:txBody>
      </p:sp>
      <p:sp>
        <p:nvSpPr>
          <p:cNvPr id="15" name="object 15"/>
          <p:cNvSpPr txBox="1"/>
          <p:nvPr/>
        </p:nvSpPr>
        <p:spPr>
          <a:xfrm>
            <a:off x="6846144" y="4562738"/>
            <a:ext cx="1575185" cy="653966"/>
          </a:xfrm>
          <a:prstGeom prst="rect">
            <a:avLst/>
          </a:prstGeom>
          <a:solidFill>
            <a:srgbClr val="CCE2F5"/>
          </a:solidFill>
          <a:ln w="28575">
            <a:solidFill>
              <a:srgbClr val="000000"/>
            </a:solidFill>
          </a:ln>
        </p:spPr>
        <p:txBody>
          <a:bodyPr vert="horz" wrap="square" lIns="0" tIns="54156" rIns="0" bIns="0" rtlCol="0">
            <a:spAutoFit/>
          </a:bodyPr>
          <a:lstStyle/>
          <a:p>
            <a:pPr marL="108976">
              <a:spcBef>
                <a:spcPts val="425"/>
              </a:spcBef>
              <a:tabLst>
                <a:tab pos="896248" algn="l"/>
              </a:tabLst>
            </a:pPr>
            <a:r>
              <a:rPr sz="3744" b="1" spc="-26" dirty="0">
                <a:latin typeface="Century Gothic"/>
                <a:cs typeface="Century Gothic"/>
              </a:rPr>
              <a:t>[0]</a:t>
            </a:r>
            <a:r>
              <a:rPr sz="3744" b="1" dirty="0">
                <a:latin typeface="Century Gothic"/>
                <a:cs typeface="Century Gothic"/>
              </a:rPr>
              <a:t>	</a:t>
            </a:r>
            <a:r>
              <a:rPr sz="3744" b="1" spc="-26" dirty="0">
                <a:latin typeface="Century Gothic"/>
                <a:cs typeface="Century Gothic"/>
              </a:rPr>
              <a:t>[7]</a:t>
            </a:r>
            <a:endParaRPr sz="3744">
              <a:latin typeface="Century Gothic"/>
              <a:cs typeface="Century Gothic"/>
            </a:endParaRPr>
          </a:p>
        </p:txBody>
      </p:sp>
      <p:sp>
        <p:nvSpPr>
          <p:cNvPr id="16" name="object 16"/>
          <p:cNvSpPr txBox="1"/>
          <p:nvPr/>
        </p:nvSpPr>
        <p:spPr>
          <a:xfrm>
            <a:off x="8420934" y="4562738"/>
            <a:ext cx="1575185" cy="653966"/>
          </a:xfrm>
          <a:prstGeom prst="rect">
            <a:avLst/>
          </a:prstGeom>
          <a:solidFill>
            <a:srgbClr val="CCE2F5"/>
          </a:solidFill>
          <a:ln w="28575">
            <a:solidFill>
              <a:srgbClr val="000000"/>
            </a:solidFill>
          </a:ln>
        </p:spPr>
        <p:txBody>
          <a:bodyPr vert="horz" wrap="square" lIns="0" tIns="54156" rIns="0" bIns="0" rtlCol="0">
            <a:spAutoFit/>
          </a:bodyPr>
          <a:lstStyle/>
          <a:p>
            <a:pPr marL="108976">
              <a:spcBef>
                <a:spcPts val="425"/>
              </a:spcBef>
              <a:tabLst>
                <a:tab pos="896909" algn="l"/>
              </a:tabLst>
            </a:pPr>
            <a:r>
              <a:rPr sz="3744" b="1" spc="-26" dirty="0">
                <a:latin typeface="Century Gothic"/>
                <a:cs typeface="Century Gothic"/>
              </a:rPr>
              <a:t>[0]</a:t>
            </a:r>
            <a:r>
              <a:rPr sz="3744" b="1" dirty="0">
                <a:latin typeface="Century Gothic"/>
                <a:cs typeface="Century Gothic"/>
              </a:rPr>
              <a:t>	</a:t>
            </a:r>
            <a:r>
              <a:rPr sz="3744" b="1" spc="-26" dirty="0">
                <a:latin typeface="Century Gothic"/>
                <a:cs typeface="Century Gothic"/>
              </a:rPr>
              <a:t>[8]</a:t>
            </a:r>
            <a:endParaRPr sz="3744">
              <a:latin typeface="Century Gothic"/>
              <a:cs typeface="Century Gothic"/>
            </a:endParaRPr>
          </a:p>
        </p:txBody>
      </p:sp>
      <p:sp>
        <p:nvSpPr>
          <p:cNvPr id="17" name="object 17"/>
          <p:cNvSpPr txBox="1"/>
          <p:nvPr/>
        </p:nvSpPr>
        <p:spPr>
          <a:xfrm>
            <a:off x="9995855" y="4562738"/>
            <a:ext cx="1575185" cy="653966"/>
          </a:xfrm>
          <a:prstGeom prst="rect">
            <a:avLst/>
          </a:prstGeom>
          <a:solidFill>
            <a:srgbClr val="CCE2F5"/>
          </a:solidFill>
          <a:ln w="28575">
            <a:solidFill>
              <a:srgbClr val="000000"/>
            </a:solidFill>
          </a:ln>
        </p:spPr>
        <p:txBody>
          <a:bodyPr vert="horz" wrap="square" lIns="0" tIns="54156" rIns="0" bIns="0" rtlCol="0">
            <a:spAutoFit/>
          </a:bodyPr>
          <a:lstStyle/>
          <a:p>
            <a:pPr marL="109637">
              <a:spcBef>
                <a:spcPts val="425"/>
              </a:spcBef>
              <a:tabLst>
                <a:tab pos="896909" algn="l"/>
              </a:tabLst>
            </a:pPr>
            <a:r>
              <a:rPr sz="3744" b="1" spc="-26" dirty="0">
                <a:latin typeface="Century Gothic"/>
                <a:cs typeface="Century Gothic"/>
              </a:rPr>
              <a:t>[0]</a:t>
            </a:r>
            <a:r>
              <a:rPr sz="3744" b="1" dirty="0">
                <a:latin typeface="Century Gothic"/>
                <a:cs typeface="Century Gothic"/>
              </a:rPr>
              <a:t>	</a:t>
            </a:r>
            <a:r>
              <a:rPr sz="3744" b="1" spc="-26" dirty="0">
                <a:latin typeface="Century Gothic"/>
                <a:cs typeface="Century Gothic"/>
              </a:rPr>
              <a:t>[</a:t>
            </a:r>
            <a:r>
              <a:rPr sz="3744" b="1" spc="-26" dirty="0">
                <a:solidFill>
                  <a:srgbClr val="FF0000"/>
                </a:solidFill>
                <a:latin typeface="Century Gothic"/>
                <a:cs typeface="Century Gothic"/>
              </a:rPr>
              <a:t>9</a:t>
            </a:r>
            <a:r>
              <a:rPr sz="3744" b="1" spc="-26" dirty="0">
                <a:latin typeface="Century Gothic"/>
                <a:cs typeface="Century Gothic"/>
              </a:rPr>
              <a:t>]</a:t>
            </a:r>
            <a:endParaRPr sz="3744">
              <a:latin typeface="Century Gothic"/>
              <a:cs typeface="Century Gothic"/>
            </a:endParaRPr>
          </a:p>
        </p:txBody>
      </p:sp>
      <p:sp>
        <p:nvSpPr>
          <p:cNvPr id="18" name="object 18"/>
          <p:cNvSpPr txBox="1"/>
          <p:nvPr/>
        </p:nvSpPr>
        <p:spPr>
          <a:xfrm>
            <a:off x="5879502" y="4169899"/>
            <a:ext cx="525062" cy="745733"/>
          </a:xfrm>
          <a:prstGeom prst="rect">
            <a:avLst/>
          </a:prstGeom>
        </p:spPr>
        <p:txBody>
          <a:bodyPr vert="horz" wrap="square" lIns="0" tIns="13209" rIns="0" bIns="0" rtlCol="0">
            <a:spAutoFit/>
          </a:bodyPr>
          <a:lstStyle/>
          <a:p>
            <a:pPr marL="13209">
              <a:spcBef>
                <a:spcPts val="104"/>
              </a:spcBef>
            </a:pPr>
            <a:r>
              <a:rPr sz="4576" spc="-52" dirty="0">
                <a:latin typeface="Cambria Math"/>
                <a:cs typeface="Cambria Math"/>
              </a:rPr>
              <a:t>⋯</a:t>
            </a:r>
            <a:endParaRPr sz="4576">
              <a:latin typeface="Cambria Math"/>
              <a:cs typeface="Cambria Math"/>
            </a:endParaRPr>
          </a:p>
        </p:txBody>
      </p:sp>
      <p:grpSp>
        <p:nvGrpSpPr>
          <p:cNvPr id="19" name="object 19"/>
          <p:cNvGrpSpPr/>
          <p:nvPr/>
        </p:nvGrpSpPr>
        <p:grpSpPr>
          <a:xfrm>
            <a:off x="4082933" y="409400"/>
            <a:ext cx="4323339" cy="420710"/>
            <a:chOff x="3925570" y="290830"/>
            <a:chExt cx="4156710" cy="404495"/>
          </a:xfrm>
        </p:grpSpPr>
        <p:sp>
          <p:nvSpPr>
            <p:cNvPr id="20" name="object 20"/>
            <p:cNvSpPr/>
            <p:nvPr/>
          </p:nvSpPr>
          <p:spPr>
            <a:xfrm>
              <a:off x="3931920" y="297180"/>
              <a:ext cx="4144010" cy="391795"/>
            </a:xfrm>
            <a:custGeom>
              <a:avLst/>
              <a:gdLst/>
              <a:ahLst/>
              <a:cxnLst/>
              <a:rect l="l" t="t" r="r" b="b"/>
              <a:pathLst>
                <a:path w="4144009" h="391795">
                  <a:moveTo>
                    <a:pt x="3947922" y="0"/>
                  </a:moveTo>
                  <a:lnTo>
                    <a:pt x="3947922" y="97916"/>
                  </a:lnTo>
                  <a:lnTo>
                    <a:pt x="0" y="97916"/>
                  </a:lnTo>
                  <a:lnTo>
                    <a:pt x="0" y="293750"/>
                  </a:lnTo>
                  <a:lnTo>
                    <a:pt x="3947922" y="293750"/>
                  </a:lnTo>
                  <a:lnTo>
                    <a:pt x="3947922" y="391667"/>
                  </a:lnTo>
                  <a:lnTo>
                    <a:pt x="4143756" y="195834"/>
                  </a:lnTo>
                  <a:lnTo>
                    <a:pt x="3947922" y="0"/>
                  </a:lnTo>
                  <a:close/>
                </a:path>
              </a:pathLst>
            </a:custGeom>
            <a:solidFill>
              <a:srgbClr val="1CACE3"/>
            </a:solidFill>
          </p:spPr>
          <p:txBody>
            <a:bodyPr wrap="square" lIns="0" tIns="0" rIns="0" bIns="0" rtlCol="0"/>
            <a:lstStyle/>
            <a:p>
              <a:endParaRPr sz="1872"/>
            </a:p>
          </p:txBody>
        </p:sp>
        <p:sp>
          <p:nvSpPr>
            <p:cNvPr id="21" name="object 21"/>
            <p:cNvSpPr/>
            <p:nvPr/>
          </p:nvSpPr>
          <p:spPr>
            <a:xfrm>
              <a:off x="3931920" y="297180"/>
              <a:ext cx="4144010" cy="391795"/>
            </a:xfrm>
            <a:custGeom>
              <a:avLst/>
              <a:gdLst/>
              <a:ahLst/>
              <a:cxnLst/>
              <a:rect l="l" t="t" r="r" b="b"/>
              <a:pathLst>
                <a:path w="4144009" h="391795">
                  <a:moveTo>
                    <a:pt x="0" y="97916"/>
                  </a:moveTo>
                  <a:lnTo>
                    <a:pt x="3947922" y="97916"/>
                  </a:lnTo>
                  <a:lnTo>
                    <a:pt x="3947922" y="0"/>
                  </a:lnTo>
                  <a:lnTo>
                    <a:pt x="4143756" y="195834"/>
                  </a:lnTo>
                  <a:lnTo>
                    <a:pt x="3947922" y="391667"/>
                  </a:lnTo>
                  <a:lnTo>
                    <a:pt x="3947922" y="293750"/>
                  </a:lnTo>
                  <a:lnTo>
                    <a:pt x="0" y="293750"/>
                  </a:lnTo>
                  <a:lnTo>
                    <a:pt x="0" y="97916"/>
                  </a:lnTo>
                  <a:close/>
                </a:path>
              </a:pathLst>
            </a:custGeom>
            <a:ln w="12700">
              <a:solidFill>
                <a:srgbClr val="05465F"/>
              </a:solidFill>
            </a:ln>
          </p:spPr>
          <p:txBody>
            <a:bodyPr wrap="square" lIns="0" tIns="0" rIns="0" bIns="0" rtlCol="0"/>
            <a:lstStyle/>
            <a:p>
              <a:endParaRPr sz="1872"/>
            </a:p>
          </p:txBody>
        </p:sp>
      </p:grpSp>
      <p:sp>
        <p:nvSpPr>
          <p:cNvPr id="22" name="object 22"/>
          <p:cNvSpPr txBox="1"/>
          <p:nvPr/>
        </p:nvSpPr>
        <p:spPr>
          <a:xfrm>
            <a:off x="9854254" y="5286147"/>
            <a:ext cx="2202618" cy="546662"/>
          </a:xfrm>
          <a:prstGeom prst="rect">
            <a:avLst/>
          </a:prstGeom>
        </p:spPr>
        <p:txBody>
          <a:bodyPr vert="horz" wrap="square" lIns="0" tIns="13870" rIns="0" bIns="0" rtlCol="0">
            <a:spAutoFit/>
          </a:bodyPr>
          <a:lstStyle/>
          <a:p>
            <a:pPr marL="13209">
              <a:spcBef>
                <a:spcPts val="109"/>
              </a:spcBef>
            </a:pPr>
            <a:r>
              <a:rPr sz="3328" b="1" spc="-21" dirty="0">
                <a:latin typeface="ＭＳ ゴシック"/>
                <a:cs typeface="ＭＳ ゴシック"/>
              </a:rPr>
              <a:t>横</a:t>
            </a:r>
            <a:r>
              <a:rPr sz="3328" b="1" spc="-10" dirty="0">
                <a:latin typeface="Century Gothic"/>
                <a:cs typeface="Century Gothic"/>
              </a:rPr>
              <a:t>10</a:t>
            </a:r>
            <a:r>
              <a:rPr sz="3328" b="1" spc="-42" dirty="0">
                <a:latin typeface="ＭＳ ゴシック"/>
                <a:cs typeface="ＭＳ ゴシック"/>
              </a:rPr>
              <a:t>マス目</a:t>
            </a:r>
            <a:endParaRPr sz="3328">
              <a:latin typeface="ＭＳ ゴシック"/>
              <a:cs typeface="ＭＳ ゴシック"/>
            </a:endParaRPr>
          </a:p>
        </p:txBody>
      </p:sp>
      <p:sp>
        <p:nvSpPr>
          <p:cNvPr id="23" name="object 23"/>
          <p:cNvSpPr txBox="1"/>
          <p:nvPr/>
        </p:nvSpPr>
        <p:spPr>
          <a:xfrm>
            <a:off x="287007" y="5286147"/>
            <a:ext cx="2146479" cy="546662"/>
          </a:xfrm>
          <a:prstGeom prst="rect">
            <a:avLst/>
          </a:prstGeom>
        </p:spPr>
        <p:txBody>
          <a:bodyPr vert="horz" wrap="square" lIns="0" tIns="13870" rIns="0" bIns="0" rtlCol="0">
            <a:spAutoFit/>
          </a:bodyPr>
          <a:lstStyle/>
          <a:p>
            <a:pPr marL="13209">
              <a:spcBef>
                <a:spcPts val="109"/>
              </a:spcBef>
            </a:pPr>
            <a:r>
              <a:rPr sz="3328" b="1" spc="-47" dirty="0">
                <a:latin typeface="ＭＳ ゴシック"/>
                <a:cs typeface="ＭＳ ゴシック"/>
              </a:rPr>
              <a:t>先頭データ</a:t>
            </a:r>
            <a:endParaRPr sz="3328">
              <a:latin typeface="ＭＳ ゴシック"/>
              <a:cs typeface="ＭＳ ゴシック"/>
            </a:endParaRPr>
          </a:p>
        </p:txBody>
      </p:sp>
      <p:sp>
        <p:nvSpPr>
          <p:cNvPr id="24" name="object 24"/>
          <p:cNvSpPr txBox="1"/>
          <p:nvPr/>
        </p:nvSpPr>
        <p:spPr>
          <a:xfrm>
            <a:off x="276956" y="846568"/>
            <a:ext cx="3124387" cy="612618"/>
          </a:xfrm>
          <a:prstGeom prst="rect">
            <a:avLst/>
          </a:prstGeom>
        </p:spPr>
        <p:txBody>
          <a:bodyPr vert="horz" wrap="square" lIns="0" tIns="13209" rIns="0" bIns="0" rtlCol="0">
            <a:spAutoFit/>
          </a:bodyPr>
          <a:lstStyle/>
          <a:p>
            <a:pPr marL="13209">
              <a:spcBef>
                <a:spcPts val="104"/>
              </a:spcBef>
            </a:pPr>
            <a:r>
              <a:rPr sz="3744" spc="-26" dirty="0">
                <a:cs typeface="Century Gothic"/>
              </a:rPr>
              <a:t>map0.txt</a:t>
            </a:r>
            <a:r>
              <a:rPr sz="3744" spc="-52" dirty="0">
                <a:cs typeface="ＭＳ ゴシック"/>
              </a:rPr>
              <a:t>の</a:t>
            </a:r>
            <a:endParaRPr sz="3744" dirty="0">
              <a:cs typeface="ＭＳ ゴシック"/>
            </a:endParaRPr>
          </a:p>
        </p:txBody>
      </p:sp>
      <p:sp>
        <p:nvSpPr>
          <p:cNvPr id="25" name="object 25"/>
          <p:cNvSpPr txBox="1">
            <a:spLocks noGrp="1"/>
          </p:cNvSpPr>
          <p:nvPr>
            <p:ph type="title"/>
          </p:nvPr>
        </p:nvSpPr>
        <p:spPr>
          <a:xfrm>
            <a:off x="2074357" y="277285"/>
            <a:ext cx="5763791" cy="2210723"/>
          </a:xfrm>
          <a:prstGeom prst="rect">
            <a:avLst/>
          </a:prstGeom>
        </p:spPr>
        <p:txBody>
          <a:bodyPr vert="horz" wrap="square" lIns="0" tIns="13209" rIns="0" bIns="0" rtlCol="0" anchor="ctr">
            <a:spAutoFit/>
          </a:bodyPr>
          <a:lstStyle/>
          <a:p>
            <a:pPr marL="13209">
              <a:lnSpc>
                <a:spcPct val="100000"/>
              </a:lnSpc>
              <a:spcBef>
                <a:spcPts val="104"/>
              </a:spcBef>
              <a:tabLst>
                <a:tab pos="2198683" algn="l"/>
              </a:tabLst>
            </a:pPr>
            <a:r>
              <a:rPr sz="5617" spc="-54" baseline="3858" dirty="0">
                <a:latin typeface="ＭＳ ゴシック"/>
                <a:cs typeface="ＭＳ ゴシック"/>
              </a:rPr>
              <a:t>一行目</a:t>
            </a:r>
            <a:r>
              <a:rPr sz="5617" spc="-78" baseline="3858" dirty="0"/>
              <a:t>→</a:t>
            </a:r>
            <a:r>
              <a:rPr sz="5617" baseline="3858" dirty="0"/>
              <a:t>	</a:t>
            </a:r>
            <a:r>
              <a:rPr sz="4992" spc="-10" dirty="0">
                <a:solidFill>
                  <a:srgbClr val="FF0000"/>
                </a:solidFill>
              </a:rPr>
              <a:t>111</a:t>
            </a:r>
            <a:r>
              <a:rPr sz="4992" spc="-10" dirty="0"/>
              <a:t>1111</a:t>
            </a:r>
            <a:r>
              <a:rPr sz="4992" spc="-10" dirty="0">
                <a:solidFill>
                  <a:srgbClr val="FF0000"/>
                </a:solidFill>
              </a:rPr>
              <a:t>111</a:t>
            </a:r>
            <a:endParaRPr sz="4992" dirty="0">
              <a:latin typeface="ＭＳ ゴシック"/>
              <a:cs typeface="ＭＳ ゴシック"/>
            </a:endParaRPr>
          </a:p>
        </p:txBody>
      </p:sp>
      <p:sp>
        <p:nvSpPr>
          <p:cNvPr id="26" name="object 26"/>
          <p:cNvSpPr/>
          <p:nvPr/>
        </p:nvSpPr>
        <p:spPr>
          <a:xfrm>
            <a:off x="1686538" y="1689494"/>
            <a:ext cx="8916143" cy="1917960"/>
          </a:xfrm>
          <a:custGeom>
            <a:avLst/>
            <a:gdLst/>
            <a:ahLst/>
            <a:cxnLst/>
            <a:rect l="l" t="t" r="r" b="b"/>
            <a:pathLst>
              <a:path w="8572500" h="1844039">
                <a:moveTo>
                  <a:pt x="2611120" y="96393"/>
                </a:moveTo>
                <a:lnTo>
                  <a:pt x="2579751" y="48641"/>
                </a:lnTo>
                <a:lnTo>
                  <a:pt x="127596" y="1659597"/>
                </a:lnTo>
                <a:lnTo>
                  <a:pt x="96266" y="1611884"/>
                </a:lnTo>
                <a:lnTo>
                  <a:pt x="0" y="1777619"/>
                </a:lnTo>
                <a:lnTo>
                  <a:pt x="190373" y="1755140"/>
                </a:lnTo>
                <a:lnTo>
                  <a:pt x="169265" y="1723009"/>
                </a:lnTo>
                <a:lnTo>
                  <a:pt x="158965" y="1707349"/>
                </a:lnTo>
                <a:lnTo>
                  <a:pt x="2611120" y="96393"/>
                </a:lnTo>
                <a:close/>
              </a:path>
              <a:path w="8572500" h="1844039">
                <a:moveTo>
                  <a:pt x="3040126" y="91313"/>
                </a:moveTo>
                <a:lnTo>
                  <a:pt x="2997200" y="53721"/>
                </a:lnTo>
                <a:lnTo>
                  <a:pt x="1560588" y="1694535"/>
                </a:lnTo>
                <a:lnTo>
                  <a:pt x="1517523" y="1656842"/>
                </a:lnTo>
                <a:lnTo>
                  <a:pt x="1469123" y="1842262"/>
                </a:lnTo>
                <a:lnTo>
                  <a:pt x="1646555" y="1769745"/>
                </a:lnTo>
                <a:lnTo>
                  <a:pt x="1628114" y="1753616"/>
                </a:lnTo>
                <a:lnTo>
                  <a:pt x="1603527" y="1732114"/>
                </a:lnTo>
                <a:lnTo>
                  <a:pt x="3040126" y="91313"/>
                </a:lnTo>
                <a:close/>
              </a:path>
              <a:path w="8572500" h="1844039">
                <a:moveTo>
                  <a:pt x="3388360" y="79756"/>
                </a:moveTo>
                <a:lnTo>
                  <a:pt x="3332988" y="65278"/>
                </a:lnTo>
                <a:lnTo>
                  <a:pt x="2914269" y="1669110"/>
                </a:lnTo>
                <a:lnTo>
                  <a:pt x="2859024" y="1654683"/>
                </a:lnTo>
                <a:lnTo>
                  <a:pt x="2898648" y="1842262"/>
                </a:lnTo>
                <a:lnTo>
                  <a:pt x="3013329" y="1711198"/>
                </a:lnTo>
                <a:lnTo>
                  <a:pt x="3024886" y="1697990"/>
                </a:lnTo>
                <a:lnTo>
                  <a:pt x="2969615" y="1683562"/>
                </a:lnTo>
                <a:lnTo>
                  <a:pt x="3388360" y="79756"/>
                </a:lnTo>
                <a:close/>
              </a:path>
              <a:path w="8572500" h="1844039">
                <a:moveTo>
                  <a:pt x="5640451" y="1654810"/>
                </a:moveTo>
                <a:lnTo>
                  <a:pt x="5585523" y="1670964"/>
                </a:lnTo>
                <a:lnTo>
                  <a:pt x="5111496" y="56896"/>
                </a:lnTo>
                <a:lnTo>
                  <a:pt x="5056632" y="72898"/>
                </a:lnTo>
                <a:lnTo>
                  <a:pt x="5530786" y="1687055"/>
                </a:lnTo>
                <a:lnTo>
                  <a:pt x="5475859" y="1703197"/>
                </a:lnTo>
                <a:lnTo>
                  <a:pt x="5606542" y="1843532"/>
                </a:lnTo>
                <a:lnTo>
                  <a:pt x="5629719" y="1714500"/>
                </a:lnTo>
                <a:lnTo>
                  <a:pt x="5640451" y="1654810"/>
                </a:lnTo>
                <a:close/>
              </a:path>
              <a:path w="8572500" h="1844039">
                <a:moveTo>
                  <a:pt x="7081139" y="1843024"/>
                </a:moveTo>
                <a:lnTo>
                  <a:pt x="7056768" y="1756664"/>
                </a:lnTo>
                <a:lnTo>
                  <a:pt x="7029069" y="1658493"/>
                </a:lnTo>
                <a:lnTo>
                  <a:pt x="6986791" y="1696999"/>
                </a:lnTo>
                <a:lnTo>
                  <a:pt x="5470906" y="32004"/>
                </a:lnTo>
                <a:lnTo>
                  <a:pt x="5428742" y="70358"/>
                </a:lnTo>
                <a:lnTo>
                  <a:pt x="6944512" y="1735505"/>
                </a:lnTo>
                <a:lnTo>
                  <a:pt x="6902323" y="1773936"/>
                </a:lnTo>
                <a:lnTo>
                  <a:pt x="7081139" y="1843024"/>
                </a:lnTo>
                <a:close/>
              </a:path>
              <a:path w="8572500" h="1844039">
                <a:moveTo>
                  <a:pt x="8572373" y="1843405"/>
                </a:moveTo>
                <a:lnTo>
                  <a:pt x="8540661" y="1788033"/>
                </a:lnTo>
                <a:lnTo>
                  <a:pt x="8477123" y="1677035"/>
                </a:lnTo>
                <a:lnTo>
                  <a:pt x="8445462" y="1724571"/>
                </a:lnTo>
                <a:lnTo>
                  <a:pt x="5855843" y="0"/>
                </a:lnTo>
                <a:lnTo>
                  <a:pt x="5824093" y="47498"/>
                </a:lnTo>
                <a:lnTo>
                  <a:pt x="8413763" y="1772158"/>
                </a:lnTo>
                <a:lnTo>
                  <a:pt x="8382127" y="1819656"/>
                </a:lnTo>
                <a:lnTo>
                  <a:pt x="8572373" y="1843405"/>
                </a:lnTo>
                <a:close/>
              </a:path>
            </a:pathLst>
          </a:custGeom>
          <a:solidFill>
            <a:srgbClr val="FF0000"/>
          </a:solidFill>
        </p:spPr>
        <p:txBody>
          <a:bodyPr wrap="square" lIns="0" tIns="0" rIns="0" bIns="0" rtlCol="0"/>
          <a:lstStyle/>
          <a:p>
            <a:endParaRPr sz="1872"/>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613745" y="360262"/>
            <a:ext cx="4965301" cy="1684160"/>
            <a:chOff x="3474465" y="243586"/>
            <a:chExt cx="4773930" cy="1619250"/>
          </a:xfrm>
        </p:grpSpPr>
        <p:sp>
          <p:nvSpPr>
            <p:cNvPr id="3" name="object 3"/>
            <p:cNvSpPr/>
            <p:nvPr/>
          </p:nvSpPr>
          <p:spPr>
            <a:xfrm>
              <a:off x="3480815" y="249936"/>
              <a:ext cx="4761230" cy="1606550"/>
            </a:xfrm>
            <a:custGeom>
              <a:avLst/>
              <a:gdLst/>
              <a:ahLst/>
              <a:cxnLst/>
              <a:rect l="l" t="t" r="r" b="b"/>
              <a:pathLst>
                <a:path w="4761230" h="1606550">
                  <a:moveTo>
                    <a:pt x="4760976" y="0"/>
                  </a:moveTo>
                  <a:lnTo>
                    <a:pt x="0" y="0"/>
                  </a:lnTo>
                  <a:lnTo>
                    <a:pt x="0" y="1606296"/>
                  </a:lnTo>
                  <a:lnTo>
                    <a:pt x="4760976" y="1606296"/>
                  </a:lnTo>
                  <a:lnTo>
                    <a:pt x="4760976" y="0"/>
                  </a:lnTo>
                  <a:close/>
                </a:path>
              </a:pathLst>
            </a:custGeom>
            <a:solidFill>
              <a:srgbClr val="FFFFFF"/>
            </a:solidFill>
          </p:spPr>
          <p:txBody>
            <a:bodyPr wrap="square" lIns="0" tIns="0" rIns="0" bIns="0" rtlCol="0"/>
            <a:lstStyle/>
            <a:p>
              <a:endParaRPr sz="1872"/>
            </a:p>
          </p:txBody>
        </p:sp>
        <p:sp>
          <p:nvSpPr>
            <p:cNvPr id="4" name="object 4"/>
            <p:cNvSpPr/>
            <p:nvPr/>
          </p:nvSpPr>
          <p:spPr>
            <a:xfrm>
              <a:off x="3480815" y="249936"/>
              <a:ext cx="4761230" cy="1606550"/>
            </a:xfrm>
            <a:custGeom>
              <a:avLst/>
              <a:gdLst/>
              <a:ahLst/>
              <a:cxnLst/>
              <a:rect l="l" t="t" r="r" b="b"/>
              <a:pathLst>
                <a:path w="4761230" h="1606550">
                  <a:moveTo>
                    <a:pt x="0" y="1606296"/>
                  </a:moveTo>
                  <a:lnTo>
                    <a:pt x="4760976" y="1606296"/>
                  </a:lnTo>
                  <a:lnTo>
                    <a:pt x="4760976" y="0"/>
                  </a:lnTo>
                  <a:lnTo>
                    <a:pt x="0" y="0"/>
                  </a:lnTo>
                  <a:lnTo>
                    <a:pt x="0" y="1606296"/>
                  </a:lnTo>
                  <a:close/>
                </a:path>
              </a:pathLst>
            </a:custGeom>
            <a:ln w="12700">
              <a:solidFill>
                <a:srgbClr val="05465F"/>
              </a:solidFill>
            </a:ln>
          </p:spPr>
          <p:txBody>
            <a:bodyPr wrap="square" lIns="0" tIns="0" rIns="0" bIns="0" rtlCol="0"/>
            <a:lstStyle/>
            <a:p>
              <a:endParaRPr sz="1872"/>
            </a:p>
          </p:txBody>
        </p:sp>
      </p:grpSp>
      <p:sp>
        <p:nvSpPr>
          <p:cNvPr id="5" name="object 5"/>
          <p:cNvSpPr txBox="1">
            <a:spLocks noGrp="1"/>
          </p:cNvSpPr>
          <p:nvPr>
            <p:ph type="title"/>
          </p:nvPr>
        </p:nvSpPr>
        <p:spPr>
          <a:xfrm>
            <a:off x="4308413" y="439183"/>
            <a:ext cx="3577024" cy="690446"/>
          </a:xfrm>
          <a:prstGeom prst="rect">
            <a:avLst/>
          </a:prstGeom>
        </p:spPr>
        <p:txBody>
          <a:bodyPr vert="horz" wrap="square" lIns="0" tIns="13209" rIns="0" bIns="0" rtlCol="0" anchor="ctr">
            <a:spAutoFit/>
          </a:bodyPr>
          <a:lstStyle/>
          <a:p>
            <a:pPr marL="13209">
              <a:lnSpc>
                <a:spcPct val="100000"/>
              </a:lnSpc>
              <a:spcBef>
                <a:spcPts val="104"/>
              </a:spcBef>
            </a:pPr>
            <a:r>
              <a:rPr spc="-10" dirty="0"/>
              <a:t>1111111111</a:t>
            </a:r>
          </a:p>
        </p:txBody>
      </p:sp>
      <p:graphicFrame>
        <p:nvGraphicFramePr>
          <p:cNvPr id="6" name="object 6"/>
          <p:cNvGraphicFramePr>
            <a:graphicFrameLocks noGrp="1"/>
          </p:cNvGraphicFramePr>
          <p:nvPr/>
        </p:nvGraphicFramePr>
        <p:xfrm>
          <a:off x="826678" y="3317185"/>
          <a:ext cx="4725556" cy="1951645"/>
        </p:xfrm>
        <a:graphic>
          <a:graphicData uri="http://schemas.openxmlformats.org/drawingml/2006/table">
            <a:tbl>
              <a:tblPr firstRow="1" bandRow="1">
                <a:tableStyleId>{2D5ABB26-0587-4C30-8999-92F81FD0307C}</a:tableStyleId>
              </a:tblPr>
              <a:tblGrid>
                <a:gridCol w="1575185">
                  <a:extLst>
                    <a:ext uri="{9D8B030D-6E8A-4147-A177-3AD203B41FA5}">
                      <a16:colId xmlns:a16="http://schemas.microsoft.com/office/drawing/2014/main" val="20000"/>
                    </a:ext>
                  </a:extLst>
                </a:gridCol>
                <a:gridCol w="1575185">
                  <a:extLst>
                    <a:ext uri="{9D8B030D-6E8A-4147-A177-3AD203B41FA5}">
                      <a16:colId xmlns:a16="http://schemas.microsoft.com/office/drawing/2014/main" val="20001"/>
                    </a:ext>
                  </a:extLst>
                </a:gridCol>
                <a:gridCol w="1575185">
                  <a:extLst>
                    <a:ext uri="{9D8B030D-6E8A-4147-A177-3AD203B41FA5}">
                      <a16:colId xmlns:a16="http://schemas.microsoft.com/office/drawing/2014/main" val="20002"/>
                    </a:ext>
                  </a:extLst>
                </a:gridCol>
              </a:tblGrid>
              <a:tr h="1258827">
                <a:tc>
                  <a:txBody>
                    <a:bodyPr/>
                    <a:lstStyle/>
                    <a:p>
                      <a:pPr algn="ctr">
                        <a:lnSpc>
                          <a:spcPct val="100000"/>
                        </a:lnSpc>
                        <a:spcBef>
                          <a:spcPts val="1810"/>
                        </a:spcBef>
                      </a:pPr>
                      <a:r>
                        <a:rPr sz="5000" b="1" spc="-50" dirty="0">
                          <a:latin typeface="Century Gothic"/>
                          <a:cs typeface="Century Gothic"/>
                        </a:rPr>
                        <a:t>1</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extLst>
                  <a:ext uri="{0D108BD9-81ED-4DB2-BD59-A6C34878D82A}">
                    <a16:rowId xmlns:a16="http://schemas.microsoft.com/office/drawing/2014/main" val="10000"/>
                  </a:ext>
                </a:extLst>
              </a:tr>
              <a:tr h="692817">
                <a:tc>
                  <a:txBody>
                    <a:bodyPr/>
                    <a:lstStyle/>
                    <a:p>
                      <a:pPr marL="104139">
                        <a:lnSpc>
                          <a:spcPct val="100000"/>
                        </a:lnSpc>
                        <a:spcBef>
                          <a:spcPts val="409"/>
                        </a:spcBef>
                        <a:tabLst>
                          <a:tab pos="861060" algn="l"/>
                        </a:tabLst>
                      </a:pPr>
                      <a:r>
                        <a:rPr sz="3700" b="1" spc="-25" dirty="0">
                          <a:latin typeface="Century Gothic"/>
                          <a:cs typeface="Century Gothic"/>
                        </a:rPr>
                        <a:t>[</a:t>
                      </a:r>
                      <a:r>
                        <a:rPr sz="3700" b="1" spc="-25" dirty="0">
                          <a:solidFill>
                            <a:srgbClr val="FF0000"/>
                          </a:solidFill>
                          <a:latin typeface="Century Gothic"/>
                          <a:cs typeface="Century Gothic"/>
                        </a:rPr>
                        <a:t>1</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a:t>
                      </a:r>
                      <a:r>
                        <a:rPr sz="3700" b="1" spc="-25" dirty="0">
                          <a:solidFill>
                            <a:srgbClr val="FF0000"/>
                          </a:solidFill>
                          <a:latin typeface="Century Gothic"/>
                          <a:cs typeface="Century Gothic"/>
                        </a:rPr>
                        <a:t>0</a:t>
                      </a:r>
                      <a:r>
                        <a:rPr sz="3700" b="1" spc="-25" dirty="0">
                          <a:latin typeface="Century Gothic"/>
                          <a:cs typeface="Century Gothic"/>
                        </a:rPr>
                        <a:t>]</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4139">
                        <a:lnSpc>
                          <a:spcPct val="100000"/>
                        </a:lnSpc>
                        <a:spcBef>
                          <a:spcPts val="409"/>
                        </a:spcBef>
                        <a:tabLst>
                          <a:tab pos="861060" algn="l"/>
                        </a:tabLst>
                      </a:pPr>
                      <a:r>
                        <a:rPr sz="3700" b="1" spc="-25" dirty="0">
                          <a:latin typeface="Century Gothic"/>
                          <a:cs typeface="Century Gothic"/>
                        </a:rPr>
                        <a:t>[</a:t>
                      </a:r>
                      <a:r>
                        <a:rPr sz="3700" b="1" spc="-25" dirty="0">
                          <a:solidFill>
                            <a:srgbClr val="FF0000"/>
                          </a:solidFill>
                          <a:latin typeface="Century Gothic"/>
                          <a:cs typeface="Century Gothic"/>
                        </a:rPr>
                        <a:t>1</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[1]</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4775">
                        <a:lnSpc>
                          <a:spcPct val="100000"/>
                        </a:lnSpc>
                        <a:spcBef>
                          <a:spcPts val="409"/>
                        </a:spcBef>
                        <a:tabLst>
                          <a:tab pos="861694" algn="l"/>
                        </a:tabLst>
                      </a:pPr>
                      <a:r>
                        <a:rPr sz="3700" b="1" spc="-25" dirty="0">
                          <a:latin typeface="Century Gothic"/>
                          <a:cs typeface="Century Gothic"/>
                        </a:rPr>
                        <a:t>[</a:t>
                      </a:r>
                      <a:r>
                        <a:rPr sz="3700" b="1" spc="-25" dirty="0">
                          <a:solidFill>
                            <a:srgbClr val="FF0000"/>
                          </a:solidFill>
                          <a:latin typeface="Century Gothic"/>
                          <a:cs typeface="Century Gothic"/>
                        </a:rPr>
                        <a:t>1</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[2]</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extLst>
                  <a:ext uri="{0D108BD9-81ED-4DB2-BD59-A6C34878D82A}">
                    <a16:rowId xmlns:a16="http://schemas.microsoft.com/office/drawing/2014/main" val="10001"/>
                  </a:ext>
                </a:extLst>
              </a:tr>
            </a:tbl>
          </a:graphicData>
        </a:graphic>
      </p:graphicFrame>
      <p:graphicFrame>
        <p:nvGraphicFramePr>
          <p:cNvPr id="7" name="object 7"/>
          <p:cNvGraphicFramePr>
            <a:graphicFrameLocks noGrp="1"/>
          </p:cNvGraphicFramePr>
          <p:nvPr/>
        </p:nvGraphicFramePr>
        <p:xfrm>
          <a:off x="6956110" y="3317185"/>
          <a:ext cx="4725556" cy="1951645"/>
        </p:xfrm>
        <a:graphic>
          <a:graphicData uri="http://schemas.openxmlformats.org/drawingml/2006/table">
            <a:tbl>
              <a:tblPr firstRow="1" bandRow="1">
                <a:tableStyleId>{2D5ABB26-0587-4C30-8999-92F81FD0307C}</a:tableStyleId>
              </a:tblPr>
              <a:tblGrid>
                <a:gridCol w="1575185">
                  <a:extLst>
                    <a:ext uri="{9D8B030D-6E8A-4147-A177-3AD203B41FA5}">
                      <a16:colId xmlns:a16="http://schemas.microsoft.com/office/drawing/2014/main" val="20000"/>
                    </a:ext>
                  </a:extLst>
                </a:gridCol>
                <a:gridCol w="1575185">
                  <a:extLst>
                    <a:ext uri="{9D8B030D-6E8A-4147-A177-3AD203B41FA5}">
                      <a16:colId xmlns:a16="http://schemas.microsoft.com/office/drawing/2014/main" val="20001"/>
                    </a:ext>
                  </a:extLst>
                </a:gridCol>
                <a:gridCol w="1575185">
                  <a:extLst>
                    <a:ext uri="{9D8B030D-6E8A-4147-A177-3AD203B41FA5}">
                      <a16:colId xmlns:a16="http://schemas.microsoft.com/office/drawing/2014/main" val="20002"/>
                    </a:ext>
                  </a:extLst>
                </a:gridCol>
              </a:tblGrid>
              <a:tr h="1258827">
                <a:tc>
                  <a:txBody>
                    <a:bodyPr/>
                    <a:lstStyle/>
                    <a:p>
                      <a:pPr marL="635"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marL="635"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marL="1270" algn="ctr">
                        <a:lnSpc>
                          <a:spcPct val="100000"/>
                        </a:lnSpc>
                        <a:spcBef>
                          <a:spcPts val="1810"/>
                        </a:spcBef>
                      </a:pPr>
                      <a:r>
                        <a:rPr sz="5000" b="1" spc="-50" dirty="0">
                          <a:latin typeface="Century Gothic"/>
                          <a:cs typeface="Century Gothic"/>
                        </a:rPr>
                        <a:t>1</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extLst>
                  <a:ext uri="{0D108BD9-81ED-4DB2-BD59-A6C34878D82A}">
                    <a16:rowId xmlns:a16="http://schemas.microsoft.com/office/drawing/2014/main" val="10000"/>
                  </a:ext>
                </a:extLst>
              </a:tr>
              <a:tr h="692817">
                <a:tc>
                  <a:txBody>
                    <a:bodyPr/>
                    <a:lstStyle/>
                    <a:p>
                      <a:pPr marL="104775">
                        <a:lnSpc>
                          <a:spcPct val="100000"/>
                        </a:lnSpc>
                        <a:spcBef>
                          <a:spcPts val="409"/>
                        </a:spcBef>
                        <a:tabLst>
                          <a:tab pos="861694" algn="l"/>
                        </a:tabLst>
                      </a:pPr>
                      <a:r>
                        <a:rPr sz="3700" b="1" spc="-25" dirty="0">
                          <a:latin typeface="Century Gothic"/>
                          <a:cs typeface="Century Gothic"/>
                        </a:rPr>
                        <a:t>[</a:t>
                      </a:r>
                      <a:r>
                        <a:rPr sz="3700" b="1" spc="-25" dirty="0">
                          <a:solidFill>
                            <a:srgbClr val="FF0000"/>
                          </a:solidFill>
                          <a:latin typeface="Century Gothic"/>
                          <a:cs typeface="Century Gothic"/>
                        </a:rPr>
                        <a:t>1</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[7]</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4775">
                        <a:lnSpc>
                          <a:spcPct val="100000"/>
                        </a:lnSpc>
                        <a:spcBef>
                          <a:spcPts val="409"/>
                        </a:spcBef>
                        <a:tabLst>
                          <a:tab pos="862330" algn="l"/>
                        </a:tabLst>
                      </a:pPr>
                      <a:r>
                        <a:rPr sz="3700" b="1" spc="-25" dirty="0">
                          <a:latin typeface="Century Gothic"/>
                          <a:cs typeface="Century Gothic"/>
                        </a:rPr>
                        <a:t>[</a:t>
                      </a:r>
                      <a:r>
                        <a:rPr sz="3700" b="1" spc="-25" dirty="0">
                          <a:solidFill>
                            <a:srgbClr val="FF0000"/>
                          </a:solidFill>
                          <a:latin typeface="Century Gothic"/>
                          <a:cs typeface="Century Gothic"/>
                        </a:rPr>
                        <a:t>1</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[8]</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5410">
                        <a:lnSpc>
                          <a:spcPct val="100000"/>
                        </a:lnSpc>
                        <a:spcBef>
                          <a:spcPts val="409"/>
                        </a:spcBef>
                        <a:tabLst>
                          <a:tab pos="862330" algn="l"/>
                        </a:tabLst>
                      </a:pPr>
                      <a:r>
                        <a:rPr sz="3700" b="1" spc="-25" dirty="0">
                          <a:latin typeface="Century Gothic"/>
                          <a:cs typeface="Century Gothic"/>
                        </a:rPr>
                        <a:t>[</a:t>
                      </a:r>
                      <a:r>
                        <a:rPr sz="3700" b="1" spc="-25" dirty="0">
                          <a:solidFill>
                            <a:srgbClr val="FF0000"/>
                          </a:solidFill>
                          <a:latin typeface="Century Gothic"/>
                          <a:cs typeface="Century Gothic"/>
                        </a:rPr>
                        <a:t>1</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a:t>
                      </a:r>
                      <a:r>
                        <a:rPr sz="3700" b="1" spc="-25" dirty="0">
                          <a:solidFill>
                            <a:srgbClr val="FF0000"/>
                          </a:solidFill>
                          <a:latin typeface="Century Gothic"/>
                          <a:cs typeface="Century Gothic"/>
                        </a:rPr>
                        <a:t>9</a:t>
                      </a:r>
                      <a:r>
                        <a:rPr sz="3700" b="1" spc="-25" dirty="0">
                          <a:latin typeface="Century Gothic"/>
                          <a:cs typeface="Century Gothic"/>
                        </a:rPr>
                        <a:t>]</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extLst>
                  <a:ext uri="{0D108BD9-81ED-4DB2-BD59-A6C34878D82A}">
                    <a16:rowId xmlns:a16="http://schemas.microsoft.com/office/drawing/2014/main" val="10001"/>
                  </a:ext>
                </a:extLst>
              </a:tr>
            </a:tbl>
          </a:graphicData>
        </a:graphic>
      </p:graphicFrame>
      <p:sp>
        <p:nvSpPr>
          <p:cNvPr id="8" name="object 8"/>
          <p:cNvSpPr txBox="1"/>
          <p:nvPr/>
        </p:nvSpPr>
        <p:spPr>
          <a:xfrm>
            <a:off x="6004461" y="4198166"/>
            <a:ext cx="525062" cy="745733"/>
          </a:xfrm>
          <a:prstGeom prst="rect">
            <a:avLst/>
          </a:prstGeom>
        </p:spPr>
        <p:txBody>
          <a:bodyPr vert="horz" wrap="square" lIns="0" tIns="13209" rIns="0" bIns="0" rtlCol="0">
            <a:spAutoFit/>
          </a:bodyPr>
          <a:lstStyle/>
          <a:p>
            <a:pPr marL="13209">
              <a:spcBef>
                <a:spcPts val="104"/>
              </a:spcBef>
            </a:pPr>
            <a:r>
              <a:rPr sz="4576" spc="-52" dirty="0">
                <a:latin typeface="Cambria Math"/>
                <a:cs typeface="Cambria Math"/>
              </a:rPr>
              <a:t>⋯</a:t>
            </a:r>
            <a:endParaRPr sz="4576">
              <a:latin typeface="Cambria Math"/>
              <a:cs typeface="Cambria Math"/>
            </a:endParaRPr>
          </a:p>
        </p:txBody>
      </p:sp>
      <p:sp>
        <p:nvSpPr>
          <p:cNvPr id="9" name="object 9"/>
          <p:cNvSpPr txBox="1"/>
          <p:nvPr/>
        </p:nvSpPr>
        <p:spPr>
          <a:xfrm>
            <a:off x="758096" y="5324506"/>
            <a:ext cx="3526830" cy="525466"/>
          </a:xfrm>
          <a:prstGeom prst="rect">
            <a:avLst/>
          </a:prstGeom>
        </p:spPr>
        <p:txBody>
          <a:bodyPr vert="horz" wrap="square" lIns="0" tIns="13209" rIns="0" bIns="0" rtlCol="0">
            <a:spAutoFit/>
          </a:bodyPr>
          <a:lstStyle/>
          <a:p>
            <a:pPr marL="13209">
              <a:spcBef>
                <a:spcPts val="104"/>
              </a:spcBef>
            </a:pPr>
            <a:r>
              <a:rPr sz="3328" b="1" spc="-36" dirty="0">
                <a:latin typeface="ＭＳ ゴシック"/>
                <a:cs typeface="ＭＳ ゴシック"/>
              </a:rPr>
              <a:t>次の行</a:t>
            </a:r>
            <a:r>
              <a:rPr sz="2912" b="1" spc="-36" dirty="0">
                <a:latin typeface="ＭＳ ゴシック"/>
                <a:cs typeface="ＭＳ ゴシック"/>
              </a:rPr>
              <a:t>のデータ！！</a:t>
            </a:r>
            <a:endParaRPr sz="2912">
              <a:latin typeface="ＭＳ ゴシック"/>
              <a:cs typeface="ＭＳ ゴシック"/>
            </a:endParaRPr>
          </a:p>
        </p:txBody>
      </p:sp>
      <p:grpSp>
        <p:nvGrpSpPr>
          <p:cNvPr id="10" name="object 10"/>
          <p:cNvGrpSpPr/>
          <p:nvPr/>
        </p:nvGrpSpPr>
        <p:grpSpPr>
          <a:xfrm>
            <a:off x="172511" y="4859678"/>
            <a:ext cx="498644" cy="859252"/>
            <a:chOff x="165862" y="4569587"/>
            <a:chExt cx="479425" cy="826135"/>
          </a:xfrm>
        </p:grpSpPr>
        <p:sp>
          <p:nvSpPr>
            <p:cNvPr id="11" name="object 11"/>
            <p:cNvSpPr/>
            <p:nvPr/>
          </p:nvSpPr>
          <p:spPr>
            <a:xfrm>
              <a:off x="172883" y="4575937"/>
              <a:ext cx="466090" cy="438150"/>
            </a:xfrm>
            <a:custGeom>
              <a:avLst/>
              <a:gdLst/>
              <a:ahLst/>
              <a:cxnLst/>
              <a:rect l="l" t="t" r="r" b="b"/>
              <a:pathLst>
                <a:path w="466090" h="438150">
                  <a:moveTo>
                    <a:pt x="349086" y="0"/>
                  </a:moveTo>
                  <a:lnTo>
                    <a:pt x="349086" y="73406"/>
                  </a:lnTo>
                  <a:lnTo>
                    <a:pt x="291593" y="86207"/>
                  </a:lnTo>
                  <a:lnTo>
                    <a:pt x="238143" y="103519"/>
                  </a:lnTo>
                  <a:lnTo>
                    <a:pt x="189105" y="124950"/>
                  </a:lnTo>
                  <a:lnTo>
                    <a:pt x="144849" y="150104"/>
                  </a:lnTo>
                  <a:lnTo>
                    <a:pt x="105746" y="178589"/>
                  </a:lnTo>
                  <a:lnTo>
                    <a:pt x="72163" y="210010"/>
                  </a:lnTo>
                  <a:lnTo>
                    <a:pt x="44471" y="243974"/>
                  </a:lnTo>
                  <a:lnTo>
                    <a:pt x="23039" y="280086"/>
                  </a:lnTo>
                  <a:lnTo>
                    <a:pt x="8236" y="317954"/>
                  </a:lnTo>
                  <a:lnTo>
                    <a:pt x="434" y="357183"/>
                  </a:lnTo>
                  <a:lnTo>
                    <a:pt x="0" y="397379"/>
                  </a:lnTo>
                  <a:lnTo>
                    <a:pt x="7304" y="438150"/>
                  </a:lnTo>
                  <a:lnTo>
                    <a:pt x="22036" y="398842"/>
                  </a:lnTo>
                  <a:lnTo>
                    <a:pt x="43691" y="361665"/>
                  </a:lnTo>
                  <a:lnTo>
                    <a:pt x="71793" y="326963"/>
                  </a:lnTo>
                  <a:lnTo>
                    <a:pt x="105863" y="295081"/>
                  </a:lnTo>
                  <a:lnTo>
                    <a:pt x="145427" y="266362"/>
                  </a:lnTo>
                  <a:lnTo>
                    <a:pt x="190008" y="241149"/>
                  </a:lnTo>
                  <a:lnTo>
                    <a:pt x="239129" y="219787"/>
                  </a:lnTo>
                  <a:lnTo>
                    <a:pt x="292314" y="202620"/>
                  </a:lnTo>
                  <a:lnTo>
                    <a:pt x="349086" y="189992"/>
                  </a:lnTo>
                  <a:lnTo>
                    <a:pt x="349086" y="263271"/>
                  </a:lnTo>
                  <a:lnTo>
                    <a:pt x="465672" y="121666"/>
                  </a:lnTo>
                  <a:lnTo>
                    <a:pt x="349086" y="0"/>
                  </a:lnTo>
                  <a:close/>
                </a:path>
              </a:pathLst>
            </a:custGeom>
            <a:solidFill>
              <a:srgbClr val="1CACE3"/>
            </a:solidFill>
          </p:spPr>
          <p:txBody>
            <a:bodyPr wrap="square" lIns="0" tIns="0" rIns="0" bIns="0" rtlCol="0"/>
            <a:lstStyle/>
            <a:p>
              <a:endParaRPr sz="1872"/>
            </a:p>
          </p:txBody>
        </p:sp>
        <p:sp>
          <p:nvSpPr>
            <p:cNvPr id="12" name="object 12"/>
            <p:cNvSpPr/>
            <p:nvPr/>
          </p:nvSpPr>
          <p:spPr>
            <a:xfrm>
              <a:off x="172212" y="4955794"/>
              <a:ext cx="466725" cy="433070"/>
            </a:xfrm>
            <a:custGeom>
              <a:avLst/>
              <a:gdLst/>
              <a:ahLst/>
              <a:cxnLst/>
              <a:rect l="l" t="t" r="r" b="b"/>
              <a:pathLst>
                <a:path w="466725" h="433070">
                  <a:moveTo>
                    <a:pt x="0" y="0"/>
                  </a:moveTo>
                  <a:lnTo>
                    <a:pt x="0" y="116586"/>
                  </a:lnTo>
                  <a:lnTo>
                    <a:pt x="3633" y="156277"/>
                  </a:lnTo>
                  <a:lnTo>
                    <a:pt x="14242" y="194500"/>
                  </a:lnTo>
                  <a:lnTo>
                    <a:pt x="31390" y="230956"/>
                  </a:lnTo>
                  <a:lnTo>
                    <a:pt x="54639" y="265350"/>
                  </a:lnTo>
                  <a:lnTo>
                    <a:pt x="83552" y="297383"/>
                  </a:lnTo>
                  <a:lnTo>
                    <a:pt x="117694" y="326760"/>
                  </a:lnTo>
                  <a:lnTo>
                    <a:pt x="156625" y="353183"/>
                  </a:lnTo>
                  <a:lnTo>
                    <a:pt x="199911" y="376356"/>
                  </a:lnTo>
                  <a:lnTo>
                    <a:pt x="247112" y="395981"/>
                  </a:lnTo>
                  <a:lnTo>
                    <a:pt x="297793" y="411762"/>
                  </a:lnTo>
                  <a:lnTo>
                    <a:pt x="351517" y="423402"/>
                  </a:lnTo>
                  <a:lnTo>
                    <a:pt x="407846" y="430603"/>
                  </a:lnTo>
                  <a:lnTo>
                    <a:pt x="466344" y="433070"/>
                  </a:lnTo>
                  <a:lnTo>
                    <a:pt x="466344" y="316484"/>
                  </a:lnTo>
                  <a:lnTo>
                    <a:pt x="407846" y="314017"/>
                  </a:lnTo>
                  <a:lnTo>
                    <a:pt x="351517" y="306816"/>
                  </a:lnTo>
                  <a:lnTo>
                    <a:pt x="297793" y="295176"/>
                  </a:lnTo>
                  <a:lnTo>
                    <a:pt x="247112" y="279395"/>
                  </a:lnTo>
                  <a:lnTo>
                    <a:pt x="199911" y="259770"/>
                  </a:lnTo>
                  <a:lnTo>
                    <a:pt x="156625" y="236597"/>
                  </a:lnTo>
                  <a:lnTo>
                    <a:pt x="117694" y="210174"/>
                  </a:lnTo>
                  <a:lnTo>
                    <a:pt x="83552" y="180797"/>
                  </a:lnTo>
                  <a:lnTo>
                    <a:pt x="54639" y="148764"/>
                  </a:lnTo>
                  <a:lnTo>
                    <a:pt x="31390" y="114370"/>
                  </a:lnTo>
                  <a:lnTo>
                    <a:pt x="14242" y="77914"/>
                  </a:lnTo>
                  <a:lnTo>
                    <a:pt x="3633" y="39691"/>
                  </a:lnTo>
                  <a:lnTo>
                    <a:pt x="0" y="0"/>
                  </a:lnTo>
                  <a:close/>
                </a:path>
              </a:pathLst>
            </a:custGeom>
            <a:solidFill>
              <a:srgbClr val="178AB7"/>
            </a:solidFill>
          </p:spPr>
          <p:txBody>
            <a:bodyPr wrap="square" lIns="0" tIns="0" rIns="0" bIns="0" rtlCol="0"/>
            <a:lstStyle/>
            <a:p>
              <a:endParaRPr sz="1872"/>
            </a:p>
          </p:txBody>
        </p:sp>
        <p:sp>
          <p:nvSpPr>
            <p:cNvPr id="13" name="object 13"/>
            <p:cNvSpPr/>
            <p:nvPr/>
          </p:nvSpPr>
          <p:spPr>
            <a:xfrm>
              <a:off x="172212" y="4575937"/>
              <a:ext cx="466725" cy="813435"/>
            </a:xfrm>
            <a:custGeom>
              <a:avLst/>
              <a:gdLst/>
              <a:ahLst/>
              <a:cxnLst/>
              <a:rect l="l" t="t" r="r" b="b"/>
              <a:pathLst>
                <a:path w="466725" h="813435">
                  <a:moveTo>
                    <a:pt x="0" y="379857"/>
                  </a:moveTo>
                  <a:lnTo>
                    <a:pt x="3633" y="419548"/>
                  </a:lnTo>
                  <a:lnTo>
                    <a:pt x="14242" y="457771"/>
                  </a:lnTo>
                  <a:lnTo>
                    <a:pt x="31390" y="494227"/>
                  </a:lnTo>
                  <a:lnTo>
                    <a:pt x="54639" y="528621"/>
                  </a:lnTo>
                  <a:lnTo>
                    <a:pt x="83552" y="560654"/>
                  </a:lnTo>
                  <a:lnTo>
                    <a:pt x="117694" y="590031"/>
                  </a:lnTo>
                  <a:lnTo>
                    <a:pt x="156625" y="616454"/>
                  </a:lnTo>
                  <a:lnTo>
                    <a:pt x="199911" y="639627"/>
                  </a:lnTo>
                  <a:lnTo>
                    <a:pt x="247112" y="659252"/>
                  </a:lnTo>
                  <a:lnTo>
                    <a:pt x="297793" y="675033"/>
                  </a:lnTo>
                  <a:lnTo>
                    <a:pt x="351517" y="686673"/>
                  </a:lnTo>
                  <a:lnTo>
                    <a:pt x="407846" y="693874"/>
                  </a:lnTo>
                  <a:lnTo>
                    <a:pt x="466344" y="696341"/>
                  </a:lnTo>
                  <a:lnTo>
                    <a:pt x="466344" y="812927"/>
                  </a:lnTo>
                  <a:lnTo>
                    <a:pt x="407846" y="810460"/>
                  </a:lnTo>
                  <a:lnTo>
                    <a:pt x="351517" y="803259"/>
                  </a:lnTo>
                  <a:lnTo>
                    <a:pt x="297793" y="791619"/>
                  </a:lnTo>
                  <a:lnTo>
                    <a:pt x="247112" y="775838"/>
                  </a:lnTo>
                  <a:lnTo>
                    <a:pt x="199911" y="756213"/>
                  </a:lnTo>
                  <a:lnTo>
                    <a:pt x="156625" y="733040"/>
                  </a:lnTo>
                  <a:lnTo>
                    <a:pt x="117694" y="706617"/>
                  </a:lnTo>
                  <a:lnTo>
                    <a:pt x="83552" y="677240"/>
                  </a:lnTo>
                  <a:lnTo>
                    <a:pt x="54639" y="645207"/>
                  </a:lnTo>
                  <a:lnTo>
                    <a:pt x="31390" y="610813"/>
                  </a:lnTo>
                  <a:lnTo>
                    <a:pt x="14242" y="574357"/>
                  </a:lnTo>
                  <a:lnTo>
                    <a:pt x="3633" y="536134"/>
                  </a:lnTo>
                  <a:lnTo>
                    <a:pt x="0" y="496443"/>
                  </a:lnTo>
                  <a:lnTo>
                    <a:pt x="0" y="379857"/>
                  </a:lnTo>
                  <a:lnTo>
                    <a:pt x="3505" y="340985"/>
                  </a:lnTo>
                  <a:lnTo>
                    <a:pt x="13774" y="303349"/>
                  </a:lnTo>
                  <a:lnTo>
                    <a:pt x="30440" y="267271"/>
                  </a:lnTo>
                  <a:lnTo>
                    <a:pt x="53132" y="233074"/>
                  </a:lnTo>
                  <a:lnTo>
                    <a:pt x="81482" y="201078"/>
                  </a:lnTo>
                  <a:lnTo>
                    <a:pt x="115122" y="171607"/>
                  </a:lnTo>
                  <a:lnTo>
                    <a:pt x="153683" y="144984"/>
                  </a:lnTo>
                  <a:lnTo>
                    <a:pt x="196795" y="121529"/>
                  </a:lnTo>
                  <a:lnTo>
                    <a:pt x="244091" y="101566"/>
                  </a:lnTo>
                  <a:lnTo>
                    <a:pt x="295202" y="85418"/>
                  </a:lnTo>
                  <a:lnTo>
                    <a:pt x="349758" y="73406"/>
                  </a:lnTo>
                  <a:lnTo>
                    <a:pt x="349758" y="0"/>
                  </a:lnTo>
                  <a:lnTo>
                    <a:pt x="466344" y="121666"/>
                  </a:lnTo>
                  <a:lnTo>
                    <a:pt x="349758" y="263271"/>
                  </a:lnTo>
                  <a:lnTo>
                    <a:pt x="349758" y="189992"/>
                  </a:lnTo>
                  <a:lnTo>
                    <a:pt x="292985" y="202620"/>
                  </a:lnTo>
                  <a:lnTo>
                    <a:pt x="239800" y="219787"/>
                  </a:lnTo>
                  <a:lnTo>
                    <a:pt x="190679" y="241149"/>
                  </a:lnTo>
                  <a:lnTo>
                    <a:pt x="146098" y="266362"/>
                  </a:lnTo>
                  <a:lnTo>
                    <a:pt x="106535" y="295081"/>
                  </a:lnTo>
                  <a:lnTo>
                    <a:pt x="72464" y="326963"/>
                  </a:lnTo>
                  <a:lnTo>
                    <a:pt x="44363" y="361665"/>
                  </a:lnTo>
                  <a:lnTo>
                    <a:pt x="22708" y="398842"/>
                  </a:lnTo>
                  <a:lnTo>
                    <a:pt x="7975" y="438150"/>
                  </a:lnTo>
                </a:path>
              </a:pathLst>
            </a:custGeom>
            <a:ln w="12700">
              <a:solidFill>
                <a:srgbClr val="05465F"/>
              </a:solidFill>
            </a:ln>
          </p:spPr>
          <p:txBody>
            <a:bodyPr wrap="square" lIns="0" tIns="0" rIns="0" bIns="0" rtlCol="0"/>
            <a:lstStyle/>
            <a:p>
              <a:endParaRPr sz="1872"/>
            </a:p>
          </p:txBody>
        </p:sp>
      </p:grpSp>
      <p:sp>
        <p:nvSpPr>
          <p:cNvPr id="14" name="object 14"/>
          <p:cNvSpPr txBox="1"/>
          <p:nvPr/>
        </p:nvSpPr>
        <p:spPr>
          <a:xfrm>
            <a:off x="179116" y="841866"/>
            <a:ext cx="3357965" cy="612618"/>
          </a:xfrm>
          <a:prstGeom prst="rect">
            <a:avLst/>
          </a:prstGeom>
        </p:spPr>
        <p:txBody>
          <a:bodyPr vert="horz" wrap="square" lIns="0" tIns="13209" rIns="0" bIns="0" rtlCol="0">
            <a:spAutoFit/>
          </a:bodyPr>
          <a:lstStyle/>
          <a:p>
            <a:pPr marL="13209">
              <a:spcBef>
                <a:spcPts val="104"/>
              </a:spcBef>
            </a:pPr>
            <a:r>
              <a:rPr sz="3744" spc="-26" dirty="0">
                <a:cs typeface="Century Gothic"/>
              </a:rPr>
              <a:t>map0.txt</a:t>
            </a:r>
            <a:r>
              <a:rPr sz="3744" spc="-52" dirty="0">
                <a:cs typeface="ＭＳ ゴシック"/>
              </a:rPr>
              <a:t>の</a:t>
            </a:r>
            <a:endParaRPr sz="3744" dirty="0">
              <a:cs typeface="ＭＳ ゴシック"/>
            </a:endParaRPr>
          </a:p>
        </p:txBody>
      </p:sp>
      <p:sp>
        <p:nvSpPr>
          <p:cNvPr id="15" name="object 15"/>
          <p:cNvSpPr txBox="1"/>
          <p:nvPr/>
        </p:nvSpPr>
        <p:spPr>
          <a:xfrm>
            <a:off x="1578752" y="1148713"/>
            <a:ext cx="6777590" cy="973729"/>
          </a:xfrm>
          <a:prstGeom prst="rect">
            <a:avLst/>
          </a:prstGeom>
        </p:spPr>
        <p:txBody>
          <a:bodyPr vert="horz" wrap="square" lIns="0" tIns="13209" rIns="0" bIns="0" rtlCol="0">
            <a:spAutoFit/>
          </a:bodyPr>
          <a:lstStyle/>
          <a:p>
            <a:pPr marL="39628">
              <a:spcBef>
                <a:spcPts val="104"/>
              </a:spcBef>
              <a:tabLst>
                <a:tab pos="2298413" algn="l"/>
              </a:tabLst>
            </a:pPr>
            <a:r>
              <a:rPr sz="5617" spc="-62" baseline="6172" dirty="0">
                <a:latin typeface="ＭＳ ゴシック"/>
                <a:cs typeface="ＭＳ ゴシック"/>
              </a:rPr>
              <a:t>二行目</a:t>
            </a:r>
            <a:r>
              <a:rPr sz="5617" b="1" spc="-78" baseline="6172" dirty="0">
                <a:latin typeface="Century Gothic"/>
                <a:cs typeface="Century Gothic"/>
              </a:rPr>
              <a:t>→</a:t>
            </a:r>
            <a:r>
              <a:rPr sz="5617" b="1" baseline="6172" dirty="0">
                <a:latin typeface="Century Gothic"/>
                <a:cs typeface="Century Gothic"/>
              </a:rPr>
              <a:t>	</a:t>
            </a:r>
            <a:r>
              <a:rPr sz="6241" b="1" spc="-10" dirty="0">
                <a:solidFill>
                  <a:srgbClr val="FF0000"/>
                </a:solidFill>
                <a:latin typeface="Century Gothic"/>
                <a:cs typeface="Century Gothic"/>
              </a:rPr>
              <a:t>100</a:t>
            </a:r>
            <a:r>
              <a:rPr sz="6241" b="1" spc="-10" dirty="0">
                <a:latin typeface="Century Gothic"/>
                <a:cs typeface="Century Gothic"/>
              </a:rPr>
              <a:t>0000</a:t>
            </a:r>
            <a:r>
              <a:rPr sz="6241" b="1" spc="-10" dirty="0">
                <a:solidFill>
                  <a:srgbClr val="FF0000"/>
                </a:solidFill>
                <a:latin typeface="Century Gothic"/>
                <a:cs typeface="Century Gothic"/>
              </a:rPr>
              <a:t>001</a:t>
            </a:r>
            <a:endParaRPr sz="6241" dirty="0">
              <a:latin typeface="Century Gothic"/>
              <a:cs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object 7"/>
          <p:cNvSpPr txBox="1"/>
          <p:nvPr/>
        </p:nvSpPr>
        <p:spPr>
          <a:xfrm>
            <a:off x="211556" y="880080"/>
            <a:ext cx="11590775" cy="5975867"/>
          </a:xfrm>
          <a:prstGeom prst="rect">
            <a:avLst/>
          </a:prstGeom>
        </p:spPr>
        <p:txBody>
          <a:bodyPr vert="horz" wrap="square" lIns="0" tIns="348720" rIns="0" bIns="0" rtlCol="0">
            <a:spAutoFit/>
          </a:bodyPr>
          <a:lstStyle/>
          <a:p>
            <a:pPr marL="13209">
              <a:spcBef>
                <a:spcPts val="2746"/>
              </a:spcBef>
            </a:pPr>
            <a:r>
              <a:rPr lang="ja-JP" altLang="en-US" sz="2496" dirty="0">
                <a:latin typeface="+mn-ea"/>
                <a:cs typeface="MS Gothic"/>
              </a:rPr>
              <a:t>　　</a:t>
            </a:r>
            <a:r>
              <a:rPr sz="2496" dirty="0">
                <a:latin typeface="+mn-ea"/>
                <a:cs typeface="MS Gothic"/>
              </a:rPr>
              <a:t>～処理の順番</a:t>
            </a:r>
            <a:r>
              <a:rPr sz="2496" spc="-52" dirty="0">
                <a:latin typeface="+mn-ea"/>
                <a:cs typeface="MS Gothic"/>
              </a:rPr>
              <a:t>～</a:t>
            </a:r>
            <a:endParaRPr sz="2496" dirty="0">
              <a:latin typeface="+mn-ea"/>
              <a:cs typeface="MS Gothic"/>
            </a:endParaRPr>
          </a:p>
          <a:p>
            <a:pPr marL="604985">
              <a:spcBef>
                <a:spcPts val="2361"/>
              </a:spcBef>
            </a:pPr>
            <a:r>
              <a:rPr sz="2080" spc="-21" dirty="0">
                <a:latin typeface="+mn-ea"/>
                <a:cs typeface="MS Gothic"/>
              </a:rPr>
              <a:t>①</a:t>
            </a:r>
            <a:r>
              <a:rPr lang="ja-JP" altLang="en-US" sz="2080" spc="-21" dirty="0">
                <a:latin typeface="+mn-ea"/>
                <a:cs typeface="MS Gothic"/>
              </a:rPr>
              <a:t>プログラムで使用する変数・配列の宣言</a:t>
            </a:r>
            <a:endParaRPr lang="en-US" altLang="ja-JP" sz="2080" spc="-21" dirty="0">
              <a:latin typeface="+mn-ea"/>
              <a:cs typeface="MS Gothic"/>
            </a:endParaRPr>
          </a:p>
          <a:p>
            <a:pPr marL="604985">
              <a:spcBef>
                <a:spcPts val="2361"/>
              </a:spcBef>
            </a:pPr>
            <a:r>
              <a:rPr lang="ja-JP" altLang="en-US" sz="2080" spc="-21" dirty="0">
                <a:latin typeface="+mn-ea"/>
                <a:cs typeface="MS Gothic"/>
              </a:rPr>
              <a:t>②プレイヤー名をキーボード入力</a:t>
            </a:r>
            <a:endParaRPr lang="en-US" altLang="ja-JP" sz="2080" spc="-21" dirty="0">
              <a:latin typeface="+mn-ea"/>
              <a:cs typeface="MS Gothic"/>
            </a:endParaRPr>
          </a:p>
          <a:p>
            <a:pPr marL="604985">
              <a:spcBef>
                <a:spcPts val="2361"/>
              </a:spcBef>
            </a:pPr>
            <a:r>
              <a:rPr lang="ja-JP" altLang="en-US" sz="2080" spc="-21" dirty="0">
                <a:latin typeface="+mn-ea"/>
                <a:cs typeface="MS Gothic"/>
              </a:rPr>
              <a:t>③ループ内でキー入力チェック（</a:t>
            </a:r>
            <a:r>
              <a:rPr lang="en-US" altLang="ja-JP" sz="2080" spc="-21" dirty="0">
                <a:latin typeface="+mn-ea"/>
                <a:cs typeface="MS Gothic"/>
              </a:rPr>
              <a:t>’e’</a:t>
            </a:r>
            <a:r>
              <a:rPr lang="ja-JP" altLang="en-US" sz="2080" spc="-21" dirty="0">
                <a:latin typeface="+mn-ea"/>
                <a:cs typeface="MS Gothic"/>
              </a:rPr>
              <a:t>か否か）</a:t>
            </a:r>
            <a:endParaRPr lang="en-US" altLang="ja-JP" sz="2080" spc="-21" dirty="0">
              <a:latin typeface="+mn-ea"/>
              <a:cs typeface="MS Gothic"/>
            </a:endParaRPr>
          </a:p>
          <a:p>
            <a:pPr marL="604985">
              <a:spcBef>
                <a:spcPts val="2361"/>
              </a:spcBef>
            </a:pPr>
            <a:r>
              <a:rPr lang="ja-JP" altLang="en-US" sz="2080" spc="-21" dirty="0">
                <a:latin typeface="+mn-ea"/>
                <a:cs typeface="MS Gothic"/>
              </a:rPr>
              <a:t>④</a:t>
            </a:r>
            <a:r>
              <a:rPr lang="en-US" altLang="ja-JP" sz="2080" spc="-21" dirty="0">
                <a:latin typeface="+mn-ea"/>
                <a:cs typeface="MS Gothic"/>
              </a:rPr>
              <a:t>Enter</a:t>
            </a:r>
            <a:r>
              <a:rPr lang="ja-JP" altLang="en-US" sz="2080" spc="-21" dirty="0">
                <a:latin typeface="+mn-ea"/>
                <a:cs typeface="MS Gothic"/>
              </a:rPr>
              <a:t>キーの入力ならスコアを＋１</a:t>
            </a:r>
            <a:endParaRPr lang="en-US" altLang="ja-JP" sz="2080" spc="-21" dirty="0">
              <a:latin typeface="+mn-ea"/>
              <a:cs typeface="MS Gothic"/>
            </a:endParaRPr>
          </a:p>
          <a:p>
            <a:pPr marL="604985">
              <a:spcBef>
                <a:spcPts val="2361"/>
              </a:spcBef>
            </a:pPr>
            <a:r>
              <a:rPr lang="ja-JP" altLang="en-US" sz="2080" spc="-21" dirty="0">
                <a:latin typeface="+mn-ea"/>
                <a:cs typeface="MS Gothic"/>
              </a:rPr>
              <a:t>④</a:t>
            </a:r>
            <a:r>
              <a:rPr lang="en-US" altLang="ja-JP" sz="2080" spc="-21" dirty="0">
                <a:latin typeface="+mn-ea"/>
                <a:cs typeface="MS Gothic"/>
              </a:rPr>
              <a:t>´ ‘e’</a:t>
            </a:r>
            <a:r>
              <a:rPr lang="ja-JP" altLang="en-US" sz="2080" spc="-21" dirty="0">
                <a:latin typeface="+mn-ea"/>
                <a:cs typeface="MS Gothic"/>
              </a:rPr>
              <a:t>の入力ならループを抜ける</a:t>
            </a:r>
            <a:endParaRPr lang="en-US" altLang="ja-JP" sz="2080" spc="-21" dirty="0">
              <a:latin typeface="+mn-ea"/>
              <a:cs typeface="MS Gothic"/>
            </a:endParaRPr>
          </a:p>
          <a:p>
            <a:pPr marL="604985">
              <a:spcBef>
                <a:spcPts val="2361"/>
              </a:spcBef>
            </a:pPr>
            <a:r>
              <a:rPr lang="ja-JP" altLang="en-US" sz="2080" spc="-21" dirty="0">
                <a:latin typeface="+mn-ea"/>
                <a:cs typeface="MS Gothic"/>
              </a:rPr>
              <a:t>⑤ファイルを新規作成でオープン（作成できないならエラー表示）</a:t>
            </a:r>
            <a:endParaRPr lang="en-US" altLang="ja-JP" sz="2080" spc="-21" dirty="0">
              <a:latin typeface="+mn-ea"/>
              <a:cs typeface="MS Gothic"/>
            </a:endParaRPr>
          </a:p>
          <a:p>
            <a:pPr marL="604985">
              <a:spcBef>
                <a:spcPts val="2361"/>
              </a:spcBef>
            </a:pPr>
            <a:r>
              <a:rPr lang="ja-JP" altLang="en-US" sz="2080" spc="-21" dirty="0">
                <a:latin typeface="+mn-ea"/>
                <a:cs typeface="MS Gothic"/>
              </a:rPr>
              <a:t>⑥ファイルに名前とスコアを書き込む</a:t>
            </a:r>
            <a:endParaRPr lang="en-US" altLang="ja-JP" sz="2080" spc="-21" dirty="0">
              <a:latin typeface="+mn-ea"/>
              <a:cs typeface="MS Gothic"/>
            </a:endParaRPr>
          </a:p>
          <a:p>
            <a:pPr marL="604985">
              <a:spcBef>
                <a:spcPts val="2361"/>
              </a:spcBef>
            </a:pPr>
            <a:r>
              <a:rPr lang="ja-JP" altLang="en-US" sz="2080" spc="-21" dirty="0">
                <a:latin typeface="+mn-ea"/>
                <a:cs typeface="MS Gothic"/>
              </a:rPr>
              <a:t>⑦ファイルをクローズする</a:t>
            </a:r>
            <a:endParaRPr sz="2080" dirty="0">
              <a:latin typeface="+mn-ea"/>
              <a:cs typeface="MS Gothic"/>
            </a:endParaRPr>
          </a:p>
        </p:txBody>
      </p:sp>
      <p:sp>
        <p:nvSpPr>
          <p:cNvPr id="8" name="object 8"/>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extLst>
      <p:ext uri="{BB962C8B-B14F-4D97-AF65-F5344CB8AC3E}">
        <p14:creationId xmlns:p14="http://schemas.microsoft.com/office/powerpoint/2010/main" val="1853560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613745" y="360262"/>
          <a:ext cx="4952092" cy="2508408"/>
        </p:xfrm>
        <a:graphic>
          <a:graphicData uri="http://schemas.openxmlformats.org/drawingml/2006/table">
            <a:tbl>
              <a:tblPr firstRow="1" bandRow="1">
                <a:tableStyleId>{2D5ABB26-0587-4C30-8999-92F81FD0307C}</a:tableStyleId>
              </a:tblPr>
              <a:tblGrid>
                <a:gridCol w="4952092">
                  <a:extLst>
                    <a:ext uri="{9D8B030D-6E8A-4147-A177-3AD203B41FA5}">
                      <a16:colId xmlns:a16="http://schemas.microsoft.com/office/drawing/2014/main" val="20000"/>
                    </a:ext>
                  </a:extLst>
                </a:gridCol>
              </a:tblGrid>
              <a:tr h="802453">
                <a:tc>
                  <a:txBody>
                    <a:bodyPr/>
                    <a:lstStyle/>
                    <a:p>
                      <a:pPr marL="1270" algn="ctr">
                        <a:lnSpc>
                          <a:spcPts val="5695"/>
                        </a:lnSpc>
                        <a:spcBef>
                          <a:spcPts val="280"/>
                        </a:spcBef>
                      </a:pPr>
                      <a:r>
                        <a:rPr sz="5000" b="1" spc="-10" dirty="0">
                          <a:latin typeface="Century Gothic"/>
                          <a:cs typeface="Century Gothic"/>
                        </a:rPr>
                        <a:t>1111111111</a:t>
                      </a:r>
                      <a:endParaRPr sz="5000">
                        <a:latin typeface="Century Gothic"/>
                        <a:cs typeface="Century Gothic"/>
                      </a:endParaRPr>
                    </a:p>
                  </a:txBody>
                  <a:tcPr marL="0" marR="0" marT="36985" marB="0">
                    <a:lnL w="12700">
                      <a:solidFill>
                        <a:srgbClr val="05465F"/>
                      </a:solidFill>
                      <a:prstDash val="solid"/>
                    </a:lnL>
                    <a:lnR w="12700">
                      <a:solidFill>
                        <a:srgbClr val="05465F"/>
                      </a:solidFill>
                      <a:prstDash val="solid"/>
                    </a:lnR>
                    <a:lnT w="12700">
                      <a:solidFill>
                        <a:srgbClr val="05465F"/>
                      </a:solidFill>
                      <a:prstDash val="solid"/>
                    </a:lnT>
                  </a:tcPr>
                </a:tc>
                <a:extLst>
                  <a:ext uri="{0D108BD9-81ED-4DB2-BD59-A6C34878D82A}">
                    <a16:rowId xmlns:a16="http://schemas.microsoft.com/office/drawing/2014/main" val="10000"/>
                  </a:ext>
                </a:extLst>
              </a:tr>
              <a:tr h="758202">
                <a:tc>
                  <a:txBody>
                    <a:bodyPr/>
                    <a:lstStyle/>
                    <a:p>
                      <a:pPr marL="1270" algn="ctr">
                        <a:lnSpc>
                          <a:spcPts val="5645"/>
                        </a:lnSpc>
                      </a:pPr>
                      <a:r>
                        <a:rPr sz="5000" b="1" spc="-10" dirty="0">
                          <a:latin typeface="Century Gothic"/>
                          <a:cs typeface="Century Gothic"/>
                        </a:rPr>
                        <a:t>1000000001</a:t>
                      </a:r>
                      <a:endParaRPr sz="5000">
                        <a:latin typeface="Century Gothic"/>
                        <a:cs typeface="Century Gothic"/>
                      </a:endParaRPr>
                    </a:p>
                  </a:txBody>
                  <a:tcPr marL="0" marR="0" marT="0" marB="0">
                    <a:lnL w="12700">
                      <a:solidFill>
                        <a:srgbClr val="05465F"/>
                      </a:solidFill>
                      <a:prstDash val="solid"/>
                    </a:lnL>
                    <a:lnR w="12700">
                      <a:solidFill>
                        <a:srgbClr val="05465F"/>
                      </a:solidFill>
                      <a:prstDash val="solid"/>
                    </a:lnR>
                  </a:tcPr>
                </a:tc>
                <a:extLst>
                  <a:ext uri="{0D108BD9-81ED-4DB2-BD59-A6C34878D82A}">
                    <a16:rowId xmlns:a16="http://schemas.microsoft.com/office/drawing/2014/main" val="10001"/>
                  </a:ext>
                </a:extLst>
              </a:tr>
              <a:tr h="947753">
                <a:tc>
                  <a:txBody>
                    <a:bodyPr/>
                    <a:lstStyle/>
                    <a:p>
                      <a:pPr marL="635" algn="ctr">
                        <a:lnSpc>
                          <a:spcPts val="7075"/>
                        </a:lnSpc>
                      </a:pPr>
                      <a:r>
                        <a:rPr sz="6200" b="1" spc="-10" dirty="0">
                          <a:solidFill>
                            <a:srgbClr val="FF0000"/>
                          </a:solidFill>
                          <a:latin typeface="Century Gothic"/>
                          <a:cs typeface="Century Gothic"/>
                        </a:rPr>
                        <a:t>100</a:t>
                      </a:r>
                      <a:r>
                        <a:rPr sz="6200" b="1" spc="-10" dirty="0">
                          <a:latin typeface="Century Gothic"/>
                          <a:cs typeface="Century Gothic"/>
                        </a:rPr>
                        <a:t>0000</a:t>
                      </a:r>
                      <a:r>
                        <a:rPr sz="6200" b="1" spc="-10" dirty="0">
                          <a:solidFill>
                            <a:srgbClr val="FF0000"/>
                          </a:solidFill>
                          <a:latin typeface="Century Gothic"/>
                          <a:cs typeface="Century Gothic"/>
                        </a:rPr>
                        <a:t>001</a:t>
                      </a:r>
                      <a:endParaRPr sz="6200">
                        <a:latin typeface="Century Gothic"/>
                        <a:cs typeface="Century Gothic"/>
                      </a:endParaRPr>
                    </a:p>
                  </a:txBody>
                  <a:tcPr marL="0" marR="0" marT="0" marB="0">
                    <a:lnL w="12700">
                      <a:solidFill>
                        <a:srgbClr val="05465F"/>
                      </a:solidFill>
                      <a:prstDash val="solid"/>
                    </a:lnL>
                    <a:lnR w="12700">
                      <a:solidFill>
                        <a:srgbClr val="05465F"/>
                      </a:solidFill>
                      <a:prstDash val="solid"/>
                    </a:lnR>
                    <a:lnB w="12700">
                      <a:solidFill>
                        <a:srgbClr val="05465F"/>
                      </a:solidFill>
                      <a:prstDash val="solid"/>
                    </a:lnB>
                  </a:tcPr>
                </a:tc>
                <a:extLst>
                  <a:ext uri="{0D108BD9-81ED-4DB2-BD59-A6C34878D82A}">
                    <a16:rowId xmlns:a16="http://schemas.microsoft.com/office/drawing/2014/main" val="10002"/>
                  </a:ext>
                </a:extLst>
              </a:tr>
            </a:tbl>
          </a:graphicData>
        </a:graphic>
      </p:graphicFrame>
      <p:graphicFrame>
        <p:nvGraphicFramePr>
          <p:cNvPr id="3" name="object 3"/>
          <p:cNvGraphicFramePr>
            <a:graphicFrameLocks noGrp="1"/>
          </p:cNvGraphicFramePr>
          <p:nvPr/>
        </p:nvGraphicFramePr>
        <p:xfrm>
          <a:off x="826678" y="3317185"/>
          <a:ext cx="4725556" cy="1951645"/>
        </p:xfrm>
        <a:graphic>
          <a:graphicData uri="http://schemas.openxmlformats.org/drawingml/2006/table">
            <a:tbl>
              <a:tblPr firstRow="1" bandRow="1">
                <a:tableStyleId>{2D5ABB26-0587-4C30-8999-92F81FD0307C}</a:tableStyleId>
              </a:tblPr>
              <a:tblGrid>
                <a:gridCol w="1575185">
                  <a:extLst>
                    <a:ext uri="{9D8B030D-6E8A-4147-A177-3AD203B41FA5}">
                      <a16:colId xmlns:a16="http://schemas.microsoft.com/office/drawing/2014/main" val="20000"/>
                    </a:ext>
                  </a:extLst>
                </a:gridCol>
                <a:gridCol w="1575185">
                  <a:extLst>
                    <a:ext uri="{9D8B030D-6E8A-4147-A177-3AD203B41FA5}">
                      <a16:colId xmlns:a16="http://schemas.microsoft.com/office/drawing/2014/main" val="20001"/>
                    </a:ext>
                  </a:extLst>
                </a:gridCol>
                <a:gridCol w="1575185">
                  <a:extLst>
                    <a:ext uri="{9D8B030D-6E8A-4147-A177-3AD203B41FA5}">
                      <a16:colId xmlns:a16="http://schemas.microsoft.com/office/drawing/2014/main" val="20002"/>
                    </a:ext>
                  </a:extLst>
                </a:gridCol>
              </a:tblGrid>
              <a:tr h="1258827">
                <a:tc>
                  <a:txBody>
                    <a:bodyPr/>
                    <a:lstStyle/>
                    <a:p>
                      <a:pPr algn="ctr">
                        <a:lnSpc>
                          <a:spcPct val="100000"/>
                        </a:lnSpc>
                        <a:spcBef>
                          <a:spcPts val="1810"/>
                        </a:spcBef>
                      </a:pPr>
                      <a:r>
                        <a:rPr sz="5000" b="1" spc="-50" dirty="0">
                          <a:latin typeface="Century Gothic"/>
                          <a:cs typeface="Century Gothic"/>
                        </a:rPr>
                        <a:t>1</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extLst>
                  <a:ext uri="{0D108BD9-81ED-4DB2-BD59-A6C34878D82A}">
                    <a16:rowId xmlns:a16="http://schemas.microsoft.com/office/drawing/2014/main" val="10000"/>
                  </a:ext>
                </a:extLst>
              </a:tr>
              <a:tr h="692817">
                <a:tc>
                  <a:txBody>
                    <a:bodyPr/>
                    <a:lstStyle/>
                    <a:p>
                      <a:pPr marL="104139">
                        <a:lnSpc>
                          <a:spcPct val="100000"/>
                        </a:lnSpc>
                        <a:spcBef>
                          <a:spcPts val="409"/>
                        </a:spcBef>
                        <a:tabLst>
                          <a:tab pos="861060" algn="l"/>
                        </a:tabLst>
                      </a:pPr>
                      <a:r>
                        <a:rPr sz="3700" b="1" spc="-25" dirty="0">
                          <a:latin typeface="Century Gothic"/>
                          <a:cs typeface="Century Gothic"/>
                        </a:rPr>
                        <a:t>[</a:t>
                      </a:r>
                      <a:r>
                        <a:rPr sz="3700" b="1" spc="-25" dirty="0">
                          <a:solidFill>
                            <a:srgbClr val="FF0000"/>
                          </a:solidFill>
                          <a:latin typeface="Century Gothic"/>
                          <a:cs typeface="Century Gothic"/>
                        </a:rPr>
                        <a:t>2</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a:t>
                      </a:r>
                      <a:r>
                        <a:rPr sz="3700" b="1" spc="-25" dirty="0">
                          <a:solidFill>
                            <a:srgbClr val="FF0000"/>
                          </a:solidFill>
                          <a:latin typeface="Century Gothic"/>
                          <a:cs typeface="Century Gothic"/>
                        </a:rPr>
                        <a:t>0</a:t>
                      </a:r>
                      <a:r>
                        <a:rPr sz="3700" b="1" spc="-25" dirty="0">
                          <a:latin typeface="Century Gothic"/>
                          <a:cs typeface="Century Gothic"/>
                        </a:rPr>
                        <a:t>]</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4139">
                        <a:lnSpc>
                          <a:spcPct val="100000"/>
                        </a:lnSpc>
                        <a:spcBef>
                          <a:spcPts val="409"/>
                        </a:spcBef>
                        <a:tabLst>
                          <a:tab pos="861060" algn="l"/>
                        </a:tabLst>
                      </a:pPr>
                      <a:r>
                        <a:rPr sz="3700" b="1" spc="-25" dirty="0">
                          <a:latin typeface="Century Gothic"/>
                          <a:cs typeface="Century Gothic"/>
                        </a:rPr>
                        <a:t>[</a:t>
                      </a:r>
                      <a:r>
                        <a:rPr sz="3700" b="1" spc="-25" dirty="0">
                          <a:solidFill>
                            <a:srgbClr val="FF0000"/>
                          </a:solidFill>
                          <a:latin typeface="Century Gothic"/>
                          <a:cs typeface="Century Gothic"/>
                        </a:rPr>
                        <a:t>2</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[1]</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4775">
                        <a:lnSpc>
                          <a:spcPct val="100000"/>
                        </a:lnSpc>
                        <a:spcBef>
                          <a:spcPts val="409"/>
                        </a:spcBef>
                        <a:tabLst>
                          <a:tab pos="861694" algn="l"/>
                        </a:tabLst>
                      </a:pPr>
                      <a:r>
                        <a:rPr sz="3700" b="1" spc="-25" dirty="0">
                          <a:latin typeface="Century Gothic"/>
                          <a:cs typeface="Century Gothic"/>
                        </a:rPr>
                        <a:t>[</a:t>
                      </a:r>
                      <a:r>
                        <a:rPr sz="3700" b="1" spc="-25" dirty="0">
                          <a:solidFill>
                            <a:srgbClr val="FF0000"/>
                          </a:solidFill>
                          <a:latin typeface="Century Gothic"/>
                          <a:cs typeface="Century Gothic"/>
                        </a:rPr>
                        <a:t>2</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[2]</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extLst>
                  <a:ext uri="{0D108BD9-81ED-4DB2-BD59-A6C34878D82A}">
                    <a16:rowId xmlns:a16="http://schemas.microsoft.com/office/drawing/2014/main" val="10001"/>
                  </a:ext>
                </a:extLst>
              </a:tr>
            </a:tbl>
          </a:graphicData>
        </a:graphic>
      </p:graphicFrame>
      <p:graphicFrame>
        <p:nvGraphicFramePr>
          <p:cNvPr id="4" name="object 4"/>
          <p:cNvGraphicFramePr>
            <a:graphicFrameLocks noGrp="1"/>
          </p:cNvGraphicFramePr>
          <p:nvPr/>
        </p:nvGraphicFramePr>
        <p:xfrm>
          <a:off x="6956110" y="3317185"/>
          <a:ext cx="4725556" cy="1951645"/>
        </p:xfrm>
        <a:graphic>
          <a:graphicData uri="http://schemas.openxmlformats.org/drawingml/2006/table">
            <a:tbl>
              <a:tblPr firstRow="1" bandRow="1">
                <a:tableStyleId>{2D5ABB26-0587-4C30-8999-92F81FD0307C}</a:tableStyleId>
              </a:tblPr>
              <a:tblGrid>
                <a:gridCol w="1575185">
                  <a:extLst>
                    <a:ext uri="{9D8B030D-6E8A-4147-A177-3AD203B41FA5}">
                      <a16:colId xmlns:a16="http://schemas.microsoft.com/office/drawing/2014/main" val="20000"/>
                    </a:ext>
                  </a:extLst>
                </a:gridCol>
                <a:gridCol w="1575185">
                  <a:extLst>
                    <a:ext uri="{9D8B030D-6E8A-4147-A177-3AD203B41FA5}">
                      <a16:colId xmlns:a16="http://schemas.microsoft.com/office/drawing/2014/main" val="20001"/>
                    </a:ext>
                  </a:extLst>
                </a:gridCol>
                <a:gridCol w="1575185">
                  <a:extLst>
                    <a:ext uri="{9D8B030D-6E8A-4147-A177-3AD203B41FA5}">
                      <a16:colId xmlns:a16="http://schemas.microsoft.com/office/drawing/2014/main" val="20002"/>
                    </a:ext>
                  </a:extLst>
                </a:gridCol>
              </a:tblGrid>
              <a:tr h="1258827">
                <a:tc>
                  <a:txBody>
                    <a:bodyPr/>
                    <a:lstStyle/>
                    <a:p>
                      <a:pPr marL="635"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marL="635"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marL="1270" algn="ctr">
                        <a:lnSpc>
                          <a:spcPct val="100000"/>
                        </a:lnSpc>
                        <a:spcBef>
                          <a:spcPts val="1810"/>
                        </a:spcBef>
                      </a:pPr>
                      <a:r>
                        <a:rPr sz="5000" b="1" spc="-50" dirty="0">
                          <a:latin typeface="Century Gothic"/>
                          <a:cs typeface="Century Gothic"/>
                        </a:rPr>
                        <a:t>1</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extLst>
                  <a:ext uri="{0D108BD9-81ED-4DB2-BD59-A6C34878D82A}">
                    <a16:rowId xmlns:a16="http://schemas.microsoft.com/office/drawing/2014/main" val="10000"/>
                  </a:ext>
                </a:extLst>
              </a:tr>
              <a:tr h="692817">
                <a:tc>
                  <a:txBody>
                    <a:bodyPr/>
                    <a:lstStyle/>
                    <a:p>
                      <a:pPr marL="104775">
                        <a:lnSpc>
                          <a:spcPct val="100000"/>
                        </a:lnSpc>
                        <a:spcBef>
                          <a:spcPts val="409"/>
                        </a:spcBef>
                        <a:tabLst>
                          <a:tab pos="861694" algn="l"/>
                        </a:tabLst>
                      </a:pPr>
                      <a:r>
                        <a:rPr sz="3700" b="1" spc="-25" dirty="0">
                          <a:latin typeface="Century Gothic"/>
                          <a:cs typeface="Century Gothic"/>
                        </a:rPr>
                        <a:t>[</a:t>
                      </a:r>
                      <a:r>
                        <a:rPr sz="3700" b="1" spc="-25" dirty="0">
                          <a:solidFill>
                            <a:srgbClr val="FF0000"/>
                          </a:solidFill>
                          <a:latin typeface="Century Gothic"/>
                          <a:cs typeface="Century Gothic"/>
                        </a:rPr>
                        <a:t>2</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[7]</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4775">
                        <a:lnSpc>
                          <a:spcPct val="100000"/>
                        </a:lnSpc>
                        <a:spcBef>
                          <a:spcPts val="409"/>
                        </a:spcBef>
                        <a:tabLst>
                          <a:tab pos="862330" algn="l"/>
                        </a:tabLst>
                      </a:pPr>
                      <a:r>
                        <a:rPr sz="3700" b="1" spc="-25" dirty="0">
                          <a:latin typeface="Century Gothic"/>
                          <a:cs typeface="Century Gothic"/>
                        </a:rPr>
                        <a:t>[</a:t>
                      </a:r>
                      <a:r>
                        <a:rPr sz="3700" b="1" spc="-25" dirty="0">
                          <a:solidFill>
                            <a:srgbClr val="FF0000"/>
                          </a:solidFill>
                          <a:latin typeface="Century Gothic"/>
                          <a:cs typeface="Century Gothic"/>
                        </a:rPr>
                        <a:t>2</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[8]</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5410">
                        <a:lnSpc>
                          <a:spcPct val="100000"/>
                        </a:lnSpc>
                        <a:spcBef>
                          <a:spcPts val="409"/>
                        </a:spcBef>
                        <a:tabLst>
                          <a:tab pos="862330" algn="l"/>
                        </a:tabLst>
                      </a:pPr>
                      <a:r>
                        <a:rPr sz="3700" b="1" spc="-25" dirty="0">
                          <a:latin typeface="Century Gothic"/>
                          <a:cs typeface="Century Gothic"/>
                        </a:rPr>
                        <a:t>[</a:t>
                      </a:r>
                      <a:r>
                        <a:rPr sz="3700" b="1" spc="-25" dirty="0">
                          <a:solidFill>
                            <a:srgbClr val="FF0000"/>
                          </a:solidFill>
                          <a:latin typeface="Century Gothic"/>
                          <a:cs typeface="Century Gothic"/>
                        </a:rPr>
                        <a:t>2</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a:t>
                      </a:r>
                      <a:r>
                        <a:rPr sz="3700" b="1" spc="-25" dirty="0">
                          <a:solidFill>
                            <a:srgbClr val="FF0000"/>
                          </a:solidFill>
                          <a:latin typeface="Century Gothic"/>
                          <a:cs typeface="Century Gothic"/>
                        </a:rPr>
                        <a:t>9</a:t>
                      </a:r>
                      <a:r>
                        <a:rPr sz="3700" b="1" spc="-25" dirty="0">
                          <a:latin typeface="Century Gothic"/>
                          <a:cs typeface="Century Gothic"/>
                        </a:rPr>
                        <a:t>]</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extLst>
                  <a:ext uri="{0D108BD9-81ED-4DB2-BD59-A6C34878D82A}">
                    <a16:rowId xmlns:a16="http://schemas.microsoft.com/office/drawing/2014/main" val="10001"/>
                  </a:ext>
                </a:extLst>
              </a:tr>
            </a:tbl>
          </a:graphicData>
        </a:graphic>
      </p:graphicFrame>
      <p:sp>
        <p:nvSpPr>
          <p:cNvPr id="5" name="object 5"/>
          <p:cNvSpPr txBox="1"/>
          <p:nvPr/>
        </p:nvSpPr>
        <p:spPr>
          <a:xfrm>
            <a:off x="6004461" y="4198166"/>
            <a:ext cx="525062" cy="745733"/>
          </a:xfrm>
          <a:prstGeom prst="rect">
            <a:avLst/>
          </a:prstGeom>
        </p:spPr>
        <p:txBody>
          <a:bodyPr vert="horz" wrap="square" lIns="0" tIns="13209" rIns="0" bIns="0" rtlCol="0">
            <a:spAutoFit/>
          </a:bodyPr>
          <a:lstStyle/>
          <a:p>
            <a:pPr marL="13209">
              <a:spcBef>
                <a:spcPts val="104"/>
              </a:spcBef>
            </a:pPr>
            <a:r>
              <a:rPr sz="4576" spc="-52" dirty="0">
                <a:latin typeface="Cambria Math"/>
                <a:cs typeface="Cambria Math"/>
              </a:rPr>
              <a:t>⋯</a:t>
            </a:r>
            <a:endParaRPr sz="4576">
              <a:latin typeface="Cambria Math"/>
              <a:cs typeface="Cambria Math"/>
            </a:endParaRPr>
          </a:p>
        </p:txBody>
      </p:sp>
      <p:sp>
        <p:nvSpPr>
          <p:cNvPr id="6" name="object 6"/>
          <p:cNvSpPr txBox="1"/>
          <p:nvPr/>
        </p:nvSpPr>
        <p:spPr>
          <a:xfrm>
            <a:off x="758097" y="5324506"/>
            <a:ext cx="3524849" cy="525466"/>
          </a:xfrm>
          <a:prstGeom prst="rect">
            <a:avLst/>
          </a:prstGeom>
        </p:spPr>
        <p:txBody>
          <a:bodyPr vert="horz" wrap="square" lIns="0" tIns="13209" rIns="0" bIns="0" rtlCol="0">
            <a:spAutoFit/>
          </a:bodyPr>
          <a:lstStyle/>
          <a:p>
            <a:pPr marL="13209">
              <a:spcBef>
                <a:spcPts val="104"/>
              </a:spcBef>
            </a:pPr>
            <a:r>
              <a:rPr sz="3328" b="1" spc="-36" dirty="0">
                <a:latin typeface="ＭＳ ゴシック"/>
                <a:cs typeface="ＭＳ ゴシック"/>
              </a:rPr>
              <a:t>次の行</a:t>
            </a:r>
            <a:r>
              <a:rPr sz="2912" b="1" spc="-36" dirty="0">
                <a:latin typeface="ＭＳ ゴシック"/>
                <a:cs typeface="ＭＳ ゴシック"/>
              </a:rPr>
              <a:t>のデータ！！</a:t>
            </a:r>
            <a:endParaRPr sz="2912">
              <a:latin typeface="ＭＳ ゴシック"/>
              <a:cs typeface="ＭＳ ゴシック"/>
            </a:endParaRPr>
          </a:p>
        </p:txBody>
      </p:sp>
      <p:grpSp>
        <p:nvGrpSpPr>
          <p:cNvPr id="7" name="object 7"/>
          <p:cNvGrpSpPr/>
          <p:nvPr/>
        </p:nvGrpSpPr>
        <p:grpSpPr>
          <a:xfrm>
            <a:off x="172511" y="4859678"/>
            <a:ext cx="498644" cy="859252"/>
            <a:chOff x="165862" y="4569587"/>
            <a:chExt cx="479425" cy="826135"/>
          </a:xfrm>
        </p:grpSpPr>
        <p:sp>
          <p:nvSpPr>
            <p:cNvPr id="8" name="object 8"/>
            <p:cNvSpPr/>
            <p:nvPr/>
          </p:nvSpPr>
          <p:spPr>
            <a:xfrm>
              <a:off x="172883" y="4575937"/>
              <a:ext cx="466090" cy="438150"/>
            </a:xfrm>
            <a:custGeom>
              <a:avLst/>
              <a:gdLst/>
              <a:ahLst/>
              <a:cxnLst/>
              <a:rect l="l" t="t" r="r" b="b"/>
              <a:pathLst>
                <a:path w="466090" h="438150">
                  <a:moveTo>
                    <a:pt x="349086" y="0"/>
                  </a:moveTo>
                  <a:lnTo>
                    <a:pt x="349086" y="73406"/>
                  </a:lnTo>
                  <a:lnTo>
                    <a:pt x="291593" y="86207"/>
                  </a:lnTo>
                  <a:lnTo>
                    <a:pt x="238143" y="103519"/>
                  </a:lnTo>
                  <a:lnTo>
                    <a:pt x="189105" y="124950"/>
                  </a:lnTo>
                  <a:lnTo>
                    <a:pt x="144849" y="150104"/>
                  </a:lnTo>
                  <a:lnTo>
                    <a:pt x="105746" y="178589"/>
                  </a:lnTo>
                  <a:lnTo>
                    <a:pt x="72163" y="210010"/>
                  </a:lnTo>
                  <a:lnTo>
                    <a:pt x="44471" y="243974"/>
                  </a:lnTo>
                  <a:lnTo>
                    <a:pt x="23039" y="280086"/>
                  </a:lnTo>
                  <a:lnTo>
                    <a:pt x="8236" y="317954"/>
                  </a:lnTo>
                  <a:lnTo>
                    <a:pt x="434" y="357183"/>
                  </a:lnTo>
                  <a:lnTo>
                    <a:pt x="0" y="397379"/>
                  </a:lnTo>
                  <a:lnTo>
                    <a:pt x="7304" y="438150"/>
                  </a:lnTo>
                  <a:lnTo>
                    <a:pt x="22036" y="398842"/>
                  </a:lnTo>
                  <a:lnTo>
                    <a:pt x="43691" y="361665"/>
                  </a:lnTo>
                  <a:lnTo>
                    <a:pt x="71793" y="326963"/>
                  </a:lnTo>
                  <a:lnTo>
                    <a:pt x="105863" y="295081"/>
                  </a:lnTo>
                  <a:lnTo>
                    <a:pt x="145427" y="266362"/>
                  </a:lnTo>
                  <a:lnTo>
                    <a:pt x="190008" y="241149"/>
                  </a:lnTo>
                  <a:lnTo>
                    <a:pt x="239129" y="219787"/>
                  </a:lnTo>
                  <a:lnTo>
                    <a:pt x="292314" y="202620"/>
                  </a:lnTo>
                  <a:lnTo>
                    <a:pt x="349086" y="189992"/>
                  </a:lnTo>
                  <a:lnTo>
                    <a:pt x="349086" y="263271"/>
                  </a:lnTo>
                  <a:lnTo>
                    <a:pt x="465672" y="121666"/>
                  </a:lnTo>
                  <a:lnTo>
                    <a:pt x="349086" y="0"/>
                  </a:lnTo>
                  <a:close/>
                </a:path>
              </a:pathLst>
            </a:custGeom>
            <a:solidFill>
              <a:srgbClr val="1CACE3"/>
            </a:solidFill>
          </p:spPr>
          <p:txBody>
            <a:bodyPr wrap="square" lIns="0" tIns="0" rIns="0" bIns="0" rtlCol="0"/>
            <a:lstStyle/>
            <a:p>
              <a:endParaRPr sz="1872"/>
            </a:p>
          </p:txBody>
        </p:sp>
        <p:sp>
          <p:nvSpPr>
            <p:cNvPr id="9" name="object 9"/>
            <p:cNvSpPr/>
            <p:nvPr/>
          </p:nvSpPr>
          <p:spPr>
            <a:xfrm>
              <a:off x="172212" y="4955794"/>
              <a:ext cx="466725" cy="433070"/>
            </a:xfrm>
            <a:custGeom>
              <a:avLst/>
              <a:gdLst/>
              <a:ahLst/>
              <a:cxnLst/>
              <a:rect l="l" t="t" r="r" b="b"/>
              <a:pathLst>
                <a:path w="466725" h="433070">
                  <a:moveTo>
                    <a:pt x="0" y="0"/>
                  </a:moveTo>
                  <a:lnTo>
                    <a:pt x="0" y="116586"/>
                  </a:lnTo>
                  <a:lnTo>
                    <a:pt x="3633" y="156277"/>
                  </a:lnTo>
                  <a:lnTo>
                    <a:pt x="14242" y="194500"/>
                  </a:lnTo>
                  <a:lnTo>
                    <a:pt x="31390" y="230956"/>
                  </a:lnTo>
                  <a:lnTo>
                    <a:pt x="54639" y="265350"/>
                  </a:lnTo>
                  <a:lnTo>
                    <a:pt x="83552" y="297383"/>
                  </a:lnTo>
                  <a:lnTo>
                    <a:pt x="117694" y="326760"/>
                  </a:lnTo>
                  <a:lnTo>
                    <a:pt x="156625" y="353183"/>
                  </a:lnTo>
                  <a:lnTo>
                    <a:pt x="199911" y="376356"/>
                  </a:lnTo>
                  <a:lnTo>
                    <a:pt x="247112" y="395981"/>
                  </a:lnTo>
                  <a:lnTo>
                    <a:pt x="297793" y="411762"/>
                  </a:lnTo>
                  <a:lnTo>
                    <a:pt x="351517" y="423402"/>
                  </a:lnTo>
                  <a:lnTo>
                    <a:pt x="407846" y="430603"/>
                  </a:lnTo>
                  <a:lnTo>
                    <a:pt x="466344" y="433070"/>
                  </a:lnTo>
                  <a:lnTo>
                    <a:pt x="466344" y="316484"/>
                  </a:lnTo>
                  <a:lnTo>
                    <a:pt x="407846" y="314017"/>
                  </a:lnTo>
                  <a:lnTo>
                    <a:pt x="351517" y="306816"/>
                  </a:lnTo>
                  <a:lnTo>
                    <a:pt x="297793" y="295176"/>
                  </a:lnTo>
                  <a:lnTo>
                    <a:pt x="247112" y="279395"/>
                  </a:lnTo>
                  <a:lnTo>
                    <a:pt x="199911" y="259770"/>
                  </a:lnTo>
                  <a:lnTo>
                    <a:pt x="156625" y="236597"/>
                  </a:lnTo>
                  <a:lnTo>
                    <a:pt x="117694" y="210174"/>
                  </a:lnTo>
                  <a:lnTo>
                    <a:pt x="83552" y="180797"/>
                  </a:lnTo>
                  <a:lnTo>
                    <a:pt x="54639" y="148764"/>
                  </a:lnTo>
                  <a:lnTo>
                    <a:pt x="31390" y="114370"/>
                  </a:lnTo>
                  <a:lnTo>
                    <a:pt x="14242" y="77914"/>
                  </a:lnTo>
                  <a:lnTo>
                    <a:pt x="3633" y="39691"/>
                  </a:lnTo>
                  <a:lnTo>
                    <a:pt x="0" y="0"/>
                  </a:lnTo>
                  <a:close/>
                </a:path>
              </a:pathLst>
            </a:custGeom>
            <a:solidFill>
              <a:srgbClr val="178AB7"/>
            </a:solidFill>
          </p:spPr>
          <p:txBody>
            <a:bodyPr wrap="square" lIns="0" tIns="0" rIns="0" bIns="0" rtlCol="0"/>
            <a:lstStyle/>
            <a:p>
              <a:endParaRPr sz="1872"/>
            </a:p>
          </p:txBody>
        </p:sp>
        <p:sp>
          <p:nvSpPr>
            <p:cNvPr id="10" name="object 10"/>
            <p:cNvSpPr/>
            <p:nvPr/>
          </p:nvSpPr>
          <p:spPr>
            <a:xfrm>
              <a:off x="172212" y="4575937"/>
              <a:ext cx="466725" cy="813435"/>
            </a:xfrm>
            <a:custGeom>
              <a:avLst/>
              <a:gdLst/>
              <a:ahLst/>
              <a:cxnLst/>
              <a:rect l="l" t="t" r="r" b="b"/>
              <a:pathLst>
                <a:path w="466725" h="813435">
                  <a:moveTo>
                    <a:pt x="0" y="379857"/>
                  </a:moveTo>
                  <a:lnTo>
                    <a:pt x="3633" y="419548"/>
                  </a:lnTo>
                  <a:lnTo>
                    <a:pt x="14242" y="457771"/>
                  </a:lnTo>
                  <a:lnTo>
                    <a:pt x="31390" y="494227"/>
                  </a:lnTo>
                  <a:lnTo>
                    <a:pt x="54639" y="528621"/>
                  </a:lnTo>
                  <a:lnTo>
                    <a:pt x="83552" y="560654"/>
                  </a:lnTo>
                  <a:lnTo>
                    <a:pt x="117694" y="590031"/>
                  </a:lnTo>
                  <a:lnTo>
                    <a:pt x="156625" y="616454"/>
                  </a:lnTo>
                  <a:lnTo>
                    <a:pt x="199911" y="639627"/>
                  </a:lnTo>
                  <a:lnTo>
                    <a:pt x="247112" y="659252"/>
                  </a:lnTo>
                  <a:lnTo>
                    <a:pt x="297793" y="675033"/>
                  </a:lnTo>
                  <a:lnTo>
                    <a:pt x="351517" y="686673"/>
                  </a:lnTo>
                  <a:lnTo>
                    <a:pt x="407846" y="693874"/>
                  </a:lnTo>
                  <a:lnTo>
                    <a:pt x="466344" y="696341"/>
                  </a:lnTo>
                  <a:lnTo>
                    <a:pt x="466344" y="812927"/>
                  </a:lnTo>
                  <a:lnTo>
                    <a:pt x="407846" y="810460"/>
                  </a:lnTo>
                  <a:lnTo>
                    <a:pt x="351517" y="803259"/>
                  </a:lnTo>
                  <a:lnTo>
                    <a:pt x="297793" y="791619"/>
                  </a:lnTo>
                  <a:lnTo>
                    <a:pt x="247112" y="775838"/>
                  </a:lnTo>
                  <a:lnTo>
                    <a:pt x="199911" y="756213"/>
                  </a:lnTo>
                  <a:lnTo>
                    <a:pt x="156625" y="733040"/>
                  </a:lnTo>
                  <a:lnTo>
                    <a:pt x="117694" y="706617"/>
                  </a:lnTo>
                  <a:lnTo>
                    <a:pt x="83552" y="677240"/>
                  </a:lnTo>
                  <a:lnTo>
                    <a:pt x="54639" y="645207"/>
                  </a:lnTo>
                  <a:lnTo>
                    <a:pt x="31390" y="610813"/>
                  </a:lnTo>
                  <a:lnTo>
                    <a:pt x="14242" y="574357"/>
                  </a:lnTo>
                  <a:lnTo>
                    <a:pt x="3633" y="536134"/>
                  </a:lnTo>
                  <a:lnTo>
                    <a:pt x="0" y="496443"/>
                  </a:lnTo>
                  <a:lnTo>
                    <a:pt x="0" y="379857"/>
                  </a:lnTo>
                  <a:lnTo>
                    <a:pt x="3505" y="340985"/>
                  </a:lnTo>
                  <a:lnTo>
                    <a:pt x="13774" y="303349"/>
                  </a:lnTo>
                  <a:lnTo>
                    <a:pt x="30440" y="267271"/>
                  </a:lnTo>
                  <a:lnTo>
                    <a:pt x="53132" y="233074"/>
                  </a:lnTo>
                  <a:lnTo>
                    <a:pt x="81482" y="201078"/>
                  </a:lnTo>
                  <a:lnTo>
                    <a:pt x="115122" y="171607"/>
                  </a:lnTo>
                  <a:lnTo>
                    <a:pt x="153683" y="144984"/>
                  </a:lnTo>
                  <a:lnTo>
                    <a:pt x="196795" y="121529"/>
                  </a:lnTo>
                  <a:lnTo>
                    <a:pt x="244091" y="101566"/>
                  </a:lnTo>
                  <a:lnTo>
                    <a:pt x="295202" y="85418"/>
                  </a:lnTo>
                  <a:lnTo>
                    <a:pt x="349758" y="73406"/>
                  </a:lnTo>
                  <a:lnTo>
                    <a:pt x="349758" y="0"/>
                  </a:lnTo>
                  <a:lnTo>
                    <a:pt x="466344" y="121666"/>
                  </a:lnTo>
                  <a:lnTo>
                    <a:pt x="349758" y="263271"/>
                  </a:lnTo>
                  <a:lnTo>
                    <a:pt x="349758" y="189992"/>
                  </a:lnTo>
                  <a:lnTo>
                    <a:pt x="292985" y="202620"/>
                  </a:lnTo>
                  <a:lnTo>
                    <a:pt x="239800" y="219787"/>
                  </a:lnTo>
                  <a:lnTo>
                    <a:pt x="190679" y="241149"/>
                  </a:lnTo>
                  <a:lnTo>
                    <a:pt x="146098" y="266362"/>
                  </a:lnTo>
                  <a:lnTo>
                    <a:pt x="106535" y="295081"/>
                  </a:lnTo>
                  <a:lnTo>
                    <a:pt x="72464" y="326963"/>
                  </a:lnTo>
                  <a:lnTo>
                    <a:pt x="44363" y="361665"/>
                  </a:lnTo>
                  <a:lnTo>
                    <a:pt x="22708" y="398842"/>
                  </a:lnTo>
                  <a:lnTo>
                    <a:pt x="7975" y="438150"/>
                  </a:lnTo>
                </a:path>
              </a:pathLst>
            </a:custGeom>
            <a:ln w="12700">
              <a:solidFill>
                <a:srgbClr val="05465F"/>
              </a:solidFill>
            </a:ln>
          </p:spPr>
          <p:txBody>
            <a:bodyPr wrap="square" lIns="0" tIns="0" rIns="0" bIns="0" rtlCol="0"/>
            <a:lstStyle/>
            <a:p>
              <a:endParaRPr sz="1872"/>
            </a:p>
          </p:txBody>
        </p:sp>
      </p:grpSp>
      <p:sp>
        <p:nvSpPr>
          <p:cNvPr id="11" name="object 11"/>
          <p:cNvSpPr txBox="1">
            <a:spLocks noGrp="1"/>
          </p:cNvSpPr>
          <p:nvPr>
            <p:ph type="title"/>
          </p:nvPr>
        </p:nvSpPr>
        <p:spPr>
          <a:xfrm>
            <a:off x="947357" y="1330100"/>
            <a:ext cx="2529543" cy="1811180"/>
          </a:xfrm>
          <a:prstGeom prst="rect">
            <a:avLst/>
          </a:prstGeom>
        </p:spPr>
        <p:txBody>
          <a:bodyPr vert="horz" wrap="square" lIns="0" tIns="13209" rIns="0" bIns="0" rtlCol="0" anchor="ctr">
            <a:spAutoFit/>
          </a:bodyPr>
          <a:lstStyle/>
          <a:p>
            <a:pPr marL="608947" marR="5284" indent="-596399">
              <a:lnSpc>
                <a:spcPct val="100000"/>
              </a:lnSpc>
              <a:spcBef>
                <a:spcPts val="104"/>
              </a:spcBef>
            </a:pPr>
            <a:r>
              <a:rPr sz="3744" spc="-10" dirty="0"/>
              <a:t>map0.txt</a:t>
            </a:r>
            <a:r>
              <a:rPr sz="3744" spc="-52" dirty="0">
                <a:latin typeface="ＭＳ ゴシック"/>
                <a:cs typeface="ＭＳ ゴシック"/>
              </a:rPr>
              <a:t>の</a:t>
            </a:r>
            <a:r>
              <a:rPr sz="3744" spc="-36" dirty="0">
                <a:latin typeface="ＭＳ ゴシック"/>
                <a:cs typeface="ＭＳ ゴシック"/>
              </a:rPr>
              <a:t>三行目</a:t>
            </a:r>
            <a:r>
              <a:rPr sz="3744" spc="-52" dirty="0"/>
              <a:t>→</a:t>
            </a:r>
            <a:endParaRPr sz="3744" dirty="0">
              <a:latin typeface="ＭＳ ゴシック"/>
              <a:cs typeface="ＭＳ ゴシック"/>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089658" y="3850634"/>
            <a:ext cx="5940133" cy="2747493"/>
            <a:chOff x="5854953" y="3599434"/>
            <a:chExt cx="5711190" cy="2641600"/>
          </a:xfrm>
        </p:grpSpPr>
        <p:sp>
          <p:nvSpPr>
            <p:cNvPr id="4" name="object 4"/>
            <p:cNvSpPr/>
            <p:nvPr/>
          </p:nvSpPr>
          <p:spPr>
            <a:xfrm>
              <a:off x="5861303" y="3605784"/>
              <a:ext cx="5698490" cy="2628900"/>
            </a:xfrm>
            <a:custGeom>
              <a:avLst/>
              <a:gdLst/>
              <a:ahLst/>
              <a:cxnLst/>
              <a:rect l="l" t="t" r="r" b="b"/>
              <a:pathLst>
                <a:path w="5698490" h="2628900">
                  <a:moveTo>
                    <a:pt x="5698236" y="0"/>
                  </a:moveTo>
                  <a:lnTo>
                    <a:pt x="0" y="0"/>
                  </a:lnTo>
                  <a:lnTo>
                    <a:pt x="0" y="2628900"/>
                  </a:lnTo>
                  <a:lnTo>
                    <a:pt x="5698236" y="2628900"/>
                  </a:lnTo>
                  <a:lnTo>
                    <a:pt x="5698236" y="0"/>
                  </a:lnTo>
                  <a:close/>
                </a:path>
              </a:pathLst>
            </a:custGeom>
            <a:solidFill>
              <a:srgbClr val="FFFFFF"/>
            </a:solidFill>
          </p:spPr>
          <p:txBody>
            <a:bodyPr wrap="square" lIns="0" tIns="0" rIns="0" bIns="0" rtlCol="0"/>
            <a:lstStyle/>
            <a:p>
              <a:endParaRPr sz="1872"/>
            </a:p>
          </p:txBody>
        </p:sp>
        <p:sp>
          <p:nvSpPr>
            <p:cNvPr id="5" name="object 5"/>
            <p:cNvSpPr/>
            <p:nvPr/>
          </p:nvSpPr>
          <p:spPr>
            <a:xfrm>
              <a:off x="5861303" y="3605784"/>
              <a:ext cx="5698490" cy="2628900"/>
            </a:xfrm>
            <a:custGeom>
              <a:avLst/>
              <a:gdLst/>
              <a:ahLst/>
              <a:cxnLst/>
              <a:rect l="l" t="t" r="r" b="b"/>
              <a:pathLst>
                <a:path w="5698490" h="2628900">
                  <a:moveTo>
                    <a:pt x="0" y="2628900"/>
                  </a:moveTo>
                  <a:lnTo>
                    <a:pt x="5698236" y="2628900"/>
                  </a:lnTo>
                  <a:lnTo>
                    <a:pt x="5698236" y="0"/>
                  </a:lnTo>
                  <a:lnTo>
                    <a:pt x="0" y="0"/>
                  </a:lnTo>
                  <a:lnTo>
                    <a:pt x="0" y="2628900"/>
                  </a:lnTo>
                  <a:close/>
                </a:path>
              </a:pathLst>
            </a:custGeom>
            <a:ln w="12700">
              <a:solidFill>
                <a:srgbClr val="05465F"/>
              </a:solidFill>
            </a:ln>
          </p:spPr>
          <p:txBody>
            <a:bodyPr wrap="square" lIns="0" tIns="0" rIns="0" bIns="0" rtlCol="0"/>
            <a:lstStyle/>
            <a:p>
              <a:endParaRPr sz="1872"/>
            </a:p>
          </p:txBody>
        </p:sp>
      </p:grpSp>
      <p:sp>
        <p:nvSpPr>
          <p:cNvPr id="6" name="object 6"/>
          <p:cNvSpPr txBox="1"/>
          <p:nvPr/>
        </p:nvSpPr>
        <p:spPr>
          <a:xfrm>
            <a:off x="6179086" y="4899702"/>
            <a:ext cx="2293760" cy="1517532"/>
          </a:xfrm>
          <a:prstGeom prst="rect">
            <a:avLst/>
          </a:prstGeom>
        </p:spPr>
        <p:txBody>
          <a:bodyPr vert="horz" wrap="square" lIns="0" tIns="13209" rIns="0" bIns="0" rtlCol="0">
            <a:spAutoFit/>
          </a:bodyPr>
          <a:lstStyle/>
          <a:p>
            <a:pPr marL="13209">
              <a:spcBef>
                <a:spcPts val="104"/>
              </a:spcBef>
            </a:pPr>
            <a:r>
              <a:rPr sz="2496" b="1" spc="-10" dirty="0">
                <a:latin typeface="Century Gothic"/>
                <a:cs typeface="Century Gothic"/>
              </a:rPr>
              <a:t>1000000001</a:t>
            </a:r>
            <a:r>
              <a:rPr sz="3328" b="1" spc="-10" dirty="0">
                <a:solidFill>
                  <a:srgbClr val="AA71D3"/>
                </a:solidFill>
                <a:latin typeface="Century Gothic"/>
                <a:cs typeface="Century Gothic"/>
              </a:rPr>
              <a:t>¥n</a:t>
            </a:r>
            <a:endParaRPr sz="3328">
              <a:latin typeface="Century Gothic"/>
              <a:cs typeface="Century Gothic"/>
            </a:endParaRPr>
          </a:p>
          <a:p>
            <a:pPr marL="13209">
              <a:lnSpc>
                <a:spcPts val="3989"/>
              </a:lnSpc>
              <a:spcBef>
                <a:spcPts val="5"/>
              </a:spcBef>
            </a:pPr>
            <a:r>
              <a:rPr sz="2496" b="1" spc="-10" dirty="0">
                <a:latin typeface="Century Gothic"/>
                <a:cs typeface="Century Gothic"/>
              </a:rPr>
              <a:t>1000000001</a:t>
            </a:r>
            <a:r>
              <a:rPr sz="3328" b="1" spc="-10" dirty="0">
                <a:solidFill>
                  <a:srgbClr val="AA71D3"/>
                </a:solidFill>
                <a:latin typeface="Century Gothic"/>
                <a:cs typeface="Century Gothic"/>
              </a:rPr>
              <a:t>¥n</a:t>
            </a:r>
            <a:endParaRPr sz="3328">
              <a:latin typeface="Century Gothic"/>
              <a:cs typeface="Century Gothic"/>
            </a:endParaRPr>
          </a:p>
          <a:p>
            <a:pPr marL="13209">
              <a:lnSpc>
                <a:spcPts val="3989"/>
              </a:lnSpc>
            </a:pPr>
            <a:r>
              <a:rPr sz="2496" b="1" spc="-10" dirty="0">
                <a:latin typeface="Century Gothic"/>
                <a:cs typeface="Century Gothic"/>
              </a:rPr>
              <a:t>1111111111</a:t>
            </a:r>
            <a:r>
              <a:rPr sz="3328" b="1" spc="-10" dirty="0">
                <a:solidFill>
                  <a:srgbClr val="AA71D3"/>
                </a:solidFill>
                <a:latin typeface="Century Gothic"/>
                <a:cs typeface="Century Gothic"/>
              </a:rPr>
              <a:t>¥n</a:t>
            </a:r>
            <a:endParaRPr sz="3328">
              <a:latin typeface="Century Gothic"/>
              <a:cs typeface="Century Gothic"/>
            </a:endParaRPr>
          </a:p>
        </p:txBody>
      </p:sp>
      <p:sp>
        <p:nvSpPr>
          <p:cNvPr id="7" name="object 7"/>
          <p:cNvSpPr txBox="1"/>
          <p:nvPr/>
        </p:nvSpPr>
        <p:spPr>
          <a:xfrm>
            <a:off x="9538643" y="5942989"/>
            <a:ext cx="2632969" cy="612618"/>
          </a:xfrm>
          <a:prstGeom prst="rect">
            <a:avLst/>
          </a:prstGeom>
        </p:spPr>
        <p:txBody>
          <a:bodyPr vert="horz" wrap="square" lIns="0" tIns="13209" rIns="0" bIns="0" rtlCol="0">
            <a:spAutoFit/>
          </a:bodyPr>
          <a:lstStyle/>
          <a:p>
            <a:pPr marL="13209">
              <a:spcBef>
                <a:spcPts val="104"/>
              </a:spcBef>
            </a:pPr>
            <a:r>
              <a:rPr sz="3744" b="1" spc="-10" dirty="0">
                <a:solidFill>
                  <a:srgbClr val="2583C5"/>
                </a:solidFill>
                <a:cs typeface="Century Gothic"/>
              </a:rPr>
              <a:t>map0.txt</a:t>
            </a:r>
            <a:endParaRPr sz="3744" dirty="0">
              <a:cs typeface="Century Gothic"/>
            </a:endParaRPr>
          </a:p>
        </p:txBody>
      </p:sp>
      <p:sp>
        <p:nvSpPr>
          <p:cNvPr id="8" name="object 8"/>
          <p:cNvSpPr txBox="1"/>
          <p:nvPr/>
        </p:nvSpPr>
        <p:spPr>
          <a:xfrm>
            <a:off x="837034" y="1206514"/>
            <a:ext cx="9399596" cy="2245377"/>
          </a:xfrm>
          <a:prstGeom prst="rect">
            <a:avLst/>
          </a:prstGeom>
        </p:spPr>
        <p:txBody>
          <a:bodyPr vert="horz" wrap="square" lIns="0" tIns="68027" rIns="0" bIns="0" rtlCol="0">
            <a:spAutoFit/>
          </a:bodyPr>
          <a:lstStyle/>
          <a:p>
            <a:pPr marL="13209">
              <a:spcBef>
                <a:spcPts val="536"/>
              </a:spcBef>
            </a:pPr>
            <a:r>
              <a:rPr sz="4160" spc="-47" dirty="0">
                <a:latin typeface="ＭＳ ゴシック"/>
                <a:cs typeface="ＭＳ ゴシック"/>
              </a:rPr>
              <a:t>※注意※</a:t>
            </a:r>
            <a:endParaRPr sz="4160" dirty="0">
              <a:latin typeface="ＭＳ ゴシック"/>
              <a:cs typeface="ＭＳ ゴシック"/>
            </a:endParaRPr>
          </a:p>
          <a:p>
            <a:pPr marL="115581">
              <a:spcBef>
                <a:spcPts val="520"/>
              </a:spcBef>
            </a:pPr>
            <a:r>
              <a:rPr sz="3744" dirty="0">
                <a:latin typeface="ＭＳ ゴシック"/>
                <a:cs typeface="ＭＳ ゴシック"/>
              </a:rPr>
              <a:t>二次元配列には</a:t>
            </a:r>
            <a:r>
              <a:rPr sz="4992" b="1" spc="-10" dirty="0">
                <a:latin typeface="Century Gothic"/>
                <a:cs typeface="Century Gothic"/>
              </a:rPr>
              <a:t>0</a:t>
            </a:r>
            <a:r>
              <a:rPr sz="3744" dirty="0">
                <a:latin typeface="ＭＳ ゴシック"/>
                <a:cs typeface="ＭＳ ゴシック"/>
              </a:rPr>
              <a:t>か</a:t>
            </a:r>
            <a:r>
              <a:rPr sz="4992" b="1" dirty="0">
                <a:latin typeface="Century Gothic"/>
                <a:cs typeface="Century Gothic"/>
              </a:rPr>
              <a:t>1</a:t>
            </a:r>
            <a:r>
              <a:rPr sz="3744" spc="-5" dirty="0">
                <a:latin typeface="ＭＳ ゴシック"/>
                <a:cs typeface="ＭＳ ゴシック"/>
              </a:rPr>
              <a:t>のデータのみ格納する</a:t>
            </a:r>
            <a:endParaRPr sz="3744" dirty="0">
              <a:latin typeface="ＭＳ ゴシック"/>
              <a:cs typeface="ＭＳ ゴシック"/>
            </a:endParaRPr>
          </a:p>
          <a:p>
            <a:pPr marL="115581">
              <a:spcBef>
                <a:spcPts val="5"/>
              </a:spcBef>
            </a:pPr>
            <a:r>
              <a:rPr sz="4576" b="1" spc="-10" dirty="0">
                <a:solidFill>
                  <a:srgbClr val="C00000"/>
                </a:solidFill>
                <a:latin typeface="Century Gothic"/>
                <a:cs typeface="Century Gothic"/>
              </a:rPr>
              <a:t>‘¥</a:t>
            </a:r>
            <a:r>
              <a:rPr sz="4576" b="1" spc="-10" dirty="0" err="1">
                <a:solidFill>
                  <a:srgbClr val="C00000"/>
                </a:solidFill>
                <a:latin typeface="Century Gothic"/>
                <a:cs typeface="Century Gothic"/>
              </a:rPr>
              <a:t>n’</a:t>
            </a:r>
            <a:r>
              <a:rPr sz="3744" spc="-16" dirty="0" err="1">
                <a:latin typeface="ＭＳ ゴシック"/>
                <a:cs typeface="ＭＳ ゴシック"/>
              </a:rPr>
              <a:t>が入らないように処理を考え</a:t>
            </a:r>
            <a:r>
              <a:rPr lang="ja-JP" altLang="en-US" sz="3744" spc="-16" dirty="0">
                <a:latin typeface="ＭＳ ゴシック"/>
                <a:cs typeface="ＭＳ ゴシック"/>
              </a:rPr>
              <a:t>てみる</a:t>
            </a:r>
            <a:endParaRPr sz="3744" dirty="0">
              <a:latin typeface="ＭＳ ゴシック"/>
              <a:cs typeface="ＭＳ ゴシック"/>
            </a:endParaRPr>
          </a:p>
        </p:txBody>
      </p:sp>
      <p:sp>
        <p:nvSpPr>
          <p:cNvPr id="9" name="object 9"/>
          <p:cNvSpPr txBox="1"/>
          <p:nvPr/>
        </p:nvSpPr>
        <p:spPr>
          <a:xfrm>
            <a:off x="6152667" y="3885242"/>
            <a:ext cx="5740015" cy="1037593"/>
          </a:xfrm>
          <a:prstGeom prst="rect">
            <a:avLst/>
          </a:prstGeom>
        </p:spPr>
        <p:txBody>
          <a:bodyPr vert="horz" wrap="square" lIns="0" tIns="13209" rIns="0" bIns="0" rtlCol="0">
            <a:spAutoFit/>
          </a:bodyPr>
          <a:lstStyle/>
          <a:p>
            <a:pPr marL="39628">
              <a:spcBef>
                <a:spcPts val="104"/>
              </a:spcBef>
            </a:pPr>
            <a:r>
              <a:rPr sz="2496" b="1" spc="-10" dirty="0">
                <a:latin typeface="Century Gothic"/>
                <a:cs typeface="Century Gothic"/>
              </a:rPr>
              <a:t>1111111111</a:t>
            </a:r>
            <a:r>
              <a:rPr sz="3328" b="1" spc="-10" dirty="0">
                <a:solidFill>
                  <a:srgbClr val="AA71D3"/>
                </a:solidFill>
                <a:latin typeface="Century Gothic"/>
                <a:cs typeface="Century Gothic"/>
              </a:rPr>
              <a:t>¥n</a:t>
            </a:r>
            <a:endParaRPr sz="3328">
              <a:latin typeface="Century Gothic"/>
              <a:cs typeface="Century Gothic"/>
            </a:endParaRPr>
          </a:p>
          <a:p>
            <a:pPr marL="39628"/>
            <a:r>
              <a:rPr sz="2496" b="1" spc="-21" dirty="0">
                <a:latin typeface="Century Gothic"/>
                <a:cs typeface="Century Gothic"/>
              </a:rPr>
              <a:t>1000000001</a:t>
            </a:r>
            <a:r>
              <a:rPr sz="3328" b="1" spc="-21" dirty="0">
                <a:solidFill>
                  <a:srgbClr val="AA71D3"/>
                </a:solidFill>
                <a:latin typeface="Century Gothic"/>
                <a:cs typeface="Century Gothic"/>
              </a:rPr>
              <a:t>¥n</a:t>
            </a:r>
            <a:r>
              <a:rPr sz="3328" b="1" spc="-26" dirty="0">
                <a:solidFill>
                  <a:srgbClr val="AA71D3"/>
                </a:solidFill>
                <a:latin typeface="Century Gothic"/>
                <a:cs typeface="Century Gothic"/>
              </a:rPr>
              <a:t> </a:t>
            </a:r>
            <a:r>
              <a:rPr sz="4368" b="1" spc="-54" baseline="-3968" dirty="0">
                <a:solidFill>
                  <a:srgbClr val="FF0000"/>
                </a:solidFill>
                <a:latin typeface="Century Gothic"/>
                <a:cs typeface="Century Gothic"/>
              </a:rPr>
              <a:t>←</a:t>
            </a:r>
            <a:r>
              <a:rPr sz="3120" b="1" spc="-54" baseline="-5555" dirty="0">
                <a:solidFill>
                  <a:srgbClr val="FF0000"/>
                </a:solidFill>
                <a:latin typeface="ＭＳ ゴシック"/>
                <a:cs typeface="ＭＳ ゴシック"/>
              </a:rPr>
              <a:t>見えないけど行の末尾に</a:t>
            </a:r>
            <a:endParaRPr sz="3120" baseline="-5555">
              <a:latin typeface="ＭＳ ゴシック"/>
              <a:cs typeface="ＭＳ ゴシック"/>
            </a:endParaRPr>
          </a:p>
        </p:txBody>
      </p:sp>
      <p:sp>
        <p:nvSpPr>
          <p:cNvPr id="10" name="object 10"/>
          <p:cNvSpPr txBox="1"/>
          <p:nvPr/>
        </p:nvSpPr>
        <p:spPr>
          <a:xfrm>
            <a:off x="8808753" y="4921840"/>
            <a:ext cx="1666328" cy="334093"/>
          </a:xfrm>
          <a:prstGeom prst="rect">
            <a:avLst/>
          </a:prstGeom>
        </p:spPr>
        <p:txBody>
          <a:bodyPr vert="horz" wrap="square" lIns="0" tIns="13870" rIns="0" bIns="0" rtlCol="0">
            <a:spAutoFit/>
          </a:bodyPr>
          <a:lstStyle/>
          <a:p>
            <a:pPr marL="13209">
              <a:spcBef>
                <a:spcPts val="109"/>
              </a:spcBef>
            </a:pPr>
            <a:r>
              <a:rPr sz="2080" b="1" spc="-10" dirty="0">
                <a:solidFill>
                  <a:srgbClr val="FF0000"/>
                </a:solidFill>
                <a:latin typeface="Century Gothic"/>
                <a:cs typeface="Century Gothic"/>
              </a:rPr>
              <a:t>¥n</a:t>
            </a:r>
            <a:r>
              <a:rPr sz="2080" b="1" spc="-31" dirty="0">
                <a:solidFill>
                  <a:srgbClr val="FF0000"/>
                </a:solidFill>
                <a:latin typeface="ＭＳ ゴシック"/>
                <a:cs typeface="ＭＳ ゴシック"/>
              </a:rPr>
              <a:t>がついてる</a:t>
            </a:r>
            <a:endParaRPr sz="2080">
              <a:latin typeface="ＭＳ ゴシック"/>
              <a:cs typeface="ＭＳ ゴシック"/>
            </a:endParaRPr>
          </a:p>
        </p:txBody>
      </p:sp>
      <p:sp>
        <p:nvSpPr>
          <p:cNvPr id="13" name="object 5">
            <a:extLst>
              <a:ext uri="{FF2B5EF4-FFF2-40B4-BE49-F238E27FC236}">
                <a16:creationId xmlns:a16="http://schemas.microsoft.com/office/drawing/2014/main" id="{22C0C04E-12B8-81CF-290D-701CC2A159C1}"/>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f_prac05.c</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4130" y="1845757"/>
            <a:ext cx="10960912" cy="1086277"/>
          </a:xfrm>
          <a:prstGeom prst="rect">
            <a:avLst/>
          </a:prstGeom>
          <a:solidFill>
            <a:srgbClr val="FFFFFF"/>
          </a:solidFill>
          <a:ln w="12700">
            <a:solidFill>
              <a:srgbClr val="1CACE3"/>
            </a:solidFill>
          </a:ln>
        </p:spPr>
        <p:txBody>
          <a:bodyPr vert="horz" wrap="square" lIns="0" tIns="61422" rIns="0" bIns="0" rtlCol="0">
            <a:spAutoFit/>
          </a:bodyPr>
          <a:lstStyle/>
          <a:p>
            <a:pPr marL="94446" marR="5358340">
              <a:spcBef>
                <a:spcPts val="484"/>
              </a:spcBef>
            </a:pPr>
            <a:r>
              <a:rPr sz="3328" spc="-21" dirty="0">
                <a:solidFill>
                  <a:srgbClr val="008000"/>
                </a:solidFill>
                <a:latin typeface="ＭＳ ゴシック"/>
                <a:cs typeface="ＭＳ ゴシック"/>
              </a:rPr>
              <a:t>//マップデータ表示する関数</a:t>
            </a:r>
            <a:r>
              <a:rPr sz="3328" spc="-52" dirty="0">
                <a:solidFill>
                  <a:srgbClr val="008000"/>
                </a:solidFill>
                <a:latin typeface="ＭＳ ゴシック"/>
                <a:cs typeface="ＭＳ ゴシック"/>
              </a:rPr>
              <a:t> </a:t>
            </a:r>
            <a:r>
              <a:rPr sz="3328" dirty="0">
                <a:solidFill>
                  <a:srgbClr val="0000FF"/>
                </a:solidFill>
                <a:cs typeface="ＭＳ ゴシック"/>
              </a:rPr>
              <a:t>void</a:t>
            </a:r>
            <a:r>
              <a:rPr sz="3328" spc="-21" dirty="0">
                <a:solidFill>
                  <a:srgbClr val="0000FF"/>
                </a:solidFill>
                <a:cs typeface="ＭＳ ゴシック"/>
              </a:rPr>
              <a:t> </a:t>
            </a:r>
            <a:r>
              <a:rPr sz="3328" dirty="0">
                <a:cs typeface="ＭＳ ゴシック"/>
              </a:rPr>
              <a:t>DrawMap(</a:t>
            </a:r>
            <a:r>
              <a:rPr sz="3328" dirty="0">
                <a:solidFill>
                  <a:srgbClr val="FF0000"/>
                </a:solidFill>
                <a:cs typeface="ＭＳ ゴシック"/>
              </a:rPr>
              <a:t>Map</a:t>
            </a:r>
            <a:r>
              <a:rPr sz="3328" spc="-26" dirty="0">
                <a:solidFill>
                  <a:srgbClr val="2B91AE"/>
                </a:solidFill>
                <a:cs typeface="ＭＳ ゴシック"/>
              </a:rPr>
              <a:t> </a:t>
            </a:r>
            <a:r>
              <a:rPr sz="3328" spc="-26" dirty="0">
                <a:solidFill>
                  <a:srgbClr val="808080"/>
                </a:solidFill>
                <a:cs typeface="ＭＳ ゴシック"/>
              </a:rPr>
              <a:t>m</a:t>
            </a:r>
            <a:r>
              <a:rPr sz="3328" spc="-26" dirty="0">
                <a:cs typeface="ＭＳ ゴシック"/>
              </a:rPr>
              <a:t>);</a:t>
            </a:r>
            <a:endParaRPr sz="3328" dirty="0">
              <a:cs typeface="ＭＳ ゴシック"/>
            </a:endParaRPr>
          </a:p>
        </p:txBody>
      </p:sp>
      <p:sp>
        <p:nvSpPr>
          <p:cNvPr id="3" name="object 3"/>
          <p:cNvSpPr txBox="1"/>
          <p:nvPr/>
        </p:nvSpPr>
        <p:spPr>
          <a:xfrm>
            <a:off x="487363" y="1165225"/>
            <a:ext cx="6718202" cy="478772"/>
          </a:xfrm>
          <a:prstGeom prst="rect">
            <a:avLst/>
          </a:prstGeom>
        </p:spPr>
        <p:txBody>
          <a:bodyPr vert="horz" wrap="square" lIns="0" tIns="12549" rIns="0" bIns="0" rtlCol="0">
            <a:spAutoFit/>
          </a:bodyPr>
          <a:lstStyle/>
          <a:p>
            <a:pPr marL="13209">
              <a:spcBef>
                <a:spcPts val="99"/>
              </a:spcBef>
            </a:pPr>
            <a:r>
              <a:rPr sz="2912" dirty="0">
                <a:latin typeface="ＭＳ ゴシック"/>
                <a:cs typeface="ＭＳ ゴシック"/>
              </a:rPr>
              <a:t>～</a:t>
            </a:r>
            <a:r>
              <a:rPr sz="2912" spc="94" dirty="0">
                <a:latin typeface="ＭＳ ゴシック"/>
                <a:cs typeface="ＭＳ ゴシック"/>
              </a:rPr>
              <a:t> </a:t>
            </a:r>
            <a:r>
              <a:rPr sz="2912" spc="-21" dirty="0">
                <a:cs typeface="ＭＳ ゴシック"/>
              </a:rPr>
              <a:t>DrawMap</a:t>
            </a:r>
            <a:r>
              <a:rPr sz="2912" spc="-36" dirty="0">
                <a:latin typeface="ＭＳ ゴシック"/>
                <a:cs typeface="ＭＳ ゴシック"/>
              </a:rPr>
              <a:t>の関数定義について</a:t>
            </a:r>
            <a:r>
              <a:rPr sz="2912" spc="-52" dirty="0">
                <a:latin typeface="ＭＳ ゴシック"/>
                <a:cs typeface="ＭＳ ゴシック"/>
              </a:rPr>
              <a:t>～</a:t>
            </a:r>
            <a:endParaRPr sz="2912" dirty="0">
              <a:latin typeface="ＭＳ ゴシック"/>
              <a:cs typeface="ＭＳ ゴシック"/>
            </a:endParaRPr>
          </a:p>
        </p:txBody>
      </p:sp>
      <p:sp>
        <p:nvSpPr>
          <p:cNvPr id="4" name="object 4"/>
          <p:cNvSpPr txBox="1"/>
          <p:nvPr/>
        </p:nvSpPr>
        <p:spPr>
          <a:xfrm>
            <a:off x="585956" y="3259078"/>
            <a:ext cx="11509089" cy="3081961"/>
          </a:xfrm>
          <a:prstGeom prst="rect">
            <a:avLst/>
          </a:prstGeom>
        </p:spPr>
        <p:txBody>
          <a:bodyPr vert="horz" wrap="square" lIns="0" tIns="13870" rIns="0" bIns="0" rtlCol="0">
            <a:spAutoFit/>
          </a:bodyPr>
          <a:lstStyle/>
          <a:p>
            <a:pPr marL="224558">
              <a:spcBef>
                <a:spcPts val="109"/>
              </a:spcBef>
            </a:pPr>
            <a:r>
              <a:rPr sz="3328" b="1" spc="-42" dirty="0">
                <a:solidFill>
                  <a:srgbClr val="2583C5"/>
                </a:solidFill>
                <a:latin typeface="ＭＳ ゴシック"/>
                <a:cs typeface="ＭＳ ゴシック"/>
              </a:rPr>
              <a:t>第一引数</a:t>
            </a:r>
            <a:r>
              <a:rPr sz="2912" spc="-36" dirty="0">
                <a:latin typeface="ＭＳ ゴシック"/>
                <a:cs typeface="ＭＳ ゴシック"/>
              </a:rPr>
              <a:t>は表示するマップの情報を持った</a:t>
            </a:r>
            <a:r>
              <a:rPr sz="3328" b="1" spc="-10" dirty="0">
                <a:solidFill>
                  <a:srgbClr val="FF0000"/>
                </a:solidFill>
                <a:cs typeface="ＭＳ ゴシック"/>
              </a:rPr>
              <a:t>Map</a:t>
            </a:r>
            <a:r>
              <a:rPr sz="3328" b="1" spc="-36" dirty="0">
                <a:solidFill>
                  <a:srgbClr val="FF0000"/>
                </a:solidFill>
                <a:latin typeface="ＭＳ ゴシック"/>
                <a:cs typeface="ＭＳ ゴシック"/>
              </a:rPr>
              <a:t>構造体変数</a:t>
            </a:r>
            <a:endParaRPr sz="3328" dirty="0">
              <a:solidFill>
                <a:srgbClr val="FF0000"/>
              </a:solidFill>
              <a:latin typeface="ＭＳ ゴシック"/>
              <a:cs typeface="ＭＳ ゴシック"/>
            </a:endParaRPr>
          </a:p>
          <a:p>
            <a:pPr>
              <a:spcBef>
                <a:spcPts val="3417"/>
              </a:spcBef>
            </a:pPr>
            <a:endParaRPr sz="2912" dirty="0">
              <a:latin typeface="ＭＳ ゴシック"/>
              <a:cs typeface="ＭＳ ゴシック"/>
            </a:endParaRPr>
          </a:p>
          <a:p>
            <a:pPr marL="13209"/>
            <a:r>
              <a:rPr lang="ja-JP" altLang="en-US" sz="4160" spc="-47" dirty="0">
                <a:latin typeface="ＭＳ ゴシック"/>
                <a:cs typeface="ＭＳ ゴシック"/>
              </a:rPr>
              <a:t>関数機能</a:t>
            </a:r>
            <a:br>
              <a:rPr lang="en-US" altLang="ja-JP" sz="4160" spc="-47" dirty="0">
                <a:latin typeface="ＭＳ ゴシック"/>
                <a:cs typeface="ＭＳ ゴシック"/>
              </a:rPr>
            </a:br>
            <a:r>
              <a:rPr sz="3744" b="1" spc="-42" dirty="0" err="1">
                <a:latin typeface="ＭＳ ゴシック"/>
                <a:cs typeface="ＭＳ ゴシック"/>
              </a:rPr>
              <a:t>第一引数</a:t>
            </a:r>
            <a:r>
              <a:rPr sz="3328" spc="-16" dirty="0" err="1">
                <a:latin typeface="ＭＳ ゴシック"/>
                <a:cs typeface="ＭＳ ゴシック"/>
              </a:rPr>
              <a:t>で渡された</a:t>
            </a:r>
            <a:r>
              <a:rPr sz="3744" b="1" spc="-42" dirty="0" err="1">
                <a:solidFill>
                  <a:srgbClr val="1CACE3"/>
                </a:solidFill>
                <a:latin typeface="ＭＳ ゴシック"/>
                <a:cs typeface="ＭＳ ゴシック"/>
              </a:rPr>
              <a:t>構造体変数</a:t>
            </a:r>
            <a:r>
              <a:rPr sz="3328" spc="-26" dirty="0" err="1">
                <a:latin typeface="ＭＳ ゴシック"/>
                <a:cs typeface="ＭＳ ゴシック"/>
              </a:rPr>
              <a:t>のメンバの二次元配列から</a:t>
            </a:r>
            <a:endParaRPr sz="3328" dirty="0">
              <a:latin typeface="ＭＳ ゴシック"/>
              <a:cs typeface="ＭＳ ゴシック"/>
            </a:endParaRPr>
          </a:p>
          <a:p>
            <a:pPr marL="13209">
              <a:lnSpc>
                <a:spcPts val="3989"/>
              </a:lnSpc>
            </a:pPr>
            <a:r>
              <a:rPr sz="3328" u="sng" spc="-10" dirty="0">
                <a:uFill>
                  <a:solidFill>
                    <a:srgbClr val="000000"/>
                  </a:solidFill>
                </a:uFill>
                <a:latin typeface="ＭＳ ゴシック"/>
                <a:cs typeface="ＭＳ ゴシック"/>
              </a:rPr>
              <a:t>1</a:t>
            </a:r>
            <a:r>
              <a:rPr sz="3328" u="sng" spc="-5" dirty="0">
                <a:uFill>
                  <a:solidFill>
                    <a:srgbClr val="000000"/>
                  </a:solidFill>
                </a:uFill>
                <a:latin typeface="ＭＳ ゴシック"/>
                <a:cs typeface="ＭＳ ゴシック"/>
              </a:rPr>
              <a:t>なら</a:t>
            </a:r>
            <a:r>
              <a:rPr lang="ja-JP" altLang="en-US" sz="3328" u="sng" spc="-5" dirty="0">
                <a:uFill>
                  <a:solidFill>
                    <a:srgbClr val="000000"/>
                  </a:solidFill>
                </a:uFill>
                <a:latin typeface="ＭＳ ゴシック"/>
                <a:cs typeface="ＭＳ ゴシック"/>
              </a:rPr>
              <a:t>ロ</a:t>
            </a:r>
            <a:r>
              <a:rPr sz="3328" u="sng" spc="-5" dirty="0">
                <a:uFill>
                  <a:solidFill>
                    <a:srgbClr val="000000"/>
                  </a:solidFill>
                </a:uFill>
                <a:latin typeface="ＭＳ ゴシック"/>
                <a:cs typeface="ＭＳ ゴシック"/>
              </a:rPr>
              <a:t>、</a:t>
            </a:r>
            <a:r>
              <a:rPr sz="3328" u="sng" spc="-10" dirty="0">
                <a:uFill>
                  <a:solidFill>
                    <a:srgbClr val="000000"/>
                  </a:solidFill>
                </a:uFill>
                <a:latin typeface="ＭＳ ゴシック"/>
                <a:cs typeface="ＭＳ ゴシック"/>
              </a:rPr>
              <a:t>0</a:t>
            </a:r>
            <a:r>
              <a:rPr sz="3328" u="sng" spc="-21" dirty="0">
                <a:uFill>
                  <a:solidFill>
                    <a:srgbClr val="000000"/>
                  </a:solidFill>
                </a:uFill>
                <a:latin typeface="ＭＳ ゴシック"/>
                <a:cs typeface="ＭＳ ゴシック"/>
              </a:rPr>
              <a:t>なら空白で表示する！</a:t>
            </a:r>
            <a:endParaRPr sz="3328" dirty="0">
              <a:latin typeface="ＭＳ ゴシック"/>
              <a:cs typeface="ＭＳ ゴシック"/>
            </a:endParaRPr>
          </a:p>
        </p:txBody>
      </p:sp>
      <p:sp>
        <p:nvSpPr>
          <p:cNvPr id="5" name="object 5"/>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f_prac05.c</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5942" y="1103739"/>
            <a:ext cx="9766809" cy="5647701"/>
          </a:xfrm>
          <a:prstGeom prst="rect">
            <a:avLst/>
          </a:prstGeom>
          <a:ln>
            <a:solidFill>
              <a:schemeClr val="tx1"/>
            </a:solidFill>
          </a:ln>
        </p:spPr>
        <p:txBody>
          <a:bodyPr vert="horz" wrap="square" lIns="0" tIns="13209" rIns="0" bIns="0" rtlCol="0">
            <a:spAutoFit/>
          </a:bodyPr>
          <a:lstStyle/>
          <a:p>
            <a:r>
              <a:rPr lang="en-US" altLang="ja-JP" sz="1144" dirty="0">
                <a:solidFill>
                  <a:srgbClr val="808080"/>
                </a:solidFill>
                <a:ea typeface="ＭＳ ゴシック" panose="020B0609070205080204" pitchFamily="49" charset="-128"/>
              </a:rPr>
              <a:t>#include</a:t>
            </a:r>
            <a:r>
              <a:rPr lang="en-US" altLang="ja-JP" sz="1144" dirty="0">
                <a:solidFill>
                  <a:srgbClr val="A31515"/>
                </a:solidFill>
                <a:ea typeface="ＭＳ ゴシック" panose="020B0609070205080204" pitchFamily="49" charset="-128"/>
              </a:rPr>
              <a:t>&lt;stdio.h&gt;</a:t>
            </a:r>
            <a:endParaRPr lang="en-US" altLang="ja-JP" sz="1144" dirty="0">
              <a:solidFill>
                <a:srgbClr val="000000"/>
              </a:solidFill>
              <a:ea typeface="ＭＳ ゴシック" panose="020B0609070205080204" pitchFamily="49" charset="-128"/>
            </a:endParaRPr>
          </a:p>
          <a:p>
            <a:r>
              <a:rPr lang="en-US" altLang="ja-JP" sz="1144" dirty="0">
                <a:solidFill>
                  <a:srgbClr val="000000"/>
                </a:solidFill>
                <a:ea typeface="ＭＳ ゴシック" panose="020B0609070205080204" pitchFamily="49" charset="-128"/>
              </a:rPr>
              <a:t>main()</a:t>
            </a:r>
          </a:p>
          <a:p>
            <a:r>
              <a:rPr lang="en-US" altLang="ja-JP" sz="1144" dirty="0">
                <a:solidFill>
                  <a:srgbClr val="000000"/>
                </a:solidFill>
                <a:ea typeface="ＭＳ ゴシック" panose="020B0609070205080204" pitchFamily="49" charset="-128"/>
              </a:rPr>
              <a:t>{</a:t>
            </a:r>
          </a:p>
          <a:p>
            <a:r>
              <a:rPr lang="en-US" altLang="ja-JP" sz="1144" dirty="0">
                <a:solidFill>
                  <a:srgbClr val="0000FF"/>
                </a:solidFill>
                <a:ea typeface="ＭＳ ゴシック" panose="020B0609070205080204" pitchFamily="49" charset="-128"/>
              </a:rPr>
              <a:t>  int</a:t>
            </a:r>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highscore</a:t>
            </a:r>
            <a:r>
              <a:rPr lang="en-US" altLang="ja-JP" sz="1144" dirty="0">
                <a:solidFill>
                  <a:srgbClr val="000000"/>
                </a:solidFill>
                <a:ea typeface="ＭＳ ゴシック" panose="020B0609070205080204" pitchFamily="49" charset="-128"/>
              </a:rPr>
              <a:t>, score = 0;</a:t>
            </a:r>
          </a:p>
          <a:p>
            <a:r>
              <a:rPr lang="en-US" altLang="ja-JP" sz="1144" dirty="0">
                <a:solidFill>
                  <a:srgbClr val="0000FF"/>
                </a:solidFill>
                <a:ea typeface="ＭＳ ゴシック" panose="020B0609070205080204" pitchFamily="49" charset="-128"/>
              </a:rPr>
              <a:t>  char</a:t>
            </a:r>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ch</a:t>
            </a:r>
            <a:r>
              <a:rPr lang="en-US" altLang="ja-JP" sz="1144" dirty="0">
                <a:solidFill>
                  <a:srgbClr val="000000"/>
                </a:solidFill>
                <a:ea typeface="ＭＳ ゴシック" panose="020B0609070205080204" pitchFamily="49" charset="-128"/>
              </a:rPr>
              <a:t>, name[20];</a:t>
            </a:r>
          </a:p>
          <a:p>
            <a:r>
              <a:rPr lang="en-US" altLang="ja-JP" sz="1144" dirty="0">
                <a:solidFill>
                  <a:srgbClr val="2B91AF"/>
                </a:solidFill>
                <a:ea typeface="ＭＳ ゴシック" panose="020B0609070205080204" pitchFamily="49" charset="-128"/>
              </a:rPr>
              <a:t>  FILE</a:t>
            </a:r>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a:t>
            </a:r>
          </a:p>
          <a:p>
            <a:r>
              <a:rPr lang="en-US" altLang="ja-JP" sz="1144" dirty="0">
                <a:solidFill>
                  <a:srgbClr val="0000FF"/>
                </a:solidFill>
                <a:ea typeface="ＭＳ ゴシック" panose="020B0609070205080204" pitchFamily="49" charset="-128"/>
              </a:rPr>
              <a:t>  if</a:t>
            </a:r>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 = </a:t>
            </a:r>
            <a:r>
              <a:rPr lang="en-US" altLang="ja-JP" sz="1144" dirty="0" err="1">
                <a:solidFill>
                  <a:srgbClr val="000000"/>
                </a:solidFill>
                <a:ea typeface="ＭＳ ゴシック" panose="020B0609070205080204" pitchFamily="49" charset="-128"/>
              </a:rPr>
              <a:t>fopen</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"score.txt"</a:t>
            </a:r>
            <a:r>
              <a:rPr lang="en-US" altLang="ja-JP" sz="1144" dirty="0">
                <a:solidFill>
                  <a:srgbClr val="000000"/>
                </a:solidFill>
                <a:ea typeface="ＭＳ ゴシック" panose="020B0609070205080204" pitchFamily="49" charset="-128"/>
              </a:rPr>
              <a:t>, </a:t>
            </a:r>
            <a:r>
              <a:rPr lang="en-US" altLang="ja-JP" sz="1144" dirty="0">
                <a:solidFill>
                  <a:srgbClr val="A31515"/>
                </a:solidFill>
                <a:ea typeface="ＭＳ ゴシック" panose="020B0609070205080204" pitchFamily="49" charset="-128"/>
              </a:rPr>
              <a:t>"r"</a:t>
            </a:r>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fscanf</a:t>
            </a:r>
            <a:r>
              <a:rPr lang="en-US" altLang="ja-JP" sz="1144" dirty="0">
                <a:solidFill>
                  <a:srgbClr val="000000"/>
                </a:solidFill>
                <a:ea typeface="ＭＳ ゴシック" panose="020B0609070205080204" pitchFamily="49" charset="-128"/>
              </a:rPr>
              <a:t>(</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 </a:t>
            </a:r>
            <a:r>
              <a:rPr lang="en-US" altLang="ja-JP" sz="1144" dirty="0">
                <a:solidFill>
                  <a:srgbClr val="A31515"/>
                </a:solidFill>
                <a:ea typeface="ＭＳ ゴシック" panose="020B0609070205080204" pitchFamily="49" charset="-128"/>
              </a:rPr>
              <a:t>"%</a:t>
            </a:r>
            <a:r>
              <a:rPr lang="en-US" altLang="ja-JP" sz="1144" dirty="0" err="1">
                <a:solidFill>
                  <a:srgbClr val="A31515"/>
                </a:solidFill>
                <a:ea typeface="ＭＳ ゴシック" panose="020B0609070205080204" pitchFamily="49" charset="-128"/>
              </a:rPr>
              <a:t>s%d</a:t>
            </a:r>
            <a:r>
              <a:rPr lang="en-US" altLang="ja-JP" sz="1144" dirty="0">
                <a:solidFill>
                  <a:srgbClr val="A31515"/>
                </a:solidFill>
                <a:ea typeface="ＭＳ ゴシック" panose="020B0609070205080204" pitchFamily="49" charset="-128"/>
              </a:rPr>
              <a:t>"</a:t>
            </a:r>
            <a:r>
              <a:rPr lang="en-US" altLang="ja-JP" sz="1144" dirty="0">
                <a:solidFill>
                  <a:srgbClr val="000000"/>
                </a:solidFill>
                <a:ea typeface="ＭＳ ゴシック" panose="020B0609070205080204" pitchFamily="49" charset="-128"/>
              </a:rPr>
              <a:t>, name, &amp;</a:t>
            </a:r>
            <a:r>
              <a:rPr lang="en-US" altLang="ja-JP" sz="1144" dirty="0" err="1">
                <a:solidFill>
                  <a:srgbClr val="000000"/>
                </a:solidFill>
                <a:ea typeface="ＭＳ ゴシック" panose="020B0609070205080204" pitchFamily="49" charset="-128"/>
              </a:rPr>
              <a:t>highscore</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fclose</a:t>
            </a:r>
            <a:r>
              <a:rPr lang="en-US" altLang="ja-JP" sz="1144" dirty="0">
                <a:solidFill>
                  <a:srgbClr val="000000"/>
                </a:solidFill>
                <a:ea typeface="ＭＳ ゴシック" panose="020B0609070205080204" pitchFamily="49" charset="-128"/>
              </a:rPr>
              <a:t>(</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printf</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a:t>
            </a:r>
            <a:r>
              <a:rPr lang="ja-JP" altLang="en-US" sz="1144" dirty="0">
                <a:solidFill>
                  <a:srgbClr val="A31515"/>
                </a:solidFill>
                <a:latin typeface="+mn-ea"/>
              </a:rPr>
              <a:t>最高得点　名前：</a:t>
            </a:r>
            <a:r>
              <a:rPr lang="en-US" altLang="ja-JP" sz="1144" dirty="0">
                <a:solidFill>
                  <a:srgbClr val="A31515"/>
                </a:solidFill>
                <a:ea typeface="ＭＳ ゴシック" panose="020B0609070205080204" pitchFamily="49" charset="-128"/>
              </a:rPr>
              <a:t>%s </a:t>
            </a:r>
            <a:r>
              <a:rPr lang="ja-JP" altLang="en-US" sz="1144" dirty="0">
                <a:solidFill>
                  <a:srgbClr val="A31515"/>
                </a:solidFill>
                <a:latin typeface="+mn-ea"/>
              </a:rPr>
              <a:t>スコア：</a:t>
            </a:r>
            <a:r>
              <a:rPr lang="en-US" altLang="ja-JP" sz="1144" dirty="0">
                <a:solidFill>
                  <a:srgbClr val="A31515"/>
                </a:solidFill>
                <a:ea typeface="ＭＳ ゴシック" panose="020B0609070205080204" pitchFamily="49" charset="-128"/>
              </a:rPr>
              <a:t>%d\n"</a:t>
            </a:r>
            <a:r>
              <a:rPr lang="en-US" altLang="ja-JP" sz="1144" dirty="0">
                <a:solidFill>
                  <a:srgbClr val="000000"/>
                </a:solidFill>
                <a:ea typeface="ＭＳ ゴシック" panose="020B0609070205080204" pitchFamily="49" charset="-128"/>
              </a:rPr>
              <a:t>, name, </a:t>
            </a:r>
            <a:r>
              <a:rPr lang="en-US" altLang="ja-JP" sz="1144" dirty="0" err="1">
                <a:solidFill>
                  <a:srgbClr val="000000"/>
                </a:solidFill>
                <a:ea typeface="ＭＳ ゴシック" panose="020B0609070205080204" pitchFamily="49" charset="-128"/>
              </a:rPr>
              <a:t>highscore</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printf</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a:t>
            </a:r>
            <a:r>
              <a:rPr lang="ja-JP" altLang="en-US" sz="1144" dirty="0">
                <a:solidFill>
                  <a:srgbClr val="A31515"/>
                </a:solidFill>
                <a:latin typeface="+mn-ea"/>
              </a:rPr>
              <a:t>プレイヤーの名前は：</a:t>
            </a:r>
            <a:r>
              <a:rPr lang="en-US" altLang="ja-JP" sz="1144" dirty="0">
                <a:solidFill>
                  <a:srgbClr val="A31515"/>
                </a:solidFill>
                <a:ea typeface="ＭＳ ゴシック" panose="020B0609070205080204" pitchFamily="49" charset="-128"/>
              </a:rPr>
              <a:t>"</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scanf</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"%s"</a:t>
            </a:r>
            <a:r>
              <a:rPr lang="en-US" altLang="ja-JP" sz="1144" dirty="0">
                <a:solidFill>
                  <a:srgbClr val="000000"/>
                </a:solidFill>
                <a:ea typeface="ＭＳ ゴシック" panose="020B0609070205080204" pitchFamily="49" charset="-128"/>
              </a:rPr>
              <a:t>, name);</a:t>
            </a:r>
          </a:p>
          <a:p>
            <a:r>
              <a:rPr lang="en-US" altLang="ja-JP" sz="1144" dirty="0">
                <a:solidFill>
                  <a:srgbClr val="0000FF"/>
                </a:solidFill>
                <a:ea typeface="ＭＳ ゴシック" panose="020B0609070205080204" pitchFamily="49" charset="-128"/>
              </a:rPr>
              <a:t>  while</a:t>
            </a:r>
            <a:r>
              <a:rPr lang="en-US" altLang="ja-JP" sz="1144" dirty="0">
                <a:solidFill>
                  <a:srgbClr val="000000"/>
                </a:solidFill>
                <a:ea typeface="ＭＳ ゴシック" panose="020B0609070205080204" pitchFamily="49" charset="-128"/>
              </a:rPr>
              <a:t> (1) {</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printf</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a:t>
            </a:r>
            <a:r>
              <a:rPr lang="ja-JP" altLang="en-US" sz="1144" dirty="0">
                <a:solidFill>
                  <a:srgbClr val="A31515"/>
                </a:solidFill>
                <a:latin typeface="+mn-ea"/>
              </a:rPr>
              <a:t>現在のスコア</a:t>
            </a:r>
            <a:r>
              <a:rPr lang="ja-JP" altLang="en-US" sz="1144" dirty="0">
                <a:solidFill>
                  <a:srgbClr val="A31515"/>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%d (Enter</a:t>
            </a:r>
            <a:r>
              <a:rPr lang="ja-JP" altLang="en-US" sz="1144" dirty="0">
                <a:solidFill>
                  <a:srgbClr val="A31515"/>
                </a:solidFill>
                <a:latin typeface="+mn-ea"/>
              </a:rPr>
              <a:t>でスコア</a:t>
            </a:r>
            <a:r>
              <a:rPr lang="en-US" altLang="ja-JP" sz="1144" dirty="0">
                <a:solidFill>
                  <a:srgbClr val="A31515"/>
                </a:solidFill>
                <a:ea typeface="ＭＳ ゴシック" panose="020B0609070205080204" pitchFamily="49" charset="-128"/>
              </a:rPr>
              <a:t>+1,e</a:t>
            </a:r>
            <a:r>
              <a:rPr lang="ja-JP" altLang="en-US" sz="1144" dirty="0">
                <a:solidFill>
                  <a:srgbClr val="A31515"/>
                </a:solidFill>
                <a:latin typeface="+mn-ea"/>
              </a:rPr>
              <a:t>で終了</a:t>
            </a:r>
            <a:r>
              <a:rPr lang="en-US" altLang="ja-JP" sz="1144" dirty="0">
                <a:solidFill>
                  <a:srgbClr val="A31515"/>
                </a:solidFill>
                <a:ea typeface="ＭＳ ゴシック" panose="020B0609070205080204" pitchFamily="49" charset="-128"/>
              </a:rPr>
              <a:t>)\</a:t>
            </a:r>
            <a:r>
              <a:rPr lang="en-US" altLang="ja-JP" sz="1144" dirty="0" err="1">
                <a:solidFill>
                  <a:srgbClr val="A31515"/>
                </a:solidFill>
                <a:ea typeface="ＭＳ ゴシック" panose="020B0609070205080204" pitchFamily="49" charset="-128"/>
              </a:rPr>
              <a:t>n"</a:t>
            </a:r>
            <a:r>
              <a:rPr lang="en-US" altLang="ja-JP" sz="1144" dirty="0" err="1">
                <a:solidFill>
                  <a:srgbClr val="000000"/>
                </a:solidFill>
                <a:ea typeface="ＭＳ ゴシック" panose="020B0609070205080204" pitchFamily="49" charset="-128"/>
              </a:rPr>
              <a:t>,score</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ch</a:t>
            </a:r>
            <a:r>
              <a:rPr lang="en-US" altLang="ja-JP" sz="1144" dirty="0">
                <a:solidFill>
                  <a:srgbClr val="000000"/>
                </a:solidFill>
                <a:ea typeface="ＭＳ ゴシック" panose="020B0609070205080204" pitchFamily="49" charset="-128"/>
              </a:rPr>
              <a:t> = </a:t>
            </a:r>
            <a:r>
              <a:rPr lang="en-US" altLang="ja-JP" sz="1144" dirty="0" err="1">
                <a:solidFill>
                  <a:srgbClr val="000000"/>
                </a:solidFill>
                <a:ea typeface="ＭＳ ゴシック" panose="020B0609070205080204" pitchFamily="49" charset="-128"/>
              </a:rPr>
              <a:t>getch</a:t>
            </a:r>
            <a:r>
              <a:rPr lang="en-US" altLang="ja-JP" sz="1144" dirty="0">
                <a:solidFill>
                  <a:srgbClr val="000000"/>
                </a:solidFill>
                <a:ea typeface="ＭＳ ゴシック" panose="020B0609070205080204" pitchFamily="49" charset="-128"/>
              </a:rPr>
              <a:t>();</a:t>
            </a:r>
          </a:p>
          <a:p>
            <a:r>
              <a:rPr lang="en-US" altLang="ja-JP" sz="1144" dirty="0">
                <a:solidFill>
                  <a:srgbClr val="0000FF"/>
                </a:solidFill>
                <a:ea typeface="ＭＳ ゴシック" panose="020B0609070205080204" pitchFamily="49" charset="-128"/>
              </a:rPr>
              <a:t>    if</a:t>
            </a:r>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ch</a:t>
            </a:r>
            <a:r>
              <a:rPr lang="en-US" altLang="ja-JP" sz="1144" dirty="0">
                <a:solidFill>
                  <a:srgbClr val="000000"/>
                </a:solidFill>
                <a:ea typeface="ＭＳ ゴシック" panose="020B0609070205080204" pitchFamily="49" charset="-128"/>
              </a:rPr>
              <a:t> == </a:t>
            </a:r>
            <a:r>
              <a:rPr lang="en-US" altLang="ja-JP" sz="1144" dirty="0">
                <a:solidFill>
                  <a:srgbClr val="A31515"/>
                </a:solidFill>
                <a:ea typeface="ＭＳ ゴシック" panose="020B0609070205080204" pitchFamily="49" charset="-128"/>
              </a:rPr>
              <a:t>'e'</a:t>
            </a:r>
            <a:r>
              <a:rPr lang="en-US" altLang="ja-JP" sz="1144" dirty="0">
                <a:solidFill>
                  <a:srgbClr val="000000"/>
                </a:solidFill>
                <a:ea typeface="ＭＳ ゴシック" panose="020B0609070205080204" pitchFamily="49" charset="-128"/>
              </a:rPr>
              <a:t>) {</a:t>
            </a:r>
          </a:p>
          <a:p>
            <a:r>
              <a:rPr lang="en-US" altLang="ja-JP" sz="1144" dirty="0">
                <a:solidFill>
                  <a:srgbClr val="0000FF"/>
                </a:solidFill>
                <a:ea typeface="ＭＳ ゴシック" panose="020B0609070205080204" pitchFamily="49" charset="-128"/>
              </a:rPr>
              <a:t>        break</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    score++;</a:t>
            </a:r>
          </a:p>
          <a:p>
            <a:r>
              <a:rPr lang="en-US" altLang="ja-JP" sz="1144" dirty="0">
                <a:solidFill>
                  <a:srgbClr val="000000"/>
                </a:solidFill>
                <a:ea typeface="ＭＳ ゴシック" panose="020B0609070205080204" pitchFamily="49" charset="-128"/>
              </a:rPr>
              <a:t>  }</a:t>
            </a:r>
          </a:p>
          <a:p>
            <a:r>
              <a:rPr lang="en-US" altLang="ja-JP" sz="1144" dirty="0">
                <a:solidFill>
                  <a:srgbClr val="0000FF"/>
                </a:solidFill>
                <a:ea typeface="ＭＳ ゴシック" panose="020B0609070205080204" pitchFamily="49" charset="-128"/>
              </a:rPr>
              <a:t>  if</a:t>
            </a:r>
            <a:r>
              <a:rPr lang="en-US" altLang="ja-JP" sz="1144" dirty="0">
                <a:solidFill>
                  <a:srgbClr val="000000"/>
                </a:solidFill>
                <a:ea typeface="ＭＳ ゴシック" panose="020B0609070205080204" pitchFamily="49" charset="-128"/>
              </a:rPr>
              <a:t> (score &gt; </a:t>
            </a:r>
            <a:r>
              <a:rPr lang="en-US" altLang="ja-JP" sz="1144" dirty="0" err="1">
                <a:solidFill>
                  <a:srgbClr val="000000"/>
                </a:solidFill>
                <a:ea typeface="ＭＳ ゴシック" panose="020B0609070205080204" pitchFamily="49" charset="-128"/>
              </a:rPr>
              <a:t>highscore</a:t>
            </a:r>
            <a:r>
              <a:rPr lang="en-US" altLang="ja-JP" sz="1144" dirty="0">
                <a:solidFill>
                  <a:srgbClr val="000000"/>
                </a:solidFill>
                <a:ea typeface="ＭＳ ゴシック" panose="020B0609070205080204" pitchFamily="49" charset="-128"/>
              </a:rPr>
              <a:t>) {</a:t>
            </a:r>
          </a:p>
          <a:p>
            <a:r>
              <a:rPr lang="en-US" altLang="ja-JP" sz="1144" dirty="0">
                <a:solidFill>
                  <a:srgbClr val="0000FF"/>
                </a:solidFill>
                <a:ea typeface="ＭＳ ゴシック" panose="020B0609070205080204" pitchFamily="49" charset="-128"/>
              </a:rPr>
              <a:t>     if</a:t>
            </a:r>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 = </a:t>
            </a:r>
            <a:r>
              <a:rPr lang="en-US" altLang="ja-JP" sz="1144" dirty="0" err="1">
                <a:solidFill>
                  <a:srgbClr val="000000"/>
                </a:solidFill>
                <a:ea typeface="ＭＳ ゴシック" panose="020B0609070205080204" pitchFamily="49" charset="-128"/>
              </a:rPr>
              <a:t>fopen</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"score.txt"</a:t>
            </a:r>
            <a:r>
              <a:rPr lang="en-US" altLang="ja-JP" sz="1144" dirty="0">
                <a:solidFill>
                  <a:srgbClr val="000000"/>
                </a:solidFill>
                <a:ea typeface="ＭＳ ゴシック" panose="020B0609070205080204" pitchFamily="49" charset="-128"/>
              </a:rPr>
              <a:t>, </a:t>
            </a:r>
            <a:r>
              <a:rPr lang="en-US" altLang="ja-JP" sz="1144" dirty="0">
                <a:solidFill>
                  <a:srgbClr val="A31515"/>
                </a:solidFill>
                <a:ea typeface="ＭＳ ゴシック" panose="020B0609070205080204" pitchFamily="49" charset="-128"/>
              </a:rPr>
              <a:t>"w"</a:t>
            </a:r>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fprintf</a:t>
            </a:r>
            <a:r>
              <a:rPr lang="en-US" altLang="ja-JP" sz="1144" dirty="0">
                <a:solidFill>
                  <a:srgbClr val="000000"/>
                </a:solidFill>
                <a:ea typeface="ＭＳ ゴシック" panose="020B0609070205080204" pitchFamily="49" charset="-128"/>
              </a:rPr>
              <a:t>(</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 </a:t>
            </a:r>
            <a:r>
              <a:rPr lang="en-US" altLang="ja-JP" sz="1144" dirty="0">
                <a:solidFill>
                  <a:srgbClr val="A31515"/>
                </a:solidFill>
                <a:ea typeface="ＭＳ ゴシック" panose="020B0609070205080204" pitchFamily="49" charset="-128"/>
              </a:rPr>
              <a:t>"%s\</a:t>
            </a:r>
            <a:r>
              <a:rPr lang="en-US" altLang="ja-JP" sz="1144" dirty="0" err="1">
                <a:solidFill>
                  <a:srgbClr val="A31515"/>
                </a:solidFill>
                <a:ea typeface="ＭＳ ゴシック" panose="020B0609070205080204" pitchFamily="49" charset="-128"/>
              </a:rPr>
              <a:t>n%d</a:t>
            </a:r>
            <a:r>
              <a:rPr lang="en-US" altLang="ja-JP" sz="1144" dirty="0">
                <a:solidFill>
                  <a:srgbClr val="A31515"/>
                </a:solidFill>
                <a:ea typeface="ＭＳ ゴシック" panose="020B0609070205080204" pitchFamily="49" charset="-128"/>
              </a:rPr>
              <a:t>\n"</a:t>
            </a:r>
            <a:r>
              <a:rPr lang="en-US" altLang="ja-JP" sz="1144" dirty="0">
                <a:solidFill>
                  <a:srgbClr val="000000"/>
                </a:solidFill>
                <a:ea typeface="ＭＳ ゴシック" panose="020B0609070205080204" pitchFamily="49" charset="-128"/>
              </a:rPr>
              <a:t>, name, score);</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fclose</a:t>
            </a:r>
            <a:r>
              <a:rPr lang="en-US" altLang="ja-JP" sz="1144" dirty="0">
                <a:solidFill>
                  <a:srgbClr val="000000"/>
                </a:solidFill>
                <a:ea typeface="ＭＳ ゴシック" panose="020B0609070205080204" pitchFamily="49" charset="-128"/>
              </a:rPr>
              <a:t>(</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printf</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a:t>
            </a:r>
            <a:r>
              <a:rPr lang="ja-JP" altLang="en-US" sz="1144" dirty="0">
                <a:solidFill>
                  <a:srgbClr val="A31515"/>
                </a:solidFill>
                <a:latin typeface="+mn-ea"/>
              </a:rPr>
              <a:t>ハイスコア更新</a:t>
            </a:r>
            <a:r>
              <a:rPr lang="en-US" altLang="ja-JP" sz="1144" dirty="0">
                <a:solidFill>
                  <a:srgbClr val="A31515"/>
                </a:solidFill>
                <a:ea typeface="ＭＳ ゴシック" panose="020B0609070205080204" pitchFamily="49" charset="-128"/>
              </a:rPr>
              <a:t>!!\n"</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p>
          <a:p>
            <a:r>
              <a:rPr lang="en-US" altLang="ja-JP" sz="1144" dirty="0">
                <a:solidFill>
                  <a:srgbClr val="0000FF"/>
                </a:solidFill>
                <a:ea typeface="ＭＳ ゴシック" panose="020B0609070205080204" pitchFamily="49" charset="-128"/>
              </a:rPr>
              <a:t>  else</a:t>
            </a:r>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printf</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a:t>
            </a:r>
            <a:r>
              <a:rPr lang="ja-JP" altLang="en-US" sz="1144" dirty="0">
                <a:solidFill>
                  <a:srgbClr val="A31515"/>
                </a:solidFill>
                <a:latin typeface="+mn-ea"/>
              </a:rPr>
              <a:t>エラー：ファイルを開けません</a:t>
            </a:r>
            <a:r>
              <a:rPr lang="en-US" altLang="ja-JP" sz="1144" dirty="0">
                <a:solidFill>
                  <a:srgbClr val="A31515"/>
                </a:solidFill>
                <a:ea typeface="ＭＳ ゴシック" panose="020B0609070205080204" pitchFamily="49" charset="-128"/>
              </a:rPr>
              <a:t>\n"</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a:t>
            </a:r>
            <a:endParaRPr sz="1664" dirty="0">
              <a:cs typeface="MS Gothic"/>
            </a:endParaRPr>
          </a:p>
        </p:txBody>
      </p:sp>
      <p:sp>
        <p:nvSpPr>
          <p:cNvPr id="3" name="object 3"/>
          <p:cNvSpPr txBox="1">
            <a:spLocks noGrp="1"/>
          </p:cNvSpPr>
          <p:nvPr>
            <p:ph type="title"/>
          </p:nvPr>
        </p:nvSpPr>
        <p:spPr>
          <a:xfrm>
            <a:off x="773537" y="304800"/>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a:t>
            </a:r>
            <a:r>
              <a:rPr lang="en-US" altLang="ja-JP" spc="-104" dirty="0"/>
              <a:t>2</a:t>
            </a:r>
            <a:r>
              <a:rPr spc="-104" dirty="0"/>
              <a:t>.c</a:t>
            </a:r>
          </a:p>
        </p:txBody>
      </p:sp>
    </p:spTree>
    <p:extLst>
      <p:ext uri="{BB962C8B-B14F-4D97-AF65-F5344CB8AC3E}">
        <p14:creationId xmlns:p14="http://schemas.microsoft.com/office/powerpoint/2010/main" val="4550895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143000"/>
            <a:ext cx="3608704" cy="696595"/>
          </a:xfrm>
          <a:prstGeom prst="rect">
            <a:avLst/>
          </a:prstGeom>
        </p:spPr>
        <p:txBody>
          <a:bodyPr vert="horz" wrap="square" lIns="0" tIns="13335" rIns="0" bIns="0" rtlCol="0">
            <a:spAutoFit/>
          </a:bodyPr>
          <a:lstStyle/>
          <a:p>
            <a:pPr marL="12700">
              <a:lnSpc>
                <a:spcPct val="100000"/>
              </a:lnSpc>
              <a:spcBef>
                <a:spcPts val="105"/>
              </a:spcBef>
            </a:pPr>
            <a:r>
              <a:rPr sz="4400" b="1" spc="-10" dirty="0" err="1">
                <a:solidFill>
                  <a:srgbClr val="FF0000"/>
                </a:solidFill>
                <a:latin typeface="+mn-lt"/>
                <a:cs typeface="Century Gothic"/>
              </a:rPr>
              <a:t>fgets</a:t>
            </a:r>
            <a:r>
              <a:rPr sz="3600" spc="-15" dirty="0" err="1"/>
              <a:t>について</a:t>
            </a:r>
            <a:endParaRPr sz="3600" dirty="0">
              <a:latin typeface="Century Gothic"/>
              <a:cs typeface="Century Gothic"/>
            </a:endParaRPr>
          </a:p>
        </p:txBody>
      </p:sp>
      <p:sp>
        <p:nvSpPr>
          <p:cNvPr id="5" name="object 5"/>
          <p:cNvSpPr txBox="1"/>
          <p:nvPr/>
        </p:nvSpPr>
        <p:spPr>
          <a:xfrm>
            <a:off x="1140052" y="2000834"/>
            <a:ext cx="9985147" cy="3915046"/>
          </a:xfrm>
          <a:prstGeom prst="rect">
            <a:avLst/>
          </a:prstGeom>
        </p:spPr>
        <p:txBody>
          <a:bodyPr vert="horz" wrap="square" lIns="0" tIns="12065" rIns="0" bIns="0" rtlCol="0">
            <a:spAutoFit/>
          </a:bodyPr>
          <a:lstStyle/>
          <a:p>
            <a:pPr marL="12700">
              <a:lnSpc>
                <a:spcPct val="100000"/>
              </a:lnSpc>
              <a:spcBef>
                <a:spcPts val="3365"/>
              </a:spcBef>
              <a:tabLst>
                <a:tab pos="756285" algn="l"/>
              </a:tabLst>
            </a:pPr>
            <a:r>
              <a:rPr lang="ja-JP" altLang="en-US" sz="2800" b="1" spc="-30" dirty="0">
                <a:uFill>
                  <a:solidFill>
                    <a:srgbClr val="000000"/>
                  </a:solidFill>
                </a:uFill>
                <a:latin typeface="+mn-ea"/>
                <a:cs typeface="ＭＳ ゴシック"/>
              </a:rPr>
              <a:t>②　</a:t>
            </a:r>
            <a:r>
              <a:rPr sz="2800" b="1" spc="-30" dirty="0" err="1">
                <a:uFill>
                  <a:solidFill>
                    <a:srgbClr val="000000"/>
                  </a:solidFill>
                </a:uFill>
                <a:latin typeface="+mn-ea"/>
                <a:cs typeface="ＭＳ ゴシック"/>
              </a:rPr>
              <a:t>入力した文字列</a:t>
            </a:r>
            <a:r>
              <a:rPr sz="2800" b="1" u="none" spc="-35" dirty="0" err="1">
                <a:latin typeface="+mn-ea"/>
                <a:cs typeface="ＭＳ ゴシック"/>
              </a:rPr>
              <a:t>を配列に格納</a:t>
            </a:r>
            <a:endParaRPr sz="2800" dirty="0">
              <a:latin typeface="+mn-ea"/>
              <a:cs typeface="ＭＳ ゴシック"/>
            </a:endParaRPr>
          </a:p>
          <a:p>
            <a:pPr>
              <a:lnSpc>
                <a:spcPct val="100000"/>
              </a:lnSpc>
              <a:spcBef>
                <a:spcPts val="1280"/>
              </a:spcBef>
            </a:pPr>
            <a:endParaRPr sz="2800" dirty="0">
              <a:latin typeface="+mn-ea"/>
              <a:cs typeface="ＭＳ ゴシック"/>
            </a:endParaRPr>
          </a:p>
          <a:p>
            <a:pPr marL="12700">
              <a:lnSpc>
                <a:spcPct val="150000"/>
              </a:lnSpc>
              <a:tabLst>
                <a:tab pos="1841500" algn="l"/>
              </a:tabLst>
            </a:pPr>
            <a:r>
              <a:rPr sz="4400" spc="-10" dirty="0" err="1">
                <a:cs typeface="Century Gothic"/>
              </a:rPr>
              <a:t>fgets</a:t>
            </a:r>
            <a:r>
              <a:rPr sz="4400" spc="-10" dirty="0">
                <a:latin typeface="+mn-ea"/>
                <a:cs typeface="Century Gothic"/>
              </a:rPr>
              <a:t>(</a:t>
            </a:r>
            <a:r>
              <a:rPr sz="4400" spc="-45" dirty="0" err="1">
                <a:solidFill>
                  <a:srgbClr val="00B0F0"/>
                </a:solidFill>
                <a:uFill>
                  <a:solidFill>
                    <a:srgbClr val="877952"/>
                  </a:solidFill>
                </a:uFill>
                <a:latin typeface="+mn-ea"/>
                <a:cs typeface="ＭＳ ゴシック"/>
              </a:rPr>
              <a:t>格納先の配列</a:t>
            </a:r>
            <a:r>
              <a:rPr sz="4400" spc="-50" dirty="0">
                <a:latin typeface="+mn-ea"/>
                <a:cs typeface="Century Gothic"/>
              </a:rPr>
              <a:t>,</a:t>
            </a:r>
            <a:endParaRPr sz="4400" dirty="0">
              <a:latin typeface="+mn-ea"/>
              <a:cs typeface="Century Gothic"/>
            </a:endParaRPr>
          </a:p>
          <a:p>
            <a:pPr marL="1841500" marR="294640">
              <a:lnSpc>
                <a:spcPct val="150000"/>
              </a:lnSpc>
            </a:pPr>
            <a:r>
              <a:rPr sz="4400" spc="-35" dirty="0" err="1">
                <a:latin typeface="+mn-ea"/>
                <a:cs typeface="ＭＳ ゴシック"/>
              </a:rPr>
              <a:t>読み込む</a:t>
            </a:r>
            <a:r>
              <a:rPr sz="4400" spc="-165" dirty="0" err="1">
                <a:solidFill>
                  <a:srgbClr val="00B050"/>
                </a:solidFill>
                <a:uFill>
                  <a:solidFill>
                    <a:srgbClr val="205D4A"/>
                  </a:solidFill>
                </a:uFill>
                <a:latin typeface="+mn-ea"/>
                <a:cs typeface="ＭＳ ゴシック"/>
              </a:rPr>
              <a:t>文字列のサイズ</a:t>
            </a:r>
            <a:r>
              <a:rPr sz="4400" spc="-165" dirty="0">
                <a:solidFill>
                  <a:srgbClr val="00B050"/>
                </a:solidFill>
                <a:uFill>
                  <a:solidFill>
                    <a:srgbClr val="205D4A"/>
                  </a:solidFill>
                </a:uFill>
                <a:latin typeface="+mn-ea"/>
                <a:cs typeface="ＭＳ ゴシック"/>
              </a:rPr>
              <a:t> </a:t>
            </a:r>
            <a:r>
              <a:rPr sz="4400" spc="-50" dirty="0">
                <a:latin typeface="+mn-ea"/>
                <a:cs typeface="Century Gothic"/>
              </a:rPr>
              <a:t>,</a:t>
            </a:r>
            <a:br>
              <a:rPr lang="en-US" sz="4400" spc="-50" dirty="0">
                <a:latin typeface="+mn-ea"/>
                <a:cs typeface="Century Gothic"/>
              </a:rPr>
            </a:br>
            <a:r>
              <a:rPr lang="ja-JP" altLang="en-US" sz="4400" spc="-50" dirty="0">
                <a:solidFill>
                  <a:srgbClr val="FF0000"/>
                </a:solidFill>
                <a:latin typeface="+mn-ea"/>
                <a:cs typeface="Century Gothic"/>
              </a:rPr>
              <a:t>標準入力</a:t>
            </a:r>
            <a:r>
              <a:rPr sz="4400" u="none" spc="-25" dirty="0">
                <a:latin typeface="+mn-ea"/>
                <a:cs typeface="Century Gothic"/>
              </a:rPr>
              <a:t>);</a:t>
            </a:r>
            <a:endParaRPr sz="4400" dirty="0">
              <a:latin typeface="+mn-ea"/>
              <a:cs typeface="Century Gothic"/>
            </a:endParaRPr>
          </a:p>
        </p:txBody>
      </p:sp>
      <p:sp>
        <p:nvSpPr>
          <p:cNvPr id="6" name="object 7">
            <a:extLst>
              <a:ext uri="{FF2B5EF4-FFF2-40B4-BE49-F238E27FC236}">
                <a16:creationId xmlns:a16="http://schemas.microsoft.com/office/drawing/2014/main" id="{E059DDD5-1164-2507-846B-F723BAB3977A}"/>
              </a:ext>
            </a:extLst>
          </p:cNvPr>
          <p:cNvSpPr txBox="1"/>
          <p:nvPr/>
        </p:nvSpPr>
        <p:spPr>
          <a:xfrm>
            <a:off x="838200" y="304800"/>
            <a:ext cx="7914005" cy="689291"/>
          </a:xfrm>
          <a:prstGeom prst="rect">
            <a:avLst/>
          </a:prstGeom>
        </p:spPr>
        <p:txBody>
          <a:bodyPr vert="horz" wrap="square" lIns="0" tIns="12065" rIns="0" bIns="0" rtlCol="0">
            <a:spAutoFit/>
          </a:bodyPr>
          <a:lstStyle/>
          <a:p>
            <a:pPr marL="12700">
              <a:lnSpc>
                <a:spcPct val="100000"/>
              </a:lnSpc>
              <a:spcBef>
                <a:spcPts val="95"/>
              </a:spcBef>
            </a:pPr>
            <a:r>
              <a:rPr lang="ja-JP" altLang="en-US" sz="4400" b="1" dirty="0"/>
              <a:t>キーボード入力</a:t>
            </a:r>
            <a:endParaRPr sz="2000" dirty="0">
              <a:latin typeface="+mn-ea"/>
              <a:cs typeface="ＭＳ ゴシック"/>
            </a:endParaRPr>
          </a:p>
        </p:txBody>
      </p:sp>
    </p:spTree>
    <p:extLst>
      <p:ext uri="{BB962C8B-B14F-4D97-AF65-F5344CB8AC3E}">
        <p14:creationId xmlns:p14="http://schemas.microsoft.com/office/powerpoint/2010/main" val="10533795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914400" y="3276600"/>
            <a:ext cx="5562600" cy="628377"/>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2583C5"/>
                </a:solidFill>
                <a:cs typeface="Century Gothic"/>
              </a:rPr>
              <a:t>char </a:t>
            </a:r>
            <a:r>
              <a:rPr sz="4000" spc="-10" dirty="0">
                <a:cs typeface="Century Gothic"/>
              </a:rPr>
              <a:t>str[256];</a:t>
            </a:r>
            <a:endParaRPr sz="4000" dirty="0">
              <a:cs typeface="Century Gothic"/>
            </a:endParaRPr>
          </a:p>
        </p:txBody>
      </p:sp>
      <p:sp>
        <p:nvSpPr>
          <p:cNvPr id="3" name="object 3"/>
          <p:cNvSpPr txBox="1"/>
          <p:nvPr/>
        </p:nvSpPr>
        <p:spPr>
          <a:xfrm>
            <a:off x="4953000" y="1752600"/>
            <a:ext cx="6750050" cy="963725"/>
          </a:xfrm>
          <a:prstGeom prst="rect">
            <a:avLst/>
          </a:prstGeom>
          <a:ln w="19050">
            <a:solidFill>
              <a:srgbClr val="877952"/>
            </a:solidFill>
          </a:ln>
        </p:spPr>
        <p:txBody>
          <a:bodyPr vert="horz" wrap="square" lIns="0" tIns="40005" rIns="0" bIns="0" rtlCol="0">
            <a:spAutoFit/>
          </a:bodyPr>
          <a:lstStyle/>
          <a:p>
            <a:pPr marL="90805">
              <a:lnSpc>
                <a:spcPct val="100000"/>
              </a:lnSpc>
              <a:spcBef>
                <a:spcPts val="315"/>
              </a:spcBef>
            </a:pPr>
            <a:r>
              <a:rPr sz="3200" b="1" spc="-40" dirty="0" err="1">
                <a:solidFill>
                  <a:srgbClr val="7030A0"/>
                </a:solidFill>
                <a:latin typeface="+mn-ea"/>
                <a:cs typeface="ＭＳ ゴシック"/>
              </a:rPr>
              <a:t>空白</a:t>
            </a:r>
            <a:r>
              <a:rPr sz="3200" b="1" spc="-40" dirty="0" err="1">
                <a:latin typeface="+mn-ea"/>
                <a:cs typeface="ＭＳ ゴシック"/>
              </a:rPr>
              <a:t>も入力可能</a:t>
            </a:r>
            <a:r>
              <a:rPr sz="3200" spc="-20" dirty="0" err="1">
                <a:latin typeface="+mn-ea"/>
                <a:cs typeface="ＭＳ ゴシック"/>
              </a:rPr>
              <a:t>、改行は</a:t>
            </a:r>
            <a:r>
              <a:rPr lang="ja-JP" altLang="en-US" sz="3200" spc="-20" dirty="0">
                <a:latin typeface="+mn-ea"/>
                <a:cs typeface="ＭＳ ゴシック"/>
              </a:rPr>
              <a:t>自動的</a:t>
            </a:r>
            <a:r>
              <a:rPr sz="3200" spc="-20" dirty="0">
                <a:latin typeface="+mn-ea"/>
                <a:cs typeface="ＭＳ ゴシック"/>
              </a:rPr>
              <a:t>に</a:t>
            </a:r>
            <a:r>
              <a:rPr lang="ja-JP" altLang="en-US" sz="3200" spc="-20" dirty="0">
                <a:latin typeface="+mn-ea"/>
                <a:cs typeface="ＭＳ ゴシック"/>
              </a:rPr>
              <a:t>付加</a:t>
            </a:r>
            <a:br>
              <a:rPr lang="en-US" altLang="ja-JP" sz="3200" spc="-20" dirty="0">
                <a:latin typeface="+mn-ea"/>
                <a:cs typeface="ＭＳ ゴシック"/>
              </a:rPr>
            </a:br>
            <a:r>
              <a:rPr lang="en-US" altLang="ja-JP" sz="2800" spc="-20" dirty="0">
                <a:latin typeface="+mn-ea"/>
                <a:cs typeface="ＭＳ ゴシック"/>
              </a:rPr>
              <a:t>※</a:t>
            </a:r>
            <a:r>
              <a:rPr lang="en-US" altLang="ja-JP" sz="2800" spc="-20" dirty="0" err="1">
                <a:cs typeface="ＭＳ ゴシック"/>
              </a:rPr>
              <a:t>scanf</a:t>
            </a:r>
            <a:r>
              <a:rPr lang="ja-JP" altLang="en-US" sz="2800" spc="-20" dirty="0">
                <a:latin typeface="+mn-ea"/>
                <a:cs typeface="ＭＳ ゴシック"/>
              </a:rPr>
              <a:t>は空白を入力できない</a:t>
            </a:r>
            <a:endParaRPr sz="3200" dirty="0">
              <a:latin typeface="+mn-ea"/>
              <a:cs typeface="ＭＳ ゴシック"/>
            </a:endParaRPr>
          </a:p>
        </p:txBody>
      </p:sp>
      <p:sp>
        <p:nvSpPr>
          <p:cNvPr id="4" name="object 4"/>
          <p:cNvSpPr/>
          <p:nvPr/>
        </p:nvSpPr>
        <p:spPr>
          <a:xfrm>
            <a:off x="9372600" y="4572000"/>
            <a:ext cx="1251585" cy="27940"/>
          </a:xfrm>
          <a:custGeom>
            <a:avLst/>
            <a:gdLst/>
            <a:ahLst/>
            <a:cxnLst/>
            <a:rect l="l" t="t" r="r" b="b"/>
            <a:pathLst>
              <a:path w="1251584" h="27939">
                <a:moveTo>
                  <a:pt x="1251203" y="0"/>
                </a:moveTo>
                <a:lnTo>
                  <a:pt x="0" y="0"/>
                </a:lnTo>
                <a:lnTo>
                  <a:pt x="0" y="27431"/>
                </a:lnTo>
                <a:lnTo>
                  <a:pt x="1251203" y="27431"/>
                </a:lnTo>
                <a:lnTo>
                  <a:pt x="1251203" y="0"/>
                </a:lnTo>
                <a:close/>
              </a:path>
            </a:pathLst>
          </a:custGeom>
          <a:solidFill>
            <a:srgbClr val="FF0000"/>
          </a:solidFill>
          <a:ln>
            <a:solidFill>
              <a:srgbClr val="FF0000"/>
            </a:solidFill>
          </a:ln>
        </p:spPr>
        <p:txBody>
          <a:bodyPr wrap="square" lIns="0" tIns="0" rIns="0" bIns="0" rtlCol="0"/>
          <a:lstStyle/>
          <a:p>
            <a:endParaRPr/>
          </a:p>
        </p:txBody>
      </p:sp>
      <p:sp>
        <p:nvSpPr>
          <p:cNvPr id="5" name="object 5"/>
          <p:cNvSpPr txBox="1"/>
          <p:nvPr/>
        </p:nvSpPr>
        <p:spPr>
          <a:xfrm>
            <a:off x="1026666" y="3963415"/>
            <a:ext cx="10631933" cy="628377"/>
          </a:xfrm>
          <a:prstGeom prst="rect">
            <a:avLst/>
          </a:prstGeom>
        </p:spPr>
        <p:txBody>
          <a:bodyPr vert="horz" wrap="square" lIns="0" tIns="12700" rIns="0" bIns="0" rtlCol="0">
            <a:spAutoFit/>
          </a:bodyPr>
          <a:lstStyle/>
          <a:p>
            <a:pPr marL="12700">
              <a:lnSpc>
                <a:spcPct val="100000"/>
              </a:lnSpc>
              <a:spcBef>
                <a:spcPts val="100"/>
              </a:spcBef>
            </a:pPr>
            <a:r>
              <a:rPr sz="4000" dirty="0" err="1">
                <a:cs typeface="Century Gothic"/>
              </a:rPr>
              <a:t>fgets</a:t>
            </a:r>
            <a:r>
              <a:rPr sz="4000" dirty="0">
                <a:cs typeface="Century Gothic"/>
              </a:rPr>
              <a:t>(</a:t>
            </a:r>
            <a:r>
              <a:rPr sz="4000" dirty="0">
                <a:solidFill>
                  <a:srgbClr val="00B0F0"/>
                </a:solidFill>
                <a:uFill>
                  <a:solidFill>
                    <a:srgbClr val="877952"/>
                  </a:solidFill>
                </a:uFill>
                <a:cs typeface="Century Gothic"/>
              </a:rPr>
              <a:t>str</a:t>
            </a:r>
            <a:r>
              <a:rPr sz="4000" u="none" spc="-35" dirty="0">
                <a:solidFill>
                  <a:srgbClr val="877952"/>
                </a:solidFill>
                <a:cs typeface="Century Gothic"/>
              </a:rPr>
              <a:t> </a:t>
            </a:r>
            <a:r>
              <a:rPr sz="4000" u="none" dirty="0">
                <a:cs typeface="Century Gothic"/>
              </a:rPr>
              <a:t>,</a:t>
            </a:r>
            <a:r>
              <a:rPr sz="4000" u="none" spc="-30" dirty="0">
                <a:cs typeface="Century Gothic"/>
              </a:rPr>
              <a:t> </a:t>
            </a:r>
            <a:r>
              <a:rPr sz="4000" u="none" dirty="0" err="1">
                <a:solidFill>
                  <a:srgbClr val="00B050"/>
                </a:solidFill>
                <a:cs typeface="Century Gothic"/>
              </a:rPr>
              <a:t>sizeof</a:t>
            </a:r>
            <a:r>
              <a:rPr sz="4000" u="none" dirty="0">
                <a:solidFill>
                  <a:srgbClr val="00B050"/>
                </a:solidFill>
                <a:cs typeface="Century Gothic"/>
              </a:rPr>
              <a:t>(</a:t>
            </a:r>
            <a:r>
              <a:rPr sz="4000" u="none" dirty="0">
                <a:solidFill>
                  <a:srgbClr val="00B0F0"/>
                </a:solidFill>
                <a:cs typeface="Century Gothic"/>
              </a:rPr>
              <a:t>str</a:t>
            </a:r>
            <a:r>
              <a:rPr sz="4000" u="none" dirty="0">
                <a:solidFill>
                  <a:srgbClr val="00B050"/>
                </a:solidFill>
                <a:cs typeface="Century Gothic"/>
              </a:rPr>
              <a:t>)</a:t>
            </a:r>
            <a:r>
              <a:rPr sz="4000" u="none" spc="-40" dirty="0">
                <a:solidFill>
                  <a:srgbClr val="2D663D"/>
                </a:solidFill>
                <a:cs typeface="Century Gothic"/>
              </a:rPr>
              <a:t> </a:t>
            </a:r>
            <a:r>
              <a:rPr sz="4000" u="none" dirty="0">
                <a:solidFill>
                  <a:srgbClr val="252525"/>
                </a:solidFill>
                <a:cs typeface="Century Gothic"/>
              </a:rPr>
              <a:t>,</a:t>
            </a:r>
            <a:r>
              <a:rPr sz="4000" u="none" spc="-50" dirty="0">
                <a:solidFill>
                  <a:srgbClr val="252525"/>
                </a:solidFill>
                <a:cs typeface="Century Gothic"/>
              </a:rPr>
              <a:t> </a:t>
            </a:r>
            <a:r>
              <a:rPr sz="4000" u="none" spc="-10" dirty="0">
                <a:solidFill>
                  <a:srgbClr val="FF0000"/>
                </a:solidFill>
                <a:cs typeface="Century Gothic"/>
              </a:rPr>
              <a:t>stdin</a:t>
            </a:r>
            <a:r>
              <a:rPr sz="4000" u="none" spc="-10" dirty="0">
                <a:cs typeface="Century Gothic"/>
              </a:rPr>
              <a:t>);</a:t>
            </a:r>
            <a:endParaRPr sz="4000" dirty="0">
              <a:cs typeface="Century Gothic"/>
            </a:endParaRPr>
          </a:p>
        </p:txBody>
      </p:sp>
      <p:sp>
        <p:nvSpPr>
          <p:cNvPr id="7" name="object 7"/>
          <p:cNvSpPr txBox="1"/>
          <p:nvPr/>
        </p:nvSpPr>
        <p:spPr>
          <a:xfrm>
            <a:off x="609600" y="1752600"/>
            <a:ext cx="4001135" cy="513715"/>
          </a:xfrm>
          <a:prstGeom prst="rect">
            <a:avLst/>
          </a:prstGeom>
        </p:spPr>
        <p:txBody>
          <a:bodyPr vert="horz" wrap="square" lIns="0" tIns="13335" rIns="0" bIns="0" rtlCol="0">
            <a:spAutoFit/>
          </a:bodyPr>
          <a:lstStyle/>
          <a:p>
            <a:pPr marL="12700">
              <a:lnSpc>
                <a:spcPct val="100000"/>
              </a:lnSpc>
              <a:spcBef>
                <a:spcPts val="105"/>
              </a:spcBef>
            </a:pPr>
            <a:r>
              <a:rPr sz="2400" dirty="0">
                <a:latin typeface="ＭＳ ゴシック"/>
                <a:cs typeface="ＭＳ ゴシック"/>
              </a:rPr>
              <a:t>②</a:t>
            </a:r>
            <a:r>
              <a:rPr sz="3200" b="1" spc="-40" dirty="0">
                <a:latin typeface="ＭＳ ゴシック"/>
                <a:cs typeface="ＭＳ ゴシック"/>
              </a:rPr>
              <a:t>文字列を入力</a:t>
            </a:r>
            <a:r>
              <a:rPr sz="2400" b="1" spc="-25" dirty="0">
                <a:latin typeface="ＭＳ ゴシック"/>
                <a:cs typeface="ＭＳ ゴシック"/>
              </a:rPr>
              <a:t>する</a:t>
            </a:r>
            <a:r>
              <a:rPr sz="2400" spc="-25" dirty="0">
                <a:latin typeface="ＭＳ ゴシック"/>
                <a:cs typeface="ＭＳ ゴシック"/>
              </a:rPr>
              <a:t>とき</a:t>
            </a:r>
            <a:endParaRPr sz="2400" dirty="0">
              <a:latin typeface="ＭＳ ゴシック"/>
              <a:cs typeface="ＭＳ ゴシック"/>
            </a:endParaRPr>
          </a:p>
        </p:txBody>
      </p:sp>
      <p:sp>
        <p:nvSpPr>
          <p:cNvPr id="8" name="object 8"/>
          <p:cNvSpPr txBox="1"/>
          <p:nvPr/>
        </p:nvSpPr>
        <p:spPr>
          <a:xfrm>
            <a:off x="1016508" y="2284475"/>
            <a:ext cx="3182925" cy="443070"/>
          </a:xfrm>
          <a:prstGeom prst="rect">
            <a:avLst/>
          </a:prstGeom>
        </p:spPr>
        <p:txBody>
          <a:bodyPr vert="horz" wrap="square" lIns="0" tIns="12065" rIns="0" bIns="0" rtlCol="0">
            <a:spAutoFit/>
          </a:bodyPr>
          <a:lstStyle/>
          <a:p>
            <a:pPr marL="12700">
              <a:lnSpc>
                <a:spcPct val="100000"/>
              </a:lnSpc>
              <a:spcBef>
                <a:spcPts val="95"/>
              </a:spcBef>
            </a:pPr>
            <a:r>
              <a:rPr sz="2400" spc="-10" dirty="0">
                <a:latin typeface="+mj-ea"/>
                <a:ea typeface="+mj-ea"/>
                <a:cs typeface="Century Gothic"/>
              </a:rPr>
              <a:t>(</a:t>
            </a:r>
            <a:r>
              <a:rPr sz="2800" b="1" spc="-10" dirty="0">
                <a:solidFill>
                  <a:srgbClr val="252525"/>
                </a:solidFill>
                <a:latin typeface="+mj-ea"/>
                <a:ea typeface="+mj-ea"/>
                <a:cs typeface="ＭＳ ゴシック"/>
              </a:rPr>
              <a:t>第</a:t>
            </a:r>
            <a:r>
              <a:rPr sz="2800" b="1" spc="-10" dirty="0">
                <a:solidFill>
                  <a:srgbClr val="252525"/>
                </a:solidFill>
                <a:latin typeface="+mj-ea"/>
                <a:ea typeface="+mj-ea"/>
                <a:cs typeface="Century Gothic"/>
              </a:rPr>
              <a:t>3</a:t>
            </a:r>
            <a:r>
              <a:rPr sz="2800" b="1" spc="-10" dirty="0">
                <a:solidFill>
                  <a:srgbClr val="252525"/>
                </a:solidFill>
                <a:latin typeface="+mj-ea"/>
                <a:ea typeface="+mj-ea"/>
                <a:cs typeface="ＭＳ ゴシック"/>
              </a:rPr>
              <a:t>引数</a:t>
            </a:r>
            <a:r>
              <a:rPr sz="2400" dirty="0">
                <a:latin typeface="+mj-ea"/>
                <a:ea typeface="+mj-ea"/>
                <a:cs typeface="ＭＳ ゴシック"/>
              </a:rPr>
              <a:t>に</a:t>
            </a:r>
            <a:r>
              <a:rPr sz="2800" spc="-10" dirty="0">
                <a:solidFill>
                  <a:srgbClr val="FF0000"/>
                </a:solidFill>
                <a:latin typeface="+mj-ea"/>
                <a:ea typeface="+mj-ea"/>
                <a:cs typeface="Century Gothic"/>
              </a:rPr>
              <a:t>stdin</a:t>
            </a:r>
            <a:r>
              <a:rPr sz="2400" spc="-10" dirty="0">
                <a:latin typeface="+mj-ea"/>
                <a:ea typeface="+mj-ea"/>
                <a:cs typeface="Century Gothic"/>
              </a:rPr>
              <a:t>)</a:t>
            </a:r>
            <a:endParaRPr sz="2400" dirty="0">
              <a:latin typeface="+mj-ea"/>
              <a:ea typeface="+mj-ea"/>
              <a:cs typeface="Century Gothic"/>
            </a:endParaRPr>
          </a:p>
        </p:txBody>
      </p:sp>
      <p:sp>
        <p:nvSpPr>
          <p:cNvPr id="10" name="object 10"/>
          <p:cNvSpPr/>
          <p:nvPr/>
        </p:nvSpPr>
        <p:spPr>
          <a:xfrm>
            <a:off x="9807193" y="4599051"/>
            <a:ext cx="329565" cy="693420"/>
          </a:xfrm>
          <a:custGeom>
            <a:avLst/>
            <a:gdLst/>
            <a:ahLst/>
            <a:cxnLst/>
            <a:rect l="l" t="t" r="r" b="b"/>
            <a:pathLst>
              <a:path w="329565" h="693420">
                <a:moveTo>
                  <a:pt x="246888" y="0"/>
                </a:moveTo>
                <a:lnTo>
                  <a:pt x="82296" y="0"/>
                </a:lnTo>
                <a:lnTo>
                  <a:pt x="82296" y="528827"/>
                </a:lnTo>
                <a:lnTo>
                  <a:pt x="0" y="528827"/>
                </a:lnTo>
                <a:lnTo>
                  <a:pt x="164592" y="693419"/>
                </a:lnTo>
                <a:lnTo>
                  <a:pt x="329184" y="528827"/>
                </a:lnTo>
                <a:lnTo>
                  <a:pt x="246888" y="528827"/>
                </a:lnTo>
                <a:lnTo>
                  <a:pt x="246888" y="0"/>
                </a:lnTo>
                <a:close/>
              </a:path>
            </a:pathLst>
          </a:custGeom>
          <a:solidFill>
            <a:srgbClr val="FF0000"/>
          </a:solidFill>
          <a:ln>
            <a:solidFill>
              <a:srgbClr val="FF0000"/>
            </a:solidFill>
          </a:ln>
        </p:spPr>
        <p:txBody>
          <a:bodyPr wrap="square" lIns="0" tIns="0" rIns="0" bIns="0" rtlCol="0"/>
          <a:lstStyle/>
          <a:p>
            <a:endParaRPr/>
          </a:p>
        </p:txBody>
      </p:sp>
      <p:sp>
        <p:nvSpPr>
          <p:cNvPr id="11" name="object 11"/>
          <p:cNvSpPr txBox="1"/>
          <p:nvPr/>
        </p:nvSpPr>
        <p:spPr>
          <a:xfrm>
            <a:off x="6400800" y="5257800"/>
            <a:ext cx="5346447" cy="505908"/>
          </a:xfrm>
          <a:prstGeom prst="rect">
            <a:avLst/>
          </a:prstGeom>
        </p:spPr>
        <p:txBody>
          <a:bodyPr vert="horz" wrap="square" lIns="0" tIns="13335" rIns="0" bIns="0" rtlCol="0">
            <a:spAutoFit/>
          </a:bodyPr>
          <a:lstStyle/>
          <a:p>
            <a:pPr marL="12700">
              <a:lnSpc>
                <a:spcPct val="100000"/>
              </a:lnSpc>
              <a:spcBef>
                <a:spcPts val="105"/>
              </a:spcBef>
            </a:pPr>
            <a:r>
              <a:rPr sz="3200" b="1" u="sng" spc="-40" dirty="0" err="1">
                <a:uFill>
                  <a:solidFill>
                    <a:srgbClr val="000000"/>
                  </a:solidFill>
                </a:uFill>
                <a:latin typeface="ＭＳ ゴシック"/>
                <a:cs typeface="ＭＳ ゴシック"/>
              </a:rPr>
              <a:t>文字列を</a:t>
            </a:r>
            <a:r>
              <a:rPr lang="ja-JP" altLang="en-US" sz="3200" b="1" u="sng" spc="-40" dirty="0">
                <a:uFill>
                  <a:solidFill>
                    <a:srgbClr val="000000"/>
                  </a:solidFill>
                </a:uFill>
                <a:latin typeface="ＭＳ ゴシック"/>
                <a:cs typeface="ＭＳ ゴシック"/>
              </a:rPr>
              <a:t>キーボードから</a:t>
            </a:r>
            <a:r>
              <a:rPr sz="3200" b="1" u="sng" spc="-40" dirty="0" err="1">
                <a:uFill>
                  <a:solidFill>
                    <a:srgbClr val="000000"/>
                  </a:solidFill>
                </a:uFill>
                <a:latin typeface="ＭＳ ゴシック"/>
                <a:cs typeface="ＭＳ ゴシック"/>
              </a:rPr>
              <a:t>入力</a:t>
            </a:r>
            <a:endParaRPr sz="2400" dirty="0">
              <a:latin typeface="ＭＳ ゴシック"/>
              <a:cs typeface="ＭＳ ゴシック"/>
            </a:endParaRPr>
          </a:p>
        </p:txBody>
      </p:sp>
      <p:sp>
        <p:nvSpPr>
          <p:cNvPr id="14" name="object 7">
            <a:extLst>
              <a:ext uri="{FF2B5EF4-FFF2-40B4-BE49-F238E27FC236}">
                <a16:creationId xmlns:a16="http://schemas.microsoft.com/office/drawing/2014/main" id="{41EA2865-0ED3-794F-5032-7B22BA57005E}"/>
              </a:ext>
            </a:extLst>
          </p:cNvPr>
          <p:cNvSpPr txBox="1"/>
          <p:nvPr/>
        </p:nvSpPr>
        <p:spPr>
          <a:xfrm>
            <a:off x="838200" y="304800"/>
            <a:ext cx="7914005" cy="689291"/>
          </a:xfrm>
          <a:prstGeom prst="rect">
            <a:avLst/>
          </a:prstGeom>
        </p:spPr>
        <p:txBody>
          <a:bodyPr vert="horz" wrap="square" lIns="0" tIns="12065" rIns="0" bIns="0" rtlCol="0">
            <a:spAutoFit/>
          </a:bodyPr>
          <a:lstStyle/>
          <a:p>
            <a:pPr marL="12700">
              <a:lnSpc>
                <a:spcPct val="100000"/>
              </a:lnSpc>
              <a:spcBef>
                <a:spcPts val="95"/>
              </a:spcBef>
            </a:pPr>
            <a:r>
              <a:rPr lang="ja-JP" altLang="en-US" sz="4400" b="1" dirty="0"/>
              <a:t>キーボード入力</a:t>
            </a:r>
            <a:endParaRPr sz="2000" dirty="0">
              <a:latin typeface="+mn-ea"/>
              <a:cs typeface="ＭＳ ゴシック"/>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90975" y="1975471"/>
            <a:ext cx="10768059" cy="3246797"/>
            <a:chOff x="568198" y="1796542"/>
            <a:chExt cx="10353040" cy="3121660"/>
          </a:xfrm>
        </p:grpSpPr>
        <p:sp>
          <p:nvSpPr>
            <p:cNvPr id="3" name="object 3"/>
            <p:cNvSpPr/>
            <p:nvPr/>
          </p:nvSpPr>
          <p:spPr>
            <a:xfrm>
              <a:off x="574548" y="1802892"/>
              <a:ext cx="10340340" cy="3108960"/>
            </a:xfrm>
            <a:custGeom>
              <a:avLst/>
              <a:gdLst/>
              <a:ahLst/>
              <a:cxnLst/>
              <a:rect l="l" t="t" r="r" b="b"/>
              <a:pathLst>
                <a:path w="10340340" h="3108960">
                  <a:moveTo>
                    <a:pt x="10340340" y="0"/>
                  </a:moveTo>
                  <a:lnTo>
                    <a:pt x="0" y="0"/>
                  </a:lnTo>
                  <a:lnTo>
                    <a:pt x="0" y="3108960"/>
                  </a:lnTo>
                  <a:lnTo>
                    <a:pt x="10340340" y="3108960"/>
                  </a:lnTo>
                  <a:lnTo>
                    <a:pt x="10340340" y="0"/>
                  </a:lnTo>
                  <a:close/>
                </a:path>
              </a:pathLst>
            </a:custGeom>
            <a:solidFill>
              <a:srgbClr val="FFFFFF"/>
            </a:solidFill>
          </p:spPr>
          <p:txBody>
            <a:bodyPr wrap="square" lIns="0" tIns="0" rIns="0" bIns="0" rtlCol="0"/>
            <a:lstStyle/>
            <a:p>
              <a:endParaRPr sz="1872"/>
            </a:p>
          </p:txBody>
        </p:sp>
        <p:sp>
          <p:nvSpPr>
            <p:cNvPr id="4" name="object 4"/>
            <p:cNvSpPr/>
            <p:nvPr/>
          </p:nvSpPr>
          <p:spPr>
            <a:xfrm>
              <a:off x="574548" y="1802892"/>
              <a:ext cx="10340340" cy="3108960"/>
            </a:xfrm>
            <a:custGeom>
              <a:avLst/>
              <a:gdLst/>
              <a:ahLst/>
              <a:cxnLst/>
              <a:rect l="l" t="t" r="r" b="b"/>
              <a:pathLst>
                <a:path w="10340340" h="3108960">
                  <a:moveTo>
                    <a:pt x="0" y="3108960"/>
                  </a:moveTo>
                  <a:lnTo>
                    <a:pt x="10340340" y="3108960"/>
                  </a:lnTo>
                  <a:lnTo>
                    <a:pt x="10340340" y="0"/>
                  </a:lnTo>
                  <a:lnTo>
                    <a:pt x="0" y="0"/>
                  </a:lnTo>
                  <a:lnTo>
                    <a:pt x="0" y="3108960"/>
                  </a:lnTo>
                  <a:close/>
                </a:path>
              </a:pathLst>
            </a:custGeom>
            <a:ln w="12700">
              <a:solidFill>
                <a:srgbClr val="1CACE3"/>
              </a:solidFill>
            </a:ln>
          </p:spPr>
          <p:txBody>
            <a:bodyPr wrap="square" lIns="0" tIns="0" rIns="0" bIns="0" rtlCol="0"/>
            <a:lstStyle/>
            <a:p>
              <a:endParaRPr sz="1872"/>
            </a:p>
          </p:txBody>
        </p:sp>
      </p:grpSp>
      <p:sp>
        <p:nvSpPr>
          <p:cNvPr id="5" name="object 5"/>
          <p:cNvSpPr txBox="1"/>
          <p:nvPr/>
        </p:nvSpPr>
        <p:spPr>
          <a:xfrm>
            <a:off x="211556" y="990204"/>
            <a:ext cx="6201462" cy="1680067"/>
          </a:xfrm>
          <a:prstGeom prst="rect">
            <a:avLst/>
          </a:prstGeom>
        </p:spPr>
        <p:txBody>
          <a:bodyPr vert="horz" wrap="square" lIns="0" tIns="239085" rIns="0" bIns="0" rtlCol="0">
            <a:spAutoFit/>
          </a:bodyPr>
          <a:lstStyle/>
          <a:p>
            <a:pPr marL="13209">
              <a:spcBef>
                <a:spcPts val="1883"/>
              </a:spcBef>
            </a:pPr>
            <a:r>
              <a:rPr lang="ja-JP" altLang="en-US" sz="3744" dirty="0">
                <a:latin typeface="MS Gothic"/>
                <a:cs typeface="MS Gothic"/>
              </a:rPr>
              <a:t>　使用する</a:t>
            </a:r>
            <a:r>
              <a:rPr sz="3744" dirty="0" err="1">
                <a:latin typeface="MS Gothic"/>
                <a:cs typeface="MS Gothic"/>
              </a:rPr>
              <a:t>変数</a:t>
            </a:r>
            <a:r>
              <a:rPr lang="ja-JP" altLang="en-US" sz="3744" spc="-57" dirty="0">
                <a:latin typeface="Tahoma"/>
                <a:cs typeface="Tahoma"/>
              </a:rPr>
              <a:t>や</a:t>
            </a:r>
            <a:r>
              <a:rPr sz="3744" dirty="0" err="1">
                <a:latin typeface="MS Gothic"/>
                <a:cs typeface="MS Gothic"/>
              </a:rPr>
              <a:t>配列</a:t>
            </a:r>
            <a:r>
              <a:rPr sz="3744" spc="-26" dirty="0">
                <a:latin typeface="MS Gothic"/>
                <a:cs typeface="MS Gothic"/>
              </a:rPr>
              <a:t>～</a:t>
            </a:r>
            <a:endParaRPr sz="3744" dirty="0">
              <a:latin typeface="MS Gothic"/>
              <a:cs typeface="MS Gothic"/>
            </a:endParaRPr>
          </a:p>
          <a:p>
            <a:pPr marL="480817">
              <a:spcBef>
                <a:spcPts val="1773"/>
              </a:spcBef>
            </a:pPr>
            <a:r>
              <a:rPr sz="3744" spc="-458" dirty="0">
                <a:solidFill>
                  <a:srgbClr val="3D8752"/>
                </a:solidFill>
                <a:latin typeface="Tahoma"/>
                <a:cs typeface="Tahoma"/>
              </a:rPr>
              <a:t>//</a:t>
            </a:r>
            <a:r>
              <a:rPr sz="3744" spc="-42" dirty="0" err="1">
                <a:solidFill>
                  <a:srgbClr val="3D8752"/>
                </a:solidFill>
                <a:latin typeface="MS Gothic"/>
                <a:cs typeface="MS Gothic"/>
              </a:rPr>
              <a:t>変数</a:t>
            </a:r>
            <a:r>
              <a:rPr lang="ja-JP" altLang="en-US" sz="3744" spc="-42" dirty="0">
                <a:solidFill>
                  <a:srgbClr val="3D8752"/>
                </a:solidFill>
                <a:latin typeface="MS Gothic"/>
                <a:cs typeface="MS Gothic"/>
              </a:rPr>
              <a:t>・配列の宣言</a:t>
            </a:r>
            <a:endParaRPr sz="3744" dirty="0">
              <a:latin typeface="MS Gothic"/>
              <a:cs typeface="MS Gothic"/>
            </a:endParaRPr>
          </a:p>
        </p:txBody>
      </p:sp>
      <p:graphicFrame>
        <p:nvGraphicFramePr>
          <p:cNvPr id="6" name="object 6"/>
          <p:cNvGraphicFramePr>
            <a:graphicFrameLocks noGrp="1"/>
          </p:cNvGraphicFramePr>
          <p:nvPr/>
        </p:nvGraphicFramePr>
        <p:xfrm>
          <a:off x="659661" y="2692585"/>
          <a:ext cx="10508636" cy="2404717"/>
        </p:xfrm>
        <a:graphic>
          <a:graphicData uri="http://schemas.openxmlformats.org/drawingml/2006/table">
            <a:tbl>
              <a:tblPr firstRow="1" bandRow="1">
                <a:tableStyleId>{2D5ABB26-0587-4C30-8999-92F81FD0307C}</a:tableStyleId>
              </a:tblPr>
              <a:tblGrid>
                <a:gridCol w="1609770">
                  <a:extLst>
                    <a:ext uri="{9D8B030D-6E8A-4147-A177-3AD203B41FA5}">
                      <a16:colId xmlns:a16="http://schemas.microsoft.com/office/drawing/2014/main" val="20000"/>
                    </a:ext>
                  </a:extLst>
                </a:gridCol>
                <a:gridCol w="2334590">
                  <a:extLst>
                    <a:ext uri="{9D8B030D-6E8A-4147-A177-3AD203B41FA5}">
                      <a16:colId xmlns:a16="http://schemas.microsoft.com/office/drawing/2014/main" val="20001"/>
                    </a:ext>
                  </a:extLst>
                </a:gridCol>
                <a:gridCol w="30500">
                  <a:extLst>
                    <a:ext uri="{9D8B030D-6E8A-4147-A177-3AD203B41FA5}">
                      <a16:colId xmlns:a16="http://schemas.microsoft.com/office/drawing/2014/main" val="20002"/>
                    </a:ext>
                  </a:extLst>
                </a:gridCol>
                <a:gridCol w="1386362">
                  <a:extLst>
                    <a:ext uri="{9D8B030D-6E8A-4147-A177-3AD203B41FA5}">
                      <a16:colId xmlns:a16="http://schemas.microsoft.com/office/drawing/2014/main" val="20003"/>
                    </a:ext>
                  </a:extLst>
                </a:gridCol>
                <a:gridCol w="5147414">
                  <a:extLst>
                    <a:ext uri="{9D8B030D-6E8A-4147-A177-3AD203B41FA5}">
                      <a16:colId xmlns:a16="http://schemas.microsoft.com/office/drawing/2014/main" val="20004"/>
                    </a:ext>
                  </a:extLst>
                </a:gridCol>
              </a:tblGrid>
              <a:tr h="527704">
                <a:tc>
                  <a:txBody>
                    <a:bodyPr/>
                    <a:lstStyle/>
                    <a:p>
                      <a:pPr marL="31750">
                        <a:lnSpc>
                          <a:spcPts val="3895"/>
                        </a:lnSpc>
                      </a:pPr>
                      <a:r>
                        <a:rPr sz="4200" spc="-25" dirty="0">
                          <a:solidFill>
                            <a:srgbClr val="0000FF"/>
                          </a:solidFill>
                          <a:latin typeface="+mn-lt"/>
                          <a:cs typeface="MS Gothic"/>
                        </a:rPr>
                        <a:t>int</a:t>
                      </a:r>
                      <a:endParaRPr sz="4200" dirty="0">
                        <a:latin typeface="+mn-lt"/>
                        <a:cs typeface="MS Gothic"/>
                      </a:endParaRPr>
                    </a:p>
                  </a:txBody>
                  <a:tcPr marL="0" marR="0" marT="0" marB="0"/>
                </a:tc>
                <a:tc>
                  <a:txBody>
                    <a:bodyPr/>
                    <a:lstStyle/>
                    <a:p>
                      <a:pPr marL="176530">
                        <a:lnSpc>
                          <a:spcPts val="3895"/>
                        </a:lnSpc>
                      </a:pPr>
                      <a:r>
                        <a:rPr lang="en-US" sz="4200" spc="-10" dirty="0">
                          <a:latin typeface="+mn-lt"/>
                          <a:cs typeface="MS Gothic"/>
                        </a:rPr>
                        <a:t>score=</a:t>
                      </a:r>
                      <a:endParaRPr sz="4200" dirty="0">
                        <a:latin typeface="+mn-lt"/>
                        <a:cs typeface="MS Gothic"/>
                      </a:endParaRPr>
                    </a:p>
                  </a:txBody>
                  <a:tcPr marL="0" marR="0" marT="0" marB="0"/>
                </a:tc>
                <a:tc>
                  <a:txBody>
                    <a:bodyPr/>
                    <a:lstStyle/>
                    <a:p>
                      <a:pPr marL="127000">
                        <a:lnSpc>
                          <a:spcPts val="3895"/>
                        </a:lnSpc>
                      </a:pPr>
                      <a:r>
                        <a:rPr lang="en-US" sz="4200" spc="-50" dirty="0">
                          <a:latin typeface="+mn-lt"/>
                          <a:cs typeface="MS Gothic"/>
                        </a:rPr>
                        <a:t>=</a:t>
                      </a:r>
                      <a:endParaRPr sz="4200" dirty="0">
                        <a:latin typeface="+mn-lt"/>
                        <a:cs typeface="MS Gothic"/>
                      </a:endParaRPr>
                    </a:p>
                  </a:txBody>
                  <a:tcPr marL="0" marR="0" marT="0" marB="0"/>
                </a:tc>
                <a:tc>
                  <a:txBody>
                    <a:bodyPr/>
                    <a:lstStyle/>
                    <a:p>
                      <a:pPr marL="127000">
                        <a:lnSpc>
                          <a:spcPts val="3895"/>
                        </a:lnSpc>
                      </a:pPr>
                      <a:r>
                        <a:rPr sz="4200" spc="-25" dirty="0">
                          <a:latin typeface="+mn-lt"/>
                          <a:cs typeface="MS Gothic"/>
                        </a:rPr>
                        <a:t>0;</a:t>
                      </a:r>
                      <a:endParaRPr sz="4200" dirty="0">
                        <a:latin typeface="+mn-lt"/>
                        <a:cs typeface="MS Gothic"/>
                      </a:endParaRPr>
                    </a:p>
                  </a:txBody>
                  <a:tcPr marL="0" marR="0" marT="0" marB="0"/>
                </a:tc>
                <a:tc>
                  <a:txBody>
                    <a:bodyPr/>
                    <a:lstStyle/>
                    <a:p>
                      <a:pPr marL="1015365">
                        <a:lnSpc>
                          <a:spcPts val="3895"/>
                        </a:lnSpc>
                      </a:pPr>
                      <a:r>
                        <a:rPr sz="4200" spc="-35" dirty="0">
                          <a:solidFill>
                            <a:srgbClr val="3D8752"/>
                          </a:solidFill>
                          <a:latin typeface="MS Gothic"/>
                          <a:cs typeface="MS Gothic"/>
                        </a:rPr>
                        <a:t>//スコア</a:t>
                      </a:r>
                      <a:endParaRPr sz="4200" dirty="0">
                        <a:latin typeface="MS Gothic"/>
                        <a:cs typeface="MS Gothic"/>
                      </a:endParaRPr>
                    </a:p>
                  </a:txBody>
                  <a:tcPr marL="0" marR="0" marT="0" marB="0"/>
                </a:tc>
                <a:extLst>
                  <a:ext uri="{0D108BD9-81ED-4DB2-BD59-A6C34878D82A}">
                    <a16:rowId xmlns:a16="http://schemas.microsoft.com/office/drawing/2014/main" val="10000"/>
                  </a:ext>
                </a:extLst>
              </a:tr>
              <a:tr h="686873">
                <a:tc>
                  <a:txBody>
                    <a:bodyPr/>
                    <a:lstStyle/>
                    <a:p>
                      <a:pPr marL="31750">
                        <a:lnSpc>
                          <a:spcPct val="100000"/>
                        </a:lnSpc>
                        <a:spcBef>
                          <a:spcPts val="240"/>
                        </a:spcBef>
                      </a:pPr>
                      <a:r>
                        <a:rPr sz="4200" spc="-20" dirty="0">
                          <a:solidFill>
                            <a:srgbClr val="0000FF"/>
                          </a:solidFill>
                          <a:latin typeface="+mn-lt"/>
                          <a:cs typeface="MS Gothic"/>
                        </a:rPr>
                        <a:t>char</a:t>
                      </a:r>
                      <a:endParaRPr sz="4200" dirty="0">
                        <a:latin typeface="+mn-lt"/>
                        <a:cs typeface="MS Gothic"/>
                      </a:endParaRPr>
                    </a:p>
                  </a:txBody>
                  <a:tcPr marL="0" marR="0" marT="31702" marB="0"/>
                </a:tc>
                <a:tc gridSpan="3">
                  <a:txBody>
                    <a:bodyPr/>
                    <a:lstStyle/>
                    <a:p>
                      <a:pPr marL="176530">
                        <a:lnSpc>
                          <a:spcPct val="100000"/>
                        </a:lnSpc>
                        <a:spcBef>
                          <a:spcPts val="240"/>
                        </a:spcBef>
                      </a:pPr>
                      <a:r>
                        <a:rPr sz="4200" spc="-25" dirty="0">
                          <a:latin typeface="+mn-lt"/>
                          <a:cs typeface="MS Gothic"/>
                        </a:rPr>
                        <a:t>ch;</a:t>
                      </a:r>
                      <a:endParaRPr sz="4200" dirty="0">
                        <a:latin typeface="+mn-lt"/>
                        <a:cs typeface="MS Gothic"/>
                      </a:endParaRPr>
                    </a:p>
                  </a:txBody>
                  <a:tcPr marL="0" marR="0" marT="31702" marB="0"/>
                </a:tc>
                <a:tc hMerge="1">
                  <a:txBody>
                    <a:bodyPr/>
                    <a:lstStyle/>
                    <a:p>
                      <a:endParaRPr/>
                    </a:p>
                  </a:txBody>
                  <a:tcPr marL="0" marR="0" marT="0" marB="0"/>
                </a:tc>
                <a:tc hMerge="1">
                  <a:txBody>
                    <a:bodyPr/>
                    <a:lstStyle/>
                    <a:p>
                      <a:endParaRPr/>
                    </a:p>
                  </a:txBody>
                  <a:tcPr marL="0" marR="0" marT="0" marB="0"/>
                </a:tc>
                <a:tc>
                  <a:txBody>
                    <a:bodyPr/>
                    <a:lstStyle/>
                    <a:p>
                      <a:pPr marL="100965">
                        <a:lnSpc>
                          <a:spcPct val="100000"/>
                        </a:lnSpc>
                        <a:spcBef>
                          <a:spcPts val="240"/>
                        </a:spcBef>
                      </a:pPr>
                      <a:r>
                        <a:rPr lang="ja-JP" altLang="en-US" sz="4200" spc="-45" dirty="0">
                          <a:solidFill>
                            <a:srgbClr val="3D8752"/>
                          </a:solidFill>
                          <a:latin typeface="MS Gothic"/>
                          <a:cs typeface="MS Gothic"/>
                        </a:rPr>
                        <a:t>　　</a:t>
                      </a:r>
                      <a:r>
                        <a:rPr sz="4200" spc="-45" dirty="0">
                          <a:solidFill>
                            <a:srgbClr val="3D8752"/>
                          </a:solidFill>
                          <a:latin typeface="MS Gothic"/>
                          <a:cs typeface="MS Gothic"/>
                        </a:rPr>
                        <a:t>//入力したキー</a:t>
                      </a:r>
                      <a:endParaRPr sz="4200" dirty="0">
                        <a:latin typeface="MS Gothic"/>
                        <a:cs typeface="MS Gothic"/>
                      </a:endParaRPr>
                    </a:p>
                  </a:txBody>
                  <a:tcPr marL="0" marR="0" marT="31702" marB="0"/>
                </a:tc>
                <a:extLst>
                  <a:ext uri="{0D108BD9-81ED-4DB2-BD59-A6C34878D82A}">
                    <a16:rowId xmlns:a16="http://schemas.microsoft.com/office/drawing/2014/main" val="10001"/>
                  </a:ext>
                </a:extLst>
              </a:tr>
              <a:tr h="621488">
                <a:tc>
                  <a:txBody>
                    <a:bodyPr/>
                    <a:lstStyle/>
                    <a:p>
                      <a:pPr marL="31750">
                        <a:lnSpc>
                          <a:spcPts val="4610"/>
                        </a:lnSpc>
                      </a:pPr>
                      <a:r>
                        <a:rPr sz="4200" spc="-20" dirty="0">
                          <a:solidFill>
                            <a:srgbClr val="0000FF"/>
                          </a:solidFill>
                          <a:latin typeface="+mn-lt"/>
                          <a:cs typeface="MS Gothic"/>
                        </a:rPr>
                        <a:t>char</a:t>
                      </a:r>
                      <a:endParaRPr sz="4200" dirty="0">
                        <a:latin typeface="+mn-lt"/>
                        <a:cs typeface="MS Gothic"/>
                      </a:endParaRPr>
                    </a:p>
                  </a:txBody>
                  <a:tcPr marL="0" marR="0" marT="0" marB="0"/>
                </a:tc>
                <a:tc gridSpan="3">
                  <a:txBody>
                    <a:bodyPr/>
                    <a:lstStyle/>
                    <a:p>
                      <a:pPr marL="176530">
                        <a:lnSpc>
                          <a:spcPts val="4610"/>
                        </a:lnSpc>
                      </a:pPr>
                      <a:r>
                        <a:rPr sz="4200" spc="-10" dirty="0">
                          <a:latin typeface="+mn-lt"/>
                          <a:cs typeface="MS Gothic"/>
                        </a:rPr>
                        <a:t>name[20];</a:t>
                      </a:r>
                      <a:endParaRPr sz="4200" dirty="0">
                        <a:latin typeface="+mn-lt"/>
                        <a:cs typeface="MS Gothic"/>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100965">
                        <a:lnSpc>
                          <a:spcPts val="4610"/>
                        </a:lnSpc>
                      </a:pPr>
                      <a:r>
                        <a:rPr lang="ja-JP" altLang="en-US" sz="4200" spc="-35" dirty="0">
                          <a:solidFill>
                            <a:srgbClr val="3D8752"/>
                          </a:solidFill>
                          <a:latin typeface="MS Gothic"/>
                          <a:cs typeface="MS Gothic"/>
                        </a:rPr>
                        <a:t>　　</a:t>
                      </a:r>
                      <a:r>
                        <a:rPr sz="4200" spc="-35" dirty="0">
                          <a:solidFill>
                            <a:srgbClr val="3D8752"/>
                          </a:solidFill>
                          <a:latin typeface="MS Gothic"/>
                          <a:cs typeface="MS Gothic"/>
                        </a:rPr>
                        <a:t>//名前</a:t>
                      </a:r>
                      <a:endParaRPr sz="4200" dirty="0">
                        <a:latin typeface="MS Gothic"/>
                        <a:cs typeface="MS Gothic"/>
                      </a:endParaRPr>
                    </a:p>
                  </a:txBody>
                  <a:tcPr marL="0" marR="0" marT="0" marB="0"/>
                </a:tc>
                <a:extLst>
                  <a:ext uri="{0D108BD9-81ED-4DB2-BD59-A6C34878D82A}">
                    <a16:rowId xmlns:a16="http://schemas.microsoft.com/office/drawing/2014/main" val="10002"/>
                  </a:ext>
                </a:extLst>
              </a:tr>
              <a:tr h="568652">
                <a:tc>
                  <a:txBody>
                    <a:bodyPr/>
                    <a:lstStyle/>
                    <a:p>
                      <a:pPr marL="31750">
                        <a:lnSpc>
                          <a:spcPts val="4210"/>
                        </a:lnSpc>
                      </a:pPr>
                      <a:r>
                        <a:rPr sz="4200" spc="-20" dirty="0">
                          <a:solidFill>
                            <a:srgbClr val="2B91AE"/>
                          </a:solidFill>
                          <a:latin typeface="+mn-lt"/>
                          <a:cs typeface="MS Gothic"/>
                        </a:rPr>
                        <a:t>FILE</a:t>
                      </a:r>
                      <a:endParaRPr sz="4200" dirty="0">
                        <a:latin typeface="+mn-lt"/>
                        <a:cs typeface="MS Gothic"/>
                      </a:endParaRPr>
                    </a:p>
                  </a:txBody>
                  <a:tcPr marL="0" marR="0" marT="0" marB="0"/>
                </a:tc>
                <a:tc gridSpan="3">
                  <a:txBody>
                    <a:bodyPr/>
                    <a:lstStyle/>
                    <a:p>
                      <a:pPr marL="176530">
                        <a:lnSpc>
                          <a:spcPts val="4210"/>
                        </a:lnSpc>
                      </a:pPr>
                      <a:r>
                        <a:rPr sz="4200" dirty="0">
                          <a:latin typeface="+mn-lt"/>
                          <a:cs typeface="MS Gothic"/>
                        </a:rPr>
                        <a:t>*</a:t>
                      </a:r>
                      <a:r>
                        <a:rPr sz="4200" spc="-10" dirty="0">
                          <a:latin typeface="+mn-lt"/>
                          <a:cs typeface="MS Gothic"/>
                        </a:rPr>
                        <a:t> </a:t>
                      </a:r>
                      <a:r>
                        <a:rPr sz="4200" spc="-25" dirty="0">
                          <a:latin typeface="+mn-lt"/>
                          <a:cs typeface="MS Gothic"/>
                        </a:rPr>
                        <a:t>fp;</a:t>
                      </a:r>
                      <a:endParaRPr sz="4200" dirty="0">
                        <a:latin typeface="+mn-lt"/>
                        <a:cs typeface="MS Gothic"/>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100965">
                        <a:lnSpc>
                          <a:spcPts val="4210"/>
                        </a:lnSpc>
                      </a:pPr>
                      <a:r>
                        <a:rPr lang="ja-JP" altLang="en-US" sz="4200" spc="-45" dirty="0">
                          <a:solidFill>
                            <a:srgbClr val="3D8752"/>
                          </a:solidFill>
                          <a:latin typeface="MS Gothic"/>
                          <a:cs typeface="MS Gothic"/>
                        </a:rPr>
                        <a:t>　　</a:t>
                      </a:r>
                      <a:r>
                        <a:rPr sz="4200" spc="-45" dirty="0">
                          <a:solidFill>
                            <a:srgbClr val="3D8752"/>
                          </a:solidFill>
                          <a:latin typeface="MS Gothic"/>
                          <a:cs typeface="MS Gothic"/>
                        </a:rPr>
                        <a:t>//ファイルポインタ</a:t>
                      </a:r>
                      <a:endParaRPr sz="4200" dirty="0">
                        <a:latin typeface="MS Gothic"/>
                        <a:cs typeface="MS Gothic"/>
                      </a:endParaRPr>
                    </a:p>
                  </a:txBody>
                  <a:tcPr marL="0" marR="0" marT="0" marB="0"/>
                </a:tc>
                <a:extLst>
                  <a:ext uri="{0D108BD9-81ED-4DB2-BD59-A6C34878D82A}">
                    <a16:rowId xmlns:a16="http://schemas.microsoft.com/office/drawing/2014/main" val="10003"/>
                  </a:ext>
                </a:extLst>
              </a:tr>
            </a:tbl>
          </a:graphicData>
        </a:graphic>
      </p:graphicFrame>
      <p:sp>
        <p:nvSpPr>
          <p:cNvPr id="7" name="object 7"/>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5942" y="1447635"/>
            <a:ext cx="9766809" cy="3141887"/>
          </a:xfrm>
          <a:prstGeom prst="rect">
            <a:avLst/>
          </a:prstGeom>
        </p:spPr>
        <p:txBody>
          <a:bodyPr vert="horz" wrap="square" lIns="0" tIns="13209" rIns="0" bIns="0" rtlCol="0">
            <a:spAutoFit/>
          </a:bodyPr>
          <a:lstStyle/>
          <a:p>
            <a:pPr marL="13209">
              <a:spcBef>
                <a:spcPts val="104"/>
              </a:spcBef>
            </a:pPr>
            <a:r>
              <a:rPr lang="ja-JP" altLang="en-US" sz="3744" spc="-250" dirty="0">
                <a:latin typeface="+mn-ea"/>
                <a:cs typeface="Tahoma"/>
              </a:rPr>
              <a:t>キー</a:t>
            </a:r>
            <a:r>
              <a:rPr sz="3744" dirty="0" err="1">
                <a:latin typeface="+mn-ea"/>
                <a:cs typeface="MS Gothic"/>
              </a:rPr>
              <a:t>入力</a:t>
            </a:r>
            <a:r>
              <a:rPr lang="ja-JP" altLang="en-US" sz="3744" dirty="0">
                <a:latin typeface="+mn-ea"/>
                <a:cs typeface="MS Gothic"/>
              </a:rPr>
              <a:t>待ち</a:t>
            </a:r>
            <a:r>
              <a:rPr sz="3744" dirty="0" err="1">
                <a:latin typeface="+mn-ea"/>
                <a:cs typeface="MS Gothic"/>
              </a:rPr>
              <a:t>は</a:t>
            </a:r>
            <a:r>
              <a:rPr lang="en-US" sz="3744" b="1" spc="-47" dirty="0" err="1">
                <a:solidFill>
                  <a:srgbClr val="00B050"/>
                </a:solidFill>
                <a:cs typeface="Tahoma"/>
              </a:rPr>
              <a:t>getch</a:t>
            </a:r>
            <a:r>
              <a:rPr lang="ja-JP" altLang="en-US" sz="3744" b="1" spc="-47" dirty="0">
                <a:solidFill>
                  <a:srgbClr val="00B050"/>
                </a:solidFill>
                <a:cs typeface="Tahoma"/>
              </a:rPr>
              <a:t>（）</a:t>
            </a:r>
            <a:r>
              <a:rPr sz="3744" spc="-16" dirty="0" err="1">
                <a:latin typeface="+mn-ea"/>
                <a:cs typeface="MS Gothic"/>
              </a:rPr>
              <a:t>で行う</a:t>
            </a:r>
            <a:endParaRPr sz="3744" dirty="0">
              <a:latin typeface="+mn-ea"/>
              <a:cs typeface="MS Gothic"/>
            </a:endParaRPr>
          </a:p>
          <a:p>
            <a:pPr marL="13209" marR="1016453">
              <a:lnSpc>
                <a:spcPct val="144700"/>
              </a:lnSpc>
            </a:pPr>
            <a:r>
              <a:rPr sz="3744" spc="-10" dirty="0" err="1">
                <a:latin typeface="+mn-ea"/>
                <a:cs typeface="MS Gothic"/>
              </a:rPr>
              <a:t>実行したときに</a:t>
            </a:r>
            <a:r>
              <a:rPr sz="4576" b="1" u="sng" spc="-47" dirty="0" err="1">
                <a:solidFill>
                  <a:srgbClr val="00B0F0"/>
                </a:solidFill>
                <a:uFill>
                  <a:solidFill>
                    <a:srgbClr val="000000"/>
                  </a:solidFill>
                </a:uFill>
                <a:latin typeface="+mn-ea"/>
                <a:cs typeface="MS Gothic"/>
              </a:rPr>
              <a:t>入力待ち状態</a:t>
            </a:r>
            <a:r>
              <a:rPr sz="3744" spc="-21" dirty="0" err="1">
                <a:latin typeface="+mn-ea"/>
                <a:cs typeface="MS Gothic"/>
              </a:rPr>
              <a:t>になる</a:t>
            </a:r>
            <a:br>
              <a:rPr lang="en-US" sz="3744" spc="-21" dirty="0">
                <a:latin typeface="+mn-ea"/>
                <a:cs typeface="MS Gothic"/>
              </a:rPr>
            </a:br>
            <a:r>
              <a:rPr sz="3744" dirty="0">
                <a:latin typeface="+mn-ea"/>
                <a:cs typeface="MS Gothic"/>
              </a:rPr>
              <a:t>何</a:t>
            </a:r>
            <a:r>
              <a:rPr lang="ja-JP" altLang="en-US" sz="3744" dirty="0">
                <a:latin typeface="+mn-ea"/>
                <a:cs typeface="MS Gothic"/>
              </a:rPr>
              <a:t>らかのキー</a:t>
            </a:r>
            <a:r>
              <a:rPr sz="3744" dirty="0" err="1">
                <a:latin typeface="+mn-ea"/>
                <a:cs typeface="MS Gothic"/>
              </a:rPr>
              <a:t>入力</a:t>
            </a:r>
            <a:r>
              <a:rPr lang="ja-JP" altLang="en-US" sz="3744" dirty="0">
                <a:latin typeface="+mn-ea"/>
                <a:cs typeface="MS Gothic"/>
              </a:rPr>
              <a:t>があれば、入力されたキーの</a:t>
            </a:r>
            <a:r>
              <a:rPr lang="ja-JP" altLang="en-US" sz="3744" dirty="0">
                <a:solidFill>
                  <a:srgbClr val="FF0000"/>
                </a:solidFill>
                <a:latin typeface="+mn-ea"/>
                <a:cs typeface="MS Gothic"/>
              </a:rPr>
              <a:t>文字コードを</a:t>
            </a:r>
            <a:r>
              <a:rPr lang="ja-JP" altLang="en-US" sz="3744" b="1" dirty="0">
                <a:solidFill>
                  <a:srgbClr val="FF0000"/>
                </a:solidFill>
                <a:latin typeface="+mn-ea"/>
                <a:cs typeface="MS Gothic"/>
              </a:rPr>
              <a:t>戻り値</a:t>
            </a:r>
            <a:r>
              <a:rPr lang="ja-JP" altLang="en-US" sz="3744" dirty="0">
                <a:latin typeface="+mn-ea"/>
                <a:cs typeface="MS Gothic"/>
              </a:rPr>
              <a:t>として返す</a:t>
            </a:r>
            <a:endParaRPr sz="3744" dirty="0">
              <a:latin typeface="+mn-ea"/>
              <a:cs typeface="MS Gothic"/>
            </a:endParaRPr>
          </a:p>
        </p:txBody>
      </p:sp>
      <p:sp>
        <p:nvSpPr>
          <p:cNvPr id="3" name="object 3"/>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5942" y="1289126"/>
            <a:ext cx="9766809" cy="5390195"/>
          </a:xfrm>
          <a:prstGeom prst="rect">
            <a:avLst/>
          </a:prstGeom>
          <a:ln>
            <a:solidFill>
              <a:schemeClr val="tx1"/>
            </a:solidFill>
          </a:ln>
        </p:spPr>
        <p:txBody>
          <a:bodyPr vert="horz" wrap="square" lIns="0" tIns="13209" rIns="0" bIns="0" rtlCol="0">
            <a:spAutoFit/>
          </a:bodyPr>
          <a:lstStyle/>
          <a:p>
            <a:r>
              <a:rPr lang="en-US" altLang="ja-JP" sz="1456" dirty="0">
                <a:ea typeface="ＭＳ ゴシック" panose="020B0609070205080204" pitchFamily="49" charset="-128"/>
              </a:rPr>
              <a:t>#include&lt;stdio.h&gt;</a:t>
            </a:r>
          </a:p>
          <a:p>
            <a:r>
              <a:rPr lang="en-US" altLang="ja-JP" sz="1456" dirty="0">
                <a:ea typeface="ＭＳ ゴシック" panose="020B0609070205080204" pitchFamily="49" charset="-128"/>
              </a:rPr>
              <a:t>main()					//f_prac01.c</a:t>
            </a:r>
          </a:p>
          <a:p>
            <a:r>
              <a:rPr lang="en-US" altLang="ja-JP" sz="1456" dirty="0">
                <a:ea typeface="ＭＳ ゴシック" panose="020B0609070205080204" pitchFamily="49" charset="-128"/>
              </a:rPr>
              <a:t>{</a:t>
            </a:r>
          </a:p>
          <a:p>
            <a:r>
              <a:rPr lang="ja-JP" altLang="en-US" sz="1456" dirty="0">
                <a:ea typeface="ＭＳ ゴシック" panose="020B0609070205080204" pitchFamily="49" charset="-128"/>
              </a:rPr>
              <a:t>  </a:t>
            </a:r>
            <a:r>
              <a:rPr lang="en-US" altLang="ja-JP" sz="1456" dirty="0">
                <a:ea typeface="ＭＳ ゴシック" panose="020B0609070205080204" pitchFamily="49" charset="-128"/>
              </a:rPr>
              <a:t>int score = 0;			// </a:t>
            </a:r>
            <a:r>
              <a:rPr lang="ja-JP" altLang="en-US" sz="1456" dirty="0">
                <a:latin typeface="+mn-ea"/>
              </a:rPr>
              <a:t>スコア格納用変数</a:t>
            </a:r>
            <a:endParaRPr lang="en-US" altLang="ja-JP" sz="1456" dirty="0">
              <a:latin typeface="+mn-ea"/>
            </a:endParaRPr>
          </a:p>
          <a:p>
            <a:r>
              <a:rPr lang="en-US" altLang="ja-JP" sz="1456" dirty="0">
                <a:ea typeface="ＭＳ ゴシック" panose="020B0609070205080204" pitchFamily="49" charset="-128"/>
              </a:rPr>
              <a:t>  char </a:t>
            </a:r>
            <a:r>
              <a:rPr lang="en-US" altLang="ja-JP" sz="1456" dirty="0" err="1">
                <a:ea typeface="ＭＳ ゴシック" panose="020B0609070205080204" pitchFamily="49" charset="-128"/>
              </a:rPr>
              <a:t>ch</a:t>
            </a:r>
            <a:r>
              <a:rPr lang="en-US" altLang="ja-JP" sz="1456" dirty="0">
                <a:ea typeface="ＭＳ ゴシック" panose="020B0609070205080204" pitchFamily="49" charset="-128"/>
              </a:rPr>
              <a:t>, name[20];			// </a:t>
            </a:r>
            <a:r>
              <a:rPr lang="ja-JP" altLang="en-US" sz="1456" dirty="0">
                <a:latin typeface="+mn-ea"/>
              </a:rPr>
              <a:t>文字型変数および文字型配列</a:t>
            </a:r>
            <a:endParaRPr lang="en-US" altLang="ja-JP" sz="1456" dirty="0">
              <a:latin typeface="+mn-ea"/>
            </a:endParaRPr>
          </a:p>
          <a:p>
            <a:r>
              <a:rPr lang="en-US" altLang="ja-JP" sz="1456" dirty="0">
                <a:ea typeface="ＭＳ ゴシック" panose="020B0609070205080204" pitchFamily="49" charset="-128"/>
              </a:rPr>
              <a:t>  FILE* </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 </a:t>
            </a:r>
            <a:r>
              <a:rPr lang="ja-JP" altLang="en-US" sz="1456" dirty="0">
                <a:latin typeface="+mn-ea"/>
              </a:rPr>
              <a:t>ファイルポインタ</a:t>
            </a:r>
            <a:endParaRPr lang="en-US" altLang="ja-JP" sz="1456" dirty="0">
              <a:ea typeface="ＭＳ ゴシック" panose="020B0609070205080204" pitchFamily="49" charset="-128"/>
            </a:endParaRP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printf</a:t>
            </a:r>
            <a:r>
              <a:rPr lang="en-US" altLang="ja-JP" sz="1456" dirty="0">
                <a:ea typeface="ＭＳ ゴシック" panose="020B0609070205080204" pitchFamily="49" charset="-128"/>
              </a:rPr>
              <a:t>("</a:t>
            </a:r>
            <a:r>
              <a:rPr lang="ja-JP" altLang="en-US" sz="1456" dirty="0">
                <a:latin typeface="+mn-ea"/>
              </a:rPr>
              <a:t>プレイヤーの名前は：</a:t>
            </a:r>
            <a:r>
              <a:rPr lang="en-US" altLang="ja-JP" sz="1456" dirty="0">
                <a:ea typeface="ＭＳ ゴシック" panose="020B0609070205080204" pitchFamily="49" charset="-128"/>
              </a:rPr>
              <a:t>");</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scanf</a:t>
            </a:r>
            <a:r>
              <a:rPr lang="en-US" altLang="ja-JP" sz="1456" dirty="0">
                <a:ea typeface="ＭＳ ゴシック" panose="020B0609070205080204" pitchFamily="49" charset="-128"/>
              </a:rPr>
              <a:t>(“%s”, name);			//</a:t>
            </a:r>
            <a:r>
              <a:rPr lang="ja-JP" altLang="en-US" sz="1456" dirty="0">
                <a:ea typeface="ＭＳ ゴシック" panose="020B0609070205080204" pitchFamily="49" charset="-128"/>
              </a:rPr>
              <a:t> </a:t>
            </a:r>
            <a:r>
              <a:rPr lang="ja-JP" altLang="en-US" sz="1456" dirty="0">
                <a:latin typeface="+mn-ea"/>
              </a:rPr>
              <a:t>プレイヤー名の入力</a:t>
            </a:r>
            <a:endParaRPr lang="en-US" altLang="ja-JP" sz="1456" dirty="0">
              <a:ea typeface="ＭＳ ゴシック" panose="020B0609070205080204" pitchFamily="49" charset="-128"/>
            </a:endParaRPr>
          </a:p>
          <a:p>
            <a:r>
              <a:rPr lang="en-US" altLang="ja-JP" sz="1456" dirty="0">
                <a:ea typeface="ＭＳ ゴシック" panose="020B0609070205080204" pitchFamily="49" charset="-128"/>
              </a:rPr>
              <a:t>  while (1) {				//</a:t>
            </a:r>
            <a:r>
              <a:rPr lang="ja-JP" altLang="en-US" sz="1456" dirty="0">
                <a:ea typeface="ＭＳ ゴシック" panose="020B0609070205080204" pitchFamily="49" charset="-128"/>
              </a:rPr>
              <a:t> </a:t>
            </a:r>
            <a:r>
              <a:rPr lang="ja-JP" altLang="en-US" sz="1456" dirty="0">
                <a:latin typeface="+mn-ea"/>
              </a:rPr>
              <a:t>無限ループ</a:t>
            </a:r>
            <a:endParaRPr lang="en-US" altLang="ja-JP" sz="1456" dirty="0">
              <a:ea typeface="ＭＳ ゴシック" panose="020B0609070205080204" pitchFamily="49" charset="-128"/>
            </a:endParaRP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printf</a:t>
            </a:r>
            <a:r>
              <a:rPr lang="en-US" altLang="ja-JP" sz="1456" dirty="0">
                <a:ea typeface="ＭＳ ゴシック" panose="020B0609070205080204" pitchFamily="49" charset="-128"/>
              </a:rPr>
              <a:t>("</a:t>
            </a:r>
            <a:r>
              <a:rPr lang="ja-JP" altLang="en-US" sz="1456" dirty="0">
                <a:latin typeface="+mn-ea"/>
              </a:rPr>
              <a:t>現在のスコア：</a:t>
            </a:r>
            <a:r>
              <a:rPr lang="en-US" altLang="ja-JP" sz="1456" dirty="0">
                <a:ea typeface="ＭＳ ゴシック" panose="020B0609070205080204" pitchFamily="49" charset="-128"/>
              </a:rPr>
              <a:t>%d </a:t>
            </a:r>
            <a:r>
              <a:rPr lang="en-US" altLang="ja-JP" sz="1456" dirty="0">
                <a:latin typeface="+mn-ea"/>
              </a:rPr>
              <a:t>(Enter</a:t>
            </a:r>
            <a:r>
              <a:rPr lang="ja-JP" altLang="en-US" sz="1456" dirty="0">
                <a:latin typeface="+mn-ea"/>
              </a:rPr>
              <a:t>でスコア</a:t>
            </a:r>
            <a:r>
              <a:rPr lang="en-US" altLang="ja-JP" sz="1456" dirty="0">
                <a:latin typeface="+mn-ea"/>
              </a:rPr>
              <a:t>+1,e</a:t>
            </a:r>
            <a:r>
              <a:rPr lang="ja-JP" altLang="en-US" sz="1456" dirty="0">
                <a:latin typeface="+mn-ea"/>
              </a:rPr>
              <a:t>で終了</a:t>
            </a:r>
            <a:r>
              <a:rPr lang="en-US" altLang="ja-JP" sz="1456" dirty="0">
                <a:latin typeface="+mn-ea"/>
              </a:rPr>
              <a:t>)</a:t>
            </a:r>
            <a:r>
              <a:rPr lang="en-US" altLang="ja-JP" sz="1456" dirty="0">
                <a:ea typeface="ＭＳ ゴシック" panose="020B0609070205080204" pitchFamily="49" charset="-128"/>
              </a:rPr>
              <a:t>\</a:t>
            </a:r>
            <a:r>
              <a:rPr lang="en-US" altLang="ja-JP" sz="1456" dirty="0" err="1">
                <a:ea typeface="ＭＳ ゴシック" panose="020B0609070205080204" pitchFamily="49" charset="-128"/>
              </a:rPr>
              <a:t>n",score</a:t>
            </a:r>
            <a:r>
              <a:rPr lang="en-US" altLang="ja-JP" sz="1456" dirty="0">
                <a:ea typeface="ＭＳ ゴシック" panose="020B0609070205080204" pitchFamily="49" charset="-128"/>
              </a:rPr>
              <a:t>);</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ch</a:t>
            </a:r>
            <a:r>
              <a:rPr lang="en-US" altLang="ja-JP" sz="1456" dirty="0">
                <a:ea typeface="ＭＳ ゴシック" panose="020B0609070205080204" pitchFamily="49" charset="-128"/>
              </a:rPr>
              <a:t> = </a:t>
            </a:r>
            <a:r>
              <a:rPr lang="en-US" altLang="ja-JP" sz="1456" dirty="0" err="1">
                <a:ea typeface="ＭＳ ゴシック" panose="020B0609070205080204" pitchFamily="49" charset="-128"/>
              </a:rPr>
              <a:t>getch</a:t>
            </a:r>
            <a:r>
              <a:rPr lang="en-US" altLang="ja-JP" sz="1456" dirty="0">
                <a:ea typeface="ＭＳ ゴシック" panose="020B0609070205080204" pitchFamily="49" charset="-128"/>
              </a:rPr>
              <a:t>();			// </a:t>
            </a:r>
            <a:r>
              <a:rPr lang="ja-JP" altLang="en-US" sz="1456" dirty="0">
                <a:latin typeface="+mn-ea"/>
              </a:rPr>
              <a:t>キーボードから一文字分入力を受け取るまで待つ</a:t>
            </a:r>
            <a:endParaRPr lang="en-US" altLang="ja-JP" sz="1456" dirty="0">
              <a:latin typeface="+mn-ea"/>
            </a:endParaRPr>
          </a:p>
          <a:p>
            <a:r>
              <a:rPr lang="en-US" altLang="ja-JP" sz="1456" dirty="0">
                <a:ea typeface="ＭＳ ゴシック" panose="020B0609070205080204" pitchFamily="49" charset="-128"/>
              </a:rPr>
              <a:t>    if (</a:t>
            </a:r>
            <a:r>
              <a:rPr lang="en-US" altLang="ja-JP" sz="1456" dirty="0" err="1">
                <a:ea typeface="ＭＳ ゴシック" panose="020B0609070205080204" pitchFamily="49" charset="-128"/>
              </a:rPr>
              <a:t>ch</a:t>
            </a:r>
            <a:r>
              <a:rPr lang="en-US" altLang="ja-JP" sz="1456" dirty="0">
                <a:ea typeface="ＭＳ ゴシック" panose="020B0609070205080204" pitchFamily="49" charset="-128"/>
              </a:rPr>
              <a:t> == ‘e’) {			// </a:t>
            </a:r>
            <a:r>
              <a:rPr lang="ja-JP" altLang="en-US" sz="1456" dirty="0">
                <a:latin typeface="+mn-ea"/>
              </a:rPr>
              <a:t>入力されたキーが</a:t>
            </a:r>
            <a:r>
              <a:rPr lang="en-US" altLang="ja-JP" sz="1456" dirty="0">
                <a:ea typeface="ＭＳ ゴシック" panose="020B0609070205080204" pitchFamily="49" charset="-128"/>
              </a:rPr>
              <a:t>’e’</a:t>
            </a:r>
            <a:r>
              <a:rPr lang="ja-JP" altLang="en-US" sz="1456" dirty="0">
                <a:latin typeface="+mn-ea"/>
              </a:rPr>
              <a:t>のとき</a:t>
            </a:r>
            <a:endParaRPr lang="en-US" altLang="ja-JP" sz="1456" dirty="0">
              <a:latin typeface="+mn-ea"/>
            </a:endParaRPr>
          </a:p>
          <a:p>
            <a:r>
              <a:rPr lang="en-US" altLang="ja-JP" sz="1456" dirty="0">
                <a:ea typeface="ＭＳ ゴシック" panose="020B0609070205080204" pitchFamily="49" charset="-128"/>
              </a:rPr>
              <a:t>      break;				// </a:t>
            </a:r>
            <a:r>
              <a:rPr lang="ja-JP" altLang="en-US" sz="1456" dirty="0">
                <a:latin typeface="+mn-ea"/>
              </a:rPr>
              <a:t>無限ループから抜ける</a:t>
            </a:r>
            <a:endParaRPr lang="en-US" altLang="ja-JP" sz="1456" dirty="0">
              <a:latin typeface="+mn-ea"/>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score++;				// ‘e’</a:t>
            </a:r>
            <a:r>
              <a:rPr lang="ja-JP" altLang="en-US" sz="1456" dirty="0">
                <a:latin typeface="+mn-ea"/>
              </a:rPr>
              <a:t>でなければ</a:t>
            </a:r>
            <a:r>
              <a:rPr lang="en-US" altLang="ja-JP" sz="1456" dirty="0">
                <a:ea typeface="ＭＳ ゴシック" panose="020B0609070205080204" pitchFamily="49" charset="-128"/>
              </a:rPr>
              <a:t>score</a:t>
            </a:r>
            <a:r>
              <a:rPr lang="ja-JP" altLang="en-US" sz="1456" dirty="0">
                <a:latin typeface="+mn-ea"/>
              </a:rPr>
              <a:t>を</a:t>
            </a:r>
            <a:r>
              <a:rPr lang="en-US" altLang="ja-JP" sz="1456" dirty="0">
                <a:ea typeface="ＭＳ ゴシック" panose="020B0609070205080204" pitchFamily="49" charset="-128"/>
              </a:rPr>
              <a:t>+1</a:t>
            </a:r>
            <a:r>
              <a:rPr lang="ja-JP" altLang="en-US" sz="1456" dirty="0">
                <a:latin typeface="+mn-ea"/>
              </a:rPr>
              <a:t>してループ継続</a:t>
            </a:r>
            <a:endParaRPr lang="en-US" altLang="ja-JP" sz="1456" dirty="0">
              <a:latin typeface="+mn-ea"/>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if (</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 </a:t>
            </a:r>
            <a:r>
              <a:rPr lang="en-US" altLang="ja-JP" sz="1456" dirty="0" err="1">
                <a:ea typeface="ＭＳ ゴシック" panose="020B0609070205080204" pitchFamily="49" charset="-128"/>
              </a:rPr>
              <a:t>fopen</a:t>
            </a:r>
            <a:r>
              <a:rPr lang="en-US" altLang="ja-JP" sz="1456" dirty="0">
                <a:ea typeface="ＭＳ ゴシック" panose="020B0609070205080204" pitchFamily="49" charset="-128"/>
              </a:rPr>
              <a:t>(“score.txt”, “w”)) {	// score.txt</a:t>
            </a:r>
            <a:r>
              <a:rPr lang="ja-JP" altLang="en-US" sz="1456" dirty="0">
                <a:latin typeface="+mn-ea"/>
              </a:rPr>
              <a:t>を新規作成してファイルポインタへ格納</a:t>
            </a:r>
            <a:endParaRPr lang="en-US" altLang="ja-JP" sz="1456" dirty="0">
              <a:ea typeface="ＭＳ ゴシック" panose="020B0609070205080204" pitchFamily="49" charset="-128"/>
            </a:endParaRP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fprintf</a:t>
            </a:r>
            <a:r>
              <a:rPr lang="en-US" altLang="ja-JP" sz="1456" dirty="0">
                <a:ea typeface="ＭＳ ゴシック" panose="020B0609070205080204" pitchFamily="49" charset="-128"/>
              </a:rPr>
              <a:t>(</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“%s\</a:t>
            </a:r>
            <a:r>
              <a:rPr lang="en-US" altLang="ja-JP" sz="1456" dirty="0" err="1">
                <a:ea typeface="ＭＳ ゴシック" panose="020B0609070205080204" pitchFamily="49" charset="-128"/>
              </a:rPr>
              <a:t>n%d</a:t>
            </a:r>
            <a:r>
              <a:rPr lang="en-US" altLang="ja-JP" sz="1456" dirty="0">
                <a:ea typeface="ＭＳ ゴシック" panose="020B0609070205080204" pitchFamily="49" charset="-128"/>
              </a:rPr>
              <a:t>\n”, name, score);	//</a:t>
            </a:r>
            <a:r>
              <a:rPr lang="ja-JP" altLang="en-US" sz="1456" dirty="0">
                <a:latin typeface="+mn-ea"/>
                <a:ea typeface="ＭＳ ゴシック" panose="020B0609070205080204" pitchFamily="49" charset="-128"/>
              </a:rPr>
              <a:t>  </a:t>
            </a:r>
            <a:r>
              <a:rPr lang="ja-JP" altLang="en-US" sz="1456" dirty="0">
                <a:latin typeface="+mn-ea"/>
              </a:rPr>
              <a:t>ファイルにプレイヤー名とスコアを書き込む</a:t>
            </a:r>
            <a:endParaRPr lang="en-US" altLang="ja-JP" sz="1456" dirty="0">
              <a:ea typeface="ＭＳ ゴシック" panose="020B0609070205080204" pitchFamily="49" charset="-128"/>
            </a:endParaRP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fclose</a:t>
            </a:r>
            <a:r>
              <a:rPr lang="en-US" altLang="ja-JP" sz="1456" dirty="0">
                <a:ea typeface="ＭＳ ゴシック" panose="020B0609070205080204" pitchFamily="49" charset="-128"/>
              </a:rPr>
              <a:t>(</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a:t>
            </a:r>
            <a:r>
              <a:rPr lang="en-US" altLang="ja-JP" sz="1456" dirty="0">
                <a:latin typeface="+mn-ea"/>
                <a:ea typeface="ＭＳ ゴシック" panose="020B0609070205080204" pitchFamily="49" charset="-128"/>
              </a:rPr>
              <a:t>  </a:t>
            </a:r>
            <a:r>
              <a:rPr lang="ja-JP" altLang="en-US" sz="1456" dirty="0">
                <a:latin typeface="+mn-ea"/>
              </a:rPr>
              <a:t>ファイルを閉じる</a:t>
            </a:r>
            <a:endParaRPr lang="en-US" altLang="ja-JP" sz="1456" dirty="0">
              <a:ea typeface="ＭＳ ゴシック" panose="020B0609070205080204" pitchFamily="49" charset="-128"/>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else {					// score.txt</a:t>
            </a:r>
            <a:r>
              <a:rPr lang="ja-JP" altLang="en-US" sz="1456" dirty="0">
                <a:latin typeface="+mn-ea"/>
              </a:rPr>
              <a:t>の作成時にエラーが出た場合</a:t>
            </a:r>
            <a:endParaRPr lang="en-US" altLang="ja-JP" sz="1456" dirty="0">
              <a:latin typeface="+mn-ea"/>
            </a:endParaRP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printf</a:t>
            </a:r>
            <a:r>
              <a:rPr lang="en-US" altLang="ja-JP" sz="1456" dirty="0">
                <a:ea typeface="ＭＳ ゴシック" panose="020B0609070205080204" pitchFamily="49" charset="-128"/>
              </a:rPr>
              <a:t>(“</a:t>
            </a:r>
            <a:r>
              <a:rPr lang="ja-JP" altLang="en-US" sz="1456" dirty="0">
                <a:latin typeface="+mn-ea"/>
              </a:rPr>
              <a:t>エラー：ファイルを開けません</a:t>
            </a:r>
            <a:r>
              <a:rPr lang="en-US" altLang="ja-JP" sz="1456" dirty="0">
                <a:ea typeface="ＭＳ ゴシック" panose="020B0609070205080204" pitchFamily="49" charset="-128"/>
              </a:rPr>
              <a:t>\n”);	// </a:t>
            </a:r>
            <a:r>
              <a:rPr lang="ja-JP" altLang="en-US" sz="1456" dirty="0">
                <a:latin typeface="+mn-ea"/>
              </a:rPr>
              <a:t>画面上にエラーと表示</a:t>
            </a:r>
            <a:endParaRPr lang="en-US" altLang="ja-JP" sz="1456" dirty="0">
              <a:latin typeface="+mn-ea"/>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a:t>
            </a:r>
            <a:endParaRPr sz="2912" dirty="0">
              <a:cs typeface="MS Gothic"/>
            </a:endParaRPr>
          </a:p>
        </p:txBody>
      </p:sp>
      <p:sp>
        <p:nvSpPr>
          <p:cNvPr id="3" name="object 3"/>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extLst>
      <p:ext uri="{BB962C8B-B14F-4D97-AF65-F5344CB8AC3E}">
        <p14:creationId xmlns:p14="http://schemas.microsoft.com/office/powerpoint/2010/main" val="4084608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5942" y="1289126"/>
            <a:ext cx="9766809" cy="5390195"/>
          </a:xfrm>
          <a:prstGeom prst="rect">
            <a:avLst/>
          </a:prstGeom>
          <a:ln>
            <a:solidFill>
              <a:schemeClr val="tx1"/>
            </a:solidFill>
          </a:ln>
        </p:spPr>
        <p:txBody>
          <a:bodyPr vert="horz" wrap="square" lIns="0" tIns="13209" rIns="0" bIns="0" rtlCol="0">
            <a:spAutoFit/>
          </a:bodyPr>
          <a:lstStyle/>
          <a:p>
            <a:r>
              <a:rPr lang="en-US" altLang="ja-JP" sz="1456" dirty="0">
                <a:ea typeface="ＭＳ ゴシック" panose="020B0609070205080204" pitchFamily="49" charset="-128"/>
              </a:rPr>
              <a:t>#include&lt;stdio.h&gt;</a:t>
            </a:r>
          </a:p>
          <a:p>
            <a:r>
              <a:rPr lang="en-US" altLang="ja-JP" sz="1456" dirty="0">
                <a:ea typeface="ＭＳ ゴシック" panose="020B0609070205080204" pitchFamily="49" charset="-128"/>
              </a:rPr>
              <a:t>main()</a:t>
            </a:r>
          </a:p>
          <a:p>
            <a:r>
              <a:rPr lang="en-US" altLang="ja-JP" sz="1456" dirty="0">
                <a:ea typeface="ＭＳ ゴシック" panose="020B0609070205080204" pitchFamily="49" charset="-128"/>
              </a:rPr>
              <a:t>{</a:t>
            </a:r>
          </a:p>
          <a:p>
            <a:r>
              <a:rPr lang="ja-JP" altLang="en-US" sz="1456" dirty="0">
                <a:ea typeface="ＭＳ ゴシック" panose="020B0609070205080204" pitchFamily="49" charset="-128"/>
              </a:rPr>
              <a:t>  </a:t>
            </a:r>
            <a:r>
              <a:rPr lang="en-US" altLang="ja-JP" sz="1456" dirty="0">
                <a:ea typeface="ＭＳ ゴシック" panose="020B0609070205080204" pitchFamily="49" charset="-128"/>
              </a:rPr>
              <a:t>int score = 0;			</a:t>
            </a:r>
            <a:endParaRPr lang="en-US" altLang="ja-JP" sz="1456" dirty="0">
              <a:latin typeface="+mn-ea"/>
            </a:endParaRPr>
          </a:p>
          <a:p>
            <a:r>
              <a:rPr lang="en-US" altLang="ja-JP" sz="1456" dirty="0">
                <a:ea typeface="ＭＳ ゴシック" panose="020B0609070205080204" pitchFamily="49" charset="-128"/>
              </a:rPr>
              <a:t>  char </a:t>
            </a:r>
            <a:r>
              <a:rPr lang="en-US" altLang="ja-JP" sz="1456" dirty="0" err="1">
                <a:ea typeface="ＭＳ ゴシック" panose="020B0609070205080204" pitchFamily="49" charset="-128"/>
              </a:rPr>
              <a:t>ch</a:t>
            </a:r>
            <a:r>
              <a:rPr lang="en-US" altLang="ja-JP" sz="1456" dirty="0">
                <a:ea typeface="ＭＳ ゴシック" panose="020B0609070205080204" pitchFamily="49" charset="-128"/>
              </a:rPr>
              <a:t>, name[20];		</a:t>
            </a:r>
            <a:endParaRPr lang="en-US" altLang="ja-JP" sz="1456" dirty="0">
              <a:latin typeface="+mn-ea"/>
            </a:endParaRPr>
          </a:p>
          <a:p>
            <a:r>
              <a:rPr lang="en-US" altLang="ja-JP" sz="1456" dirty="0">
                <a:ea typeface="ＭＳ ゴシック" panose="020B0609070205080204" pitchFamily="49" charset="-128"/>
              </a:rPr>
              <a:t>  FILE* </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printf</a:t>
            </a:r>
            <a:r>
              <a:rPr lang="en-US" altLang="ja-JP" sz="1456" dirty="0">
                <a:ea typeface="ＭＳ ゴシック" panose="020B0609070205080204" pitchFamily="49" charset="-128"/>
              </a:rPr>
              <a:t>("</a:t>
            </a:r>
            <a:r>
              <a:rPr lang="ja-JP" altLang="en-US" sz="1456" dirty="0">
                <a:latin typeface="+mn-ea"/>
              </a:rPr>
              <a:t>プレイヤーの名前は：</a:t>
            </a:r>
            <a:r>
              <a:rPr lang="en-US" altLang="ja-JP" sz="1456" dirty="0">
                <a:ea typeface="ＭＳ ゴシック" panose="020B0609070205080204" pitchFamily="49" charset="-128"/>
              </a:rPr>
              <a:t>");</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scanf</a:t>
            </a:r>
            <a:r>
              <a:rPr lang="en-US" altLang="ja-JP" sz="1456" dirty="0">
                <a:ea typeface="ＭＳ ゴシック" panose="020B0609070205080204" pitchFamily="49" charset="-128"/>
              </a:rPr>
              <a:t>(“%s”, name);			</a:t>
            </a:r>
          </a:p>
          <a:p>
            <a:r>
              <a:rPr lang="en-US" altLang="ja-JP" sz="1456" dirty="0">
                <a:ea typeface="ＭＳ ゴシック" panose="020B0609070205080204" pitchFamily="49" charset="-128"/>
              </a:rPr>
              <a:t>  while (1) {				</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printf</a:t>
            </a:r>
            <a:r>
              <a:rPr lang="en-US" altLang="ja-JP" sz="1456" dirty="0">
                <a:ea typeface="ＭＳ ゴシック" panose="020B0609070205080204" pitchFamily="49" charset="-128"/>
              </a:rPr>
              <a:t>("</a:t>
            </a:r>
            <a:r>
              <a:rPr lang="ja-JP" altLang="en-US" sz="1456" dirty="0">
                <a:latin typeface="+mn-ea"/>
              </a:rPr>
              <a:t>現在のスコア：</a:t>
            </a:r>
            <a:r>
              <a:rPr lang="en-US" altLang="ja-JP" sz="1456" dirty="0">
                <a:ea typeface="ＭＳ ゴシック" panose="020B0609070205080204" pitchFamily="49" charset="-128"/>
              </a:rPr>
              <a:t>%d </a:t>
            </a:r>
            <a:r>
              <a:rPr lang="en-US" altLang="ja-JP" sz="1456" dirty="0">
                <a:latin typeface="+mn-ea"/>
              </a:rPr>
              <a:t>(Enter</a:t>
            </a:r>
            <a:r>
              <a:rPr lang="ja-JP" altLang="en-US" sz="1456" dirty="0">
                <a:latin typeface="+mn-ea"/>
              </a:rPr>
              <a:t>でスコア</a:t>
            </a:r>
            <a:r>
              <a:rPr lang="en-US" altLang="ja-JP" sz="1456" dirty="0">
                <a:latin typeface="+mn-ea"/>
              </a:rPr>
              <a:t>+1,e</a:t>
            </a:r>
            <a:r>
              <a:rPr lang="ja-JP" altLang="en-US" sz="1456" dirty="0">
                <a:latin typeface="+mn-ea"/>
              </a:rPr>
              <a:t>で終了</a:t>
            </a:r>
            <a:r>
              <a:rPr lang="en-US" altLang="ja-JP" sz="1456" dirty="0">
                <a:latin typeface="+mn-ea"/>
              </a:rPr>
              <a:t>)</a:t>
            </a:r>
            <a:r>
              <a:rPr lang="en-US" altLang="ja-JP" sz="1456" dirty="0">
                <a:ea typeface="ＭＳ ゴシック" panose="020B0609070205080204" pitchFamily="49" charset="-128"/>
              </a:rPr>
              <a:t>\</a:t>
            </a:r>
            <a:r>
              <a:rPr lang="en-US" altLang="ja-JP" sz="1456" dirty="0" err="1">
                <a:ea typeface="ＭＳ ゴシック" panose="020B0609070205080204" pitchFamily="49" charset="-128"/>
              </a:rPr>
              <a:t>n",score</a:t>
            </a:r>
            <a:r>
              <a:rPr lang="en-US" altLang="ja-JP" sz="1456" dirty="0">
                <a:ea typeface="ＭＳ ゴシック" panose="020B0609070205080204" pitchFamily="49" charset="-128"/>
              </a:rPr>
              <a:t>);</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ch</a:t>
            </a:r>
            <a:r>
              <a:rPr lang="en-US" altLang="ja-JP" sz="1456" dirty="0">
                <a:ea typeface="ＭＳ ゴシック" panose="020B0609070205080204" pitchFamily="49" charset="-128"/>
              </a:rPr>
              <a:t> = </a:t>
            </a:r>
            <a:r>
              <a:rPr lang="en-US" altLang="ja-JP" sz="1456" dirty="0" err="1">
                <a:ea typeface="ＭＳ ゴシック" panose="020B0609070205080204" pitchFamily="49" charset="-128"/>
              </a:rPr>
              <a:t>getch</a:t>
            </a:r>
            <a:r>
              <a:rPr lang="en-US" altLang="ja-JP" sz="1456" dirty="0">
                <a:ea typeface="ＭＳ ゴシック" panose="020B0609070205080204" pitchFamily="49" charset="-128"/>
              </a:rPr>
              <a:t>();			</a:t>
            </a:r>
            <a:endParaRPr lang="en-US" altLang="ja-JP" sz="1456" dirty="0">
              <a:latin typeface="+mn-ea"/>
            </a:endParaRPr>
          </a:p>
          <a:p>
            <a:r>
              <a:rPr lang="en-US" altLang="ja-JP" sz="1456" dirty="0">
                <a:ea typeface="ＭＳ ゴシック" panose="020B0609070205080204" pitchFamily="49" charset="-128"/>
              </a:rPr>
              <a:t>    if (</a:t>
            </a:r>
            <a:r>
              <a:rPr lang="en-US" altLang="ja-JP" sz="1456" dirty="0" err="1">
                <a:ea typeface="ＭＳ ゴシック" panose="020B0609070205080204" pitchFamily="49" charset="-128"/>
              </a:rPr>
              <a:t>ch</a:t>
            </a:r>
            <a:r>
              <a:rPr lang="en-US" altLang="ja-JP" sz="1456" dirty="0">
                <a:ea typeface="ＭＳ ゴシック" panose="020B0609070205080204" pitchFamily="49" charset="-128"/>
              </a:rPr>
              <a:t> == ‘e’) {			</a:t>
            </a:r>
            <a:endParaRPr lang="en-US" altLang="ja-JP" sz="1456" dirty="0">
              <a:latin typeface="+mn-ea"/>
            </a:endParaRPr>
          </a:p>
          <a:p>
            <a:r>
              <a:rPr lang="en-US" altLang="ja-JP" sz="1456" dirty="0">
                <a:ea typeface="ＭＳ ゴシック" panose="020B0609070205080204" pitchFamily="49" charset="-128"/>
              </a:rPr>
              <a:t>      break;				</a:t>
            </a:r>
            <a:endParaRPr lang="en-US" altLang="ja-JP" sz="1456" dirty="0">
              <a:latin typeface="+mn-ea"/>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score++;				</a:t>
            </a:r>
            <a:endParaRPr lang="en-US" altLang="ja-JP" sz="1456" dirty="0">
              <a:latin typeface="+mn-ea"/>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if (</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 </a:t>
            </a:r>
            <a:r>
              <a:rPr lang="en-US" altLang="ja-JP" sz="1456" dirty="0" err="1">
                <a:ea typeface="ＭＳ ゴシック" panose="020B0609070205080204" pitchFamily="49" charset="-128"/>
              </a:rPr>
              <a:t>fopen</a:t>
            </a:r>
            <a:r>
              <a:rPr lang="en-US" altLang="ja-JP" sz="1456">
                <a:ea typeface="ＭＳ ゴシック" panose="020B0609070205080204" pitchFamily="49" charset="-128"/>
              </a:rPr>
              <a:t>(“score.</a:t>
            </a:r>
            <a:r>
              <a:rPr lang="en-US" altLang="ja-JP" sz="1456" dirty="0">
                <a:ea typeface="ＭＳ ゴシック" panose="020B0609070205080204" pitchFamily="49" charset="-128"/>
              </a:rPr>
              <a:t>txt”, “w”)) {	</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fprintf</a:t>
            </a:r>
            <a:r>
              <a:rPr lang="en-US" altLang="ja-JP" sz="1456" dirty="0">
                <a:ea typeface="ＭＳ ゴシック" panose="020B0609070205080204" pitchFamily="49" charset="-128"/>
              </a:rPr>
              <a:t>(</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“%s\</a:t>
            </a:r>
            <a:r>
              <a:rPr lang="en-US" altLang="ja-JP" sz="1456" dirty="0" err="1">
                <a:ea typeface="ＭＳ ゴシック" panose="020B0609070205080204" pitchFamily="49" charset="-128"/>
              </a:rPr>
              <a:t>n%d</a:t>
            </a:r>
            <a:r>
              <a:rPr lang="en-US" altLang="ja-JP" sz="1456" dirty="0">
                <a:ea typeface="ＭＳ ゴシック" panose="020B0609070205080204" pitchFamily="49" charset="-128"/>
              </a:rPr>
              <a:t>\n”, name, score);	</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fclose</a:t>
            </a:r>
            <a:r>
              <a:rPr lang="en-US" altLang="ja-JP" sz="1456" dirty="0">
                <a:ea typeface="ＭＳ ゴシック" panose="020B0609070205080204" pitchFamily="49" charset="-128"/>
              </a:rPr>
              <a:t>(</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else {					</a:t>
            </a:r>
            <a:endParaRPr lang="en-US" altLang="ja-JP" sz="1456" dirty="0">
              <a:latin typeface="+mn-ea"/>
            </a:endParaRP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printf</a:t>
            </a:r>
            <a:r>
              <a:rPr lang="en-US" altLang="ja-JP" sz="1456" dirty="0">
                <a:ea typeface="ＭＳ ゴシック" panose="020B0609070205080204" pitchFamily="49" charset="-128"/>
              </a:rPr>
              <a:t>(“</a:t>
            </a:r>
            <a:r>
              <a:rPr lang="ja-JP" altLang="en-US" sz="1456" dirty="0">
                <a:latin typeface="+mn-ea"/>
              </a:rPr>
              <a:t>エラー：ファイルを開けません</a:t>
            </a:r>
            <a:r>
              <a:rPr lang="en-US" altLang="ja-JP" sz="1456" dirty="0">
                <a:ea typeface="ＭＳ ゴシック" panose="020B0609070205080204" pitchFamily="49" charset="-128"/>
              </a:rPr>
              <a:t>\n”);	</a:t>
            </a:r>
            <a:endParaRPr lang="en-US" altLang="ja-JP" sz="1456" dirty="0">
              <a:latin typeface="+mn-ea"/>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a:t>
            </a:r>
            <a:endParaRPr sz="2912" dirty="0">
              <a:cs typeface="MS Gothic"/>
            </a:endParaRPr>
          </a:p>
        </p:txBody>
      </p:sp>
      <p:sp>
        <p:nvSpPr>
          <p:cNvPr id="3" name="object 3"/>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extLst>
      <p:ext uri="{BB962C8B-B14F-4D97-AF65-F5344CB8AC3E}">
        <p14:creationId xmlns:p14="http://schemas.microsoft.com/office/powerpoint/2010/main" val="3013031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5942" y="1289126"/>
            <a:ext cx="9766809" cy="2317815"/>
          </a:xfrm>
          <a:prstGeom prst="rect">
            <a:avLst/>
          </a:prstGeom>
          <a:ln>
            <a:solidFill>
              <a:schemeClr val="tx1"/>
            </a:solidFill>
          </a:ln>
        </p:spPr>
        <p:txBody>
          <a:bodyPr vert="horz" wrap="square" lIns="0" tIns="13209" rIns="0" bIns="0" rtlCol="0">
            <a:spAutoFit/>
          </a:bodyPr>
          <a:lstStyle/>
          <a:p>
            <a:r>
              <a:rPr lang="en-US" altLang="ja-JP" sz="2496" dirty="0">
                <a:ea typeface="ＭＳ ゴシック" panose="020B0609070205080204" pitchFamily="49" charset="-128"/>
              </a:rPr>
              <a:t>#include&lt;stdio.h&gt;</a:t>
            </a:r>
          </a:p>
          <a:p>
            <a:r>
              <a:rPr lang="en-US" altLang="ja-JP" sz="2496" dirty="0">
                <a:ea typeface="ＭＳ ゴシック" panose="020B0609070205080204" pitchFamily="49" charset="-128"/>
              </a:rPr>
              <a:t>main()				</a:t>
            </a:r>
            <a:r>
              <a:rPr lang="en-US" altLang="ja-JP" sz="2496" dirty="0">
                <a:solidFill>
                  <a:srgbClr val="00B050"/>
                </a:solidFill>
                <a:ea typeface="ＭＳ ゴシック" panose="020B0609070205080204" pitchFamily="49" charset="-128"/>
              </a:rPr>
              <a:t>//f_prac01.c</a:t>
            </a:r>
          </a:p>
          <a:p>
            <a:r>
              <a:rPr lang="en-US" altLang="ja-JP" sz="2496" dirty="0">
                <a:ea typeface="ＭＳ ゴシック" panose="020B0609070205080204" pitchFamily="49" charset="-128"/>
              </a:rPr>
              <a:t>{</a:t>
            </a:r>
          </a:p>
          <a:p>
            <a:r>
              <a:rPr lang="ja-JP" altLang="en-US" sz="2496" dirty="0">
                <a:ea typeface="ＭＳ ゴシック" panose="020B0609070205080204" pitchFamily="49" charset="-128"/>
              </a:rPr>
              <a:t>  </a:t>
            </a:r>
            <a:r>
              <a:rPr lang="en-US" altLang="ja-JP" sz="2496" dirty="0">
                <a:ea typeface="ＭＳ ゴシック" panose="020B0609070205080204" pitchFamily="49" charset="-128"/>
              </a:rPr>
              <a:t>int score = 0;		</a:t>
            </a:r>
            <a:r>
              <a:rPr lang="en-US" altLang="ja-JP" sz="2496" dirty="0">
                <a:solidFill>
                  <a:srgbClr val="00B050"/>
                </a:solidFill>
                <a:ea typeface="ＭＳ ゴシック" panose="020B0609070205080204" pitchFamily="49" charset="-128"/>
              </a:rPr>
              <a:t>// </a:t>
            </a:r>
            <a:r>
              <a:rPr lang="ja-JP" altLang="en-US" sz="2496" dirty="0">
                <a:solidFill>
                  <a:srgbClr val="00B050"/>
                </a:solidFill>
                <a:latin typeface="+mn-ea"/>
              </a:rPr>
              <a:t>スコア格納用変数</a:t>
            </a:r>
            <a:endParaRPr lang="en-US" altLang="ja-JP" sz="2496" dirty="0">
              <a:solidFill>
                <a:srgbClr val="00B050"/>
              </a:solidFill>
              <a:latin typeface="+mn-ea"/>
            </a:endParaRPr>
          </a:p>
          <a:p>
            <a:r>
              <a:rPr lang="en-US" altLang="ja-JP" sz="2496" dirty="0">
                <a:ea typeface="ＭＳ ゴシック" panose="020B0609070205080204" pitchFamily="49" charset="-128"/>
              </a:rPr>
              <a:t>  char </a:t>
            </a:r>
            <a:r>
              <a:rPr lang="en-US" altLang="ja-JP" sz="2496" dirty="0" err="1">
                <a:ea typeface="ＭＳ ゴシック" panose="020B0609070205080204" pitchFamily="49" charset="-128"/>
              </a:rPr>
              <a:t>ch</a:t>
            </a:r>
            <a:r>
              <a:rPr lang="en-US" altLang="ja-JP" sz="2496" dirty="0">
                <a:ea typeface="ＭＳ ゴシック" panose="020B0609070205080204" pitchFamily="49" charset="-128"/>
              </a:rPr>
              <a:t>, name[20];	</a:t>
            </a:r>
            <a:r>
              <a:rPr lang="en-US" altLang="ja-JP" sz="2496" dirty="0">
                <a:solidFill>
                  <a:srgbClr val="00B050"/>
                </a:solidFill>
                <a:ea typeface="ＭＳ ゴシック" panose="020B0609070205080204" pitchFamily="49" charset="-128"/>
              </a:rPr>
              <a:t>// </a:t>
            </a:r>
            <a:r>
              <a:rPr lang="ja-JP" altLang="en-US" sz="2496" dirty="0">
                <a:solidFill>
                  <a:srgbClr val="00B050"/>
                </a:solidFill>
                <a:latin typeface="+mn-ea"/>
              </a:rPr>
              <a:t>文字型変数および文字型配列</a:t>
            </a:r>
            <a:endParaRPr lang="en-US" altLang="ja-JP" sz="2496" dirty="0">
              <a:solidFill>
                <a:srgbClr val="00B050"/>
              </a:solidFill>
              <a:latin typeface="+mn-ea"/>
            </a:endParaRPr>
          </a:p>
          <a:p>
            <a:r>
              <a:rPr lang="en-US" altLang="ja-JP" sz="2496" dirty="0">
                <a:ea typeface="ＭＳ ゴシック" panose="020B0609070205080204" pitchFamily="49" charset="-128"/>
              </a:rPr>
              <a:t>  FILE* </a:t>
            </a:r>
            <a:r>
              <a:rPr lang="en-US" altLang="ja-JP" sz="2496" dirty="0" err="1">
                <a:ea typeface="ＭＳ ゴシック" panose="020B0609070205080204" pitchFamily="49" charset="-128"/>
              </a:rPr>
              <a:t>fp</a:t>
            </a:r>
            <a:r>
              <a:rPr lang="en-US" altLang="ja-JP" sz="2496" dirty="0">
                <a:ea typeface="ＭＳ ゴシック" panose="020B0609070205080204" pitchFamily="49" charset="-128"/>
              </a:rPr>
              <a:t>;			</a:t>
            </a:r>
            <a:r>
              <a:rPr lang="en-US" altLang="ja-JP" sz="2496" dirty="0">
                <a:solidFill>
                  <a:srgbClr val="00B050"/>
                </a:solidFill>
                <a:ea typeface="ＭＳ ゴシック" panose="020B0609070205080204" pitchFamily="49" charset="-128"/>
              </a:rPr>
              <a:t>// </a:t>
            </a:r>
            <a:r>
              <a:rPr lang="ja-JP" altLang="en-US" sz="2496" dirty="0">
                <a:solidFill>
                  <a:srgbClr val="00B050"/>
                </a:solidFill>
                <a:latin typeface="+mn-ea"/>
              </a:rPr>
              <a:t>ファイルポインタ</a:t>
            </a:r>
            <a:endParaRPr lang="en-US" altLang="ja-JP" sz="2496" dirty="0">
              <a:solidFill>
                <a:srgbClr val="00B050"/>
              </a:solidFill>
              <a:ea typeface="ＭＳ ゴシック" panose="020B0609070205080204" pitchFamily="49" charset="-128"/>
            </a:endParaRPr>
          </a:p>
        </p:txBody>
      </p:sp>
      <p:sp>
        <p:nvSpPr>
          <p:cNvPr id="3" name="object 3"/>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extLst>
      <p:ext uri="{BB962C8B-B14F-4D97-AF65-F5344CB8AC3E}">
        <p14:creationId xmlns:p14="http://schemas.microsoft.com/office/powerpoint/2010/main" val="19646037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1278</TotalTime>
  <Words>2863</Words>
  <Application>Microsoft Office PowerPoint</Application>
  <PresentationFormat>ワイド画面</PresentationFormat>
  <Paragraphs>532</Paragraphs>
  <Slides>45</Slides>
  <Notes>0</Notes>
  <HiddenSlides>9</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45</vt:i4>
      </vt:variant>
    </vt:vector>
  </HeadingPairs>
  <TitlesOfParts>
    <vt:vector size="54" baseType="lpstr">
      <vt:lpstr>MS Gothic</vt:lpstr>
      <vt:lpstr>MS Gothic</vt:lpstr>
      <vt:lpstr>0xProto</vt:lpstr>
      <vt:lpstr>Arial</vt:lpstr>
      <vt:lpstr>Cambria Math</vt:lpstr>
      <vt:lpstr>Century Gothic</vt:lpstr>
      <vt:lpstr>Tahoma</vt:lpstr>
      <vt:lpstr>Times New Roman</vt:lpstr>
      <vt:lpstr>Office テーマ</vt:lpstr>
      <vt:lpstr>f_prac01.c</vt:lpstr>
      <vt:lpstr>f_prac01.c</vt:lpstr>
      <vt:lpstr>f_prac01.c</vt:lpstr>
      <vt:lpstr>f_prac01.c</vt:lpstr>
      <vt:lpstr>f_prac01.c</vt:lpstr>
      <vt:lpstr>f_prac01.c</vt:lpstr>
      <vt:lpstr>f_prac01.c</vt:lpstr>
      <vt:lpstr>f_prac01.c</vt:lpstr>
      <vt:lpstr>f_prac01.c</vt:lpstr>
      <vt:lpstr>f_prac01.c</vt:lpstr>
      <vt:lpstr>f_prac01.c</vt:lpstr>
      <vt:lpstr>f_prac02.c</vt:lpstr>
      <vt:lpstr>f_prac02.c</vt:lpstr>
      <vt:lpstr>f_prac02.c</vt:lpstr>
      <vt:lpstr>現在のスコア：0 (enterでスコア+1,eで終了) 現在のスコア：1 (enterでスコア+1,eで終了) 現在のスコア：2 (enterでスコア+1,eで終了)  e</vt:lpstr>
      <vt:lpstr>f_prac02.c</vt:lpstr>
      <vt:lpstr>f_prac03.c</vt:lpstr>
      <vt:lpstr>f_prac03.c</vt:lpstr>
      <vt:lpstr>f_prac03.c</vt:lpstr>
      <vt:lpstr>f_prac03.c</vt:lpstr>
      <vt:lpstr>f_prac03.c</vt:lpstr>
      <vt:lpstr>f_prac03.c</vt:lpstr>
      <vt:lpstr>f_prac03.c</vt:lpstr>
      <vt:lpstr>f_prac04.c</vt:lpstr>
      <vt:lpstr>f_prac04.c</vt:lpstr>
      <vt:lpstr>f_prac04.c</vt:lpstr>
      <vt:lpstr>f_prac04.c</vt:lpstr>
      <vt:lpstr>f_prac04.c</vt:lpstr>
      <vt:lpstr>PowerPoint プレゼンテーション</vt:lpstr>
      <vt:lpstr>f_prac05.c</vt:lpstr>
      <vt:lpstr>f_prac05.c</vt:lpstr>
      <vt:lpstr>f_prac05.c</vt:lpstr>
      <vt:lpstr>PowerPoint プレゼンテーション</vt:lpstr>
      <vt:lpstr>f_prac05.c</vt:lpstr>
      <vt:lpstr>f_prac05.c</vt:lpstr>
      <vt:lpstr>f_prac05.c</vt:lpstr>
      <vt:lpstr>f_prac05.c</vt:lpstr>
      <vt:lpstr>一行目→ 1111111111</vt:lpstr>
      <vt:lpstr>1111111111</vt:lpstr>
      <vt:lpstr>map0.txtの三行目→</vt:lpstr>
      <vt:lpstr>f_prac05.c</vt:lpstr>
      <vt:lpstr>f_prac05.c</vt:lpstr>
      <vt:lpstr>f_prac02.c</vt:lpstr>
      <vt:lpstr>fgetsについて</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山﨑 輝音</dc:creator>
  <cp:lastModifiedBy>murata@st.kobedenshi.ac.jp</cp:lastModifiedBy>
  <cp:revision>35</cp:revision>
  <dcterms:created xsi:type="dcterms:W3CDTF">2024-06-05T07:26:26Z</dcterms:created>
  <dcterms:modified xsi:type="dcterms:W3CDTF">2024-06-13T04:45:12Z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2023-06-22T00:00:00Z</vt:filetime>
  </property>
  <property fmtid="{D5CDD505-2E9C-101B-9397-08002B2CF9AE}" pid="3" name="Creator">
    <vt:lpwstr>Microsoft® PowerPoint® for Microsoft 365</vt:lpwstr>
  </property>
  <property fmtid="{D5CDD505-2E9C-101B-9397-08002B2CF9AE}" pid="4" name="LastSaved">
    <vt:filetime>2024-06-05T00:00:00Z</vt:filetime>
  </property>
  <property fmtid="{D5CDD505-2E9C-101B-9397-08002B2CF9AE}" pid="5" name="Producer">
    <vt:lpwstr>Microsoft® PowerPoint® for Microsoft 365</vt:lpwstr>
  </property>
</Properties>
</file>