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60" r:id="rId3"/>
    <p:sldId id="266" r:id="rId4"/>
    <p:sldId id="267" r:id="rId5"/>
    <p:sldId id="268" r:id="rId6"/>
    <p:sldId id="269" r:id="rId7"/>
    <p:sldId id="257" r:id="rId8"/>
    <p:sldId id="258" r:id="rId9"/>
    <p:sldId id="259" r:id="rId10"/>
    <p:sldId id="262" r:id="rId11"/>
    <p:sldId id="263" r:id="rId12"/>
    <p:sldId id="265" r:id="rId13"/>
    <p:sldId id="264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63CE4-F55F-572A-F3E0-7F879EAE9790}" v="13" dt="2025-03-31T23:15:58.339"/>
    <p1510:client id="{9AB5B1EE-0384-6CF5-E66A-2F99999D1DC1}" v="903" dt="2025-04-01T02:01:32.082"/>
    <p1510:client id="{9B05CA74-6C2D-0B2D-D883-69AD6A816485}" v="26" dt="2025-04-01T02:12:32.123"/>
    <p1510:client id="{D14222D8-55F6-4EBE-2604-4172917557FA}" v="192" dt="2025-04-01T05:08:55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4/1/2025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8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4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7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4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4/1/2025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6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4/1/2025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0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4/1/2025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351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4/1/2025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1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5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4/1/2025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156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4/1/2025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337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4/1/2025</a:t>
            </a:fld>
            <a:endParaRPr lang="en-US" spc="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5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err="1"/>
              <a:t>Deep</a:t>
            </a:r>
            <a:r>
              <a:rPr lang="pl-PL"/>
              <a:t> Learning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Michał </a:t>
            </a:r>
            <a:r>
              <a:rPr lang="pl-PL" err="1"/>
              <a:t>Korwek</a:t>
            </a:r>
            <a:r>
              <a:rPr lang="pl-PL"/>
              <a:t>, Emil Łasocha</a:t>
            </a: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F1FAC7-F6C2-D6E2-0572-92615E8A4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FEW-SHOT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C46ECD-D606-EDE9-D268-21C5249D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3600"/>
              <a:t>30-shot</a:t>
            </a:r>
          </a:p>
          <a:p>
            <a:r>
              <a:rPr lang="pl-PL" sz="3600"/>
              <a:t>10-way</a:t>
            </a:r>
          </a:p>
          <a:p>
            <a:endParaRPr lang="pl-PL" sz="3600"/>
          </a:p>
          <a:p>
            <a:endParaRPr lang="pl-PL" sz="3600"/>
          </a:p>
          <a:p>
            <a:r>
              <a:rPr lang="pl-PL" sz="3600"/>
              <a:t>For 3000 </a:t>
            </a:r>
            <a:r>
              <a:rPr lang="pl-PL" sz="3600" err="1"/>
              <a:t>episodes</a:t>
            </a:r>
            <a:endParaRPr lang="pl-PL" sz="3600"/>
          </a:p>
        </p:txBody>
      </p:sp>
      <p:pic>
        <p:nvPicPr>
          <p:cNvPr id="4" name="Obraz 3" descr="Obraz zawierający diagram, kreskówka, design, ilustracj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73F62239-9C7D-1572-0263-A41372F24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730" y="2389471"/>
            <a:ext cx="5324475" cy="379095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120E2D5-3A59-627C-6FCC-FEF319382E22}"/>
              </a:ext>
            </a:extLst>
          </p:cNvPr>
          <p:cNvSpPr txBox="1"/>
          <p:nvPr/>
        </p:nvSpPr>
        <p:spPr>
          <a:xfrm>
            <a:off x="4479367" y="6189172"/>
            <a:ext cx="74904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/>
              <a:t>                                                     Source: [1]</a:t>
            </a:r>
          </a:p>
        </p:txBody>
      </p:sp>
    </p:spTree>
    <p:extLst>
      <p:ext uri="{BB962C8B-B14F-4D97-AF65-F5344CB8AC3E}">
        <p14:creationId xmlns:p14="http://schemas.microsoft.com/office/powerpoint/2010/main" val="1572805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025CF9-8E32-6030-E1E8-83254F43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FEW-SHOT W/ REDUCED DATA</a:t>
            </a:r>
          </a:p>
        </p:txBody>
      </p:sp>
      <p:pic>
        <p:nvPicPr>
          <p:cNvPr id="4" name="Symbol zastępczy zawartości 3" descr="Obraz zawierający tekst, linia, diagram, Wykres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CCC29A13-6A5C-F2B3-8F70-C7D2CAE12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553" y="1877944"/>
            <a:ext cx="9082285" cy="4981893"/>
          </a:xfrm>
        </p:spPr>
      </p:pic>
    </p:spTree>
    <p:extLst>
      <p:ext uri="{BB962C8B-B14F-4D97-AF65-F5344CB8AC3E}">
        <p14:creationId xmlns:p14="http://schemas.microsoft.com/office/powerpoint/2010/main" val="1789547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5CCDB5-C31D-F4D0-0F42-CBEB9509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FEW-SHOT </a:t>
            </a:r>
            <a:r>
              <a:rPr lang="pl-PL" err="1"/>
              <a:t>summary</a:t>
            </a:r>
            <a:endParaRPr lang="pl-PL" err="1">
              <a:solidFill>
                <a:srgbClr val="000000"/>
              </a:solidFill>
            </a:endParaRPr>
          </a:p>
        </p:txBody>
      </p:sp>
      <p:pic>
        <p:nvPicPr>
          <p:cNvPr id="5" name="Symbol zastępczy zawartości 4" descr="Obraz zawierający tekst, zrzut ekranu, Prostokąt, diagram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5536C0D0-598A-8CB6-4083-C3E3C0EC3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5804" y="2808437"/>
            <a:ext cx="5002306" cy="3531533"/>
          </a:xfrm>
        </p:spPr>
      </p:pic>
      <p:pic>
        <p:nvPicPr>
          <p:cNvPr id="3" name="Obraz 2" descr="Obraz zawierający tekst, zrzut ekranu, numer, Równolegle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7309E579-BBED-DFAA-3EEE-C2029D8AF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89" y="1725199"/>
            <a:ext cx="5717218" cy="512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30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0BA17D-ACC2-D6F0-39A1-1F228EF10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/>
              <a:t>THANK YOU FOR YOUR ATTENTION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717B05-D8E7-992C-CF80-D1CAE413D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err="1">
                <a:ea typeface="+mn-lt"/>
                <a:cs typeface="+mn-lt"/>
              </a:rPr>
              <a:t>Bibliography</a:t>
            </a:r>
            <a:r>
              <a:rPr lang="pl-PL">
                <a:ea typeface="+mn-lt"/>
                <a:cs typeface="+mn-lt"/>
              </a:rPr>
              <a:t>:</a:t>
            </a:r>
          </a:p>
          <a:p>
            <a:r>
              <a:rPr lang="pl-PL">
                <a:ea typeface="+mn-lt"/>
                <a:cs typeface="+mn-lt"/>
              </a:rPr>
              <a:t>[1] </a:t>
            </a:r>
            <a:r>
              <a:rPr lang="pl-PL" err="1">
                <a:ea typeface="+mn-lt"/>
                <a:cs typeface="+mn-lt"/>
              </a:rPr>
              <a:t>Prototypical</a:t>
            </a:r>
            <a:r>
              <a:rPr lang="pl-PL">
                <a:ea typeface="+mn-lt"/>
                <a:cs typeface="+mn-lt"/>
              </a:rPr>
              <a:t> Networks for </a:t>
            </a:r>
            <a:r>
              <a:rPr lang="pl-PL" err="1">
                <a:ea typeface="+mn-lt"/>
                <a:cs typeface="+mn-lt"/>
              </a:rPr>
              <a:t>Few-shot</a:t>
            </a:r>
            <a:r>
              <a:rPr lang="pl-PL">
                <a:ea typeface="+mn-lt"/>
                <a:cs typeface="+mn-lt"/>
              </a:rPr>
              <a:t> Learning by </a:t>
            </a:r>
            <a:r>
              <a:rPr lang="pl-PL" err="1">
                <a:ea typeface="+mn-lt"/>
                <a:cs typeface="+mn-lt"/>
              </a:rPr>
              <a:t>Snell</a:t>
            </a:r>
            <a:r>
              <a:rPr lang="pl-PL">
                <a:ea typeface="+mn-lt"/>
                <a:cs typeface="+mn-lt"/>
              </a:rPr>
              <a:t> et al. (2017), in </a:t>
            </a:r>
            <a:r>
              <a:rPr lang="pl-PL" err="1">
                <a:ea typeface="+mn-lt"/>
                <a:cs typeface="+mn-lt"/>
              </a:rPr>
              <a:t>Advances</a:t>
            </a:r>
            <a:r>
              <a:rPr lang="pl-PL">
                <a:ea typeface="+mn-lt"/>
                <a:cs typeface="+mn-lt"/>
              </a:rPr>
              <a:t> in </a:t>
            </a:r>
            <a:r>
              <a:rPr lang="pl-PL" err="1">
                <a:ea typeface="+mn-lt"/>
                <a:cs typeface="+mn-lt"/>
              </a:rPr>
              <a:t>Neural</a:t>
            </a:r>
            <a:r>
              <a:rPr lang="pl-PL">
                <a:ea typeface="+mn-lt"/>
                <a:cs typeface="+mn-lt"/>
              </a:rPr>
              <a:t> Information Processing Systems (</a:t>
            </a:r>
            <a:r>
              <a:rPr lang="pl-PL" err="1">
                <a:ea typeface="+mn-lt"/>
                <a:cs typeface="+mn-lt"/>
              </a:rPr>
              <a:t>NeurIPS</a:t>
            </a:r>
            <a:r>
              <a:rPr lang="pl-PL">
                <a:ea typeface="+mn-lt"/>
                <a:cs typeface="+mn-lt"/>
              </a:rPr>
              <a:t>), Vol. 30, pp. 4077–4087.</a:t>
            </a:r>
            <a:endParaRPr lang="pl-PL"/>
          </a:p>
          <a:p>
            <a:endParaRPr lang="pl-PL"/>
          </a:p>
          <a:p>
            <a:endParaRPr lang="pl-PL"/>
          </a:p>
          <a:p>
            <a:r>
              <a:rPr lang="pl-PL"/>
              <a:t>                                                               Michał </a:t>
            </a:r>
            <a:r>
              <a:rPr lang="pl-PL" err="1"/>
              <a:t>Korwek</a:t>
            </a:r>
            <a:r>
              <a:rPr lang="pl-PL"/>
              <a:t>, Emil Łasocha</a:t>
            </a:r>
          </a:p>
        </p:txBody>
      </p:sp>
    </p:spTree>
    <p:extLst>
      <p:ext uri="{BB962C8B-B14F-4D97-AF65-F5344CB8AC3E}">
        <p14:creationId xmlns:p14="http://schemas.microsoft.com/office/powerpoint/2010/main" val="402230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A2B944-F3FA-7C4A-211F-316D438D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What's</a:t>
            </a:r>
            <a:r>
              <a:rPr lang="pl-PL" dirty="0"/>
              <a:t> the </a:t>
            </a:r>
            <a:r>
              <a:rPr lang="pl-PL" dirty="0" err="1"/>
              <a:t>difference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668146-47F7-FD2C-D421-8B23ED9E0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322" y="3028326"/>
            <a:ext cx="2476500" cy="24003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341C07-5613-A6EA-FDFA-DF436C5AF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867" y="3024187"/>
            <a:ext cx="24193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8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0115-FB42-3655-A53B-B61E6582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seems, there is not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8C268B-2B0F-CFED-D701-630A4DE28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466" y="2596933"/>
            <a:ext cx="5260694" cy="359359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C3AA26-2B09-5F2C-9E4C-A372D9621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861" y="2593439"/>
            <a:ext cx="5687917" cy="376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0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57FA7-5F36-AEFC-18C9-A692F53A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Pretrained vs </a:t>
            </a:r>
            <a:r>
              <a:rPr lang="en-US" dirty="0" err="1"/>
              <a:t>notpretrained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775518-FEE2-2DB4-F867-2294E70A5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182" y="2339872"/>
            <a:ext cx="4657166" cy="35935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740594-717A-03CA-198E-7151D834EC45}"/>
              </a:ext>
            </a:extLst>
          </p:cNvPr>
          <p:cNvSpPr txBox="1"/>
          <p:nvPr/>
        </p:nvSpPr>
        <p:spPr>
          <a:xfrm>
            <a:off x="581164" y="5863098"/>
            <a:ext cx="49373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Different data augmentation loss on pretrained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9451E3-A0E5-FE84-AE14-09DE6309D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395" y="2408447"/>
            <a:ext cx="4089668" cy="32529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2EE7C9-F076-B096-E095-4AAEBAA9354F}"/>
              </a:ext>
            </a:extLst>
          </p:cNvPr>
          <p:cNvSpPr txBox="1"/>
          <p:nvPr/>
        </p:nvSpPr>
        <p:spPr>
          <a:xfrm>
            <a:off x="6321846" y="5871990"/>
            <a:ext cx="5295440" cy="63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052"/>
              </a:lnSpc>
            </a:pPr>
            <a:r>
              <a:rPr lang="en-US" dirty="0"/>
              <a:t>Different data augmentation loss on not pretrained model​</a:t>
            </a:r>
          </a:p>
        </p:txBody>
      </p:sp>
    </p:spTree>
    <p:extLst>
      <p:ext uri="{BB962C8B-B14F-4D97-AF65-F5344CB8AC3E}">
        <p14:creationId xmlns:p14="http://schemas.microsoft.com/office/powerpoint/2010/main" val="265417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747B-B4A3-FFC8-0D57-B74FF56B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DD7DF4-E2C8-2516-05B3-117ABBAA3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9847" y="-1212"/>
            <a:ext cx="7187184" cy="359359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08C2AD-51DD-F779-7719-4437EC0F8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" y="2295"/>
            <a:ext cx="5154978" cy="31627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477D28-1DFE-A09D-CC4C-9A90F660E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6572" y="3591958"/>
            <a:ext cx="5503844" cy="3263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AB99A9-B6C4-43D8-343E-B2152225D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4674" y="3589662"/>
            <a:ext cx="6417326" cy="3268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049486-0750-FFBA-5499-0252B7392BB5}"/>
              </a:ext>
            </a:extLst>
          </p:cNvPr>
          <p:cNvSpPr txBox="1"/>
          <p:nvPr/>
        </p:nvSpPr>
        <p:spPr>
          <a:xfrm>
            <a:off x="4837274" y="617645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accuracies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1FAF1-1430-204D-7CF2-F745E5780677}"/>
              </a:ext>
            </a:extLst>
          </p:cNvPr>
          <p:cNvSpPr txBox="1"/>
          <p:nvPr/>
        </p:nvSpPr>
        <p:spPr>
          <a:xfrm>
            <a:off x="4993950" y="315164"/>
            <a:ext cx="7785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279870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B00D-5D04-7584-BE65-C0B36B6F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Yes, but...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563D33-31B9-AD52-EF34-2CE6B7F52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959" y="2440860"/>
            <a:ext cx="5916699" cy="359359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05E46C-D738-8A75-994D-66DEB946D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840" y="2438400"/>
            <a:ext cx="5797742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0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619F25-5A3E-95FE-F7B5-A867E7ED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Dropout</a:t>
            </a:r>
            <a:r>
              <a:rPr lang="pl-PL"/>
              <a:t> </a:t>
            </a:r>
            <a:r>
              <a:rPr lang="pl-PL" err="1"/>
              <a:t>models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C5D72E-6F8D-8D1A-E94C-4E5AE081B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311" y="2587752"/>
            <a:ext cx="10467041" cy="3593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pl-PL"/>
              <a:t>Three </a:t>
            </a:r>
            <a:r>
              <a:rPr lang="pl-PL" err="1"/>
              <a:t>models</a:t>
            </a:r>
            <a:r>
              <a:rPr lang="pl-PL"/>
              <a:t> </a:t>
            </a:r>
            <a:r>
              <a:rPr lang="pl-PL" err="1"/>
              <a:t>considered</a:t>
            </a:r>
            <a:r>
              <a:rPr lang="pl-PL"/>
              <a:t>. Three </a:t>
            </a:r>
            <a:r>
              <a:rPr lang="pl-PL" err="1"/>
              <a:t>different</a:t>
            </a:r>
            <a:r>
              <a:rPr lang="pl-PL"/>
              <a:t> </a:t>
            </a:r>
            <a:r>
              <a:rPr lang="pl-PL" err="1"/>
              <a:t>dropout</a:t>
            </a:r>
            <a:r>
              <a:rPr lang="pl-PL"/>
              <a:t> </a:t>
            </a:r>
            <a:r>
              <a:rPr lang="pl-PL" err="1"/>
              <a:t>hyperparameters</a:t>
            </a:r>
            <a:r>
              <a:rPr lang="pl-PL"/>
              <a:t>.</a:t>
            </a:r>
          </a:p>
        </p:txBody>
      </p:sp>
      <p:sp>
        <p:nvSpPr>
          <p:cNvPr id="9" name="Strzałka: w dół 8">
            <a:extLst>
              <a:ext uri="{FF2B5EF4-FFF2-40B4-BE49-F238E27FC236}">
                <a16:creationId xmlns:a16="http://schemas.microsoft.com/office/drawing/2014/main" id="{D9AE7427-382D-3FF0-CF21-29DB481EA29F}"/>
              </a:ext>
            </a:extLst>
          </p:cNvPr>
          <p:cNvSpPr/>
          <p:nvPr/>
        </p:nvSpPr>
        <p:spPr>
          <a:xfrm>
            <a:off x="1836042" y="340172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trzałka: w dół 9">
            <a:extLst>
              <a:ext uri="{FF2B5EF4-FFF2-40B4-BE49-F238E27FC236}">
                <a16:creationId xmlns:a16="http://schemas.microsoft.com/office/drawing/2014/main" id="{079C3A89-599A-FA5B-858E-9E8BB2796AC6}"/>
              </a:ext>
            </a:extLst>
          </p:cNvPr>
          <p:cNvSpPr/>
          <p:nvPr/>
        </p:nvSpPr>
        <p:spPr>
          <a:xfrm>
            <a:off x="5854808" y="340172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Strzałka: w dół 10">
            <a:extLst>
              <a:ext uri="{FF2B5EF4-FFF2-40B4-BE49-F238E27FC236}">
                <a16:creationId xmlns:a16="http://schemas.microsoft.com/office/drawing/2014/main" id="{111D6863-50DB-585C-1E24-762C12D6B8F2}"/>
              </a:ext>
            </a:extLst>
          </p:cNvPr>
          <p:cNvSpPr/>
          <p:nvPr/>
        </p:nvSpPr>
        <p:spPr>
          <a:xfrm>
            <a:off x="9779630" y="340172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9438C6B5-FF80-0894-BE06-D6398D9E7497}"/>
              </a:ext>
            </a:extLst>
          </p:cNvPr>
          <p:cNvSpPr txBox="1"/>
          <p:nvPr/>
        </p:nvSpPr>
        <p:spPr>
          <a:xfrm>
            <a:off x="1839822" y="4859065"/>
            <a:ext cx="1100304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000"/>
              <a:t>0.2                                                        0.2                                                        0.35</a:t>
            </a:r>
          </a:p>
          <a:p>
            <a:r>
              <a:rPr lang="pl-PL" sz="2000"/>
              <a:t>0.3                 0.25                                                      0.4</a:t>
            </a:r>
          </a:p>
          <a:p>
            <a:r>
              <a:rPr lang="pl-PL" sz="2000"/>
              <a:t>0.4              0.3                                                        0.45</a:t>
            </a:r>
          </a:p>
          <a:p>
            <a:r>
              <a:rPr lang="pl-PL" sz="2000"/>
              <a:t>0.5              0.35                                                      0.5</a:t>
            </a:r>
          </a:p>
        </p:txBody>
      </p:sp>
    </p:spTree>
    <p:extLst>
      <p:ext uri="{BB962C8B-B14F-4D97-AF65-F5344CB8AC3E}">
        <p14:creationId xmlns:p14="http://schemas.microsoft.com/office/powerpoint/2010/main" val="4101943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D4871D-49F6-9458-C34F-5260577C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DROPOUT MODELS</a:t>
            </a:r>
          </a:p>
        </p:txBody>
      </p:sp>
      <p:pic>
        <p:nvPicPr>
          <p:cNvPr id="4" name="Symbol zastępczy zawartości 3" descr="Obraz zawierający tekst, diagram, Wykres, lini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5C77DAA4-B067-BEA6-23BB-1319872FF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875" y="1710931"/>
            <a:ext cx="11040763" cy="5023645"/>
          </a:xfrm>
        </p:spPr>
      </p:pic>
    </p:spTree>
    <p:extLst>
      <p:ext uri="{BB962C8B-B14F-4D97-AF65-F5344CB8AC3E}">
        <p14:creationId xmlns:p14="http://schemas.microsoft.com/office/powerpoint/2010/main" val="395581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935203-9F21-9A29-8D20-3C9FD21B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SOFT-VOTING</a:t>
            </a:r>
          </a:p>
        </p:txBody>
      </p:sp>
      <p:pic>
        <p:nvPicPr>
          <p:cNvPr id="4" name="Symbol zastępczy zawartości 3" descr="Obraz zawierający tekst, zrzut ekranu, numer, Wykres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5CB95239-700B-4812-7CF2-A2B3B941B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822" y="1731807"/>
            <a:ext cx="8363086" cy="5128030"/>
          </a:xfrm>
        </p:spPr>
      </p:pic>
      <p:sp>
        <p:nvSpPr>
          <p:cNvPr id="5" name="Strzałka: w prawo 4">
            <a:extLst>
              <a:ext uri="{FF2B5EF4-FFF2-40B4-BE49-F238E27FC236}">
                <a16:creationId xmlns:a16="http://schemas.microsoft.com/office/drawing/2014/main" id="{9BC52D96-74E5-B138-52D9-EF5B99A3202F}"/>
              </a:ext>
            </a:extLst>
          </p:cNvPr>
          <p:cNvSpPr/>
          <p:nvPr/>
        </p:nvSpPr>
        <p:spPr>
          <a:xfrm>
            <a:off x="9506549" y="3162888"/>
            <a:ext cx="1152456" cy="7853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0.45</a:t>
            </a:r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14033B9B-EF90-03CF-0EAE-8EE3803C76E0}"/>
              </a:ext>
            </a:extLst>
          </p:cNvPr>
          <p:cNvSpPr/>
          <p:nvPr/>
        </p:nvSpPr>
        <p:spPr>
          <a:xfrm>
            <a:off x="9506548" y="4081463"/>
            <a:ext cx="1152456" cy="7749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/>
              <a:t>0.45</a:t>
            </a:r>
          </a:p>
        </p:txBody>
      </p:sp>
      <p:sp>
        <p:nvSpPr>
          <p:cNvPr id="7" name="Strzałka: w prawo 6">
            <a:extLst>
              <a:ext uri="{FF2B5EF4-FFF2-40B4-BE49-F238E27FC236}">
                <a16:creationId xmlns:a16="http://schemas.microsoft.com/office/drawing/2014/main" id="{F1D99520-028B-D5A4-CC9D-35B91DFA149F}"/>
              </a:ext>
            </a:extLst>
          </p:cNvPr>
          <p:cNvSpPr/>
          <p:nvPr/>
        </p:nvSpPr>
        <p:spPr>
          <a:xfrm>
            <a:off x="9506548" y="4958286"/>
            <a:ext cx="1152456" cy="7958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/>
              <a:t>0.1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954814D-8B11-1E2F-B052-380AF9339EA2}"/>
              </a:ext>
            </a:extLst>
          </p:cNvPr>
          <p:cNvSpPr txBox="1"/>
          <p:nvPr/>
        </p:nvSpPr>
        <p:spPr>
          <a:xfrm>
            <a:off x="10651882" y="4145340"/>
            <a:ext cx="15449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sz="3600">
                <a:solidFill>
                  <a:schemeClr val="accent3">
                    <a:lumMod val="49000"/>
                  </a:schemeClr>
                </a:solidFill>
              </a:rPr>
              <a:t>+2p.p.</a:t>
            </a:r>
          </a:p>
        </p:txBody>
      </p:sp>
    </p:spTree>
    <p:extLst>
      <p:ext uri="{BB962C8B-B14F-4D97-AF65-F5344CB8AC3E}">
        <p14:creationId xmlns:p14="http://schemas.microsoft.com/office/powerpoint/2010/main" val="1094934088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VTI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JuxtaposeVTI">
      <a:majorFont>
        <a:latin typeface="Franklin Gothic Demi Cond" panose="020B0706030402020204"/>
        <a:ea typeface=""/>
        <a:cs typeface=""/>
      </a:majorFont>
      <a:minorFont>
        <a:latin typeface="Franklin Gothic Medium" panose="020B0603020102020204"/>
        <a:ea typeface=""/>
        <a:cs typeface=""/>
      </a:minorFont>
    </a:fontScheme>
    <a:fmtScheme name="Juxtapos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B0236716-CA63-41C1-B6AD-997AE15F064B}" vid="{0E0AE8FC-D493-434E-BDCC-ED5FFB2DAE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13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JuxtaposeVTI</vt:lpstr>
      <vt:lpstr>Deep Learning</vt:lpstr>
      <vt:lpstr>What's the difference</vt:lpstr>
      <vt:lpstr>It seems, there is not</vt:lpstr>
      <vt:lpstr>Pretrained vs notpretrained</vt:lpstr>
      <vt:lpstr>Prezentacja programu PowerPoint</vt:lpstr>
      <vt:lpstr>Yes, but...</vt:lpstr>
      <vt:lpstr>Dropout models</vt:lpstr>
      <vt:lpstr>DROPOUT MODELS</vt:lpstr>
      <vt:lpstr>SOFT-VOTING</vt:lpstr>
      <vt:lpstr>FEW-SHOT</vt:lpstr>
      <vt:lpstr>FEW-SHOT W/ REDUCED DATA</vt:lpstr>
      <vt:lpstr>FEW-SHOT summary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57</cp:revision>
  <dcterms:created xsi:type="dcterms:W3CDTF">2025-03-31T23:12:22Z</dcterms:created>
  <dcterms:modified xsi:type="dcterms:W3CDTF">2025-04-01T08:47:57Z</dcterms:modified>
</cp:coreProperties>
</file>