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12192000"/>
  <p:notesSz cx="12192000" cy="6858000"/>
  <p:embeddedFontLst>
    <p:embeddedFont>
      <p:font typeface="Ubuntu Condensed"/>
      <p:regular r:id="rId61"/>
    </p:embeddedFont>
    <p:embeddedFont>
      <p:font typeface="Cambria Math"/>
      <p:regular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3" roundtripDataSignature="AMtx7mhU7SG9Jq2Akr+QdwQaJMCIFnYx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ambriaMath-regular.fntdata"/><Relationship Id="rId61" Type="http://schemas.openxmlformats.org/officeDocument/2006/relationships/font" Target="fonts/UbuntuCondensed-regular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7"/>
          <p:cNvSpPr txBox="1"/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7"/>
          <p:cNvSpPr txBox="1"/>
          <p:nvPr>
            <p:ph idx="1" type="body"/>
          </p:nvPr>
        </p:nvSpPr>
        <p:spPr>
          <a:xfrm>
            <a:off x="627989" y="1533296"/>
            <a:ext cx="10936020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8"/>
          <p:cNvSpPr txBox="1"/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/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/>
          <p:nvPr/>
        </p:nvSpPr>
        <p:spPr>
          <a:xfrm>
            <a:off x="0" y="1269491"/>
            <a:ext cx="12191999" cy="2286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56"/>
          <p:cNvSpPr/>
          <p:nvPr/>
        </p:nvSpPr>
        <p:spPr>
          <a:xfrm>
            <a:off x="9732264" y="382524"/>
            <a:ext cx="2267712" cy="75285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6"/>
          <p:cNvSpPr txBox="1"/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56"/>
          <p:cNvSpPr txBox="1"/>
          <p:nvPr>
            <p:ph idx="1" type="body"/>
          </p:nvPr>
        </p:nvSpPr>
        <p:spPr>
          <a:xfrm>
            <a:off x="627989" y="1533296"/>
            <a:ext cx="10936020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hyperlink" Target="https://ko.wikipedia.org/wiki/%EB%A7%A8%ED%95%B4%ED%8A%BC_%EA%B1%B0%EB%A6%AC" TargetMode="External"/><Relationship Id="rId6" Type="http://schemas.openxmlformats.org/officeDocument/2006/relationships/hyperlink" Target="https://ko.wikipedia.org/wiki/%EC%9C%A0%ED%81%B4%EB%A6%AC%EB%93%9C_%EA%B1%B0%EB%A6%AC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76200"/>
            <a:ext cx="12192000" cy="67817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916048" y="1754835"/>
            <a:ext cx="8361045" cy="1301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13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Machine Learning의 용어와 개념</a:t>
            </a:r>
            <a:endParaRPr/>
          </a:p>
          <a:p>
            <a:pPr indent="0" lvl="0" marL="0" rtl="0" algn="ctr">
              <a:lnSpc>
                <a:spcPct val="113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- </a:t>
            </a:r>
            <a:r>
              <a:rPr lang="en-US" sz="4400">
                <a:latin typeface="Gulim"/>
                <a:ea typeface="Gulim"/>
                <a:cs typeface="Gulim"/>
                <a:sym typeface="Gulim"/>
              </a:rPr>
              <a:t>멀티캠퍼스 </a:t>
            </a:r>
            <a:r>
              <a:rPr lang="en-US" sz="4400"/>
              <a:t>Lec1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오프너드 주식회사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양덕표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666089" y="445135"/>
            <a:ext cx="62725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회귀 알고리즘 (regression)</a:t>
            </a: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666089" y="1576831"/>
            <a:ext cx="26257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시험 성적 예측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666089" y="445135"/>
            <a:ext cx="95180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이진 분류 알고리즘(binary classification)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666089" y="1576831"/>
            <a:ext cx="38392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시험 합격/불합격 분류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66089" y="445135"/>
            <a:ext cx="10642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다중 분류 알고리즘(multi-label classification)</a:t>
            </a:r>
            <a:endParaRPr/>
          </a:p>
        </p:txBody>
      </p:sp>
      <p:sp>
        <p:nvSpPr>
          <p:cNvPr id="116" name="Google Shape;116;p12"/>
          <p:cNvSpPr txBox="1"/>
          <p:nvPr/>
        </p:nvSpPr>
        <p:spPr>
          <a:xfrm>
            <a:off x="666089" y="1576831"/>
            <a:ext cx="17951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학점 부여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/>
          <p:nvPr/>
        </p:nvSpPr>
        <p:spPr>
          <a:xfrm>
            <a:off x="0" y="76200"/>
            <a:ext cx="12192000" cy="67817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/>
          <p:nvPr>
            <p:ph type="title"/>
          </p:nvPr>
        </p:nvSpPr>
        <p:spPr>
          <a:xfrm>
            <a:off x="1957197" y="1530223"/>
            <a:ext cx="8277225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0" lvl="0" marL="12700" marR="508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Regression의 Hypothesis 와  cost</a:t>
            </a:r>
            <a:endParaRPr/>
          </a:p>
          <a:p>
            <a:pPr indent="0" lvl="0" marL="0" rtl="0" algn="ctr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>
                <a:latin typeface="Gulim"/>
                <a:ea typeface="Gulim"/>
                <a:cs typeface="Gulim"/>
                <a:sym typeface="Gulim"/>
              </a:rPr>
              <a:t>멀티캠퍼스 </a:t>
            </a:r>
            <a:r>
              <a:rPr lang="en-US"/>
              <a:t>Lec2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오프너드 주식회사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양덕표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666089" y="445135"/>
            <a:ext cx="76276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점수 예측 예제: 회귀(regression)</a:t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4090804" y="1661555"/>
            <a:ext cx="4048493" cy="44012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66089" y="445135"/>
            <a:ext cx="52800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회귀(regression): data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4420746" y="2028444"/>
            <a:ext cx="3419847" cy="37242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666089" y="445135"/>
            <a:ext cx="85820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회귀(regression): 예측(presentation)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347582" y="1845700"/>
            <a:ext cx="9933959" cy="44606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666089" y="445135"/>
            <a:ext cx="46450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(Linear) Hypothesis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546576" y="2238120"/>
            <a:ext cx="5099914" cy="4247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66089" y="445135"/>
            <a:ext cx="46450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(Linear) Hypothesis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546576" y="2238120"/>
            <a:ext cx="5099914" cy="4247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237482" y="1780794"/>
            <a:ext cx="3776345" cy="1682750"/>
          </a:xfrm>
          <a:custGeom>
            <a:rect b="b" l="l" r="r" t="t"/>
            <a:pathLst>
              <a:path extrusionOk="0" h="1682750" w="3776345">
                <a:moveTo>
                  <a:pt x="0" y="1682241"/>
                </a:moveTo>
                <a:lnTo>
                  <a:pt x="3776217" y="0"/>
                </a:lnTo>
              </a:path>
            </a:pathLst>
          </a:custGeom>
          <a:noFill/>
          <a:ln cap="flat" cmpd="sng" w="28950">
            <a:solidFill>
              <a:srgbClr val="00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4411217" y="3742182"/>
            <a:ext cx="6206490" cy="2553970"/>
          </a:xfrm>
          <a:custGeom>
            <a:rect b="b" l="l" r="r" t="t"/>
            <a:pathLst>
              <a:path extrusionOk="0" h="2553970" w="6206490">
                <a:moveTo>
                  <a:pt x="0" y="2553576"/>
                </a:moveTo>
                <a:lnTo>
                  <a:pt x="6206490" y="0"/>
                </a:lnTo>
              </a:path>
            </a:pathLst>
          </a:custGeom>
          <a:noFill/>
          <a:ln cap="flat" cmpd="sng" w="289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237482" y="2007870"/>
            <a:ext cx="4683760" cy="3708400"/>
          </a:xfrm>
          <a:custGeom>
            <a:rect b="b" l="l" r="r" t="t"/>
            <a:pathLst>
              <a:path extrusionOk="0" h="3708400" w="4683759">
                <a:moveTo>
                  <a:pt x="0" y="3708400"/>
                </a:moveTo>
                <a:lnTo>
                  <a:pt x="4683633" y="0"/>
                </a:lnTo>
              </a:path>
            </a:pathLst>
          </a:custGeom>
          <a:noFill/>
          <a:ln cap="flat" cmpd="sng" w="28950">
            <a:solidFill>
              <a:srgbClr val="1CAC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971473" y="3019551"/>
            <a:ext cx="501650" cy="377190"/>
          </a:xfrm>
          <a:custGeom>
            <a:rect b="b" l="l" r="r" t="t"/>
            <a:pathLst>
              <a:path extrusionOk="0" h="377189" w="501650">
                <a:moveTo>
                  <a:pt x="380949" y="0"/>
                </a:moveTo>
                <a:lnTo>
                  <a:pt x="375615" y="15239"/>
                </a:lnTo>
                <a:lnTo>
                  <a:pt x="397427" y="24747"/>
                </a:lnTo>
                <a:lnTo>
                  <a:pt x="416191" y="37861"/>
                </a:lnTo>
                <a:lnTo>
                  <a:pt x="444576" y="75057"/>
                </a:lnTo>
                <a:lnTo>
                  <a:pt x="461260" y="125095"/>
                </a:lnTo>
                <a:lnTo>
                  <a:pt x="466801" y="186562"/>
                </a:lnTo>
                <a:lnTo>
                  <a:pt x="465416" y="219805"/>
                </a:lnTo>
                <a:lnTo>
                  <a:pt x="454263" y="277145"/>
                </a:lnTo>
                <a:lnTo>
                  <a:pt x="431828" y="321885"/>
                </a:lnTo>
                <a:lnTo>
                  <a:pt x="397729" y="352071"/>
                </a:lnTo>
                <a:lnTo>
                  <a:pt x="376250" y="361569"/>
                </a:lnTo>
                <a:lnTo>
                  <a:pt x="380949" y="376936"/>
                </a:lnTo>
                <a:lnTo>
                  <a:pt x="432400" y="352790"/>
                </a:lnTo>
                <a:lnTo>
                  <a:pt x="470230" y="311023"/>
                </a:lnTo>
                <a:lnTo>
                  <a:pt x="493487" y="255143"/>
                </a:lnTo>
                <a:lnTo>
                  <a:pt x="501218" y="188595"/>
                </a:lnTo>
                <a:lnTo>
                  <a:pt x="499267" y="154015"/>
                </a:lnTo>
                <a:lnTo>
                  <a:pt x="483698" y="92761"/>
                </a:lnTo>
                <a:lnTo>
                  <a:pt x="452886" y="42898"/>
                </a:lnTo>
                <a:lnTo>
                  <a:pt x="408309" y="9854"/>
                </a:lnTo>
                <a:lnTo>
                  <a:pt x="380949" y="0"/>
                </a:lnTo>
                <a:close/>
              </a:path>
              <a:path extrusionOk="0" h="377189" w="501650">
                <a:moveTo>
                  <a:pt x="120205" y="0"/>
                </a:moveTo>
                <a:lnTo>
                  <a:pt x="68913" y="24161"/>
                </a:lnTo>
                <a:lnTo>
                  <a:pt x="31089" y="66039"/>
                </a:lnTo>
                <a:lnTo>
                  <a:pt x="7772" y="122078"/>
                </a:lnTo>
                <a:lnTo>
                  <a:pt x="0" y="188595"/>
                </a:lnTo>
                <a:lnTo>
                  <a:pt x="1936" y="223190"/>
                </a:lnTo>
                <a:lnTo>
                  <a:pt x="17428" y="284428"/>
                </a:lnTo>
                <a:lnTo>
                  <a:pt x="48187" y="334127"/>
                </a:lnTo>
                <a:lnTo>
                  <a:pt x="92797" y="367047"/>
                </a:lnTo>
                <a:lnTo>
                  <a:pt x="120205" y="376936"/>
                </a:lnTo>
                <a:lnTo>
                  <a:pt x="124968" y="361569"/>
                </a:lnTo>
                <a:lnTo>
                  <a:pt x="103493" y="352071"/>
                </a:lnTo>
                <a:lnTo>
                  <a:pt x="84961" y="338836"/>
                </a:lnTo>
                <a:lnTo>
                  <a:pt x="56718" y="301244"/>
                </a:lnTo>
                <a:lnTo>
                  <a:pt x="39955" y="249999"/>
                </a:lnTo>
                <a:lnTo>
                  <a:pt x="34366" y="186562"/>
                </a:lnTo>
                <a:lnTo>
                  <a:pt x="35763" y="154388"/>
                </a:lnTo>
                <a:lnTo>
                  <a:pt x="46940" y="98659"/>
                </a:lnTo>
                <a:lnTo>
                  <a:pt x="69407" y="54619"/>
                </a:lnTo>
                <a:lnTo>
                  <a:pt x="103831" y="24747"/>
                </a:lnTo>
                <a:lnTo>
                  <a:pt x="125564" y="15239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601472" y="2904489"/>
            <a:ext cx="75120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endParaRPr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607566" y="2904489"/>
            <a:ext cx="1809114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𝑾𝒙 + 𝒃</a:t>
            </a:r>
            <a:endParaRPr sz="3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8794495" y="1671827"/>
            <a:ext cx="278765" cy="212090"/>
          </a:xfrm>
          <a:custGeom>
            <a:rect b="b" l="l" r="r" t="t"/>
            <a:pathLst>
              <a:path extrusionOk="0" h="212089" w="278765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0" y="104901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3" y="203200"/>
                </a:lnTo>
                <a:lnTo>
                  <a:pt x="211200" y="211836"/>
                </a:lnTo>
                <a:lnTo>
                  <a:pt x="251670" y="187707"/>
                </a:lnTo>
                <a:lnTo>
                  <a:pt x="274399" y="143383"/>
                </a:lnTo>
                <a:lnTo>
                  <a:pt x="278764" y="105918"/>
                </a:lnTo>
                <a:lnTo>
                  <a:pt x="277669" y="86538"/>
                </a:lnTo>
                <a:lnTo>
                  <a:pt x="261238" y="37211"/>
                </a:lnTo>
                <a:lnTo>
                  <a:pt x="226556" y="5546"/>
                </a:lnTo>
                <a:lnTo>
                  <a:pt x="211200" y="0"/>
                </a:lnTo>
                <a:close/>
              </a:path>
              <a:path extrusionOk="0" h="212089" w="278765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8589009" y="1601470"/>
            <a:ext cx="4152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𝐻 𝑥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9145269" y="1601470"/>
            <a:ext cx="91630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1𝑥 + 0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666089" y="445135"/>
            <a:ext cx="50533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최적의 hypothesis는?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3475883" y="2132492"/>
            <a:ext cx="5792311" cy="45536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666089" y="445135"/>
            <a:ext cx="68002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머신 러닝(Machine Learning)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666089" y="1546324"/>
            <a:ext cx="10484485" cy="2557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명시적 프로그래밍의 한계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Spam filter: 많은 규칙이 필요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자율 주행: 엄청 많은 규칙이 필요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8600" lvl="0" marL="240665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Machine Learning: “컴퓨터에 명시적으로 프로그래밍 하지 않고  스스로 학습 할 수 있는 방법이 있을까?” Arthur Samuel (1959)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392217" y="4165091"/>
            <a:ext cx="5358371" cy="23006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function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666089" y="1576831"/>
            <a:ext cx="65385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훈련 데이터에 가장 적합한 가중치 찾기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332385" y="2660156"/>
            <a:ext cx="4726360" cy="37154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8983726" y="2342514"/>
            <a:ext cx="278765" cy="212090"/>
          </a:xfrm>
          <a:custGeom>
            <a:rect b="b" l="l" r="r" t="t"/>
            <a:pathLst>
              <a:path extrusionOk="0" h="212089" w="278765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0" y="104775"/>
                </a:lnTo>
                <a:lnTo>
                  <a:pt x="258675" y="123444"/>
                </a:lnTo>
                <a:lnTo>
                  <a:pt x="246888" y="169163"/>
                </a:lnTo>
                <a:lnTo>
                  <a:pt x="220581" y="197846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9" y="37084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extrusionOk="0" h="212089" w="278765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778367" y="2272410"/>
            <a:ext cx="4152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𝐻 𝑥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9334627" y="2272410"/>
            <a:ext cx="10039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𝑊𝑥 + 𝑏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612900" y="2457069"/>
            <a:ext cx="556260" cy="423545"/>
          </a:xfrm>
          <a:custGeom>
            <a:rect b="b" l="l" r="r" t="t"/>
            <a:pathLst>
              <a:path extrusionOk="0" h="423544" w="556260">
                <a:moveTo>
                  <a:pt x="420877" y="0"/>
                </a:moveTo>
                <a:lnTo>
                  <a:pt x="414781" y="17271"/>
                </a:lnTo>
                <a:lnTo>
                  <a:pt x="439334" y="27892"/>
                </a:lnTo>
                <a:lnTo>
                  <a:pt x="460422" y="42608"/>
                </a:lnTo>
                <a:lnTo>
                  <a:pt x="492251" y="84327"/>
                </a:lnTo>
                <a:lnTo>
                  <a:pt x="511048" y="140620"/>
                </a:lnTo>
                <a:lnTo>
                  <a:pt x="517270" y="209676"/>
                </a:lnTo>
                <a:lnTo>
                  <a:pt x="515701" y="247014"/>
                </a:lnTo>
                <a:lnTo>
                  <a:pt x="503179" y="311403"/>
                </a:lnTo>
                <a:lnTo>
                  <a:pt x="478016" y="361695"/>
                </a:lnTo>
                <a:lnTo>
                  <a:pt x="439638" y="395604"/>
                </a:lnTo>
                <a:lnTo>
                  <a:pt x="415544" y="406272"/>
                </a:lnTo>
                <a:lnTo>
                  <a:pt x="420877" y="423544"/>
                </a:lnTo>
                <a:lnTo>
                  <a:pt x="478599" y="396430"/>
                </a:lnTo>
                <a:lnTo>
                  <a:pt x="521081" y="349503"/>
                </a:lnTo>
                <a:lnTo>
                  <a:pt x="547195" y="286718"/>
                </a:lnTo>
                <a:lnTo>
                  <a:pt x="555879" y="211835"/>
                </a:lnTo>
                <a:lnTo>
                  <a:pt x="553708" y="173021"/>
                </a:lnTo>
                <a:lnTo>
                  <a:pt x="536269" y="104251"/>
                </a:lnTo>
                <a:lnTo>
                  <a:pt x="501620" y="48220"/>
                </a:lnTo>
                <a:lnTo>
                  <a:pt x="451570" y="11072"/>
                </a:lnTo>
                <a:lnTo>
                  <a:pt x="420877" y="0"/>
                </a:lnTo>
                <a:close/>
              </a:path>
              <a:path extrusionOk="0" h="423544" w="556260">
                <a:moveTo>
                  <a:pt x="135127" y="0"/>
                </a:moveTo>
                <a:lnTo>
                  <a:pt x="77454" y="27146"/>
                </a:lnTo>
                <a:lnTo>
                  <a:pt x="34925" y="74294"/>
                </a:lnTo>
                <a:lnTo>
                  <a:pt x="8747" y="137159"/>
                </a:lnTo>
                <a:lnTo>
                  <a:pt x="0" y="211835"/>
                </a:lnTo>
                <a:lnTo>
                  <a:pt x="2168" y="250795"/>
                </a:lnTo>
                <a:lnTo>
                  <a:pt x="19556" y="319617"/>
                </a:lnTo>
                <a:lnTo>
                  <a:pt x="54135" y="375431"/>
                </a:lnTo>
                <a:lnTo>
                  <a:pt x="104288" y="412476"/>
                </a:lnTo>
                <a:lnTo>
                  <a:pt x="135127" y="423544"/>
                </a:lnTo>
                <a:lnTo>
                  <a:pt x="140462" y="406272"/>
                </a:lnTo>
                <a:lnTo>
                  <a:pt x="116314" y="395604"/>
                </a:lnTo>
                <a:lnTo>
                  <a:pt x="95488" y="380745"/>
                </a:lnTo>
                <a:lnTo>
                  <a:pt x="63754" y="338454"/>
                </a:lnTo>
                <a:lnTo>
                  <a:pt x="44894" y="280924"/>
                </a:lnTo>
                <a:lnTo>
                  <a:pt x="38607" y="209676"/>
                </a:lnTo>
                <a:lnTo>
                  <a:pt x="40179" y="173553"/>
                </a:lnTo>
                <a:lnTo>
                  <a:pt x="52752" y="110878"/>
                </a:lnTo>
                <a:lnTo>
                  <a:pt x="78017" y="61420"/>
                </a:lnTo>
                <a:lnTo>
                  <a:pt x="116689" y="27892"/>
                </a:lnTo>
                <a:lnTo>
                  <a:pt x="141097" y="17271"/>
                </a:lnTo>
                <a:lnTo>
                  <a:pt x="1351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212596" y="2305596"/>
            <a:ext cx="1882775" cy="60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𝐻	𝑥	− </a:t>
            </a:r>
            <a:r>
              <a:rPr i="1" lang="en-US" sz="3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y</a:t>
            </a:r>
            <a:endParaRPr sz="3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function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666089" y="1576831"/>
            <a:ext cx="65385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훈련 데이터에 가장 적합한 가중치 찾기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332385" y="2660156"/>
            <a:ext cx="4726360" cy="37154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8983726" y="2342514"/>
            <a:ext cx="278765" cy="212090"/>
          </a:xfrm>
          <a:custGeom>
            <a:rect b="b" l="l" r="r" t="t"/>
            <a:pathLst>
              <a:path extrusionOk="0" h="212089" w="278765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0" y="104775"/>
                </a:lnTo>
                <a:lnTo>
                  <a:pt x="258675" y="123444"/>
                </a:lnTo>
                <a:lnTo>
                  <a:pt x="246888" y="169163"/>
                </a:lnTo>
                <a:lnTo>
                  <a:pt x="220581" y="197846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9" y="37084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extrusionOk="0" h="212089" w="278765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8778367" y="2272410"/>
            <a:ext cx="4152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𝐻 𝑥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9334627" y="2272410"/>
            <a:ext cx="10039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𝑊𝑥 + 𝑏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텍스트이(가) 표시된 사진&#10;&#10;자동 생성된 설명" id="191" name="Google Shape;1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276600"/>
            <a:ext cx="5927839" cy="229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function</a:t>
            </a:r>
            <a:endParaRPr/>
          </a:p>
        </p:txBody>
      </p:sp>
      <p:pic>
        <p:nvPicPr>
          <p:cNvPr descr="텍스트이(가) 표시된 사진&#10;&#10;자동 생성된 설명"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589940"/>
            <a:ext cx="8011643" cy="5268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666089" y="445135"/>
            <a:ext cx="4635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목표: Minimize cost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230236" y="3181985"/>
            <a:ext cx="1330325" cy="470534"/>
          </a:xfrm>
          <a:custGeom>
            <a:rect b="b" l="l" r="r" t="t"/>
            <a:pathLst>
              <a:path extrusionOk="0" h="470535" w="1330325">
                <a:moveTo>
                  <a:pt x="1179957" y="0"/>
                </a:moveTo>
                <a:lnTo>
                  <a:pt x="1173226" y="19050"/>
                </a:lnTo>
                <a:lnTo>
                  <a:pt x="1200467" y="30859"/>
                </a:lnTo>
                <a:lnTo>
                  <a:pt x="1223899" y="47228"/>
                </a:lnTo>
                <a:lnTo>
                  <a:pt x="1259332" y="93599"/>
                </a:lnTo>
                <a:lnTo>
                  <a:pt x="1280080" y="156035"/>
                </a:lnTo>
                <a:lnTo>
                  <a:pt x="1287018" y="232663"/>
                </a:lnTo>
                <a:lnTo>
                  <a:pt x="1285279" y="274117"/>
                </a:lnTo>
                <a:lnTo>
                  <a:pt x="1271373" y="345642"/>
                </a:lnTo>
                <a:lnTo>
                  <a:pt x="1243389" y="401452"/>
                </a:lnTo>
                <a:lnTo>
                  <a:pt x="1200804" y="439120"/>
                </a:lnTo>
                <a:lnTo>
                  <a:pt x="1173988" y="450976"/>
                </a:lnTo>
                <a:lnTo>
                  <a:pt x="1179957" y="470026"/>
                </a:lnTo>
                <a:lnTo>
                  <a:pt x="1244060" y="440007"/>
                </a:lnTo>
                <a:lnTo>
                  <a:pt x="1291209" y="387985"/>
                </a:lnTo>
                <a:lnTo>
                  <a:pt x="1320244" y="318262"/>
                </a:lnTo>
                <a:lnTo>
                  <a:pt x="1327517" y="278399"/>
                </a:lnTo>
                <a:lnTo>
                  <a:pt x="1329944" y="235203"/>
                </a:lnTo>
                <a:lnTo>
                  <a:pt x="1327515" y="192079"/>
                </a:lnTo>
                <a:lnTo>
                  <a:pt x="1320228" y="152241"/>
                </a:lnTo>
                <a:lnTo>
                  <a:pt x="1308084" y="115689"/>
                </a:lnTo>
                <a:lnTo>
                  <a:pt x="1269628" y="53488"/>
                </a:lnTo>
                <a:lnTo>
                  <a:pt x="1214054" y="12289"/>
                </a:lnTo>
                <a:lnTo>
                  <a:pt x="1179957" y="0"/>
                </a:lnTo>
                <a:close/>
              </a:path>
              <a:path extrusionOk="0" h="470535" w="1330325">
                <a:moveTo>
                  <a:pt x="149860" y="0"/>
                </a:moveTo>
                <a:lnTo>
                  <a:pt x="85867" y="30114"/>
                </a:lnTo>
                <a:lnTo>
                  <a:pt x="38735" y="82423"/>
                </a:lnTo>
                <a:lnTo>
                  <a:pt x="9651" y="152241"/>
                </a:lnTo>
                <a:lnTo>
                  <a:pt x="2409" y="192079"/>
                </a:lnTo>
                <a:lnTo>
                  <a:pt x="0" y="235203"/>
                </a:lnTo>
                <a:lnTo>
                  <a:pt x="2407" y="278399"/>
                </a:lnTo>
                <a:lnTo>
                  <a:pt x="9636" y="318262"/>
                </a:lnTo>
                <a:lnTo>
                  <a:pt x="21699" y="354790"/>
                </a:lnTo>
                <a:lnTo>
                  <a:pt x="60063" y="416752"/>
                </a:lnTo>
                <a:lnTo>
                  <a:pt x="115689" y="457761"/>
                </a:lnTo>
                <a:lnTo>
                  <a:pt x="149860" y="470026"/>
                </a:lnTo>
                <a:lnTo>
                  <a:pt x="155829" y="450976"/>
                </a:lnTo>
                <a:lnTo>
                  <a:pt x="129014" y="439120"/>
                </a:lnTo>
                <a:lnTo>
                  <a:pt x="105902" y="422608"/>
                </a:lnTo>
                <a:lnTo>
                  <a:pt x="70739" y="375665"/>
                </a:lnTo>
                <a:lnTo>
                  <a:pt x="49768" y="311785"/>
                </a:lnTo>
                <a:lnTo>
                  <a:pt x="42799" y="232663"/>
                </a:lnTo>
                <a:lnTo>
                  <a:pt x="44539" y="192593"/>
                </a:lnTo>
                <a:lnTo>
                  <a:pt x="58497" y="123025"/>
                </a:lnTo>
                <a:lnTo>
                  <a:pt x="86528" y="68145"/>
                </a:lnTo>
                <a:lnTo>
                  <a:pt x="129442" y="30859"/>
                </a:lnTo>
                <a:lnTo>
                  <a:pt x="156591" y="19050"/>
                </a:lnTo>
                <a:lnTo>
                  <a:pt x="149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3663441" y="3042030"/>
            <a:ext cx="4744720" cy="945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14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𝒎𝒊𝒏𝒊𝒎𝒊𝒛𝒆 𝒄𝒐𝒔𝒕	𝑾, 𝒃</a:t>
            </a:r>
            <a:endParaRPr sz="4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875664" marR="0" rtl="0" algn="l">
              <a:lnSpc>
                <a:spcPct val="111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𝑊, 𝑏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666089" y="1589023"/>
            <a:ext cx="24872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Hypothesis and Cost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descr="텍스트이(가) 표시된 사진&#10;&#10;자동 생성된 설명"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284" y="2442798"/>
            <a:ext cx="7573432" cy="284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666089" y="1589023"/>
            <a:ext cx="25622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Simplified Hypothesis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descr="텍스트이(가) 표시된 사진&#10;&#10;자동 생성된 설명"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3313" y="2709402"/>
            <a:ext cx="5945374" cy="2771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6491859" y="2618485"/>
            <a:ext cx="542925" cy="306705"/>
          </a:xfrm>
          <a:custGeom>
            <a:rect b="b" l="l" r="r" t="t"/>
            <a:pathLst>
              <a:path extrusionOk="0" h="306705" w="542925">
                <a:moveTo>
                  <a:pt x="444754" y="0"/>
                </a:moveTo>
                <a:lnTo>
                  <a:pt x="440436" y="12446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13"/>
                </a:lnTo>
                <a:lnTo>
                  <a:pt x="504316" y="225182"/>
                </a:lnTo>
                <a:lnTo>
                  <a:pt x="486074" y="261588"/>
                </a:lnTo>
                <a:lnTo>
                  <a:pt x="440943" y="293877"/>
                </a:lnTo>
                <a:lnTo>
                  <a:pt x="444754" y="306324"/>
                </a:lnTo>
                <a:lnTo>
                  <a:pt x="486584" y="286670"/>
                </a:lnTo>
                <a:lnTo>
                  <a:pt x="517270" y="252729"/>
                </a:lnTo>
                <a:lnTo>
                  <a:pt x="536194" y="207327"/>
                </a:lnTo>
                <a:lnTo>
                  <a:pt x="542543" y="153162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extrusionOk="0" h="306705" w="542925">
                <a:moveTo>
                  <a:pt x="97789" y="0"/>
                </a:moveTo>
                <a:lnTo>
                  <a:pt x="56054" y="19621"/>
                </a:lnTo>
                <a:lnTo>
                  <a:pt x="25272" y="53721"/>
                </a:lnTo>
                <a:lnTo>
                  <a:pt x="6350" y="99155"/>
                </a:lnTo>
                <a:lnTo>
                  <a:pt x="0" y="153162"/>
                </a:lnTo>
                <a:lnTo>
                  <a:pt x="1591" y="181328"/>
                </a:lnTo>
                <a:lnTo>
                  <a:pt x="14251" y="231136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4"/>
                </a:lnTo>
                <a:lnTo>
                  <a:pt x="101599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6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4539488" y="2522296"/>
            <a:ext cx="2388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𝑊 = 1, 𝑐𝑜𝑠𝑡	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6491859" y="4020565"/>
            <a:ext cx="542925" cy="306705"/>
          </a:xfrm>
          <a:custGeom>
            <a:rect b="b" l="l" r="r" t="t"/>
            <a:pathLst>
              <a:path extrusionOk="0" h="306704" w="542925">
                <a:moveTo>
                  <a:pt x="444754" y="0"/>
                </a:moveTo>
                <a:lnTo>
                  <a:pt x="440436" y="12445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13"/>
                </a:lnTo>
                <a:lnTo>
                  <a:pt x="504316" y="225182"/>
                </a:lnTo>
                <a:lnTo>
                  <a:pt x="486074" y="261588"/>
                </a:lnTo>
                <a:lnTo>
                  <a:pt x="440943" y="293877"/>
                </a:lnTo>
                <a:lnTo>
                  <a:pt x="444754" y="306323"/>
                </a:lnTo>
                <a:lnTo>
                  <a:pt x="486584" y="286670"/>
                </a:lnTo>
                <a:lnTo>
                  <a:pt x="517270" y="252729"/>
                </a:lnTo>
                <a:lnTo>
                  <a:pt x="536194" y="207327"/>
                </a:lnTo>
                <a:lnTo>
                  <a:pt x="542543" y="153161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extrusionOk="0" h="306704" w="542925">
                <a:moveTo>
                  <a:pt x="97789" y="0"/>
                </a:moveTo>
                <a:lnTo>
                  <a:pt x="56054" y="19621"/>
                </a:lnTo>
                <a:lnTo>
                  <a:pt x="25272" y="53720"/>
                </a:lnTo>
                <a:lnTo>
                  <a:pt x="6350" y="99155"/>
                </a:lnTo>
                <a:lnTo>
                  <a:pt x="0" y="153161"/>
                </a:lnTo>
                <a:lnTo>
                  <a:pt x="1591" y="181328"/>
                </a:lnTo>
                <a:lnTo>
                  <a:pt x="14251" y="231136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3"/>
                </a:lnTo>
                <a:lnTo>
                  <a:pt x="101599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5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4539488" y="3924757"/>
            <a:ext cx="2388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𝑊 = 0, 𝑐𝑜𝑠𝑡	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6491859" y="5424170"/>
            <a:ext cx="542925" cy="306705"/>
          </a:xfrm>
          <a:custGeom>
            <a:rect b="b" l="l" r="r" t="t"/>
            <a:pathLst>
              <a:path extrusionOk="0" h="306704" w="542925">
                <a:moveTo>
                  <a:pt x="444754" y="0"/>
                </a:moveTo>
                <a:lnTo>
                  <a:pt x="440436" y="12445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28"/>
                </a:lnTo>
                <a:lnTo>
                  <a:pt x="504316" y="225198"/>
                </a:lnTo>
                <a:lnTo>
                  <a:pt x="486074" y="261580"/>
                </a:lnTo>
                <a:lnTo>
                  <a:pt x="440943" y="293852"/>
                </a:lnTo>
                <a:lnTo>
                  <a:pt x="444754" y="306285"/>
                </a:lnTo>
                <a:lnTo>
                  <a:pt x="486584" y="286692"/>
                </a:lnTo>
                <a:lnTo>
                  <a:pt x="517270" y="252755"/>
                </a:lnTo>
                <a:lnTo>
                  <a:pt x="536194" y="207316"/>
                </a:lnTo>
                <a:lnTo>
                  <a:pt x="542543" y="153161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extrusionOk="0" h="306704" w="542925">
                <a:moveTo>
                  <a:pt x="97789" y="0"/>
                </a:moveTo>
                <a:lnTo>
                  <a:pt x="56054" y="19621"/>
                </a:lnTo>
                <a:lnTo>
                  <a:pt x="25272" y="53720"/>
                </a:lnTo>
                <a:lnTo>
                  <a:pt x="6350" y="99155"/>
                </a:lnTo>
                <a:lnTo>
                  <a:pt x="0" y="153161"/>
                </a:lnTo>
                <a:lnTo>
                  <a:pt x="1591" y="181330"/>
                </a:lnTo>
                <a:lnTo>
                  <a:pt x="14251" y="231123"/>
                </a:lnTo>
                <a:lnTo>
                  <a:pt x="39229" y="271517"/>
                </a:lnTo>
                <a:lnTo>
                  <a:pt x="75475" y="298282"/>
                </a:lnTo>
                <a:lnTo>
                  <a:pt x="97789" y="306285"/>
                </a:lnTo>
                <a:lnTo>
                  <a:pt x="101599" y="293852"/>
                </a:lnTo>
                <a:lnTo>
                  <a:pt x="84141" y="286125"/>
                </a:lnTo>
                <a:lnTo>
                  <a:pt x="69087" y="275367"/>
                </a:lnTo>
                <a:lnTo>
                  <a:pt x="46100" y="244767"/>
                </a:lnTo>
                <a:lnTo>
                  <a:pt x="32496" y="203150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5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4539488" y="5329224"/>
            <a:ext cx="2388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9234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𝑊 = 2, 𝑐𝑜𝑠𝑡	</a:t>
            </a:r>
            <a:endParaRPr sz="2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528541" y="2032631"/>
            <a:ext cx="3795524" cy="41335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텍스트이(가) 표시된 사진&#10;&#10;자동 생성된 설명" id="231" name="Google Shape;2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9009" y="1542455"/>
            <a:ext cx="3791274" cy="90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666089" y="445135"/>
            <a:ext cx="357695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cost(W) 그래프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3361944" y="2502407"/>
            <a:ext cx="5449938" cy="40458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8475091" y="5238089"/>
            <a:ext cx="240157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cost 의 최소값  은?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descr="텍스트이(가) 표시된 사진&#10;&#10;자동 생성된 설명" id="239" name="Google Shape;23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1600201"/>
            <a:ext cx="3984415" cy="87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666089" y="1546324"/>
            <a:ext cx="7651115" cy="2388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경사하강법 (Gradient descent algorithm)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cost의 최소값을 찾는 함수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경사하강법은 최소화 문제에서 많이 사용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주어진 cost(W,b)에 대해 가장 작은 W,b를 찾는다.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많은 W가 있어도 최소값을 쉽게 찾을 수 있다.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Cost(w1,w2,…)</a:t>
            </a:r>
            <a:endParaRPr b="0" i="0" sz="20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666089" y="1576831"/>
            <a:ext cx="44786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가장 낮은 점을 찾는 방법?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3361944" y="2502407"/>
            <a:ext cx="5449938" cy="40458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666089" y="445135"/>
            <a:ext cx="39624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지도/비지도 학습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666089" y="1546324"/>
            <a:ext cx="8328025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지도 학습(Supervised Learning):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Training set을 이용해 학습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Training set은 특성과 label로 구성 되어 있는 데이터 셋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666089" y="1546324"/>
            <a:ext cx="9759315" cy="205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동작 방법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시작점을 무작위로 지정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W값과 b값을 조금씩 바꾸면서 cost함수를 줄인다.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파라미터를 바꿀 때마다 cost함수를 가장 크게 줄인 경사도를 선택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반복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3749040" y="3326891"/>
            <a:ext cx="4263620" cy="3165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666089" y="1576831"/>
            <a:ext cx="55740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경사도(기울기)를 구하는 방법은?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70" y="3288792"/>
            <a:ext cx="12013259" cy="15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666089" y="1576831"/>
            <a:ext cx="17951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공식 정의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9978897" y="5654750"/>
            <a:ext cx="16205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𝜶: </a:t>
            </a:r>
            <a:r>
              <a:rPr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learning rate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556488" y="5114097"/>
            <a:ext cx="9093912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A6A6"/>
                </a:solidFill>
                <a:latin typeface="Gulim"/>
                <a:ea typeface="Gulim"/>
                <a:cs typeface="Gulim"/>
                <a:sym typeface="Gulim"/>
              </a:rPr>
              <a:t>만약 미분한 값이 음수라면 결국 양수가 되어 W의 값은 그래프의 오른쪽으로 가고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6A6A6"/>
                </a:solidFill>
                <a:latin typeface="Gulim"/>
                <a:ea typeface="Gulim"/>
                <a:cs typeface="Gulim"/>
                <a:sym typeface="Gulim"/>
              </a:rPr>
              <a:t>미분한 값이 양수라면 음수가 되어 W값은 그래프의 왼쪽으로 간다.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descr="텍스트이(가) 표시된 사진&#10;&#10;자동 생성된 설명"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060" y="1737159"/>
            <a:ext cx="5486400" cy="323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pic>
        <p:nvPicPr>
          <p:cNvPr descr="텍스트이(가) 표시된 사진&#10;&#10;자동 생성된 설명"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1788327"/>
            <a:ext cx="4944109" cy="506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최소화 알고리즘</a:t>
            </a:r>
            <a:endParaRPr/>
          </a:p>
        </p:txBody>
      </p:sp>
      <p:sp>
        <p:nvSpPr>
          <p:cNvPr id="287" name="Google Shape;287;p34"/>
          <p:cNvSpPr txBox="1"/>
          <p:nvPr/>
        </p:nvSpPr>
        <p:spPr>
          <a:xfrm>
            <a:off x="666089" y="1589023"/>
            <a:ext cx="19951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Convex function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2741656" y="2624327"/>
            <a:ext cx="6780310" cy="32463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0" y="152400"/>
            <a:ext cx="12192000" cy="67055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 txBox="1"/>
          <p:nvPr>
            <p:ph type="title"/>
          </p:nvPr>
        </p:nvSpPr>
        <p:spPr>
          <a:xfrm>
            <a:off x="2028825" y="1964258"/>
            <a:ext cx="8130540" cy="1301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13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multi-variable linear regression</a:t>
            </a:r>
            <a:endParaRPr sz="4400"/>
          </a:p>
          <a:p>
            <a:pPr indent="0" lvl="0" marL="3810" rtl="0" algn="ctr">
              <a:lnSpc>
                <a:spcPct val="113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- </a:t>
            </a:r>
            <a:r>
              <a:rPr lang="en-US" sz="4400">
                <a:latin typeface="Gulim"/>
                <a:ea typeface="Gulim"/>
                <a:cs typeface="Gulim"/>
                <a:sym typeface="Gulim"/>
              </a:rPr>
              <a:t>멀티캠퍼스 </a:t>
            </a:r>
            <a:r>
              <a:rPr lang="en-US" sz="4400"/>
              <a:t>Lec3</a:t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오프너드 주식회사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양덕표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666089" y="445135"/>
            <a:ext cx="104076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개요</a:t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666089" y="5156072"/>
            <a:ext cx="21501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경사 하강법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2371598" y="2278379"/>
            <a:ext cx="437515" cy="328930"/>
          </a:xfrm>
          <a:custGeom>
            <a:rect b="b" l="l" r="r" t="t"/>
            <a:pathLst>
              <a:path extrusionOk="0" h="328930" w="437514">
                <a:moveTo>
                  <a:pt x="332104" y="0"/>
                </a:moveTo>
                <a:lnTo>
                  <a:pt x="327406" y="13462"/>
                </a:lnTo>
                <a:lnTo>
                  <a:pt x="346436" y="21705"/>
                </a:lnTo>
                <a:lnTo>
                  <a:pt x="362775" y="33115"/>
                </a:lnTo>
                <a:lnTo>
                  <a:pt x="387476" y="65532"/>
                </a:lnTo>
                <a:lnTo>
                  <a:pt x="402050" y="109220"/>
                </a:lnTo>
                <a:lnTo>
                  <a:pt x="406907" y="162814"/>
                </a:lnTo>
                <a:lnTo>
                  <a:pt x="405693" y="191863"/>
                </a:lnTo>
                <a:lnTo>
                  <a:pt x="395978" y="241913"/>
                </a:lnTo>
                <a:lnTo>
                  <a:pt x="376402" y="280965"/>
                </a:lnTo>
                <a:lnTo>
                  <a:pt x="346632" y="307306"/>
                </a:lnTo>
                <a:lnTo>
                  <a:pt x="327913" y="315595"/>
                </a:lnTo>
                <a:lnTo>
                  <a:pt x="332104" y="328930"/>
                </a:lnTo>
                <a:lnTo>
                  <a:pt x="376935" y="307895"/>
                </a:lnTo>
                <a:lnTo>
                  <a:pt x="409956" y="271525"/>
                </a:lnTo>
                <a:lnTo>
                  <a:pt x="430244" y="222726"/>
                </a:lnTo>
                <a:lnTo>
                  <a:pt x="437006" y="164592"/>
                </a:lnTo>
                <a:lnTo>
                  <a:pt x="435296" y="134417"/>
                </a:lnTo>
                <a:lnTo>
                  <a:pt x="421683" y="80974"/>
                </a:lnTo>
                <a:lnTo>
                  <a:pt x="394755" y="37486"/>
                </a:lnTo>
                <a:lnTo>
                  <a:pt x="355893" y="8669"/>
                </a:lnTo>
                <a:lnTo>
                  <a:pt x="332104" y="0"/>
                </a:lnTo>
                <a:close/>
              </a:path>
              <a:path extrusionOk="0" h="328930" w="437514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2" y="262890"/>
                </a:lnTo>
                <a:lnTo>
                  <a:pt x="34829" y="218233"/>
                </a:lnTo>
                <a:lnTo>
                  <a:pt x="29971" y="162814"/>
                </a:lnTo>
                <a:lnTo>
                  <a:pt x="31186" y="134790"/>
                </a:lnTo>
                <a:lnTo>
                  <a:pt x="40901" y="86125"/>
                </a:lnTo>
                <a:lnTo>
                  <a:pt x="60503" y="47716"/>
                </a:lnTo>
                <a:lnTo>
                  <a:pt x="90515" y="21705"/>
                </a:lnTo>
                <a:lnTo>
                  <a:pt x="109474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666089" y="1402740"/>
            <a:ext cx="3843654" cy="2159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Hypothesis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1392555" marR="0" rtl="0" algn="l">
              <a:lnSpc>
                <a:spcPct val="100000"/>
              </a:lnSpc>
              <a:spcBef>
                <a:spcPts val="13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	= 𝑾𝒙 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Cost function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descr="텍스트이(가) 표시된 사진&#10;&#10;자동 생성된 설명" id="304" name="Google Shape;3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162" y="3742655"/>
            <a:ext cx="5813197" cy="139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210126" y="2147316"/>
            <a:ext cx="3085501" cy="36730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4668011" y="2849879"/>
            <a:ext cx="7392437" cy="24599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3595115" y="3927347"/>
            <a:ext cx="698500" cy="228600"/>
          </a:xfrm>
          <a:custGeom>
            <a:rect b="b" l="l" r="r" t="t"/>
            <a:pathLst>
              <a:path extrusionOk="0" h="228600" w="698500">
                <a:moveTo>
                  <a:pt x="469392" y="0"/>
                </a:moveTo>
                <a:lnTo>
                  <a:pt x="469392" y="228600"/>
                </a:lnTo>
                <a:lnTo>
                  <a:pt x="621792" y="152400"/>
                </a:lnTo>
                <a:lnTo>
                  <a:pt x="507492" y="152400"/>
                </a:lnTo>
                <a:lnTo>
                  <a:pt x="507492" y="76200"/>
                </a:lnTo>
                <a:lnTo>
                  <a:pt x="621792" y="76200"/>
                </a:lnTo>
                <a:lnTo>
                  <a:pt x="469392" y="0"/>
                </a:lnTo>
                <a:close/>
              </a:path>
              <a:path extrusionOk="0" h="228600" w="698500">
                <a:moveTo>
                  <a:pt x="469392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469392" y="152400"/>
                </a:lnTo>
                <a:lnTo>
                  <a:pt x="469392" y="76200"/>
                </a:lnTo>
                <a:close/>
              </a:path>
              <a:path extrusionOk="0" h="228600" w="698500">
                <a:moveTo>
                  <a:pt x="621792" y="76200"/>
                </a:moveTo>
                <a:lnTo>
                  <a:pt x="507492" y="76200"/>
                </a:lnTo>
                <a:lnTo>
                  <a:pt x="507492" y="152400"/>
                </a:lnTo>
                <a:lnTo>
                  <a:pt x="621792" y="152400"/>
                </a:lnTo>
                <a:lnTo>
                  <a:pt x="697992" y="114300"/>
                </a:lnTo>
                <a:lnTo>
                  <a:pt x="621792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807986" y="6040742"/>
            <a:ext cx="437515" cy="328930"/>
          </a:xfrm>
          <a:custGeom>
            <a:rect b="b" l="l" r="r" t="t"/>
            <a:pathLst>
              <a:path extrusionOk="0" h="328929" w="437515">
                <a:moveTo>
                  <a:pt x="332105" y="0"/>
                </a:moveTo>
                <a:lnTo>
                  <a:pt x="327418" y="13347"/>
                </a:lnTo>
                <a:lnTo>
                  <a:pt x="346459" y="21610"/>
                </a:lnTo>
                <a:lnTo>
                  <a:pt x="362834" y="33046"/>
                </a:lnTo>
                <a:lnTo>
                  <a:pt x="387591" y="65443"/>
                </a:lnTo>
                <a:lnTo>
                  <a:pt x="402153" y="109164"/>
                </a:lnTo>
                <a:lnTo>
                  <a:pt x="407009" y="162801"/>
                </a:lnTo>
                <a:lnTo>
                  <a:pt x="405790" y="191814"/>
                </a:lnTo>
                <a:lnTo>
                  <a:pt x="396036" y="241839"/>
                </a:lnTo>
                <a:lnTo>
                  <a:pt x="376465" y="280904"/>
                </a:lnTo>
                <a:lnTo>
                  <a:pt x="346684" y="307255"/>
                </a:lnTo>
                <a:lnTo>
                  <a:pt x="327939" y="315556"/>
                </a:lnTo>
                <a:lnTo>
                  <a:pt x="332105" y="328904"/>
                </a:lnTo>
                <a:lnTo>
                  <a:pt x="376969" y="307860"/>
                </a:lnTo>
                <a:lnTo>
                  <a:pt x="409955" y="271424"/>
                </a:lnTo>
                <a:lnTo>
                  <a:pt x="430244" y="222645"/>
                </a:lnTo>
                <a:lnTo>
                  <a:pt x="437007" y="164541"/>
                </a:lnTo>
                <a:lnTo>
                  <a:pt x="435311" y="134387"/>
                </a:lnTo>
                <a:lnTo>
                  <a:pt x="421742" y="80941"/>
                </a:lnTo>
                <a:lnTo>
                  <a:pt x="394834" y="37433"/>
                </a:lnTo>
                <a:lnTo>
                  <a:pt x="355953" y="8610"/>
                </a:lnTo>
                <a:lnTo>
                  <a:pt x="332105" y="0"/>
                </a:lnTo>
                <a:close/>
              </a:path>
              <a:path extrusionOk="0" h="328929" w="437515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199"/>
                </a:lnTo>
                <a:lnTo>
                  <a:pt x="42060" y="291567"/>
                </a:lnTo>
                <a:lnTo>
                  <a:pt x="80984" y="320305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0"/>
                </a:lnTo>
                <a:lnTo>
                  <a:pt x="29997" y="162801"/>
                </a:lnTo>
                <a:lnTo>
                  <a:pt x="31216" y="134742"/>
                </a:lnTo>
                <a:lnTo>
                  <a:pt x="40970" y="86064"/>
                </a:lnTo>
                <a:lnTo>
                  <a:pt x="60574" y="47657"/>
                </a:lnTo>
                <a:lnTo>
                  <a:pt x="90611" y="21610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482295" y="5939739"/>
            <a:ext cx="6604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1363217" y="5939739"/>
            <a:ext cx="15830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𝑾𝒙 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5376926" y="6040742"/>
            <a:ext cx="1623060" cy="328930"/>
          </a:xfrm>
          <a:custGeom>
            <a:rect b="b" l="l" r="r" t="t"/>
            <a:pathLst>
              <a:path extrusionOk="0" h="328929" w="1623059">
                <a:moveTo>
                  <a:pt x="1517777" y="0"/>
                </a:moveTo>
                <a:lnTo>
                  <a:pt x="1513077" y="13347"/>
                </a:lnTo>
                <a:lnTo>
                  <a:pt x="1532127" y="21610"/>
                </a:lnTo>
                <a:lnTo>
                  <a:pt x="1548510" y="33046"/>
                </a:lnTo>
                <a:lnTo>
                  <a:pt x="1573276" y="65443"/>
                </a:lnTo>
                <a:lnTo>
                  <a:pt x="1587849" y="109164"/>
                </a:lnTo>
                <a:lnTo>
                  <a:pt x="1592706" y="162801"/>
                </a:lnTo>
                <a:lnTo>
                  <a:pt x="1591490" y="191814"/>
                </a:lnTo>
                <a:lnTo>
                  <a:pt x="1581723" y="241839"/>
                </a:lnTo>
                <a:lnTo>
                  <a:pt x="1562147" y="280904"/>
                </a:lnTo>
                <a:lnTo>
                  <a:pt x="1532429" y="307255"/>
                </a:lnTo>
                <a:lnTo>
                  <a:pt x="1513713" y="315556"/>
                </a:lnTo>
                <a:lnTo>
                  <a:pt x="1517777" y="328904"/>
                </a:lnTo>
                <a:lnTo>
                  <a:pt x="1562655" y="307860"/>
                </a:lnTo>
                <a:lnTo>
                  <a:pt x="1595627" y="271424"/>
                </a:lnTo>
                <a:lnTo>
                  <a:pt x="1615916" y="222640"/>
                </a:lnTo>
                <a:lnTo>
                  <a:pt x="1622678" y="164541"/>
                </a:lnTo>
                <a:lnTo>
                  <a:pt x="1620988" y="134385"/>
                </a:lnTo>
                <a:lnTo>
                  <a:pt x="1607462" y="80936"/>
                </a:lnTo>
                <a:lnTo>
                  <a:pt x="1580552" y="37431"/>
                </a:lnTo>
                <a:lnTo>
                  <a:pt x="1541639" y="8605"/>
                </a:lnTo>
                <a:lnTo>
                  <a:pt x="1517777" y="0"/>
                </a:lnTo>
                <a:close/>
              </a:path>
              <a:path extrusionOk="0" h="328929" w="1623059">
                <a:moveTo>
                  <a:pt x="104901" y="0"/>
                </a:moveTo>
                <a:lnTo>
                  <a:pt x="60134" y="21083"/>
                </a:lnTo>
                <a:lnTo>
                  <a:pt x="27177" y="57645"/>
                </a:lnTo>
                <a:lnTo>
                  <a:pt x="6826" y="106516"/>
                </a:lnTo>
                <a:lnTo>
                  <a:pt x="0" y="164541"/>
                </a:lnTo>
                <a:lnTo>
                  <a:pt x="1690" y="194754"/>
                </a:lnTo>
                <a:lnTo>
                  <a:pt x="15216" y="248198"/>
                </a:lnTo>
                <a:lnTo>
                  <a:pt x="42072" y="291567"/>
                </a:lnTo>
                <a:lnTo>
                  <a:pt x="81022" y="320305"/>
                </a:lnTo>
                <a:lnTo>
                  <a:pt x="104901" y="328904"/>
                </a:lnTo>
                <a:lnTo>
                  <a:pt x="109093" y="315556"/>
                </a:lnTo>
                <a:lnTo>
                  <a:pt x="90356" y="307255"/>
                </a:lnTo>
                <a:lnTo>
                  <a:pt x="74167" y="295705"/>
                </a:lnTo>
                <a:lnTo>
                  <a:pt x="49529" y="262851"/>
                </a:lnTo>
                <a:lnTo>
                  <a:pt x="34893" y="218160"/>
                </a:lnTo>
                <a:lnTo>
                  <a:pt x="29972" y="162801"/>
                </a:lnTo>
                <a:lnTo>
                  <a:pt x="31206" y="134742"/>
                </a:lnTo>
                <a:lnTo>
                  <a:pt x="41009" y="86064"/>
                </a:lnTo>
                <a:lnTo>
                  <a:pt x="60577" y="47657"/>
                </a:lnTo>
                <a:lnTo>
                  <a:pt x="90624" y="21610"/>
                </a:lnTo>
                <a:lnTo>
                  <a:pt x="109600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5026405" y="5939739"/>
            <a:ext cx="187896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7091426" y="5939739"/>
            <a:ext cx="44062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666089" y="1576831"/>
            <a:ext cx="2094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Hypothesis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666089" y="1576831"/>
            <a:ext cx="24949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Cost function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descr="텍스트이(가) 표시된 사진&#10;&#10;자동 생성된 설명" id="326" name="Google Shape;3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37679"/>
            <a:ext cx="9318599" cy="305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666089" y="1576831"/>
            <a:ext cx="25444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multi-variable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2982722" y="2913633"/>
            <a:ext cx="1623060" cy="328930"/>
          </a:xfrm>
          <a:custGeom>
            <a:rect b="b" l="l" r="r" t="t"/>
            <a:pathLst>
              <a:path extrusionOk="0" h="328930" w="1623060">
                <a:moveTo>
                  <a:pt x="1517777" y="0"/>
                </a:moveTo>
                <a:lnTo>
                  <a:pt x="1513204" y="13335"/>
                </a:lnTo>
                <a:lnTo>
                  <a:pt x="1532181" y="21595"/>
                </a:lnTo>
                <a:lnTo>
                  <a:pt x="1548526" y="33035"/>
                </a:lnTo>
                <a:lnTo>
                  <a:pt x="1573276" y="65404"/>
                </a:lnTo>
                <a:lnTo>
                  <a:pt x="1587849" y="109156"/>
                </a:lnTo>
                <a:lnTo>
                  <a:pt x="1592706" y="162813"/>
                </a:lnTo>
                <a:lnTo>
                  <a:pt x="1591492" y="191791"/>
                </a:lnTo>
                <a:lnTo>
                  <a:pt x="1581777" y="241841"/>
                </a:lnTo>
                <a:lnTo>
                  <a:pt x="1562201" y="280912"/>
                </a:lnTo>
                <a:lnTo>
                  <a:pt x="1532431" y="307288"/>
                </a:lnTo>
                <a:lnTo>
                  <a:pt x="1513713" y="315594"/>
                </a:lnTo>
                <a:lnTo>
                  <a:pt x="1517777" y="328929"/>
                </a:lnTo>
                <a:lnTo>
                  <a:pt x="1562655" y="307879"/>
                </a:lnTo>
                <a:lnTo>
                  <a:pt x="1595627" y="271399"/>
                </a:lnTo>
                <a:lnTo>
                  <a:pt x="1615916" y="222662"/>
                </a:lnTo>
                <a:lnTo>
                  <a:pt x="1622678" y="164591"/>
                </a:lnTo>
                <a:lnTo>
                  <a:pt x="1620988" y="134399"/>
                </a:lnTo>
                <a:lnTo>
                  <a:pt x="1607462" y="80920"/>
                </a:lnTo>
                <a:lnTo>
                  <a:pt x="1580552" y="37415"/>
                </a:lnTo>
                <a:lnTo>
                  <a:pt x="1541639" y="8598"/>
                </a:lnTo>
                <a:lnTo>
                  <a:pt x="1517777" y="0"/>
                </a:lnTo>
                <a:close/>
              </a:path>
              <a:path extrusionOk="0" h="328930" w="1623060">
                <a:moveTo>
                  <a:pt x="104901" y="0"/>
                </a:moveTo>
                <a:lnTo>
                  <a:pt x="60182" y="21066"/>
                </a:lnTo>
                <a:lnTo>
                  <a:pt x="27177" y="57657"/>
                </a:lnTo>
                <a:lnTo>
                  <a:pt x="6826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29"/>
                </a:lnTo>
                <a:lnTo>
                  <a:pt x="109092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29" y="262889"/>
                </a:lnTo>
                <a:lnTo>
                  <a:pt x="34956" y="218138"/>
                </a:lnTo>
                <a:lnTo>
                  <a:pt x="30098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2631948" y="2812542"/>
            <a:ext cx="187896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4697221" y="2812542"/>
            <a:ext cx="44056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2360676" y="4262754"/>
            <a:ext cx="2131695" cy="328930"/>
          </a:xfrm>
          <a:custGeom>
            <a:rect b="b" l="l" r="r" t="t"/>
            <a:pathLst>
              <a:path extrusionOk="0" h="328929" w="2131695">
                <a:moveTo>
                  <a:pt x="2026793" y="0"/>
                </a:moveTo>
                <a:lnTo>
                  <a:pt x="2022094" y="13462"/>
                </a:lnTo>
                <a:lnTo>
                  <a:pt x="2041142" y="21705"/>
                </a:lnTo>
                <a:lnTo>
                  <a:pt x="2057511" y="33115"/>
                </a:lnTo>
                <a:lnTo>
                  <a:pt x="2082164" y="65532"/>
                </a:lnTo>
                <a:lnTo>
                  <a:pt x="2096738" y="109220"/>
                </a:lnTo>
                <a:lnTo>
                  <a:pt x="2101596" y="162814"/>
                </a:lnTo>
                <a:lnTo>
                  <a:pt x="2100381" y="191863"/>
                </a:lnTo>
                <a:lnTo>
                  <a:pt x="2090666" y="241913"/>
                </a:lnTo>
                <a:lnTo>
                  <a:pt x="2071090" y="280965"/>
                </a:lnTo>
                <a:lnTo>
                  <a:pt x="2041320" y="307306"/>
                </a:lnTo>
                <a:lnTo>
                  <a:pt x="2022602" y="315595"/>
                </a:lnTo>
                <a:lnTo>
                  <a:pt x="2026793" y="328930"/>
                </a:lnTo>
                <a:lnTo>
                  <a:pt x="2071624" y="307895"/>
                </a:lnTo>
                <a:lnTo>
                  <a:pt x="2104644" y="271526"/>
                </a:lnTo>
                <a:lnTo>
                  <a:pt x="2124932" y="222726"/>
                </a:lnTo>
                <a:lnTo>
                  <a:pt x="2131695" y="164592"/>
                </a:lnTo>
                <a:lnTo>
                  <a:pt x="2129984" y="134471"/>
                </a:lnTo>
                <a:lnTo>
                  <a:pt x="2116371" y="80992"/>
                </a:lnTo>
                <a:lnTo>
                  <a:pt x="2089443" y="37486"/>
                </a:lnTo>
                <a:lnTo>
                  <a:pt x="2050581" y="8669"/>
                </a:lnTo>
                <a:lnTo>
                  <a:pt x="2026793" y="0"/>
                </a:lnTo>
                <a:close/>
              </a:path>
              <a:path extrusionOk="0" h="328929" w="2131695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600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3" y="262890"/>
                </a:lnTo>
                <a:lnTo>
                  <a:pt x="34829" y="218233"/>
                </a:lnTo>
                <a:lnTo>
                  <a:pt x="29972" y="162814"/>
                </a:lnTo>
                <a:lnTo>
                  <a:pt x="31186" y="134790"/>
                </a:lnTo>
                <a:lnTo>
                  <a:pt x="40901" y="86125"/>
                </a:lnTo>
                <a:lnTo>
                  <a:pt x="60503" y="47716"/>
                </a:lnTo>
                <a:lnTo>
                  <a:pt x="90515" y="21705"/>
                </a:lnTo>
                <a:lnTo>
                  <a:pt x="109474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2011045" y="4161790"/>
            <a:ext cx="23888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⋯ , 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4585461" y="4161790"/>
            <a:ext cx="51371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⋯ 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𝒃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666089" y="413131"/>
            <a:ext cx="8173084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지도 학습(Supervised Learning)</a:t>
            </a:r>
            <a:endParaRPr sz="4400"/>
          </a:p>
        </p:txBody>
      </p:sp>
      <p:sp>
        <p:nvSpPr>
          <p:cNvPr id="66" name="Google Shape;66;p4"/>
          <p:cNvSpPr txBox="1"/>
          <p:nvPr/>
        </p:nvSpPr>
        <p:spPr>
          <a:xfrm>
            <a:off x="666089" y="1546324"/>
            <a:ext cx="5260340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예제 Training set: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10개의 사진을 분류하는 data set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5786628" y="1671827"/>
            <a:ext cx="6063996" cy="46009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344" name="Google Shape;344;p40"/>
          <p:cNvSpPr txBox="1"/>
          <p:nvPr/>
        </p:nvSpPr>
        <p:spPr>
          <a:xfrm>
            <a:off x="627989" y="1533296"/>
            <a:ext cx="5071745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2286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행렬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97663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⋯ 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2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286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행렬곱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350" name="Google Shape;350;p41"/>
          <p:cNvSpPr txBox="1"/>
          <p:nvPr/>
        </p:nvSpPr>
        <p:spPr>
          <a:xfrm>
            <a:off x="640689" y="1533296"/>
            <a:ext cx="504317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2286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행렬을 사용한 Hypothesis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960755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⋯ 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1533778" y="3551682"/>
            <a:ext cx="1824355" cy="328930"/>
          </a:xfrm>
          <a:custGeom>
            <a:rect b="b" l="l" r="r" t="t"/>
            <a:pathLst>
              <a:path extrusionOk="0" h="328929" w="1824354">
                <a:moveTo>
                  <a:pt x="1718945" y="0"/>
                </a:moveTo>
                <a:lnTo>
                  <a:pt x="1714246" y="13334"/>
                </a:lnTo>
                <a:lnTo>
                  <a:pt x="1733296" y="21597"/>
                </a:lnTo>
                <a:lnTo>
                  <a:pt x="1749679" y="33051"/>
                </a:lnTo>
                <a:lnTo>
                  <a:pt x="1774444" y="65531"/>
                </a:lnTo>
                <a:lnTo>
                  <a:pt x="1789017" y="109172"/>
                </a:lnTo>
                <a:lnTo>
                  <a:pt x="1793875" y="162813"/>
                </a:lnTo>
                <a:lnTo>
                  <a:pt x="1792658" y="191845"/>
                </a:lnTo>
                <a:lnTo>
                  <a:pt x="1782891" y="241859"/>
                </a:lnTo>
                <a:lnTo>
                  <a:pt x="1763295" y="280912"/>
                </a:lnTo>
                <a:lnTo>
                  <a:pt x="1733490" y="307288"/>
                </a:lnTo>
                <a:lnTo>
                  <a:pt x="1714753" y="315594"/>
                </a:lnTo>
                <a:lnTo>
                  <a:pt x="1718945" y="328929"/>
                </a:lnTo>
                <a:lnTo>
                  <a:pt x="1763823" y="307879"/>
                </a:lnTo>
                <a:lnTo>
                  <a:pt x="1796796" y="271398"/>
                </a:lnTo>
                <a:lnTo>
                  <a:pt x="1817084" y="222662"/>
                </a:lnTo>
                <a:lnTo>
                  <a:pt x="1823847" y="164591"/>
                </a:lnTo>
                <a:lnTo>
                  <a:pt x="1822154" y="134417"/>
                </a:lnTo>
                <a:lnTo>
                  <a:pt x="1808577" y="80974"/>
                </a:lnTo>
                <a:lnTo>
                  <a:pt x="1781667" y="37468"/>
                </a:lnTo>
                <a:lnTo>
                  <a:pt x="1742805" y="8616"/>
                </a:lnTo>
                <a:lnTo>
                  <a:pt x="1718945" y="0"/>
                </a:lnTo>
                <a:close/>
              </a:path>
              <a:path extrusionOk="0" h="328929" w="1824354">
                <a:moveTo>
                  <a:pt x="104902" y="0"/>
                </a:moveTo>
                <a:lnTo>
                  <a:pt x="60134" y="21113"/>
                </a:lnTo>
                <a:lnTo>
                  <a:pt x="27178" y="57657"/>
                </a:lnTo>
                <a:lnTo>
                  <a:pt x="6778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1" y="162813"/>
                </a:lnTo>
                <a:lnTo>
                  <a:pt x="31188" y="134737"/>
                </a:lnTo>
                <a:lnTo>
                  <a:pt x="40955" y="86107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1599691" y="3450158"/>
            <a:ext cx="20332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3676141" y="3191382"/>
            <a:ext cx="793750" cy="1049655"/>
          </a:xfrm>
          <a:custGeom>
            <a:rect b="b" l="l" r="r" t="t"/>
            <a:pathLst>
              <a:path extrusionOk="0" h="1049654" w="793750">
                <a:moveTo>
                  <a:pt x="626999" y="0"/>
                </a:moveTo>
                <a:lnTo>
                  <a:pt x="615950" y="12318"/>
                </a:lnTo>
                <a:lnTo>
                  <a:pt x="642682" y="45877"/>
                </a:lnTo>
                <a:lnTo>
                  <a:pt x="666654" y="83764"/>
                </a:lnTo>
                <a:lnTo>
                  <a:pt x="687876" y="125978"/>
                </a:lnTo>
                <a:lnTo>
                  <a:pt x="706361" y="172521"/>
                </a:lnTo>
                <a:lnTo>
                  <a:pt x="722122" y="223392"/>
                </a:lnTo>
                <a:lnTo>
                  <a:pt x="733065" y="268583"/>
                </a:lnTo>
                <a:lnTo>
                  <a:pt x="742018" y="315764"/>
                </a:lnTo>
                <a:lnTo>
                  <a:pt x="748982" y="364934"/>
                </a:lnTo>
                <a:lnTo>
                  <a:pt x="753956" y="416094"/>
                </a:lnTo>
                <a:lnTo>
                  <a:pt x="756941" y="469243"/>
                </a:lnTo>
                <a:lnTo>
                  <a:pt x="757936" y="524382"/>
                </a:lnTo>
                <a:lnTo>
                  <a:pt x="756941" y="579754"/>
                </a:lnTo>
                <a:lnTo>
                  <a:pt x="753956" y="633090"/>
                </a:lnTo>
                <a:lnTo>
                  <a:pt x="748982" y="684387"/>
                </a:lnTo>
                <a:lnTo>
                  <a:pt x="742018" y="733641"/>
                </a:lnTo>
                <a:lnTo>
                  <a:pt x="733065" y="780849"/>
                </a:lnTo>
                <a:lnTo>
                  <a:pt x="722122" y="826007"/>
                </a:lnTo>
                <a:lnTo>
                  <a:pt x="706361" y="876818"/>
                </a:lnTo>
                <a:lnTo>
                  <a:pt x="687876" y="923330"/>
                </a:lnTo>
                <a:lnTo>
                  <a:pt x="666654" y="965545"/>
                </a:lnTo>
                <a:lnTo>
                  <a:pt x="642682" y="1003462"/>
                </a:lnTo>
                <a:lnTo>
                  <a:pt x="615950" y="1037081"/>
                </a:lnTo>
                <a:lnTo>
                  <a:pt x="626999" y="1049273"/>
                </a:lnTo>
                <a:lnTo>
                  <a:pt x="657007" y="1016280"/>
                </a:lnTo>
                <a:lnTo>
                  <a:pt x="684248" y="978720"/>
                </a:lnTo>
                <a:lnTo>
                  <a:pt x="708728" y="936601"/>
                </a:lnTo>
                <a:lnTo>
                  <a:pt x="730452" y="889928"/>
                </a:lnTo>
                <a:lnTo>
                  <a:pt x="749427" y="838707"/>
                </a:lnTo>
                <a:lnTo>
                  <a:pt x="762824" y="792765"/>
                </a:lnTo>
                <a:lnTo>
                  <a:pt x="773801" y="744219"/>
                </a:lnTo>
                <a:lnTo>
                  <a:pt x="782351" y="693070"/>
                </a:lnTo>
                <a:lnTo>
                  <a:pt x="788467" y="639317"/>
                </a:lnTo>
                <a:lnTo>
                  <a:pt x="792142" y="582961"/>
                </a:lnTo>
                <a:lnTo>
                  <a:pt x="793369" y="524001"/>
                </a:lnTo>
                <a:lnTo>
                  <a:pt x="792142" y="465445"/>
                </a:lnTo>
                <a:lnTo>
                  <a:pt x="788467" y="409415"/>
                </a:lnTo>
                <a:lnTo>
                  <a:pt x="782351" y="355917"/>
                </a:lnTo>
                <a:lnTo>
                  <a:pt x="773801" y="304959"/>
                </a:lnTo>
                <a:lnTo>
                  <a:pt x="762824" y="256549"/>
                </a:lnTo>
                <a:lnTo>
                  <a:pt x="749427" y="210692"/>
                </a:lnTo>
                <a:lnTo>
                  <a:pt x="730452" y="159410"/>
                </a:lnTo>
                <a:lnTo>
                  <a:pt x="708728" y="112699"/>
                </a:lnTo>
                <a:lnTo>
                  <a:pt x="684248" y="70561"/>
                </a:lnTo>
                <a:lnTo>
                  <a:pt x="657007" y="32994"/>
                </a:lnTo>
                <a:lnTo>
                  <a:pt x="626999" y="0"/>
                </a:lnTo>
                <a:close/>
              </a:path>
              <a:path extrusionOk="0" h="1049654" w="793750">
                <a:moveTo>
                  <a:pt x="166243" y="0"/>
                </a:moveTo>
                <a:lnTo>
                  <a:pt x="136284" y="32994"/>
                </a:lnTo>
                <a:lnTo>
                  <a:pt x="109056" y="70561"/>
                </a:lnTo>
                <a:lnTo>
                  <a:pt x="84577" y="112699"/>
                </a:lnTo>
                <a:lnTo>
                  <a:pt x="62867" y="159410"/>
                </a:lnTo>
                <a:lnTo>
                  <a:pt x="43942" y="210692"/>
                </a:lnTo>
                <a:lnTo>
                  <a:pt x="30500" y="256549"/>
                </a:lnTo>
                <a:lnTo>
                  <a:pt x="19510" y="304959"/>
                </a:lnTo>
                <a:lnTo>
                  <a:pt x="10969" y="355917"/>
                </a:lnTo>
                <a:lnTo>
                  <a:pt x="4873" y="409415"/>
                </a:lnTo>
                <a:lnTo>
                  <a:pt x="1217" y="465445"/>
                </a:lnTo>
                <a:lnTo>
                  <a:pt x="0" y="524001"/>
                </a:lnTo>
                <a:lnTo>
                  <a:pt x="1217" y="582961"/>
                </a:lnTo>
                <a:lnTo>
                  <a:pt x="4873" y="639318"/>
                </a:lnTo>
                <a:lnTo>
                  <a:pt x="10969" y="693070"/>
                </a:lnTo>
                <a:lnTo>
                  <a:pt x="19510" y="744219"/>
                </a:lnTo>
                <a:lnTo>
                  <a:pt x="30500" y="792765"/>
                </a:lnTo>
                <a:lnTo>
                  <a:pt x="43942" y="838707"/>
                </a:lnTo>
                <a:lnTo>
                  <a:pt x="62867" y="889928"/>
                </a:lnTo>
                <a:lnTo>
                  <a:pt x="84577" y="936601"/>
                </a:lnTo>
                <a:lnTo>
                  <a:pt x="109056" y="978720"/>
                </a:lnTo>
                <a:lnTo>
                  <a:pt x="136284" y="1016280"/>
                </a:lnTo>
                <a:lnTo>
                  <a:pt x="166243" y="1049273"/>
                </a:lnTo>
                <a:lnTo>
                  <a:pt x="177292" y="1037081"/>
                </a:lnTo>
                <a:lnTo>
                  <a:pt x="150608" y="1003462"/>
                </a:lnTo>
                <a:lnTo>
                  <a:pt x="126650" y="965545"/>
                </a:lnTo>
                <a:lnTo>
                  <a:pt x="105429" y="923330"/>
                </a:lnTo>
                <a:lnTo>
                  <a:pt x="86957" y="876818"/>
                </a:lnTo>
                <a:lnTo>
                  <a:pt x="71247" y="826007"/>
                </a:lnTo>
                <a:lnTo>
                  <a:pt x="60250" y="780849"/>
                </a:lnTo>
                <a:lnTo>
                  <a:pt x="51260" y="733641"/>
                </a:lnTo>
                <a:lnTo>
                  <a:pt x="44275" y="684387"/>
                </a:lnTo>
                <a:lnTo>
                  <a:pt x="39290" y="633090"/>
                </a:lnTo>
                <a:lnTo>
                  <a:pt x="36301" y="579754"/>
                </a:lnTo>
                <a:lnTo>
                  <a:pt x="35306" y="524382"/>
                </a:lnTo>
                <a:lnTo>
                  <a:pt x="36301" y="469243"/>
                </a:lnTo>
                <a:lnTo>
                  <a:pt x="39290" y="416094"/>
                </a:lnTo>
                <a:lnTo>
                  <a:pt x="44275" y="364934"/>
                </a:lnTo>
                <a:lnTo>
                  <a:pt x="51260" y="315764"/>
                </a:lnTo>
                <a:lnTo>
                  <a:pt x="60250" y="268583"/>
                </a:lnTo>
                <a:lnTo>
                  <a:pt x="71247" y="223392"/>
                </a:lnTo>
                <a:lnTo>
                  <a:pt x="86957" y="172521"/>
                </a:lnTo>
                <a:lnTo>
                  <a:pt x="105429" y="125978"/>
                </a:lnTo>
                <a:lnTo>
                  <a:pt x="126650" y="83764"/>
                </a:lnTo>
                <a:lnTo>
                  <a:pt x="150608" y="45877"/>
                </a:lnTo>
                <a:lnTo>
                  <a:pt x="177292" y="12318"/>
                </a:lnTo>
                <a:lnTo>
                  <a:pt x="1662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3827017" y="2978023"/>
            <a:ext cx="47625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0640" marR="0" rtl="0" algn="l">
              <a:lnSpc>
                <a:spcPct val="1079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68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8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4558919" y="3450158"/>
            <a:ext cx="39046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(𝑥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6" name="Google Shape;356;p41"/>
          <p:cNvSpPr/>
          <p:nvPr/>
        </p:nvSpPr>
        <p:spPr>
          <a:xfrm>
            <a:off x="2199894" y="5015484"/>
            <a:ext cx="923290" cy="635635"/>
          </a:xfrm>
          <a:custGeom>
            <a:rect b="b" l="l" r="r" t="t"/>
            <a:pathLst>
              <a:path extrusionOk="0" h="635635" w="923289">
                <a:moveTo>
                  <a:pt x="720470" y="0"/>
                </a:moveTo>
                <a:lnTo>
                  <a:pt x="711326" y="25781"/>
                </a:lnTo>
                <a:lnTo>
                  <a:pt x="748164" y="41784"/>
                </a:lnTo>
                <a:lnTo>
                  <a:pt x="779811" y="63896"/>
                </a:lnTo>
                <a:lnTo>
                  <a:pt x="806267" y="92128"/>
                </a:lnTo>
                <a:lnTo>
                  <a:pt x="827532" y="126492"/>
                </a:lnTo>
                <a:lnTo>
                  <a:pt x="843960" y="166308"/>
                </a:lnTo>
                <a:lnTo>
                  <a:pt x="855710" y="210899"/>
                </a:lnTo>
                <a:lnTo>
                  <a:pt x="862768" y="260276"/>
                </a:lnTo>
                <a:lnTo>
                  <a:pt x="865124" y="314452"/>
                </a:lnTo>
                <a:lnTo>
                  <a:pt x="862766" y="370478"/>
                </a:lnTo>
                <a:lnTo>
                  <a:pt x="855694" y="421386"/>
                </a:lnTo>
                <a:lnTo>
                  <a:pt x="843907" y="467149"/>
                </a:lnTo>
                <a:lnTo>
                  <a:pt x="827405" y="507746"/>
                </a:lnTo>
                <a:lnTo>
                  <a:pt x="806069" y="542604"/>
                </a:lnTo>
                <a:lnTo>
                  <a:pt x="779780" y="571174"/>
                </a:lnTo>
                <a:lnTo>
                  <a:pt x="748538" y="593465"/>
                </a:lnTo>
                <a:lnTo>
                  <a:pt x="712343" y="609485"/>
                </a:lnTo>
                <a:lnTo>
                  <a:pt x="720470" y="635279"/>
                </a:lnTo>
                <a:lnTo>
                  <a:pt x="766647" y="618669"/>
                </a:lnTo>
                <a:lnTo>
                  <a:pt x="807085" y="594631"/>
                </a:lnTo>
                <a:lnTo>
                  <a:pt x="841807" y="563161"/>
                </a:lnTo>
                <a:lnTo>
                  <a:pt x="870838" y="524256"/>
                </a:lnTo>
                <a:lnTo>
                  <a:pt x="893675" y="479419"/>
                </a:lnTo>
                <a:lnTo>
                  <a:pt x="909986" y="430069"/>
                </a:lnTo>
                <a:lnTo>
                  <a:pt x="919773" y="376219"/>
                </a:lnTo>
                <a:lnTo>
                  <a:pt x="923036" y="317881"/>
                </a:lnTo>
                <a:lnTo>
                  <a:pt x="919751" y="259611"/>
                </a:lnTo>
                <a:lnTo>
                  <a:pt x="909907" y="205771"/>
                </a:lnTo>
                <a:lnTo>
                  <a:pt x="893514" y="156360"/>
                </a:lnTo>
                <a:lnTo>
                  <a:pt x="870585" y="111379"/>
                </a:lnTo>
                <a:lnTo>
                  <a:pt x="841557" y="72348"/>
                </a:lnTo>
                <a:lnTo>
                  <a:pt x="806862" y="40782"/>
                </a:lnTo>
                <a:lnTo>
                  <a:pt x="766500" y="16670"/>
                </a:lnTo>
                <a:lnTo>
                  <a:pt x="720470" y="0"/>
                </a:lnTo>
                <a:close/>
              </a:path>
              <a:path extrusionOk="0" h="635635" w="923289">
                <a:moveTo>
                  <a:pt x="202564" y="0"/>
                </a:moveTo>
                <a:lnTo>
                  <a:pt x="156533" y="16670"/>
                </a:lnTo>
                <a:lnTo>
                  <a:pt x="116157" y="40782"/>
                </a:lnTo>
                <a:lnTo>
                  <a:pt x="81424" y="72348"/>
                </a:lnTo>
                <a:lnTo>
                  <a:pt x="52324" y="111379"/>
                </a:lnTo>
                <a:lnTo>
                  <a:pt x="29414" y="156360"/>
                </a:lnTo>
                <a:lnTo>
                  <a:pt x="13065" y="205771"/>
                </a:lnTo>
                <a:lnTo>
                  <a:pt x="3264" y="259611"/>
                </a:lnTo>
                <a:lnTo>
                  <a:pt x="0" y="317881"/>
                </a:lnTo>
                <a:lnTo>
                  <a:pt x="3262" y="376219"/>
                </a:lnTo>
                <a:lnTo>
                  <a:pt x="13049" y="430069"/>
                </a:lnTo>
                <a:lnTo>
                  <a:pt x="29360" y="479419"/>
                </a:lnTo>
                <a:lnTo>
                  <a:pt x="52197" y="524256"/>
                </a:lnTo>
                <a:lnTo>
                  <a:pt x="81174" y="563161"/>
                </a:lnTo>
                <a:lnTo>
                  <a:pt x="115903" y="594631"/>
                </a:lnTo>
                <a:lnTo>
                  <a:pt x="156370" y="618669"/>
                </a:lnTo>
                <a:lnTo>
                  <a:pt x="202564" y="635279"/>
                </a:lnTo>
                <a:lnTo>
                  <a:pt x="210566" y="609485"/>
                </a:lnTo>
                <a:lnTo>
                  <a:pt x="174372" y="593465"/>
                </a:lnTo>
                <a:lnTo>
                  <a:pt x="143144" y="571174"/>
                </a:lnTo>
                <a:lnTo>
                  <a:pt x="116893" y="542604"/>
                </a:lnTo>
                <a:lnTo>
                  <a:pt x="95631" y="507746"/>
                </a:lnTo>
                <a:lnTo>
                  <a:pt x="79128" y="467149"/>
                </a:lnTo>
                <a:lnTo>
                  <a:pt x="67341" y="421386"/>
                </a:lnTo>
                <a:lnTo>
                  <a:pt x="60269" y="370478"/>
                </a:lnTo>
                <a:lnTo>
                  <a:pt x="57912" y="314452"/>
                </a:lnTo>
                <a:lnTo>
                  <a:pt x="60269" y="260276"/>
                </a:lnTo>
                <a:lnTo>
                  <a:pt x="67341" y="210899"/>
                </a:lnTo>
                <a:lnTo>
                  <a:pt x="79128" y="166308"/>
                </a:lnTo>
                <a:lnTo>
                  <a:pt x="95631" y="126492"/>
                </a:lnTo>
                <a:lnTo>
                  <a:pt x="116963" y="92128"/>
                </a:lnTo>
                <a:lnTo>
                  <a:pt x="143414" y="63896"/>
                </a:lnTo>
                <a:lnTo>
                  <a:pt x="174962" y="41784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1"/>
          <p:cNvSpPr txBox="1"/>
          <p:nvPr/>
        </p:nvSpPr>
        <p:spPr>
          <a:xfrm>
            <a:off x="1585975" y="4831207"/>
            <a:ext cx="132651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𝑿</a:t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58" name="Google Shape;358;p41"/>
          <p:cNvSpPr txBox="1"/>
          <p:nvPr/>
        </p:nvSpPr>
        <p:spPr>
          <a:xfrm>
            <a:off x="3360165" y="4831207"/>
            <a:ext cx="187960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𝑿𝑾</a:t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364" name="Google Shape;364;p42"/>
          <p:cNvSpPr/>
          <p:nvPr/>
        </p:nvSpPr>
        <p:spPr>
          <a:xfrm>
            <a:off x="2758439" y="1656588"/>
            <a:ext cx="6644546" cy="22122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2629661" y="4602607"/>
            <a:ext cx="1824355" cy="328930"/>
          </a:xfrm>
          <a:custGeom>
            <a:rect b="b" l="l" r="r" t="t"/>
            <a:pathLst>
              <a:path extrusionOk="0" h="328929" w="1824354">
                <a:moveTo>
                  <a:pt x="1718945" y="0"/>
                </a:moveTo>
                <a:lnTo>
                  <a:pt x="1714246" y="13335"/>
                </a:lnTo>
                <a:lnTo>
                  <a:pt x="1733296" y="21595"/>
                </a:lnTo>
                <a:lnTo>
                  <a:pt x="1749678" y="33035"/>
                </a:lnTo>
                <a:lnTo>
                  <a:pt x="1774443" y="65405"/>
                </a:lnTo>
                <a:lnTo>
                  <a:pt x="1789017" y="109108"/>
                </a:lnTo>
                <a:lnTo>
                  <a:pt x="1793875" y="162814"/>
                </a:lnTo>
                <a:lnTo>
                  <a:pt x="1792658" y="191789"/>
                </a:lnTo>
                <a:lnTo>
                  <a:pt x="1782891" y="241788"/>
                </a:lnTo>
                <a:lnTo>
                  <a:pt x="1763295" y="280838"/>
                </a:lnTo>
                <a:lnTo>
                  <a:pt x="1733490" y="307179"/>
                </a:lnTo>
                <a:lnTo>
                  <a:pt x="1714753" y="315468"/>
                </a:lnTo>
                <a:lnTo>
                  <a:pt x="1718945" y="328930"/>
                </a:lnTo>
                <a:lnTo>
                  <a:pt x="1763823" y="307832"/>
                </a:lnTo>
                <a:lnTo>
                  <a:pt x="1796796" y="271399"/>
                </a:lnTo>
                <a:lnTo>
                  <a:pt x="1817084" y="222599"/>
                </a:lnTo>
                <a:lnTo>
                  <a:pt x="1823847" y="164465"/>
                </a:lnTo>
                <a:lnTo>
                  <a:pt x="1822154" y="134346"/>
                </a:lnTo>
                <a:lnTo>
                  <a:pt x="1808577" y="80918"/>
                </a:lnTo>
                <a:lnTo>
                  <a:pt x="1781667" y="37415"/>
                </a:lnTo>
                <a:lnTo>
                  <a:pt x="1742805" y="8598"/>
                </a:lnTo>
                <a:lnTo>
                  <a:pt x="1718945" y="0"/>
                </a:lnTo>
                <a:close/>
              </a:path>
              <a:path extrusionOk="0" h="328929" w="1824354">
                <a:moveTo>
                  <a:pt x="104901" y="0"/>
                </a:moveTo>
                <a:lnTo>
                  <a:pt x="60134" y="21066"/>
                </a:lnTo>
                <a:lnTo>
                  <a:pt x="27177" y="57658"/>
                </a:lnTo>
                <a:lnTo>
                  <a:pt x="6778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30"/>
                </a:lnTo>
                <a:lnTo>
                  <a:pt x="109093" y="315468"/>
                </a:lnTo>
                <a:lnTo>
                  <a:pt x="90302" y="307179"/>
                </a:lnTo>
                <a:lnTo>
                  <a:pt x="74120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1" y="162814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2683001" y="4501641"/>
            <a:ext cx="20332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𝟑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4772025" y="4242308"/>
            <a:ext cx="793750" cy="1049655"/>
          </a:xfrm>
          <a:custGeom>
            <a:rect b="b" l="l" r="r" t="t"/>
            <a:pathLst>
              <a:path extrusionOk="0" h="1049654" w="793750">
                <a:moveTo>
                  <a:pt x="626999" y="0"/>
                </a:moveTo>
                <a:lnTo>
                  <a:pt x="615950" y="12319"/>
                </a:lnTo>
                <a:lnTo>
                  <a:pt x="642682" y="45877"/>
                </a:lnTo>
                <a:lnTo>
                  <a:pt x="666654" y="83764"/>
                </a:lnTo>
                <a:lnTo>
                  <a:pt x="687876" y="125978"/>
                </a:lnTo>
                <a:lnTo>
                  <a:pt x="706361" y="172521"/>
                </a:lnTo>
                <a:lnTo>
                  <a:pt x="722122" y="223393"/>
                </a:lnTo>
                <a:lnTo>
                  <a:pt x="733065" y="268574"/>
                </a:lnTo>
                <a:lnTo>
                  <a:pt x="742018" y="315731"/>
                </a:lnTo>
                <a:lnTo>
                  <a:pt x="748982" y="364871"/>
                </a:lnTo>
                <a:lnTo>
                  <a:pt x="753956" y="416000"/>
                </a:lnTo>
                <a:lnTo>
                  <a:pt x="756941" y="469126"/>
                </a:lnTo>
                <a:lnTo>
                  <a:pt x="757936" y="524256"/>
                </a:lnTo>
                <a:lnTo>
                  <a:pt x="756941" y="579628"/>
                </a:lnTo>
                <a:lnTo>
                  <a:pt x="753956" y="632968"/>
                </a:lnTo>
                <a:lnTo>
                  <a:pt x="748982" y="684276"/>
                </a:lnTo>
                <a:lnTo>
                  <a:pt x="742018" y="733552"/>
                </a:lnTo>
                <a:lnTo>
                  <a:pt x="733065" y="780796"/>
                </a:lnTo>
                <a:lnTo>
                  <a:pt x="722122" y="826008"/>
                </a:lnTo>
                <a:lnTo>
                  <a:pt x="706361" y="876817"/>
                </a:lnTo>
                <a:lnTo>
                  <a:pt x="687876" y="923322"/>
                </a:lnTo>
                <a:lnTo>
                  <a:pt x="666654" y="965518"/>
                </a:lnTo>
                <a:lnTo>
                  <a:pt x="642682" y="1003397"/>
                </a:lnTo>
                <a:lnTo>
                  <a:pt x="615950" y="1036955"/>
                </a:lnTo>
                <a:lnTo>
                  <a:pt x="626999" y="1049274"/>
                </a:lnTo>
                <a:lnTo>
                  <a:pt x="657007" y="1016279"/>
                </a:lnTo>
                <a:lnTo>
                  <a:pt x="684248" y="978712"/>
                </a:lnTo>
                <a:lnTo>
                  <a:pt x="708728" y="936574"/>
                </a:lnTo>
                <a:lnTo>
                  <a:pt x="730452" y="889863"/>
                </a:lnTo>
                <a:lnTo>
                  <a:pt x="749426" y="838581"/>
                </a:lnTo>
                <a:lnTo>
                  <a:pt x="762824" y="792691"/>
                </a:lnTo>
                <a:lnTo>
                  <a:pt x="773801" y="744177"/>
                </a:lnTo>
                <a:lnTo>
                  <a:pt x="782351" y="693039"/>
                </a:lnTo>
                <a:lnTo>
                  <a:pt x="788467" y="639275"/>
                </a:lnTo>
                <a:lnTo>
                  <a:pt x="792142" y="582887"/>
                </a:lnTo>
                <a:lnTo>
                  <a:pt x="793369" y="523875"/>
                </a:lnTo>
                <a:lnTo>
                  <a:pt x="792142" y="465327"/>
                </a:lnTo>
                <a:lnTo>
                  <a:pt x="788467" y="409316"/>
                </a:lnTo>
                <a:lnTo>
                  <a:pt x="782351" y="355838"/>
                </a:lnTo>
                <a:lnTo>
                  <a:pt x="773801" y="304889"/>
                </a:lnTo>
                <a:lnTo>
                  <a:pt x="762824" y="256466"/>
                </a:lnTo>
                <a:lnTo>
                  <a:pt x="749426" y="210566"/>
                </a:lnTo>
                <a:lnTo>
                  <a:pt x="730452" y="159345"/>
                </a:lnTo>
                <a:lnTo>
                  <a:pt x="708728" y="112672"/>
                </a:lnTo>
                <a:lnTo>
                  <a:pt x="684248" y="70553"/>
                </a:lnTo>
                <a:lnTo>
                  <a:pt x="657007" y="32993"/>
                </a:lnTo>
                <a:lnTo>
                  <a:pt x="626999" y="0"/>
                </a:lnTo>
                <a:close/>
              </a:path>
              <a:path extrusionOk="0" h="1049654" w="793750">
                <a:moveTo>
                  <a:pt x="166242" y="0"/>
                </a:moveTo>
                <a:lnTo>
                  <a:pt x="136296" y="32993"/>
                </a:lnTo>
                <a:lnTo>
                  <a:pt x="109092" y="70553"/>
                </a:lnTo>
                <a:lnTo>
                  <a:pt x="84632" y="112672"/>
                </a:lnTo>
                <a:lnTo>
                  <a:pt x="62915" y="159345"/>
                </a:lnTo>
                <a:lnTo>
                  <a:pt x="43941" y="210566"/>
                </a:lnTo>
                <a:lnTo>
                  <a:pt x="30500" y="256466"/>
                </a:lnTo>
                <a:lnTo>
                  <a:pt x="19510" y="304889"/>
                </a:lnTo>
                <a:lnTo>
                  <a:pt x="10969" y="355838"/>
                </a:lnTo>
                <a:lnTo>
                  <a:pt x="4873" y="409316"/>
                </a:lnTo>
                <a:lnTo>
                  <a:pt x="1217" y="465327"/>
                </a:lnTo>
                <a:lnTo>
                  <a:pt x="0" y="523875"/>
                </a:lnTo>
                <a:lnTo>
                  <a:pt x="1217" y="582887"/>
                </a:lnTo>
                <a:lnTo>
                  <a:pt x="4873" y="639275"/>
                </a:lnTo>
                <a:lnTo>
                  <a:pt x="10969" y="693039"/>
                </a:lnTo>
                <a:lnTo>
                  <a:pt x="19510" y="744177"/>
                </a:lnTo>
                <a:lnTo>
                  <a:pt x="30500" y="792691"/>
                </a:lnTo>
                <a:lnTo>
                  <a:pt x="43941" y="838581"/>
                </a:lnTo>
                <a:lnTo>
                  <a:pt x="62915" y="889863"/>
                </a:lnTo>
                <a:lnTo>
                  <a:pt x="84632" y="936574"/>
                </a:lnTo>
                <a:lnTo>
                  <a:pt x="109092" y="978712"/>
                </a:lnTo>
                <a:lnTo>
                  <a:pt x="136296" y="1016279"/>
                </a:lnTo>
                <a:lnTo>
                  <a:pt x="166242" y="1049274"/>
                </a:lnTo>
                <a:lnTo>
                  <a:pt x="177291" y="1036955"/>
                </a:lnTo>
                <a:lnTo>
                  <a:pt x="150608" y="1003397"/>
                </a:lnTo>
                <a:lnTo>
                  <a:pt x="126650" y="965518"/>
                </a:lnTo>
                <a:lnTo>
                  <a:pt x="105429" y="923322"/>
                </a:lnTo>
                <a:lnTo>
                  <a:pt x="86957" y="876817"/>
                </a:lnTo>
                <a:lnTo>
                  <a:pt x="71247" y="826008"/>
                </a:lnTo>
                <a:lnTo>
                  <a:pt x="60250" y="780796"/>
                </a:lnTo>
                <a:lnTo>
                  <a:pt x="51260" y="733552"/>
                </a:lnTo>
                <a:lnTo>
                  <a:pt x="44275" y="684276"/>
                </a:lnTo>
                <a:lnTo>
                  <a:pt x="39290" y="632968"/>
                </a:lnTo>
                <a:lnTo>
                  <a:pt x="36301" y="579628"/>
                </a:lnTo>
                <a:lnTo>
                  <a:pt x="35305" y="524256"/>
                </a:lnTo>
                <a:lnTo>
                  <a:pt x="36301" y="469126"/>
                </a:lnTo>
                <a:lnTo>
                  <a:pt x="39290" y="416000"/>
                </a:lnTo>
                <a:lnTo>
                  <a:pt x="44275" y="364871"/>
                </a:lnTo>
                <a:lnTo>
                  <a:pt x="51260" y="315731"/>
                </a:lnTo>
                <a:lnTo>
                  <a:pt x="60250" y="268574"/>
                </a:lnTo>
                <a:lnTo>
                  <a:pt x="71247" y="223393"/>
                </a:lnTo>
                <a:lnTo>
                  <a:pt x="86957" y="172521"/>
                </a:lnTo>
                <a:lnTo>
                  <a:pt x="105429" y="125978"/>
                </a:lnTo>
                <a:lnTo>
                  <a:pt x="126650" y="83764"/>
                </a:lnTo>
                <a:lnTo>
                  <a:pt x="150608" y="45877"/>
                </a:lnTo>
                <a:lnTo>
                  <a:pt x="177291" y="12319"/>
                </a:lnTo>
                <a:lnTo>
                  <a:pt x="1662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2"/>
          <p:cNvSpPr txBox="1"/>
          <p:nvPr/>
        </p:nvSpPr>
        <p:spPr>
          <a:xfrm>
            <a:off x="4923154" y="4029202"/>
            <a:ext cx="476250" cy="128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0640" marR="0" rtl="0" algn="l">
              <a:lnSpc>
                <a:spcPct val="1079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66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100" marR="0" rtl="0" algn="l">
              <a:lnSpc>
                <a:spcPct val="108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5654675" y="4501641"/>
            <a:ext cx="39052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(𝑥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𝑥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0" name="Google Shape;370;p42"/>
          <p:cNvSpPr/>
          <p:nvPr/>
        </p:nvSpPr>
        <p:spPr>
          <a:xfrm>
            <a:off x="3295777" y="5538978"/>
            <a:ext cx="923290" cy="635635"/>
          </a:xfrm>
          <a:custGeom>
            <a:rect b="b" l="l" r="r" t="t"/>
            <a:pathLst>
              <a:path extrusionOk="0" h="635635" w="923289">
                <a:moveTo>
                  <a:pt x="720471" y="0"/>
                </a:moveTo>
                <a:lnTo>
                  <a:pt x="711326" y="25908"/>
                </a:lnTo>
                <a:lnTo>
                  <a:pt x="748164" y="41838"/>
                </a:lnTo>
                <a:lnTo>
                  <a:pt x="779811" y="63911"/>
                </a:lnTo>
                <a:lnTo>
                  <a:pt x="806267" y="92125"/>
                </a:lnTo>
                <a:lnTo>
                  <a:pt x="827532" y="126479"/>
                </a:lnTo>
                <a:lnTo>
                  <a:pt x="843960" y="166291"/>
                </a:lnTo>
                <a:lnTo>
                  <a:pt x="855710" y="210899"/>
                </a:lnTo>
                <a:lnTo>
                  <a:pt x="862768" y="260303"/>
                </a:lnTo>
                <a:lnTo>
                  <a:pt x="865124" y="314502"/>
                </a:lnTo>
                <a:lnTo>
                  <a:pt x="862766" y="370526"/>
                </a:lnTo>
                <a:lnTo>
                  <a:pt x="855694" y="421403"/>
                </a:lnTo>
                <a:lnTo>
                  <a:pt x="843907" y="467134"/>
                </a:lnTo>
                <a:lnTo>
                  <a:pt x="827405" y="507720"/>
                </a:lnTo>
                <a:lnTo>
                  <a:pt x="806069" y="542586"/>
                </a:lnTo>
                <a:lnTo>
                  <a:pt x="779780" y="571174"/>
                </a:lnTo>
                <a:lnTo>
                  <a:pt x="748538" y="593483"/>
                </a:lnTo>
                <a:lnTo>
                  <a:pt x="712343" y="609511"/>
                </a:lnTo>
                <a:lnTo>
                  <a:pt x="720471" y="635304"/>
                </a:lnTo>
                <a:lnTo>
                  <a:pt x="766647" y="618693"/>
                </a:lnTo>
                <a:lnTo>
                  <a:pt x="807085" y="594653"/>
                </a:lnTo>
                <a:lnTo>
                  <a:pt x="841807" y="563186"/>
                </a:lnTo>
                <a:lnTo>
                  <a:pt x="870838" y="524294"/>
                </a:lnTo>
                <a:lnTo>
                  <a:pt x="893675" y="479430"/>
                </a:lnTo>
                <a:lnTo>
                  <a:pt x="909986" y="430069"/>
                </a:lnTo>
                <a:lnTo>
                  <a:pt x="919773" y="376207"/>
                </a:lnTo>
                <a:lnTo>
                  <a:pt x="923036" y="317842"/>
                </a:lnTo>
                <a:lnTo>
                  <a:pt x="919751" y="259612"/>
                </a:lnTo>
                <a:lnTo>
                  <a:pt x="909907" y="205793"/>
                </a:lnTo>
                <a:lnTo>
                  <a:pt x="893514" y="156390"/>
                </a:lnTo>
                <a:lnTo>
                  <a:pt x="870585" y="111404"/>
                </a:lnTo>
                <a:lnTo>
                  <a:pt x="841557" y="72364"/>
                </a:lnTo>
                <a:lnTo>
                  <a:pt x="806862" y="40790"/>
                </a:lnTo>
                <a:lnTo>
                  <a:pt x="766500" y="16672"/>
                </a:lnTo>
                <a:lnTo>
                  <a:pt x="720471" y="0"/>
                </a:lnTo>
                <a:close/>
              </a:path>
              <a:path extrusionOk="0" h="635635" w="923289">
                <a:moveTo>
                  <a:pt x="202564" y="0"/>
                </a:moveTo>
                <a:lnTo>
                  <a:pt x="156535" y="16672"/>
                </a:lnTo>
                <a:lnTo>
                  <a:pt x="116173" y="40790"/>
                </a:lnTo>
                <a:lnTo>
                  <a:pt x="81478" y="72364"/>
                </a:lnTo>
                <a:lnTo>
                  <a:pt x="52450" y="111404"/>
                </a:lnTo>
                <a:lnTo>
                  <a:pt x="29467" y="156390"/>
                </a:lnTo>
                <a:lnTo>
                  <a:pt x="13080" y="205793"/>
                </a:lnTo>
                <a:lnTo>
                  <a:pt x="3266" y="259612"/>
                </a:lnTo>
                <a:lnTo>
                  <a:pt x="0" y="317842"/>
                </a:lnTo>
                <a:lnTo>
                  <a:pt x="3262" y="376207"/>
                </a:lnTo>
                <a:lnTo>
                  <a:pt x="13049" y="430069"/>
                </a:lnTo>
                <a:lnTo>
                  <a:pt x="29360" y="479430"/>
                </a:lnTo>
                <a:lnTo>
                  <a:pt x="52197" y="524294"/>
                </a:lnTo>
                <a:lnTo>
                  <a:pt x="81174" y="563186"/>
                </a:lnTo>
                <a:lnTo>
                  <a:pt x="115903" y="594653"/>
                </a:lnTo>
                <a:lnTo>
                  <a:pt x="156370" y="618693"/>
                </a:lnTo>
                <a:lnTo>
                  <a:pt x="202564" y="635304"/>
                </a:lnTo>
                <a:lnTo>
                  <a:pt x="210565" y="609511"/>
                </a:lnTo>
                <a:lnTo>
                  <a:pt x="174372" y="593483"/>
                </a:lnTo>
                <a:lnTo>
                  <a:pt x="143144" y="571174"/>
                </a:lnTo>
                <a:lnTo>
                  <a:pt x="116893" y="542586"/>
                </a:lnTo>
                <a:lnTo>
                  <a:pt x="95631" y="507720"/>
                </a:lnTo>
                <a:lnTo>
                  <a:pt x="79128" y="467134"/>
                </a:lnTo>
                <a:lnTo>
                  <a:pt x="67341" y="421403"/>
                </a:lnTo>
                <a:lnTo>
                  <a:pt x="60269" y="370526"/>
                </a:lnTo>
                <a:lnTo>
                  <a:pt x="57912" y="314502"/>
                </a:lnTo>
                <a:lnTo>
                  <a:pt x="60269" y="260303"/>
                </a:lnTo>
                <a:lnTo>
                  <a:pt x="67341" y="210899"/>
                </a:lnTo>
                <a:lnTo>
                  <a:pt x="79128" y="166291"/>
                </a:lnTo>
                <a:lnTo>
                  <a:pt x="95631" y="126479"/>
                </a:lnTo>
                <a:lnTo>
                  <a:pt x="116963" y="92125"/>
                </a:lnTo>
                <a:lnTo>
                  <a:pt x="143414" y="63911"/>
                </a:lnTo>
                <a:lnTo>
                  <a:pt x="174962" y="41838"/>
                </a:lnTo>
                <a:lnTo>
                  <a:pt x="211582" y="25908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2681985" y="5354828"/>
            <a:ext cx="3653154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𝑿	= 𝑿𝑾</a:t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377" name="Google Shape;377;p43"/>
          <p:cNvSpPr/>
          <p:nvPr/>
        </p:nvSpPr>
        <p:spPr>
          <a:xfrm>
            <a:off x="7780019" y="1575816"/>
            <a:ext cx="3081067" cy="10253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986332" y="1585722"/>
            <a:ext cx="41205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𝟏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𝟐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 ⋯ + 𝒘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𝒙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9" name="Google Shape;379;p43"/>
          <p:cNvSpPr/>
          <p:nvPr/>
        </p:nvSpPr>
        <p:spPr>
          <a:xfrm>
            <a:off x="5039995" y="5901410"/>
            <a:ext cx="923290" cy="635635"/>
          </a:xfrm>
          <a:custGeom>
            <a:rect b="b" l="l" r="r" t="t"/>
            <a:pathLst>
              <a:path extrusionOk="0" h="635634" w="923289">
                <a:moveTo>
                  <a:pt x="720470" y="0"/>
                </a:moveTo>
                <a:lnTo>
                  <a:pt x="711326" y="25781"/>
                </a:lnTo>
                <a:lnTo>
                  <a:pt x="748093" y="41742"/>
                </a:lnTo>
                <a:lnTo>
                  <a:pt x="779716" y="63833"/>
                </a:lnTo>
                <a:lnTo>
                  <a:pt x="806195" y="92053"/>
                </a:lnTo>
                <a:lnTo>
                  <a:pt x="827531" y="126403"/>
                </a:lnTo>
                <a:lnTo>
                  <a:pt x="843960" y="166222"/>
                </a:lnTo>
                <a:lnTo>
                  <a:pt x="855710" y="210834"/>
                </a:lnTo>
                <a:lnTo>
                  <a:pt x="862768" y="260239"/>
                </a:lnTo>
                <a:lnTo>
                  <a:pt x="865124" y="314439"/>
                </a:lnTo>
                <a:lnTo>
                  <a:pt x="862766" y="370462"/>
                </a:lnTo>
                <a:lnTo>
                  <a:pt x="855694" y="421338"/>
                </a:lnTo>
                <a:lnTo>
                  <a:pt x="843907" y="467065"/>
                </a:lnTo>
                <a:lnTo>
                  <a:pt x="827404" y="507644"/>
                </a:lnTo>
                <a:lnTo>
                  <a:pt x="806068" y="542517"/>
                </a:lnTo>
                <a:lnTo>
                  <a:pt x="779779" y="571109"/>
                </a:lnTo>
                <a:lnTo>
                  <a:pt x="748538" y="593419"/>
                </a:lnTo>
                <a:lnTo>
                  <a:pt x="712342" y="609447"/>
                </a:lnTo>
                <a:lnTo>
                  <a:pt x="720470" y="635228"/>
                </a:lnTo>
                <a:lnTo>
                  <a:pt x="766645" y="618624"/>
                </a:lnTo>
                <a:lnTo>
                  <a:pt x="807069" y="594588"/>
                </a:lnTo>
                <a:lnTo>
                  <a:pt x="841754" y="563123"/>
                </a:lnTo>
                <a:lnTo>
                  <a:pt x="870712" y="524230"/>
                </a:lnTo>
                <a:lnTo>
                  <a:pt x="893621" y="479365"/>
                </a:lnTo>
                <a:lnTo>
                  <a:pt x="909970" y="430001"/>
                </a:lnTo>
                <a:lnTo>
                  <a:pt x="919771" y="376138"/>
                </a:lnTo>
                <a:lnTo>
                  <a:pt x="923035" y="317779"/>
                </a:lnTo>
                <a:lnTo>
                  <a:pt x="919751" y="259543"/>
                </a:lnTo>
                <a:lnTo>
                  <a:pt x="909907" y="205725"/>
                </a:lnTo>
                <a:lnTo>
                  <a:pt x="893514" y="156325"/>
                </a:lnTo>
                <a:lnTo>
                  <a:pt x="870584" y="111340"/>
                </a:lnTo>
                <a:lnTo>
                  <a:pt x="841557" y="72298"/>
                </a:lnTo>
                <a:lnTo>
                  <a:pt x="806862" y="40725"/>
                </a:lnTo>
                <a:lnTo>
                  <a:pt x="766500" y="16625"/>
                </a:lnTo>
                <a:lnTo>
                  <a:pt x="720470" y="0"/>
                </a:lnTo>
                <a:close/>
              </a:path>
              <a:path extrusionOk="0" h="635634" w="923289">
                <a:moveTo>
                  <a:pt x="202564" y="0"/>
                </a:moveTo>
                <a:lnTo>
                  <a:pt x="156533" y="16625"/>
                </a:lnTo>
                <a:lnTo>
                  <a:pt x="116157" y="40725"/>
                </a:lnTo>
                <a:lnTo>
                  <a:pt x="81424" y="72298"/>
                </a:lnTo>
                <a:lnTo>
                  <a:pt x="52324" y="111340"/>
                </a:lnTo>
                <a:lnTo>
                  <a:pt x="29414" y="156325"/>
                </a:lnTo>
                <a:lnTo>
                  <a:pt x="13065" y="205725"/>
                </a:lnTo>
                <a:lnTo>
                  <a:pt x="3264" y="259543"/>
                </a:lnTo>
                <a:lnTo>
                  <a:pt x="0" y="317779"/>
                </a:lnTo>
                <a:lnTo>
                  <a:pt x="3262" y="376138"/>
                </a:lnTo>
                <a:lnTo>
                  <a:pt x="13049" y="430001"/>
                </a:lnTo>
                <a:lnTo>
                  <a:pt x="29360" y="479365"/>
                </a:lnTo>
                <a:lnTo>
                  <a:pt x="52196" y="524230"/>
                </a:lnTo>
                <a:lnTo>
                  <a:pt x="81174" y="563123"/>
                </a:lnTo>
                <a:lnTo>
                  <a:pt x="115903" y="594588"/>
                </a:lnTo>
                <a:lnTo>
                  <a:pt x="156370" y="618624"/>
                </a:lnTo>
                <a:lnTo>
                  <a:pt x="202564" y="635228"/>
                </a:lnTo>
                <a:lnTo>
                  <a:pt x="210565" y="609447"/>
                </a:lnTo>
                <a:lnTo>
                  <a:pt x="174372" y="593419"/>
                </a:lnTo>
                <a:lnTo>
                  <a:pt x="143144" y="571109"/>
                </a:lnTo>
                <a:lnTo>
                  <a:pt x="116893" y="542517"/>
                </a:lnTo>
                <a:lnTo>
                  <a:pt x="95630" y="507644"/>
                </a:lnTo>
                <a:lnTo>
                  <a:pt x="79128" y="467065"/>
                </a:lnTo>
                <a:lnTo>
                  <a:pt x="67341" y="421338"/>
                </a:lnTo>
                <a:lnTo>
                  <a:pt x="60269" y="370462"/>
                </a:lnTo>
                <a:lnTo>
                  <a:pt x="57912" y="314439"/>
                </a:lnTo>
                <a:lnTo>
                  <a:pt x="60269" y="260239"/>
                </a:lnTo>
                <a:lnTo>
                  <a:pt x="67341" y="210834"/>
                </a:lnTo>
                <a:lnTo>
                  <a:pt x="79128" y="166222"/>
                </a:lnTo>
                <a:lnTo>
                  <a:pt x="95630" y="126403"/>
                </a:lnTo>
                <a:lnTo>
                  <a:pt x="116963" y="92053"/>
                </a:lnTo>
                <a:lnTo>
                  <a:pt x="143414" y="63833"/>
                </a:lnTo>
                <a:lnTo>
                  <a:pt x="174962" y="41742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4426448" y="5717225"/>
            <a:ext cx="1707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𝑿</a:t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81" name="Google Shape;381;p43"/>
          <p:cNvSpPr txBox="1"/>
          <p:nvPr/>
        </p:nvSpPr>
        <p:spPr>
          <a:xfrm>
            <a:off x="6200647" y="5717235"/>
            <a:ext cx="187960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 𝑿𝑾</a:t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multi-variable linear regression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666089" y="1576831"/>
            <a:ext cx="44640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행렬을 사용한 Hypothesis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8" name="Google Shape;388;p44"/>
          <p:cNvSpPr/>
          <p:nvPr/>
        </p:nvSpPr>
        <p:spPr>
          <a:xfrm>
            <a:off x="5039995" y="5901410"/>
            <a:ext cx="923290" cy="635635"/>
          </a:xfrm>
          <a:custGeom>
            <a:rect b="b" l="l" r="r" t="t"/>
            <a:pathLst>
              <a:path extrusionOk="0" h="635634" w="923289">
                <a:moveTo>
                  <a:pt x="720470" y="0"/>
                </a:moveTo>
                <a:lnTo>
                  <a:pt x="711326" y="25781"/>
                </a:lnTo>
                <a:lnTo>
                  <a:pt x="748093" y="41742"/>
                </a:lnTo>
                <a:lnTo>
                  <a:pt x="779716" y="63833"/>
                </a:lnTo>
                <a:lnTo>
                  <a:pt x="806195" y="92053"/>
                </a:lnTo>
                <a:lnTo>
                  <a:pt x="827531" y="126403"/>
                </a:lnTo>
                <a:lnTo>
                  <a:pt x="843960" y="166222"/>
                </a:lnTo>
                <a:lnTo>
                  <a:pt x="855710" y="210834"/>
                </a:lnTo>
                <a:lnTo>
                  <a:pt x="862768" y="260239"/>
                </a:lnTo>
                <a:lnTo>
                  <a:pt x="865124" y="314439"/>
                </a:lnTo>
                <a:lnTo>
                  <a:pt x="862766" y="370462"/>
                </a:lnTo>
                <a:lnTo>
                  <a:pt x="855694" y="421338"/>
                </a:lnTo>
                <a:lnTo>
                  <a:pt x="843907" y="467065"/>
                </a:lnTo>
                <a:lnTo>
                  <a:pt x="827404" y="507644"/>
                </a:lnTo>
                <a:lnTo>
                  <a:pt x="806068" y="542517"/>
                </a:lnTo>
                <a:lnTo>
                  <a:pt x="779779" y="571109"/>
                </a:lnTo>
                <a:lnTo>
                  <a:pt x="748538" y="593419"/>
                </a:lnTo>
                <a:lnTo>
                  <a:pt x="712342" y="609447"/>
                </a:lnTo>
                <a:lnTo>
                  <a:pt x="720470" y="635228"/>
                </a:lnTo>
                <a:lnTo>
                  <a:pt x="766645" y="618624"/>
                </a:lnTo>
                <a:lnTo>
                  <a:pt x="807069" y="594588"/>
                </a:lnTo>
                <a:lnTo>
                  <a:pt x="841754" y="563123"/>
                </a:lnTo>
                <a:lnTo>
                  <a:pt x="870712" y="524230"/>
                </a:lnTo>
                <a:lnTo>
                  <a:pt x="893621" y="479365"/>
                </a:lnTo>
                <a:lnTo>
                  <a:pt x="909970" y="430001"/>
                </a:lnTo>
                <a:lnTo>
                  <a:pt x="919771" y="376138"/>
                </a:lnTo>
                <a:lnTo>
                  <a:pt x="923035" y="317779"/>
                </a:lnTo>
                <a:lnTo>
                  <a:pt x="919751" y="259543"/>
                </a:lnTo>
                <a:lnTo>
                  <a:pt x="909907" y="205725"/>
                </a:lnTo>
                <a:lnTo>
                  <a:pt x="893514" y="156325"/>
                </a:lnTo>
                <a:lnTo>
                  <a:pt x="870584" y="111340"/>
                </a:lnTo>
                <a:lnTo>
                  <a:pt x="841557" y="72298"/>
                </a:lnTo>
                <a:lnTo>
                  <a:pt x="806862" y="40725"/>
                </a:lnTo>
                <a:lnTo>
                  <a:pt x="766500" y="16625"/>
                </a:lnTo>
                <a:lnTo>
                  <a:pt x="720470" y="0"/>
                </a:lnTo>
                <a:close/>
              </a:path>
              <a:path extrusionOk="0" h="635634" w="923289">
                <a:moveTo>
                  <a:pt x="202564" y="0"/>
                </a:moveTo>
                <a:lnTo>
                  <a:pt x="156533" y="16625"/>
                </a:lnTo>
                <a:lnTo>
                  <a:pt x="116157" y="40725"/>
                </a:lnTo>
                <a:lnTo>
                  <a:pt x="81424" y="72298"/>
                </a:lnTo>
                <a:lnTo>
                  <a:pt x="52324" y="111340"/>
                </a:lnTo>
                <a:lnTo>
                  <a:pt x="29414" y="156325"/>
                </a:lnTo>
                <a:lnTo>
                  <a:pt x="13065" y="205725"/>
                </a:lnTo>
                <a:lnTo>
                  <a:pt x="3264" y="259543"/>
                </a:lnTo>
                <a:lnTo>
                  <a:pt x="0" y="317779"/>
                </a:lnTo>
                <a:lnTo>
                  <a:pt x="3262" y="376138"/>
                </a:lnTo>
                <a:lnTo>
                  <a:pt x="13049" y="430001"/>
                </a:lnTo>
                <a:lnTo>
                  <a:pt x="29360" y="479365"/>
                </a:lnTo>
                <a:lnTo>
                  <a:pt x="52196" y="524230"/>
                </a:lnTo>
                <a:lnTo>
                  <a:pt x="81174" y="563123"/>
                </a:lnTo>
                <a:lnTo>
                  <a:pt x="115903" y="594588"/>
                </a:lnTo>
                <a:lnTo>
                  <a:pt x="156370" y="618624"/>
                </a:lnTo>
                <a:lnTo>
                  <a:pt x="202564" y="635228"/>
                </a:lnTo>
                <a:lnTo>
                  <a:pt x="210565" y="609447"/>
                </a:lnTo>
                <a:lnTo>
                  <a:pt x="174372" y="593419"/>
                </a:lnTo>
                <a:lnTo>
                  <a:pt x="143144" y="571109"/>
                </a:lnTo>
                <a:lnTo>
                  <a:pt x="116893" y="542517"/>
                </a:lnTo>
                <a:lnTo>
                  <a:pt x="95630" y="507644"/>
                </a:lnTo>
                <a:lnTo>
                  <a:pt x="79128" y="467065"/>
                </a:lnTo>
                <a:lnTo>
                  <a:pt x="67341" y="421338"/>
                </a:lnTo>
                <a:lnTo>
                  <a:pt x="60269" y="370462"/>
                </a:lnTo>
                <a:lnTo>
                  <a:pt x="57912" y="314439"/>
                </a:lnTo>
                <a:lnTo>
                  <a:pt x="60269" y="260239"/>
                </a:lnTo>
                <a:lnTo>
                  <a:pt x="67341" y="210834"/>
                </a:lnTo>
                <a:lnTo>
                  <a:pt x="79128" y="166222"/>
                </a:lnTo>
                <a:lnTo>
                  <a:pt x="95630" y="126403"/>
                </a:lnTo>
                <a:lnTo>
                  <a:pt x="116963" y="92053"/>
                </a:lnTo>
                <a:lnTo>
                  <a:pt x="143414" y="63833"/>
                </a:lnTo>
                <a:lnTo>
                  <a:pt x="174962" y="41742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4"/>
          <p:cNvSpPr txBox="1"/>
          <p:nvPr/>
        </p:nvSpPr>
        <p:spPr>
          <a:xfrm>
            <a:off x="2057780" y="4927853"/>
            <a:ext cx="11455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[5,	3]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0" name="Google Shape;390;p44"/>
          <p:cNvSpPr txBox="1"/>
          <p:nvPr/>
        </p:nvSpPr>
        <p:spPr>
          <a:xfrm>
            <a:off x="4426458" y="4896992"/>
            <a:ext cx="3803142" cy="1767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7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[3, 1]</a:t>
            </a:r>
            <a:endParaRPr sz="3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774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12700" marR="0" rtl="0" algn="l">
              <a:lnSpc>
                <a:spcPct val="10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𝑯	𝑿	= 𝑿𝑾</a:t>
            </a:r>
            <a:endParaRPr/>
          </a:p>
        </p:txBody>
      </p:sp>
      <p:sp>
        <p:nvSpPr>
          <p:cNvPr id="391" name="Google Shape;391;p44"/>
          <p:cNvSpPr txBox="1"/>
          <p:nvPr/>
        </p:nvSpPr>
        <p:spPr>
          <a:xfrm>
            <a:off x="9144000" y="4901279"/>
            <a:ext cx="1303782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[5, 1]</a:t>
            </a:r>
            <a:endParaRPr sz="3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회귀 평가지표</a:t>
            </a:r>
            <a:endParaRPr/>
          </a:p>
        </p:txBody>
      </p:sp>
      <p:pic>
        <p:nvPicPr>
          <p:cNvPr id="397" name="Google Shape;3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89" y="1600201"/>
            <a:ext cx="6877711" cy="345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5050661"/>
            <a:ext cx="86201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/>
          <p:nvPr/>
        </p:nvSpPr>
        <p:spPr>
          <a:xfrm>
            <a:off x="0" y="152400"/>
            <a:ext cx="12192000" cy="67055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6"/>
          <p:cNvSpPr txBox="1"/>
          <p:nvPr>
            <p:ph type="title"/>
          </p:nvPr>
        </p:nvSpPr>
        <p:spPr>
          <a:xfrm>
            <a:off x="2028825" y="1964258"/>
            <a:ext cx="8130540" cy="1301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13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Ridge, Lasso</a:t>
            </a:r>
            <a:br>
              <a:rPr lang="en-US" sz="4400"/>
            </a:br>
            <a:r>
              <a:rPr lang="en-US" sz="4400"/>
              <a:t>- </a:t>
            </a:r>
            <a:r>
              <a:rPr lang="en-US" sz="4400">
                <a:latin typeface="Gulim"/>
                <a:ea typeface="Gulim"/>
                <a:cs typeface="Gulim"/>
                <a:sym typeface="Gulim"/>
              </a:rPr>
              <a:t>멀티캠퍼스 </a:t>
            </a:r>
            <a:r>
              <a:rPr lang="en-US" sz="4400"/>
              <a:t>Lec5</a:t>
            </a:r>
            <a:endParaRPr/>
          </a:p>
        </p:txBody>
      </p:sp>
      <p:sp>
        <p:nvSpPr>
          <p:cNvPr id="405" name="Google Shape;405;p46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오프너드 주식회사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양덕표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과소적합 과적합</a:t>
            </a:r>
            <a:endParaRPr/>
          </a:p>
        </p:txBody>
      </p:sp>
      <p:pic>
        <p:nvPicPr>
          <p:cNvPr id="411" name="Google Shape;41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95" y="2454442"/>
            <a:ext cx="3672983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2438400"/>
            <a:ext cx="38290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6672" y="2438400"/>
            <a:ext cx="38290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norm</a:t>
            </a:r>
            <a:endParaRPr/>
          </a:p>
        </p:txBody>
      </p:sp>
      <p:pic>
        <p:nvPicPr>
          <p:cNvPr descr="텍스트이(가) 표시된 사진&#10;&#10;자동 생성된 설명" id="419" name="Google Shape;41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31" y="3159263"/>
            <a:ext cx="5296639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2133600"/>
            <a:ext cx="4098758" cy="409875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8"/>
          <p:cNvSpPr txBox="1"/>
          <p:nvPr/>
        </p:nvSpPr>
        <p:spPr>
          <a:xfrm>
            <a:off x="401053" y="4876800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맨해튼 거리: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https://ko.wikipedia.org/wiki/%EB%A7%A8%ED%95%B4%ED%8A%BC_%EA%B1%B0%EB%A6%AC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유클리드 거리: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https://ko.wikipedia.org/wiki/%EC%9C%A0%ED%81%B4%EB%A6%AC%EB%93%9C_%EA%B1%B0%EB%A6%AC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8"/>
          <p:cNvSpPr txBox="1"/>
          <p:nvPr/>
        </p:nvSpPr>
        <p:spPr>
          <a:xfrm>
            <a:off x="666089" y="1658034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Norm이란 간단하게 벡터/함수/신호의 크기(길이 or 강도)의 척도를 나타내는 수학적인 용어.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즉, 벡터에서는 벡터의 크기, 길이를 의미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/>
          <p:nvPr>
            <p:ph type="title"/>
          </p:nvPr>
        </p:nvSpPr>
        <p:spPr>
          <a:xfrm>
            <a:off x="666089" y="445135"/>
            <a:ext cx="7404100" cy="62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Gulim"/>
                <a:ea typeface="Gulim"/>
                <a:cs typeface="Gulim"/>
                <a:sym typeface="Gulim"/>
              </a:rPr>
              <a:t>Ridge, </a:t>
            </a:r>
            <a:r>
              <a:rPr b="0" lang="en-US">
                <a:latin typeface="Gulim"/>
                <a:ea typeface="Gulim"/>
                <a:cs typeface="Gulim"/>
                <a:sym typeface="Gulim"/>
              </a:rPr>
              <a:t>Lasso</a:t>
            </a:r>
            <a:endParaRPr b="0" i="0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28" name="Google Shape;42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662" y="1905000"/>
            <a:ext cx="76866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9"/>
          <p:cNvSpPr txBox="1"/>
          <p:nvPr/>
        </p:nvSpPr>
        <p:spPr>
          <a:xfrm>
            <a:off x="964868" y="3200400"/>
            <a:ext cx="102622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alpha는 학습 데이터 적합 정도와 회귀 계수 값을 크기 제어를 수행하는 튜닝 파라미터   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alpha를 0에서부터 지속적으로 값을 증가시키면 회귀 계수 값의 크기를 감소    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비용 함수에 alpha 값으로 페널티를 부여해 회귀 계수 값의 크기를 감소시켜 과적합을 개선하는 방식을 규제(Regularization)라고 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666089" y="445135"/>
            <a:ext cx="871156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비지도 학습(Unsupervised Learning):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666089" y="1546324"/>
            <a:ext cx="6222365" cy="154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비지도 학습(Unsupervised learning):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labeled data가 없는 데이터 사용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Google news 그룹핑</a:t>
            </a:r>
            <a:endParaRPr b="0" i="0" sz="20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235" lvl="2" marL="11557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Word clustering</a:t>
            </a:r>
            <a:endParaRPr b="0" i="0" sz="20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4251969" y="2557290"/>
            <a:ext cx="7423387" cy="36468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/>
          <p:nvPr>
            <p:ph type="title"/>
          </p:nvPr>
        </p:nvSpPr>
        <p:spPr>
          <a:xfrm>
            <a:off x="666089" y="445135"/>
            <a:ext cx="7404100" cy="62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Gulim"/>
                <a:ea typeface="Gulim"/>
                <a:cs typeface="Gulim"/>
                <a:sym typeface="Gulim"/>
              </a:rPr>
              <a:t>Ridge, </a:t>
            </a:r>
            <a:r>
              <a:rPr b="0" lang="en-US">
                <a:latin typeface="Gulim"/>
                <a:ea typeface="Gulim"/>
                <a:cs typeface="Gulim"/>
                <a:sym typeface="Gulim"/>
              </a:rPr>
              <a:t>Lasso</a:t>
            </a:r>
            <a:endParaRPr b="0" i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964869" y="1905000"/>
            <a:ext cx="10262261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사이킷런은 Ridge 클래스를 통해 릿지 회귀를 구현합니다. 클래스의 주요 생성 파라미터는 alpha이며, 이는 릿지 회귀의 alpha L2 규제 계수에 해당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/>
          </a:p>
          <a:p>
            <a:pPr indent="-1524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L1규제는 불필요한 회귀 계수를 급격하게 감소시켜 0으로 만들어 제거</a:t>
            </a:r>
            <a:endParaRPr/>
          </a:p>
          <a:p>
            <a:pPr indent="-1524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L1규제는 적절한 피처만 회귀에 포함시키는 피처 선택의 특성을 가지고 있다.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>
            <p:ph type="title"/>
          </p:nvPr>
        </p:nvSpPr>
        <p:spPr>
          <a:xfrm>
            <a:off x="2028825" y="1964258"/>
            <a:ext cx="8130540" cy="1301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13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Logistic Regression</a:t>
            </a:r>
            <a:br>
              <a:rPr lang="en-US" sz="4400"/>
            </a:br>
            <a:r>
              <a:rPr lang="en-US" sz="4400"/>
              <a:t>- </a:t>
            </a:r>
            <a:r>
              <a:rPr lang="en-US" sz="4400">
                <a:latin typeface="Gulim"/>
                <a:ea typeface="Gulim"/>
                <a:cs typeface="Gulim"/>
                <a:sym typeface="Gulim"/>
              </a:rPr>
              <a:t>멀티캠퍼스 </a:t>
            </a:r>
            <a:r>
              <a:rPr lang="en-US" sz="4400"/>
              <a:t>Lec5</a:t>
            </a:r>
            <a:endParaRPr/>
          </a:p>
        </p:txBody>
      </p:sp>
      <p:sp>
        <p:nvSpPr>
          <p:cNvPr id="441" name="Google Shape;441;p51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오프너드 주식회사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양덕표</a:t>
            </a:r>
            <a:endParaRPr sz="2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Logistic Regression</a:t>
            </a:r>
            <a:endParaRPr/>
          </a:p>
        </p:txBody>
      </p:sp>
      <p:sp>
        <p:nvSpPr>
          <p:cNvPr id="447" name="Google Shape;447;p52"/>
          <p:cNvSpPr/>
          <p:nvPr/>
        </p:nvSpPr>
        <p:spPr>
          <a:xfrm>
            <a:off x="348157" y="2209800"/>
            <a:ext cx="5099914" cy="4247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6482485" y="2165790"/>
            <a:ext cx="5333999" cy="42470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5774778" y="3657600"/>
            <a:ext cx="3810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68429" y="3851116"/>
            <a:ext cx="1648055" cy="43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Logistic Regression</a:t>
            </a:r>
            <a:endParaRPr/>
          </a:p>
        </p:txBody>
      </p:sp>
      <p:sp>
        <p:nvSpPr>
          <p:cNvPr id="456" name="Google Shape;456;p53"/>
          <p:cNvSpPr txBox="1"/>
          <p:nvPr/>
        </p:nvSpPr>
        <p:spPr>
          <a:xfrm>
            <a:off x="666089" y="1576831"/>
            <a:ext cx="44640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분류에서는?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457" name="Google Shape;457;p53"/>
          <p:cNvCxnSpPr/>
          <p:nvPr/>
        </p:nvCxnSpPr>
        <p:spPr>
          <a:xfrm rot="10800000">
            <a:off x="1905000" y="2286000"/>
            <a:ext cx="0" cy="3657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p53"/>
          <p:cNvCxnSpPr/>
          <p:nvPr/>
        </p:nvCxnSpPr>
        <p:spPr>
          <a:xfrm>
            <a:off x="1905000" y="5943600"/>
            <a:ext cx="83820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9" name="Google Shape;459;p53"/>
          <p:cNvSpPr txBox="1"/>
          <p:nvPr/>
        </p:nvSpPr>
        <p:spPr>
          <a:xfrm>
            <a:off x="769753" y="2483461"/>
            <a:ext cx="1135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1(불합격)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3"/>
          <p:cNvSpPr txBox="1"/>
          <p:nvPr/>
        </p:nvSpPr>
        <p:spPr>
          <a:xfrm>
            <a:off x="979685" y="5758934"/>
            <a:ext cx="904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0(합격)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3"/>
          <p:cNvSpPr txBox="1"/>
          <p:nvPr/>
        </p:nvSpPr>
        <p:spPr>
          <a:xfrm>
            <a:off x="9296400" y="6019800"/>
            <a:ext cx="1370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학습시간(h)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Logistic Regression</a:t>
            </a:r>
            <a:endParaRPr/>
          </a:p>
        </p:txBody>
      </p:sp>
      <p:sp>
        <p:nvSpPr>
          <p:cNvPr id="467" name="Google Shape;467;p54"/>
          <p:cNvSpPr txBox="1"/>
          <p:nvPr/>
        </p:nvSpPr>
        <p:spPr>
          <a:xfrm>
            <a:off x="666089" y="1576831"/>
            <a:ext cx="44640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분류에서는?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68" name="Google Shape;46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675" y="2088515"/>
            <a:ext cx="90106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Logistic Regression</a:t>
            </a:r>
            <a:endParaRPr/>
          </a:p>
        </p:txBody>
      </p:sp>
      <p:sp>
        <p:nvSpPr>
          <p:cNvPr id="474" name="Google Shape;474;p55"/>
          <p:cNvSpPr txBox="1"/>
          <p:nvPr/>
        </p:nvSpPr>
        <p:spPr>
          <a:xfrm>
            <a:off x="666089" y="1576831"/>
            <a:ext cx="44640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분류에서는?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descr="ClipData_20200204_003523.png" id="475" name="Google Shape;47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71" y="1999922"/>
            <a:ext cx="11802529" cy="471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666089" y="445135"/>
            <a:ext cx="74326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 학습(Supervised Learning)</a:t>
            </a:r>
            <a:endParaRPr/>
          </a:p>
        </p:txBody>
      </p:sp>
      <p:sp>
        <p:nvSpPr>
          <p:cNvPr id="80" name="Google Shape;80;p6"/>
          <p:cNvSpPr txBox="1"/>
          <p:nvPr/>
        </p:nvSpPr>
        <p:spPr>
          <a:xfrm>
            <a:off x="666089" y="1546324"/>
            <a:ext cx="5709285" cy="1659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머신 러닝에서 가장 일반적인 문제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이미지 분류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스팸 메일 분류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시험 성적 예측 등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2535935" y="3235451"/>
            <a:ext cx="7600188" cy="26959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666089" y="445135"/>
            <a:ext cx="40074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data set</a:t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679704" y="3406140"/>
            <a:ext cx="7469469" cy="274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666089" y="445135"/>
            <a:ext cx="205295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AlphaGo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666089" y="445135"/>
            <a:ext cx="39211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 학습의 종류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666089" y="1546324"/>
            <a:ext cx="7080250" cy="3703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예측 알고리즘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회귀 알고리즘 (regression)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650"/>
              <a:buFont typeface="Arial"/>
              <a:buNone/>
            </a:pPr>
            <a:r>
              <a:t/>
            </a:r>
            <a:endParaRPr b="0" i="0" sz="365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이진 분류 알고리즘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이진 분류 알고리즘(binary classification)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650"/>
              <a:buFont typeface="Arial"/>
              <a:buNone/>
            </a:pPr>
            <a:r>
              <a:t/>
            </a:r>
            <a:endParaRPr b="0" i="0" sz="365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다중 분류 알고리즘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29869" lvl="1" marL="6985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다중 분류 알고리즘(multi-label classification)</a:t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2021-08-09T01:21:25Z</dcterms:created>
  <dc:creator>YangDuk-pyo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2021-08-09T00:00:00Z</vt:filetime>
  </property>
</Properties>
</file>