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69491"/>
            <a:ext cx="12191999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732264" y="382524"/>
            <a:ext cx="2267712" cy="7528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6089" y="445135"/>
            <a:ext cx="108598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7989" y="1533296"/>
            <a:ext cx="10936020" cy="2028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12192000" cy="6781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6048" y="1754835"/>
            <a:ext cx="8361045" cy="1301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5015"/>
              </a:lnSpc>
              <a:spcBef>
                <a:spcPts val="105"/>
              </a:spcBef>
            </a:pPr>
            <a:r>
              <a:rPr sz="4400" spc="-5" dirty="0"/>
              <a:t>Machine </a:t>
            </a:r>
            <a:r>
              <a:rPr sz="4400" dirty="0"/>
              <a:t>Learning의 용어와</a:t>
            </a:r>
            <a:r>
              <a:rPr sz="4400" spc="-114" dirty="0"/>
              <a:t> </a:t>
            </a:r>
            <a:r>
              <a:rPr sz="4400" dirty="0"/>
              <a:t>개념</a:t>
            </a:r>
          </a:p>
          <a:p>
            <a:pPr algn="ctr">
              <a:lnSpc>
                <a:spcPts val="5015"/>
              </a:lnSpc>
              <a:tabLst>
                <a:tab pos="4819015" algn="l"/>
              </a:tabLst>
            </a:pPr>
            <a:r>
              <a:rPr sz="4400" dirty="0"/>
              <a:t>-</a:t>
            </a:r>
            <a:r>
              <a:rPr sz="4400" spc="5" dirty="0"/>
              <a:t> </a:t>
            </a:r>
            <a:r>
              <a:rPr lang="ko-KR" altLang="en-US" sz="4400" dirty="0">
                <a:latin typeface="굴림" panose="020B0600000101010101" pitchFamily="50" charset="-127"/>
                <a:ea typeface="굴림" panose="020B0600000101010101" pitchFamily="50" charset="-127"/>
              </a:rPr>
              <a:t>멀티캠퍼스 </a:t>
            </a:r>
            <a:r>
              <a:rPr sz="4400" dirty="0"/>
              <a:t>Lec1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9406" y="4554982"/>
            <a:ext cx="2566035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05"/>
              </a:spcBef>
            </a:pPr>
            <a:r>
              <a:rPr sz="2400" dirty="0">
                <a:latin typeface="굴림"/>
                <a:cs typeface="굴림"/>
              </a:rPr>
              <a:t>오프너드</a:t>
            </a:r>
            <a:r>
              <a:rPr sz="2400" spc="-100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주식회사</a:t>
            </a:r>
            <a:endParaRPr sz="2400">
              <a:latin typeface="굴림"/>
              <a:cs typeface="굴림"/>
            </a:endParaRPr>
          </a:p>
          <a:p>
            <a:pPr marR="5080" algn="r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굴림"/>
                <a:cs typeface="굴림"/>
              </a:rPr>
              <a:t>양덕표</a:t>
            </a:r>
            <a:endParaRPr sz="2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6272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회귀 알고리즘</a:t>
            </a:r>
            <a:r>
              <a:rPr spc="-55" dirty="0"/>
              <a:t> </a:t>
            </a:r>
            <a:r>
              <a:rPr spc="-5" dirty="0"/>
              <a:t>(regression)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76831"/>
            <a:ext cx="2625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시험 성적</a:t>
            </a:r>
            <a:r>
              <a:rPr sz="2800" spc="-55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예측</a:t>
            </a:r>
            <a:endParaRPr sz="2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9518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이진 분류 알고리즘(binary</a:t>
            </a:r>
            <a:r>
              <a:rPr spc="60" dirty="0"/>
              <a:t> </a:t>
            </a:r>
            <a:r>
              <a:rPr spc="-10" dirty="0"/>
              <a:t>classification)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76831"/>
            <a:ext cx="3839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시험 합격/불합격</a:t>
            </a:r>
            <a:r>
              <a:rPr sz="2800" spc="-55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분류</a:t>
            </a:r>
            <a:endParaRPr sz="2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10642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다중 분류 알고리즘(multi-label</a:t>
            </a:r>
            <a:r>
              <a:rPr spc="50" dirty="0"/>
              <a:t> </a:t>
            </a:r>
            <a:r>
              <a:rPr spc="-10" dirty="0"/>
              <a:t>classification)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76831"/>
            <a:ext cx="1795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학점</a:t>
            </a:r>
            <a:r>
              <a:rPr sz="2800" spc="-75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부여</a:t>
            </a:r>
            <a:endParaRPr sz="2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0281"/>
            <a:ext cx="11484863" cy="6287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7197" y="1530223"/>
            <a:ext cx="8277225" cy="17322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algn="ctr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Linear Regression의 </a:t>
            </a:r>
            <a:r>
              <a:rPr spc="-10" dirty="0"/>
              <a:t>Hypothesis </a:t>
            </a:r>
            <a:r>
              <a:rPr spc="-5" dirty="0"/>
              <a:t>와  </a:t>
            </a:r>
            <a:r>
              <a:rPr spc="-10" dirty="0"/>
              <a:t>cost</a:t>
            </a:r>
          </a:p>
          <a:p>
            <a:pPr algn="ctr">
              <a:lnSpc>
                <a:spcPts val="4260"/>
              </a:lnSpc>
              <a:tabLst>
                <a:tab pos="4383405" algn="l"/>
              </a:tabLst>
            </a:pPr>
            <a:r>
              <a:rPr spc="-5" dirty="0"/>
              <a:t>-</a:t>
            </a:r>
            <a:r>
              <a:rPr spc="10" dirty="0"/>
              <a:t> </a:t>
            </a:r>
            <a:r>
              <a:rPr lang="ko-KR" altLang="en-US" spc="10" dirty="0">
                <a:latin typeface="굴림" panose="020B0600000101010101" pitchFamily="50" charset="-127"/>
                <a:ea typeface="굴림" panose="020B0600000101010101" pitchFamily="50" charset="-127"/>
              </a:rPr>
              <a:t>멀티캠퍼스 </a:t>
            </a:r>
            <a:r>
              <a:rPr spc="-5" dirty="0"/>
              <a:t>Lec2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9406" y="4554982"/>
            <a:ext cx="2566035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05"/>
              </a:spcBef>
            </a:pPr>
            <a:r>
              <a:rPr sz="2400" dirty="0">
                <a:latin typeface="굴림"/>
                <a:cs typeface="굴림"/>
              </a:rPr>
              <a:t>오프너드</a:t>
            </a:r>
            <a:r>
              <a:rPr sz="2400" spc="-100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주식회사</a:t>
            </a:r>
            <a:endParaRPr sz="2400">
              <a:latin typeface="굴림"/>
              <a:cs typeface="굴림"/>
            </a:endParaRPr>
          </a:p>
          <a:p>
            <a:pPr marR="5080" algn="r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굴림"/>
                <a:cs typeface="굴림"/>
              </a:rPr>
              <a:t>양덕표</a:t>
            </a:r>
            <a:endParaRPr sz="2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627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점수 예측 예제:</a:t>
            </a:r>
            <a:r>
              <a:rPr spc="-30" dirty="0"/>
              <a:t> </a:t>
            </a:r>
            <a:r>
              <a:rPr spc="-5" dirty="0"/>
              <a:t>회귀(regression)</a:t>
            </a:r>
          </a:p>
        </p:txBody>
      </p:sp>
      <p:sp>
        <p:nvSpPr>
          <p:cNvPr id="3" name="object 3"/>
          <p:cNvSpPr/>
          <p:nvPr/>
        </p:nvSpPr>
        <p:spPr>
          <a:xfrm>
            <a:off x="4090804" y="1661555"/>
            <a:ext cx="4048493" cy="4401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5280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회귀(regression):</a:t>
            </a:r>
            <a:r>
              <a:rPr spc="-15" dirty="0"/>
              <a:t> </a:t>
            </a:r>
            <a:r>
              <a:rPr spc="-1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4420746" y="2028444"/>
            <a:ext cx="3419847" cy="3724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8582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회귀(regression):</a:t>
            </a:r>
            <a:r>
              <a:rPr spc="75" dirty="0"/>
              <a:t> </a:t>
            </a:r>
            <a:r>
              <a:rPr spc="-10" dirty="0"/>
              <a:t>예측(presentation)</a:t>
            </a:r>
          </a:p>
        </p:txBody>
      </p:sp>
      <p:sp>
        <p:nvSpPr>
          <p:cNvPr id="3" name="object 3"/>
          <p:cNvSpPr/>
          <p:nvPr/>
        </p:nvSpPr>
        <p:spPr>
          <a:xfrm>
            <a:off x="1347582" y="1845700"/>
            <a:ext cx="9933959" cy="4460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645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(Linear)</a:t>
            </a:r>
            <a:r>
              <a:rPr dirty="0"/>
              <a:t> </a:t>
            </a:r>
            <a:r>
              <a:rPr spc="-10" dirty="0"/>
              <a:t>Hypothesis</a:t>
            </a:r>
          </a:p>
        </p:txBody>
      </p:sp>
      <p:sp>
        <p:nvSpPr>
          <p:cNvPr id="3" name="object 3"/>
          <p:cNvSpPr/>
          <p:nvPr/>
        </p:nvSpPr>
        <p:spPr>
          <a:xfrm>
            <a:off x="3546576" y="2238120"/>
            <a:ext cx="5099914" cy="4247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645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(Linear)</a:t>
            </a:r>
            <a:r>
              <a:rPr dirty="0"/>
              <a:t> </a:t>
            </a:r>
            <a:r>
              <a:rPr spc="-10" dirty="0"/>
              <a:t>Hypothesis</a:t>
            </a:r>
          </a:p>
        </p:txBody>
      </p:sp>
      <p:sp>
        <p:nvSpPr>
          <p:cNvPr id="3" name="object 3"/>
          <p:cNvSpPr/>
          <p:nvPr/>
        </p:nvSpPr>
        <p:spPr>
          <a:xfrm>
            <a:off x="3546576" y="2238120"/>
            <a:ext cx="5099914" cy="4247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37482" y="1780794"/>
            <a:ext cx="3776345" cy="1682750"/>
          </a:xfrm>
          <a:custGeom>
            <a:avLst/>
            <a:gdLst/>
            <a:ahLst/>
            <a:cxnLst/>
            <a:rect l="l" t="t" r="r" b="b"/>
            <a:pathLst>
              <a:path w="3776345" h="1682750">
                <a:moveTo>
                  <a:pt x="0" y="1682241"/>
                </a:moveTo>
                <a:lnTo>
                  <a:pt x="3776217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217" y="3742182"/>
            <a:ext cx="6206490" cy="2553970"/>
          </a:xfrm>
          <a:custGeom>
            <a:avLst/>
            <a:gdLst/>
            <a:ahLst/>
            <a:cxnLst/>
            <a:rect l="l" t="t" r="r" b="b"/>
            <a:pathLst>
              <a:path w="6206490" h="2553970">
                <a:moveTo>
                  <a:pt x="0" y="2553576"/>
                </a:moveTo>
                <a:lnTo>
                  <a:pt x="620649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7482" y="2007870"/>
            <a:ext cx="4683760" cy="3708400"/>
          </a:xfrm>
          <a:custGeom>
            <a:avLst/>
            <a:gdLst/>
            <a:ahLst/>
            <a:cxnLst/>
            <a:rect l="l" t="t" r="r" b="b"/>
            <a:pathLst>
              <a:path w="4683759" h="3708400">
                <a:moveTo>
                  <a:pt x="0" y="3708400"/>
                </a:moveTo>
                <a:lnTo>
                  <a:pt x="4683633" y="0"/>
                </a:lnTo>
              </a:path>
            </a:pathLst>
          </a:custGeom>
          <a:ln w="28956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1473" y="3019551"/>
            <a:ext cx="501650" cy="377190"/>
          </a:xfrm>
          <a:custGeom>
            <a:avLst/>
            <a:gdLst/>
            <a:ahLst/>
            <a:cxnLst/>
            <a:rect l="l" t="t" r="r" b="b"/>
            <a:pathLst>
              <a:path w="501650" h="377189">
                <a:moveTo>
                  <a:pt x="380949" y="0"/>
                </a:moveTo>
                <a:lnTo>
                  <a:pt x="375615" y="15239"/>
                </a:lnTo>
                <a:lnTo>
                  <a:pt x="397427" y="24747"/>
                </a:lnTo>
                <a:lnTo>
                  <a:pt x="416191" y="37861"/>
                </a:lnTo>
                <a:lnTo>
                  <a:pt x="444576" y="75057"/>
                </a:lnTo>
                <a:lnTo>
                  <a:pt x="461260" y="125095"/>
                </a:lnTo>
                <a:lnTo>
                  <a:pt x="466801" y="186562"/>
                </a:lnTo>
                <a:lnTo>
                  <a:pt x="465416" y="219805"/>
                </a:lnTo>
                <a:lnTo>
                  <a:pt x="454263" y="277145"/>
                </a:lnTo>
                <a:lnTo>
                  <a:pt x="431828" y="321885"/>
                </a:lnTo>
                <a:lnTo>
                  <a:pt x="397729" y="352071"/>
                </a:lnTo>
                <a:lnTo>
                  <a:pt x="376250" y="361569"/>
                </a:lnTo>
                <a:lnTo>
                  <a:pt x="380949" y="376936"/>
                </a:lnTo>
                <a:lnTo>
                  <a:pt x="432400" y="352790"/>
                </a:lnTo>
                <a:lnTo>
                  <a:pt x="470230" y="311023"/>
                </a:lnTo>
                <a:lnTo>
                  <a:pt x="493487" y="255143"/>
                </a:lnTo>
                <a:lnTo>
                  <a:pt x="501218" y="188595"/>
                </a:lnTo>
                <a:lnTo>
                  <a:pt x="499267" y="154015"/>
                </a:lnTo>
                <a:lnTo>
                  <a:pt x="483698" y="92761"/>
                </a:lnTo>
                <a:lnTo>
                  <a:pt x="452886" y="42898"/>
                </a:lnTo>
                <a:lnTo>
                  <a:pt x="408309" y="9854"/>
                </a:lnTo>
                <a:lnTo>
                  <a:pt x="380949" y="0"/>
                </a:lnTo>
                <a:close/>
              </a:path>
              <a:path w="501650" h="377189">
                <a:moveTo>
                  <a:pt x="120205" y="0"/>
                </a:moveTo>
                <a:lnTo>
                  <a:pt x="68913" y="24161"/>
                </a:lnTo>
                <a:lnTo>
                  <a:pt x="31089" y="66039"/>
                </a:lnTo>
                <a:lnTo>
                  <a:pt x="7772" y="122078"/>
                </a:lnTo>
                <a:lnTo>
                  <a:pt x="0" y="188595"/>
                </a:lnTo>
                <a:lnTo>
                  <a:pt x="1936" y="223190"/>
                </a:lnTo>
                <a:lnTo>
                  <a:pt x="17428" y="284428"/>
                </a:lnTo>
                <a:lnTo>
                  <a:pt x="48187" y="334127"/>
                </a:lnTo>
                <a:lnTo>
                  <a:pt x="92797" y="367047"/>
                </a:lnTo>
                <a:lnTo>
                  <a:pt x="120205" y="376936"/>
                </a:lnTo>
                <a:lnTo>
                  <a:pt x="124968" y="361569"/>
                </a:lnTo>
                <a:lnTo>
                  <a:pt x="103493" y="352071"/>
                </a:lnTo>
                <a:lnTo>
                  <a:pt x="84961" y="338836"/>
                </a:lnTo>
                <a:lnTo>
                  <a:pt x="56718" y="301244"/>
                </a:lnTo>
                <a:lnTo>
                  <a:pt x="39955" y="249999"/>
                </a:lnTo>
                <a:lnTo>
                  <a:pt x="34366" y="186562"/>
                </a:lnTo>
                <a:lnTo>
                  <a:pt x="35763" y="154388"/>
                </a:lnTo>
                <a:lnTo>
                  <a:pt x="46940" y="98659"/>
                </a:lnTo>
                <a:lnTo>
                  <a:pt x="69407" y="54619"/>
                </a:lnTo>
                <a:lnTo>
                  <a:pt x="103831" y="24747"/>
                </a:lnTo>
                <a:lnTo>
                  <a:pt x="125564" y="15239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1472" y="2904489"/>
            <a:ext cx="751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2920" algn="l"/>
              </a:tabLst>
            </a:pPr>
            <a:r>
              <a:rPr sz="3200" dirty="0">
                <a:latin typeface="Cambria Math"/>
                <a:cs typeface="Cambria Math"/>
              </a:rPr>
              <a:t>𝑯	𝒙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7566" y="2904489"/>
            <a:ext cx="180911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= 𝑾𝒙 +</a:t>
            </a:r>
            <a:r>
              <a:rPr sz="3200" spc="9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𝒃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94495" y="1671827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49"/>
                </a:lnTo>
                <a:lnTo>
                  <a:pt x="259460" y="104901"/>
                </a:lnTo>
                <a:lnTo>
                  <a:pt x="258675" y="123571"/>
                </a:lnTo>
                <a:lnTo>
                  <a:pt x="246887" y="169291"/>
                </a:lnTo>
                <a:lnTo>
                  <a:pt x="220581" y="197865"/>
                </a:lnTo>
                <a:lnTo>
                  <a:pt x="208533" y="203200"/>
                </a:lnTo>
                <a:lnTo>
                  <a:pt x="211200" y="211836"/>
                </a:lnTo>
                <a:lnTo>
                  <a:pt x="251670" y="187707"/>
                </a:lnTo>
                <a:lnTo>
                  <a:pt x="274399" y="143383"/>
                </a:lnTo>
                <a:lnTo>
                  <a:pt x="278764" y="105918"/>
                </a:lnTo>
                <a:lnTo>
                  <a:pt x="277669" y="86538"/>
                </a:lnTo>
                <a:lnTo>
                  <a:pt x="261238" y="37211"/>
                </a:lnTo>
                <a:lnTo>
                  <a:pt x="226556" y="5546"/>
                </a:lnTo>
                <a:lnTo>
                  <a:pt x="211200" y="0"/>
                </a:lnTo>
                <a:close/>
              </a:path>
              <a:path w="278765" h="212089">
                <a:moveTo>
                  <a:pt x="67563" y="0"/>
                </a:moveTo>
                <a:lnTo>
                  <a:pt x="27219" y="24163"/>
                </a:lnTo>
                <a:lnTo>
                  <a:pt x="4381" y="68611"/>
                </a:lnTo>
                <a:lnTo>
                  <a:pt x="0" y="105918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53" y="206238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89009" y="1601470"/>
            <a:ext cx="415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𝐻</a:t>
            </a:r>
            <a:r>
              <a:rPr sz="1800" spc="3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5269" y="1601470"/>
            <a:ext cx="916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5" dirty="0">
                <a:latin typeface="Cambria Math"/>
                <a:cs typeface="Cambria Math"/>
              </a:rPr>
              <a:t>1𝑥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5053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최적의</a:t>
            </a:r>
            <a:r>
              <a:rPr spc="-75" dirty="0"/>
              <a:t> </a:t>
            </a:r>
            <a:r>
              <a:rPr spc="-5" dirty="0"/>
              <a:t>hypothesis는?</a:t>
            </a:r>
          </a:p>
        </p:txBody>
      </p:sp>
      <p:sp>
        <p:nvSpPr>
          <p:cNvPr id="3" name="object 3"/>
          <p:cNvSpPr/>
          <p:nvPr/>
        </p:nvSpPr>
        <p:spPr>
          <a:xfrm>
            <a:off x="3475883" y="2132492"/>
            <a:ext cx="5792311" cy="4553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6800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머신 러닝(Machine Learning)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46324"/>
            <a:ext cx="10484485" cy="25571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명시적 프로그래밍의</a:t>
            </a:r>
            <a:r>
              <a:rPr sz="2800" spc="30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한계</a:t>
            </a:r>
            <a:endParaRPr sz="28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굴림"/>
                <a:cs typeface="굴림"/>
              </a:rPr>
              <a:t>Spam </a:t>
            </a:r>
            <a:r>
              <a:rPr sz="2400" spc="-5" dirty="0">
                <a:latin typeface="굴림"/>
                <a:cs typeface="굴림"/>
              </a:rPr>
              <a:t>filter: 많은 규칙이</a:t>
            </a:r>
            <a:r>
              <a:rPr sz="2400" spc="5" dirty="0">
                <a:latin typeface="굴림"/>
                <a:cs typeface="굴림"/>
              </a:rPr>
              <a:t> </a:t>
            </a:r>
            <a:r>
              <a:rPr sz="2400" spc="-5" dirty="0">
                <a:latin typeface="굴림"/>
                <a:cs typeface="굴림"/>
              </a:rPr>
              <a:t>필요</a:t>
            </a:r>
            <a:endParaRPr sz="24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굴림"/>
                <a:cs typeface="굴림"/>
              </a:rPr>
              <a:t>자율 </a:t>
            </a:r>
            <a:r>
              <a:rPr sz="2400" spc="-5" dirty="0">
                <a:latin typeface="굴림"/>
                <a:cs typeface="굴림"/>
              </a:rPr>
              <a:t>주행: </a:t>
            </a:r>
            <a:r>
              <a:rPr sz="2400" dirty="0">
                <a:latin typeface="굴림"/>
                <a:cs typeface="굴림"/>
              </a:rPr>
              <a:t>엄청 많은 규칙이</a:t>
            </a:r>
            <a:r>
              <a:rPr sz="2400" spc="-15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필요</a:t>
            </a:r>
            <a:endParaRPr sz="2400">
              <a:latin typeface="굴림"/>
              <a:cs typeface="굴림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200">
              <a:latin typeface="굴림"/>
              <a:cs typeface="굴림"/>
            </a:endParaRPr>
          </a:p>
          <a:p>
            <a:pPr marL="240665" marR="5080" indent="-228600">
              <a:lnSpc>
                <a:spcPts val="303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굴림"/>
                <a:cs typeface="굴림"/>
              </a:rPr>
              <a:t>Machine </a:t>
            </a:r>
            <a:r>
              <a:rPr sz="2800" spc="-5" dirty="0">
                <a:latin typeface="굴림"/>
                <a:cs typeface="굴림"/>
              </a:rPr>
              <a:t>Learning: “컴퓨터에 </a:t>
            </a:r>
            <a:r>
              <a:rPr sz="2800" spc="-10" dirty="0">
                <a:latin typeface="굴림"/>
                <a:cs typeface="굴림"/>
              </a:rPr>
              <a:t>명시적으로 프로그래밍 </a:t>
            </a:r>
            <a:r>
              <a:rPr sz="2800" spc="-5" dirty="0">
                <a:latin typeface="굴림"/>
                <a:cs typeface="굴림"/>
              </a:rPr>
              <a:t>하지 </a:t>
            </a:r>
            <a:r>
              <a:rPr sz="2800" spc="-10" dirty="0">
                <a:latin typeface="굴림"/>
                <a:cs typeface="굴림"/>
              </a:rPr>
              <a:t>않고  </a:t>
            </a:r>
            <a:r>
              <a:rPr sz="2800" spc="-5" dirty="0">
                <a:latin typeface="굴림"/>
                <a:cs typeface="굴림"/>
              </a:rPr>
              <a:t>스스로 학습 할 수 있는 방법이 있을까?” Arthur Samuel</a:t>
            </a:r>
            <a:r>
              <a:rPr sz="2800" spc="150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(1959)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92217" y="4165091"/>
            <a:ext cx="5358371" cy="2300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3225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</a:t>
            </a:r>
            <a:r>
              <a:rPr spc="-6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76831"/>
            <a:ext cx="6538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훈련 데이터에 가장 적합한 가중치</a:t>
            </a:r>
            <a:r>
              <a:rPr sz="2800" spc="10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찾기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32385" y="2660156"/>
            <a:ext cx="4726360" cy="371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83726" y="2342514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29"/>
                </a:lnTo>
                <a:lnTo>
                  <a:pt x="259460" y="104775"/>
                </a:lnTo>
                <a:lnTo>
                  <a:pt x="258675" y="123444"/>
                </a:lnTo>
                <a:lnTo>
                  <a:pt x="246888" y="169163"/>
                </a:lnTo>
                <a:lnTo>
                  <a:pt x="220581" y="197846"/>
                </a:lnTo>
                <a:lnTo>
                  <a:pt x="208533" y="203200"/>
                </a:lnTo>
                <a:lnTo>
                  <a:pt x="211200" y="211709"/>
                </a:lnTo>
                <a:lnTo>
                  <a:pt x="251670" y="187705"/>
                </a:lnTo>
                <a:lnTo>
                  <a:pt x="274399" y="143335"/>
                </a:lnTo>
                <a:lnTo>
                  <a:pt x="278765" y="105918"/>
                </a:lnTo>
                <a:lnTo>
                  <a:pt x="277669" y="86536"/>
                </a:lnTo>
                <a:lnTo>
                  <a:pt x="261239" y="37084"/>
                </a:lnTo>
                <a:lnTo>
                  <a:pt x="226556" y="5544"/>
                </a:lnTo>
                <a:lnTo>
                  <a:pt x="211200" y="0"/>
                </a:lnTo>
                <a:close/>
              </a:path>
              <a:path w="278765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0" y="203200"/>
                </a:lnTo>
                <a:lnTo>
                  <a:pt x="58183" y="197846"/>
                </a:lnTo>
                <a:lnTo>
                  <a:pt x="47767" y="190373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44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78367" y="2272410"/>
            <a:ext cx="415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𝐻</a:t>
            </a:r>
            <a:r>
              <a:rPr sz="1800" spc="3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4627" y="2272410"/>
            <a:ext cx="1003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5" dirty="0">
                <a:latin typeface="Cambria Math"/>
                <a:cs typeface="Cambria Math"/>
              </a:rPr>
              <a:t>𝑊𝑥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𝑏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12900" y="2457069"/>
            <a:ext cx="556260" cy="423545"/>
          </a:xfrm>
          <a:custGeom>
            <a:avLst/>
            <a:gdLst/>
            <a:ahLst/>
            <a:cxnLst/>
            <a:rect l="l" t="t" r="r" b="b"/>
            <a:pathLst>
              <a:path w="556260" h="423544">
                <a:moveTo>
                  <a:pt x="420877" y="0"/>
                </a:moveTo>
                <a:lnTo>
                  <a:pt x="414781" y="17271"/>
                </a:lnTo>
                <a:lnTo>
                  <a:pt x="439334" y="27892"/>
                </a:lnTo>
                <a:lnTo>
                  <a:pt x="460422" y="42608"/>
                </a:lnTo>
                <a:lnTo>
                  <a:pt x="492251" y="84327"/>
                </a:lnTo>
                <a:lnTo>
                  <a:pt x="511048" y="140620"/>
                </a:lnTo>
                <a:lnTo>
                  <a:pt x="517270" y="209676"/>
                </a:lnTo>
                <a:lnTo>
                  <a:pt x="515701" y="247014"/>
                </a:lnTo>
                <a:lnTo>
                  <a:pt x="503179" y="311403"/>
                </a:lnTo>
                <a:lnTo>
                  <a:pt x="478016" y="361695"/>
                </a:lnTo>
                <a:lnTo>
                  <a:pt x="439638" y="395604"/>
                </a:lnTo>
                <a:lnTo>
                  <a:pt x="415544" y="406272"/>
                </a:lnTo>
                <a:lnTo>
                  <a:pt x="420877" y="423544"/>
                </a:lnTo>
                <a:lnTo>
                  <a:pt x="478599" y="396430"/>
                </a:lnTo>
                <a:lnTo>
                  <a:pt x="521081" y="349503"/>
                </a:lnTo>
                <a:lnTo>
                  <a:pt x="547195" y="286718"/>
                </a:lnTo>
                <a:lnTo>
                  <a:pt x="555879" y="211835"/>
                </a:lnTo>
                <a:lnTo>
                  <a:pt x="553708" y="173021"/>
                </a:lnTo>
                <a:lnTo>
                  <a:pt x="536269" y="104251"/>
                </a:lnTo>
                <a:lnTo>
                  <a:pt x="501620" y="48220"/>
                </a:lnTo>
                <a:lnTo>
                  <a:pt x="451570" y="11072"/>
                </a:lnTo>
                <a:lnTo>
                  <a:pt x="420877" y="0"/>
                </a:lnTo>
                <a:close/>
              </a:path>
              <a:path w="556260" h="423544">
                <a:moveTo>
                  <a:pt x="135127" y="0"/>
                </a:moveTo>
                <a:lnTo>
                  <a:pt x="77454" y="27146"/>
                </a:lnTo>
                <a:lnTo>
                  <a:pt x="34925" y="74294"/>
                </a:lnTo>
                <a:lnTo>
                  <a:pt x="8747" y="137159"/>
                </a:lnTo>
                <a:lnTo>
                  <a:pt x="0" y="211835"/>
                </a:lnTo>
                <a:lnTo>
                  <a:pt x="2168" y="250795"/>
                </a:lnTo>
                <a:lnTo>
                  <a:pt x="19556" y="319617"/>
                </a:lnTo>
                <a:lnTo>
                  <a:pt x="54135" y="375431"/>
                </a:lnTo>
                <a:lnTo>
                  <a:pt x="104288" y="412476"/>
                </a:lnTo>
                <a:lnTo>
                  <a:pt x="135127" y="423544"/>
                </a:lnTo>
                <a:lnTo>
                  <a:pt x="140462" y="406272"/>
                </a:lnTo>
                <a:lnTo>
                  <a:pt x="116314" y="395604"/>
                </a:lnTo>
                <a:lnTo>
                  <a:pt x="95488" y="380745"/>
                </a:lnTo>
                <a:lnTo>
                  <a:pt x="63754" y="338454"/>
                </a:lnTo>
                <a:lnTo>
                  <a:pt x="44894" y="280924"/>
                </a:lnTo>
                <a:lnTo>
                  <a:pt x="38607" y="209676"/>
                </a:lnTo>
                <a:lnTo>
                  <a:pt x="40179" y="173553"/>
                </a:lnTo>
                <a:lnTo>
                  <a:pt x="52752" y="110878"/>
                </a:lnTo>
                <a:lnTo>
                  <a:pt x="78017" y="61420"/>
                </a:lnTo>
                <a:lnTo>
                  <a:pt x="116689" y="27892"/>
                </a:lnTo>
                <a:lnTo>
                  <a:pt x="141097" y="17271"/>
                </a:lnTo>
                <a:lnTo>
                  <a:pt x="135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2596" y="2305596"/>
            <a:ext cx="188277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0545" algn="l"/>
                <a:tab pos="1196975" algn="l"/>
              </a:tabLst>
            </a:pPr>
            <a:r>
              <a:rPr sz="3600" dirty="0">
                <a:latin typeface="Cambria Math"/>
                <a:cs typeface="Cambria Math"/>
              </a:rPr>
              <a:t>𝐻	𝑥	−</a:t>
            </a:r>
            <a:r>
              <a:rPr sz="3600" spc="-90" dirty="0">
                <a:latin typeface="Cambria Math"/>
                <a:cs typeface="Cambria Math"/>
              </a:rPr>
              <a:t> </a:t>
            </a:r>
            <a:r>
              <a:rPr sz="3800" i="1" spc="-105" dirty="0">
                <a:latin typeface="Cambria Math"/>
                <a:cs typeface="Cambria Math"/>
              </a:rPr>
              <a:t>y</a:t>
            </a:r>
            <a:endParaRPr sz="3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3225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</a:t>
            </a:r>
            <a:r>
              <a:rPr spc="-6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76831"/>
            <a:ext cx="6538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훈련 데이터에 가장 적합한 가중치</a:t>
            </a:r>
            <a:r>
              <a:rPr sz="2800" spc="10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찾기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32385" y="2660156"/>
            <a:ext cx="4726360" cy="371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83726" y="2342514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200" y="0"/>
                </a:moveTo>
                <a:lnTo>
                  <a:pt x="208152" y="8636"/>
                </a:lnTo>
                <a:lnTo>
                  <a:pt x="220438" y="13946"/>
                </a:lnTo>
                <a:lnTo>
                  <a:pt x="230997" y="21304"/>
                </a:lnTo>
                <a:lnTo>
                  <a:pt x="252388" y="55429"/>
                </a:lnTo>
                <a:lnTo>
                  <a:pt x="259460" y="104775"/>
                </a:lnTo>
                <a:lnTo>
                  <a:pt x="258675" y="123444"/>
                </a:lnTo>
                <a:lnTo>
                  <a:pt x="246888" y="169163"/>
                </a:lnTo>
                <a:lnTo>
                  <a:pt x="220581" y="197846"/>
                </a:lnTo>
                <a:lnTo>
                  <a:pt x="208533" y="203200"/>
                </a:lnTo>
                <a:lnTo>
                  <a:pt x="211200" y="211709"/>
                </a:lnTo>
                <a:lnTo>
                  <a:pt x="251670" y="187705"/>
                </a:lnTo>
                <a:lnTo>
                  <a:pt x="274399" y="143335"/>
                </a:lnTo>
                <a:lnTo>
                  <a:pt x="278765" y="105918"/>
                </a:lnTo>
                <a:lnTo>
                  <a:pt x="277669" y="86536"/>
                </a:lnTo>
                <a:lnTo>
                  <a:pt x="261239" y="37084"/>
                </a:lnTo>
                <a:lnTo>
                  <a:pt x="226556" y="5544"/>
                </a:lnTo>
                <a:lnTo>
                  <a:pt x="211200" y="0"/>
                </a:lnTo>
                <a:close/>
              </a:path>
              <a:path w="278765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0" y="203200"/>
                </a:lnTo>
                <a:lnTo>
                  <a:pt x="58183" y="197846"/>
                </a:lnTo>
                <a:lnTo>
                  <a:pt x="47767" y="190373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44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78367" y="2272410"/>
            <a:ext cx="415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𝐻</a:t>
            </a:r>
            <a:r>
              <a:rPr sz="1800" spc="3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4627" y="2272410"/>
            <a:ext cx="1003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5" dirty="0">
                <a:latin typeface="Cambria Math"/>
                <a:cs typeface="Cambria Math"/>
              </a:rPr>
              <a:t>𝑊𝑥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𝑏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9518" y="3481070"/>
            <a:ext cx="5541645" cy="15240"/>
          </a:xfrm>
          <a:custGeom>
            <a:avLst/>
            <a:gdLst/>
            <a:ahLst/>
            <a:cxnLst/>
            <a:rect l="l" t="t" r="r" b="b"/>
            <a:pathLst>
              <a:path w="5541645" h="15239">
                <a:moveTo>
                  <a:pt x="5541289" y="0"/>
                </a:moveTo>
                <a:lnTo>
                  <a:pt x="0" y="0"/>
                </a:lnTo>
                <a:lnTo>
                  <a:pt x="0" y="15239"/>
                </a:lnTo>
                <a:lnTo>
                  <a:pt x="5541289" y="15239"/>
                </a:lnTo>
                <a:lnTo>
                  <a:pt x="5541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7004" y="3170808"/>
            <a:ext cx="207771" cy="155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09059" y="3170808"/>
            <a:ext cx="207772" cy="155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79008" y="3170808"/>
            <a:ext cx="207771" cy="155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8845" y="3088386"/>
            <a:ext cx="5635625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1800" spc="35" dirty="0">
                <a:latin typeface="Cambria Math"/>
                <a:cs typeface="Cambria Math"/>
              </a:rPr>
              <a:t>(𝐻(𝑥</a:t>
            </a:r>
            <a:r>
              <a:rPr sz="1950" spc="52" baseline="27777" dirty="0">
                <a:latin typeface="Cambria Math"/>
                <a:cs typeface="Cambria Math"/>
              </a:rPr>
              <a:t>(1)</a:t>
            </a:r>
            <a:r>
              <a:rPr sz="1800" spc="35" dirty="0">
                <a:latin typeface="Cambria Math"/>
                <a:cs typeface="Cambria Math"/>
              </a:rPr>
              <a:t>) </a:t>
            </a:r>
            <a:r>
              <a:rPr sz="1800" dirty="0">
                <a:latin typeface="Cambria Math"/>
                <a:cs typeface="Cambria Math"/>
              </a:rPr>
              <a:t>− 𝑦 </a:t>
            </a:r>
            <a:r>
              <a:rPr sz="1950" spc="60" baseline="27777" dirty="0">
                <a:latin typeface="Cambria Math"/>
                <a:cs typeface="Cambria Math"/>
              </a:rPr>
              <a:t>1 </a:t>
            </a:r>
            <a:r>
              <a:rPr sz="1800" spc="15" dirty="0">
                <a:latin typeface="Cambria Math"/>
                <a:cs typeface="Cambria Math"/>
              </a:rPr>
              <a:t>)</a:t>
            </a:r>
            <a:r>
              <a:rPr sz="1950" spc="22" baseline="27777" dirty="0">
                <a:latin typeface="Cambria Math"/>
                <a:cs typeface="Cambria Math"/>
              </a:rPr>
              <a:t>2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35" dirty="0">
                <a:latin typeface="Cambria Math"/>
                <a:cs typeface="Cambria Math"/>
              </a:rPr>
              <a:t>(𝐻(𝑥</a:t>
            </a:r>
            <a:r>
              <a:rPr sz="1950" spc="52" baseline="27777" dirty="0">
                <a:latin typeface="Cambria Math"/>
                <a:cs typeface="Cambria Math"/>
              </a:rPr>
              <a:t>(2)</a:t>
            </a:r>
            <a:r>
              <a:rPr sz="1800" spc="35" dirty="0">
                <a:latin typeface="Cambria Math"/>
                <a:cs typeface="Cambria Math"/>
              </a:rPr>
              <a:t>) </a:t>
            </a:r>
            <a:r>
              <a:rPr sz="1800" dirty="0">
                <a:latin typeface="Cambria Math"/>
                <a:cs typeface="Cambria Math"/>
              </a:rPr>
              <a:t>− 𝑦 </a:t>
            </a:r>
            <a:r>
              <a:rPr sz="1950" spc="60" baseline="27777" dirty="0">
                <a:latin typeface="Cambria Math"/>
                <a:cs typeface="Cambria Math"/>
              </a:rPr>
              <a:t>2 </a:t>
            </a:r>
            <a:r>
              <a:rPr sz="1800" spc="35" dirty="0">
                <a:latin typeface="Cambria Math"/>
                <a:cs typeface="Cambria Math"/>
              </a:rPr>
              <a:t>)</a:t>
            </a:r>
            <a:r>
              <a:rPr sz="1950" spc="52" baseline="27777" dirty="0">
                <a:latin typeface="Cambria Math"/>
                <a:cs typeface="Cambria Math"/>
              </a:rPr>
              <a:t>2</a:t>
            </a:r>
            <a:r>
              <a:rPr sz="1800" spc="35" dirty="0">
                <a:latin typeface="Cambria Math"/>
                <a:cs typeface="Cambria Math"/>
              </a:rPr>
              <a:t>+(𝐻(𝑥</a:t>
            </a:r>
            <a:r>
              <a:rPr sz="1950" spc="52" baseline="27777" dirty="0">
                <a:latin typeface="Cambria Math"/>
                <a:cs typeface="Cambria Math"/>
              </a:rPr>
              <a:t>(3)</a:t>
            </a:r>
            <a:r>
              <a:rPr sz="1800" spc="35" dirty="0">
                <a:latin typeface="Cambria Math"/>
                <a:cs typeface="Cambria Math"/>
              </a:rPr>
              <a:t>) </a:t>
            </a:r>
            <a:r>
              <a:rPr sz="1800" dirty="0">
                <a:latin typeface="Cambria Math"/>
                <a:cs typeface="Cambria Math"/>
              </a:rPr>
              <a:t>− 𝑦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950" spc="60" baseline="27777" dirty="0">
                <a:latin typeface="Cambria Math"/>
                <a:cs typeface="Cambria Math"/>
              </a:rPr>
              <a:t>3 </a:t>
            </a:r>
            <a:r>
              <a:rPr sz="1800" spc="15" dirty="0">
                <a:latin typeface="Cambria Math"/>
                <a:cs typeface="Cambria Math"/>
              </a:rPr>
              <a:t>)</a:t>
            </a:r>
            <a:r>
              <a:rPr sz="1950" spc="22" baseline="27777" dirty="0"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  <a:p>
            <a:pPr marL="6350" algn="ctr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26435" y="4820030"/>
            <a:ext cx="213360" cy="15240"/>
          </a:xfrm>
          <a:custGeom>
            <a:avLst/>
            <a:gdLst/>
            <a:ahLst/>
            <a:cxnLst/>
            <a:rect l="l" t="t" r="r" b="b"/>
            <a:pathLst>
              <a:path w="213360" h="15239">
                <a:moveTo>
                  <a:pt x="213360" y="0"/>
                </a:moveTo>
                <a:lnTo>
                  <a:pt x="0" y="0"/>
                </a:lnTo>
                <a:lnTo>
                  <a:pt x="0" y="15240"/>
                </a:lnTo>
                <a:lnTo>
                  <a:pt x="213360" y="15240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13989" y="4805553"/>
            <a:ext cx="237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6117" y="5005196"/>
            <a:ext cx="3105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0" dirty="0">
                <a:latin typeface="Cambria Math"/>
                <a:cs typeface="Cambria Math"/>
              </a:rPr>
              <a:t>𝒊</a:t>
            </a:r>
            <a:r>
              <a:rPr sz="1300" spc="-20" dirty="0">
                <a:latin typeface="Cambria Math"/>
                <a:cs typeface="Cambria Math"/>
              </a:rPr>
              <a:t>=</a:t>
            </a:r>
            <a:r>
              <a:rPr sz="1300" spc="20" dirty="0">
                <a:latin typeface="Cambria Math"/>
                <a:cs typeface="Cambria Math"/>
              </a:rPr>
              <a:t>𝟏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0126" y="4372483"/>
            <a:ext cx="1809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0" dirty="0">
                <a:latin typeface="Cambria Math"/>
                <a:cs typeface="Cambria Math"/>
              </a:rPr>
              <a:t>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13579" y="4683505"/>
            <a:ext cx="172593" cy="155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82394" y="4478858"/>
            <a:ext cx="306070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015">
              <a:lnSpc>
                <a:spcPts val="1764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𝟏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1764"/>
              </a:lnSpc>
              <a:tabLst>
                <a:tab pos="1095375" algn="l"/>
              </a:tabLst>
            </a:pPr>
            <a:r>
              <a:rPr sz="1800" dirty="0">
                <a:latin typeface="Cambria Math"/>
                <a:cs typeface="Cambria Math"/>
              </a:rPr>
              <a:t>𝒄𝒐𝒔𝒕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	</a:t>
            </a:r>
            <a:r>
              <a:rPr sz="1800" spc="210" dirty="0">
                <a:latin typeface="Cambria Math"/>
                <a:cs typeface="Cambria Math"/>
              </a:rPr>
              <a:t>෍(𝑯(𝒙</a:t>
            </a:r>
            <a:r>
              <a:rPr sz="1950" spc="315" baseline="27777" dirty="0">
                <a:latin typeface="Cambria Math"/>
                <a:cs typeface="Cambria Math"/>
              </a:rPr>
              <a:t>(𝒊)</a:t>
            </a:r>
            <a:r>
              <a:rPr sz="1800" spc="210" dirty="0">
                <a:latin typeface="Cambria Math"/>
                <a:cs typeface="Cambria Math"/>
              </a:rPr>
              <a:t>) </a:t>
            </a:r>
            <a:r>
              <a:rPr sz="1800" dirty="0">
                <a:latin typeface="Cambria Math"/>
                <a:cs typeface="Cambria Math"/>
              </a:rPr>
              <a:t>− 𝒚 </a:t>
            </a:r>
            <a:r>
              <a:rPr sz="1950" spc="7" baseline="27777" dirty="0">
                <a:latin typeface="Cambria Math"/>
                <a:cs typeface="Cambria Math"/>
              </a:rPr>
              <a:t>𝒊  </a:t>
            </a:r>
            <a:r>
              <a:rPr sz="1800" spc="-310" dirty="0">
                <a:latin typeface="Cambria Math"/>
                <a:cs typeface="Cambria Math"/>
              </a:rPr>
              <a:t>)</a:t>
            </a:r>
            <a:r>
              <a:rPr sz="1950" spc="-465" baseline="27777" dirty="0">
                <a:latin typeface="Cambria Math"/>
                <a:cs typeface="Cambria Math"/>
              </a:rPr>
              <a:t>𝟐</a:t>
            </a:r>
            <a:endParaRPr sz="1950" baseline="27777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3225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</a:t>
            </a:r>
            <a:r>
              <a:rPr spc="-6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4056379" y="3445890"/>
            <a:ext cx="374650" cy="282575"/>
          </a:xfrm>
          <a:custGeom>
            <a:avLst/>
            <a:gdLst/>
            <a:ahLst/>
            <a:cxnLst/>
            <a:rect l="l" t="t" r="r" b="b"/>
            <a:pathLst>
              <a:path w="374650" h="282575">
                <a:moveTo>
                  <a:pt x="284607" y="0"/>
                </a:moveTo>
                <a:lnTo>
                  <a:pt x="280670" y="11430"/>
                </a:lnTo>
                <a:lnTo>
                  <a:pt x="296977" y="18522"/>
                </a:lnTo>
                <a:lnTo>
                  <a:pt x="311023" y="28352"/>
                </a:lnTo>
                <a:lnTo>
                  <a:pt x="339566" y="73852"/>
                </a:lnTo>
                <a:lnTo>
                  <a:pt x="347948" y="115623"/>
                </a:lnTo>
                <a:lnTo>
                  <a:pt x="348996" y="139700"/>
                </a:lnTo>
                <a:lnTo>
                  <a:pt x="347948" y="164633"/>
                </a:lnTo>
                <a:lnTo>
                  <a:pt x="339566" y="207547"/>
                </a:lnTo>
                <a:lnTo>
                  <a:pt x="311070" y="253793"/>
                </a:lnTo>
                <a:lnTo>
                  <a:pt x="281050" y="270891"/>
                </a:lnTo>
                <a:lnTo>
                  <a:pt x="284607" y="282321"/>
                </a:lnTo>
                <a:lnTo>
                  <a:pt x="323167" y="264239"/>
                </a:lnTo>
                <a:lnTo>
                  <a:pt x="351536" y="232918"/>
                </a:lnTo>
                <a:lnTo>
                  <a:pt x="368903" y="191071"/>
                </a:lnTo>
                <a:lnTo>
                  <a:pt x="374650" y="141224"/>
                </a:lnTo>
                <a:lnTo>
                  <a:pt x="373197" y="115339"/>
                </a:lnTo>
                <a:lnTo>
                  <a:pt x="361576" y="69429"/>
                </a:lnTo>
                <a:lnTo>
                  <a:pt x="338524" y="32093"/>
                </a:lnTo>
                <a:lnTo>
                  <a:pt x="305135" y="7379"/>
                </a:lnTo>
                <a:lnTo>
                  <a:pt x="284607" y="0"/>
                </a:lnTo>
                <a:close/>
              </a:path>
              <a:path w="374650" h="282575">
                <a:moveTo>
                  <a:pt x="90043" y="0"/>
                </a:moveTo>
                <a:lnTo>
                  <a:pt x="51657" y="18081"/>
                </a:lnTo>
                <a:lnTo>
                  <a:pt x="23368" y="49403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49" y="263717"/>
                </a:lnTo>
                <a:lnTo>
                  <a:pt x="63690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6598" y="3356609"/>
            <a:ext cx="568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730" algn="l"/>
              </a:tabLst>
            </a:pPr>
            <a:r>
              <a:rPr sz="2400" dirty="0">
                <a:latin typeface="Cambria Math"/>
                <a:cs typeface="Cambria Math"/>
              </a:rPr>
              <a:t>𝑯	𝒙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9454" y="3356609"/>
            <a:ext cx="1361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 𝑾𝒙 +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𝒃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8565" y="2234945"/>
            <a:ext cx="1101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𝒄𝒐𝒔𝒕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23484" y="2489200"/>
            <a:ext cx="330835" cy="22860"/>
          </a:xfrm>
          <a:custGeom>
            <a:avLst/>
            <a:gdLst/>
            <a:ahLst/>
            <a:cxnLst/>
            <a:rect l="l" t="t" r="r" b="b"/>
            <a:pathLst>
              <a:path w="330835" h="22860">
                <a:moveTo>
                  <a:pt x="330708" y="0"/>
                </a:moveTo>
                <a:lnTo>
                  <a:pt x="0" y="0"/>
                </a:lnTo>
                <a:lnTo>
                  <a:pt x="0" y="22860"/>
                </a:lnTo>
                <a:lnTo>
                  <a:pt x="330708" y="22860"/>
                </a:lnTo>
                <a:lnTo>
                  <a:pt x="330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11292" y="2472689"/>
            <a:ext cx="354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𝒎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3628" y="2783585"/>
            <a:ext cx="46926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0" dirty="0">
                <a:latin typeface="Cambria Math"/>
                <a:cs typeface="Cambria Math"/>
              </a:rPr>
              <a:t>𝒊</a:t>
            </a:r>
            <a:r>
              <a:rPr sz="2050" spc="-45" dirty="0">
                <a:latin typeface="Cambria Math"/>
                <a:cs typeface="Cambria Math"/>
              </a:rPr>
              <a:t>=</a:t>
            </a:r>
            <a:r>
              <a:rPr sz="2050" spc="-10" dirty="0">
                <a:latin typeface="Cambria Math"/>
                <a:cs typeface="Cambria Math"/>
              </a:rPr>
              <a:t>𝟏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4213" y="1801444"/>
            <a:ext cx="26606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0" dirty="0">
                <a:latin typeface="Cambria Math"/>
                <a:cs typeface="Cambria Math"/>
              </a:rPr>
              <a:t>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98561" y="2277491"/>
            <a:ext cx="266700" cy="240029"/>
          </a:xfrm>
          <a:custGeom>
            <a:avLst/>
            <a:gdLst/>
            <a:ahLst/>
            <a:cxnLst/>
            <a:rect l="l" t="t" r="r" b="b"/>
            <a:pathLst>
              <a:path w="266700" h="240030">
                <a:moveTo>
                  <a:pt x="189738" y="0"/>
                </a:moveTo>
                <a:lnTo>
                  <a:pt x="186309" y="9779"/>
                </a:lnTo>
                <a:lnTo>
                  <a:pt x="200191" y="15801"/>
                </a:lnTo>
                <a:lnTo>
                  <a:pt x="212121" y="24145"/>
                </a:lnTo>
                <a:lnTo>
                  <a:pt x="236364" y="62773"/>
                </a:lnTo>
                <a:lnTo>
                  <a:pt x="244348" y="118745"/>
                </a:lnTo>
                <a:lnTo>
                  <a:pt x="243464" y="139942"/>
                </a:lnTo>
                <a:lnTo>
                  <a:pt x="230124" y="191770"/>
                </a:lnTo>
                <a:lnTo>
                  <a:pt x="200334" y="224202"/>
                </a:lnTo>
                <a:lnTo>
                  <a:pt x="186690" y="230250"/>
                </a:lnTo>
                <a:lnTo>
                  <a:pt x="189738" y="240030"/>
                </a:lnTo>
                <a:lnTo>
                  <a:pt x="235529" y="212687"/>
                </a:lnTo>
                <a:lnTo>
                  <a:pt x="261254" y="162433"/>
                </a:lnTo>
                <a:lnTo>
                  <a:pt x="266192" y="120014"/>
                </a:lnTo>
                <a:lnTo>
                  <a:pt x="264953" y="98061"/>
                </a:lnTo>
                <a:lnTo>
                  <a:pt x="255047" y="59060"/>
                </a:lnTo>
                <a:lnTo>
                  <a:pt x="222297" y="15351"/>
                </a:lnTo>
                <a:lnTo>
                  <a:pt x="207071" y="6264"/>
                </a:lnTo>
                <a:lnTo>
                  <a:pt x="189738" y="0"/>
                </a:lnTo>
                <a:close/>
              </a:path>
              <a:path w="266700" h="240030">
                <a:moveTo>
                  <a:pt x="76581" y="0"/>
                </a:moveTo>
                <a:lnTo>
                  <a:pt x="30789" y="27271"/>
                </a:lnTo>
                <a:lnTo>
                  <a:pt x="4952" y="77739"/>
                </a:lnTo>
                <a:lnTo>
                  <a:pt x="0" y="120014"/>
                </a:lnTo>
                <a:lnTo>
                  <a:pt x="1238" y="142093"/>
                </a:lnTo>
                <a:lnTo>
                  <a:pt x="11144" y="181058"/>
                </a:lnTo>
                <a:lnTo>
                  <a:pt x="43815" y="224583"/>
                </a:lnTo>
                <a:lnTo>
                  <a:pt x="76581" y="240030"/>
                </a:lnTo>
                <a:lnTo>
                  <a:pt x="79629" y="230250"/>
                </a:lnTo>
                <a:lnTo>
                  <a:pt x="65913" y="224202"/>
                </a:lnTo>
                <a:lnTo>
                  <a:pt x="54101" y="215773"/>
                </a:lnTo>
                <a:lnTo>
                  <a:pt x="29934" y="176430"/>
                </a:lnTo>
                <a:lnTo>
                  <a:pt x="21844" y="118745"/>
                </a:lnTo>
                <a:lnTo>
                  <a:pt x="22746" y="98294"/>
                </a:lnTo>
                <a:lnTo>
                  <a:pt x="36195" y="47751"/>
                </a:lnTo>
                <a:lnTo>
                  <a:pt x="66127" y="15801"/>
                </a:lnTo>
                <a:lnTo>
                  <a:pt x="80010" y="9779"/>
                </a:lnTo>
                <a:lnTo>
                  <a:pt x="76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43804" y="1966722"/>
            <a:ext cx="3402329" cy="720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735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𝟏</a:t>
            </a:r>
            <a:endParaRPr sz="2800">
              <a:latin typeface="Cambria Math"/>
              <a:cs typeface="Cambria Math"/>
            </a:endParaRPr>
          </a:p>
          <a:p>
            <a:pPr marL="368300">
              <a:lnSpc>
                <a:spcPts val="2735"/>
              </a:lnSpc>
            </a:pPr>
            <a:r>
              <a:rPr sz="2800" spc="325" dirty="0">
                <a:latin typeface="Cambria Math"/>
                <a:cs typeface="Cambria Math"/>
              </a:rPr>
              <a:t>෍(𝑯(𝒙</a:t>
            </a:r>
            <a:r>
              <a:rPr sz="3075" spc="487" baseline="27100" dirty="0">
                <a:latin typeface="Cambria Math"/>
                <a:cs typeface="Cambria Math"/>
              </a:rPr>
              <a:t>(𝒊)</a:t>
            </a:r>
            <a:r>
              <a:rPr sz="2800" spc="325" dirty="0">
                <a:latin typeface="Cambria Math"/>
                <a:cs typeface="Cambria Math"/>
              </a:rPr>
              <a:t>) </a:t>
            </a:r>
            <a:r>
              <a:rPr sz="2800" spc="-5" dirty="0">
                <a:latin typeface="Cambria Math"/>
                <a:cs typeface="Cambria Math"/>
              </a:rPr>
              <a:t>− 𝒚 </a:t>
            </a:r>
            <a:r>
              <a:rPr sz="3075" spc="-7" baseline="27100" dirty="0">
                <a:latin typeface="Cambria Math"/>
                <a:cs typeface="Cambria Math"/>
              </a:rPr>
              <a:t>𝒊  </a:t>
            </a:r>
            <a:r>
              <a:rPr sz="2800" spc="-555" dirty="0">
                <a:latin typeface="Cambria Math"/>
                <a:cs typeface="Cambria Math"/>
              </a:rPr>
              <a:t>)</a:t>
            </a:r>
            <a:r>
              <a:rPr sz="3075" spc="-832" baseline="27100" dirty="0">
                <a:latin typeface="Cambria Math"/>
                <a:cs typeface="Cambria Math"/>
              </a:rPr>
              <a:t>𝟐</a:t>
            </a:r>
            <a:endParaRPr sz="3075" baseline="271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27577" y="5068315"/>
            <a:ext cx="2094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𝒄𝒐𝒔𝒕(𝑾, 𝒃)</a:t>
            </a:r>
            <a:r>
              <a:rPr sz="2800" spc="-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84876" y="5322061"/>
            <a:ext cx="330835" cy="22860"/>
          </a:xfrm>
          <a:custGeom>
            <a:avLst/>
            <a:gdLst/>
            <a:ahLst/>
            <a:cxnLst/>
            <a:rect l="l" t="t" r="r" b="b"/>
            <a:pathLst>
              <a:path w="330835" h="22860">
                <a:moveTo>
                  <a:pt x="330708" y="0"/>
                </a:moveTo>
                <a:lnTo>
                  <a:pt x="0" y="0"/>
                </a:lnTo>
                <a:lnTo>
                  <a:pt x="0" y="22859"/>
                </a:lnTo>
                <a:lnTo>
                  <a:pt x="330708" y="22859"/>
                </a:lnTo>
                <a:lnTo>
                  <a:pt x="330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72810" y="5306059"/>
            <a:ext cx="354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𝒎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75146" y="5616955"/>
            <a:ext cx="46926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0" dirty="0">
                <a:latin typeface="Cambria Math"/>
                <a:cs typeface="Cambria Math"/>
              </a:rPr>
              <a:t>𝒊</a:t>
            </a:r>
            <a:r>
              <a:rPr sz="2050" spc="-45" dirty="0">
                <a:latin typeface="Cambria Math"/>
                <a:cs typeface="Cambria Math"/>
              </a:rPr>
              <a:t>=</a:t>
            </a:r>
            <a:r>
              <a:rPr sz="2050" spc="-10" dirty="0">
                <a:latin typeface="Cambria Math"/>
                <a:cs typeface="Cambria Math"/>
              </a:rPr>
              <a:t>𝟏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75730" y="4634941"/>
            <a:ext cx="26606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0" dirty="0">
                <a:latin typeface="Cambria Math"/>
                <a:cs typeface="Cambria Math"/>
              </a:rPr>
              <a:t>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59953" y="5110226"/>
            <a:ext cx="266700" cy="240029"/>
          </a:xfrm>
          <a:custGeom>
            <a:avLst/>
            <a:gdLst/>
            <a:ahLst/>
            <a:cxnLst/>
            <a:rect l="l" t="t" r="r" b="b"/>
            <a:pathLst>
              <a:path w="266700" h="240029">
                <a:moveTo>
                  <a:pt x="189738" y="0"/>
                </a:moveTo>
                <a:lnTo>
                  <a:pt x="186308" y="9779"/>
                </a:lnTo>
                <a:lnTo>
                  <a:pt x="200193" y="15801"/>
                </a:lnTo>
                <a:lnTo>
                  <a:pt x="212137" y="24145"/>
                </a:lnTo>
                <a:lnTo>
                  <a:pt x="236418" y="62829"/>
                </a:lnTo>
                <a:lnTo>
                  <a:pt x="244348" y="118872"/>
                </a:lnTo>
                <a:lnTo>
                  <a:pt x="243464" y="140013"/>
                </a:lnTo>
                <a:lnTo>
                  <a:pt x="230124" y="191770"/>
                </a:lnTo>
                <a:lnTo>
                  <a:pt x="200334" y="224202"/>
                </a:lnTo>
                <a:lnTo>
                  <a:pt x="186690" y="230251"/>
                </a:lnTo>
                <a:lnTo>
                  <a:pt x="189738" y="240030"/>
                </a:lnTo>
                <a:lnTo>
                  <a:pt x="235529" y="212812"/>
                </a:lnTo>
                <a:lnTo>
                  <a:pt x="261302" y="162512"/>
                </a:lnTo>
                <a:lnTo>
                  <a:pt x="266192" y="120142"/>
                </a:lnTo>
                <a:lnTo>
                  <a:pt x="264955" y="98117"/>
                </a:lnTo>
                <a:lnTo>
                  <a:pt x="255101" y="59116"/>
                </a:lnTo>
                <a:lnTo>
                  <a:pt x="222408" y="15414"/>
                </a:lnTo>
                <a:lnTo>
                  <a:pt x="207144" y="6284"/>
                </a:lnTo>
                <a:lnTo>
                  <a:pt x="189738" y="0"/>
                </a:lnTo>
                <a:close/>
              </a:path>
              <a:path w="266700" h="240029">
                <a:moveTo>
                  <a:pt x="76580" y="0"/>
                </a:moveTo>
                <a:lnTo>
                  <a:pt x="30789" y="27378"/>
                </a:lnTo>
                <a:lnTo>
                  <a:pt x="4952" y="77771"/>
                </a:lnTo>
                <a:lnTo>
                  <a:pt x="0" y="120142"/>
                </a:lnTo>
                <a:lnTo>
                  <a:pt x="1238" y="142166"/>
                </a:lnTo>
                <a:lnTo>
                  <a:pt x="11144" y="181167"/>
                </a:lnTo>
                <a:lnTo>
                  <a:pt x="43815" y="224694"/>
                </a:lnTo>
                <a:lnTo>
                  <a:pt x="76580" y="240030"/>
                </a:lnTo>
                <a:lnTo>
                  <a:pt x="79628" y="230251"/>
                </a:lnTo>
                <a:lnTo>
                  <a:pt x="65966" y="224202"/>
                </a:lnTo>
                <a:lnTo>
                  <a:pt x="54149" y="215772"/>
                </a:lnTo>
                <a:lnTo>
                  <a:pt x="29954" y="176486"/>
                </a:lnTo>
                <a:lnTo>
                  <a:pt x="21971" y="118872"/>
                </a:lnTo>
                <a:lnTo>
                  <a:pt x="22854" y="98365"/>
                </a:lnTo>
                <a:lnTo>
                  <a:pt x="36195" y="47751"/>
                </a:lnTo>
                <a:lnTo>
                  <a:pt x="66180" y="15801"/>
                </a:lnTo>
                <a:lnTo>
                  <a:pt x="80010" y="9779"/>
                </a:lnTo>
                <a:lnTo>
                  <a:pt x="76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05322" y="4800091"/>
            <a:ext cx="3402329" cy="720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735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𝟏</a:t>
            </a:r>
            <a:endParaRPr sz="2800">
              <a:latin typeface="Cambria Math"/>
              <a:cs typeface="Cambria Math"/>
            </a:endParaRPr>
          </a:p>
          <a:p>
            <a:pPr marL="368300">
              <a:lnSpc>
                <a:spcPts val="2735"/>
              </a:lnSpc>
            </a:pPr>
            <a:r>
              <a:rPr sz="2800" spc="325" dirty="0">
                <a:latin typeface="Cambria Math"/>
                <a:cs typeface="Cambria Math"/>
              </a:rPr>
              <a:t>෍(𝑯(𝒙</a:t>
            </a:r>
            <a:r>
              <a:rPr sz="3075" spc="487" baseline="27100" dirty="0">
                <a:latin typeface="Cambria Math"/>
                <a:cs typeface="Cambria Math"/>
              </a:rPr>
              <a:t>(𝒊)</a:t>
            </a:r>
            <a:r>
              <a:rPr sz="2800" spc="325" dirty="0">
                <a:latin typeface="Cambria Math"/>
                <a:cs typeface="Cambria Math"/>
              </a:rPr>
              <a:t>) </a:t>
            </a:r>
            <a:r>
              <a:rPr sz="2800" spc="-5" dirty="0">
                <a:latin typeface="Cambria Math"/>
                <a:cs typeface="Cambria Math"/>
              </a:rPr>
              <a:t>− 𝒚 </a:t>
            </a:r>
            <a:r>
              <a:rPr sz="3075" spc="-7" baseline="27100" dirty="0">
                <a:latin typeface="Cambria Math"/>
                <a:cs typeface="Cambria Math"/>
              </a:rPr>
              <a:t>𝒊  </a:t>
            </a:r>
            <a:r>
              <a:rPr sz="2800" spc="-560" dirty="0">
                <a:latin typeface="Cambria Math"/>
                <a:cs typeface="Cambria Math"/>
              </a:rPr>
              <a:t>)</a:t>
            </a:r>
            <a:r>
              <a:rPr sz="3075" spc="-839" baseline="27100" dirty="0">
                <a:latin typeface="Cambria Math"/>
                <a:cs typeface="Cambria Math"/>
              </a:rPr>
              <a:t>𝟐</a:t>
            </a:r>
            <a:endParaRPr sz="3075" baseline="271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635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목표: Minimize</a:t>
            </a:r>
            <a:r>
              <a:rPr spc="-15" dirty="0"/>
              <a:t> </a:t>
            </a:r>
            <a:r>
              <a:rPr spc="-5" dirty="0"/>
              <a:t>cost</a:t>
            </a:r>
          </a:p>
        </p:txBody>
      </p:sp>
      <p:sp>
        <p:nvSpPr>
          <p:cNvPr id="3" name="object 3"/>
          <p:cNvSpPr/>
          <p:nvPr/>
        </p:nvSpPr>
        <p:spPr>
          <a:xfrm>
            <a:off x="7230236" y="3181985"/>
            <a:ext cx="1330325" cy="470534"/>
          </a:xfrm>
          <a:custGeom>
            <a:avLst/>
            <a:gdLst/>
            <a:ahLst/>
            <a:cxnLst/>
            <a:rect l="l" t="t" r="r" b="b"/>
            <a:pathLst>
              <a:path w="1330325" h="470535">
                <a:moveTo>
                  <a:pt x="1179957" y="0"/>
                </a:moveTo>
                <a:lnTo>
                  <a:pt x="1173226" y="19050"/>
                </a:lnTo>
                <a:lnTo>
                  <a:pt x="1200467" y="30859"/>
                </a:lnTo>
                <a:lnTo>
                  <a:pt x="1223899" y="47228"/>
                </a:lnTo>
                <a:lnTo>
                  <a:pt x="1259332" y="93599"/>
                </a:lnTo>
                <a:lnTo>
                  <a:pt x="1280080" y="156035"/>
                </a:lnTo>
                <a:lnTo>
                  <a:pt x="1287018" y="232663"/>
                </a:lnTo>
                <a:lnTo>
                  <a:pt x="1285279" y="274117"/>
                </a:lnTo>
                <a:lnTo>
                  <a:pt x="1271373" y="345642"/>
                </a:lnTo>
                <a:lnTo>
                  <a:pt x="1243389" y="401452"/>
                </a:lnTo>
                <a:lnTo>
                  <a:pt x="1200804" y="439120"/>
                </a:lnTo>
                <a:lnTo>
                  <a:pt x="1173988" y="450976"/>
                </a:lnTo>
                <a:lnTo>
                  <a:pt x="1179957" y="470026"/>
                </a:lnTo>
                <a:lnTo>
                  <a:pt x="1244060" y="440007"/>
                </a:lnTo>
                <a:lnTo>
                  <a:pt x="1291209" y="387985"/>
                </a:lnTo>
                <a:lnTo>
                  <a:pt x="1320244" y="318262"/>
                </a:lnTo>
                <a:lnTo>
                  <a:pt x="1327517" y="278399"/>
                </a:lnTo>
                <a:lnTo>
                  <a:pt x="1329944" y="235203"/>
                </a:lnTo>
                <a:lnTo>
                  <a:pt x="1327515" y="192079"/>
                </a:lnTo>
                <a:lnTo>
                  <a:pt x="1320228" y="152241"/>
                </a:lnTo>
                <a:lnTo>
                  <a:pt x="1308084" y="115689"/>
                </a:lnTo>
                <a:lnTo>
                  <a:pt x="1269628" y="53488"/>
                </a:lnTo>
                <a:lnTo>
                  <a:pt x="1214054" y="12289"/>
                </a:lnTo>
                <a:lnTo>
                  <a:pt x="1179957" y="0"/>
                </a:lnTo>
                <a:close/>
              </a:path>
              <a:path w="1330325" h="470535">
                <a:moveTo>
                  <a:pt x="149860" y="0"/>
                </a:moveTo>
                <a:lnTo>
                  <a:pt x="85867" y="30114"/>
                </a:lnTo>
                <a:lnTo>
                  <a:pt x="38735" y="82423"/>
                </a:lnTo>
                <a:lnTo>
                  <a:pt x="9651" y="152241"/>
                </a:lnTo>
                <a:lnTo>
                  <a:pt x="2409" y="192079"/>
                </a:lnTo>
                <a:lnTo>
                  <a:pt x="0" y="235203"/>
                </a:lnTo>
                <a:lnTo>
                  <a:pt x="2407" y="278399"/>
                </a:lnTo>
                <a:lnTo>
                  <a:pt x="9636" y="318262"/>
                </a:lnTo>
                <a:lnTo>
                  <a:pt x="21699" y="354790"/>
                </a:lnTo>
                <a:lnTo>
                  <a:pt x="60063" y="416752"/>
                </a:lnTo>
                <a:lnTo>
                  <a:pt x="115689" y="457761"/>
                </a:lnTo>
                <a:lnTo>
                  <a:pt x="149860" y="470026"/>
                </a:lnTo>
                <a:lnTo>
                  <a:pt x="155829" y="450976"/>
                </a:lnTo>
                <a:lnTo>
                  <a:pt x="129014" y="439120"/>
                </a:lnTo>
                <a:lnTo>
                  <a:pt x="105902" y="422608"/>
                </a:lnTo>
                <a:lnTo>
                  <a:pt x="70739" y="375665"/>
                </a:lnTo>
                <a:lnTo>
                  <a:pt x="49768" y="311785"/>
                </a:lnTo>
                <a:lnTo>
                  <a:pt x="42799" y="232663"/>
                </a:lnTo>
                <a:lnTo>
                  <a:pt x="44539" y="192593"/>
                </a:lnTo>
                <a:lnTo>
                  <a:pt x="58497" y="123025"/>
                </a:lnTo>
                <a:lnTo>
                  <a:pt x="86528" y="68145"/>
                </a:lnTo>
                <a:lnTo>
                  <a:pt x="129442" y="30859"/>
                </a:lnTo>
                <a:lnTo>
                  <a:pt x="156591" y="19050"/>
                </a:lnTo>
                <a:lnTo>
                  <a:pt x="149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63441" y="3042030"/>
            <a:ext cx="4744720" cy="945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85"/>
              </a:lnSpc>
              <a:spcBef>
                <a:spcPts val="95"/>
              </a:spcBef>
              <a:tabLst>
                <a:tab pos="3733165" algn="l"/>
              </a:tabLst>
            </a:pPr>
            <a:r>
              <a:rPr sz="4000" spc="-10" dirty="0">
                <a:latin typeface="Cambria Math"/>
                <a:cs typeface="Cambria Math"/>
              </a:rPr>
              <a:t>𝒎𝒊𝒏𝒊𝒎𝒊𝒛𝒆</a:t>
            </a:r>
            <a:r>
              <a:rPr sz="4000" spc="35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𝒄𝒐𝒔𝒕	</a:t>
            </a:r>
            <a:r>
              <a:rPr sz="4000" dirty="0">
                <a:latin typeface="Cambria Math"/>
                <a:cs typeface="Cambria Math"/>
              </a:rPr>
              <a:t>𝑾,</a:t>
            </a:r>
            <a:r>
              <a:rPr sz="4000" spc="-290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𝒃</a:t>
            </a:r>
            <a:endParaRPr sz="4000">
              <a:latin typeface="Cambria Math"/>
              <a:cs typeface="Cambria Math"/>
            </a:endParaRPr>
          </a:p>
          <a:p>
            <a:pPr marL="875665">
              <a:lnSpc>
                <a:spcPts val="2665"/>
              </a:lnSpc>
            </a:pPr>
            <a:r>
              <a:rPr sz="2400" spc="45" dirty="0">
                <a:latin typeface="Cambria Math"/>
                <a:cs typeface="Cambria Math"/>
              </a:rPr>
              <a:t>𝑊,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 최소화</a:t>
            </a:r>
            <a:r>
              <a:rPr spc="-60" dirty="0"/>
              <a:t> </a:t>
            </a:r>
            <a:r>
              <a:rPr spc="-5"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89023"/>
            <a:ext cx="2487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굴림"/>
                <a:cs typeface="굴림"/>
              </a:rPr>
              <a:t>Hypothesis and</a:t>
            </a:r>
            <a:r>
              <a:rPr sz="1800" spc="-4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Cost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8292" y="2832354"/>
            <a:ext cx="375285" cy="282575"/>
          </a:xfrm>
          <a:custGeom>
            <a:avLst/>
            <a:gdLst/>
            <a:ahLst/>
            <a:cxnLst/>
            <a:rect l="l" t="t" r="r" b="b"/>
            <a:pathLst>
              <a:path w="375285" h="282575">
                <a:moveTo>
                  <a:pt x="284734" y="0"/>
                </a:moveTo>
                <a:lnTo>
                  <a:pt x="280670" y="11430"/>
                </a:lnTo>
                <a:lnTo>
                  <a:pt x="297033" y="18522"/>
                </a:lnTo>
                <a:lnTo>
                  <a:pt x="311086" y="28352"/>
                </a:lnTo>
                <a:lnTo>
                  <a:pt x="339619" y="73852"/>
                </a:lnTo>
                <a:lnTo>
                  <a:pt x="347950" y="115623"/>
                </a:lnTo>
                <a:lnTo>
                  <a:pt x="348996" y="139700"/>
                </a:lnTo>
                <a:lnTo>
                  <a:pt x="347948" y="164633"/>
                </a:lnTo>
                <a:lnTo>
                  <a:pt x="339566" y="207547"/>
                </a:lnTo>
                <a:lnTo>
                  <a:pt x="311070" y="253793"/>
                </a:lnTo>
                <a:lnTo>
                  <a:pt x="281051" y="270891"/>
                </a:lnTo>
                <a:lnTo>
                  <a:pt x="284734" y="282321"/>
                </a:lnTo>
                <a:lnTo>
                  <a:pt x="323183" y="264239"/>
                </a:lnTo>
                <a:lnTo>
                  <a:pt x="351536" y="232918"/>
                </a:lnTo>
                <a:lnTo>
                  <a:pt x="368966" y="191071"/>
                </a:lnTo>
                <a:lnTo>
                  <a:pt x="374777" y="141224"/>
                </a:lnTo>
                <a:lnTo>
                  <a:pt x="373304" y="115339"/>
                </a:lnTo>
                <a:lnTo>
                  <a:pt x="361596" y="69429"/>
                </a:lnTo>
                <a:lnTo>
                  <a:pt x="338526" y="32093"/>
                </a:lnTo>
                <a:lnTo>
                  <a:pt x="305188" y="7379"/>
                </a:lnTo>
                <a:lnTo>
                  <a:pt x="284734" y="0"/>
                </a:lnTo>
                <a:close/>
              </a:path>
              <a:path w="375285" h="282575">
                <a:moveTo>
                  <a:pt x="90043" y="0"/>
                </a:moveTo>
                <a:lnTo>
                  <a:pt x="51657" y="18081"/>
                </a:lnTo>
                <a:lnTo>
                  <a:pt x="23368" y="49403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49" y="263717"/>
                </a:lnTo>
                <a:lnTo>
                  <a:pt x="63690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61740" y="3628466"/>
            <a:ext cx="2094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𝒄𝒐𝒔𝒕(𝑾, </a:t>
            </a:r>
            <a:r>
              <a:rPr sz="2800" spc="-10" dirty="0">
                <a:latin typeface="Cambria Math"/>
                <a:cs typeface="Cambria Math"/>
              </a:rPr>
              <a:t>𝒃)</a:t>
            </a:r>
            <a:r>
              <a:rPr sz="2800" spc="-4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18911" y="3882897"/>
            <a:ext cx="330835" cy="22860"/>
          </a:xfrm>
          <a:custGeom>
            <a:avLst/>
            <a:gdLst/>
            <a:ahLst/>
            <a:cxnLst/>
            <a:rect l="l" t="t" r="r" b="b"/>
            <a:pathLst>
              <a:path w="330835" h="22860">
                <a:moveTo>
                  <a:pt x="330708" y="0"/>
                </a:moveTo>
                <a:lnTo>
                  <a:pt x="0" y="0"/>
                </a:lnTo>
                <a:lnTo>
                  <a:pt x="0" y="22859"/>
                </a:lnTo>
                <a:lnTo>
                  <a:pt x="330708" y="22859"/>
                </a:lnTo>
                <a:lnTo>
                  <a:pt x="330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06973" y="3866769"/>
            <a:ext cx="354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𝒎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9309" y="4177665"/>
            <a:ext cx="46863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0" dirty="0">
                <a:latin typeface="Cambria Math"/>
                <a:cs typeface="Cambria Math"/>
              </a:rPr>
              <a:t>𝒊</a:t>
            </a:r>
            <a:r>
              <a:rPr sz="2050" spc="-50" dirty="0">
                <a:latin typeface="Cambria Math"/>
                <a:cs typeface="Cambria Math"/>
              </a:rPr>
              <a:t>=</a:t>
            </a:r>
            <a:r>
              <a:rPr sz="2050" spc="-10" dirty="0">
                <a:latin typeface="Cambria Math"/>
                <a:cs typeface="Cambria Math"/>
              </a:rPr>
              <a:t>𝟏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8639" y="2639411"/>
            <a:ext cx="2114550" cy="893444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  <a:tabLst>
                <a:tab pos="752475" algn="l"/>
              </a:tabLst>
            </a:pPr>
            <a:r>
              <a:rPr sz="2400" dirty="0">
                <a:latin typeface="Cambria Math"/>
                <a:cs typeface="Cambria Math"/>
              </a:rPr>
              <a:t>𝑯</a:t>
            </a:r>
            <a:r>
              <a:rPr sz="2400" spc="46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𝒙	= 𝑾𝒙 +</a:t>
            </a:r>
            <a:r>
              <a:rPr sz="2400" spc="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𝒃</a:t>
            </a:r>
            <a:endParaRPr sz="2400">
              <a:latin typeface="Cambria Math"/>
              <a:cs typeface="Cambria Math"/>
            </a:endParaRPr>
          </a:p>
          <a:p>
            <a:pPr marL="453390" algn="ctr">
              <a:lnSpc>
                <a:spcPct val="100000"/>
              </a:lnSpc>
              <a:spcBef>
                <a:spcPts val="680"/>
              </a:spcBef>
            </a:pPr>
            <a:r>
              <a:rPr sz="2050" spc="-10" dirty="0">
                <a:latin typeface="Cambria Math"/>
                <a:cs typeface="Cambria Math"/>
              </a:rPr>
              <a:t>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94116" y="3671189"/>
            <a:ext cx="266700" cy="240029"/>
          </a:xfrm>
          <a:custGeom>
            <a:avLst/>
            <a:gdLst/>
            <a:ahLst/>
            <a:cxnLst/>
            <a:rect l="l" t="t" r="r" b="b"/>
            <a:pathLst>
              <a:path w="266700" h="240029">
                <a:moveTo>
                  <a:pt x="189610" y="0"/>
                </a:moveTo>
                <a:lnTo>
                  <a:pt x="186181" y="9779"/>
                </a:lnTo>
                <a:lnTo>
                  <a:pt x="200084" y="15801"/>
                </a:lnTo>
                <a:lnTo>
                  <a:pt x="212058" y="24145"/>
                </a:lnTo>
                <a:lnTo>
                  <a:pt x="236291" y="62827"/>
                </a:lnTo>
                <a:lnTo>
                  <a:pt x="244220" y="118744"/>
                </a:lnTo>
                <a:lnTo>
                  <a:pt x="243337" y="139942"/>
                </a:lnTo>
                <a:lnTo>
                  <a:pt x="229997" y="191769"/>
                </a:lnTo>
                <a:lnTo>
                  <a:pt x="200278" y="224202"/>
                </a:lnTo>
                <a:lnTo>
                  <a:pt x="186562" y="230250"/>
                </a:lnTo>
                <a:lnTo>
                  <a:pt x="189610" y="240030"/>
                </a:lnTo>
                <a:lnTo>
                  <a:pt x="235473" y="212705"/>
                </a:lnTo>
                <a:lnTo>
                  <a:pt x="261238" y="162433"/>
                </a:lnTo>
                <a:lnTo>
                  <a:pt x="266191" y="120015"/>
                </a:lnTo>
                <a:lnTo>
                  <a:pt x="264953" y="98061"/>
                </a:lnTo>
                <a:lnTo>
                  <a:pt x="255047" y="59060"/>
                </a:lnTo>
                <a:lnTo>
                  <a:pt x="222281" y="15398"/>
                </a:lnTo>
                <a:lnTo>
                  <a:pt x="207017" y="6282"/>
                </a:lnTo>
                <a:lnTo>
                  <a:pt x="189610" y="0"/>
                </a:lnTo>
                <a:close/>
              </a:path>
              <a:path w="266700" h="240029">
                <a:moveTo>
                  <a:pt x="76453" y="0"/>
                </a:moveTo>
                <a:lnTo>
                  <a:pt x="30769" y="27324"/>
                </a:lnTo>
                <a:lnTo>
                  <a:pt x="4952" y="77739"/>
                </a:lnTo>
                <a:lnTo>
                  <a:pt x="0" y="120015"/>
                </a:lnTo>
                <a:lnTo>
                  <a:pt x="1236" y="142093"/>
                </a:lnTo>
                <a:lnTo>
                  <a:pt x="11090" y="181058"/>
                </a:lnTo>
                <a:lnTo>
                  <a:pt x="43783" y="224631"/>
                </a:lnTo>
                <a:lnTo>
                  <a:pt x="76453" y="240030"/>
                </a:lnTo>
                <a:lnTo>
                  <a:pt x="79501" y="230250"/>
                </a:lnTo>
                <a:lnTo>
                  <a:pt x="65857" y="224202"/>
                </a:lnTo>
                <a:lnTo>
                  <a:pt x="54070" y="215773"/>
                </a:lnTo>
                <a:lnTo>
                  <a:pt x="29827" y="176430"/>
                </a:lnTo>
                <a:lnTo>
                  <a:pt x="21843" y="118744"/>
                </a:lnTo>
                <a:lnTo>
                  <a:pt x="22727" y="98311"/>
                </a:lnTo>
                <a:lnTo>
                  <a:pt x="36067" y="47752"/>
                </a:lnTo>
                <a:lnTo>
                  <a:pt x="66071" y="15801"/>
                </a:lnTo>
                <a:lnTo>
                  <a:pt x="79882" y="9779"/>
                </a:lnTo>
                <a:lnTo>
                  <a:pt x="76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39485" y="3360547"/>
            <a:ext cx="3401695" cy="720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735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𝟏</a:t>
            </a:r>
            <a:endParaRPr sz="2800">
              <a:latin typeface="Cambria Math"/>
              <a:cs typeface="Cambria Math"/>
            </a:endParaRPr>
          </a:p>
          <a:p>
            <a:pPr marL="368300">
              <a:lnSpc>
                <a:spcPts val="2735"/>
              </a:lnSpc>
            </a:pPr>
            <a:r>
              <a:rPr sz="2800" spc="325" dirty="0">
                <a:latin typeface="Cambria Math"/>
                <a:cs typeface="Cambria Math"/>
              </a:rPr>
              <a:t>෍(𝑯(𝒙</a:t>
            </a:r>
            <a:r>
              <a:rPr sz="3075" spc="487" baseline="27100" dirty="0">
                <a:latin typeface="Cambria Math"/>
                <a:cs typeface="Cambria Math"/>
              </a:rPr>
              <a:t>(𝒊)</a:t>
            </a:r>
            <a:r>
              <a:rPr sz="2800" spc="325" dirty="0">
                <a:latin typeface="Cambria Math"/>
                <a:cs typeface="Cambria Math"/>
              </a:rPr>
              <a:t>) </a:t>
            </a:r>
            <a:r>
              <a:rPr sz="2800" spc="-5" dirty="0">
                <a:latin typeface="Cambria Math"/>
                <a:cs typeface="Cambria Math"/>
              </a:rPr>
              <a:t>− 𝒚 </a:t>
            </a:r>
            <a:r>
              <a:rPr sz="3075" spc="-7" baseline="27100" dirty="0">
                <a:latin typeface="Cambria Math"/>
                <a:cs typeface="Cambria Math"/>
              </a:rPr>
              <a:t>𝒊  </a:t>
            </a:r>
            <a:r>
              <a:rPr sz="2800" spc="-560" dirty="0">
                <a:latin typeface="Cambria Math"/>
                <a:cs typeface="Cambria Math"/>
              </a:rPr>
              <a:t>)</a:t>
            </a:r>
            <a:r>
              <a:rPr sz="3075" spc="-839" baseline="27100" dirty="0">
                <a:latin typeface="Cambria Math"/>
                <a:cs typeface="Cambria Math"/>
              </a:rPr>
              <a:t>𝟐</a:t>
            </a:r>
            <a:endParaRPr sz="3075" baseline="271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 최소화</a:t>
            </a:r>
            <a:r>
              <a:rPr spc="-60" dirty="0"/>
              <a:t> </a:t>
            </a:r>
            <a:r>
              <a:rPr spc="-5"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89023"/>
            <a:ext cx="2562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굴림"/>
                <a:cs typeface="굴림"/>
              </a:rPr>
              <a:t>Simplified</a:t>
            </a:r>
            <a:r>
              <a:rPr sz="1800" spc="-6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Hypothesis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4517" y="2753741"/>
            <a:ext cx="374650" cy="282575"/>
          </a:xfrm>
          <a:custGeom>
            <a:avLst/>
            <a:gdLst/>
            <a:ahLst/>
            <a:cxnLst/>
            <a:rect l="l" t="t" r="r" b="b"/>
            <a:pathLst>
              <a:path w="374650" h="282575">
                <a:moveTo>
                  <a:pt x="284607" y="0"/>
                </a:moveTo>
                <a:lnTo>
                  <a:pt x="280543" y="11430"/>
                </a:lnTo>
                <a:lnTo>
                  <a:pt x="296924" y="18522"/>
                </a:lnTo>
                <a:lnTo>
                  <a:pt x="311007" y="28352"/>
                </a:lnTo>
                <a:lnTo>
                  <a:pt x="339546" y="73852"/>
                </a:lnTo>
                <a:lnTo>
                  <a:pt x="347841" y="115623"/>
                </a:lnTo>
                <a:lnTo>
                  <a:pt x="348869" y="139700"/>
                </a:lnTo>
                <a:lnTo>
                  <a:pt x="347821" y="164633"/>
                </a:lnTo>
                <a:lnTo>
                  <a:pt x="339439" y="207547"/>
                </a:lnTo>
                <a:lnTo>
                  <a:pt x="311007" y="253841"/>
                </a:lnTo>
                <a:lnTo>
                  <a:pt x="281051" y="270891"/>
                </a:lnTo>
                <a:lnTo>
                  <a:pt x="284607" y="282321"/>
                </a:lnTo>
                <a:lnTo>
                  <a:pt x="323103" y="264239"/>
                </a:lnTo>
                <a:lnTo>
                  <a:pt x="351409" y="232918"/>
                </a:lnTo>
                <a:lnTo>
                  <a:pt x="368839" y="191119"/>
                </a:lnTo>
                <a:lnTo>
                  <a:pt x="374650" y="141224"/>
                </a:lnTo>
                <a:lnTo>
                  <a:pt x="373197" y="115341"/>
                </a:lnTo>
                <a:lnTo>
                  <a:pt x="361576" y="69482"/>
                </a:lnTo>
                <a:lnTo>
                  <a:pt x="338453" y="32146"/>
                </a:lnTo>
                <a:lnTo>
                  <a:pt x="305063" y="7381"/>
                </a:lnTo>
                <a:lnTo>
                  <a:pt x="284607" y="0"/>
                </a:lnTo>
                <a:close/>
              </a:path>
              <a:path w="374650" h="282575">
                <a:moveTo>
                  <a:pt x="90043" y="0"/>
                </a:moveTo>
                <a:lnTo>
                  <a:pt x="51593" y="18097"/>
                </a:lnTo>
                <a:lnTo>
                  <a:pt x="23241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071" y="250227"/>
                </a:lnTo>
                <a:lnTo>
                  <a:pt x="69496" y="274941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475" y="263771"/>
                </a:lnTo>
                <a:lnTo>
                  <a:pt x="63579" y="253841"/>
                </a:lnTo>
                <a:lnTo>
                  <a:pt x="35103" y="207547"/>
                </a:lnTo>
                <a:lnTo>
                  <a:pt x="26808" y="164633"/>
                </a:lnTo>
                <a:lnTo>
                  <a:pt x="25781" y="139700"/>
                </a:lnTo>
                <a:lnTo>
                  <a:pt x="26808" y="115623"/>
                </a:lnTo>
                <a:lnTo>
                  <a:pt x="35103" y="73852"/>
                </a:lnTo>
                <a:lnTo>
                  <a:pt x="63722" y="28352"/>
                </a:lnTo>
                <a:lnTo>
                  <a:pt x="93980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34736" y="2663774"/>
            <a:ext cx="568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𝑯</a:t>
            </a:r>
            <a:r>
              <a:rPr sz="2400" spc="3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𝒙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89497" y="2663774"/>
            <a:ext cx="812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𝑾𝒙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0216" y="3908297"/>
            <a:ext cx="1746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𝒄𝒐𝒔𝒕(𝑾)</a:t>
            </a:r>
            <a:r>
              <a:rPr sz="2800" spc="9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69915" y="4162171"/>
            <a:ext cx="330835" cy="22860"/>
          </a:xfrm>
          <a:custGeom>
            <a:avLst/>
            <a:gdLst/>
            <a:ahLst/>
            <a:cxnLst/>
            <a:rect l="l" t="t" r="r" b="b"/>
            <a:pathLst>
              <a:path w="330835" h="22860">
                <a:moveTo>
                  <a:pt x="330708" y="0"/>
                </a:moveTo>
                <a:lnTo>
                  <a:pt x="0" y="0"/>
                </a:lnTo>
                <a:lnTo>
                  <a:pt x="0" y="22859"/>
                </a:lnTo>
                <a:lnTo>
                  <a:pt x="330708" y="22859"/>
                </a:lnTo>
                <a:lnTo>
                  <a:pt x="330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57978" y="4146041"/>
            <a:ext cx="354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𝒎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0314" y="4456938"/>
            <a:ext cx="46863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0" dirty="0">
                <a:latin typeface="Cambria Math"/>
                <a:cs typeface="Cambria Math"/>
              </a:rPr>
              <a:t>𝒊</a:t>
            </a:r>
            <a:r>
              <a:rPr sz="2050" spc="-50" dirty="0">
                <a:latin typeface="Cambria Math"/>
                <a:cs typeface="Cambria Math"/>
              </a:rPr>
              <a:t>=</a:t>
            </a:r>
            <a:r>
              <a:rPr sz="2050" spc="-10" dirty="0">
                <a:latin typeface="Cambria Math"/>
                <a:cs typeface="Cambria Math"/>
              </a:rPr>
              <a:t>𝟏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60897" y="3475101"/>
            <a:ext cx="26606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0" dirty="0">
                <a:latin typeface="Cambria Math"/>
                <a:cs typeface="Cambria Math"/>
              </a:rPr>
              <a:t>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45119" y="3950461"/>
            <a:ext cx="266700" cy="240029"/>
          </a:xfrm>
          <a:custGeom>
            <a:avLst/>
            <a:gdLst/>
            <a:ahLst/>
            <a:cxnLst/>
            <a:rect l="l" t="t" r="r" b="b"/>
            <a:pathLst>
              <a:path w="266700" h="240029">
                <a:moveTo>
                  <a:pt x="189610" y="0"/>
                </a:moveTo>
                <a:lnTo>
                  <a:pt x="186181" y="9651"/>
                </a:lnTo>
                <a:lnTo>
                  <a:pt x="200084" y="15730"/>
                </a:lnTo>
                <a:lnTo>
                  <a:pt x="212058" y="24082"/>
                </a:lnTo>
                <a:lnTo>
                  <a:pt x="236291" y="62773"/>
                </a:lnTo>
                <a:lnTo>
                  <a:pt x="244221" y="118744"/>
                </a:lnTo>
                <a:lnTo>
                  <a:pt x="243337" y="139888"/>
                </a:lnTo>
                <a:lnTo>
                  <a:pt x="229997" y="191769"/>
                </a:lnTo>
                <a:lnTo>
                  <a:pt x="200278" y="224131"/>
                </a:lnTo>
                <a:lnTo>
                  <a:pt x="186562" y="230250"/>
                </a:lnTo>
                <a:lnTo>
                  <a:pt x="189610" y="239902"/>
                </a:lnTo>
                <a:lnTo>
                  <a:pt x="235473" y="212685"/>
                </a:lnTo>
                <a:lnTo>
                  <a:pt x="261238" y="162385"/>
                </a:lnTo>
                <a:lnTo>
                  <a:pt x="266191" y="120014"/>
                </a:lnTo>
                <a:lnTo>
                  <a:pt x="264953" y="98008"/>
                </a:lnTo>
                <a:lnTo>
                  <a:pt x="255047" y="59043"/>
                </a:lnTo>
                <a:lnTo>
                  <a:pt x="222281" y="15351"/>
                </a:lnTo>
                <a:lnTo>
                  <a:pt x="207017" y="6264"/>
                </a:lnTo>
                <a:lnTo>
                  <a:pt x="189610" y="0"/>
                </a:lnTo>
                <a:close/>
              </a:path>
              <a:path w="266700" h="240029">
                <a:moveTo>
                  <a:pt x="76453" y="0"/>
                </a:moveTo>
                <a:lnTo>
                  <a:pt x="30769" y="27271"/>
                </a:lnTo>
                <a:lnTo>
                  <a:pt x="4952" y="77692"/>
                </a:lnTo>
                <a:lnTo>
                  <a:pt x="0" y="120014"/>
                </a:lnTo>
                <a:lnTo>
                  <a:pt x="1236" y="142039"/>
                </a:lnTo>
                <a:lnTo>
                  <a:pt x="11090" y="181040"/>
                </a:lnTo>
                <a:lnTo>
                  <a:pt x="43783" y="224567"/>
                </a:lnTo>
                <a:lnTo>
                  <a:pt x="76453" y="239902"/>
                </a:lnTo>
                <a:lnTo>
                  <a:pt x="79501" y="230250"/>
                </a:lnTo>
                <a:lnTo>
                  <a:pt x="65857" y="224131"/>
                </a:lnTo>
                <a:lnTo>
                  <a:pt x="54070" y="215677"/>
                </a:lnTo>
                <a:lnTo>
                  <a:pt x="29827" y="176412"/>
                </a:lnTo>
                <a:lnTo>
                  <a:pt x="21844" y="118744"/>
                </a:lnTo>
                <a:lnTo>
                  <a:pt x="22727" y="98294"/>
                </a:lnTo>
                <a:lnTo>
                  <a:pt x="36068" y="47751"/>
                </a:lnTo>
                <a:lnTo>
                  <a:pt x="66071" y="15730"/>
                </a:lnTo>
                <a:lnTo>
                  <a:pt x="79882" y="9651"/>
                </a:lnTo>
                <a:lnTo>
                  <a:pt x="76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90490" y="3639388"/>
            <a:ext cx="3401695" cy="72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735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𝟏</a:t>
            </a:r>
            <a:endParaRPr sz="2800">
              <a:latin typeface="Cambria Math"/>
              <a:cs typeface="Cambria Math"/>
            </a:endParaRPr>
          </a:p>
          <a:p>
            <a:pPr marL="368300">
              <a:lnSpc>
                <a:spcPts val="2735"/>
              </a:lnSpc>
            </a:pPr>
            <a:r>
              <a:rPr sz="2800" spc="325" dirty="0">
                <a:latin typeface="Cambria Math"/>
                <a:cs typeface="Cambria Math"/>
              </a:rPr>
              <a:t>෍(𝑯(𝒙</a:t>
            </a:r>
            <a:r>
              <a:rPr sz="3075" spc="487" baseline="27100" dirty="0">
                <a:latin typeface="Cambria Math"/>
                <a:cs typeface="Cambria Math"/>
              </a:rPr>
              <a:t>(𝒊)</a:t>
            </a:r>
            <a:r>
              <a:rPr sz="2800" spc="325" dirty="0">
                <a:latin typeface="Cambria Math"/>
                <a:cs typeface="Cambria Math"/>
              </a:rPr>
              <a:t>) </a:t>
            </a:r>
            <a:r>
              <a:rPr sz="2800" spc="-5" dirty="0">
                <a:latin typeface="Cambria Math"/>
                <a:cs typeface="Cambria Math"/>
              </a:rPr>
              <a:t>− 𝒚 </a:t>
            </a:r>
            <a:r>
              <a:rPr sz="3075" spc="-7" baseline="27100" dirty="0">
                <a:latin typeface="Cambria Math"/>
                <a:cs typeface="Cambria Math"/>
              </a:rPr>
              <a:t>𝒊  </a:t>
            </a:r>
            <a:r>
              <a:rPr sz="2800" spc="-560" dirty="0">
                <a:latin typeface="Cambria Math"/>
                <a:cs typeface="Cambria Math"/>
              </a:rPr>
              <a:t>)</a:t>
            </a:r>
            <a:r>
              <a:rPr sz="3075" spc="-839" baseline="27100" dirty="0">
                <a:latin typeface="Cambria Math"/>
                <a:cs typeface="Cambria Math"/>
              </a:rPr>
              <a:t>𝟐</a:t>
            </a:r>
            <a:endParaRPr sz="3075" baseline="271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 최소화</a:t>
            </a:r>
            <a:r>
              <a:rPr spc="-60" dirty="0"/>
              <a:t> </a:t>
            </a:r>
            <a:r>
              <a:rPr spc="-5" dirty="0"/>
              <a:t>알고리즘</a:t>
            </a:r>
          </a:p>
        </p:txBody>
      </p:sp>
      <p:sp>
        <p:nvSpPr>
          <p:cNvPr id="3" name="object 3"/>
          <p:cNvSpPr/>
          <p:nvPr/>
        </p:nvSpPr>
        <p:spPr>
          <a:xfrm>
            <a:off x="6491859" y="2618485"/>
            <a:ext cx="542925" cy="306705"/>
          </a:xfrm>
          <a:custGeom>
            <a:avLst/>
            <a:gdLst/>
            <a:ahLst/>
            <a:cxnLst/>
            <a:rect l="l" t="t" r="r" b="b"/>
            <a:pathLst>
              <a:path w="542925" h="306705">
                <a:moveTo>
                  <a:pt x="444754" y="0"/>
                </a:moveTo>
                <a:lnTo>
                  <a:pt x="440436" y="12446"/>
                </a:lnTo>
                <a:lnTo>
                  <a:pt x="458152" y="20115"/>
                </a:lnTo>
                <a:lnTo>
                  <a:pt x="473392" y="30749"/>
                </a:lnTo>
                <a:lnTo>
                  <a:pt x="504370" y="80129"/>
                </a:lnTo>
                <a:lnTo>
                  <a:pt x="513462" y="125468"/>
                </a:lnTo>
                <a:lnTo>
                  <a:pt x="514604" y="151637"/>
                </a:lnTo>
                <a:lnTo>
                  <a:pt x="513461" y="178613"/>
                </a:lnTo>
                <a:lnTo>
                  <a:pt x="504316" y="225182"/>
                </a:lnTo>
                <a:lnTo>
                  <a:pt x="486074" y="261588"/>
                </a:lnTo>
                <a:lnTo>
                  <a:pt x="440943" y="293877"/>
                </a:lnTo>
                <a:lnTo>
                  <a:pt x="444754" y="306324"/>
                </a:lnTo>
                <a:lnTo>
                  <a:pt x="486584" y="286670"/>
                </a:lnTo>
                <a:lnTo>
                  <a:pt x="517270" y="252729"/>
                </a:lnTo>
                <a:lnTo>
                  <a:pt x="536194" y="207327"/>
                </a:lnTo>
                <a:lnTo>
                  <a:pt x="542543" y="153162"/>
                </a:lnTo>
                <a:lnTo>
                  <a:pt x="540952" y="125087"/>
                </a:lnTo>
                <a:lnTo>
                  <a:pt x="528292" y="75366"/>
                </a:lnTo>
                <a:lnTo>
                  <a:pt x="503243" y="34861"/>
                </a:lnTo>
                <a:lnTo>
                  <a:pt x="466996" y="8000"/>
                </a:lnTo>
                <a:lnTo>
                  <a:pt x="444754" y="0"/>
                </a:lnTo>
                <a:close/>
              </a:path>
              <a:path w="542925" h="306705">
                <a:moveTo>
                  <a:pt x="97789" y="0"/>
                </a:moveTo>
                <a:lnTo>
                  <a:pt x="56054" y="19621"/>
                </a:lnTo>
                <a:lnTo>
                  <a:pt x="25272" y="53721"/>
                </a:lnTo>
                <a:lnTo>
                  <a:pt x="6350" y="99155"/>
                </a:lnTo>
                <a:lnTo>
                  <a:pt x="0" y="153162"/>
                </a:lnTo>
                <a:lnTo>
                  <a:pt x="1591" y="181328"/>
                </a:lnTo>
                <a:lnTo>
                  <a:pt x="14251" y="231136"/>
                </a:lnTo>
                <a:lnTo>
                  <a:pt x="39229" y="271498"/>
                </a:lnTo>
                <a:lnTo>
                  <a:pt x="75475" y="298271"/>
                </a:lnTo>
                <a:lnTo>
                  <a:pt x="97789" y="306324"/>
                </a:lnTo>
                <a:lnTo>
                  <a:pt x="101599" y="293877"/>
                </a:lnTo>
                <a:lnTo>
                  <a:pt x="84141" y="286162"/>
                </a:lnTo>
                <a:lnTo>
                  <a:pt x="69087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459" y="44360"/>
                </a:lnTo>
                <a:lnTo>
                  <a:pt x="102108" y="12446"/>
                </a:lnTo>
                <a:lnTo>
                  <a:pt x="97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39488" y="2522296"/>
            <a:ext cx="23888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935" algn="l"/>
                <a:tab pos="2060575" algn="l"/>
              </a:tabLst>
            </a:pPr>
            <a:r>
              <a:rPr sz="2600" spc="5" dirty="0">
                <a:latin typeface="Cambria Math"/>
                <a:cs typeface="Cambria Math"/>
              </a:rPr>
              <a:t>𝑊</a:t>
            </a:r>
            <a:r>
              <a:rPr sz="2600" spc="25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=</a:t>
            </a:r>
            <a:r>
              <a:rPr sz="2600" spc="140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1</a:t>
            </a:r>
            <a:r>
              <a:rPr sz="2600" dirty="0">
                <a:latin typeface="Cambria Math"/>
                <a:cs typeface="Cambria Math"/>
              </a:rPr>
              <a:t>,</a:t>
            </a:r>
            <a:r>
              <a:rPr sz="2600" spc="-150" dirty="0">
                <a:latin typeface="Cambria Math"/>
                <a:cs typeface="Cambria Math"/>
              </a:rPr>
              <a:t> </a:t>
            </a:r>
            <a:r>
              <a:rPr sz="2600" spc="5" dirty="0">
                <a:latin typeface="Cambria Math"/>
                <a:cs typeface="Cambria Math"/>
              </a:rPr>
              <a:t>𝑐𝑜𝑠𝑡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600" spc="5" dirty="0">
                <a:latin typeface="Cambria Math"/>
                <a:cs typeface="Cambria Math"/>
              </a:rPr>
              <a:t>𝑊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91859" y="4020565"/>
            <a:ext cx="542925" cy="306705"/>
          </a:xfrm>
          <a:custGeom>
            <a:avLst/>
            <a:gdLst/>
            <a:ahLst/>
            <a:cxnLst/>
            <a:rect l="l" t="t" r="r" b="b"/>
            <a:pathLst>
              <a:path w="542925" h="306704">
                <a:moveTo>
                  <a:pt x="444754" y="0"/>
                </a:moveTo>
                <a:lnTo>
                  <a:pt x="440436" y="12445"/>
                </a:lnTo>
                <a:lnTo>
                  <a:pt x="458152" y="20115"/>
                </a:lnTo>
                <a:lnTo>
                  <a:pt x="473392" y="30749"/>
                </a:lnTo>
                <a:lnTo>
                  <a:pt x="504370" y="80129"/>
                </a:lnTo>
                <a:lnTo>
                  <a:pt x="513462" y="125468"/>
                </a:lnTo>
                <a:lnTo>
                  <a:pt x="514604" y="151637"/>
                </a:lnTo>
                <a:lnTo>
                  <a:pt x="513461" y="178613"/>
                </a:lnTo>
                <a:lnTo>
                  <a:pt x="504316" y="225182"/>
                </a:lnTo>
                <a:lnTo>
                  <a:pt x="486074" y="261588"/>
                </a:lnTo>
                <a:lnTo>
                  <a:pt x="440943" y="293877"/>
                </a:lnTo>
                <a:lnTo>
                  <a:pt x="444754" y="306323"/>
                </a:lnTo>
                <a:lnTo>
                  <a:pt x="486584" y="286670"/>
                </a:lnTo>
                <a:lnTo>
                  <a:pt x="517270" y="252729"/>
                </a:lnTo>
                <a:lnTo>
                  <a:pt x="536194" y="207327"/>
                </a:lnTo>
                <a:lnTo>
                  <a:pt x="542543" y="153161"/>
                </a:lnTo>
                <a:lnTo>
                  <a:pt x="540952" y="125087"/>
                </a:lnTo>
                <a:lnTo>
                  <a:pt x="528292" y="75366"/>
                </a:lnTo>
                <a:lnTo>
                  <a:pt x="503243" y="34861"/>
                </a:lnTo>
                <a:lnTo>
                  <a:pt x="466996" y="8000"/>
                </a:lnTo>
                <a:lnTo>
                  <a:pt x="444754" y="0"/>
                </a:lnTo>
                <a:close/>
              </a:path>
              <a:path w="542925" h="306704">
                <a:moveTo>
                  <a:pt x="97789" y="0"/>
                </a:moveTo>
                <a:lnTo>
                  <a:pt x="56054" y="19621"/>
                </a:lnTo>
                <a:lnTo>
                  <a:pt x="25272" y="53720"/>
                </a:lnTo>
                <a:lnTo>
                  <a:pt x="6350" y="99155"/>
                </a:lnTo>
                <a:lnTo>
                  <a:pt x="0" y="153161"/>
                </a:lnTo>
                <a:lnTo>
                  <a:pt x="1591" y="181328"/>
                </a:lnTo>
                <a:lnTo>
                  <a:pt x="14251" y="231136"/>
                </a:lnTo>
                <a:lnTo>
                  <a:pt x="39229" y="271498"/>
                </a:lnTo>
                <a:lnTo>
                  <a:pt x="75475" y="298271"/>
                </a:lnTo>
                <a:lnTo>
                  <a:pt x="97789" y="306323"/>
                </a:lnTo>
                <a:lnTo>
                  <a:pt x="101599" y="293877"/>
                </a:lnTo>
                <a:lnTo>
                  <a:pt x="84141" y="286162"/>
                </a:lnTo>
                <a:lnTo>
                  <a:pt x="69087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459" y="44360"/>
                </a:lnTo>
                <a:lnTo>
                  <a:pt x="102108" y="12445"/>
                </a:lnTo>
                <a:lnTo>
                  <a:pt x="97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39488" y="3924757"/>
            <a:ext cx="23888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935" algn="l"/>
                <a:tab pos="2060575" algn="l"/>
              </a:tabLst>
            </a:pPr>
            <a:r>
              <a:rPr sz="2600" spc="5" dirty="0">
                <a:latin typeface="Cambria Math"/>
                <a:cs typeface="Cambria Math"/>
              </a:rPr>
              <a:t>𝑊</a:t>
            </a:r>
            <a:r>
              <a:rPr sz="2600" spc="25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=</a:t>
            </a:r>
            <a:r>
              <a:rPr sz="2600" spc="140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0</a:t>
            </a:r>
            <a:r>
              <a:rPr sz="2600" dirty="0">
                <a:latin typeface="Cambria Math"/>
                <a:cs typeface="Cambria Math"/>
              </a:rPr>
              <a:t>,</a:t>
            </a:r>
            <a:r>
              <a:rPr sz="2600" spc="-150" dirty="0">
                <a:latin typeface="Cambria Math"/>
                <a:cs typeface="Cambria Math"/>
              </a:rPr>
              <a:t> </a:t>
            </a:r>
            <a:r>
              <a:rPr sz="2600" spc="5" dirty="0">
                <a:latin typeface="Cambria Math"/>
                <a:cs typeface="Cambria Math"/>
              </a:rPr>
              <a:t>𝑐𝑜𝑠𝑡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600" spc="5" dirty="0">
                <a:latin typeface="Cambria Math"/>
                <a:cs typeface="Cambria Math"/>
              </a:rPr>
              <a:t>𝑊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91859" y="5424170"/>
            <a:ext cx="542925" cy="306705"/>
          </a:xfrm>
          <a:custGeom>
            <a:avLst/>
            <a:gdLst/>
            <a:ahLst/>
            <a:cxnLst/>
            <a:rect l="l" t="t" r="r" b="b"/>
            <a:pathLst>
              <a:path w="542925" h="306704">
                <a:moveTo>
                  <a:pt x="444754" y="0"/>
                </a:moveTo>
                <a:lnTo>
                  <a:pt x="440436" y="12445"/>
                </a:lnTo>
                <a:lnTo>
                  <a:pt x="458152" y="20115"/>
                </a:lnTo>
                <a:lnTo>
                  <a:pt x="473392" y="30749"/>
                </a:lnTo>
                <a:lnTo>
                  <a:pt x="504370" y="80129"/>
                </a:lnTo>
                <a:lnTo>
                  <a:pt x="513462" y="125468"/>
                </a:lnTo>
                <a:lnTo>
                  <a:pt x="514604" y="151637"/>
                </a:lnTo>
                <a:lnTo>
                  <a:pt x="513461" y="178628"/>
                </a:lnTo>
                <a:lnTo>
                  <a:pt x="504316" y="225198"/>
                </a:lnTo>
                <a:lnTo>
                  <a:pt x="486074" y="261580"/>
                </a:lnTo>
                <a:lnTo>
                  <a:pt x="440943" y="293852"/>
                </a:lnTo>
                <a:lnTo>
                  <a:pt x="444754" y="306285"/>
                </a:lnTo>
                <a:lnTo>
                  <a:pt x="486584" y="286692"/>
                </a:lnTo>
                <a:lnTo>
                  <a:pt x="517270" y="252755"/>
                </a:lnTo>
                <a:lnTo>
                  <a:pt x="536194" y="207316"/>
                </a:lnTo>
                <a:lnTo>
                  <a:pt x="542543" y="153161"/>
                </a:lnTo>
                <a:lnTo>
                  <a:pt x="540952" y="125087"/>
                </a:lnTo>
                <a:lnTo>
                  <a:pt x="528292" y="75366"/>
                </a:lnTo>
                <a:lnTo>
                  <a:pt x="503243" y="34861"/>
                </a:lnTo>
                <a:lnTo>
                  <a:pt x="466996" y="8000"/>
                </a:lnTo>
                <a:lnTo>
                  <a:pt x="444754" y="0"/>
                </a:lnTo>
                <a:close/>
              </a:path>
              <a:path w="542925" h="306704">
                <a:moveTo>
                  <a:pt x="97789" y="0"/>
                </a:moveTo>
                <a:lnTo>
                  <a:pt x="56054" y="19621"/>
                </a:lnTo>
                <a:lnTo>
                  <a:pt x="25272" y="53720"/>
                </a:lnTo>
                <a:lnTo>
                  <a:pt x="6350" y="99155"/>
                </a:lnTo>
                <a:lnTo>
                  <a:pt x="0" y="153161"/>
                </a:lnTo>
                <a:lnTo>
                  <a:pt x="1591" y="181330"/>
                </a:lnTo>
                <a:lnTo>
                  <a:pt x="14251" y="231123"/>
                </a:lnTo>
                <a:lnTo>
                  <a:pt x="39229" y="271517"/>
                </a:lnTo>
                <a:lnTo>
                  <a:pt x="75475" y="298282"/>
                </a:lnTo>
                <a:lnTo>
                  <a:pt x="97789" y="306285"/>
                </a:lnTo>
                <a:lnTo>
                  <a:pt x="101599" y="293852"/>
                </a:lnTo>
                <a:lnTo>
                  <a:pt x="84141" y="286125"/>
                </a:lnTo>
                <a:lnTo>
                  <a:pt x="69087" y="275367"/>
                </a:lnTo>
                <a:lnTo>
                  <a:pt x="46100" y="244767"/>
                </a:lnTo>
                <a:lnTo>
                  <a:pt x="32496" y="203150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459" y="44360"/>
                </a:lnTo>
                <a:lnTo>
                  <a:pt x="102108" y="12445"/>
                </a:lnTo>
                <a:lnTo>
                  <a:pt x="97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39488" y="5329224"/>
            <a:ext cx="23882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  <a:tab pos="2060575" algn="l"/>
              </a:tabLst>
            </a:pPr>
            <a:r>
              <a:rPr sz="2600" dirty="0">
                <a:latin typeface="Cambria Math"/>
                <a:cs typeface="Cambria Math"/>
              </a:rPr>
              <a:t>𝑊</a:t>
            </a:r>
            <a:r>
              <a:rPr sz="2600" spc="25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=</a:t>
            </a:r>
            <a:r>
              <a:rPr sz="2600" spc="14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2</a:t>
            </a:r>
            <a:r>
              <a:rPr sz="2600" dirty="0">
                <a:latin typeface="Cambria Math"/>
                <a:cs typeface="Cambria Math"/>
              </a:rPr>
              <a:t>,</a:t>
            </a:r>
            <a:r>
              <a:rPr sz="2600" spc="-15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𝑐𝑜𝑠𝑡	𝑊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8541" y="2032631"/>
            <a:ext cx="3795524" cy="4133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53709" y="1881377"/>
            <a:ext cx="1254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mbria Math"/>
                <a:cs typeface="Cambria Math"/>
              </a:rPr>
              <a:t>𝒄𝒐𝒔𝒕(𝑾)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20609" y="2067305"/>
            <a:ext cx="234950" cy="17145"/>
          </a:xfrm>
          <a:custGeom>
            <a:avLst/>
            <a:gdLst/>
            <a:ahLst/>
            <a:cxnLst/>
            <a:rect l="l" t="t" r="r" b="b"/>
            <a:pathLst>
              <a:path w="234950" h="17144">
                <a:moveTo>
                  <a:pt x="234696" y="0"/>
                </a:moveTo>
                <a:lnTo>
                  <a:pt x="0" y="0"/>
                </a:lnTo>
                <a:lnTo>
                  <a:pt x="0" y="16763"/>
                </a:lnTo>
                <a:lnTo>
                  <a:pt x="234696" y="16763"/>
                </a:lnTo>
                <a:lnTo>
                  <a:pt x="2346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08926" y="2052066"/>
            <a:ext cx="261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96961" y="2274569"/>
            <a:ext cx="34099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latin typeface="Cambria Math"/>
                <a:cs typeface="Cambria Math"/>
              </a:rPr>
              <a:t>𝒊</a:t>
            </a:r>
            <a:r>
              <a:rPr sz="1450" spc="-20" dirty="0">
                <a:latin typeface="Cambria Math"/>
                <a:cs typeface="Cambria Math"/>
              </a:rPr>
              <a:t>=</a:t>
            </a:r>
            <a:r>
              <a:rPr sz="1450" spc="10" dirty="0">
                <a:latin typeface="Cambria Math"/>
                <a:cs typeface="Cambria Math"/>
              </a:rPr>
              <a:t>𝟏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68590" y="1572006"/>
            <a:ext cx="19812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10" dirty="0">
                <a:latin typeface="Cambria Math"/>
                <a:cs typeface="Cambria Math"/>
              </a:rPr>
              <a:t>𝒎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47148" y="1916302"/>
            <a:ext cx="190753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24673" y="1689354"/>
            <a:ext cx="2496820" cy="523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955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𝟏</a:t>
            </a:r>
            <a:endParaRPr sz="2000">
              <a:latin typeface="Cambria Math"/>
              <a:cs typeface="Cambria Math"/>
            </a:endParaRPr>
          </a:p>
          <a:p>
            <a:pPr marL="274320">
              <a:lnSpc>
                <a:spcPts val="1955"/>
              </a:lnSpc>
            </a:pPr>
            <a:r>
              <a:rPr sz="2000" spc="229" dirty="0">
                <a:latin typeface="Cambria Math"/>
                <a:cs typeface="Cambria Math"/>
              </a:rPr>
              <a:t>෍(𝑾(𝒙</a:t>
            </a:r>
            <a:r>
              <a:rPr sz="2175" spc="345" baseline="28735" dirty="0">
                <a:latin typeface="Cambria Math"/>
                <a:cs typeface="Cambria Math"/>
              </a:rPr>
              <a:t>(𝒊)</a:t>
            </a:r>
            <a:r>
              <a:rPr sz="2000" spc="229" dirty="0">
                <a:latin typeface="Cambria Math"/>
                <a:cs typeface="Cambria Math"/>
              </a:rPr>
              <a:t>) </a:t>
            </a:r>
            <a:r>
              <a:rPr sz="2000" dirty="0">
                <a:latin typeface="Cambria Math"/>
                <a:cs typeface="Cambria Math"/>
              </a:rPr>
              <a:t>− 𝒚 </a:t>
            </a:r>
            <a:r>
              <a:rPr sz="2175" spc="7" baseline="28735" dirty="0">
                <a:latin typeface="Cambria Math"/>
                <a:cs typeface="Cambria Math"/>
              </a:rPr>
              <a:t>𝒊  </a:t>
            </a:r>
            <a:r>
              <a:rPr sz="2000" spc="-360" dirty="0">
                <a:latin typeface="Cambria Math"/>
                <a:cs typeface="Cambria Math"/>
              </a:rPr>
              <a:t>)</a:t>
            </a:r>
            <a:r>
              <a:rPr sz="2175" spc="-540" baseline="28735" dirty="0">
                <a:latin typeface="Cambria Math"/>
                <a:cs typeface="Cambria Math"/>
              </a:rPr>
              <a:t>𝟐</a:t>
            </a:r>
            <a:endParaRPr sz="2175" baseline="2873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35769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cost(W)</a:t>
            </a:r>
            <a:r>
              <a:rPr spc="-75" dirty="0"/>
              <a:t> </a:t>
            </a:r>
            <a:r>
              <a:rPr spc="-5" dirty="0"/>
              <a:t>그래프</a:t>
            </a:r>
          </a:p>
        </p:txBody>
      </p:sp>
      <p:sp>
        <p:nvSpPr>
          <p:cNvPr id="3" name="object 3"/>
          <p:cNvSpPr/>
          <p:nvPr/>
        </p:nvSpPr>
        <p:spPr>
          <a:xfrm>
            <a:off x="3361944" y="2502407"/>
            <a:ext cx="5449938" cy="4045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5510" y="1720723"/>
            <a:ext cx="1253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mbria Math"/>
                <a:cs typeface="Cambria Math"/>
              </a:rPr>
              <a:t>𝒄𝒐𝒔𝒕(𝑾)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82539" y="1906777"/>
            <a:ext cx="234950" cy="17145"/>
          </a:xfrm>
          <a:custGeom>
            <a:avLst/>
            <a:gdLst/>
            <a:ahLst/>
            <a:cxnLst/>
            <a:rect l="l" t="t" r="r" b="b"/>
            <a:pathLst>
              <a:path w="234950" h="17144">
                <a:moveTo>
                  <a:pt x="234696" y="0"/>
                </a:moveTo>
                <a:lnTo>
                  <a:pt x="0" y="0"/>
                </a:lnTo>
                <a:lnTo>
                  <a:pt x="0" y="16763"/>
                </a:lnTo>
                <a:lnTo>
                  <a:pt x="234696" y="16763"/>
                </a:lnTo>
                <a:lnTo>
                  <a:pt x="2346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70601" y="1891411"/>
            <a:ext cx="261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8636" y="2113610"/>
            <a:ext cx="34163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10" dirty="0">
                <a:latin typeface="Cambria Math"/>
                <a:cs typeface="Cambria Math"/>
              </a:rPr>
              <a:t>𝒊</a:t>
            </a:r>
            <a:r>
              <a:rPr sz="1450" spc="-20" dirty="0">
                <a:latin typeface="Cambria Math"/>
                <a:cs typeface="Cambria Math"/>
              </a:rPr>
              <a:t>=</a:t>
            </a:r>
            <a:r>
              <a:rPr sz="1450" spc="15" dirty="0">
                <a:latin typeface="Cambria Math"/>
                <a:cs typeface="Cambria Math"/>
              </a:rPr>
              <a:t>𝟏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0265" y="1411350"/>
            <a:ext cx="19812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10" dirty="0">
                <a:latin typeface="Cambria Math"/>
                <a:cs typeface="Cambria Math"/>
              </a:rPr>
              <a:t>𝒎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08951" y="1755775"/>
            <a:ext cx="190880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86348" y="1528699"/>
            <a:ext cx="2496820" cy="523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955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𝟏</a:t>
            </a:r>
            <a:endParaRPr sz="2000">
              <a:latin typeface="Cambria Math"/>
              <a:cs typeface="Cambria Math"/>
            </a:endParaRPr>
          </a:p>
          <a:p>
            <a:pPr marL="274320">
              <a:lnSpc>
                <a:spcPts val="1955"/>
              </a:lnSpc>
            </a:pPr>
            <a:r>
              <a:rPr sz="2000" spc="229" dirty="0">
                <a:latin typeface="Cambria Math"/>
                <a:cs typeface="Cambria Math"/>
              </a:rPr>
              <a:t>෍(𝑾(𝒙</a:t>
            </a:r>
            <a:r>
              <a:rPr sz="2175" spc="345" baseline="28735" dirty="0">
                <a:latin typeface="Cambria Math"/>
                <a:cs typeface="Cambria Math"/>
              </a:rPr>
              <a:t>(𝒊)</a:t>
            </a:r>
            <a:r>
              <a:rPr sz="2000" spc="229" dirty="0">
                <a:latin typeface="Cambria Math"/>
                <a:cs typeface="Cambria Math"/>
              </a:rPr>
              <a:t>) </a:t>
            </a:r>
            <a:r>
              <a:rPr sz="2000" dirty="0">
                <a:latin typeface="Cambria Math"/>
                <a:cs typeface="Cambria Math"/>
              </a:rPr>
              <a:t>− 𝒚 </a:t>
            </a:r>
            <a:r>
              <a:rPr sz="2175" spc="7" baseline="28735" dirty="0">
                <a:latin typeface="Cambria Math"/>
                <a:cs typeface="Cambria Math"/>
              </a:rPr>
              <a:t>𝒊  </a:t>
            </a:r>
            <a:r>
              <a:rPr sz="2000" spc="-365" dirty="0">
                <a:latin typeface="Cambria Math"/>
                <a:cs typeface="Cambria Math"/>
              </a:rPr>
              <a:t>)</a:t>
            </a:r>
            <a:r>
              <a:rPr sz="2175" spc="-547" baseline="28735" dirty="0">
                <a:latin typeface="Cambria Math"/>
                <a:cs typeface="Cambria Math"/>
              </a:rPr>
              <a:t>𝟐</a:t>
            </a:r>
            <a:endParaRPr sz="2175" baseline="28735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75091" y="5238089"/>
            <a:ext cx="24015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굴림"/>
                <a:cs typeface="굴림"/>
              </a:rPr>
              <a:t>cost </a:t>
            </a:r>
            <a:r>
              <a:rPr sz="2800" spc="-5" dirty="0">
                <a:latin typeface="굴림"/>
                <a:cs typeface="굴림"/>
              </a:rPr>
              <a:t>의</a:t>
            </a:r>
            <a:r>
              <a:rPr sz="2800" spc="-40" dirty="0">
                <a:latin typeface="굴림"/>
                <a:cs typeface="굴림"/>
              </a:rPr>
              <a:t> </a:t>
            </a:r>
            <a:r>
              <a:rPr sz="2800" spc="-10" dirty="0">
                <a:latin typeface="굴림"/>
                <a:cs typeface="굴림"/>
              </a:rPr>
              <a:t>최소값  </a:t>
            </a:r>
            <a:r>
              <a:rPr sz="2800" spc="-5" dirty="0">
                <a:latin typeface="굴림"/>
                <a:cs typeface="굴림"/>
              </a:rPr>
              <a:t>은?</a:t>
            </a:r>
            <a:endParaRPr sz="2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 최소화</a:t>
            </a:r>
            <a:r>
              <a:rPr spc="-60" dirty="0"/>
              <a:t> </a:t>
            </a:r>
            <a:r>
              <a:rPr spc="-5"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46324"/>
            <a:ext cx="7651115" cy="23888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경사하강법 (Gradient </a:t>
            </a:r>
            <a:r>
              <a:rPr sz="2800" spc="-10" dirty="0">
                <a:latin typeface="굴림"/>
                <a:cs typeface="굴림"/>
              </a:rPr>
              <a:t>descent</a:t>
            </a:r>
            <a:r>
              <a:rPr sz="2800" spc="80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algorithm)</a:t>
            </a:r>
            <a:endParaRPr sz="28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굴림"/>
                <a:cs typeface="굴림"/>
              </a:rPr>
              <a:t>cost의 최소값을 찾는 </a:t>
            </a:r>
            <a:r>
              <a:rPr sz="2400" dirty="0">
                <a:latin typeface="굴림"/>
                <a:cs typeface="굴림"/>
              </a:rPr>
              <a:t>함수</a:t>
            </a:r>
            <a:endParaRPr sz="24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굴림"/>
                <a:cs typeface="굴림"/>
              </a:rPr>
              <a:t>경사하강법은 최소화 문제에서 많이</a:t>
            </a:r>
            <a:r>
              <a:rPr sz="2400" spc="-25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사용</a:t>
            </a:r>
            <a:endParaRPr sz="24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굴림"/>
                <a:cs typeface="굴림"/>
              </a:rPr>
              <a:t>주어진 </a:t>
            </a:r>
            <a:r>
              <a:rPr sz="2400" spc="-5" dirty="0">
                <a:latin typeface="굴림"/>
                <a:cs typeface="굴림"/>
              </a:rPr>
              <a:t>cost(W,b)에 </a:t>
            </a:r>
            <a:r>
              <a:rPr sz="2400" dirty="0">
                <a:latin typeface="굴림"/>
                <a:cs typeface="굴림"/>
              </a:rPr>
              <a:t>대해 가장 작은 W,b를</a:t>
            </a:r>
            <a:r>
              <a:rPr sz="2400" spc="-90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찾는다.</a:t>
            </a:r>
            <a:endParaRPr sz="24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굴림"/>
                <a:cs typeface="굴림"/>
              </a:rPr>
              <a:t>많은 </a:t>
            </a:r>
            <a:r>
              <a:rPr sz="2400" dirty="0">
                <a:latin typeface="굴림"/>
                <a:cs typeface="굴림"/>
              </a:rPr>
              <a:t>W가 </a:t>
            </a:r>
            <a:r>
              <a:rPr sz="2400" spc="-5" dirty="0">
                <a:latin typeface="굴림"/>
                <a:cs typeface="굴림"/>
              </a:rPr>
              <a:t>있어도 최소값을 쉽게 찾을 </a:t>
            </a:r>
            <a:r>
              <a:rPr sz="2400" dirty="0">
                <a:latin typeface="굴림"/>
                <a:cs typeface="굴림"/>
              </a:rPr>
              <a:t>수</a:t>
            </a:r>
            <a:r>
              <a:rPr sz="2400" spc="-10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있다.</a:t>
            </a:r>
            <a:endParaRPr sz="24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000" dirty="0">
                <a:latin typeface="굴림"/>
                <a:cs typeface="굴림"/>
              </a:rPr>
              <a:t>Cost(w1,w2,…)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 최소화</a:t>
            </a:r>
            <a:r>
              <a:rPr spc="-60" dirty="0"/>
              <a:t> </a:t>
            </a:r>
            <a:r>
              <a:rPr spc="-5"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76831"/>
            <a:ext cx="4478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가장 낮은 점을 찾는</a:t>
            </a:r>
            <a:r>
              <a:rPr sz="2800" spc="-25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방법?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1944" y="2502407"/>
            <a:ext cx="5449938" cy="4045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3962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지도/비지도</a:t>
            </a:r>
            <a:r>
              <a:rPr spc="-65" dirty="0"/>
              <a:t> </a:t>
            </a:r>
            <a:r>
              <a:rPr spc="-5" dirty="0"/>
              <a:t>학습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46324"/>
            <a:ext cx="8328025" cy="126682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지도 </a:t>
            </a:r>
            <a:r>
              <a:rPr sz="2800" spc="-10" dirty="0">
                <a:latin typeface="굴림"/>
                <a:cs typeface="굴림"/>
              </a:rPr>
              <a:t>학습(Supervised</a:t>
            </a:r>
            <a:r>
              <a:rPr sz="2800" spc="65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Learning):</a:t>
            </a:r>
            <a:endParaRPr sz="28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굴림"/>
                <a:cs typeface="굴림"/>
              </a:rPr>
              <a:t>Training set을 이용해</a:t>
            </a:r>
            <a:r>
              <a:rPr sz="2400" spc="-20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학습</a:t>
            </a:r>
            <a:endParaRPr sz="24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굴림"/>
                <a:cs typeface="굴림"/>
              </a:rPr>
              <a:t>Training set은 </a:t>
            </a:r>
            <a:r>
              <a:rPr sz="2400" dirty="0">
                <a:latin typeface="굴림"/>
                <a:cs typeface="굴림"/>
              </a:rPr>
              <a:t>특성과 </a:t>
            </a:r>
            <a:r>
              <a:rPr sz="2400" spc="-5" dirty="0">
                <a:latin typeface="굴림"/>
                <a:cs typeface="굴림"/>
              </a:rPr>
              <a:t>label로 </a:t>
            </a:r>
            <a:r>
              <a:rPr sz="2400" dirty="0">
                <a:latin typeface="굴림"/>
                <a:cs typeface="굴림"/>
              </a:rPr>
              <a:t>구성 되어 있는 데이터</a:t>
            </a:r>
            <a:r>
              <a:rPr sz="2400" spc="-105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셋</a:t>
            </a:r>
            <a:endParaRPr sz="2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 최소화</a:t>
            </a:r>
            <a:r>
              <a:rPr spc="-60" dirty="0"/>
              <a:t> </a:t>
            </a:r>
            <a:r>
              <a:rPr spc="-5"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46324"/>
            <a:ext cx="9759315" cy="205295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동작</a:t>
            </a:r>
            <a:r>
              <a:rPr sz="2800" spc="10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방법</a:t>
            </a:r>
            <a:endParaRPr sz="28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굴림"/>
                <a:cs typeface="굴림"/>
              </a:rPr>
              <a:t>시작점을 무작위로</a:t>
            </a:r>
            <a:r>
              <a:rPr sz="2400" spc="-10" dirty="0">
                <a:latin typeface="굴림"/>
                <a:cs typeface="굴림"/>
              </a:rPr>
              <a:t> </a:t>
            </a:r>
            <a:r>
              <a:rPr sz="2400" spc="-5" dirty="0">
                <a:latin typeface="굴림"/>
                <a:cs typeface="굴림"/>
              </a:rPr>
              <a:t>지정</a:t>
            </a:r>
            <a:endParaRPr sz="24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굴림"/>
                <a:cs typeface="굴림"/>
              </a:rPr>
              <a:t>W값과 </a:t>
            </a:r>
            <a:r>
              <a:rPr sz="2400" spc="-5" dirty="0">
                <a:latin typeface="굴림"/>
                <a:cs typeface="굴림"/>
              </a:rPr>
              <a:t>b값을 </a:t>
            </a:r>
            <a:r>
              <a:rPr sz="2400" dirty="0">
                <a:latin typeface="굴림"/>
                <a:cs typeface="굴림"/>
              </a:rPr>
              <a:t>조금씩 바꾸면서 </a:t>
            </a:r>
            <a:r>
              <a:rPr sz="2400" spc="-5" dirty="0">
                <a:latin typeface="굴림"/>
                <a:cs typeface="굴림"/>
              </a:rPr>
              <a:t>cost함수를</a:t>
            </a:r>
            <a:r>
              <a:rPr sz="2400" spc="-20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줄인다.</a:t>
            </a:r>
            <a:endParaRPr sz="24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굴림"/>
                <a:cs typeface="굴림"/>
              </a:rPr>
              <a:t>파라미터를 바꿀 때마다 </a:t>
            </a:r>
            <a:r>
              <a:rPr sz="2400" spc="-5" dirty="0">
                <a:latin typeface="굴림"/>
                <a:cs typeface="굴림"/>
              </a:rPr>
              <a:t>cost함수를 </a:t>
            </a:r>
            <a:r>
              <a:rPr sz="2400" dirty="0">
                <a:latin typeface="굴림"/>
                <a:cs typeface="굴림"/>
              </a:rPr>
              <a:t>가장 크게 줄인 경사도를</a:t>
            </a:r>
            <a:r>
              <a:rPr sz="2400" spc="-100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선택</a:t>
            </a:r>
            <a:endParaRPr sz="24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굴림"/>
                <a:cs typeface="굴림"/>
              </a:rPr>
              <a:t>반복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9040" y="3326891"/>
            <a:ext cx="4263620" cy="3165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 최소화</a:t>
            </a:r>
            <a:r>
              <a:rPr spc="-60" dirty="0"/>
              <a:t> </a:t>
            </a:r>
            <a:r>
              <a:rPr spc="-5"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76831"/>
            <a:ext cx="5574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굴림"/>
                <a:cs typeface="굴림"/>
              </a:rPr>
              <a:t>경사도(기울기)를 </a:t>
            </a:r>
            <a:r>
              <a:rPr sz="2800" spc="-5" dirty="0">
                <a:latin typeface="굴림"/>
                <a:cs typeface="굴림"/>
              </a:rPr>
              <a:t>구하는</a:t>
            </a:r>
            <a:r>
              <a:rPr sz="2800" spc="30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방법은?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7855" y="3899915"/>
            <a:ext cx="234950" cy="17145"/>
          </a:xfrm>
          <a:custGeom>
            <a:avLst/>
            <a:gdLst/>
            <a:ahLst/>
            <a:cxnLst/>
            <a:rect l="l" t="t" r="r" b="b"/>
            <a:pathLst>
              <a:path w="234950" h="17145">
                <a:moveTo>
                  <a:pt x="234695" y="0"/>
                </a:moveTo>
                <a:lnTo>
                  <a:pt x="0" y="0"/>
                </a:lnTo>
                <a:lnTo>
                  <a:pt x="0" y="16763"/>
                </a:lnTo>
                <a:lnTo>
                  <a:pt x="234695" y="16763"/>
                </a:lnTo>
                <a:lnTo>
                  <a:pt x="234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45410" y="3885057"/>
            <a:ext cx="2616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3445" y="4107560"/>
            <a:ext cx="34099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latin typeface="Cambria Math"/>
                <a:cs typeface="Cambria Math"/>
              </a:rPr>
              <a:t>𝒊</a:t>
            </a:r>
            <a:r>
              <a:rPr sz="1450" spc="-20" dirty="0">
                <a:latin typeface="Cambria Math"/>
                <a:cs typeface="Cambria Math"/>
              </a:rPr>
              <a:t>=</a:t>
            </a:r>
            <a:r>
              <a:rPr sz="1450" spc="10" dirty="0">
                <a:latin typeface="Cambria Math"/>
                <a:cs typeface="Cambria Math"/>
              </a:rPr>
              <a:t>𝟏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5073" y="3404996"/>
            <a:ext cx="19812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10" dirty="0">
                <a:latin typeface="Cambria Math"/>
                <a:cs typeface="Cambria Math"/>
              </a:rPr>
              <a:t>𝒎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84267" y="3748913"/>
            <a:ext cx="190881" cy="172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64919" y="3522345"/>
            <a:ext cx="3893185" cy="523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864235" algn="ctr">
              <a:lnSpc>
                <a:spcPts val="1955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𝟏</a:t>
            </a:r>
            <a:endParaRPr sz="2000">
              <a:latin typeface="Cambria Math"/>
              <a:cs typeface="Cambria Math"/>
            </a:endParaRPr>
          </a:p>
          <a:p>
            <a:pPr algn="ctr">
              <a:lnSpc>
                <a:spcPts val="1955"/>
              </a:lnSpc>
              <a:tabLst>
                <a:tab pos="1631950" algn="l"/>
              </a:tabLst>
            </a:pPr>
            <a:r>
              <a:rPr sz="2000" dirty="0">
                <a:latin typeface="Cambria Math"/>
                <a:cs typeface="Cambria Math"/>
              </a:rPr>
              <a:t>𝒄𝒐𝒔𝒕(𝑾)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	</a:t>
            </a:r>
            <a:r>
              <a:rPr sz="2000" spc="229" dirty="0">
                <a:latin typeface="Cambria Math"/>
                <a:cs typeface="Cambria Math"/>
              </a:rPr>
              <a:t>෍(𝑾(𝒙</a:t>
            </a:r>
            <a:r>
              <a:rPr sz="2175" spc="345" baseline="28735" dirty="0">
                <a:latin typeface="Cambria Math"/>
                <a:cs typeface="Cambria Math"/>
              </a:rPr>
              <a:t>(𝒊)</a:t>
            </a:r>
            <a:r>
              <a:rPr sz="2000" spc="229" dirty="0">
                <a:latin typeface="Cambria Math"/>
                <a:cs typeface="Cambria Math"/>
              </a:rPr>
              <a:t>) </a:t>
            </a:r>
            <a:r>
              <a:rPr sz="2000" dirty="0">
                <a:latin typeface="Cambria Math"/>
                <a:cs typeface="Cambria Math"/>
              </a:rPr>
              <a:t>− 𝒚 </a:t>
            </a:r>
            <a:r>
              <a:rPr sz="2175" spc="7" baseline="28735" dirty="0">
                <a:latin typeface="Cambria Math"/>
                <a:cs typeface="Cambria Math"/>
              </a:rPr>
              <a:t>𝒊  </a:t>
            </a:r>
            <a:r>
              <a:rPr sz="2000" spc="-260" dirty="0">
                <a:latin typeface="Cambria Math"/>
                <a:cs typeface="Cambria Math"/>
              </a:rPr>
              <a:t>)</a:t>
            </a:r>
            <a:r>
              <a:rPr sz="2175" spc="-390" baseline="28735" dirty="0">
                <a:latin typeface="Cambria Math"/>
                <a:cs typeface="Cambria Math"/>
              </a:rPr>
              <a:t>𝟐</a:t>
            </a:r>
            <a:endParaRPr sz="2175" baseline="28735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9444" y="3696080"/>
            <a:ext cx="1253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 Math"/>
                <a:cs typeface="Cambria Math"/>
              </a:rPr>
              <a:t>𝒄𝒐𝒔𝒕(𝑾)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54568" y="3881501"/>
            <a:ext cx="387350" cy="17145"/>
          </a:xfrm>
          <a:custGeom>
            <a:avLst/>
            <a:gdLst/>
            <a:ahLst/>
            <a:cxnLst/>
            <a:rect l="l" t="t" r="r" b="b"/>
            <a:pathLst>
              <a:path w="387350" h="17145">
                <a:moveTo>
                  <a:pt x="387096" y="0"/>
                </a:moveTo>
                <a:lnTo>
                  <a:pt x="0" y="0"/>
                </a:lnTo>
                <a:lnTo>
                  <a:pt x="0" y="16763"/>
                </a:lnTo>
                <a:lnTo>
                  <a:pt x="387096" y="16763"/>
                </a:lnTo>
                <a:lnTo>
                  <a:pt x="387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60105" y="3503498"/>
            <a:ext cx="178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Cambria Math"/>
                <a:cs typeface="Cambria Math"/>
              </a:rPr>
              <a:t>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42756" y="3866769"/>
            <a:ext cx="414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𝟐𝒎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535031" y="3730497"/>
            <a:ext cx="190753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47506" y="3323254"/>
            <a:ext cx="2260600" cy="101473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610"/>
              </a:spcBef>
            </a:pPr>
            <a:r>
              <a:rPr sz="1450" spc="10" dirty="0">
                <a:latin typeface="Cambria Math"/>
                <a:cs typeface="Cambria Math"/>
              </a:rPr>
              <a:t>𝒎</a:t>
            </a:r>
            <a:endParaRPr sz="14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90"/>
              </a:spcBef>
            </a:pPr>
            <a:r>
              <a:rPr sz="2000" spc="229" dirty="0">
                <a:latin typeface="Cambria Math"/>
                <a:cs typeface="Cambria Math"/>
              </a:rPr>
              <a:t>෍(𝑾(𝒙</a:t>
            </a:r>
            <a:r>
              <a:rPr sz="2175" spc="345" baseline="28735" dirty="0">
                <a:latin typeface="Cambria Math"/>
                <a:cs typeface="Cambria Math"/>
              </a:rPr>
              <a:t>(𝒊)</a:t>
            </a:r>
            <a:r>
              <a:rPr sz="2000" spc="229" dirty="0">
                <a:latin typeface="Cambria Math"/>
                <a:cs typeface="Cambria Math"/>
              </a:rPr>
              <a:t>) </a:t>
            </a:r>
            <a:r>
              <a:rPr sz="2000" dirty="0">
                <a:latin typeface="Cambria Math"/>
                <a:cs typeface="Cambria Math"/>
              </a:rPr>
              <a:t>− 𝒚 </a:t>
            </a:r>
            <a:r>
              <a:rPr sz="2175" spc="7" baseline="28735" dirty="0">
                <a:latin typeface="Cambria Math"/>
                <a:cs typeface="Cambria Math"/>
              </a:rPr>
              <a:t>𝒊  </a:t>
            </a:r>
            <a:r>
              <a:rPr sz="2000" spc="-365" dirty="0">
                <a:latin typeface="Cambria Math"/>
                <a:cs typeface="Cambria Math"/>
              </a:rPr>
              <a:t>)</a:t>
            </a:r>
            <a:r>
              <a:rPr sz="2175" spc="-547" baseline="28735" dirty="0">
                <a:latin typeface="Cambria Math"/>
                <a:cs typeface="Cambria Math"/>
              </a:rPr>
              <a:t>𝟐</a:t>
            </a:r>
            <a:endParaRPr sz="2175" baseline="28735">
              <a:latin typeface="Cambria Math"/>
              <a:cs typeface="Cambria Math"/>
            </a:endParaRPr>
          </a:p>
          <a:p>
            <a:pPr marL="48260">
              <a:lnSpc>
                <a:spcPct val="100000"/>
              </a:lnSpc>
              <a:spcBef>
                <a:spcPts val="705"/>
              </a:spcBef>
            </a:pPr>
            <a:r>
              <a:rPr sz="1450" spc="-5" dirty="0">
                <a:latin typeface="Cambria Math"/>
                <a:cs typeface="Cambria Math"/>
              </a:rPr>
              <a:t>𝒊=𝟏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28538" y="3796284"/>
            <a:ext cx="642620" cy="114300"/>
          </a:xfrm>
          <a:custGeom>
            <a:avLst/>
            <a:gdLst/>
            <a:ahLst/>
            <a:cxnLst/>
            <a:rect l="l" t="t" r="r" b="b"/>
            <a:pathLst>
              <a:path w="642620" h="114300">
                <a:moveTo>
                  <a:pt x="527812" y="0"/>
                </a:moveTo>
                <a:lnTo>
                  <a:pt x="527812" y="114300"/>
                </a:lnTo>
                <a:lnTo>
                  <a:pt x="604012" y="76200"/>
                </a:lnTo>
                <a:lnTo>
                  <a:pt x="546862" y="76200"/>
                </a:lnTo>
                <a:lnTo>
                  <a:pt x="546862" y="38100"/>
                </a:lnTo>
                <a:lnTo>
                  <a:pt x="604012" y="38100"/>
                </a:lnTo>
                <a:lnTo>
                  <a:pt x="527812" y="0"/>
                </a:lnTo>
                <a:close/>
              </a:path>
              <a:path w="642620" h="114300">
                <a:moveTo>
                  <a:pt x="52781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27812" y="76200"/>
                </a:lnTo>
                <a:lnTo>
                  <a:pt x="527812" y="38100"/>
                </a:lnTo>
                <a:close/>
              </a:path>
              <a:path w="642620" h="114300">
                <a:moveTo>
                  <a:pt x="604012" y="38100"/>
                </a:moveTo>
                <a:lnTo>
                  <a:pt x="546862" y="38100"/>
                </a:lnTo>
                <a:lnTo>
                  <a:pt x="546862" y="76200"/>
                </a:lnTo>
                <a:lnTo>
                  <a:pt x="604012" y="76200"/>
                </a:lnTo>
                <a:lnTo>
                  <a:pt x="642112" y="57150"/>
                </a:lnTo>
                <a:lnTo>
                  <a:pt x="60401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 최소화</a:t>
            </a:r>
            <a:r>
              <a:rPr spc="-60" dirty="0"/>
              <a:t> </a:t>
            </a:r>
            <a:r>
              <a:rPr spc="-5"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76831"/>
            <a:ext cx="1795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공식</a:t>
            </a:r>
            <a:r>
              <a:rPr sz="2800" spc="-75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정의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78897" y="5654750"/>
            <a:ext cx="1620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𝜶: </a:t>
            </a:r>
            <a:r>
              <a:rPr sz="1800" spc="-5" dirty="0">
                <a:latin typeface="굴림"/>
                <a:cs typeface="굴림"/>
              </a:rPr>
              <a:t>learning</a:t>
            </a:r>
            <a:r>
              <a:rPr sz="1800" spc="-6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rate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5848" y="3835653"/>
            <a:ext cx="1903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𝑾: = 𝑾 −</a:t>
            </a:r>
            <a:r>
              <a:rPr sz="2800" spc="-5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𝜶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73647" y="4089653"/>
            <a:ext cx="565785" cy="22860"/>
          </a:xfrm>
          <a:custGeom>
            <a:avLst/>
            <a:gdLst/>
            <a:ahLst/>
            <a:cxnLst/>
            <a:rect l="l" t="t" r="r" b="b"/>
            <a:pathLst>
              <a:path w="565784" h="22860">
                <a:moveTo>
                  <a:pt x="565403" y="0"/>
                </a:moveTo>
                <a:lnTo>
                  <a:pt x="0" y="0"/>
                </a:lnTo>
                <a:lnTo>
                  <a:pt x="0" y="22860"/>
                </a:lnTo>
                <a:lnTo>
                  <a:pt x="565403" y="22860"/>
                </a:lnTo>
                <a:lnTo>
                  <a:pt x="565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35446" y="3566871"/>
            <a:ext cx="241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𝝏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1709" y="4073397"/>
            <a:ext cx="591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𝝏𝑾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6550" y="3835653"/>
            <a:ext cx="1381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𝒄𝒐𝒔𝒕</a:t>
            </a:r>
            <a:r>
              <a:rPr sz="2800" dirty="0">
                <a:latin typeface="Cambria Math"/>
                <a:cs typeface="Cambria Math"/>
              </a:rPr>
              <a:t>(</a:t>
            </a:r>
            <a:r>
              <a:rPr sz="2800" spc="-10" dirty="0">
                <a:latin typeface="Cambria Math"/>
                <a:cs typeface="Cambria Math"/>
              </a:rPr>
              <a:t>𝑾</a:t>
            </a:r>
            <a:r>
              <a:rPr sz="2800" spc="-5" dirty="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0200" y="2344293"/>
            <a:ext cx="1253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mbria Math"/>
                <a:cs typeface="Cambria Math"/>
              </a:rPr>
              <a:t>𝒄𝒐𝒔𝒕(𝑾)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05577" y="2530220"/>
            <a:ext cx="387350" cy="17145"/>
          </a:xfrm>
          <a:custGeom>
            <a:avLst/>
            <a:gdLst/>
            <a:ahLst/>
            <a:cxnLst/>
            <a:rect l="l" t="t" r="r" b="b"/>
            <a:pathLst>
              <a:path w="387350" h="17144">
                <a:moveTo>
                  <a:pt x="387096" y="0"/>
                </a:moveTo>
                <a:lnTo>
                  <a:pt x="0" y="0"/>
                </a:lnTo>
                <a:lnTo>
                  <a:pt x="0" y="16763"/>
                </a:lnTo>
                <a:lnTo>
                  <a:pt x="387096" y="16763"/>
                </a:lnTo>
                <a:lnTo>
                  <a:pt x="387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10859" y="2152269"/>
            <a:ext cx="177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3511" y="2514676"/>
            <a:ext cx="4146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𝟐𝒎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86040" y="2379217"/>
            <a:ext cx="190753" cy="172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97879" y="1971905"/>
            <a:ext cx="2260600" cy="101473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610"/>
              </a:spcBef>
            </a:pPr>
            <a:r>
              <a:rPr sz="1450" spc="10" dirty="0">
                <a:latin typeface="Cambria Math"/>
                <a:cs typeface="Cambria Math"/>
              </a:rPr>
              <a:t>𝒎</a:t>
            </a:r>
            <a:endParaRPr sz="14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85"/>
              </a:spcBef>
            </a:pPr>
            <a:r>
              <a:rPr sz="2000" spc="229" dirty="0">
                <a:latin typeface="Cambria Math"/>
                <a:cs typeface="Cambria Math"/>
              </a:rPr>
              <a:t>෍(𝑾(𝒙</a:t>
            </a:r>
            <a:r>
              <a:rPr sz="2175" spc="345" baseline="28735" dirty="0">
                <a:latin typeface="Cambria Math"/>
                <a:cs typeface="Cambria Math"/>
              </a:rPr>
              <a:t>(𝒊)</a:t>
            </a:r>
            <a:r>
              <a:rPr sz="2000" spc="229" dirty="0">
                <a:latin typeface="Cambria Math"/>
                <a:cs typeface="Cambria Math"/>
              </a:rPr>
              <a:t>) </a:t>
            </a:r>
            <a:r>
              <a:rPr sz="2000" dirty="0">
                <a:latin typeface="Cambria Math"/>
                <a:cs typeface="Cambria Math"/>
              </a:rPr>
              <a:t>− 𝒚 </a:t>
            </a:r>
            <a:r>
              <a:rPr sz="2175" spc="7" baseline="28735" dirty="0">
                <a:latin typeface="Cambria Math"/>
                <a:cs typeface="Cambria Math"/>
              </a:rPr>
              <a:t>𝒊  </a:t>
            </a:r>
            <a:r>
              <a:rPr sz="2000" spc="-365" dirty="0">
                <a:latin typeface="Cambria Math"/>
                <a:cs typeface="Cambria Math"/>
              </a:rPr>
              <a:t>)</a:t>
            </a:r>
            <a:r>
              <a:rPr sz="2175" spc="-547" baseline="28735" dirty="0">
                <a:latin typeface="Cambria Math"/>
                <a:cs typeface="Cambria Math"/>
              </a:rPr>
              <a:t>𝟐</a:t>
            </a:r>
            <a:endParaRPr sz="2175" baseline="28735">
              <a:latin typeface="Cambria Math"/>
              <a:cs typeface="Cambria Math"/>
            </a:endParaRPr>
          </a:p>
          <a:p>
            <a:pPr marL="48260">
              <a:lnSpc>
                <a:spcPct val="100000"/>
              </a:lnSpc>
              <a:spcBef>
                <a:spcPts val="710"/>
              </a:spcBef>
            </a:pPr>
            <a:r>
              <a:rPr sz="1450" spc="-5" dirty="0">
                <a:latin typeface="Cambria Math"/>
                <a:cs typeface="Cambria Math"/>
              </a:rPr>
              <a:t>𝒊=𝟏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5888" y="4925695"/>
            <a:ext cx="81559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6A6A6"/>
                </a:solidFill>
                <a:latin typeface="굴림"/>
                <a:cs typeface="굴림"/>
              </a:rPr>
              <a:t>만약 미분한 값이 음수라면 결국 양수가 되어 </a:t>
            </a:r>
            <a:r>
              <a:rPr sz="1800" spc="-5" dirty="0">
                <a:solidFill>
                  <a:srgbClr val="A6A6A6"/>
                </a:solidFill>
                <a:latin typeface="굴림"/>
                <a:cs typeface="굴림"/>
              </a:rPr>
              <a:t>W의 </a:t>
            </a:r>
            <a:r>
              <a:rPr sz="1800" dirty="0">
                <a:solidFill>
                  <a:srgbClr val="A6A6A6"/>
                </a:solidFill>
                <a:latin typeface="굴림"/>
                <a:cs typeface="굴림"/>
              </a:rPr>
              <a:t>값은 그래프의 오른쪽으로</a:t>
            </a:r>
            <a:r>
              <a:rPr sz="1800" spc="-90" dirty="0">
                <a:solidFill>
                  <a:srgbClr val="A6A6A6"/>
                </a:solidFill>
                <a:latin typeface="굴림"/>
                <a:cs typeface="굴림"/>
              </a:rPr>
              <a:t> </a:t>
            </a:r>
            <a:r>
              <a:rPr sz="1800" dirty="0">
                <a:solidFill>
                  <a:srgbClr val="A6A6A6"/>
                </a:solidFill>
                <a:latin typeface="굴림"/>
                <a:cs typeface="굴림"/>
              </a:rPr>
              <a:t>가</a:t>
            </a:r>
            <a:endParaRPr sz="18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6A6A6"/>
                </a:solidFill>
                <a:latin typeface="굴림"/>
                <a:cs typeface="굴림"/>
              </a:rPr>
              <a:t>고</a:t>
            </a:r>
            <a:endParaRPr sz="18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6A6A6"/>
                </a:solidFill>
                <a:latin typeface="굴림"/>
                <a:cs typeface="굴림"/>
              </a:rPr>
              <a:t>미분한 값이 양수라면 음수가 되어 </a:t>
            </a:r>
            <a:r>
              <a:rPr sz="1800" spc="-5" dirty="0">
                <a:solidFill>
                  <a:srgbClr val="A6A6A6"/>
                </a:solidFill>
                <a:latin typeface="굴림"/>
                <a:cs typeface="굴림"/>
              </a:rPr>
              <a:t>W값은 </a:t>
            </a:r>
            <a:r>
              <a:rPr sz="1800" dirty="0">
                <a:solidFill>
                  <a:srgbClr val="A6A6A6"/>
                </a:solidFill>
                <a:latin typeface="굴림"/>
                <a:cs typeface="굴림"/>
              </a:rPr>
              <a:t>그래프의 왼쪽으로</a:t>
            </a:r>
            <a:r>
              <a:rPr sz="1800" spc="-30" dirty="0">
                <a:solidFill>
                  <a:srgbClr val="A6A6A6"/>
                </a:solidFill>
                <a:latin typeface="굴림"/>
                <a:cs typeface="굴림"/>
              </a:rPr>
              <a:t> </a:t>
            </a:r>
            <a:r>
              <a:rPr sz="1800" dirty="0">
                <a:solidFill>
                  <a:srgbClr val="A6A6A6"/>
                </a:solidFill>
                <a:latin typeface="굴림"/>
                <a:cs typeface="굴림"/>
              </a:rPr>
              <a:t>간다.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 최소화</a:t>
            </a:r>
            <a:r>
              <a:rPr spc="-60" dirty="0"/>
              <a:t> </a:t>
            </a:r>
            <a:r>
              <a:rPr spc="-5"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5848" y="2005329"/>
            <a:ext cx="1903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𝑾: = 𝑾 −</a:t>
            </a:r>
            <a:r>
              <a:rPr sz="2800" spc="-5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𝜶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3647" y="2259838"/>
            <a:ext cx="565785" cy="22860"/>
          </a:xfrm>
          <a:custGeom>
            <a:avLst/>
            <a:gdLst/>
            <a:ahLst/>
            <a:cxnLst/>
            <a:rect l="l" t="t" r="r" b="b"/>
            <a:pathLst>
              <a:path w="565784" h="22860">
                <a:moveTo>
                  <a:pt x="565403" y="0"/>
                </a:moveTo>
                <a:lnTo>
                  <a:pt x="0" y="0"/>
                </a:lnTo>
                <a:lnTo>
                  <a:pt x="0" y="22860"/>
                </a:lnTo>
                <a:lnTo>
                  <a:pt x="565403" y="22860"/>
                </a:lnTo>
                <a:lnTo>
                  <a:pt x="565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35446" y="1737105"/>
            <a:ext cx="241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𝝏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86550" y="2005329"/>
            <a:ext cx="1381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𝒄𝒐𝒔𝒕</a:t>
            </a:r>
            <a:r>
              <a:rPr sz="2800" dirty="0">
                <a:latin typeface="Cambria Math"/>
                <a:cs typeface="Cambria Math"/>
              </a:rPr>
              <a:t>(</a:t>
            </a:r>
            <a:r>
              <a:rPr sz="2800" spc="-10" dirty="0">
                <a:latin typeface="Cambria Math"/>
                <a:cs typeface="Cambria Math"/>
              </a:rPr>
              <a:t>𝑾</a:t>
            </a:r>
            <a:r>
              <a:rPr sz="2800" spc="-5" dirty="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8228" y="3216655"/>
            <a:ext cx="1235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𝑾: = 𝑾 −</a:t>
            </a:r>
            <a:r>
              <a:rPr sz="1800" spc="-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𝜶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80101" y="3383915"/>
            <a:ext cx="365760" cy="15240"/>
          </a:xfrm>
          <a:custGeom>
            <a:avLst/>
            <a:gdLst/>
            <a:ahLst/>
            <a:cxnLst/>
            <a:rect l="l" t="t" r="r" b="b"/>
            <a:pathLst>
              <a:path w="365760" h="15239">
                <a:moveTo>
                  <a:pt x="365760" y="0"/>
                </a:moveTo>
                <a:lnTo>
                  <a:pt x="0" y="0"/>
                </a:lnTo>
                <a:lnTo>
                  <a:pt x="0" y="15239"/>
                </a:lnTo>
                <a:lnTo>
                  <a:pt x="365760" y="15239"/>
                </a:lnTo>
                <a:lnTo>
                  <a:pt x="365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2436" y="3383915"/>
            <a:ext cx="349250" cy="15240"/>
          </a:xfrm>
          <a:custGeom>
            <a:avLst/>
            <a:gdLst/>
            <a:ahLst/>
            <a:cxnLst/>
            <a:rect l="l" t="t" r="r" b="b"/>
            <a:pathLst>
              <a:path w="349250" h="15239">
                <a:moveTo>
                  <a:pt x="348996" y="0"/>
                </a:moveTo>
                <a:lnTo>
                  <a:pt x="0" y="0"/>
                </a:lnTo>
                <a:lnTo>
                  <a:pt x="0" y="15239"/>
                </a:lnTo>
                <a:lnTo>
                  <a:pt x="348996" y="15239"/>
                </a:lnTo>
                <a:lnTo>
                  <a:pt x="348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80684" y="3042920"/>
            <a:ext cx="557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670" algn="l"/>
              </a:tabLst>
            </a:pPr>
            <a:r>
              <a:rPr sz="1800" dirty="0">
                <a:latin typeface="Cambria Math"/>
                <a:cs typeface="Cambria Math"/>
              </a:rPr>
              <a:t>𝝏	𝟏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7909" y="3369055"/>
            <a:ext cx="777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𝝏𝑾</a:t>
            </a:r>
            <a:r>
              <a:rPr sz="1800" spc="-1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𝟐𝒎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1709" y="2243073"/>
            <a:ext cx="591185" cy="92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𝝏𝑾</a:t>
            </a:r>
            <a:endParaRPr sz="2800">
              <a:latin typeface="Cambria Math"/>
              <a:cs typeface="Cambria Math"/>
            </a:endParaRPr>
          </a:p>
          <a:p>
            <a:pPr marL="182880">
              <a:lnSpc>
                <a:spcPct val="100000"/>
              </a:lnSpc>
              <a:spcBef>
                <a:spcPts val="2120"/>
              </a:spcBef>
            </a:pPr>
            <a:r>
              <a:rPr sz="1300" spc="20" dirty="0">
                <a:latin typeface="Cambria Math"/>
                <a:cs typeface="Cambria Math"/>
              </a:rPr>
              <a:t>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52460" y="3247389"/>
            <a:ext cx="171196" cy="155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32321" y="3110668"/>
            <a:ext cx="2049780" cy="68516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35"/>
              </a:spcBef>
            </a:pPr>
            <a:r>
              <a:rPr sz="1800" spc="210" dirty="0">
                <a:latin typeface="Cambria Math"/>
                <a:cs typeface="Cambria Math"/>
              </a:rPr>
              <a:t>෍(𝑾(𝒙</a:t>
            </a:r>
            <a:r>
              <a:rPr sz="1950" spc="315" baseline="27777" dirty="0">
                <a:latin typeface="Cambria Math"/>
                <a:cs typeface="Cambria Math"/>
              </a:rPr>
              <a:t>(𝒊)</a:t>
            </a:r>
            <a:r>
              <a:rPr sz="1800" spc="210" dirty="0">
                <a:latin typeface="Cambria Math"/>
                <a:cs typeface="Cambria Math"/>
              </a:rPr>
              <a:t>) </a:t>
            </a:r>
            <a:r>
              <a:rPr sz="1800" dirty="0">
                <a:latin typeface="Cambria Math"/>
                <a:cs typeface="Cambria Math"/>
              </a:rPr>
              <a:t>− 𝒚 </a:t>
            </a:r>
            <a:r>
              <a:rPr sz="1950" spc="7" baseline="27777" dirty="0">
                <a:latin typeface="Cambria Math"/>
                <a:cs typeface="Cambria Math"/>
              </a:rPr>
              <a:t>𝒊  </a:t>
            </a:r>
            <a:r>
              <a:rPr sz="1800" spc="-315" dirty="0">
                <a:latin typeface="Cambria Math"/>
                <a:cs typeface="Cambria Math"/>
              </a:rPr>
              <a:t>)</a:t>
            </a:r>
            <a:r>
              <a:rPr sz="1950" spc="-472" baseline="27777" dirty="0">
                <a:latin typeface="Cambria Math"/>
                <a:cs typeface="Cambria Math"/>
              </a:rPr>
              <a:t>𝟐</a:t>
            </a:r>
            <a:endParaRPr sz="1950" baseline="27777">
              <a:latin typeface="Cambria Math"/>
              <a:cs typeface="Cambria Math"/>
            </a:endParaRPr>
          </a:p>
          <a:p>
            <a:pPr marL="48260">
              <a:lnSpc>
                <a:spcPct val="100000"/>
              </a:lnSpc>
              <a:spcBef>
                <a:spcPts val="630"/>
              </a:spcBef>
            </a:pPr>
            <a:r>
              <a:rPr sz="1300" dirty="0">
                <a:latin typeface="Cambria Math"/>
                <a:cs typeface="Cambria Math"/>
              </a:rPr>
              <a:t>𝒊=𝟏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14927" y="4217923"/>
            <a:ext cx="1236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𝑾: = 𝑾 −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𝜶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76671" y="4385055"/>
            <a:ext cx="349250" cy="15240"/>
          </a:xfrm>
          <a:custGeom>
            <a:avLst/>
            <a:gdLst/>
            <a:ahLst/>
            <a:cxnLst/>
            <a:rect l="l" t="t" r="r" b="b"/>
            <a:pathLst>
              <a:path w="349250" h="15239">
                <a:moveTo>
                  <a:pt x="348996" y="0"/>
                </a:moveTo>
                <a:lnTo>
                  <a:pt x="0" y="0"/>
                </a:lnTo>
                <a:lnTo>
                  <a:pt x="0" y="15240"/>
                </a:lnTo>
                <a:lnTo>
                  <a:pt x="348996" y="15240"/>
                </a:lnTo>
                <a:lnTo>
                  <a:pt x="348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69763" y="4044188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𝟏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64607" y="4370323"/>
            <a:ext cx="37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𝟐𝒎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20431" y="4248530"/>
            <a:ext cx="172720" cy="155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26303" y="3879393"/>
            <a:ext cx="2458085" cy="91757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575"/>
              </a:spcBef>
            </a:pPr>
            <a:r>
              <a:rPr sz="1300" spc="15" dirty="0">
                <a:latin typeface="Cambria Math"/>
                <a:cs typeface="Cambria Math"/>
              </a:rPr>
              <a:t>𝒎</a:t>
            </a:r>
            <a:endParaRPr sz="13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1800" spc="1825" dirty="0">
                <a:latin typeface="Cambria Math"/>
                <a:cs typeface="Cambria Math"/>
              </a:rPr>
              <a:t>෍ </a:t>
            </a:r>
            <a:r>
              <a:rPr sz="1800" spc="10" dirty="0">
                <a:latin typeface="Cambria Math"/>
                <a:cs typeface="Cambria Math"/>
              </a:rPr>
              <a:t>𝟐(𝑾(𝒙</a:t>
            </a:r>
            <a:r>
              <a:rPr sz="1950" spc="15" baseline="27777" dirty="0">
                <a:latin typeface="Cambria Math"/>
                <a:cs typeface="Cambria Math"/>
              </a:rPr>
              <a:t>(𝒊)</a:t>
            </a:r>
            <a:r>
              <a:rPr sz="1800" spc="10" dirty="0">
                <a:latin typeface="Cambria Math"/>
                <a:cs typeface="Cambria Math"/>
              </a:rPr>
              <a:t>) </a:t>
            </a:r>
            <a:r>
              <a:rPr sz="1800" dirty="0">
                <a:latin typeface="Cambria Math"/>
                <a:cs typeface="Cambria Math"/>
              </a:rPr>
              <a:t>− 𝒚 </a:t>
            </a:r>
            <a:r>
              <a:rPr sz="1950" spc="7" baseline="27777" dirty="0">
                <a:latin typeface="Cambria Math"/>
                <a:cs typeface="Cambria Math"/>
              </a:rPr>
              <a:t>𝒊  </a:t>
            </a:r>
            <a:r>
              <a:rPr sz="1800" spc="-140" dirty="0">
                <a:latin typeface="Cambria Math"/>
                <a:cs typeface="Cambria Math"/>
              </a:rPr>
              <a:t>)𝒙</a:t>
            </a:r>
            <a:r>
              <a:rPr sz="1950" spc="-209" baseline="27777" dirty="0">
                <a:latin typeface="Cambria Math"/>
                <a:cs typeface="Cambria Math"/>
              </a:rPr>
              <a:t>(𝒊)</a:t>
            </a:r>
            <a:endParaRPr sz="1950" baseline="27777">
              <a:latin typeface="Cambria Math"/>
              <a:cs typeface="Cambria Math"/>
            </a:endParaRPr>
          </a:p>
          <a:p>
            <a:pPr marL="48260">
              <a:lnSpc>
                <a:spcPct val="100000"/>
              </a:lnSpc>
              <a:spcBef>
                <a:spcPts val="630"/>
              </a:spcBef>
            </a:pPr>
            <a:r>
              <a:rPr sz="1300" dirty="0">
                <a:latin typeface="Cambria Math"/>
                <a:cs typeface="Cambria Math"/>
              </a:rPr>
              <a:t>𝒊=𝟏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32120" y="5468746"/>
            <a:ext cx="213360" cy="15240"/>
          </a:xfrm>
          <a:custGeom>
            <a:avLst/>
            <a:gdLst/>
            <a:ahLst/>
            <a:cxnLst/>
            <a:rect l="l" t="t" r="r" b="b"/>
            <a:pathLst>
              <a:path w="213360" h="15239">
                <a:moveTo>
                  <a:pt x="213360" y="0"/>
                </a:moveTo>
                <a:lnTo>
                  <a:pt x="0" y="0"/>
                </a:lnTo>
                <a:lnTo>
                  <a:pt x="0" y="15239"/>
                </a:lnTo>
                <a:lnTo>
                  <a:pt x="213360" y="15239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520054" y="5454192"/>
            <a:ext cx="237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82183" y="5653836"/>
            <a:ext cx="3086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0" dirty="0">
                <a:latin typeface="Cambria Math"/>
                <a:cs typeface="Cambria Math"/>
              </a:rPr>
              <a:t>𝒊</a:t>
            </a:r>
            <a:r>
              <a:rPr sz="1300" spc="-30" dirty="0">
                <a:latin typeface="Cambria Math"/>
                <a:cs typeface="Cambria Math"/>
              </a:rPr>
              <a:t>=</a:t>
            </a:r>
            <a:r>
              <a:rPr sz="1300" spc="20" dirty="0">
                <a:latin typeface="Cambria Math"/>
                <a:cs typeface="Cambria Math"/>
              </a:rPr>
              <a:t>𝟏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46190" y="5021326"/>
            <a:ext cx="1809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0" dirty="0">
                <a:latin typeface="Cambria Math"/>
                <a:cs typeface="Cambria Math"/>
              </a:rPr>
              <a:t>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364983" y="5332095"/>
            <a:ext cx="172720" cy="155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244975" y="5128005"/>
            <a:ext cx="3783965" cy="47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87425" algn="ctr">
              <a:lnSpc>
                <a:spcPts val="1764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𝟏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ts val="1764"/>
              </a:lnSpc>
              <a:tabLst>
                <a:tab pos="1500505" algn="l"/>
              </a:tabLst>
            </a:pPr>
            <a:r>
              <a:rPr sz="1800" dirty="0">
                <a:latin typeface="Cambria Math"/>
                <a:cs typeface="Cambria Math"/>
              </a:rPr>
              <a:t>𝑾: = 𝑾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𝜶	</a:t>
            </a:r>
            <a:r>
              <a:rPr sz="1800" spc="210" dirty="0">
                <a:latin typeface="Cambria Math"/>
                <a:cs typeface="Cambria Math"/>
              </a:rPr>
              <a:t>෍(𝑾(𝒙</a:t>
            </a:r>
            <a:r>
              <a:rPr sz="1950" spc="315" baseline="27777" dirty="0">
                <a:latin typeface="Cambria Math"/>
                <a:cs typeface="Cambria Math"/>
              </a:rPr>
              <a:t>(𝒊)</a:t>
            </a:r>
            <a:r>
              <a:rPr sz="1800" spc="210" dirty="0">
                <a:latin typeface="Cambria Math"/>
                <a:cs typeface="Cambria Math"/>
              </a:rPr>
              <a:t>) </a:t>
            </a:r>
            <a:r>
              <a:rPr sz="1800" dirty="0">
                <a:latin typeface="Cambria Math"/>
                <a:cs typeface="Cambria Math"/>
              </a:rPr>
              <a:t>− 𝒚 </a:t>
            </a:r>
            <a:r>
              <a:rPr sz="1950" spc="7" baseline="27777" dirty="0">
                <a:latin typeface="Cambria Math"/>
                <a:cs typeface="Cambria Math"/>
              </a:rPr>
              <a:t>𝒊  </a:t>
            </a:r>
            <a:r>
              <a:rPr sz="1800" spc="-95" dirty="0">
                <a:latin typeface="Cambria Math"/>
                <a:cs typeface="Cambria Math"/>
              </a:rPr>
              <a:t>)𝒙</a:t>
            </a:r>
            <a:r>
              <a:rPr sz="1950" spc="-142" baseline="27777" dirty="0">
                <a:latin typeface="Cambria Math"/>
                <a:cs typeface="Cambria Math"/>
              </a:rPr>
              <a:t>(𝒊)</a:t>
            </a:r>
            <a:endParaRPr sz="1950" baseline="27777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944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cost 최소화</a:t>
            </a:r>
            <a:r>
              <a:rPr spc="-60" dirty="0"/>
              <a:t> </a:t>
            </a:r>
            <a:r>
              <a:rPr spc="-5"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89023"/>
            <a:ext cx="1995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굴림"/>
                <a:cs typeface="굴림"/>
              </a:rPr>
              <a:t>Convex</a:t>
            </a:r>
            <a:r>
              <a:rPr sz="1800" spc="-7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function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1656" y="2624327"/>
            <a:ext cx="6780310" cy="3246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0281"/>
            <a:ext cx="11484863" cy="6287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8825" y="1964258"/>
            <a:ext cx="8130540" cy="1301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5015"/>
              </a:lnSpc>
              <a:spcBef>
                <a:spcPts val="105"/>
              </a:spcBef>
            </a:pPr>
            <a:r>
              <a:rPr sz="4400" dirty="0"/>
              <a:t>multi-variable </a:t>
            </a:r>
            <a:r>
              <a:rPr sz="4400" spc="-5" dirty="0"/>
              <a:t>linear</a:t>
            </a:r>
            <a:r>
              <a:rPr sz="4400" spc="-105" dirty="0"/>
              <a:t> </a:t>
            </a:r>
            <a:r>
              <a:rPr sz="4400" spc="-5" dirty="0"/>
              <a:t>regression</a:t>
            </a:r>
            <a:endParaRPr sz="4400" dirty="0"/>
          </a:p>
          <a:p>
            <a:pPr marL="3810" algn="ctr">
              <a:lnSpc>
                <a:spcPts val="5015"/>
              </a:lnSpc>
              <a:tabLst>
                <a:tab pos="4823460" algn="l"/>
              </a:tabLst>
            </a:pPr>
            <a:r>
              <a:rPr sz="4400" dirty="0"/>
              <a:t>-</a:t>
            </a:r>
            <a:r>
              <a:rPr sz="4400" spc="5" dirty="0"/>
              <a:t> </a:t>
            </a:r>
            <a:r>
              <a:rPr lang="ko-KR" altLang="en-US" sz="4400" spc="5" dirty="0">
                <a:latin typeface="굴림" panose="020B0600000101010101" pitchFamily="50" charset="-127"/>
                <a:ea typeface="굴림" panose="020B0600000101010101" pitchFamily="50" charset="-127"/>
              </a:rPr>
              <a:t>멀티캠퍼스 </a:t>
            </a:r>
            <a:r>
              <a:rPr sz="4400" dirty="0"/>
              <a:t>Lec3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9406" y="4554982"/>
            <a:ext cx="2566035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05"/>
              </a:spcBef>
            </a:pPr>
            <a:r>
              <a:rPr sz="2400" dirty="0">
                <a:latin typeface="굴림"/>
                <a:cs typeface="굴림"/>
              </a:rPr>
              <a:t>오프너드</a:t>
            </a:r>
            <a:r>
              <a:rPr sz="2400" spc="-100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주식회사</a:t>
            </a:r>
            <a:endParaRPr sz="2400">
              <a:latin typeface="굴림"/>
              <a:cs typeface="굴림"/>
            </a:endParaRPr>
          </a:p>
          <a:p>
            <a:pPr marR="5080" algn="r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굴림"/>
                <a:cs typeface="굴림"/>
              </a:rPr>
              <a:t>양덕표</a:t>
            </a:r>
            <a:endParaRPr sz="2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1040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개요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5156072"/>
            <a:ext cx="2150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경사</a:t>
            </a:r>
            <a:r>
              <a:rPr sz="2800" spc="-75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하강법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598" y="2278379"/>
            <a:ext cx="437515" cy="328930"/>
          </a:xfrm>
          <a:custGeom>
            <a:avLst/>
            <a:gdLst/>
            <a:ahLst/>
            <a:cxnLst/>
            <a:rect l="l" t="t" r="r" b="b"/>
            <a:pathLst>
              <a:path w="437514" h="328930">
                <a:moveTo>
                  <a:pt x="332104" y="0"/>
                </a:moveTo>
                <a:lnTo>
                  <a:pt x="327406" y="13462"/>
                </a:lnTo>
                <a:lnTo>
                  <a:pt x="346436" y="21705"/>
                </a:lnTo>
                <a:lnTo>
                  <a:pt x="362775" y="33115"/>
                </a:lnTo>
                <a:lnTo>
                  <a:pt x="387476" y="65532"/>
                </a:lnTo>
                <a:lnTo>
                  <a:pt x="402050" y="109220"/>
                </a:lnTo>
                <a:lnTo>
                  <a:pt x="406907" y="162814"/>
                </a:lnTo>
                <a:lnTo>
                  <a:pt x="405693" y="191863"/>
                </a:lnTo>
                <a:lnTo>
                  <a:pt x="395978" y="241913"/>
                </a:lnTo>
                <a:lnTo>
                  <a:pt x="376402" y="280965"/>
                </a:lnTo>
                <a:lnTo>
                  <a:pt x="346632" y="307306"/>
                </a:lnTo>
                <a:lnTo>
                  <a:pt x="327913" y="315595"/>
                </a:lnTo>
                <a:lnTo>
                  <a:pt x="332104" y="328930"/>
                </a:lnTo>
                <a:lnTo>
                  <a:pt x="376935" y="307895"/>
                </a:lnTo>
                <a:lnTo>
                  <a:pt x="409956" y="271525"/>
                </a:lnTo>
                <a:lnTo>
                  <a:pt x="430244" y="222726"/>
                </a:lnTo>
                <a:lnTo>
                  <a:pt x="437006" y="164592"/>
                </a:lnTo>
                <a:lnTo>
                  <a:pt x="435296" y="134417"/>
                </a:lnTo>
                <a:lnTo>
                  <a:pt x="421683" y="80974"/>
                </a:lnTo>
                <a:lnTo>
                  <a:pt x="394755" y="37486"/>
                </a:lnTo>
                <a:lnTo>
                  <a:pt x="355893" y="8669"/>
                </a:lnTo>
                <a:lnTo>
                  <a:pt x="332104" y="0"/>
                </a:lnTo>
                <a:close/>
              </a:path>
              <a:path w="437514" h="328930">
                <a:moveTo>
                  <a:pt x="104901" y="0"/>
                </a:moveTo>
                <a:lnTo>
                  <a:pt x="60118" y="21161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837"/>
                </a:lnTo>
                <a:lnTo>
                  <a:pt x="15216" y="248281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7" y="307306"/>
                </a:lnTo>
                <a:lnTo>
                  <a:pt x="74088" y="295767"/>
                </a:lnTo>
                <a:lnTo>
                  <a:pt x="49402" y="262890"/>
                </a:lnTo>
                <a:lnTo>
                  <a:pt x="34829" y="218233"/>
                </a:lnTo>
                <a:lnTo>
                  <a:pt x="29971" y="162814"/>
                </a:lnTo>
                <a:lnTo>
                  <a:pt x="31186" y="134790"/>
                </a:lnTo>
                <a:lnTo>
                  <a:pt x="40901" y="86125"/>
                </a:lnTo>
                <a:lnTo>
                  <a:pt x="60503" y="47716"/>
                </a:lnTo>
                <a:lnTo>
                  <a:pt x="90515" y="21705"/>
                </a:lnTo>
                <a:lnTo>
                  <a:pt x="109474" y="13462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6089" y="1402740"/>
            <a:ext cx="3843654" cy="215963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굴림"/>
                <a:cs typeface="굴림"/>
              </a:rPr>
              <a:t>Hypothesis</a:t>
            </a:r>
            <a:endParaRPr sz="2800">
              <a:latin typeface="굴림"/>
              <a:cs typeface="굴림"/>
            </a:endParaRPr>
          </a:p>
          <a:p>
            <a:pPr marL="1392555">
              <a:lnSpc>
                <a:spcPct val="100000"/>
              </a:lnSpc>
              <a:spcBef>
                <a:spcPts val="1365"/>
              </a:spcBef>
              <a:tabLst>
                <a:tab pos="1821814" algn="l"/>
                <a:tab pos="2273300" algn="l"/>
              </a:tabLst>
            </a:pPr>
            <a:r>
              <a:rPr sz="2800" spc="-5" dirty="0">
                <a:latin typeface="Cambria Math"/>
                <a:cs typeface="Cambria Math"/>
              </a:rPr>
              <a:t>𝑯	𝒙	= </a:t>
            </a:r>
            <a:r>
              <a:rPr sz="2800" spc="-10" dirty="0">
                <a:latin typeface="Cambria Math"/>
                <a:cs typeface="Cambria Math"/>
              </a:rPr>
              <a:t>𝑾𝒙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1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𝒃</a:t>
            </a:r>
            <a:endParaRPr sz="2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400">
              <a:latin typeface="Cambria Math"/>
              <a:cs typeface="Cambria Math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Cost</a:t>
            </a:r>
            <a:r>
              <a:rPr sz="2800" spc="10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function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1910" y="3986276"/>
            <a:ext cx="2094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𝒄𝒐𝒔𝒕(𝑾, 𝒃)</a:t>
            </a:r>
            <a:r>
              <a:rPr sz="2800" spc="-5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39335" y="4240148"/>
            <a:ext cx="330835" cy="22860"/>
          </a:xfrm>
          <a:custGeom>
            <a:avLst/>
            <a:gdLst/>
            <a:ahLst/>
            <a:cxnLst/>
            <a:rect l="l" t="t" r="r" b="b"/>
            <a:pathLst>
              <a:path w="330835" h="22860">
                <a:moveTo>
                  <a:pt x="330708" y="0"/>
                </a:moveTo>
                <a:lnTo>
                  <a:pt x="0" y="0"/>
                </a:lnTo>
                <a:lnTo>
                  <a:pt x="0" y="22859"/>
                </a:lnTo>
                <a:lnTo>
                  <a:pt x="330708" y="22859"/>
                </a:lnTo>
                <a:lnTo>
                  <a:pt x="330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27016" y="4224020"/>
            <a:ext cx="354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𝒎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9734" y="4534915"/>
            <a:ext cx="46863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0" dirty="0">
                <a:latin typeface="Cambria Math"/>
                <a:cs typeface="Cambria Math"/>
              </a:rPr>
              <a:t>𝒊</a:t>
            </a:r>
            <a:r>
              <a:rPr sz="2050" spc="-50" dirty="0">
                <a:latin typeface="Cambria Math"/>
                <a:cs typeface="Cambria Math"/>
              </a:rPr>
              <a:t>=</a:t>
            </a:r>
            <a:r>
              <a:rPr sz="2050" spc="-10" dirty="0">
                <a:latin typeface="Cambria Math"/>
                <a:cs typeface="Cambria Math"/>
              </a:rPr>
              <a:t>𝟏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0317" y="3553205"/>
            <a:ext cx="26606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0" dirty="0">
                <a:latin typeface="Cambria Math"/>
                <a:cs typeface="Cambria Math"/>
              </a:rPr>
              <a:t>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14413" y="4028440"/>
            <a:ext cx="266700" cy="240029"/>
          </a:xfrm>
          <a:custGeom>
            <a:avLst/>
            <a:gdLst/>
            <a:ahLst/>
            <a:cxnLst/>
            <a:rect l="l" t="t" r="r" b="b"/>
            <a:pathLst>
              <a:path w="266700" h="240029">
                <a:moveTo>
                  <a:pt x="189737" y="0"/>
                </a:moveTo>
                <a:lnTo>
                  <a:pt x="186308" y="9779"/>
                </a:lnTo>
                <a:lnTo>
                  <a:pt x="200191" y="15783"/>
                </a:lnTo>
                <a:lnTo>
                  <a:pt x="212121" y="24098"/>
                </a:lnTo>
                <a:lnTo>
                  <a:pt x="236364" y="62773"/>
                </a:lnTo>
                <a:lnTo>
                  <a:pt x="244347" y="118745"/>
                </a:lnTo>
                <a:lnTo>
                  <a:pt x="243464" y="139942"/>
                </a:lnTo>
                <a:lnTo>
                  <a:pt x="230123" y="191770"/>
                </a:lnTo>
                <a:lnTo>
                  <a:pt x="200334" y="224202"/>
                </a:lnTo>
                <a:lnTo>
                  <a:pt x="186689" y="230251"/>
                </a:lnTo>
                <a:lnTo>
                  <a:pt x="189737" y="239903"/>
                </a:lnTo>
                <a:lnTo>
                  <a:pt x="235529" y="212685"/>
                </a:lnTo>
                <a:lnTo>
                  <a:pt x="261254" y="162433"/>
                </a:lnTo>
                <a:lnTo>
                  <a:pt x="266191" y="120015"/>
                </a:lnTo>
                <a:lnTo>
                  <a:pt x="264953" y="98008"/>
                </a:lnTo>
                <a:lnTo>
                  <a:pt x="255047" y="59043"/>
                </a:lnTo>
                <a:lnTo>
                  <a:pt x="222345" y="15351"/>
                </a:lnTo>
                <a:lnTo>
                  <a:pt x="207125" y="6264"/>
                </a:lnTo>
                <a:lnTo>
                  <a:pt x="189737" y="0"/>
                </a:lnTo>
                <a:close/>
              </a:path>
              <a:path w="266700" h="240029">
                <a:moveTo>
                  <a:pt x="76580" y="0"/>
                </a:moveTo>
                <a:lnTo>
                  <a:pt x="30789" y="27271"/>
                </a:lnTo>
                <a:lnTo>
                  <a:pt x="4952" y="77692"/>
                </a:lnTo>
                <a:lnTo>
                  <a:pt x="0" y="120015"/>
                </a:lnTo>
                <a:lnTo>
                  <a:pt x="1238" y="142093"/>
                </a:lnTo>
                <a:lnTo>
                  <a:pt x="11144" y="181058"/>
                </a:lnTo>
                <a:lnTo>
                  <a:pt x="43814" y="224567"/>
                </a:lnTo>
                <a:lnTo>
                  <a:pt x="76580" y="239903"/>
                </a:lnTo>
                <a:lnTo>
                  <a:pt x="79628" y="230251"/>
                </a:lnTo>
                <a:lnTo>
                  <a:pt x="65912" y="224202"/>
                </a:lnTo>
                <a:lnTo>
                  <a:pt x="54101" y="215773"/>
                </a:lnTo>
                <a:lnTo>
                  <a:pt x="29934" y="176430"/>
                </a:lnTo>
                <a:lnTo>
                  <a:pt x="21843" y="118745"/>
                </a:lnTo>
                <a:lnTo>
                  <a:pt x="22746" y="98294"/>
                </a:lnTo>
                <a:lnTo>
                  <a:pt x="36194" y="47752"/>
                </a:lnTo>
                <a:lnTo>
                  <a:pt x="66127" y="15783"/>
                </a:lnTo>
                <a:lnTo>
                  <a:pt x="80009" y="9779"/>
                </a:lnTo>
                <a:lnTo>
                  <a:pt x="76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59528" y="3717493"/>
            <a:ext cx="3402329" cy="72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735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𝟏</a:t>
            </a:r>
            <a:endParaRPr sz="2800">
              <a:latin typeface="Cambria Math"/>
              <a:cs typeface="Cambria Math"/>
            </a:endParaRPr>
          </a:p>
          <a:p>
            <a:pPr marL="368935">
              <a:lnSpc>
                <a:spcPts val="2735"/>
              </a:lnSpc>
            </a:pPr>
            <a:r>
              <a:rPr sz="2800" spc="325" dirty="0">
                <a:latin typeface="Cambria Math"/>
                <a:cs typeface="Cambria Math"/>
              </a:rPr>
              <a:t>෍(𝑯(𝒙</a:t>
            </a:r>
            <a:r>
              <a:rPr sz="3075" spc="487" baseline="27100" dirty="0">
                <a:latin typeface="Cambria Math"/>
                <a:cs typeface="Cambria Math"/>
              </a:rPr>
              <a:t>(𝒊)</a:t>
            </a:r>
            <a:r>
              <a:rPr sz="2800" spc="325" dirty="0">
                <a:latin typeface="Cambria Math"/>
                <a:cs typeface="Cambria Math"/>
              </a:rPr>
              <a:t>) </a:t>
            </a:r>
            <a:r>
              <a:rPr sz="2800" spc="-5" dirty="0">
                <a:latin typeface="Cambria Math"/>
                <a:cs typeface="Cambria Math"/>
              </a:rPr>
              <a:t>− 𝒚 </a:t>
            </a:r>
            <a:r>
              <a:rPr sz="3075" spc="-7" baseline="27100" dirty="0">
                <a:latin typeface="Cambria Math"/>
                <a:cs typeface="Cambria Math"/>
              </a:rPr>
              <a:t>𝒊  </a:t>
            </a:r>
            <a:r>
              <a:rPr sz="2800" spc="-555" dirty="0">
                <a:latin typeface="Cambria Math"/>
                <a:cs typeface="Cambria Math"/>
              </a:rPr>
              <a:t>)</a:t>
            </a:r>
            <a:r>
              <a:rPr sz="3075" spc="-832" baseline="27100" dirty="0">
                <a:latin typeface="Cambria Math"/>
                <a:cs typeface="Cambria Math"/>
              </a:rPr>
              <a:t>𝟐</a:t>
            </a:r>
            <a:endParaRPr sz="3075" baseline="271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multi-variable </a:t>
            </a:r>
            <a:r>
              <a:rPr spc="-10" dirty="0"/>
              <a:t>linear</a:t>
            </a:r>
            <a:r>
              <a:rPr spc="85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210126" y="2147316"/>
            <a:ext cx="3085501" cy="3673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68011" y="2849879"/>
            <a:ext cx="7392437" cy="2459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5115" y="3927347"/>
            <a:ext cx="698500" cy="228600"/>
          </a:xfrm>
          <a:custGeom>
            <a:avLst/>
            <a:gdLst/>
            <a:ahLst/>
            <a:cxnLst/>
            <a:rect l="l" t="t" r="r" b="b"/>
            <a:pathLst>
              <a:path w="698500" h="228600">
                <a:moveTo>
                  <a:pt x="469392" y="0"/>
                </a:moveTo>
                <a:lnTo>
                  <a:pt x="469392" y="228600"/>
                </a:lnTo>
                <a:lnTo>
                  <a:pt x="621792" y="152400"/>
                </a:lnTo>
                <a:lnTo>
                  <a:pt x="507492" y="152400"/>
                </a:lnTo>
                <a:lnTo>
                  <a:pt x="507492" y="76200"/>
                </a:lnTo>
                <a:lnTo>
                  <a:pt x="621792" y="76200"/>
                </a:lnTo>
                <a:lnTo>
                  <a:pt x="469392" y="0"/>
                </a:lnTo>
                <a:close/>
              </a:path>
              <a:path w="698500" h="228600">
                <a:moveTo>
                  <a:pt x="469392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469392" y="152400"/>
                </a:lnTo>
                <a:lnTo>
                  <a:pt x="469392" y="76200"/>
                </a:lnTo>
                <a:close/>
              </a:path>
              <a:path w="698500" h="228600">
                <a:moveTo>
                  <a:pt x="621792" y="76200"/>
                </a:moveTo>
                <a:lnTo>
                  <a:pt x="507492" y="76200"/>
                </a:lnTo>
                <a:lnTo>
                  <a:pt x="507492" y="152400"/>
                </a:lnTo>
                <a:lnTo>
                  <a:pt x="621792" y="152400"/>
                </a:lnTo>
                <a:lnTo>
                  <a:pt x="697992" y="114300"/>
                </a:lnTo>
                <a:lnTo>
                  <a:pt x="62179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7986" y="6040742"/>
            <a:ext cx="437515" cy="328930"/>
          </a:xfrm>
          <a:custGeom>
            <a:avLst/>
            <a:gdLst/>
            <a:ahLst/>
            <a:cxnLst/>
            <a:rect l="l" t="t" r="r" b="b"/>
            <a:pathLst>
              <a:path w="437515" h="328929">
                <a:moveTo>
                  <a:pt x="332105" y="0"/>
                </a:moveTo>
                <a:lnTo>
                  <a:pt x="327418" y="13347"/>
                </a:lnTo>
                <a:lnTo>
                  <a:pt x="346459" y="21610"/>
                </a:lnTo>
                <a:lnTo>
                  <a:pt x="362834" y="33046"/>
                </a:lnTo>
                <a:lnTo>
                  <a:pt x="387591" y="65443"/>
                </a:lnTo>
                <a:lnTo>
                  <a:pt x="402153" y="109164"/>
                </a:lnTo>
                <a:lnTo>
                  <a:pt x="407009" y="162801"/>
                </a:lnTo>
                <a:lnTo>
                  <a:pt x="405790" y="191814"/>
                </a:lnTo>
                <a:lnTo>
                  <a:pt x="396036" y="241839"/>
                </a:lnTo>
                <a:lnTo>
                  <a:pt x="376465" y="280904"/>
                </a:lnTo>
                <a:lnTo>
                  <a:pt x="346684" y="307255"/>
                </a:lnTo>
                <a:lnTo>
                  <a:pt x="327939" y="315556"/>
                </a:lnTo>
                <a:lnTo>
                  <a:pt x="332105" y="328904"/>
                </a:lnTo>
                <a:lnTo>
                  <a:pt x="376969" y="307860"/>
                </a:lnTo>
                <a:lnTo>
                  <a:pt x="409955" y="271424"/>
                </a:lnTo>
                <a:lnTo>
                  <a:pt x="430244" y="222645"/>
                </a:lnTo>
                <a:lnTo>
                  <a:pt x="437007" y="164541"/>
                </a:lnTo>
                <a:lnTo>
                  <a:pt x="435311" y="134387"/>
                </a:lnTo>
                <a:lnTo>
                  <a:pt x="421742" y="80941"/>
                </a:lnTo>
                <a:lnTo>
                  <a:pt x="394834" y="37433"/>
                </a:lnTo>
                <a:lnTo>
                  <a:pt x="355953" y="8610"/>
                </a:lnTo>
                <a:lnTo>
                  <a:pt x="332105" y="0"/>
                </a:lnTo>
                <a:close/>
              </a:path>
              <a:path w="437515" h="328929">
                <a:moveTo>
                  <a:pt x="104901" y="0"/>
                </a:moveTo>
                <a:lnTo>
                  <a:pt x="60144" y="21088"/>
                </a:lnTo>
                <a:lnTo>
                  <a:pt x="27139" y="57645"/>
                </a:lnTo>
                <a:lnTo>
                  <a:pt x="6783" y="106521"/>
                </a:lnTo>
                <a:lnTo>
                  <a:pt x="0" y="164541"/>
                </a:lnTo>
                <a:lnTo>
                  <a:pt x="1690" y="194759"/>
                </a:lnTo>
                <a:lnTo>
                  <a:pt x="15216" y="248199"/>
                </a:lnTo>
                <a:lnTo>
                  <a:pt x="42060" y="291567"/>
                </a:lnTo>
                <a:lnTo>
                  <a:pt x="80984" y="320305"/>
                </a:lnTo>
                <a:lnTo>
                  <a:pt x="104901" y="328904"/>
                </a:lnTo>
                <a:lnTo>
                  <a:pt x="109054" y="315556"/>
                </a:lnTo>
                <a:lnTo>
                  <a:pt x="90316" y="307255"/>
                </a:lnTo>
                <a:lnTo>
                  <a:pt x="74145" y="295705"/>
                </a:lnTo>
                <a:lnTo>
                  <a:pt x="49504" y="262851"/>
                </a:lnTo>
                <a:lnTo>
                  <a:pt x="34874" y="218160"/>
                </a:lnTo>
                <a:lnTo>
                  <a:pt x="29997" y="162801"/>
                </a:lnTo>
                <a:lnTo>
                  <a:pt x="31216" y="134742"/>
                </a:lnTo>
                <a:lnTo>
                  <a:pt x="40970" y="86064"/>
                </a:lnTo>
                <a:lnTo>
                  <a:pt x="60574" y="47657"/>
                </a:lnTo>
                <a:lnTo>
                  <a:pt x="90611" y="21610"/>
                </a:lnTo>
                <a:lnTo>
                  <a:pt x="109575" y="13347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2295" y="5939739"/>
            <a:ext cx="660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1959" algn="l"/>
              </a:tabLst>
            </a:pPr>
            <a:r>
              <a:rPr sz="2800" spc="-5" dirty="0">
                <a:latin typeface="Cambria Math"/>
                <a:cs typeface="Cambria Math"/>
              </a:rPr>
              <a:t>𝑯	𝒙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3217" y="5939739"/>
            <a:ext cx="1583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= 𝑾𝒙 +</a:t>
            </a:r>
            <a:r>
              <a:rPr sz="2800" spc="9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𝒃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76926" y="6040742"/>
            <a:ext cx="1623060" cy="328930"/>
          </a:xfrm>
          <a:custGeom>
            <a:avLst/>
            <a:gdLst/>
            <a:ahLst/>
            <a:cxnLst/>
            <a:rect l="l" t="t" r="r" b="b"/>
            <a:pathLst>
              <a:path w="1623059" h="328929">
                <a:moveTo>
                  <a:pt x="1517777" y="0"/>
                </a:moveTo>
                <a:lnTo>
                  <a:pt x="1513077" y="13347"/>
                </a:lnTo>
                <a:lnTo>
                  <a:pt x="1532127" y="21610"/>
                </a:lnTo>
                <a:lnTo>
                  <a:pt x="1548510" y="33046"/>
                </a:lnTo>
                <a:lnTo>
                  <a:pt x="1573276" y="65443"/>
                </a:lnTo>
                <a:lnTo>
                  <a:pt x="1587849" y="109164"/>
                </a:lnTo>
                <a:lnTo>
                  <a:pt x="1592706" y="162801"/>
                </a:lnTo>
                <a:lnTo>
                  <a:pt x="1591490" y="191814"/>
                </a:lnTo>
                <a:lnTo>
                  <a:pt x="1581723" y="241839"/>
                </a:lnTo>
                <a:lnTo>
                  <a:pt x="1562147" y="280904"/>
                </a:lnTo>
                <a:lnTo>
                  <a:pt x="1532429" y="307255"/>
                </a:lnTo>
                <a:lnTo>
                  <a:pt x="1513713" y="315556"/>
                </a:lnTo>
                <a:lnTo>
                  <a:pt x="1517777" y="328904"/>
                </a:lnTo>
                <a:lnTo>
                  <a:pt x="1562655" y="307860"/>
                </a:lnTo>
                <a:lnTo>
                  <a:pt x="1595627" y="271424"/>
                </a:lnTo>
                <a:lnTo>
                  <a:pt x="1615916" y="222640"/>
                </a:lnTo>
                <a:lnTo>
                  <a:pt x="1622678" y="164541"/>
                </a:lnTo>
                <a:lnTo>
                  <a:pt x="1620988" y="134385"/>
                </a:lnTo>
                <a:lnTo>
                  <a:pt x="1607462" y="80936"/>
                </a:lnTo>
                <a:lnTo>
                  <a:pt x="1580552" y="37431"/>
                </a:lnTo>
                <a:lnTo>
                  <a:pt x="1541639" y="8605"/>
                </a:lnTo>
                <a:lnTo>
                  <a:pt x="1517777" y="0"/>
                </a:lnTo>
                <a:close/>
              </a:path>
              <a:path w="1623059" h="328929">
                <a:moveTo>
                  <a:pt x="104901" y="0"/>
                </a:moveTo>
                <a:lnTo>
                  <a:pt x="60134" y="21083"/>
                </a:lnTo>
                <a:lnTo>
                  <a:pt x="27177" y="57645"/>
                </a:lnTo>
                <a:lnTo>
                  <a:pt x="6826" y="106516"/>
                </a:lnTo>
                <a:lnTo>
                  <a:pt x="0" y="164541"/>
                </a:lnTo>
                <a:lnTo>
                  <a:pt x="1690" y="194754"/>
                </a:lnTo>
                <a:lnTo>
                  <a:pt x="15216" y="248198"/>
                </a:lnTo>
                <a:lnTo>
                  <a:pt x="42072" y="291567"/>
                </a:lnTo>
                <a:lnTo>
                  <a:pt x="81022" y="320305"/>
                </a:lnTo>
                <a:lnTo>
                  <a:pt x="104901" y="328904"/>
                </a:lnTo>
                <a:lnTo>
                  <a:pt x="109093" y="315556"/>
                </a:lnTo>
                <a:lnTo>
                  <a:pt x="90356" y="307255"/>
                </a:lnTo>
                <a:lnTo>
                  <a:pt x="74167" y="295705"/>
                </a:lnTo>
                <a:lnTo>
                  <a:pt x="49529" y="262851"/>
                </a:lnTo>
                <a:lnTo>
                  <a:pt x="34893" y="218160"/>
                </a:lnTo>
                <a:lnTo>
                  <a:pt x="29972" y="162801"/>
                </a:lnTo>
                <a:lnTo>
                  <a:pt x="31206" y="134742"/>
                </a:lnTo>
                <a:lnTo>
                  <a:pt x="41009" y="86064"/>
                </a:lnTo>
                <a:lnTo>
                  <a:pt x="60577" y="47657"/>
                </a:lnTo>
                <a:lnTo>
                  <a:pt x="90624" y="21610"/>
                </a:lnTo>
                <a:lnTo>
                  <a:pt x="109600" y="13347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26405" y="5939739"/>
            <a:ext cx="18789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67359" algn="l"/>
              </a:tabLst>
            </a:pPr>
            <a:r>
              <a:rPr sz="2800" spc="-5" dirty="0">
                <a:latin typeface="Cambria Math"/>
                <a:cs typeface="Cambria Math"/>
              </a:rPr>
              <a:t>𝑯	</a:t>
            </a:r>
            <a:r>
              <a:rPr sz="2800" spc="30" dirty="0">
                <a:latin typeface="Cambria Math"/>
                <a:cs typeface="Cambria Math"/>
              </a:rPr>
              <a:t>𝒙</a:t>
            </a:r>
            <a:r>
              <a:rPr sz="3075" spc="44" baseline="-16260" dirty="0">
                <a:latin typeface="Cambria Math"/>
                <a:cs typeface="Cambria Math"/>
              </a:rPr>
              <a:t>𝟏</a:t>
            </a:r>
            <a:r>
              <a:rPr sz="2800" spc="30" dirty="0">
                <a:latin typeface="Cambria Math"/>
                <a:cs typeface="Cambria Math"/>
              </a:rPr>
              <a:t>, 𝒙</a:t>
            </a:r>
            <a:r>
              <a:rPr sz="3075" spc="44" baseline="-16260" dirty="0">
                <a:latin typeface="Cambria Math"/>
                <a:cs typeface="Cambria Math"/>
              </a:rPr>
              <a:t>𝟐</a:t>
            </a:r>
            <a:r>
              <a:rPr sz="2800" spc="30" dirty="0">
                <a:latin typeface="Cambria Math"/>
                <a:cs typeface="Cambria Math"/>
              </a:rPr>
              <a:t>,</a:t>
            </a:r>
            <a:r>
              <a:rPr sz="2800" spc="-39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𝒙</a:t>
            </a:r>
            <a:r>
              <a:rPr sz="3075" spc="-15" baseline="-16260" dirty="0">
                <a:latin typeface="Cambria Math"/>
                <a:cs typeface="Cambria Math"/>
              </a:rPr>
              <a:t>𝟑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91426" y="5939739"/>
            <a:ext cx="4406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=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𝟏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𝟏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𝟐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𝟐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𝟑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𝟑</a:t>
            </a:r>
            <a:r>
              <a:rPr sz="3075" spc="75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 𝒃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6089" y="1576831"/>
            <a:ext cx="2094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굴림"/>
                <a:cs typeface="굴림"/>
              </a:rPr>
              <a:t>Hypothesis</a:t>
            </a:r>
            <a:endParaRPr sz="2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multi-variable </a:t>
            </a:r>
            <a:r>
              <a:rPr spc="-10" dirty="0"/>
              <a:t>linear</a:t>
            </a:r>
            <a:r>
              <a:rPr spc="85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76831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Cost</a:t>
            </a:r>
            <a:r>
              <a:rPr sz="2800" spc="-45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function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2722" y="2913633"/>
            <a:ext cx="1623060" cy="328930"/>
          </a:xfrm>
          <a:custGeom>
            <a:avLst/>
            <a:gdLst/>
            <a:ahLst/>
            <a:cxnLst/>
            <a:rect l="l" t="t" r="r" b="b"/>
            <a:pathLst>
              <a:path w="1623060" h="328930">
                <a:moveTo>
                  <a:pt x="1517777" y="0"/>
                </a:moveTo>
                <a:lnTo>
                  <a:pt x="1513204" y="13335"/>
                </a:lnTo>
                <a:lnTo>
                  <a:pt x="1532181" y="21595"/>
                </a:lnTo>
                <a:lnTo>
                  <a:pt x="1548526" y="33035"/>
                </a:lnTo>
                <a:lnTo>
                  <a:pt x="1573276" y="65404"/>
                </a:lnTo>
                <a:lnTo>
                  <a:pt x="1587849" y="109156"/>
                </a:lnTo>
                <a:lnTo>
                  <a:pt x="1592706" y="162813"/>
                </a:lnTo>
                <a:lnTo>
                  <a:pt x="1591492" y="191791"/>
                </a:lnTo>
                <a:lnTo>
                  <a:pt x="1581777" y="241841"/>
                </a:lnTo>
                <a:lnTo>
                  <a:pt x="1562201" y="280912"/>
                </a:lnTo>
                <a:lnTo>
                  <a:pt x="1532431" y="307288"/>
                </a:lnTo>
                <a:lnTo>
                  <a:pt x="1513713" y="315594"/>
                </a:lnTo>
                <a:lnTo>
                  <a:pt x="1517777" y="328929"/>
                </a:lnTo>
                <a:lnTo>
                  <a:pt x="1562655" y="307879"/>
                </a:lnTo>
                <a:lnTo>
                  <a:pt x="1595627" y="271399"/>
                </a:lnTo>
                <a:lnTo>
                  <a:pt x="1615916" y="222662"/>
                </a:lnTo>
                <a:lnTo>
                  <a:pt x="1622678" y="164591"/>
                </a:lnTo>
                <a:lnTo>
                  <a:pt x="1620988" y="134399"/>
                </a:lnTo>
                <a:lnTo>
                  <a:pt x="1607462" y="80920"/>
                </a:lnTo>
                <a:lnTo>
                  <a:pt x="1580552" y="37415"/>
                </a:lnTo>
                <a:lnTo>
                  <a:pt x="1541639" y="8598"/>
                </a:lnTo>
                <a:lnTo>
                  <a:pt x="1517777" y="0"/>
                </a:lnTo>
                <a:close/>
              </a:path>
              <a:path w="1623060" h="328930">
                <a:moveTo>
                  <a:pt x="104901" y="0"/>
                </a:moveTo>
                <a:lnTo>
                  <a:pt x="60182" y="21066"/>
                </a:lnTo>
                <a:lnTo>
                  <a:pt x="27177" y="57657"/>
                </a:lnTo>
                <a:lnTo>
                  <a:pt x="6826" y="106505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72" y="291568"/>
                </a:lnTo>
                <a:lnTo>
                  <a:pt x="81022" y="320333"/>
                </a:lnTo>
                <a:lnTo>
                  <a:pt x="104901" y="328929"/>
                </a:lnTo>
                <a:lnTo>
                  <a:pt x="109092" y="315594"/>
                </a:lnTo>
                <a:lnTo>
                  <a:pt x="90374" y="307288"/>
                </a:lnTo>
                <a:lnTo>
                  <a:pt x="74215" y="295719"/>
                </a:lnTo>
                <a:lnTo>
                  <a:pt x="49529" y="262889"/>
                </a:lnTo>
                <a:lnTo>
                  <a:pt x="34956" y="218138"/>
                </a:lnTo>
                <a:lnTo>
                  <a:pt x="30098" y="162813"/>
                </a:lnTo>
                <a:lnTo>
                  <a:pt x="31313" y="134735"/>
                </a:lnTo>
                <a:lnTo>
                  <a:pt x="41028" y="86054"/>
                </a:lnTo>
                <a:lnTo>
                  <a:pt x="60630" y="47642"/>
                </a:lnTo>
                <a:lnTo>
                  <a:pt x="90642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31948" y="2812542"/>
            <a:ext cx="18789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67359" algn="l"/>
              </a:tabLst>
            </a:pPr>
            <a:r>
              <a:rPr sz="2800" spc="-5" dirty="0">
                <a:latin typeface="Cambria Math"/>
                <a:cs typeface="Cambria Math"/>
              </a:rPr>
              <a:t>𝑯	</a:t>
            </a:r>
            <a:r>
              <a:rPr sz="2800" spc="35" dirty="0">
                <a:latin typeface="Cambria Math"/>
                <a:cs typeface="Cambria Math"/>
              </a:rPr>
              <a:t>𝒙</a:t>
            </a:r>
            <a:r>
              <a:rPr sz="3075" spc="52" baseline="-16260" dirty="0">
                <a:latin typeface="Cambria Math"/>
                <a:cs typeface="Cambria Math"/>
              </a:rPr>
              <a:t>𝟏</a:t>
            </a:r>
            <a:r>
              <a:rPr sz="2800" spc="35" dirty="0">
                <a:latin typeface="Cambria Math"/>
                <a:cs typeface="Cambria Math"/>
              </a:rPr>
              <a:t>, 𝒙</a:t>
            </a:r>
            <a:r>
              <a:rPr sz="3075" spc="52" baseline="-16260" dirty="0">
                <a:latin typeface="Cambria Math"/>
                <a:cs typeface="Cambria Math"/>
              </a:rPr>
              <a:t>𝟐</a:t>
            </a:r>
            <a:r>
              <a:rPr sz="2800" spc="35" dirty="0">
                <a:latin typeface="Cambria Math"/>
                <a:cs typeface="Cambria Math"/>
              </a:rPr>
              <a:t>,</a:t>
            </a:r>
            <a:r>
              <a:rPr sz="2800" spc="-41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𝒙</a:t>
            </a:r>
            <a:r>
              <a:rPr sz="3075" spc="-15" baseline="-16260" dirty="0">
                <a:latin typeface="Cambria Math"/>
                <a:cs typeface="Cambria Math"/>
              </a:rPr>
              <a:t>𝟑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7221" y="2812542"/>
            <a:ext cx="4405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=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𝟏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𝟏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𝟐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𝟐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𝟑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𝟑</a:t>
            </a:r>
            <a:r>
              <a:rPr sz="3075" spc="82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 𝒃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1430" y="4471161"/>
            <a:ext cx="2094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𝒄𝒐𝒔𝒕(𝑾, </a:t>
            </a:r>
            <a:r>
              <a:rPr sz="2800" dirty="0">
                <a:latin typeface="Cambria Math"/>
                <a:cs typeface="Cambria Math"/>
              </a:rPr>
              <a:t>𝒃)</a:t>
            </a:r>
            <a:r>
              <a:rPr sz="2800" spc="-6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08728" y="4725161"/>
            <a:ext cx="330835" cy="22860"/>
          </a:xfrm>
          <a:custGeom>
            <a:avLst/>
            <a:gdLst/>
            <a:ahLst/>
            <a:cxnLst/>
            <a:rect l="l" t="t" r="r" b="b"/>
            <a:pathLst>
              <a:path w="330835" h="22860">
                <a:moveTo>
                  <a:pt x="330708" y="0"/>
                </a:moveTo>
                <a:lnTo>
                  <a:pt x="0" y="0"/>
                </a:lnTo>
                <a:lnTo>
                  <a:pt x="0" y="22860"/>
                </a:lnTo>
                <a:lnTo>
                  <a:pt x="330708" y="22860"/>
                </a:lnTo>
                <a:lnTo>
                  <a:pt x="330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96536" y="4708905"/>
            <a:ext cx="354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𝒎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8872" y="5019497"/>
            <a:ext cx="467359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dirty="0">
                <a:latin typeface="Cambria Math"/>
                <a:cs typeface="Cambria Math"/>
              </a:rPr>
              <a:t>𝒊</a:t>
            </a:r>
            <a:r>
              <a:rPr sz="2050" spc="-50" dirty="0">
                <a:latin typeface="Cambria Math"/>
                <a:cs typeface="Cambria Math"/>
              </a:rPr>
              <a:t>=</a:t>
            </a:r>
            <a:r>
              <a:rPr sz="2050" spc="-10" dirty="0">
                <a:latin typeface="Cambria Math"/>
                <a:cs typeface="Cambria Math"/>
              </a:rPr>
              <a:t>𝟏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9457" y="4038346"/>
            <a:ext cx="26606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0" dirty="0">
                <a:latin typeface="Cambria Math"/>
                <a:cs typeface="Cambria Math"/>
              </a:rPr>
              <a:t>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54448" y="4202938"/>
            <a:ext cx="1610360" cy="720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𝟏</a:t>
            </a:r>
            <a:endParaRPr sz="2800">
              <a:latin typeface="Cambria Math"/>
              <a:cs typeface="Cambria Math"/>
            </a:endParaRPr>
          </a:p>
          <a:p>
            <a:pPr marL="342900">
              <a:lnSpc>
                <a:spcPts val="2735"/>
              </a:lnSpc>
            </a:pPr>
            <a:r>
              <a:rPr sz="2800" spc="2830" dirty="0">
                <a:latin typeface="Cambria Math"/>
                <a:cs typeface="Cambria Math"/>
              </a:rPr>
              <a:t>෍</a:t>
            </a:r>
            <a:r>
              <a:rPr sz="2800" spc="-5" dirty="0">
                <a:latin typeface="Cambria Math"/>
                <a:cs typeface="Cambria Math"/>
              </a:rPr>
              <a:t>(</a:t>
            </a:r>
            <a:r>
              <a:rPr sz="2800" spc="10" dirty="0">
                <a:latin typeface="Cambria Math"/>
                <a:cs typeface="Cambria Math"/>
              </a:rPr>
              <a:t>𝑯</a:t>
            </a:r>
            <a:r>
              <a:rPr sz="2800" spc="-5" dirty="0">
                <a:latin typeface="Cambria Math"/>
                <a:cs typeface="Cambria Math"/>
              </a:rPr>
              <a:t>(𝒙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38265" y="4640326"/>
            <a:ext cx="18097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0" dirty="0">
                <a:latin typeface="Cambria Math"/>
                <a:cs typeface="Cambria Math"/>
              </a:rPr>
              <a:t>𝟏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83553" y="4341622"/>
            <a:ext cx="1031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Cambria Math"/>
                <a:cs typeface="Cambria Math"/>
              </a:rPr>
              <a:t>(𝒊) </a:t>
            </a:r>
            <a:r>
              <a:rPr sz="4200" spc="-7" baseline="-19841" dirty="0">
                <a:latin typeface="Cambria Math"/>
                <a:cs typeface="Cambria Math"/>
              </a:rPr>
              <a:t>+</a:t>
            </a:r>
            <a:r>
              <a:rPr sz="4200" spc="-345" baseline="-19841" dirty="0">
                <a:latin typeface="Cambria Math"/>
                <a:cs typeface="Cambria Math"/>
              </a:rPr>
              <a:t> </a:t>
            </a:r>
            <a:r>
              <a:rPr sz="4200" spc="-7" baseline="-19841" dirty="0">
                <a:latin typeface="Cambria Math"/>
                <a:cs typeface="Cambria Math"/>
              </a:rPr>
              <a:t>𝒙</a:t>
            </a:r>
            <a:endParaRPr sz="4200" baseline="-19841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62978" y="4640326"/>
            <a:ext cx="18097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0" dirty="0">
                <a:latin typeface="Cambria Math"/>
                <a:cs typeface="Cambria Math"/>
              </a:rPr>
              <a:t>𝟐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8266" y="4341622"/>
            <a:ext cx="103314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50" dirty="0">
                <a:latin typeface="Cambria Math"/>
                <a:cs typeface="Cambria Math"/>
              </a:rPr>
              <a:t>(𝒊) </a:t>
            </a:r>
            <a:r>
              <a:rPr sz="4200" spc="-7" baseline="-19841" dirty="0">
                <a:latin typeface="Cambria Math"/>
                <a:cs typeface="Cambria Math"/>
              </a:rPr>
              <a:t>+</a:t>
            </a:r>
            <a:r>
              <a:rPr sz="4200" spc="-359" baseline="-19841" dirty="0">
                <a:latin typeface="Cambria Math"/>
                <a:cs typeface="Cambria Math"/>
              </a:rPr>
              <a:t> </a:t>
            </a:r>
            <a:r>
              <a:rPr sz="4200" spc="-7" baseline="-19841" dirty="0">
                <a:latin typeface="Cambria Math"/>
                <a:cs typeface="Cambria Math"/>
              </a:rPr>
              <a:t>𝒙</a:t>
            </a:r>
            <a:endParaRPr sz="4200" baseline="-19841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89468" y="4640326"/>
            <a:ext cx="18097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0" dirty="0">
                <a:latin typeface="Cambria Math"/>
                <a:cs typeface="Cambria Math"/>
              </a:rPr>
              <a:t>𝟑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505568" y="4513326"/>
            <a:ext cx="266700" cy="240029"/>
          </a:xfrm>
          <a:custGeom>
            <a:avLst/>
            <a:gdLst/>
            <a:ahLst/>
            <a:cxnLst/>
            <a:rect l="l" t="t" r="r" b="b"/>
            <a:pathLst>
              <a:path w="266700" h="240029">
                <a:moveTo>
                  <a:pt x="189610" y="0"/>
                </a:moveTo>
                <a:lnTo>
                  <a:pt x="186181" y="9779"/>
                </a:lnTo>
                <a:lnTo>
                  <a:pt x="200066" y="15801"/>
                </a:lnTo>
                <a:lnTo>
                  <a:pt x="212010" y="24145"/>
                </a:lnTo>
                <a:lnTo>
                  <a:pt x="236291" y="62829"/>
                </a:lnTo>
                <a:lnTo>
                  <a:pt x="244221" y="118872"/>
                </a:lnTo>
                <a:lnTo>
                  <a:pt x="243337" y="140015"/>
                </a:lnTo>
                <a:lnTo>
                  <a:pt x="229997" y="191897"/>
                </a:lnTo>
                <a:lnTo>
                  <a:pt x="200278" y="224204"/>
                </a:lnTo>
                <a:lnTo>
                  <a:pt x="186562" y="230250"/>
                </a:lnTo>
                <a:lnTo>
                  <a:pt x="189610" y="240030"/>
                </a:lnTo>
                <a:lnTo>
                  <a:pt x="235473" y="212812"/>
                </a:lnTo>
                <a:lnTo>
                  <a:pt x="261238" y="162512"/>
                </a:lnTo>
                <a:lnTo>
                  <a:pt x="266191" y="120142"/>
                </a:lnTo>
                <a:lnTo>
                  <a:pt x="264953" y="98117"/>
                </a:lnTo>
                <a:lnTo>
                  <a:pt x="255047" y="59116"/>
                </a:lnTo>
                <a:lnTo>
                  <a:pt x="222281" y="15462"/>
                </a:lnTo>
                <a:lnTo>
                  <a:pt x="207017" y="6338"/>
                </a:lnTo>
                <a:lnTo>
                  <a:pt x="189610" y="0"/>
                </a:lnTo>
                <a:close/>
              </a:path>
              <a:path w="266700" h="240029">
                <a:moveTo>
                  <a:pt x="76453" y="0"/>
                </a:moveTo>
                <a:lnTo>
                  <a:pt x="30716" y="27396"/>
                </a:lnTo>
                <a:lnTo>
                  <a:pt x="4952" y="77771"/>
                </a:lnTo>
                <a:lnTo>
                  <a:pt x="0" y="120142"/>
                </a:lnTo>
                <a:lnTo>
                  <a:pt x="1218" y="142166"/>
                </a:lnTo>
                <a:lnTo>
                  <a:pt x="11037" y="181167"/>
                </a:lnTo>
                <a:lnTo>
                  <a:pt x="43783" y="224694"/>
                </a:lnTo>
                <a:lnTo>
                  <a:pt x="76453" y="240030"/>
                </a:lnTo>
                <a:lnTo>
                  <a:pt x="79501" y="230250"/>
                </a:lnTo>
                <a:lnTo>
                  <a:pt x="65857" y="224204"/>
                </a:lnTo>
                <a:lnTo>
                  <a:pt x="54070" y="215788"/>
                </a:lnTo>
                <a:lnTo>
                  <a:pt x="29827" y="176539"/>
                </a:lnTo>
                <a:lnTo>
                  <a:pt x="21844" y="118872"/>
                </a:lnTo>
                <a:lnTo>
                  <a:pt x="22727" y="98365"/>
                </a:lnTo>
                <a:lnTo>
                  <a:pt x="36067" y="47751"/>
                </a:lnTo>
                <a:lnTo>
                  <a:pt x="66071" y="15801"/>
                </a:lnTo>
                <a:lnTo>
                  <a:pt x="79882" y="9779"/>
                </a:lnTo>
                <a:lnTo>
                  <a:pt x="76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334756" y="4341622"/>
            <a:ext cx="1818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50" spc="25" dirty="0">
                <a:latin typeface="Cambria Math"/>
                <a:cs typeface="Cambria Math"/>
              </a:rPr>
              <a:t>(𝒊)</a:t>
            </a:r>
            <a:r>
              <a:rPr sz="4200" spc="37" baseline="-19841" dirty="0">
                <a:latin typeface="Cambria Math"/>
                <a:cs typeface="Cambria Math"/>
              </a:rPr>
              <a:t>) </a:t>
            </a:r>
            <a:r>
              <a:rPr sz="4200" spc="-7" baseline="-19841" dirty="0">
                <a:latin typeface="Cambria Math"/>
                <a:cs typeface="Cambria Math"/>
              </a:rPr>
              <a:t>− 𝒚 </a:t>
            </a:r>
            <a:r>
              <a:rPr sz="2050" spc="-5" dirty="0">
                <a:latin typeface="Cambria Math"/>
                <a:cs typeface="Cambria Math"/>
              </a:rPr>
              <a:t>𝒊</a:t>
            </a:r>
            <a:r>
              <a:rPr sz="2050" spc="55" dirty="0">
                <a:latin typeface="Cambria Math"/>
                <a:cs typeface="Cambria Math"/>
              </a:rPr>
              <a:t> </a:t>
            </a:r>
            <a:r>
              <a:rPr sz="4200" spc="-7" baseline="-19841" dirty="0">
                <a:latin typeface="Cambria Math"/>
                <a:cs typeface="Cambria Math"/>
              </a:rPr>
              <a:t>)</a:t>
            </a:r>
            <a:r>
              <a:rPr sz="2050" spc="-5" dirty="0">
                <a:latin typeface="Cambria Math"/>
                <a:cs typeface="Cambria Math"/>
              </a:rPr>
              <a:t>𝟐</a:t>
            </a:r>
            <a:endParaRPr sz="20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multi-variable </a:t>
            </a:r>
            <a:r>
              <a:rPr spc="-10" dirty="0"/>
              <a:t>linear</a:t>
            </a:r>
            <a:r>
              <a:rPr spc="85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76831"/>
            <a:ext cx="2544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multi-variable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2722" y="2913633"/>
            <a:ext cx="1623060" cy="328930"/>
          </a:xfrm>
          <a:custGeom>
            <a:avLst/>
            <a:gdLst/>
            <a:ahLst/>
            <a:cxnLst/>
            <a:rect l="l" t="t" r="r" b="b"/>
            <a:pathLst>
              <a:path w="1623060" h="328930">
                <a:moveTo>
                  <a:pt x="1517777" y="0"/>
                </a:moveTo>
                <a:lnTo>
                  <a:pt x="1513204" y="13335"/>
                </a:lnTo>
                <a:lnTo>
                  <a:pt x="1532181" y="21595"/>
                </a:lnTo>
                <a:lnTo>
                  <a:pt x="1548526" y="33035"/>
                </a:lnTo>
                <a:lnTo>
                  <a:pt x="1573276" y="65404"/>
                </a:lnTo>
                <a:lnTo>
                  <a:pt x="1587849" y="109156"/>
                </a:lnTo>
                <a:lnTo>
                  <a:pt x="1592706" y="162813"/>
                </a:lnTo>
                <a:lnTo>
                  <a:pt x="1591492" y="191791"/>
                </a:lnTo>
                <a:lnTo>
                  <a:pt x="1581777" y="241841"/>
                </a:lnTo>
                <a:lnTo>
                  <a:pt x="1562201" y="280912"/>
                </a:lnTo>
                <a:lnTo>
                  <a:pt x="1532431" y="307288"/>
                </a:lnTo>
                <a:lnTo>
                  <a:pt x="1513713" y="315594"/>
                </a:lnTo>
                <a:lnTo>
                  <a:pt x="1517777" y="328929"/>
                </a:lnTo>
                <a:lnTo>
                  <a:pt x="1562655" y="307879"/>
                </a:lnTo>
                <a:lnTo>
                  <a:pt x="1595627" y="271399"/>
                </a:lnTo>
                <a:lnTo>
                  <a:pt x="1615916" y="222662"/>
                </a:lnTo>
                <a:lnTo>
                  <a:pt x="1622678" y="164591"/>
                </a:lnTo>
                <a:lnTo>
                  <a:pt x="1620988" y="134399"/>
                </a:lnTo>
                <a:lnTo>
                  <a:pt x="1607462" y="80920"/>
                </a:lnTo>
                <a:lnTo>
                  <a:pt x="1580552" y="37415"/>
                </a:lnTo>
                <a:lnTo>
                  <a:pt x="1541639" y="8598"/>
                </a:lnTo>
                <a:lnTo>
                  <a:pt x="1517777" y="0"/>
                </a:lnTo>
                <a:close/>
              </a:path>
              <a:path w="1623060" h="328930">
                <a:moveTo>
                  <a:pt x="104901" y="0"/>
                </a:moveTo>
                <a:lnTo>
                  <a:pt x="60182" y="21066"/>
                </a:lnTo>
                <a:lnTo>
                  <a:pt x="27177" y="57657"/>
                </a:lnTo>
                <a:lnTo>
                  <a:pt x="6826" y="106505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72" y="291568"/>
                </a:lnTo>
                <a:lnTo>
                  <a:pt x="81022" y="320333"/>
                </a:lnTo>
                <a:lnTo>
                  <a:pt x="104901" y="328929"/>
                </a:lnTo>
                <a:lnTo>
                  <a:pt x="109092" y="315594"/>
                </a:lnTo>
                <a:lnTo>
                  <a:pt x="90374" y="307288"/>
                </a:lnTo>
                <a:lnTo>
                  <a:pt x="74215" y="295719"/>
                </a:lnTo>
                <a:lnTo>
                  <a:pt x="49529" y="262889"/>
                </a:lnTo>
                <a:lnTo>
                  <a:pt x="34956" y="218138"/>
                </a:lnTo>
                <a:lnTo>
                  <a:pt x="30098" y="162813"/>
                </a:lnTo>
                <a:lnTo>
                  <a:pt x="31313" y="134735"/>
                </a:lnTo>
                <a:lnTo>
                  <a:pt x="41028" y="86054"/>
                </a:lnTo>
                <a:lnTo>
                  <a:pt x="60630" y="47642"/>
                </a:lnTo>
                <a:lnTo>
                  <a:pt x="90642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31948" y="2812542"/>
            <a:ext cx="18789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67359" algn="l"/>
              </a:tabLst>
            </a:pPr>
            <a:r>
              <a:rPr sz="2800" spc="-5" dirty="0">
                <a:latin typeface="Cambria Math"/>
                <a:cs typeface="Cambria Math"/>
              </a:rPr>
              <a:t>𝑯	</a:t>
            </a:r>
            <a:r>
              <a:rPr sz="2800" spc="35" dirty="0">
                <a:latin typeface="Cambria Math"/>
                <a:cs typeface="Cambria Math"/>
              </a:rPr>
              <a:t>𝒙</a:t>
            </a:r>
            <a:r>
              <a:rPr sz="3075" spc="52" baseline="-16260" dirty="0">
                <a:latin typeface="Cambria Math"/>
                <a:cs typeface="Cambria Math"/>
              </a:rPr>
              <a:t>𝟏</a:t>
            </a:r>
            <a:r>
              <a:rPr sz="2800" spc="35" dirty="0">
                <a:latin typeface="Cambria Math"/>
                <a:cs typeface="Cambria Math"/>
              </a:rPr>
              <a:t>, 𝒙</a:t>
            </a:r>
            <a:r>
              <a:rPr sz="3075" spc="52" baseline="-16260" dirty="0">
                <a:latin typeface="Cambria Math"/>
                <a:cs typeface="Cambria Math"/>
              </a:rPr>
              <a:t>𝟐</a:t>
            </a:r>
            <a:r>
              <a:rPr sz="2800" spc="35" dirty="0">
                <a:latin typeface="Cambria Math"/>
                <a:cs typeface="Cambria Math"/>
              </a:rPr>
              <a:t>,</a:t>
            </a:r>
            <a:r>
              <a:rPr sz="2800" spc="-41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𝒙</a:t>
            </a:r>
            <a:r>
              <a:rPr sz="3075" spc="-15" baseline="-16260" dirty="0">
                <a:latin typeface="Cambria Math"/>
                <a:cs typeface="Cambria Math"/>
              </a:rPr>
              <a:t>𝟑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7221" y="2812542"/>
            <a:ext cx="4405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=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𝟏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𝟏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𝟐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𝟐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𝟑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𝟑</a:t>
            </a:r>
            <a:r>
              <a:rPr sz="3075" spc="82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 𝒃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60676" y="4262754"/>
            <a:ext cx="2131695" cy="328930"/>
          </a:xfrm>
          <a:custGeom>
            <a:avLst/>
            <a:gdLst/>
            <a:ahLst/>
            <a:cxnLst/>
            <a:rect l="l" t="t" r="r" b="b"/>
            <a:pathLst>
              <a:path w="2131695" h="328929">
                <a:moveTo>
                  <a:pt x="2026793" y="0"/>
                </a:moveTo>
                <a:lnTo>
                  <a:pt x="2022094" y="13462"/>
                </a:lnTo>
                <a:lnTo>
                  <a:pt x="2041142" y="21705"/>
                </a:lnTo>
                <a:lnTo>
                  <a:pt x="2057511" y="33115"/>
                </a:lnTo>
                <a:lnTo>
                  <a:pt x="2082164" y="65532"/>
                </a:lnTo>
                <a:lnTo>
                  <a:pt x="2096738" y="109220"/>
                </a:lnTo>
                <a:lnTo>
                  <a:pt x="2101596" y="162814"/>
                </a:lnTo>
                <a:lnTo>
                  <a:pt x="2100381" y="191863"/>
                </a:lnTo>
                <a:lnTo>
                  <a:pt x="2090666" y="241913"/>
                </a:lnTo>
                <a:lnTo>
                  <a:pt x="2071090" y="280965"/>
                </a:lnTo>
                <a:lnTo>
                  <a:pt x="2041320" y="307306"/>
                </a:lnTo>
                <a:lnTo>
                  <a:pt x="2022602" y="315595"/>
                </a:lnTo>
                <a:lnTo>
                  <a:pt x="2026793" y="328930"/>
                </a:lnTo>
                <a:lnTo>
                  <a:pt x="2071624" y="307895"/>
                </a:lnTo>
                <a:lnTo>
                  <a:pt x="2104644" y="271526"/>
                </a:lnTo>
                <a:lnTo>
                  <a:pt x="2124932" y="222726"/>
                </a:lnTo>
                <a:lnTo>
                  <a:pt x="2131695" y="164592"/>
                </a:lnTo>
                <a:lnTo>
                  <a:pt x="2129984" y="134471"/>
                </a:lnTo>
                <a:lnTo>
                  <a:pt x="2116371" y="80992"/>
                </a:lnTo>
                <a:lnTo>
                  <a:pt x="2089443" y="37486"/>
                </a:lnTo>
                <a:lnTo>
                  <a:pt x="2050581" y="8669"/>
                </a:lnTo>
                <a:lnTo>
                  <a:pt x="2026793" y="0"/>
                </a:lnTo>
                <a:close/>
              </a:path>
              <a:path w="2131695" h="328929">
                <a:moveTo>
                  <a:pt x="104901" y="0"/>
                </a:moveTo>
                <a:lnTo>
                  <a:pt x="60118" y="21161"/>
                </a:lnTo>
                <a:lnTo>
                  <a:pt x="27050" y="57658"/>
                </a:lnTo>
                <a:lnTo>
                  <a:pt x="6762" y="106600"/>
                </a:lnTo>
                <a:lnTo>
                  <a:pt x="0" y="164592"/>
                </a:lnTo>
                <a:lnTo>
                  <a:pt x="1690" y="194837"/>
                </a:lnTo>
                <a:lnTo>
                  <a:pt x="15216" y="248281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6" y="315595"/>
                </a:lnTo>
                <a:lnTo>
                  <a:pt x="90247" y="307306"/>
                </a:lnTo>
                <a:lnTo>
                  <a:pt x="74088" y="295767"/>
                </a:lnTo>
                <a:lnTo>
                  <a:pt x="49403" y="262890"/>
                </a:lnTo>
                <a:lnTo>
                  <a:pt x="34829" y="218233"/>
                </a:lnTo>
                <a:lnTo>
                  <a:pt x="29972" y="162814"/>
                </a:lnTo>
                <a:lnTo>
                  <a:pt x="31186" y="134790"/>
                </a:lnTo>
                <a:lnTo>
                  <a:pt x="40901" y="86125"/>
                </a:lnTo>
                <a:lnTo>
                  <a:pt x="60503" y="47716"/>
                </a:lnTo>
                <a:lnTo>
                  <a:pt x="90515" y="21705"/>
                </a:lnTo>
                <a:lnTo>
                  <a:pt x="109474" y="13462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11045" y="4161790"/>
            <a:ext cx="2388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66090" algn="l"/>
              </a:tabLst>
            </a:pPr>
            <a:r>
              <a:rPr sz="2800" spc="-5" dirty="0">
                <a:latin typeface="Cambria Math"/>
                <a:cs typeface="Cambria Math"/>
              </a:rPr>
              <a:t>𝑯	</a:t>
            </a:r>
            <a:r>
              <a:rPr sz="2800" spc="35" dirty="0">
                <a:latin typeface="Cambria Math"/>
                <a:cs typeface="Cambria Math"/>
              </a:rPr>
              <a:t>𝒙</a:t>
            </a:r>
            <a:r>
              <a:rPr sz="3075" spc="52" baseline="-16260" dirty="0">
                <a:latin typeface="Cambria Math"/>
                <a:cs typeface="Cambria Math"/>
              </a:rPr>
              <a:t>𝟏</a:t>
            </a:r>
            <a:r>
              <a:rPr sz="2800" spc="35" dirty="0">
                <a:latin typeface="Cambria Math"/>
                <a:cs typeface="Cambria Math"/>
              </a:rPr>
              <a:t>,</a:t>
            </a:r>
            <a:r>
              <a:rPr sz="2800" spc="-170" dirty="0">
                <a:latin typeface="Cambria Math"/>
                <a:cs typeface="Cambria Math"/>
              </a:rPr>
              <a:t> </a:t>
            </a:r>
            <a:r>
              <a:rPr sz="2800" spc="35" dirty="0">
                <a:latin typeface="Cambria Math"/>
                <a:cs typeface="Cambria Math"/>
              </a:rPr>
              <a:t>𝒙</a:t>
            </a:r>
            <a:r>
              <a:rPr sz="3075" spc="52" baseline="-16260" dirty="0">
                <a:latin typeface="Cambria Math"/>
                <a:cs typeface="Cambria Math"/>
              </a:rPr>
              <a:t>𝟐</a:t>
            </a:r>
            <a:r>
              <a:rPr sz="2800" spc="35" dirty="0">
                <a:latin typeface="Cambria Math"/>
                <a:cs typeface="Cambria Math"/>
              </a:rPr>
              <a:t>,</a:t>
            </a:r>
            <a:r>
              <a:rPr sz="2800" spc="-17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⋯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7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𝒙</a:t>
            </a:r>
            <a:r>
              <a:rPr sz="3075" spc="-15" baseline="-16260" dirty="0">
                <a:latin typeface="Cambria Math"/>
                <a:cs typeface="Cambria Math"/>
              </a:rPr>
              <a:t>𝒏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5461" y="4161790"/>
            <a:ext cx="5137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= </a:t>
            </a:r>
            <a:r>
              <a:rPr sz="2800" spc="25" dirty="0">
                <a:latin typeface="Cambria Math"/>
                <a:cs typeface="Cambria Math"/>
              </a:rPr>
              <a:t>𝒘</a:t>
            </a:r>
            <a:r>
              <a:rPr sz="3075" spc="37" baseline="-16260" dirty="0">
                <a:latin typeface="Cambria Math"/>
                <a:cs typeface="Cambria Math"/>
              </a:rPr>
              <a:t>𝟏</a:t>
            </a:r>
            <a:r>
              <a:rPr sz="2800" spc="25" dirty="0">
                <a:latin typeface="Cambria Math"/>
                <a:cs typeface="Cambria Math"/>
              </a:rPr>
              <a:t>𝒙</a:t>
            </a:r>
            <a:r>
              <a:rPr sz="3075" spc="37" baseline="-16260" dirty="0">
                <a:latin typeface="Cambria Math"/>
                <a:cs typeface="Cambria Math"/>
              </a:rPr>
              <a:t>𝟏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25" dirty="0">
                <a:latin typeface="Cambria Math"/>
                <a:cs typeface="Cambria Math"/>
              </a:rPr>
              <a:t>𝒘</a:t>
            </a:r>
            <a:r>
              <a:rPr sz="3075" spc="37" baseline="-16260" dirty="0">
                <a:latin typeface="Cambria Math"/>
                <a:cs typeface="Cambria Math"/>
              </a:rPr>
              <a:t>𝟐</a:t>
            </a:r>
            <a:r>
              <a:rPr sz="2800" spc="25" dirty="0">
                <a:latin typeface="Cambria Math"/>
                <a:cs typeface="Cambria Math"/>
              </a:rPr>
              <a:t>𝒙</a:t>
            </a:r>
            <a:r>
              <a:rPr sz="3075" spc="37" baseline="-16260" dirty="0">
                <a:latin typeface="Cambria Math"/>
                <a:cs typeface="Cambria Math"/>
              </a:rPr>
              <a:t>𝟐 </a:t>
            </a:r>
            <a:r>
              <a:rPr sz="2800" spc="-5" dirty="0">
                <a:latin typeface="Cambria Math"/>
                <a:cs typeface="Cambria Math"/>
              </a:rPr>
              <a:t>+ ⋯ +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𝒏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𝒏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3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𝒃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13131"/>
            <a:ext cx="81730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지도 학습(Supervised</a:t>
            </a:r>
            <a:r>
              <a:rPr sz="4400" spc="-80" dirty="0"/>
              <a:t> </a:t>
            </a:r>
            <a:r>
              <a:rPr sz="4400" spc="-5" dirty="0"/>
              <a:t>Learning)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6089" y="1546324"/>
            <a:ext cx="5260340" cy="87439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예제 Training</a:t>
            </a:r>
            <a:r>
              <a:rPr sz="2800" spc="30" dirty="0">
                <a:latin typeface="굴림"/>
                <a:cs typeface="굴림"/>
              </a:rPr>
              <a:t> </a:t>
            </a:r>
            <a:r>
              <a:rPr sz="2800" spc="-10" dirty="0">
                <a:latin typeface="굴림"/>
                <a:cs typeface="굴림"/>
              </a:rPr>
              <a:t>set:</a:t>
            </a:r>
            <a:endParaRPr sz="28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굴림"/>
                <a:cs typeface="굴림"/>
              </a:rPr>
              <a:t>10개의 </a:t>
            </a:r>
            <a:r>
              <a:rPr sz="2400" spc="-5" dirty="0">
                <a:latin typeface="굴림"/>
                <a:cs typeface="굴림"/>
              </a:rPr>
              <a:t>사진을 분류하는 data</a:t>
            </a:r>
            <a:r>
              <a:rPr sz="2400" spc="-80" dirty="0">
                <a:latin typeface="굴림"/>
                <a:cs typeface="굴림"/>
              </a:rPr>
              <a:t> </a:t>
            </a:r>
            <a:r>
              <a:rPr sz="2400" spc="-5" dirty="0">
                <a:latin typeface="굴림"/>
                <a:cs typeface="굴림"/>
              </a:rPr>
              <a:t>set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6628" y="1671827"/>
            <a:ext cx="6063996" cy="4600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multi-variable </a:t>
            </a:r>
            <a:r>
              <a:rPr spc="-10" dirty="0"/>
              <a:t>linear</a:t>
            </a:r>
            <a:r>
              <a:rPr spc="85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7989" y="1533296"/>
            <a:ext cx="5071745" cy="20288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79400" algn="l"/>
              </a:tabLst>
            </a:pPr>
            <a:r>
              <a:rPr sz="2800" spc="-5" dirty="0">
                <a:latin typeface="굴림"/>
                <a:cs typeface="굴림"/>
              </a:rPr>
              <a:t>행렬</a:t>
            </a:r>
            <a:endParaRPr sz="2800">
              <a:latin typeface="굴림"/>
              <a:cs typeface="굴림"/>
            </a:endParaRPr>
          </a:p>
          <a:p>
            <a:pPr marL="976630">
              <a:lnSpc>
                <a:spcPct val="100000"/>
              </a:lnSpc>
              <a:spcBef>
                <a:spcPts val="340"/>
              </a:spcBef>
            </a:pPr>
            <a:r>
              <a:rPr sz="2800" spc="25" dirty="0">
                <a:latin typeface="Cambria Math"/>
                <a:cs typeface="Cambria Math"/>
              </a:rPr>
              <a:t>𝒘</a:t>
            </a:r>
            <a:r>
              <a:rPr sz="3075" spc="37" baseline="-16260" dirty="0">
                <a:latin typeface="Cambria Math"/>
                <a:cs typeface="Cambria Math"/>
              </a:rPr>
              <a:t>𝟏</a:t>
            </a:r>
            <a:r>
              <a:rPr sz="2800" spc="25" dirty="0">
                <a:latin typeface="Cambria Math"/>
                <a:cs typeface="Cambria Math"/>
              </a:rPr>
              <a:t>𝒙</a:t>
            </a:r>
            <a:r>
              <a:rPr sz="3075" spc="37" baseline="-16260" dirty="0">
                <a:latin typeface="Cambria Math"/>
                <a:cs typeface="Cambria Math"/>
              </a:rPr>
              <a:t>𝟏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𝟐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𝟐 </a:t>
            </a:r>
            <a:r>
              <a:rPr sz="2800" spc="-5" dirty="0">
                <a:latin typeface="Cambria Math"/>
                <a:cs typeface="Cambria Math"/>
              </a:rPr>
              <a:t>+ ⋯ +</a:t>
            </a:r>
            <a:r>
              <a:rPr sz="2800" spc="350" dirty="0">
                <a:latin typeface="Cambria Math"/>
                <a:cs typeface="Cambria Math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𝒘</a:t>
            </a:r>
            <a:r>
              <a:rPr sz="3075" spc="37" baseline="-16260" dirty="0">
                <a:latin typeface="Cambria Math"/>
                <a:cs typeface="Cambria Math"/>
              </a:rPr>
              <a:t>𝒏</a:t>
            </a:r>
            <a:r>
              <a:rPr sz="2800" spc="25" dirty="0">
                <a:latin typeface="Cambria Math"/>
                <a:cs typeface="Cambria Math"/>
              </a:rPr>
              <a:t>𝒙</a:t>
            </a:r>
            <a:r>
              <a:rPr sz="3075" spc="37" baseline="-16260" dirty="0">
                <a:latin typeface="Cambria Math"/>
                <a:cs typeface="Cambria Math"/>
              </a:rPr>
              <a:t>𝒏</a:t>
            </a:r>
            <a:endParaRPr sz="3075" baseline="-1626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Cambria Math"/>
              <a:cs typeface="Cambria Math"/>
            </a:endParaRPr>
          </a:p>
          <a:p>
            <a:pPr marL="279400" indent="-2286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800" spc="-10" dirty="0">
                <a:latin typeface="굴림"/>
                <a:cs typeface="굴림"/>
              </a:rPr>
              <a:t>행렬곱</a:t>
            </a:r>
            <a:endParaRPr sz="2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multi-variable </a:t>
            </a:r>
            <a:r>
              <a:rPr spc="-10" dirty="0"/>
              <a:t>linear</a:t>
            </a:r>
            <a:r>
              <a:rPr spc="85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689" y="1533296"/>
            <a:ext cx="5043170" cy="965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5" dirty="0">
                <a:latin typeface="굴림"/>
                <a:cs typeface="굴림"/>
              </a:rPr>
              <a:t>행렬을 사용한</a:t>
            </a:r>
            <a:r>
              <a:rPr sz="2800" spc="10" dirty="0">
                <a:latin typeface="굴림"/>
                <a:cs typeface="굴림"/>
              </a:rPr>
              <a:t> </a:t>
            </a:r>
            <a:r>
              <a:rPr sz="2800" spc="-10" dirty="0">
                <a:latin typeface="굴림"/>
                <a:cs typeface="굴림"/>
              </a:rPr>
              <a:t>Hypothesis</a:t>
            </a:r>
            <a:endParaRPr sz="2800">
              <a:latin typeface="굴림"/>
              <a:cs typeface="굴림"/>
            </a:endParaRPr>
          </a:p>
          <a:p>
            <a:pPr marL="960755">
              <a:lnSpc>
                <a:spcPct val="100000"/>
              </a:lnSpc>
              <a:spcBef>
                <a:spcPts val="340"/>
              </a:spcBef>
            </a:pPr>
            <a:r>
              <a:rPr sz="2800" spc="25" dirty="0">
                <a:latin typeface="Cambria Math"/>
                <a:cs typeface="Cambria Math"/>
              </a:rPr>
              <a:t>𝒘</a:t>
            </a:r>
            <a:r>
              <a:rPr sz="3075" spc="37" baseline="-16260" dirty="0">
                <a:latin typeface="Cambria Math"/>
                <a:cs typeface="Cambria Math"/>
              </a:rPr>
              <a:t>𝟏</a:t>
            </a:r>
            <a:r>
              <a:rPr sz="2800" spc="25" dirty="0">
                <a:latin typeface="Cambria Math"/>
                <a:cs typeface="Cambria Math"/>
              </a:rPr>
              <a:t>𝒙</a:t>
            </a:r>
            <a:r>
              <a:rPr sz="3075" spc="37" baseline="-16260" dirty="0">
                <a:latin typeface="Cambria Math"/>
                <a:cs typeface="Cambria Math"/>
              </a:rPr>
              <a:t>𝟏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𝟐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𝟐 </a:t>
            </a:r>
            <a:r>
              <a:rPr sz="2800" spc="-5" dirty="0">
                <a:latin typeface="Cambria Math"/>
                <a:cs typeface="Cambria Math"/>
              </a:rPr>
              <a:t>+ ⋯ +</a:t>
            </a:r>
            <a:r>
              <a:rPr sz="2800" spc="-100" dirty="0">
                <a:latin typeface="Cambria Math"/>
                <a:cs typeface="Cambria Math"/>
              </a:rPr>
              <a:t>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𝒏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𝒏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3778" y="3551682"/>
            <a:ext cx="1824355" cy="328930"/>
          </a:xfrm>
          <a:custGeom>
            <a:avLst/>
            <a:gdLst/>
            <a:ahLst/>
            <a:cxnLst/>
            <a:rect l="l" t="t" r="r" b="b"/>
            <a:pathLst>
              <a:path w="1824354" h="328929">
                <a:moveTo>
                  <a:pt x="1718945" y="0"/>
                </a:moveTo>
                <a:lnTo>
                  <a:pt x="1714246" y="13334"/>
                </a:lnTo>
                <a:lnTo>
                  <a:pt x="1733296" y="21597"/>
                </a:lnTo>
                <a:lnTo>
                  <a:pt x="1749679" y="33051"/>
                </a:lnTo>
                <a:lnTo>
                  <a:pt x="1774444" y="65531"/>
                </a:lnTo>
                <a:lnTo>
                  <a:pt x="1789017" y="109172"/>
                </a:lnTo>
                <a:lnTo>
                  <a:pt x="1793875" y="162813"/>
                </a:lnTo>
                <a:lnTo>
                  <a:pt x="1792658" y="191845"/>
                </a:lnTo>
                <a:lnTo>
                  <a:pt x="1782891" y="241859"/>
                </a:lnTo>
                <a:lnTo>
                  <a:pt x="1763295" y="280912"/>
                </a:lnTo>
                <a:lnTo>
                  <a:pt x="1733490" y="307288"/>
                </a:lnTo>
                <a:lnTo>
                  <a:pt x="1714753" y="315594"/>
                </a:lnTo>
                <a:lnTo>
                  <a:pt x="1718945" y="328929"/>
                </a:lnTo>
                <a:lnTo>
                  <a:pt x="1763823" y="307879"/>
                </a:lnTo>
                <a:lnTo>
                  <a:pt x="1796796" y="271398"/>
                </a:lnTo>
                <a:lnTo>
                  <a:pt x="1817084" y="222662"/>
                </a:lnTo>
                <a:lnTo>
                  <a:pt x="1823847" y="164591"/>
                </a:lnTo>
                <a:lnTo>
                  <a:pt x="1822154" y="134417"/>
                </a:lnTo>
                <a:lnTo>
                  <a:pt x="1808577" y="80974"/>
                </a:lnTo>
                <a:lnTo>
                  <a:pt x="1781667" y="37468"/>
                </a:lnTo>
                <a:lnTo>
                  <a:pt x="1742805" y="8616"/>
                </a:lnTo>
                <a:lnTo>
                  <a:pt x="1718945" y="0"/>
                </a:lnTo>
                <a:close/>
              </a:path>
              <a:path w="1824354" h="328929">
                <a:moveTo>
                  <a:pt x="104902" y="0"/>
                </a:moveTo>
                <a:lnTo>
                  <a:pt x="60134" y="21113"/>
                </a:lnTo>
                <a:lnTo>
                  <a:pt x="27178" y="57657"/>
                </a:lnTo>
                <a:lnTo>
                  <a:pt x="6778" y="106552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9093" y="315594"/>
                </a:lnTo>
                <a:lnTo>
                  <a:pt x="90302" y="307288"/>
                </a:lnTo>
                <a:lnTo>
                  <a:pt x="74120" y="295719"/>
                </a:lnTo>
                <a:lnTo>
                  <a:pt x="49530" y="262889"/>
                </a:lnTo>
                <a:lnTo>
                  <a:pt x="34845" y="218185"/>
                </a:lnTo>
                <a:lnTo>
                  <a:pt x="29971" y="162813"/>
                </a:lnTo>
                <a:lnTo>
                  <a:pt x="31188" y="134737"/>
                </a:lnTo>
                <a:lnTo>
                  <a:pt x="40955" y="86107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1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9691" y="3450158"/>
            <a:ext cx="2033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658495" algn="l"/>
                <a:tab pos="1266825" algn="l"/>
                <a:tab pos="1868805" algn="l"/>
              </a:tabLst>
            </a:pPr>
            <a:r>
              <a:rPr sz="2800" spc="-10" dirty="0">
                <a:latin typeface="Cambria Math"/>
                <a:cs typeface="Cambria Math"/>
              </a:rPr>
              <a:t>𝒙</a:t>
            </a:r>
            <a:r>
              <a:rPr sz="3075" spc="-15" baseline="-16260" dirty="0">
                <a:latin typeface="Cambria Math"/>
                <a:cs typeface="Cambria Math"/>
              </a:rPr>
              <a:t>𝟏	</a:t>
            </a:r>
            <a:r>
              <a:rPr sz="2800" spc="-10" dirty="0">
                <a:latin typeface="Cambria Math"/>
                <a:cs typeface="Cambria Math"/>
              </a:rPr>
              <a:t>𝒙</a:t>
            </a:r>
            <a:r>
              <a:rPr sz="3075" spc="-15" baseline="-16260" dirty="0">
                <a:latin typeface="Cambria Math"/>
                <a:cs typeface="Cambria Math"/>
              </a:rPr>
              <a:t>𝟐	</a:t>
            </a:r>
            <a:r>
              <a:rPr sz="2800" spc="-10" dirty="0">
                <a:latin typeface="Cambria Math"/>
                <a:cs typeface="Cambria Math"/>
              </a:rPr>
              <a:t>𝒙</a:t>
            </a:r>
            <a:r>
              <a:rPr sz="3075" spc="-15" baseline="-16260" dirty="0">
                <a:latin typeface="Cambria Math"/>
                <a:cs typeface="Cambria Math"/>
              </a:rPr>
              <a:t>𝟑	</a:t>
            </a:r>
            <a:r>
              <a:rPr sz="2800" spc="95" dirty="0">
                <a:latin typeface="Cambria Math"/>
                <a:cs typeface="Cambria Math"/>
              </a:rPr>
              <a:t>∙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76141" y="3191382"/>
            <a:ext cx="793750" cy="1049655"/>
          </a:xfrm>
          <a:custGeom>
            <a:avLst/>
            <a:gdLst/>
            <a:ahLst/>
            <a:cxnLst/>
            <a:rect l="l" t="t" r="r" b="b"/>
            <a:pathLst>
              <a:path w="793750" h="1049654">
                <a:moveTo>
                  <a:pt x="626999" y="0"/>
                </a:moveTo>
                <a:lnTo>
                  <a:pt x="615950" y="12318"/>
                </a:lnTo>
                <a:lnTo>
                  <a:pt x="642682" y="45877"/>
                </a:lnTo>
                <a:lnTo>
                  <a:pt x="666654" y="83764"/>
                </a:lnTo>
                <a:lnTo>
                  <a:pt x="687876" y="125978"/>
                </a:lnTo>
                <a:lnTo>
                  <a:pt x="706361" y="172521"/>
                </a:lnTo>
                <a:lnTo>
                  <a:pt x="722122" y="223392"/>
                </a:lnTo>
                <a:lnTo>
                  <a:pt x="733065" y="268583"/>
                </a:lnTo>
                <a:lnTo>
                  <a:pt x="742018" y="315764"/>
                </a:lnTo>
                <a:lnTo>
                  <a:pt x="748982" y="364934"/>
                </a:lnTo>
                <a:lnTo>
                  <a:pt x="753956" y="416094"/>
                </a:lnTo>
                <a:lnTo>
                  <a:pt x="756941" y="469243"/>
                </a:lnTo>
                <a:lnTo>
                  <a:pt x="757936" y="524382"/>
                </a:lnTo>
                <a:lnTo>
                  <a:pt x="756941" y="579754"/>
                </a:lnTo>
                <a:lnTo>
                  <a:pt x="753956" y="633090"/>
                </a:lnTo>
                <a:lnTo>
                  <a:pt x="748982" y="684387"/>
                </a:lnTo>
                <a:lnTo>
                  <a:pt x="742018" y="733641"/>
                </a:lnTo>
                <a:lnTo>
                  <a:pt x="733065" y="780849"/>
                </a:lnTo>
                <a:lnTo>
                  <a:pt x="722122" y="826007"/>
                </a:lnTo>
                <a:lnTo>
                  <a:pt x="706361" y="876818"/>
                </a:lnTo>
                <a:lnTo>
                  <a:pt x="687876" y="923330"/>
                </a:lnTo>
                <a:lnTo>
                  <a:pt x="666654" y="965545"/>
                </a:lnTo>
                <a:lnTo>
                  <a:pt x="642682" y="1003462"/>
                </a:lnTo>
                <a:lnTo>
                  <a:pt x="615950" y="1037081"/>
                </a:lnTo>
                <a:lnTo>
                  <a:pt x="626999" y="1049273"/>
                </a:lnTo>
                <a:lnTo>
                  <a:pt x="657007" y="1016280"/>
                </a:lnTo>
                <a:lnTo>
                  <a:pt x="684248" y="978720"/>
                </a:lnTo>
                <a:lnTo>
                  <a:pt x="708728" y="936601"/>
                </a:lnTo>
                <a:lnTo>
                  <a:pt x="730452" y="889928"/>
                </a:lnTo>
                <a:lnTo>
                  <a:pt x="749427" y="838707"/>
                </a:lnTo>
                <a:lnTo>
                  <a:pt x="762824" y="792765"/>
                </a:lnTo>
                <a:lnTo>
                  <a:pt x="773801" y="744219"/>
                </a:lnTo>
                <a:lnTo>
                  <a:pt x="782351" y="693070"/>
                </a:lnTo>
                <a:lnTo>
                  <a:pt x="788467" y="639317"/>
                </a:lnTo>
                <a:lnTo>
                  <a:pt x="792142" y="582961"/>
                </a:lnTo>
                <a:lnTo>
                  <a:pt x="793369" y="524001"/>
                </a:lnTo>
                <a:lnTo>
                  <a:pt x="792142" y="465445"/>
                </a:lnTo>
                <a:lnTo>
                  <a:pt x="788467" y="409415"/>
                </a:lnTo>
                <a:lnTo>
                  <a:pt x="782351" y="355917"/>
                </a:lnTo>
                <a:lnTo>
                  <a:pt x="773801" y="304959"/>
                </a:lnTo>
                <a:lnTo>
                  <a:pt x="762824" y="256549"/>
                </a:lnTo>
                <a:lnTo>
                  <a:pt x="749427" y="210692"/>
                </a:lnTo>
                <a:lnTo>
                  <a:pt x="730452" y="159410"/>
                </a:lnTo>
                <a:lnTo>
                  <a:pt x="708728" y="112699"/>
                </a:lnTo>
                <a:lnTo>
                  <a:pt x="684248" y="70561"/>
                </a:lnTo>
                <a:lnTo>
                  <a:pt x="657007" y="32994"/>
                </a:lnTo>
                <a:lnTo>
                  <a:pt x="626999" y="0"/>
                </a:lnTo>
                <a:close/>
              </a:path>
              <a:path w="793750" h="1049654">
                <a:moveTo>
                  <a:pt x="166243" y="0"/>
                </a:moveTo>
                <a:lnTo>
                  <a:pt x="136284" y="32994"/>
                </a:lnTo>
                <a:lnTo>
                  <a:pt x="109056" y="70561"/>
                </a:lnTo>
                <a:lnTo>
                  <a:pt x="84577" y="112699"/>
                </a:lnTo>
                <a:lnTo>
                  <a:pt x="62867" y="159410"/>
                </a:lnTo>
                <a:lnTo>
                  <a:pt x="43942" y="210692"/>
                </a:lnTo>
                <a:lnTo>
                  <a:pt x="30500" y="256549"/>
                </a:lnTo>
                <a:lnTo>
                  <a:pt x="19510" y="304959"/>
                </a:lnTo>
                <a:lnTo>
                  <a:pt x="10969" y="355917"/>
                </a:lnTo>
                <a:lnTo>
                  <a:pt x="4873" y="409415"/>
                </a:lnTo>
                <a:lnTo>
                  <a:pt x="1217" y="465445"/>
                </a:lnTo>
                <a:lnTo>
                  <a:pt x="0" y="524001"/>
                </a:lnTo>
                <a:lnTo>
                  <a:pt x="1217" y="582961"/>
                </a:lnTo>
                <a:lnTo>
                  <a:pt x="4873" y="639318"/>
                </a:lnTo>
                <a:lnTo>
                  <a:pt x="10969" y="693070"/>
                </a:lnTo>
                <a:lnTo>
                  <a:pt x="19510" y="744219"/>
                </a:lnTo>
                <a:lnTo>
                  <a:pt x="30500" y="792765"/>
                </a:lnTo>
                <a:lnTo>
                  <a:pt x="43942" y="838707"/>
                </a:lnTo>
                <a:lnTo>
                  <a:pt x="62867" y="889928"/>
                </a:lnTo>
                <a:lnTo>
                  <a:pt x="84577" y="936601"/>
                </a:lnTo>
                <a:lnTo>
                  <a:pt x="109056" y="978720"/>
                </a:lnTo>
                <a:lnTo>
                  <a:pt x="136284" y="1016280"/>
                </a:lnTo>
                <a:lnTo>
                  <a:pt x="166243" y="1049273"/>
                </a:lnTo>
                <a:lnTo>
                  <a:pt x="177292" y="1037081"/>
                </a:lnTo>
                <a:lnTo>
                  <a:pt x="150608" y="1003462"/>
                </a:lnTo>
                <a:lnTo>
                  <a:pt x="126650" y="965545"/>
                </a:lnTo>
                <a:lnTo>
                  <a:pt x="105429" y="923330"/>
                </a:lnTo>
                <a:lnTo>
                  <a:pt x="86957" y="876818"/>
                </a:lnTo>
                <a:lnTo>
                  <a:pt x="71247" y="826007"/>
                </a:lnTo>
                <a:lnTo>
                  <a:pt x="60250" y="780849"/>
                </a:lnTo>
                <a:lnTo>
                  <a:pt x="51260" y="733641"/>
                </a:lnTo>
                <a:lnTo>
                  <a:pt x="44275" y="684387"/>
                </a:lnTo>
                <a:lnTo>
                  <a:pt x="39290" y="633090"/>
                </a:lnTo>
                <a:lnTo>
                  <a:pt x="36301" y="579754"/>
                </a:lnTo>
                <a:lnTo>
                  <a:pt x="35306" y="524382"/>
                </a:lnTo>
                <a:lnTo>
                  <a:pt x="36301" y="469243"/>
                </a:lnTo>
                <a:lnTo>
                  <a:pt x="39290" y="416094"/>
                </a:lnTo>
                <a:lnTo>
                  <a:pt x="44275" y="364934"/>
                </a:lnTo>
                <a:lnTo>
                  <a:pt x="51260" y="315764"/>
                </a:lnTo>
                <a:lnTo>
                  <a:pt x="60250" y="268583"/>
                </a:lnTo>
                <a:lnTo>
                  <a:pt x="71247" y="223392"/>
                </a:lnTo>
                <a:lnTo>
                  <a:pt x="86957" y="172521"/>
                </a:lnTo>
                <a:lnTo>
                  <a:pt x="105429" y="125978"/>
                </a:lnTo>
                <a:lnTo>
                  <a:pt x="126650" y="83764"/>
                </a:lnTo>
                <a:lnTo>
                  <a:pt x="150608" y="45877"/>
                </a:lnTo>
                <a:lnTo>
                  <a:pt x="177292" y="12318"/>
                </a:lnTo>
                <a:lnTo>
                  <a:pt x="166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27017" y="2978023"/>
            <a:ext cx="476250" cy="1285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">
              <a:lnSpc>
                <a:spcPts val="3320"/>
              </a:lnSpc>
              <a:spcBef>
                <a:spcPts val="95"/>
              </a:spcBef>
            </a:pPr>
            <a:r>
              <a:rPr sz="2800" spc="-60" dirty="0">
                <a:latin typeface="Cambria Math"/>
                <a:cs typeface="Cambria Math"/>
              </a:rPr>
              <a:t>𝑤</a:t>
            </a:r>
            <a:r>
              <a:rPr sz="3075" spc="-89" baseline="-16260" dirty="0">
                <a:latin typeface="Cambria Math"/>
                <a:cs typeface="Cambria Math"/>
              </a:rPr>
              <a:t>1</a:t>
            </a:r>
            <a:endParaRPr sz="3075" baseline="-16260">
              <a:latin typeface="Cambria Math"/>
              <a:cs typeface="Cambria Math"/>
            </a:endParaRPr>
          </a:p>
          <a:p>
            <a:pPr marL="38100">
              <a:lnSpc>
                <a:spcPts val="3285"/>
              </a:lnSpc>
            </a:pPr>
            <a:r>
              <a:rPr sz="2800" spc="-30" dirty="0">
                <a:latin typeface="Cambria Math"/>
                <a:cs typeface="Cambria Math"/>
              </a:rPr>
              <a:t>𝑤</a:t>
            </a:r>
            <a:r>
              <a:rPr sz="3075" spc="-44" baseline="-16260" dirty="0">
                <a:latin typeface="Cambria Math"/>
                <a:cs typeface="Cambria Math"/>
              </a:rPr>
              <a:t>2</a:t>
            </a:r>
            <a:endParaRPr sz="3075" baseline="-16260">
              <a:latin typeface="Cambria Math"/>
              <a:cs typeface="Cambria Math"/>
            </a:endParaRPr>
          </a:p>
          <a:p>
            <a:pPr marL="38100">
              <a:lnSpc>
                <a:spcPts val="3325"/>
              </a:lnSpc>
            </a:pPr>
            <a:r>
              <a:rPr sz="2800" spc="-30" dirty="0">
                <a:latin typeface="Cambria Math"/>
                <a:cs typeface="Cambria Math"/>
              </a:rPr>
              <a:t>𝑤</a:t>
            </a:r>
            <a:r>
              <a:rPr sz="3075" spc="-44" baseline="-16260" dirty="0">
                <a:latin typeface="Cambria Math"/>
                <a:cs typeface="Cambria Math"/>
              </a:rPr>
              <a:t>3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8919" y="3450158"/>
            <a:ext cx="3904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= </a:t>
            </a:r>
            <a:r>
              <a:rPr sz="2800" spc="-10" dirty="0">
                <a:latin typeface="Cambria Math"/>
                <a:cs typeface="Cambria Math"/>
              </a:rPr>
              <a:t>(𝑥</a:t>
            </a:r>
            <a:r>
              <a:rPr sz="3075" spc="-15" baseline="-16260" dirty="0">
                <a:latin typeface="Cambria Math"/>
                <a:cs typeface="Cambria Math"/>
              </a:rPr>
              <a:t>1</a:t>
            </a:r>
            <a:r>
              <a:rPr sz="2800" spc="-10" dirty="0">
                <a:latin typeface="Cambria Math"/>
                <a:cs typeface="Cambria Math"/>
              </a:rPr>
              <a:t>𝑤</a:t>
            </a:r>
            <a:r>
              <a:rPr sz="3075" spc="-15" baseline="-16260" dirty="0">
                <a:latin typeface="Cambria Math"/>
                <a:cs typeface="Cambria Math"/>
              </a:rPr>
              <a:t>1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15" dirty="0">
                <a:latin typeface="Cambria Math"/>
                <a:cs typeface="Cambria Math"/>
              </a:rPr>
              <a:t>𝑥</a:t>
            </a:r>
            <a:r>
              <a:rPr sz="3075" spc="22" baseline="-16260" dirty="0">
                <a:latin typeface="Cambria Math"/>
                <a:cs typeface="Cambria Math"/>
              </a:rPr>
              <a:t>2</a:t>
            </a:r>
            <a:r>
              <a:rPr sz="2800" spc="15" dirty="0">
                <a:latin typeface="Cambria Math"/>
                <a:cs typeface="Cambria Math"/>
              </a:rPr>
              <a:t>𝑤</a:t>
            </a:r>
            <a:r>
              <a:rPr sz="3075" spc="22" baseline="-16260" dirty="0">
                <a:latin typeface="Cambria Math"/>
                <a:cs typeface="Cambria Math"/>
              </a:rPr>
              <a:t>2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90" dirty="0">
                <a:latin typeface="Cambria Math"/>
                <a:cs typeface="Cambria Math"/>
              </a:rPr>
              <a:t> </a:t>
            </a:r>
            <a:r>
              <a:rPr sz="2800" spc="35" dirty="0">
                <a:latin typeface="Cambria Math"/>
                <a:cs typeface="Cambria Math"/>
              </a:rPr>
              <a:t>𝑥</a:t>
            </a:r>
            <a:r>
              <a:rPr sz="3075" spc="52" baseline="-16260" dirty="0">
                <a:latin typeface="Cambria Math"/>
                <a:cs typeface="Cambria Math"/>
              </a:rPr>
              <a:t>3</a:t>
            </a:r>
            <a:r>
              <a:rPr sz="2800" spc="35" dirty="0">
                <a:latin typeface="Cambria Math"/>
                <a:cs typeface="Cambria Math"/>
              </a:rPr>
              <a:t>𝑤</a:t>
            </a:r>
            <a:r>
              <a:rPr sz="3075" spc="52" baseline="-16260" dirty="0">
                <a:latin typeface="Cambria Math"/>
                <a:cs typeface="Cambria Math"/>
              </a:rPr>
              <a:t>3</a:t>
            </a:r>
            <a:r>
              <a:rPr sz="2800" spc="35" dirty="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99894" y="5015484"/>
            <a:ext cx="923290" cy="635635"/>
          </a:xfrm>
          <a:custGeom>
            <a:avLst/>
            <a:gdLst/>
            <a:ahLst/>
            <a:cxnLst/>
            <a:rect l="l" t="t" r="r" b="b"/>
            <a:pathLst>
              <a:path w="923289" h="635635">
                <a:moveTo>
                  <a:pt x="720470" y="0"/>
                </a:moveTo>
                <a:lnTo>
                  <a:pt x="711326" y="25781"/>
                </a:lnTo>
                <a:lnTo>
                  <a:pt x="748164" y="41784"/>
                </a:lnTo>
                <a:lnTo>
                  <a:pt x="779811" y="63896"/>
                </a:lnTo>
                <a:lnTo>
                  <a:pt x="806267" y="92128"/>
                </a:lnTo>
                <a:lnTo>
                  <a:pt x="827532" y="126492"/>
                </a:lnTo>
                <a:lnTo>
                  <a:pt x="843960" y="166308"/>
                </a:lnTo>
                <a:lnTo>
                  <a:pt x="855710" y="210899"/>
                </a:lnTo>
                <a:lnTo>
                  <a:pt x="862768" y="260276"/>
                </a:lnTo>
                <a:lnTo>
                  <a:pt x="865124" y="314452"/>
                </a:lnTo>
                <a:lnTo>
                  <a:pt x="862766" y="370478"/>
                </a:lnTo>
                <a:lnTo>
                  <a:pt x="855694" y="421386"/>
                </a:lnTo>
                <a:lnTo>
                  <a:pt x="843907" y="467149"/>
                </a:lnTo>
                <a:lnTo>
                  <a:pt x="827405" y="507746"/>
                </a:lnTo>
                <a:lnTo>
                  <a:pt x="806069" y="542604"/>
                </a:lnTo>
                <a:lnTo>
                  <a:pt x="779780" y="571174"/>
                </a:lnTo>
                <a:lnTo>
                  <a:pt x="748538" y="593465"/>
                </a:lnTo>
                <a:lnTo>
                  <a:pt x="712343" y="609485"/>
                </a:lnTo>
                <a:lnTo>
                  <a:pt x="720470" y="635279"/>
                </a:lnTo>
                <a:lnTo>
                  <a:pt x="766647" y="618669"/>
                </a:lnTo>
                <a:lnTo>
                  <a:pt x="807085" y="594631"/>
                </a:lnTo>
                <a:lnTo>
                  <a:pt x="841807" y="563161"/>
                </a:lnTo>
                <a:lnTo>
                  <a:pt x="870838" y="524256"/>
                </a:lnTo>
                <a:lnTo>
                  <a:pt x="893675" y="479419"/>
                </a:lnTo>
                <a:lnTo>
                  <a:pt x="909986" y="430069"/>
                </a:lnTo>
                <a:lnTo>
                  <a:pt x="919773" y="376219"/>
                </a:lnTo>
                <a:lnTo>
                  <a:pt x="923036" y="317881"/>
                </a:lnTo>
                <a:lnTo>
                  <a:pt x="919751" y="259611"/>
                </a:lnTo>
                <a:lnTo>
                  <a:pt x="909907" y="205771"/>
                </a:lnTo>
                <a:lnTo>
                  <a:pt x="893514" y="156360"/>
                </a:lnTo>
                <a:lnTo>
                  <a:pt x="870585" y="111379"/>
                </a:lnTo>
                <a:lnTo>
                  <a:pt x="841557" y="72348"/>
                </a:lnTo>
                <a:lnTo>
                  <a:pt x="806862" y="40782"/>
                </a:lnTo>
                <a:lnTo>
                  <a:pt x="766500" y="16670"/>
                </a:lnTo>
                <a:lnTo>
                  <a:pt x="720470" y="0"/>
                </a:lnTo>
                <a:close/>
              </a:path>
              <a:path w="923289" h="635635">
                <a:moveTo>
                  <a:pt x="202564" y="0"/>
                </a:moveTo>
                <a:lnTo>
                  <a:pt x="156533" y="16670"/>
                </a:lnTo>
                <a:lnTo>
                  <a:pt x="116157" y="40782"/>
                </a:lnTo>
                <a:lnTo>
                  <a:pt x="81424" y="72348"/>
                </a:lnTo>
                <a:lnTo>
                  <a:pt x="52324" y="111379"/>
                </a:lnTo>
                <a:lnTo>
                  <a:pt x="29414" y="156360"/>
                </a:lnTo>
                <a:lnTo>
                  <a:pt x="13065" y="205771"/>
                </a:lnTo>
                <a:lnTo>
                  <a:pt x="3264" y="259611"/>
                </a:lnTo>
                <a:lnTo>
                  <a:pt x="0" y="317881"/>
                </a:lnTo>
                <a:lnTo>
                  <a:pt x="3262" y="376219"/>
                </a:lnTo>
                <a:lnTo>
                  <a:pt x="13049" y="430069"/>
                </a:lnTo>
                <a:lnTo>
                  <a:pt x="29360" y="479419"/>
                </a:lnTo>
                <a:lnTo>
                  <a:pt x="52197" y="524256"/>
                </a:lnTo>
                <a:lnTo>
                  <a:pt x="81174" y="563161"/>
                </a:lnTo>
                <a:lnTo>
                  <a:pt x="115903" y="594631"/>
                </a:lnTo>
                <a:lnTo>
                  <a:pt x="156370" y="618669"/>
                </a:lnTo>
                <a:lnTo>
                  <a:pt x="202564" y="635279"/>
                </a:lnTo>
                <a:lnTo>
                  <a:pt x="210566" y="609485"/>
                </a:lnTo>
                <a:lnTo>
                  <a:pt x="174372" y="593465"/>
                </a:lnTo>
                <a:lnTo>
                  <a:pt x="143144" y="571174"/>
                </a:lnTo>
                <a:lnTo>
                  <a:pt x="116893" y="542604"/>
                </a:lnTo>
                <a:lnTo>
                  <a:pt x="95631" y="507746"/>
                </a:lnTo>
                <a:lnTo>
                  <a:pt x="79128" y="467149"/>
                </a:lnTo>
                <a:lnTo>
                  <a:pt x="67341" y="421386"/>
                </a:lnTo>
                <a:lnTo>
                  <a:pt x="60269" y="370478"/>
                </a:lnTo>
                <a:lnTo>
                  <a:pt x="57912" y="314452"/>
                </a:lnTo>
                <a:lnTo>
                  <a:pt x="60269" y="260276"/>
                </a:lnTo>
                <a:lnTo>
                  <a:pt x="67341" y="210899"/>
                </a:lnTo>
                <a:lnTo>
                  <a:pt x="79128" y="166308"/>
                </a:lnTo>
                <a:lnTo>
                  <a:pt x="95631" y="126492"/>
                </a:lnTo>
                <a:lnTo>
                  <a:pt x="116963" y="92128"/>
                </a:lnTo>
                <a:lnTo>
                  <a:pt x="143414" y="63896"/>
                </a:lnTo>
                <a:lnTo>
                  <a:pt x="174962" y="41784"/>
                </a:lnTo>
                <a:lnTo>
                  <a:pt x="211581" y="25781"/>
                </a:lnTo>
                <a:lnTo>
                  <a:pt x="202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85975" y="4831207"/>
            <a:ext cx="13265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8835" algn="l"/>
              </a:tabLst>
            </a:pPr>
            <a:r>
              <a:rPr sz="5400" dirty="0">
                <a:latin typeface="Cambria Math"/>
                <a:cs typeface="Cambria Math"/>
              </a:rPr>
              <a:t>𝑯	𝑿</a:t>
            </a:r>
            <a:endParaRPr sz="5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60165" y="4831207"/>
            <a:ext cx="1879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Cambria Math"/>
                <a:cs typeface="Cambria Math"/>
              </a:rPr>
              <a:t>=</a:t>
            </a:r>
            <a:r>
              <a:rPr sz="5400" spc="210" dirty="0">
                <a:latin typeface="Cambria Math"/>
                <a:cs typeface="Cambria Math"/>
              </a:rPr>
              <a:t> </a:t>
            </a:r>
            <a:r>
              <a:rPr sz="5400" dirty="0">
                <a:latin typeface="Cambria Math"/>
                <a:cs typeface="Cambria Math"/>
              </a:rPr>
              <a:t>𝑿𝑾</a:t>
            </a:r>
            <a:endParaRPr sz="5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multi-variable </a:t>
            </a:r>
            <a:r>
              <a:rPr spc="-10" dirty="0"/>
              <a:t>linear</a:t>
            </a:r>
            <a:r>
              <a:rPr spc="85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2758439" y="1656588"/>
            <a:ext cx="6644546" cy="2212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9661" y="4602607"/>
            <a:ext cx="1824355" cy="328930"/>
          </a:xfrm>
          <a:custGeom>
            <a:avLst/>
            <a:gdLst/>
            <a:ahLst/>
            <a:cxnLst/>
            <a:rect l="l" t="t" r="r" b="b"/>
            <a:pathLst>
              <a:path w="1824354" h="328929">
                <a:moveTo>
                  <a:pt x="1718945" y="0"/>
                </a:moveTo>
                <a:lnTo>
                  <a:pt x="1714246" y="13335"/>
                </a:lnTo>
                <a:lnTo>
                  <a:pt x="1733296" y="21595"/>
                </a:lnTo>
                <a:lnTo>
                  <a:pt x="1749678" y="33035"/>
                </a:lnTo>
                <a:lnTo>
                  <a:pt x="1774443" y="65405"/>
                </a:lnTo>
                <a:lnTo>
                  <a:pt x="1789017" y="109108"/>
                </a:lnTo>
                <a:lnTo>
                  <a:pt x="1793875" y="162814"/>
                </a:lnTo>
                <a:lnTo>
                  <a:pt x="1792658" y="191789"/>
                </a:lnTo>
                <a:lnTo>
                  <a:pt x="1782891" y="241788"/>
                </a:lnTo>
                <a:lnTo>
                  <a:pt x="1763295" y="280838"/>
                </a:lnTo>
                <a:lnTo>
                  <a:pt x="1733490" y="307179"/>
                </a:lnTo>
                <a:lnTo>
                  <a:pt x="1714753" y="315468"/>
                </a:lnTo>
                <a:lnTo>
                  <a:pt x="1718945" y="328930"/>
                </a:lnTo>
                <a:lnTo>
                  <a:pt x="1763823" y="307832"/>
                </a:lnTo>
                <a:lnTo>
                  <a:pt x="1796796" y="271399"/>
                </a:lnTo>
                <a:lnTo>
                  <a:pt x="1817084" y="222599"/>
                </a:lnTo>
                <a:lnTo>
                  <a:pt x="1823847" y="164465"/>
                </a:lnTo>
                <a:lnTo>
                  <a:pt x="1822154" y="134346"/>
                </a:lnTo>
                <a:lnTo>
                  <a:pt x="1808577" y="80918"/>
                </a:lnTo>
                <a:lnTo>
                  <a:pt x="1781667" y="37415"/>
                </a:lnTo>
                <a:lnTo>
                  <a:pt x="1742805" y="8598"/>
                </a:lnTo>
                <a:lnTo>
                  <a:pt x="1718945" y="0"/>
                </a:lnTo>
                <a:close/>
              </a:path>
              <a:path w="1824354" h="328929">
                <a:moveTo>
                  <a:pt x="104901" y="0"/>
                </a:moveTo>
                <a:lnTo>
                  <a:pt x="60134" y="21066"/>
                </a:lnTo>
                <a:lnTo>
                  <a:pt x="27177" y="57658"/>
                </a:lnTo>
                <a:lnTo>
                  <a:pt x="6778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50"/>
                </a:lnTo>
                <a:lnTo>
                  <a:pt x="80968" y="320280"/>
                </a:lnTo>
                <a:lnTo>
                  <a:pt x="104901" y="328930"/>
                </a:lnTo>
                <a:lnTo>
                  <a:pt x="109093" y="315468"/>
                </a:lnTo>
                <a:lnTo>
                  <a:pt x="90302" y="307179"/>
                </a:lnTo>
                <a:lnTo>
                  <a:pt x="74120" y="295640"/>
                </a:lnTo>
                <a:lnTo>
                  <a:pt x="49530" y="262763"/>
                </a:lnTo>
                <a:lnTo>
                  <a:pt x="34845" y="218122"/>
                </a:lnTo>
                <a:lnTo>
                  <a:pt x="29971" y="162814"/>
                </a:lnTo>
                <a:lnTo>
                  <a:pt x="31188" y="134717"/>
                </a:lnTo>
                <a:lnTo>
                  <a:pt x="40955" y="86000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83001" y="4501641"/>
            <a:ext cx="2033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671195" algn="l"/>
                <a:tab pos="1279525" algn="l"/>
                <a:tab pos="1881505" algn="l"/>
              </a:tabLst>
            </a:pPr>
            <a:r>
              <a:rPr sz="2800" spc="-10" dirty="0">
                <a:latin typeface="Cambria Math"/>
                <a:cs typeface="Cambria Math"/>
              </a:rPr>
              <a:t>𝒙</a:t>
            </a:r>
            <a:r>
              <a:rPr sz="3075" spc="-15" baseline="-16260" dirty="0">
                <a:latin typeface="Cambria Math"/>
                <a:cs typeface="Cambria Math"/>
              </a:rPr>
              <a:t>𝟏	</a:t>
            </a:r>
            <a:r>
              <a:rPr sz="2800" spc="-10" dirty="0">
                <a:latin typeface="Cambria Math"/>
                <a:cs typeface="Cambria Math"/>
              </a:rPr>
              <a:t>𝒙</a:t>
            </a:r>
            <a:r>
              <a:rPr sz="3075" spc="-15" baseline="-16260" dirty="0">
                <a:latin typeface="Cambria Math"/>
                <a:cs typeface="Cambria Math"/>
              </a:rPr>
              <a:t>𝟐	</a:t>
            </a:r>
            <a:r>
              <a:rPr sz="2800" spc="-10" dirty="0">
                <a:latin typeface="Cambria Math"/>
                <a:cs typeface="Cambria Math"/>
              </a:rPr>
              <a:t>𝒙</a:t>
            </a:r>
            <a:r>
              <a:rPr sz="3075" spc="-15" baseline="-16260" dirty="0">
                <a:latin typeface="Cambria Math"/>
                <a:cs typeface="Cambria Math"/>
              </a:rPr>
              <a:t>𝟑	</a:t>
            </a:r>
            <a:r>
              <a:rPr sz="2800" spc="95" dirty="0">
                <a:latin typeface="Cambria Math"/>
                <a:cs typeface="Cambria Math"/>
              </a:rPr>
              <a:t>∙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72025" y="4242308"/>
            <a:ext cx="793750" cy="1049655"/>
          </a:xfrm>
          <a:custGeom>
            <a:avLst/>
            <a:gdLst/>
            <a:ahLst/>
            <a:cxnLst/>
            <a:rect l="l" t="t" r="r" b="b"/>
            <a:pathLst>
              <a:path w="793750" h="1049654">
                <a:moveTo>
                  <a:pt x="626999" y="0"/>
                </a:moveTo>
                <a:lnTo>
                  <a:pt x="615950" y="12319"/>
                </a:lnTo>
                <a:lnTo>
                  <a:pt x="642682" y="45877"/>
                </a:lnTo>
                <a:lnTo>
                  <a:pt x="666654" y="83764"/>
                </a:lnTo>
                <a:lnTo>
                  <a:pt x="687876" y="125978"/>
                </a:lnTo>
                <a:lnTo>
                  <a:pt x="706361" y="172521"/>
                </a:lnTo>
                <a:lnTo>
                  <a:pt x="722122" y="223393"/>
                </a:lnTo>
                <a:lnTo>
                  <a:pt x="733065" y="268574"/>
                </a:lnTo>
                <a:lnTo>
                  <a:pt x="742018" y="315731"/>
                </a:lnTo>
                <a:lnTo>
                  <a:pt x="748982" y="364871"/>
                </a:lnTo>
                <a:lnTo>
                  <a:pt x="753956" y="416000"/>
                </a:lnTo>
                <a:lnTo>
                  <a:pt x="756941" y="469126"/>
                </a:lnTo>
                <a:lnTo>
                  <a:pt x="757936" y="524256"/>
                </a:lnTo>
                <a:lnTo>
                  <a:pt x="756941" y="579628"/>
                </a:lnTo>
                <a:lnTo>
                  <a:pt x="753956" y="632968"/>
                </a:lnTo>
                <a:lnTo>
                  <a:pt x="748982" y="684276"/>
                </a:lnTo>
                <a:lnTo>
                  <a:pt x="742018" y="733552"/>
                </a:lnTo>
                <a:lnTo>
                  <a:pt x="733065" y="780796"/>
                </a:lnTo>
                <a:lnTo>
                  <a:pt x="722122" y="826008"/>
                </a:lnTo>
                <a:lnTo>
                  <a:pt x="706361" y="876817"/>
                </a:lnTo>
                <a:lnTo>
                  <a:pt x="687876" y="923322"/>
                </a:lnTo>
                <a:lnTo>
                  <a:pt x="666654" y="965518"/>
                </a:lnTo>
                <a:lnTo>
                  <a:pt x="642682" y="1003397"/>
                </a:lnTo>
                <a:lnTo>
                  <a:pt x="615950" y="1036955"/>
                </a:lnTo>
                <a:lnTo>
                  <a:pt x="626999" y="1049274"/>
                </a:lnTo>
                <a:lnTo>
                  <a:pt x="657007" y="1016279"/>
                </a:lnTo>
                <a:lnTo>
                  <a:pt x="684248" y="978712"/>
                </a:lnTo>
                <a:lnTo>
                  <a:pt x="708728" y="936574"/>
                </a:lnTo>
                <a:lnTo>
                  <a:pt x="730452" y="889863"/>
                </a:lnTo>
                <a:lnTo>
                  <a:pt x="749426" y="838581"/>
                </a:lnTo>
                <a:lnTo>
                  <a:pt x="762824" y="792691"/>
                </a:lnTo>
                <a:lnTo>
                  <a:pt x="773801" y="744177"/>
                </a:lnTo>
                <a:lnTo>
                  <a:pt x="782351" y="693039"/>
                </a:lnTo>
                <a:lnTo>
                  <a:pt x="788467" y="639275"/>
                </a:lnTo>
                <a:lnTo>
                  <a:pt x="792142" y="582887"/>
                </a:lnTo>
                <a:lnTo>
                  <a:pt x="793369" y="523875"/>
                </a:lnTo>
                <a:lnTo>
                  <a:pt x="792142" y="465327"/>
                </a:lnTo>
                <a:lnTo>
                  <a:pt x="788467" y="409316"/>
                </a:lnTo>
                <a:lnTo>
                  <a:pt x="782351" y="355838"/>
                </a:lnTo>
                <a:lnTo>
                  <a:pt x="773801" y="304889"/>
                </a:lnTo>
                <a:lnTo>
                  <a:pt x="762824" y="256466"/>
                </a:lnTo>
                <a:lnTo>
                  <a:pt x="749426" y="210566"/>
                </a:lnTo>
                <a:lnTo>
                  <a:pt x="730452" y="159345"/>
                </a:lnTo>
                <a:lnTo>
                  <a:pt x="708728" y="112672"/>
                </a:lnTo>
                <a:lnTo>
                  <a:pt x="684248" y="70553"/>
                </a:lnTo>
                <a:lnTo>
                  <a:pt x="657007" y="32993"/>
                </a:lnTo>
                <a:lnTo>
                  <a:pt x="626999" y="0"/>
                </a:lnTo>
                <a:close/>
              </a:path>
              <a:path w="793750" h="1049654">
                <a:moveTo>
                  <a:pt x="166242" y="0"/>
                </a:moveTo>
                <a:lnTo>
                  <a:pt x="136296" y="32993"/>
                </a:lnTo>
                <a:lnTo>
                  <a:pt x="109092" y="70553"/>
                </a:lnTo>
                <a:lnTo>
                  <a:pt x="84632" y="112672"/>
                </a:lnTo>
                <a:lnTo>
                  <a:pt x="62915" y="159345"/>
                </a:lnTo>
                <a:lnTo>
                  <a:pt x="43941" y="210566"/>
                </a:lnTo>
                <a:lnTo>
                  <a:pt x="30500" y="256466"/>
                </a:lnTo>
                <a:lnTo>
                  <a:pt x="19510" y="304889"/>
                </a:lnTo>
                <a:lnTo>
                  <a:pt x="10969" y="355838"/>
                </a:lnTo>
                <a:lnTo>
                  <a:pt x="4873" y="409316"/>
                </a:lnTo>
                <a:lnTo>
                  <a:pt x="1217" y="465327"/>
                </a:lnTo>
                <a:lnTo>
                  <a:pt x="0" y="523875"/>
                </a:lnTo>
                <a:lnTo>
                  <a:pt x="1217" y="582887"/>
                </a:lnTo>
                <a:lnTo>
                  <a:pt x="4873" y="639275"/>
                </a:lnTo>
                <a:lnTo>
                  <a:pt x="10969" y="693039"/>
                </a:lnTo>
                <a:lnTo>
                  <a:pt x="19510" y="744177"/>
                </a:lnTo>
                <a:lnTo>
                  <a:pt x="30500" y="792691"/>
                </a:lnTo>
                <a:lnTo>
                  <a:pt x="43941" y="838581"/>
                </a:lnTo>
                <a:lnTo>
                  <a:pt x="62915" y="889863"/>
                </a:lnTo>
                <a:lnTo>
                  <a:pt x="84632" y="936574"/>
                </a:lnTo>
                <a:lnTo>
                  <a:pt x="109092" y="978712"/>
                </a:lnTo>
                <a:lnTo>
                  <a:pt x="136296" y="1016279"/>
                </a:lnTo>
                <a:lnTo>
                  <a:pt x="166242" y="1049274"/>
                </a:lnTo>
                <a:lnTo>
                  <a:pt x="177291" y="1036955"/>
                </a:lnTo>
                <a:lnTo>
                  <a:pt x="150608" y="1003397"/>
                </a:lnTo>
                <a:lnTo>
                  <a:pt x="126650" y="965518"/>
                </a:lnTo>
                <a:lnTo>
                  <a:pt x="105429" y="923322"/>
                </a:lnTo>
                <a:lnTo>
                  <a:pt x="86957" y="876817"/>
                </a:lnTo>
                <a:lnTo>
                  <a:pt x="71247" y="826008"/>
                </a:lnTo>
                <a:lnTo>
                  <a:pt x="60250" y="780796"/>
                </a:lnTo>
                <a:lnTo>
                  <a:pt x="51260" y="733552"/>
                </a:lnTo>
                <a:lnTo>
                  <a:pt x="44275" y="684276"/>
                </a:lnTo>
                <a:lnTo>
                  <a:pt x="39290" y="632968"/>
                </a:lnTo>
                <a:lnTo>
                  <a:pt x="36301" y="579628"/>
                </a:lnTo>
                <a:lnTo>
                  <a:pt x="35305" y="524256"/>
                </a:lnTo>
                <a:lnTo>
                  <a:pt x="36301" y="469126"/>
                </a:lnTo>
                <a:lnTo>
                  <a:pt x="39290" y="416000"/>
                </a:lnTo>
                <a:lnTo>
                  <a:pt x="44275" y="364871"/>
                </a:lnTo>
                <a:lnTo>
                  <a:pt x="51260" y="315731"/>
                </a:lnTo>
                <a:lnTo>
                  <a:pt x="60250" y="268574"/>
                </a:lnTo>
                <a:lnTo>
                  <a:pt x="71247" y="223393"/>
                </a:lnTo>
                <a:lnTo>
                  <a:pt x="86957" y="172521"/>
                </a:lnTo>
                <a:lnTo>
                  <a:pt x="105429" y="125978"/>
                </a:lnTo>
                <a:lnTo>
                  <a:pt x="126650" y="83764"/>
                </a:lnTo>
                <a:lnTo>
                  <a:pt x="150608" y="45877"/>
                </a:lnTo>
                <a:lnTo>
                  <a:pt x="177291" y="12319"/>
                </a:lnTo>
                <a:lnTo>
                  <a:pt x="1662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23154" y="4029202"/>
            <a:ext cx="476250" cy="128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">
              <a:lnSpc>
                <a:spcPts val="3320"/>
              </a:lnSpc>
              <a:spcBef>
                <a:spcPts val="95"/>
              </a:spcBef>
            </a:pPr>
            <a:r>
              <a:rPr sz="2800" spc="-60" dirty="0">
                <a:latin typeface="Cambria Math"/>
                <a:cs typeface="Cambria Math"/>
              </a:rPr>
              <a:t>𝑤</a:t>
            </a:r>
            <a:r>
              <a:rPr sz="3075" spc="-89" baseline="-16260" dirty="0">
                <a:latin typeface="Cambria Math"/>
                <a:cs typeface="Cambria Math"/>
              </a:rPr>
              <a:t>1</a:t>
            </a:r>
            <a:endParaRPr sz="3075" baseline="-16260">
              <a:latin typeface="Cambria Math"/>
              <a:cs typeface="Cambria Math"/>
            </a:endParaRPr>
          </a:p>
          <a:p>
            <a:pPr marL="38100">
              <a:lnSpc>
                <a:spcPts val="3279"/>
              </a:lnSpc>
            </a:pPr>
            <a:r>
              <a:rPr sz="2800" spc="-30" dirty="0">
                <a:latin typeface="Cambria Math"/>
                <a:cs typeface="Cambria Math"/>
              </a:rPr>
              <a:t>𝑤</a:t>
            </a:r>
            <a:r>
              <a:rPr sz="3075" spc="-44" baseline="-16260" dirty="0">
                <a:latin typeface="Cambria Math"/>
                <a:cs typeface="Cambria Math"/>
              </a:rPr>
              <a:t>2</a:t>
            </a:r>
            <a:endParaRPr sz="3075" baseline="-16260">
              <a:latin typeface="Cambria Math"/>
              <a:cs typeface="Cambria Math"/>
            </a:endParaRPr>
          </a:p>
          <a:p>
            <a:pPr marL="38100">
              <a:lnSpc>
                <a:spcPts val="3325"/>
              </a:lnSpc>
            </a:pPr>
            <a:r>
              <a:rPr sz="2800" spc="-30" dirty="0">
                <a:latin typeface="Cambria Math"/>
                <a:cs typeface="Cambria Math"/>
              </a:rPr>
              <a:t>𝑤</a:t>
            </a:r>
            <a:r>
              <a:rPr sz="3075" spc="-44" baseline="-16260" dirty="0">
                <a:latin typeface="Cambria Math"/>
                <a:cs typeface="Cambria Math"/>
              </a:rPr>
              <a:t>3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4675" y="4501641"/>
            <a:ext cx="3905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= </a:t>
            </a:r>
            <a:r>
              <a:rPr sz="2800" spc="-10" dirty="0">
                <a:latin typeface="Cambria Math"/>
                <a:cs typeface="Cambria Math"/>
              </a:rPr>
              <a:t>(𝑥</a:t>
            </a:r>
            <a:r>
              <a:rPr sz="3075" spc="-15" baseline="-16260" dirty="0">
                <a:latin typeface="Cambria Math"/>
                <a:cs typeface="Cambria Math"/>
              </a:rPr>
              <a:t>1</a:t>
            </a:r>
            <a:r>
              <a:rPr sz="2800" spc="-10" dirty="0">
                <a:latin typeface="Cambria Math"/>
                <a:cs typeface="Cambria Math"/>
              </a:rPr>
              <a:t>𝑤</a:t>
            </a:r>
            <a:r>
              <a:rPr sz="3075" spc="-15" baseline="-16260" dirty="0">
                <a:latin typeface="Cambria Math"/>
                <a:cs typeface="Cambria Math"/>
              </a:rPr>
              <a:t>1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15" dirty="0">
                <a:latin typeface="Cambria Math"/>
                <a:cs typeface="Cambria Math"/>
              </a:rPr>
              <a:t>𝑥</a:t>
            </a:r>
            <a:r>
              <a:rPr sz="3075" spc="22" baseline="-16260" dirty="0">
                <a:latin typeface="Cambria Math"/>
                <a:cs typeface="Cambria Math"/>
              </a:rPr>
              <a:t>2</a:t>
            </a:r>
            <a:r>
              <a:rPr sz="2800" spc="15" dirty="0">
                <a:latin typeface="Cambria Math"/>
                <a:cs typeface="Cambria Math"/>
              </a:rPr>
              <a:t>𝑤</a:t>
            </a:r>
            <a:r>
              <a:rPr sz="3075" spc="22" baseline="-16260" dirty="0">
                <a:latin typeface="Cambria Math"/>
                <a:cs typeface="Cambria Math"/>
              </a:rPr>
              <a:t>2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105" dirty="0">
                <a:latin typeface="Cambria Math"/>
                <a:cs typeface="Cambria Math"/>
              </a:rPr>
              <a:t> </a:t>
            </a:r>
            <a:r>
              <a:rPr sz="2800" spc="35" dirty="0">
                <a:latin typeface="Cambria Math"/>
                <a:cs typeface="Cambria Math"/>
              </a:rPr>
              <a:t>𝑥</a:t>
            </a:r>
            <a:r>
              <a:rPr sz="3075" spc="52" baseline="-16260" dirty="0">
                <a:latin typeface="Cambria Math"/>
                <a:cs typeface="Cambria Math"/>
              </a:rPr>
              <a:t>3</a:t>
            </a:r>
            <a:r>
              <a:rPr sz="2800" spc="35" dirty="0">
                <a:latin typeface="Cambria Math"/>
                <a:cs typeface="Cambria Math"/>
              </a:rPr>
              <a:t>𝑤</a:t>
            </a:r>
            <a:r>
              <a:rPr sz="3075" spc="52" baseline="-16260" dirty="0">
                <a:latin typeface="Cambria Math"/>
                <a:cs typeface="Cambria Math"/>
              </a:rPr>
              <a:t>3</a:t>
            </a:r>
            <a:r>
              <a:rPr sz="2800" spc="35" dirty="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95777" y="5538978"/>
            <a:ext cx="923290" cy="635635"/>
          </a:xfrm>
          <a:custGeom>
            <a:avLst/>
            <a:gdLst/>
            <a:ahLst/>
            <a:cxnLst/>
            <a:rect l="l" t="t" r="r" b="b"/>
            <a:pathLst>
              <a:path w="923289" h="635635">
                <a:moveTo>
                  <a:pt x="720471" y="0"/>
                </a:moveTo>
                <a:lnTo>
                  <a:pt x="711326" y="25908"/>
                </a:lnTo>
                <a:lnTo>
                  <a:pt x="748164" y="41838"/>
                </a:lnTo>
                <a:lnTo>
                  <a:pt x="779811" y="63911"/>
                </a:lnTo>
                <a:lnTo>
                  <a:pt x="806267" y="92125"/>
                </a:lnTo>
                <a:lnTo>
                  <a:pt x="827532" y="126479"/>
                </a:lnTo>
                <a:lnTo>
                  <a:pt x="843960" y="166291"/>
                </a:lnTo>
                <a:lnTo>
                  <a:pt x="855710" y="210899"/>
                </a:lnTo>
                <a:lnTo>
                  <a:pt x="862768" y="260303"/>
                </a:lnTo>
                <a:lnTo>
                  <a:pt x="865124" y="314502"/>
                </a:lnTo>
                <a:lnTo>
                  <a:pt x="862766" y="370526"/>
                </a:lnTo>
                <a:lnTo>
                  <a:pt x="855694" y="421403"/>
                </a:lnTo>
                <a:lnTo>
                  <a:pt x="843907" y="467134"/>
                </a:lnTo>
                <a:lnTo>
                  <a:pt x="827405" y="507720"/>
                </a:lnTo>
                <a:lnTo>
                  <a:pt x="806069" y="542586"/>
                </a:lnTo>
                <a:lnTo>
                  <a:pt x="779780" y="571174"/>
                </a:lnTo>
                <a:lnTo>
                  <a:pt x="748538" y="593483"/>
                </a:lnTo>
                <a:lnTo>
                  <a:pt x="712343" y="609511"/>
                </a:lnTo>
                <a:lnTo>
                  <a:pt x="720471" y="635304"/>
                </a:lnTo>
                <a:lnTo>
                  <a:pt x="766647" y="618693"/>
                </a:lnTo>
                <a:lnTo>
                  <a:pt x="807085" y="594653"/>
                </a:lnTo>
                <a:lnTo>
                  <a:pt x="841807" y="563186"/>
                </a:lnTo>
                <a:lnTo>
                  <a:pt x="870838" y="524294"/>
                </a:lnTo>
                <a:lnTo>
                  <a:pt x="893675" y="479430"/>
                </a:lnTo>
                <a:lnTo>
                  <a:pt x="909986" y="430069"/>
                </a:lnTo>
                <a:lnTo>
                  <a:pt x="919773" y="376207"/>
                </a:lnTo>
                <a:lnTo>
                  <a:pt x="923036" y="317842"/>
                </a:lnTo>
                <a:lnTo>
                  <a:pt x="919751" y="259612"/>
                </a:lnTo>
                <a:lnTo>
                  <a:pt x="909907" y="205793"/>
                </a:lnTo>
                <a:lnTo>
                  <a:pt x="893514" y="156390"/>
                </a:lnTo>
                <a:lnTo>
                  <a:pt x="870585" y="111404"/>
                </a:lnTo>
                <a:lnTo>
                  <a:pt x="841557" y="72364"/>
                </a:lnTo>
                <a:lnTo>
                  <a:pt x="806862" y="40790"/>
                </a:lnTo>
                <a:lnTo>
                  <a:pt x="766500" y="16672"/>
                </a:lnTo>
                <a:lnTo>
                  <a:pt x="720471" y="0"/>
                </a:lnTo>
                <a:close/>
              </a:path>
              <a:path w="923289" h="635635">
                <a:moveTo>
                  <a:pt x="202564" y="0"/>
                </a:moveTo>
                <a:lnTo>
                  <a:pt x="156535" y="16672"/>
                </a:lnTo>
                <a:lnTo>
                  <a:pt x="116173" y="40790"/>
                </a:lnTo>
                <a:lnTo>
                  <a:pt x="81478" y="72364"/>
                </a:lnTo>
                <a:lnTo>
                  <a:pt x="52450" y="111404"/>
                </a:lnTo>
                <a:lnTo>
                  <a:pt x="29467" y="156390"/>
                </a:lnTo>
                <a:lnTo>
                  <a:pt x="13080" y="205793"/>
                </a:lnTo>
                <a:lnTo>
                  <a:pt x="3266" y="259612"/>
                </a:lnTo>
                <a:lnTo>
                  <a:pt x="0" y="317842"/>
                </a:lnTo>
                <a:lnTo>
                  <a:pt x="3262" y="376207"/>
                </a:lnTo>
                <a:lnTo>
                  <a:pt x="13049" y="430069"/>
                </a:lnTo>
                <a:lnTo>
                  <a:pt x="29360" y="479430"/>
                </a:lnTo>
                <a:lnTo>
                  <a:pt x="52197" y="524294"/>
                </a:lnTo>
                <a:lnTo>
                  <a:pt x="81174" y="563186"/>
                </a:lnTo>
                <a:lnTo>
                  <a:pt x="115903" y="594653"/>
                </a:lnTo>
                <a:lnTo>
                  <a:pt x="156370" y="618693"/>
                </a:lnTo>
                <a:lnTo>
                  <a:pt x="202564" y="635304"/>
                </a:lnTo>
                <a:lnTo>
                  <a:pt x="210565" y="609511"/>
                </a:lnTo>
                <a:lnTo>
                  <a:pt x="174372" y="593483"/>
                </a:lnTo>
                <a:lnTo>
                  <a:pt x="143144" y="571174"/>
                </a:lnTo>
                <a:lnTo>
                  <a:pt x="116893" y="542586"/>
                </a:lnTo>
                <a:lnTo>
                  <a:pt x="95631" y="507720"/>
                </a:lnTo>
                <a:lnTo>
                  <a:pt x="79128" y="467134"/>
                </a:lnTo>
                <a:lnTo>
                  <a:pt x="67341" y="421403"/>
                </a:lnTo>
                <a:lnTo>
                  <a:pt x="60269" y="370526"/>
                </a:lnTo>
                <a:lnTo>
                  <a:pt x="57912" y="314502"/>
                </a:lnTo>
                <a:lnTo>
                  <a:pt x="60269" y="260303"/>
                </a:lnTo>
                <a:lnTo>
                  <a:pt x="67341" y="210899"/>
                </a:lnTo>
                <a:lnTo>
                  <a:pt x="79128" y="166291"/>
                </a:lnTo>
                <a:lnTo>
                  <a:pt x="95631" y="126479"/>
                </a:lnTo>
                <a:lnTo>
                  <a:pt x="116963" y="92125"/>
                </a:lnTo>
                <a:lnTo>
                  <a:pt x="143414" y="63911"/>
                </a:lnTo>
                <a:lnTo>
                  <a:pt x="174962" y="41838"/>
                </a:lnTo>
                <a:lnTo>
                  <a:pt x="211582" y="25908"/>
                </a:lnTo>
                <a:lnTo>
                  <a:pt x="202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81985" y="5354828"/>
            <a:ext cx="365315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8835" algn="l"/>
                <a:tab pos="1786889" algn="l"/>
              </a:tabLst>
            </a:pPr>
            <a:r>
              <a:rPr sz="5400" dirty="0">
                <a:latin typeface="Cambria Math"/>
                <a:cs typeface="Cambria Math"/>
              </a:rPr>
              <a:t>𝑯	𝑿	=</a:t>
            </a:r>
            <a:r>
              <a:rPr sz="5400" spc="210" dirty="0">
                <a:latin typeface="Cambria Math"/>
                <a:cs typeface="Cambria Math"/>
              </a:rPr>
              <a:t> </a:t>
            </a:r>
            <a:r>
              <a:rPr sz="5400" dirty="0">
                <a:latin typeface="Cambria Math"/>
                <a:cs typeface="Cambria Math"/>
              </a:rPr>
              <a:t>𝑿𝑾</a:t>
            </a:r>
            <a:endParaRPr sz="5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multi-variable </a:t>
            </a:r>
            <a:r>
              <a:rPr spc="-10" dirty="0"/>
              <a:t>linear</a:t>
            </a:r>
            <a:r>
              <a:rPr spc="85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7780019" y="1575816"/>
            <a:ext cx="3081067" cy="1025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6332" y="1585722"/>
            <a:ext cx="4120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𝟏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𝟏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𝟐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𝟐 </a:t>
            </a:r>
            <a:r>
              <a:rPr sz="2800" spc="-5" dirty="0">
                <a:latin typeface="Cambria Math"/>
                <a:cs typeface="Cambria Math"/>
              </a:rPr>
              <a:t>+ ⋯ +</a:t>
            </a:r>
            <a:r>
              <a:rPr sz="2800" spc="390" dirty="0">
                <a:latin typeface="Cambria Math"/>
                <a:cs typeface="Cambria Math"/>
              </a:rPr>
              <a:t> </a:t>
            </a:r>
            <a:r>
              <a:rPr sz="2800" spc="20" dirty="0">
                <a:latin typeface="Cambria Math"/>
                <a:cs typeface="Cambria Math"/>
              </a:rPr>
              <a:t>𝒘</a:t>
            </a:r>
            <a:r>
              <a:rPr sz="3075" spc="30" baseline="-16260" dirty="0">
                <a:latin typeface="Cambria Math"/>
                <a:cs typeface="Cambria Math"/>
              </a:rPr>
              <a:t>𝒏</a:t>
            </a:r>
            <a:r>
              <a:rPr sz="2800" spc="20" dirty="0">
                <a:latin typeface="Cambria Math"/>
                <a:cs typeface="Cambria Math"/>
              </a:rPr>
              <a:t>𝒙</a:t>
            </a:r>
            <a:r>
              <a:rPr sz="3075" spc="30" baseline="-16260" dirty="0">
                <a:latin typeface="Cambria Math"/>
                <a:cs typeface="Cambria Math"/>
              </a:rPr>
              <a:t>𝒏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39995" y="5901410"/>
            <a:ext cx="923290" cy="635635"/>
          </a:xfrm>
          <a:custGeom>
            <a:avLst/>
            <a:gdLst/>
            <a:ahLst/>
            <a:cxnLst/>
            <a:rect l="l" t="t" r="r" b="b"/>
            <a:pathLst>
              <a:path w="923289" h="635634">
                <a:moveTo>
                  <a:pt x="720470" y="0"/>
                </a:moveTo>
                <a:lnTo>
                  <a:pt x="711326" y="25781"/>
                </a:lnTo>
                <a:lnTo>
                  <a:pt x="748093" y="41742"/>
                </a:lnTo>
                <a:lnTo>
                  <a:pt x="779716" y="63833"/>
                </a:lnTo>
                <a:lnTo>
                  <a:pt x="806195" y="92053"/>
                </a:lnTo>
                <a:lnTo>
                  <a:pt x="827531" y="126403"/>
                </a:lnTo>
                <a:lnTo>
                  <a:pt x="843960" y="166222"/>
                </a:lnTo>
                <a:lnTo>
                  <a:pt x="855710" y="210834"/>
                </a:lnTo>
                <a:lnTo>
                  <a:pt x="862768" y="260239"/>
                </a:lnTo>
                <a:lnTo>
                  <a:pt x="865124" y="314439"/>
                </a:lnTo>
                <a:lnTo>
                  <a:pt x="862766" y="370462"/>
                </a:lnTo>
                <a:lnTo>
                  <a:pt x="855694" y="421338"/>
                </a:lnTo>
                <a:lnTo>
                  <a:pt x="843907" y="467065"/>
                </a:lnTo>
                <a:lnTo>
                  <a:pt x="827404" y="507644"/>
                </a:lnTo>
                <a:lnTo>
                  <a:pt x="806068" y="542517"/>
                </a:lnTo>
                <a:lnTo>
                  <a:pt x="779779" y="571109"/>
                </a:lnTo>
                <a:lnTo>
                  <a:pt x="748538" y="593419"/>
                </a:lnTo>
                <a:lnTo>
                  <a:pt x="712342" y="609447"/>
                </a:lnTo>
                <a:lnTo>
                  <a:pt x="720470" y="635228"/>
                </a:lnTo>
                <a:lnTo>
                  <a:pt x="766645" y="618624"/>
                </a:lnTo>
                <a:lnTo>
                  <a:pt x="807069" y="594588"/>
                </a:lnTo>
                <a:lnTo>
                  <a:pt x="841754" y="563123"/>
                </a:lnTo>
                <a:lnTo>
                  <a:pt x="870712" y="524230"/>
                </a:lnTo>
                <a:lnTo>
                  <a:pt x="893621" y="479365"/>
                </a:lnTo>
                <a:lnTo>
                  <a:pt x="909970" y="430001"/>
                </a:lnTo>
                <a:lnTo>
                  <a:pt x="919771" y="376138"/>
                </a:lnTo>
                <a:lnTo>
                  <a:pt x="923035" y="317779"/>
                </a:lnTo>
                <a:lnTo>
                  <a:pt x="919751" y="259543"/>
                </a:lnTo>
                <a:lnTo>
                  <a:pt x="909907" y="205725"/>
                </a:lnTo>
                <a:lnTo>
                  <a:pt x="893514" y="156325"/>
                </a:lnTo>
                <a:lnTo>
                  <a:pt x="870584" y="111340"/>
                </a:lnTo>
                <a:lnTo>
                  <a:pt x="841557" y="72298"/>
                </a:lnTo>
                <a:lnTo>
                  <a:pt x="806862" y="40725"/>
                </a:lnTo>
                <a:lnTo>
                  <a:pt x="766500" y="16625"/>
                </a:lnTo>
                <a:lnTo>
                  <a:pt x="720470" y="0"/>
                </a:lnTo>
                <a:close/>
              </a:path>
              <a:path w="923289" h="635634">
                <a:moveTo>
                  <a:pt x="202564" y="0"/>
                </a:moveTo>
                <a:lnTo>
                  <a:pt x="156533" y="16625"/>
                </a:lnTo>
                <a:lnTo>
                  <a:pt x="116157" y="40725"/>
                </a:lnTo>
                <a:lnTo>
                  <a:pt x="81424" y="72298"/>
                </a:lnTo>
                <a:lnTo>
                  <a:pt x="52324" y="111340"/>
                </a:lnTo>
                <a:lnTo>
                  <a:pt x="29414" y="156325"/>
                </a:lnTo>
                <a:lnTo>
                  <a:pt x="13065" y="205725"/>
                </a:lnTo>
                <a:lnTo>
                  <a:pt x="3264" y="259543"/>
                </a:lnTo>
                <a:lnTo>
                  <a:pt x="0" y="317779"/>
                </a:lnTo>
                <a:lnTo>
                  <a:pt x="3262" y="376138"/>
                </a:lnTo>
                <a:lnTo>
                  <a:pt x="13049" y="430001"/>
                </a:lnTo>
                <a:lnTo>
                  <a:pt x="29360" y="479365"/>
                </a:lnTo>
                <a:lnTo>
                  <a:pt x="52196" y="524230"/>
                </a:lnTo>
                <a:lnTo>
                  <a:pt x="81174" y="563123"/>
                </a:lnTo>
                <a:lnTo>
                  <a:pt x="115903" y="594588"/>
                </a:lnTo>
                <a:lnTo>
                  <a:pt x="156370" y="618624"/>
                </a:lnTo>
                <a:lnTo>
                  <a:pt x="202564" y="635228"/>
                </a:lnTo>
                <a:lnTo>
                  <a:pt x="210565" y="609447"/>
                </a:lnTo>
                <a:lnTo>
                  <a:pt x="174372" y="593419"/>
                </a:lnTo>
                <a:lnTo>
                  <a:pt x="143144" y="571109"/>
                </a:lnTo>
                <a:lnTo>
                  <a:pt x="116893" y="542517"/>
                </a:lnTo>
                <a:lnTo>
                  <a:pt x="95630" y="507644"/>
                </a:lnTo>
                <a:lnTo>
                  <a:pt x="79128" y="467065"/>
                </a:lnTo>
                <a:lnTo>
                  <a:pt x="67341" y="421338"/>
                </a:lnTo>
                <a:lnTo>
                  <a:pt x="60269" y="370462"/>
                </a:lnTo>
                <a:lnTo>
                  <a:pt x="57912" y="314439"/>
                </a:lnTo>
                <a:lnTo>
                  <a:pt x="60269" y="260239"/>
                </a:lnTo>
                <a:lnTo>
                  <a:pt x="67341" y="210834"/>
                </a:lnTo>
                <a:lnTo>
                  <a:pt x="79128" y="166222"/>
                </a:lnTo>
                <a:lnTo>
                  <a:pt x="95630" y="126403"/>
                </a:lnTo>
                <a:lnTo>
                  <a:pt x="116963" y="92053"/>
                </a:lnTo>
                <a:lnTo>
                  <a:pt x="143414" y="63833"/>
                </a:lnTo>
                <a:lnTo>
                  <a:pt x="174962" y="41742"/>
                </a:lnTo>
                <a:lnTo>
                  <a:pt x="211581" y="25781"/>
                </a:lnTo>
                <a:lnTo>
                  <a:pt x="202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26458" y="5717235"/>
            <a:ext cx="13265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8835" algn="l"/>
              </a:tabLst>
            </a:pPr>
            <a:r>
              <a:rPr sz="5400" dirty="0">
                <a:latin typeface="Cambria Math"/>
                <a:cs typeface="Cambria Math"/>
              </a:rPr>
              <a:t>𝑯	𝑿</a:t>
            </a:r>
            <a:endParaRPr sz="5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0647" y="5717235"/>
            <a:ext cx="1879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Cambria Math"/>
                <a:cs typeface="Cambria Math"/>
              </a:rPr>
              <a:t>=</a:t>
            </a:r>
            <a:r>
              <a:rPr sz="5400" spc="210" dirty="0">
                <a:latin typeface="Cambria Math"/>
                <a:cs typeface="Cambria Math"/>
              </a:rPr>
              <a:t> </a:t>
            </a:r>
            <a:r>
              <a:rPr sz="5400" dirty="0">
                <a:latin typeface="Cambria Math"/>
                <a:cs typeface="Cambria Math"/>
              </a:rPr>
              <a:t>𝑿𝑾</a:t>
            </a:r>
            <a:endParaRPr sz="5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04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multi-variable </a:t>
            </a:r>
            <a:r>
              <a:rPr spc="-10" dirty="0"/>
              <a:t>linear</a:t>
            </a:r>
            <a:r>
              <a:rPr spc="85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76831"/>
            <a:ext cx="4464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행렬을 사용한</a:t>
            </a:r>
            <a:r>
              <a:rPr sz="2800" spc="-35" dirty="0">
                <a:latin typeface="굴림"/>
                <a:cs typeface="굴림"/>
              </a:rPr>
              <a:t> </a:t>
            </a:r>
            <a:r>
              <a:rPr sz="2800" spc="-10" dirty="0">
                <a:latin typeface="굴림"/>
                <a:cs typeface="굴림"/>
              </a:rPr>
              <a:t>Hypothesis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9995" y="5901410"/>
            <a:ext cx="923290" cy="635635"/>
          </a:xfrm>
          <a:custGeom>
            <a:avLst/>
            <a:gdLst/>
            <a:ahLst/>
            <a:cxnLst/>
            <a:rect l="l" t="t" r="r" b="b"/>
            <a:pathLst>
              <a:path w="923289" h="635634">
                <a:moveTo>
                  <a:pt x="720470" y="0"/>
                </a:moveTo>
                <a:lnTo>
                  <a:pt x="711326" y="25781"/>
                </a:lnTo>
                <a:lnTo>
                  <a:pt x="748093" y="41742"/>
                </a:lnTo>
                <a:lnTo>
                  <a:pt x="779716" y="63833"/>
                </a:lnTo>
                <a:lnTo>
                  <a:pt x="806195" y="92053"/>
                </a:lnTo>
                <a:lnTo>
                  <a:pt x="827531" y="126403"/>
                </a:lnTo>
                <a:lnTo>
                  <a:pt x="843960" y="166222"/>
                </a:lnTo>
                <a:lnTo>
                  <a:pt x="855710" y="210834"/>
                </a:lnTo>
                <a:lnTo>
                  <a:pt x="862768" y="260239"/>
                </a:lnTo>
                <a:lnTo>
                  <a:pt x="865124" y="314439"/>
                </a:lnTo>
                <a:lnTo>
                  <a:pt x="862766" y="370462"/>
                </a:lnTo>
                <a:lnTo>
                  <a:pt x="855694" y="421338"/>
                </a:lnTo>
                <a:lnTo>
                  <a:pt x="843907" y="467065"/>
                </a:lnTo>
                <a:lnTo>
                  <a:pt x="827404" y="507644"/>
                </a:lnTo>
                <a:lnTo>
                  <a:pt x="806068" y="542517"/>
                </a:lnTo>
                <a:lnTo>
                  <a:pt x="779779" y="571109"/>
                </a:lnTo>
                <a:lnTo>
                  <a:pt x="748538" y="593419"/>
                </a:lnTo>
                <a:lnTo>
                  <a:pt x="712342" y="609447"/>
                </a:lnTo>
                <a:lnTo>
                  <a:pt x="720470" y="635228"/>
                </a:lnTo>
                <a:lnTo>
                  <a:pt x="766645" y="618624"/>
                </a:lnTo>
                <a:lnTo>
                  <a:pt x="807069" y="594588"/>
                </a:lnTo>
                <a:lnTo>
                  <a:pt x="841754" y="563123"/>
                </a:lnTo>
                <a:lnTo>
                  <a:pt x="870712" y="524230"/>
                </a:lnTo>
                <a:lnTo>
                  <a:pt x="893621" y="479365"/>
                </a:lnTo>
                <a:lnTo>
                  <a:pt x="909970" y="430001"/>
                </a:lnTo>
                <a:lnTo>
                  <a:pt x="919771" y="376138"/>
                </a:lnTo>
                <a:lnTo>
                  <a:pt x="923035" y="317779"/>
                </a:lnTo>
                <a:lnTo>
                  <a:pt x="919751" y="259543"/>
                </a:lnTo>
                <a:lnTo>
                  <a:pt x="909907" y="205725"/>
                </a:lnTo>
                <a:lnTo>
                  <a:pt x="893514" y="156325"/>
                </a:lnTo>
                <a:lnTo>
                  <a:pt x="870584" y="111340"/>
                </a:lnTo>
                <a:lnTo>
                  <a:pt x="841557" y="72298"/>
                </a:lnTo>
                <a:lnTo>
                  <a:pt x="806862" y="40725"/>
                </a:lnTo>
                <a:lnTo>
                  <a:pt x="766500" y="16625"/>
                </a:lnTo>
                <a:lnTo>
                  <a:pt x="720470" y="0"/>
                </a:lnTo>
                <a:close/>
              </a:path>
              <a:path w="923289" h="635634">
                <a:moveTo>
                  <a:pt x="202564" y="0"/>
                </a:moveTo>
                <a:lnTo>
                  <a:pt x="156533" y="16625"/>
                </a:lnTo>
                <a:lnTo>
                  <a:pt x="116157" y="40725"/>
                </a:lnTo>
                <a:lnTo>
                  <a:pt x="81424" y="72298"/>
                </a:lnTo>
                <a:lnTo>
                  <a:pt x="52324" y="111340"/>
                </a:lnTo>
                <a:lnTo>
                  <a:pt x="29414" y="156325"/>
                </a:lnTo>
                <a:lnTo>
                  <a:pt x="13065" y="205725"/>
                </a:lnTo>
                <a:lnTo>
                  <a:pt x="3264" y="259543"/>
                </a:lnTo>
                <a:lnTo>
                  <a:pt x="0" y="317779"/>
                </a:lnTo>
                <a:lnTo>
                  <a:pt x="3262" y="376138"/>
                </a:lnTo>
                <a:lnTo>
                  <a:pt x="13049" y="430001"/>
                </a:lnTo>
                <a:lnTo>
                  <a:pt x="29360" y="479365"/>
                </a:lnTo>
                <a:lnTo>
                  <a:pt x="52196" y="524230"/>
                </a:lnTo>
                <a:lnTo>
                  <a:pt x="81174" y="563123"/>
                </a:lnTo>
                <a:lnTo>
                  <a:pt x="115903" y="594588"/>
                </a:lnTo>
                <a:lnTo>
                  <a:pt x="156370" y="618624"/>
                </a:lnTo>
                <a:lnTo>
                  <a:pt x="202564" y="635228"/>
                </a:lnTo>
                <a:lnTo>
                  <a:pt x="210565" y="609447"/>
                </a:lnTo>
                <a:lnTo>
                  <a:pt x="174372" y="593419"/>
                </a:lnTo>
                <a:lnTo>
                  <a:pt x="143144" y="571109"/>
                </a:lnTo>
                <a:lnTo>
                  <a:pt x="116893" y="542517"/>
                </a:lnTo>
                <a:lnTo>
                  <a:pt x="95630" y="507644"/>
                </a:lnTo>
                <a:lnTo>
                  <a:pt x="79128" y="467065"/>
                </a:lnTo>
                <a:lnTo>
                  <a:pt x="67341" y="421338"/>
                </a:lnTo>
                <a:lnTo>
                  <a:pt x="60269" y="370462"/>
                </a:lnTo>
                <a:lnTo>
                  <a:pt x="57912" y="314439"/>
                </a:lnTo>
                <a:lnTo>
                  <a:pt x="60269" y="260239"/>
                </a:lnTo>
                <a:lnTo>
                  <a:pt x="67341" y="210834"/>
                </a:lnTo>
                <a:lnTo>
                  <a:pt x="79128" y="166222"/>
                </a:lnTo>
                <a:lnTo>
                  <a:pt x="95630" y="126403"/>
                </a:lnTo>
                <a:lnTo>
                  <a:pt x="116963" y="92053"/>
                </a:lnTo>
                <a:lnTo>
                  <a:pt x="143414" y="63833"/>
                </a:lnTo>
                <a:lnTo>
                  <a:pt x="174962" y="41742"/>
                </a:lnTo>
                <a:lnTo>
                  <a:pt x="211581" y="25781"/>
                </a:lnTo>
                <a:lnTo>
                  <a:pt x="202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7780" y="4927853"/>
            <a:ext cx="1145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0570" algn="l"/>
              </a:tabLst>
            </a:pPr>
            <a:r>
              <a:rPr sz="2800" spc="-5" dirty="0">
                <a:latin typeface="굴림"/>
                <a:cs typeface="굴림"/>
              </a:rPr>
              <a:t>[</a:t>
            </a:r>
            <a:r>
              <a:rPr sz="2800" dirty="0">
                <a:latin typeface="굴림"/>
                <a:cs typeface="굴림"/>
              </a:rPr>
              <a:t>5</a:t>
            </a:r>
            <a:r>
              <a:rPr sz="2800" spc="-5" dirty="0">
                <a:latin typeface="굴림"/>
                <a:cs typeface="굴림"/>
              </a:rPr>
              <a:t>,</a:t>
            </a:r>
            <a:r>
              <a:rPr sz="2800" dirty="0">
                <a:latin typeface="굴림"/>
                <a:cs typeface="굴림"/>
              </a:rPr>
              <a:t>	</a:t>
            </a:r>
            <a:r>
              <a:rPr sz="2800" spc="-10" dirty="0">
                <a:latin typeface="굴림"/>
                <a:cs typeface="굴림"/>
              </a:rPr>
              <a:t>3]</a:t>
            </a:r>
            <a:endParaRPr sz="28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6458" y="4896992"/>
            <a:ext cx="3803142" cy="17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굴림"/>
                <a:cs typeface="굴림"/>
              </a:rPr>
              <a:t>[3,</a:t>
            </a:r>
            <a:r>
              <a:rPr lang="en-US" sz="3200" dirty="0">
                <a:latin typeface="굴림"/>
                <a:cs typeface="굴림"/>
              </a:rPr>
              <a:t> </a:t>
            </a:r>
            <a:r>
              <a:rPr sz="3200" spc="-10" dirty="0">
                <a:latin typeface="굴림"/>
                <a:cs typeface="굴림"/>
              </a:rPr>
              <a:t>1]</a:t>
            </a:r>
            <a:endParaRPr lang="en-US" sz="3200" spc="-10" dirty="0">
              <a:latin typeface="굴림"/>
              <a:cs typeface="굴림"/>
            </a:endParaRPr>
          </a:p>
          <a:p>
            <a:pPr marL="774700">
              <a:lnSpc>
                <a:spcPct val="100000"/>
              </a:lnSpc>
              <a:spcBef>
                <a:spcPts val="100"/>
              </a:spcBef>
            </a:pPr>
            <a:endParaRPr sz="3200" dirty="0">
              <a:latin typeface="굴림"/>
              <a:cs typeface="굴림"/>
            </a:endParaRPr>
          </a:p>
          <a:p>
            <a:pPr marL="12700">
              <a:lnSpc>
                <a:spcPts val="5865"/>
              </a:lnSpc>
              <a:tabLst>
                <a:tab pos="838835" algn="l"/>
                <a:tab pos="1786255" algn="l"/>
              </a:tabLst>
            </a:pPr>
            <a:r>
              <a:rPr sz="5400" dirty="0">
                <a:latin typeface="Cambria Math"/>
                <a:cs typeface="Cambria Math"/>
              </a:rPr>
              <a:t>𝑯	𝑿	=</a:t>
            </a:r>
            <a:r>
              <a:rPr sz="5400" spc="210" dirty="0">
                <a:latin typeface="Cambria Math"/>
                <a:cs typeface="Cambria Math"/>
              </a:rPr>
              <a:t> </a:t>
            </a:r>
            <a:r>
              <a:rPr sz="5400" dirty="0">
                <a:latin typeface="Cambria Math"/>
                <a:cs typeface="Cambria Math"/>
              </a:rPr>
              <a:t>𝑿𝑾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78418" y="4830317"/>
            <a:ext cx="115138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굴림"/>
                <a:cs typeface="굴림"/>
              </a:rPr>
              <a:t>[5,</a:t>
            </a:r>
            <a:r>
              <a:rPr sz="3200" spc="-5" dirty="0">
                <a:latin typeface="굴림"/>
                <a:cs typeface="굴림"/>
              </a:rPr>
              <a:t>1]</a:t>
            </a:r>
            <a:endParaRPr sz="3200" dirty="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8711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비지도 학습(Unsupervised</a:t>
            </a:r>
            <a:r>
              <a:rPr spc="30" dirty="0"/>
              <a:t> </a:t>
            </a:r>
            <a:r>
              <a:rPr spc="-5" dirty="0"/>
              <a:t>Learning):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46324"/>
            <a:ext cx="6222365" cy="15487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비지도 학습(Unsupervised</a:t>
            </a:r>
            <a:r>
              <a:rPr sz="2800" spc="60" dirty="0">
                <a:latin typeface="굴림"/>
                <a:cs typeface="굴림"/>
              </a:rPr>
              <a:t> </a:t>
            </a:r>
            <a:r>
              <a:rPr sz="2800" spc="-10" dirty="0">
                <a:latin typeface="굴림"/>
                <a:cs typeface="굴림"/>
              </a:rPr>
              <a:t>learning):</a:t>
            </a:r>
            <a:endParaRPr sz="28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굴림"/>
                <a:cs typeface="굴림"/>
              </a:rPr>
              <a:t>labeled </a:t>
            </a:r>
            <a:r>
              <a:rPr sz="2400" dirty="0">
                <a:latin typeface="굴림"/>
                <a:cs typeface="굴림"/>
              </a:rPr>
              <a:t>data가 </a:t>
            </a:r>
            <a:r>
              <a:rPr sz="2400" spc="-5" dirty="0">
                <a:latin typeface="굴림"/>
                <a:cs typeface="굴림"/>
              </a:rPr>
              <a:t>없는 데이터</a:t>
            </a:r>
            <a:r>
              <a:rPr sz="2400" spc="-50" dirty="0">
                <a:latin typeface="굴림"/>
                <a:cs typeface="굴림"/>
              </a:rPr>
              <a:t> </a:t>
            </a:r>
            <a:r>
              <a:rPr sz="2400" spc="-5" dirty="0">
                <a:latin typeface="굴림"/>
                <a:cs typeface="굴림"/>
              </a:rPr>
              <a:t>사용</a:t>
            </a:r>
            <a:endParaRPr sz="24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000" dirty="0">
                <a:latin typeface="굴림"/>
                <a:cs typeface="굴림"/>
              </a:rPr>
              <a:t>Google </a:t>
            </a:r>
            <a:r>
              <a:rPr sz="2000" spc="-5" dirty="0">
                <a:latin typeface="굴림"/>
                <a:cs typeface="굴림"/>
              </a:rPr>
              <a:t>news</a:t>
            </a:r>
            <a:r>
              <a:rPr sz="2000" spc="-40" dirty="0">
                <a:latin typeface="굴림"/>
                <a:cs typeface="굴림"/>
              </a:rPr>
              <a:t> </a:t>
            </a:r>
            <a:r>
              <a:rPr sz="2000" dirty="0">
                <a:latin typeface="굴림"/>
                <a:cs typeface="굴림"/>
              </a:rPr>
              <a:t>그룹핑</a:t>
            </a:r>
            <a:endParaRPr sz="20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000" dirty="0">
                <a:latin typeface="굴림"/>
                <a:cs typeface="굴림"/>
              </a:rPr>
              <a:t>Word</a:t>
            </a:r>
            <a:r>
              <a:rPr sz="2000" spc="-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clustering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51969" y="2557290"/>
            <a:ext cx="7423387" cy="3646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7432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지도 학습(Supervised</a:t>
            </a:r>
            <a:r>
              <a:rPr dirty="0"/>
              <a:t> </a:t>
            </a:r>
            <a:r>
              <a:rPr spc="-5" dirty="0"/>
              <a:t>Learning)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46324"/>
            <a:ext cx="5709285" cy="16598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머신 러닝에서 가장 일반적인</a:t>
            </a:r>
            <a:r>
              <a:rPr sz="2800" spc="5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문제</a:t>
            </a:r>
            <a:endParaRPr sz="28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굴림"/>
                <a:cs typeface="굴림"/>
              </a:rPr>
              <a:t>이미지 분류</a:t>
            </a:r>
            <a:endParaRPr sz="24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굴림"/>
                <a:cs typeface="굴림"/>
              </a:rPr>
              <a:t>스팸 메일</a:t>
            </a:r>
            <a:r>
              <a:rPr sz="2400" spc="-20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분류</a:t>
            </a:r>
            <a:endParaRPr sz="24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굴림"/>
                <a:cs typeface="굴림"/>
              </a:rPr>
              <a:t>시험 성적 예측</a:t>
            </a:r>
            <a:r>
              <a:rPr sz="2400" spc="-25" dirty="0">
                <a:latin typeface="굴림"/>
                <a:cs typeface="굴림"/>
              </a:rPr>
              <a:t> </a:t>
            </a:r>
            <a:r>
              <a:rPr sz="2400" dirty="0">
                <a:latin typeface="굴림"/>
                <a:cs typeface="굴림"/>
              </a:rPr>
              <a:t>등</a:t>
            </a:r>
            <a:endParaRPr sz="24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35935" y="3235451"/>
            <a:ext cx="7600188" cy="2695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4007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Training data</a:t>
            </a:r>
            <a:r>
              <a:rPr spc="-5" dirty="0"/>
              <a:t> </a:t>
            </a:r>
            <a:r>
              <a:rPr spc="-10" dirty="0"/>
              <a:t>set</a:t>
            </a:r>
          </a:p>
        </p:txBody>
      </p:sp>
      <p:sp>
        <p:nvSpPr>
          <p:cNvPr id="3" name="object 3"/>
          <p:cNvSpPr/>
          <p:nvPr/>
        </p:nvSpPr>
        <p:spPr>
          <a:xfrm>
            <a:off x="679704" y="3406140"/>
            <a:ext cx="7469469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2052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AlphaGo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445135"/>
            <a:ext cx="3921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지도 학습의</a:t>
            </a:r>
            <a:r>
              <a:rPr spc="-55" dirty="0"/>
              <a:t> </a:t>
            </a:r>
            <a:r>
              <a:rPr spc="-5"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089" y="1546324"/>
            <a:ext cx="7080250" cy="370395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예측</a:t>
            </a:r>
            <a:r>
              <a:rPr sz="2800" spc="10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알고리즘</a:t>
            </a:r>
            <a:endParaRPr sz="28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굴림"/>
                <a:cs typeface="굴림"/>
              </a:rPr>
              <a:t>회귀 </a:t>
            </a:r>
            <a:r>
              <a:rPr sz="2400" dirty="0">
                <a:latin typeface="굴림"/>
                <a:cs typeface="굴림"/>
              </a:rPr>
              <a:t>알고리즘</a:t>
            </a:r>
            <a:r>
              <a:rPr sz="2400" spc="-15" dirty="0">
                <a:latin typeface="굴림"/>
                <a:cs typeface="굴림"/>
              </a:rPr>
              <a:t> </a:t>
            </a:r>
            <a:r>
              <a:rPr sz="2400" spc="-5" dirty="0">
                <a:latin typeface="굴림"/>
                <a:cs typeface="굴림"/>
              </a:rPr>
              <a:t>(regression)</a:t>
            </a:r>
            <a:endParaRPr sz="2400">
              <a:latin typeface="굴림"/>
              <a:cs typeface="굴림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50">
              <a:latin typeface="굴림"/>
              <a:cs typeface="굴림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이진 분류</a:t>
            </a:r>
            <a:r>
              <a:rPr sz="2800" spc="25" dirty="0">
                <a:latin typeface="굴림"/>
                <a:cs typeface="굴림"/>
              </a:rPr>
              <a:t> </a:t>
            </a:r>
            <a:r>
              <a:rPr sz="2800" spc="-5" dirty="0">
                <a:latin typeface="굴림"/>
                <a:cs typeface="굴림"/>
              </a:rPr>
              <a:t>알고리즘</a:t>
            </a:r>
            <a:endParaRPr sz="28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굴림"/>
                <a:cs typeface="굴림"/>
              </a:rPr>
              <a:t>이진 분류 알고리즘(binary</a:t>
            </a:r>
            <a:r>
              <a:rPr sz="2400" spc="-25" dirty="0">
                <a:latin typeface="굴림"/>
                <a:cs typeface="굴림"/>
              </a:rPr>
              <a:t> </a:t>
            </a:r>
            <a:r>
              <a:rPr sz="2400" spc="-10" dirty="0">
                <a:latin typeface="굴림"/>
                <a:cs typeface="굴림"/>
              </a:rPr>
              <a:t>classification)</a:t>
            </a:r>
            <a:endParaRPr sz="2400">
              <a:latin typeface="굴림"/>
              <a:cs typeface="굴림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50">
              <a:latin typeface="굴림"/>
              <a:cs typeface="굴림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굴림"/>
                <a:cs typeface="굴림"/>
              </a:rPr>
              <a:t>다중 분류</a:t>
            </a:r>
            <a:r>
              <a:rPr sz="2800" spc="25" dirty="0">
                <a:latin typeface="굴림"/>
                <a:cs typeface="굴림"/>
              </a:rPr>
              <a:t> </a:t>
            </a:r>
            <a:r>
              <a:rPr sz="2800" spc="-10" dirty="0">
                <a:latin typeface="굴림"/>
                <a:cs typeface="굴림"/>
              </a:rPr>
              <a:t>알고리즘</a:t>
            </a:r>
            <a:endParaRPr sz="2800">
              <a:latin typeface="굴림"/>
              <a:cs typeface="굴림"/>
            </a:endParaRPr>
          </a:p>
          <a:p>
            <a:pPr marL="698500" lvl="1" indent="-22987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굴림"/>
                <a:cs typeface="굴림"/>
              </a:rPr>
              <a:t>다중 분류 </a:t>
            </a:r>
            <a:r>
              <a:rPr sz="2400" spc="-5" dirty="0">
                <a:latin typeface="굴림"/>
                <a:cs typeface="굴림"/>
              </a:rPr>
              <a:t>알고리즘(multi-label</a:t>
            </a:r>
            <a:r>
              <a:rPr sz="2400" spc="-35" dirty="0">
                <a:latin typeface="굴림"/>
                <a:cs typeface="굴림"/>
              </a:rPr>
              <a:t> </a:t>
            </a:r>
            <a:r>
              <a:rPr sz="2400" spc="-5" dirty="0">
                <a:latin typeface="굴림"/>
                <a:cs typeface="굴림"/>
              </a:rPr>
              <a:t>classification)</a:t>
            </a:r>
            <a:endParaRPr sz="2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1217</Words>
  <Application>Microsoft Office PowerPoint</Application>
  <PresentationFormat>와이드스크린</PresentationFormat>
  <Paragraphs>274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굴림</vt:lpstr>
      <vt:lpstr>Arial</vt:lpstr>
      <vt:lpstr>Calibri</vt:lpstr>
      <vt:lpstr>Cambria Math</vt:lpstr>
      <vt:lpstr>Office Theme</vt:lpstr>
      <vt:lpstr>Machine Learning의 용어와 개념 - 멀티캠퍼스 Lec1</vt:lpstr>
      <vt:lpstr>머신 러닝(Machine Learning)</vt:lpstr>
      <vt:lpstr>지도/비지도 학습</vt:lpstr>
      <vt:lpstr>지도 학습(Supervised Learning)</vt:lpstr>
      <vt:lpstr>비지도 학습(Unsupervised Learning):</vt:lpstr>
      <vt:lpstr>지도 학습(Supervised Learning)</vt:lpstr>
      <vt:lpstr>Training data set</vt:lpstr>
      <vt:lpstr>AlphaGo</vt:lpstr>
      <vt:lpstr>지도 학습의 종류</vt:lpstr>
      <vt:lpstr>회귀 알고리즘 (regression)</vt:lpstr>
      <vt:lpstr>이진 분류 알고리즘(binary classification)</vt:lpstr>
      <vt:lpstr>다중 분류 알고리즘(multi-label classification)</vt:lpstr>
      <vt:lpstr>Linear Regression의 Hypothesis 와  cost - 멀티캠퍼스 Lec2</vt:lpstr>
      <vt:lpstr>점수 예측 예제: 회귀(regression)</vt:lpstr>
      <vt:lpstr>회귀(regression): data</vt:lpstr>
      <vt:lpstr>회귀(regression): 예측(presentation)</vt:lpstr>
      <vt:lpstr>(Linear) Hypothesis</vt:lpstr>
      <vt:lpstr>(Linear) Hypothesis</vt:lpstr>
      <vt:lpstr>최적의 hypothesis는?</vt:lpstr>
      <vt:lpstr>Cost function</vt:lpstr>
      <vt:lpstr>Cost function</vt:lpstr>
      <vt:lpstr>Cost function</vt:lpstr>
      <vt:lpstr>목표: Minimize cost</vt:lpstr>
      <vt:lpstr>cost 최소화 알고리즘</vt:lpstr>
      <vt:lpstr>cost 최소화 알고리즘</vt:lpstr>
      <vt:lpstr>cost 최소화 알고리즘</vt:lpstr>
      <vt:lpstr>cost(W) 그래프</vt:lpstr>
      <vt:lpstr>cost 최소화 알고리즘</vt:lpstr>
      <vt:lpstr>cost 최소화 알고리즘</vt:lpstr>
      <vt:lpstr>cost 최소화 알고리즘</vt:lpstr>
      <vt:lpstr>cost 최소화 알고리즘</vt:lpstr>
      <vt:lpstr>cost 최소화 알고리즘</vt:lpstr>
      <vt:lpstr>cost 최소화 알고리즘</vt:lpstr>
      <vt:lpstr>cost 최소화 알고리즘</vt:lpstr>
      <vt:lpstr>multi-variable linear regression - 멀티캠퍼스 Lec3</vt:lpstr>
      <vt:lpstr>개요</vt:lpstr>
      <vt:lpstr>multi-variable linear regression</vt:lpstr>
      <vt:lpstr>multi-variable linear regression</vt:lpstr>
      <vt:lpstr>multi-variable linear regression</vt:lpstr>
      <vt:lpstr>multi-variable linear regression</vt:lpstr>
      <vt:lpstr>multi-variable linear regression</vt:lpstr>
      <vt:lpstr>multi-variable linear regression</vt:lpstr>
      <vt:lpstr>multi-variable linear regression</vt:lpstr>
      <vt:lpstr>multi-variable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YangDuk-pyo</dc:creator>
  <cp:lastModifiedBy>YangDuk-pyo</cp:lastModifiedBy>
  <cp:revision>2</cp:revision>
  <dcterms:created xsi:type="dcterms:W3CDTF">2021-08-09T01:21:25Z</dcterms:created>
  <dcterms:modified xsi:type="dcterms:W3CDTF">2021-08-09T01:24:12Z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2021-08-09T00:00:00Z</vt:filetime>
  </property>
</Properties>
</file>