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embeddedFontLs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9" roundtripDataSignature="AMtx7mg20AML8CWZCKtILRYNNPehq53j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9885"/>
            <a:ext cx="12192000" cy="689777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2"/>
          <p:cNvSpPr txBox="1"/>
          <p:nvPr>
            <p:ph type="ctrTitle"/>
          </p:nvPr>
        </p:nvSpPr>
        <p:spPr>
          <a:xfrm>
            <a:off x="1524000" y="1879134"/>
            <a:ext cx="9144000" cy="15498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2"/>
          <p:cNvSpPr txBox="1"/>
          <p:nvPr>
            <p:ph idx="1" type="subTitle"/>
          </p:nvPr>
        </p:nvSpPr>
        <p:spPr>
          <a:xfrm>
            <a:off x="7009482" y="4638101"/>
            <a:ext cx="4344318" cy="1192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3"/>
          <p:cNvSpPr txBox="1"/>
          <p:nvPr>
            <p:ph type="title"/>
          </p:nvPr>
        </p:nvSpPr>
        <p:spPr>
          <a:xfrm>
            <a:off x="587229" y="365125"/>
            <a:ext cx="11107024" cy="8246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3"/>
          <p:cNvSpPr txBox="1"/>
          <p:nvPr>
            <p:ph idx="1" type="body"/>
          </p:nvPr>
        </p:nvSpPr>
        <p:spPr>
          <a:xfrm>
            <a:off x="587229" y="1575412"/>
            <a:ext cx="11107024" cy="4601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24" name="Google Shape;24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269695"/>
            <a:ext cx="121920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32829" y="382160"/>
            <a:ext cx="2266950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9885"/>
            <a:ext cx="12192000" cy="689777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/>
          <p:nvPr>
            <p:ph type="ctrTitle"/>
          </p:nvPr>
        </p:nvSpPr>
        <p:spPr>
          <a:xfrm>
            <a:off x="1524000" y="1568741"/>
            <a:ext cx="9144000" cy="15016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Machine Learning: </a:t>
            </a:r>
            <a:r>
              <a:rPr b="0" i="0" lang="ko-KR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rPr>
              <a:t>Classification 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 txBox="1"/>
          <p:nvPr>
            <p:ph idx="1" type="subTitle"/>
          </p:nvPr>
        </p:nvSpPr>
        <p:spPr>
          <a:xfrm>
            <a:off x="7009482" y="4638101"/>
            <a:ext cx="4344318" cy="1192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오프너드 주식회사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양덕표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5572" y="2707812"/>
            <a:ext cx="4935169" cy="3701377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0"/>
          <p:cNvSpPr txBox="1"/>
          <p:nvPr>
            <p:ph type="title"/>
          </p:nvPr>
        </p:nvSpPr>
        <p:spPr>
          <a:xfrm>
            <a:off x="587229" y="365125"/>
            <a:ext cx="11107024" cy="8246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ko-KR" sz="4000"/>
              <a:t>SVM(Support Vector Machine)</a:t>
            </a:r>
            <a:endParaRPr sz="4000"/>
          </a:p>
        </p:txBody>
      </p:sp>
      <p:sp>
        <p:nvSpPr>
          <p:cNvPr id="105" name="Google Shape;105;p10"/>
          <p:cNvSpPr txBox="1"/>
          <p:nvPr>
            <p:ph idx="1" type="body"/>
          </p:nvPr>
        </p:nvSpPr>
        <p:spPr>
          <a:xfrm>
            <a:off x="587229" y="1575412"/>
            <a:ext cx="11107024" cy="4601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0" lang="ko-KR"/>
              <a:t>최적의 결정 경계(Decision Boundary)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0" lang="ko-KR">
                <a:latin typeface="Arial"/>
                <a:ea typeface="Arial"/>
                <a:cs typeface="Arial"/>
                <a:sym typeface="Arial"/>
              </a:rPr>
              <a:t>결정 경계는 데이터 군으로부터 최대한 멀리 떨어지는 게 좋다.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0" lang="ko-KR">
                <a:latin typeface="Arial"/>
                <a:ea typeface="Arial"/>
                <a:cs typeface="Arial"/>
                <a:sym typeface="Arial"/>
              </a:rPr>
              <a:t>Support Vectors는 결정 경계와 가까이 있는 데이터 포인트들을 의미한다</a:t>
            </a:r>
            <a:endParaRPr i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8726" y="2864841"/>
            <a:ext cx="5013820" cy="376036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1"/>
          <p:cNvSpPr txBox="1"/>
          <p:nvPr>
            <p:ph type="title"/>
          </p:nvPr>
        </p:nvSpPr>
        <p:spPr>
          <a:xfrm>
            <a:off x="587229" y="365125"/>
            <a:ext cx="11107024" cy="8246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ko-KR" sz="4000"/>
              <a:t>SVM(Support Vector Machine)</a:t>
            </a:r>
            <a:endParaRPr sz="4000"/>
          </a:p>
        </p:txBody>
      </p:sp>
      <p:sp>
        <p:nvSpPr>
          <p:cNvPr id="112" name="Google Shape;112;p11"/>
          <p:cNvSpPr txBox="1"/>
          <p:nvPr>
            <p:ph idx="1" type="body"/>
          </p:nvPr>
        </p:nvSpPr>
        <p:spPr>
          <a:xfrm>
            <a:off x="587229" y="1575412"/>
            <a:ext cx="11107024" cy="4601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0" lang="ko-KR">
                <a:latin typeface="Open Sans"/>
                <a:ea typeface="Open Sans"/>
                <a:cs typeface="Open Sans"/>
                <a:sym typeface="Open Sans"/>
              </a:rPr>
              <a:t>마진(Margin)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0" lang="ko-KR"/>
              <a:t>마진(Margin)은 결정 경계와 서포트 벡터 사이의 거리를 의미</a:t>
            </a:r>
            <a:endParaRPr i="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서포트 벡터를 이용하여 결정 경계를 정의함으로 서포트 벡터만 적합하게 선정한다면 나머지 쓸데 없는 포인트들을 무시할 수 있다. 때문에 빠르다.</a:t>
            </a:r>
            <a:endParaRPr i="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2"/>
          <p:cNvSpPr txBox="1"/>
          <p:nvPr>
            <p:ph type="title"/>
          </p:nvPr>
        </p:nvSpPr>
        <p:spPr>
          <a:xfrm>
            <a:off x="587229" y="365125"/>
            <a:ext cx="11107024" cy="8246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ko-KR" sz="4000"/>
              <a:t>SVM(Support Vector Machine)</a:t>
            </a:r>
            <a:endParaRPr sz="4000"/>
          </a:p>
        </p:txBody>
      </p:sp>
      <p:sp>
        <p:nvSpPr>
          <p:cNvPr id="118" name="Google Shape;118;p12"/>
          <p:cNvSpPr txBox="1"/>
          <p:nvPr>
            <p:ph idx="1" type="body"/>
          </p:nvPr>
        </p:nvSpPr>
        <p:spPr>
          <a:xfrm>
            <a:off x="587229" y="1575412"/>
            <a:ext cx="11107024" cy="4601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i="0" lang="ko-KR"/>
              <a:t>이상치(Outlier)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i="0" lang="ko-KR">
                <a:latin typeface="Arial"/>
                <a:ea typeface="Arial"/>
                <a:cs typeface="Arial"/>
                <a:sym typeface="Arial"/>
              </a:rPr>
              <a:t>하드 마진(hard margin)</a:t>
            </a:r>
            <a:r>
              <a:rPr b="1" lang="ko-KR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ko-KR">
                <a:latin typeface="Arial"/>
                <a:ea typeface="Arial"/>
                <a:cs typeface="Arial"/>
                <a:sym typeface="Arial"/>
              </a:rPr>
              <a:t> 서포트 벡터와 결정 경계 사이의 거리가 매우 좁다. 즉, 마진이 매우 작아진다.</a:t>
            </a:r>
            <a:r>
              <a:rPr b="1" lang="ko-KR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ko-KR">
                <a:latin typeface="Arial"/>
                <a:ea typeface="Arial"/>
                <a:cs typeface="Arial"/>
                <a:sym typeface="Arial"/>
              </a:rPr>
              <a:t>오버피팅(overfitting)</a:t>
            </a:r>
            <a:r>
              <a:rPr b="0" i="0" lang="ko-KR">
                <a:latin typeface="Arial"/>
                <a:ea typeface="Arial"/>
                <a:cs typeface="Arial"/>
                <a:sym typeface="Arial"/>
              </a:rPr>
              <a:t> 문제가 발생</a:t>
            </a:r>
            <a:endParaRPr b="0" i="0"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i="0" lang="ko-KR">
                <a:latin typeface="Arial"/>
                <a:ea typeface="Arial"/>
                <a:cs typeface="Arial"/>
                <a:sym typeface="Arial"/>
              </a:rPr>
              <a:t>소프트 마진(soft margin): </a:t>
            </a:r>
            <a:r>
              <a:rPr b="0" i="0" lang="ko-KR">
                <a:latin typeface="Arial"/>
                <a:ea typeface="Arial"/>
                <a:cs typeface="Arial"/>
                <a:sym typeface="Arial"/>
              </a:rPr>
              <a:t>서포트 벡터와 결정 경계 사이의 거리가 멀어졌다. 즉, 마진이 커진다. </a:t>
            </a:r>
            <a:r>
              <a:rPr b="1" i="0" lang="ko-KR">
                <a:latin typeface="Arial"/>
                <a:ea typeface="Arial"/>
                <a:cs typeface="Arial"/>
                <a:sym typeface="Arial"/>
              </a:rPr>
              <a:t>언더피팅(underfitting)</a:t>
            </a:r>
            <a:r>
              <a:rPr b="0" i="0" lang="ko-KR">
                <a:latin typeface="Arial"/>
                <a:ea typeface="Arial"/>
                <a:cs typeface="Arial"/>
                <a:sym typeface="Arial"/>
              </a:rPr>
              <a:t> 문제가 발생</a:t>
            </a:r>
            <a:endParaRPr b="1" i="0"/>
          </a:p>
        </p:txBody>
      </p:sp>
      <p:pic>
        <p:nvPicPr>
          <p:cNvPr id="119" name="Google Shape;11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1974" y="3521278"/>
            <a:ext cx="4228052" cy="3171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 txBox="1"/>
          <p:nvPr>
            <p:ph type="title"/>
          </p:nvPr>
        </p:nvSpPr>
        <p:spPr>
          <a:xfrm>
            <a:off x="587229" y="365125"/>
            <a:ext cx="11107024" cy="8246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ko-KR" sz="4000"/>
              <a:t>SVM(Support Vector Machine)</a:t>
            </a:r>
            <a:endParaRPr sz="4000"/>
          </a:p>
        </p:txBody>
      </p:sp>
      <p:sp>
        <p:nvSpPr>
          <p:cNvPr id="125" name="Google Shape;125;p13"/>
          <p:cNvSpPr txBox="1"/>
          <p:nvPr>
            <p:ph idx="1" type="body"/>
          </p:nvPr>
        </p:nvSpPr>
        <p:spPr>
          <a:xfrm>
            <a:off x="587229" y="1575412"/>
            <a:ext cx="11107024" cy="4601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i="0" lang="ko-KR">
                <a:latin typeface="Open Sans"/>
                <a:ea typeface="Open Sans"/>
                <a:cs typeface="Open Sans"/>
                <a:sym typeface="Open Sans"/>
              </a:rPr>
              <a:t>커널(Kernel)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0" lang="ko-KR">
                <a:latin typeface="Open Sans"/>
                <a:ea typeface="Open Sans"/>
                <a:cs typeface="Open Sans"/>
                <a:sym typeface="Open Sans"/>
              </a:rPr>
              <a:t>다항식 (Polynomial)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i="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26" name="Google Shape;12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4978" y="2441197"/>
            <a:ext cx="4981022" cy="3735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86276" y="2187714"/>
            <a:ext cx="5656976" cy="4242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 txBox="1"/>
          <p:nvPr>
            <p:ph type="title"/>
          </p:nvPr>
        </p:nvSpPr>
        <p:spPr>
          <a:xfrm>
            <a:off x="587229" y="365125"/>
            <a:ext cx="11107024" cy="8246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ko-KR" sz="4000"/>
              <a:t>SVM(Support Vector Machine)</a:t>
            </a:r>
            <a:endParaRPr sz="4000"/>
          </a:p>
        </p:txBody>
      </p:sp>
      <p:sp>
        <p:nvSpPr>
          <p:cNvPr id="133" name="Google Shape;133;p14"/>
          <p:cNvSpPr txBox="1"/>
          <p:nvPr>
            <p:ph idx="1" type="body"/>
          </p:nvPr>
        </p:nvSpPr>
        <p:spPr>
          <a:xfrm>
            <a:off x="587229" y="1575412"/>
            <a:ext cx="11107024" cy="4601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i="0" lang="ko-KR">
                <a:latin typeface="Open Sans"/>
                <a:ea typeface="Open Sans"/>
                <a:cs typeface="Open Sans"/>
                <a:sym typeface="Open Sans"/>
              </a:rPr>
              <a:t>커널(Kernel)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0" lang="ko-KR">
                <a:latin typeface="Open Sans"/>
                <a:ea typeface="Open Sans"/>
                <a:cs typeface="Open Sans"/>
                <a:sym typeface="Open Sans"/>
              </a:rPr>
              <a:t>방사 기저 함수 (RBF: Radial Bias Function)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i="0" lang="ko-KR">
                <a:latin typeface="Open Sans"/>
                <a:ea typeface="Open Sans"/>
                <a:cs typeface="Open Sans"/>
                <a:sym typeface="Open Sans"/>
              </a:rPr>
              <a:t>ciklit-learn에서 모델을 불러올 때 kernel 옵션의 기본 값은 'rbf’다.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i="0" lang="ko-KR">
                <a:latin typeface="Arial"/>
                <a:ea typeface="Arial"/>
                <a:cs typeface="Arial"/>
                <a:sym typeface="Arial"/>
              </a:rPr>
              <a:t>RBF 커널은 2차원의 점을 무한한 차원의 점으로 변환</a:t>
            </a:r>
            <a:endParaRPr i="0"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상당히 복잡한 선형대수가 사용됨</a:t>
            </a:r>
            <a:endParaRPr i="0">
              <a:latin typeface="Open Sans"/>
              <a:ea typeface="Open Sans"/>
              <a:cs typeface="Open Sans"/>
              <a:sym typeface="Open Sans"/>
            </a:endParaRPr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i="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493" y="4135773"/>
            <a:ext cx="3456264" cy="2592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00757" y="4130529"/>
            <a:ext cx="3565321" cy="2673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66078" y="4094875"/>
            <a:ext cx="3660397" cy="2745298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5"/>
          <p:cNvSpPr txBox="1"/>
          <p:nvPr>
            <p:ph type="title"/>
          </p:nvPr>
        </p:nvSpPr>
        <p:spPr>
          <a:xfrm>
            <a:off x="587229" y="365125"/>
            <a:ext cx="11107024" cy="8246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ko-KR" sz="4000"/>
              <a:t>SVM(Support Vector Machine)</a:t>
            </a:r>
            <a:endParaRPr sz="4000"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587229" y="1575412"/>
            <a:ext cx="11107024" cy="4601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0" lang="ko-KR">
                <a:latin typeface="Open Sans"/>
                <a:ea typeface="Open Sans"/>
                <a:cs typeface="Open Sans"/>
                <a:sym typeface="Open Sans"/>
              </a:rPr>
              <a:t>파라미터 C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0" lang="ko-KR">
                <a:latin typeface="Open Sans"/>
                <a:ea typeface="Open Sans"/>
                <a:cs typeface="Open Sans"/>
                <a:sym typeface="Open Sans"/>
              </a:rPr>
              <a:t>scikit-learn에서는 SVM 모델이 오류를 어느정도 허용할 것인지 파라미터 C를 통해 지정</a:t>
            </a:r>
            <a:endParaRPr i="0"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0" lang="ko-KR">
                <a:latin typeface="Open Sans"/>
                <a:ea typeface="Open Sans"/>
                <a:cs typeface="Open Sans"/>
                <a:sym typeface="Open Sans"/>
              </a:rPr>
              <a:t>C값이 클수록 하드마진(오류 허용 안 함), 작을수록 소프트마진(오류를 허용함)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0" lang="ko-KR">
                <a:latin typeface="Open Sans"/>
                <a:ea typeface="Open Sans"/>
                <a:cs typeface="Open Sans"/>
                <a:sym typeface="Open Sans"/>
              </a:rPr>
              <a:t>파라미터 gamma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gamma는 결정 경계를 얼마나 유연하게 그을 것인지 정함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587229" y="365125"/>
            <a:ext cx="11107024" cy="8246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ko-KR" sz="4000"/>
              <a:t>Decision Tree</a:t>
            </a:r>
            <a:endParaRPr sz="4000"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587229" y="1575412"/>
            <a:ext cx="11107024" cy="4601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의사결정나무모형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지도학습 데이터가 주어졌을 때, 특성변수 특징을 이용하여 자료를 분할해 가는 과정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의사결정규칙(decision rule)을 나무 구조로 도표화하여 관심대상이 되는 집단을 몇 개의 소집단으로 분할하는 방식으로 분류 및 예측하는 분석 방법.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/>
              <a:t>목표변수가 범주형인 경우: 분류나무(classification tree)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/>
              <a:t>목표변수가 연속형인 경우: 회귀나무(regression tree)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587229" y="365125"/>
            <a:ext cx="11107024" cy="8246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ko-KR" sz="4000"/>
              <a:t>Decision Tree</a:t>
            </a:r>
            <a:endParaRPr sz="4000"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587229" y="1575412"/>
            <a:ext cx="11107024" cy="4601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의사결정 나무의구조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뿌리마디 (root node) : 시작되는 마디로 전체 자료로 구성됨.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자식마디 (child node) : 하나의 마디로부터 분리되어 나간 2개 이상의 마디들.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부모마디 (parent node) : 주어진 마디의 상위마디.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55" name="Google Shape;15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6501" y="3505199"/>
            <a:ext cx="5180975" cy="290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587229" y="365125"/>
            <a:ext cx="11107024" cy="8246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ko-KR" sz="4000"/>
              <a:t>Decision Tree</a:t>
            </a:r>
            <a:endParaRPr sz="4000"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587229" y="1575412"/>
            <a:ext cx="11107024" cy="4601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의사결정 나무의구조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끝마디 (terminal node) : 자식마디가 없는 마디.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중간마디 (internal node) : 부모마디와 자식마디가 모두 있는 마디.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깊이 (depth) : 뿌리마디부터 끝마디까지 중간마디의 수.</a:t>
            </a:r>
            <a:endParaRPr/>
          </a:p>
        </p:txBody>
      </p:sp>
      <p:pic>
        <p:nvPicPr>
          <p:cNvPr id="162" name="Google Shape;16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6512" y="3360591"/>
            <a:ext cx="5438976" cy="3048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587229" y="365125"/>
            <a:ext cx="11107024" cy="8246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ko-KR" sz="4000"/>
              <a:t>Decision Tree</a:t>
            </a:r>
            <a:endParaRPr sz="4000"/>
          </a:p>
        </p:txBody>
      </p:sp>
      <p:sp>
        <p:nvSpPr>
          <p:cNvPr id="168" name="Google Shape;168;p19"/>
          <p:cNvSpPr txBox="1"/>
          <p:nvPr>
            <p:ph idx="1" type="body"/>
          </p:nvPr>
        </p:nvSpPr>
        <p:spPr>
          <a:xfrm>
            <a:off x="587229" y="1575412"/>
            <a:ext cx="11107024" cy="4601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의사결정나무의종류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의사결정나무 알고리즘은 CHAID, CART, C5.0, QUEST 등과 이들의 장점을 결합한 다양한 알고리즘이 있음.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주요 알고리즘의 특징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69" name="Google Shape;16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5655" y="3176169"/>
            <a:ext cx="9650172" cy="3000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"/>
          <p:cNvSpPr txBox="1"/>
          <p:nvPr>
            <p:ph type="title"/>
          </p:nvPr>
        </p:nvSpPr>
        <p:spPr>
          <a:xfrm>
            <a:off x="587229" y="365125"/>
            <a:ext cx="11107024" cy="8246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ko-KR" sz="4000"/>
              <a:t>KNN(K-nearest Neighbor) Classifier</a:t>
            </a:r>
            <a:endParaRPr sz="4000"/>
          </a:p>
        </p:txBody>
      </p:sp>
      <p:sp>
        <p:nvSpPr>
          <p:cNvPr id="48" name="Google Shape;48;p2"/>
          <p:cNvSpPr txBox="1"/>
          <p:nvPr>
            <p:ph idx="1" type="body"/>
          </p:nvPr>
        </p:nvSpPr>
        <p:spPr>
          <a:xfrm>
            <a:off x="587229" y="1575412"/>
            <a:ext cx="11107024" cy="4601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KNN 알고리즘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가장 간단한 지도학습 머신러닝 알고리즘.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훈련데이터를 저장해 두는 것이 모델을 만드는 과정의 전부임. 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49" name="Google Shape;4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8628" y="2935864"/>
            <a:ext cx="4552546" cy="3087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587229" y="365125"/>
            <a:ext cx="11107024" cy="8246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ko-KR" sz="4000"/>
              <a:t>Decision Tree</a:t>
            </a:r>
            <a:endParaRPr sz="4000"/>
          </a:p>
        </p:txBody>
      </p:sp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587229" y="1575412"/>
            <a:ext cx="11107024" cy="4601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의사결정나무분석절차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나무의 성장 (growing) : 각 마디에서 적절한 최적의 분리규칙 (splitting rule)을 찾아 나무를 성장시킴. </a:t>
            </a:r>
            <a:br>
              <a:rPr lang="ko-KR"/>
            </a:br>
            <a:r>
              <a:rPr lang="ko-KR"/>
              <a:t>정지 규칙(stopping rule)을 만족하는 경우는 성장을 중단.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가지치기 (pruning) : 오류율(error rate)을 크게 할 위험이 높거나 부적절한 추론 규칙을 가지고 있는 가지를 제거.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타당성 평가 : 평가자료(test data)를이용하여 의사결정나무를 평가.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해석 및 예측 : 구축된 나무 모형을 해석하고 분류 및 예측 모형을 설정.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"/>
          <p:cNvSpPr txBox="1"/>
          <p:nvPr>
            <p:ph type="title"/>
          </p:nvPr>
        </p:nvSpPr>
        <p:spPr>
          <a:xfrm>
            <a:off x="587229" y="365125"/>
            <a:ext cx="11107024" cy="8246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ko-KR" sz="4000"/>
              <a:t>KNN(K-nearest Neighbor) Classifier</a:t>
            </a:r>
            <a:endParaRPr sz="4000"/>
          </a:p>
        </p:txBody>
      </p:sp>
      <p:sp>
        <p:nvSpPr>
          <p:cNvPr id="55" name="Google Shape;55;p3"/>
          <p:cNvSpPr txBox="1"/>
          <p:nvPr>
            <p:ph idx="1" type="body"/>
          </p:nvPr>
        </p:nvSpPr>
        <p:spPr>
          <a:xfrm>
            <a:off x="587229" y="1575412"/>
            <a:ext cx="11107024" cy="4601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KNN 알고리즘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새로운 데이터가 입력되면 그 새로운 데이터 주변의 가장 가까운 𝐾개의 훈련 데이터의 레이블을 확인한 뒤, 가장 많이 보이는 라벨로 분류하는 방법.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- 𝐾  = 3 인 경우 새로운 데이터(★)에 대한 예측 : 남자 </a:t>
            </a:r>
            <a:endParaRPr/>
          </a:p>
        </p:txBody>
      </p:sp>
      <p:pic>
        <p:nvPicPr>
          <p:cNvPr id="56" name="Google Shape;5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5793" y="3199607"/>
            <a:ext cx="4763165" cy="3210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 txBox="1"/>
          <p:nvPr>
            <p:ph type="title"/>
          </p:nvPr>
        </p:nvSpPr>
        <p:spPr>
          <a:xfrm>
            <a:off x="587229" y="365125"/>
            <a:ext cx="11107024" cy="8246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ko-KR" sz="4000"/>
              <a:t>KNN(K-nearest Neighbor) Classifier</a:t>
            </a:r>
            <a:endParaRPr sz="4000"/>
          </a:p>
        </p:txBody>
      </p:sp>
      <p:sp>
        <p:nvSpPr>
          <p:cNvPr id="62" name="Google Shape;62;p4"/>
          <p:cNvSpPr txBox="1"/>
          <p:nvPr>
            <p:ph idx="1" type="body"/>
          </p:nvPr>
        </p:nvSpPr>
        <p:spPr>
          <a:xfrm>
            <a:off x="587229" y="1575412"/>
            <a:ext cx="11107024" cy="4601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𝐾의 결정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KNN에서 𝐾의 결정은 매우 중요한 문제임.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𝐾가 작으면 이상점 등의 노이즈에 민감하게 반응하는 과적합의 문제.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𝐾가 크면 자료의 패턴을 잘 파악할 수 없어 예측 성능이 저하됨.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검증용(validation) 데이터를 이용하여 주어진 훈련 데이터에 가장 적절한 𝐾를 찾아야 함. </a:t>
            </a:r>
            <a:endParaRPr/>
          </a:p>
        </p:txBody>
      </p:sp>
      <p:pic>
        <p:nvPicPr>
          <p:cNvPr id="63" name="Google Shape;6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7632" y="3666757"/>
            <a:ext cx="5506218" cy="2762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 txBox="1"/>
          <p:nvPr>
            <p:ph type="title"/>
          </p:nvPr>
        </p:nvSpPr>
        <p:spPr>
          <a:xfrm>
            <a:off x="587229" y="365125"/>
            <a:ext cx="11107024" cy="8246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ko-KR" sz="4000"/>
              <a:t>KNN(K-nearest Neighbor) Classifier</a:t>
            </a:r>
            <a:endParaRPr sz="4000"/>
          </a:p>
        </p:txBody>
      </p:sp>
      <p:sp>
        <p:nvSpPr>
          <p:cNvPr id="69" name="Google Shape;69;p5"/>
          <p:cNvSpPr txBox="1"/>
          <p:nvPr>
            <p:ph idx="1" type="body"/>
          </p:nvPr>
        </p:nvSpPr>
        <p:spPr>
          <a:xfrm>
            <a:off x="587229" y="1575412"/>
            <a:ext cx="11107024" cy="4601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거리의  측정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𝑛개의 특성변수를 가지는 자료에서 두 개의 관찰점</a:t>
            </a:r>
            <a:br>
              <a:rPr lang="ko-KR"/>
            </a:br>
            <a:r>
              <a:rPr lang="ko-KR"/>
              <a:t> 𝒂 = (𝑎1, 𝑎2, … , 𝑎𝑛)와 𝒃 =(𝑏1, 𝑏2, … , 𝑏𝑛)간의 거리를 측정하는 문제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유클리디안 거리</a:t>
            </a:r>
            <a:br>
              <a:rPr lang="ko-KR"/>
            </a:br>
            <a:endParaRPr/>
          </a:p>
        </p:txBody>
      </p:sp>
      <p:pic>
        <p:nvPicPr>
          <p:cNvPr id="70" name="Google Shape;7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6537" y="3095100"/>
            <a:ext cx="6838345" cy="3467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"/>
          <p:cNvSpPr txBox="1"/>
          <p:nvPr>
            <p:ph type="title"/>
          </p:nvPr>
        </p:nvSpPr>
        <p:spPr>
          <a:xfrm>
            <a:off x="587229" y="365125"/>
            <a:ext cx="11107024" cy="8246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ko-KR" sz="4000"/>
              <a:t>KNN(K-nearest Neighbor) Classifier</a:t>
            </a:r>
            <a:endParaRPr sz="4000"/>
          </a:p>
        </p:txBody>
      </p:sp>
      <p:sp>
        <p:nvSpPr>
          <p:cNvPr id="76" name="Google Shape;76;p6"/>
          <p:cNvSpPr txBox="1"/>
          <p:nvPr>
            <p:ph idx="1" type="body"/>
          </p:nvPr>
        </p:nvSpPr>
        <p:spPr>
          <a:xfrm>
            <a:off x="587229" y="1575412"/>
            <a:ext cx="11107024" cy="4601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거리의 측정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맨해튼 거리</a:t>
            </a:r>
            <a:br>
              <a:rPr lang="ko-KR"/>
            </a:br>
            <a:endParaRPr/>
          </a:p>
        </p:txBody>
      </p:sp>
      <p:pic>
        <p:nvPicPr>
          <p:cNvPr id="77" name="Google Shape;7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8716" y="2435833"/>
            <a:ext cx="6887536" cy="476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53708" y="2978091"/>
            <a:ext cx="4084583" cy="3649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 txBox="1"/>
          <p:nvPr>
            <p:ph type="title"/>
          </p:nvPr>
        </p:nvSpPr>
        <p:spPr>
          <a:xfrm>
            <a:off x="587229" y="365125"/>
            <a:ext cx="11107024" cy="8246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ko-KR" sz="4000"/>
              <a:t>KNN(K-nearest Neighbor) Classifier</a:t>
            </a:r>
            <a:endParaRPr sz="4000"/>
          </a:p>
        </p:txBody>
      </p:sp>
      <p:sp>
        <p:nvSpPr>
          <p:cNvPr id="84" name="Google Shape;84;p7"/>
          <p:cNvSpPr txBox="1"/>
          <p:nvPr>
            <p:ph idx="1" type="body"/>
          </p:nvPr>
        </p:nvSpPr>
        <p:spPr>
          <a:xfrm>
            <a:off x="587229" y="1575412"/>
            <a:ext cx="11107024" cy="4601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거리의 측정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자료에 스케일에 차이가 있는 경우,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스케일이 큰 특성변수에 의해 거리가 결정되어 버릴 수 있음. 따라서 각 특성변수 별로 스케일이 유사해 지도록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표준화 변환(Z score) 또는 min-max 변환으로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스케일링을 해준 뒤 거리를 재는 것이 적절함.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"/>
          <p:cNvSpPr txBox="1"/>
          <p:nvPr>
            <p:ph type="title"/>
          </p:nvPr>
        </p:nvSpPr>
        <p:spPr>
          <a:xfrm>
            <a:off x="587229" y="365125"/>
            <a:ext cx="11107024" cy="8246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ko-KR" sz="4000"/>
              <a:t>SVM(Support Vector Machine)</a:t>
            </a:r>
            <a:endParaRPr sz="4000"/>
          </a:p>
        </p:txBody>
      </p:sp>
      <p:sp>
        <p:nvSpPr>
          <p:cNvPr id="90" name="Google Shape;90;p8"/>
          <p:cNvSpPr txBox="1"/>
          <p:nvPr>
            <p:ph idx="1" type="body"/>
          </p:nvPr>
        </p:nvSpPr>
        <p:spPr>
          <a:xfrm>
            <a:off x="587229" y="1575412"/>
            <a:ext cx="11107024" cy="4601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SVM 알고리즘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0" i="0" lang="ko-KR"/>
              <a:t>분류를 위한 기준 선을 정의하는 모델</a:t>
            </a:r>
            <a:endParaRPr b="0" i="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0" i="0" lang="ko-KR"/>
              <a:t>분류되지 않은 새로운 점이 나타나면 경계의 어느 쪽에 속하는지 확인해서 분류 과제를 수행</a:t>
            </a:r>
            <a:endParaRPr b="0" i="0"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91" name="Google Shape;9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0049" y="2727771"/>
            <a:ext cx="4811902" cy="3787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8975" y="2302496"/>
            <a:ext cx="5172570" cy="4303833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9"/>
          <p:cNvSpPr txBox="1"/>
          <p:nvPr>
            <p:ph type="title"/>
          </p:nvPr>
        </p:nvSpPr>
        <p:spPr>
          <a:xfrm>
            <a:off x="587229" y="365125"/>
            <a:ext cx="11107024" cy="8246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ko-KR" sz="4000"/>
              <a:t>SVM(Support Vector Machine)</a:t>
            </a:r>
            <a:endParaRPr sz="4000"/>
          </a:p>
        </p:txBody>
      </p:sp>
      <p:sp>
        <p:nvSpPr>
          <p:cNvPr id="98" name="Google Shape;98;p9"/>
          <p:cNvSpPr txBox="1"/>
          <p:nvPr>
            <p:ph idx="1" type="body"/>
          </p:nvPr>
        </p:nvSpPr>
        <p:spPr>
          <a:xfrm>
            <a:off x="587229" y="1575412"/>
            <a:ext cx="11107024" cy="4601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SVM 알고리즘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0" i="0" lang="ko-KR"/>
              <a:t>속성이 3개로 늘어난다면 이렇게 3차원이 된다.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i="0" lang="ko-KR">
                <a:latin typeface="Arial"/>
                <a:ea typeface="Arial"/>
                <a:cs typeface="Arial"/>
                <a:sym typeface="Arial"/>
              </a:rPr>
              <a:t>결정 경계</a:t>
            </a:r>
            <a:r>
              <a:rPr b="0" i="0" lang="ko-KR">
                <a:latin typeface="Arial"/>
                <a:ea typeface="Arial"/>
                <a:cs typeface="Arial"/>
                <a:sym typeface="Arial"/>
              </a:rPr>
              <a:t>는 ‘선’이 아닌 ‘평면’이 된다.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파랑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2020-01-20T01:55:06Z</dcterms:created>
  <dc:creator>YangDuk-pyo</dc:creator>
</cp:coreProperties>
</file>