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2" r:id="rId46"/>
    <p:sldId id="304" r:id="rId47"/>
    <p:sldId id="305" r:id="rId48"/>
    <p:sldId id="306" r:id="rId49"/>
    <p:sldId id="309" r:id="rId50"/>
    <p:sldId id="310" r:id="rId51"/>
    <p:sldId id="300" r:id="rId52"/>
    <p:sldId id="301" r:id="rId53"/>
    <p:sldId id="303" r:id="rId54"/>
    <p:sldId id="307" r:id="rId55"/>
    <p:sldId id="308" r:id="rId56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1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69491"/>
            <a:ext cx="12191999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732264" y="382524"/>
            <a:ext cx="2267712" cy="7528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6089" y="445135"/>
            <a:ext cx="1085982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7989" y="1533296"/>
            <a:ext cx="10936020" cy="2028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o.wikipedia.org/wiki/%EC%9C%A0%ED%81%B4%EB%A6%AC%EB%93%9C_%EA%B1%B0%EB%A6%AC" TargetMode="External"/><Relationship Id="rId4" Type="http://schemas.openxmlformats.org/officeDocument/2006/relationships/hyperlink" Target="https://ko.wikipedia.org/wiki/%EB%A7%A8%ED%95%B4%ED%8A%BC_%EA%B1%B0%EB%A6%AC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200"/>
            <a:ext cx="12192000" cy="6781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6048" y="1754835"/>
            <a:ext cx="8361045" cy="1301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5015"/>
              </a:lnSpc>
              <a:spcBef>
                <a:spcPts val="105"/>
              </a:spcBef>
            </a:pPr>
            <a:r>
              <a:rPr sz="4400" spc="-5" dirty="0"/>
              <a:t>Machine </a:t>
            </a:r>
            <a:r>
              <a:rPr sz="4400" dirty="0"/>
              <a:t>Learning의 용어와</a:t>
            </a:r>
            <a:r>
              <a:rPr sz="4400" spc="-114" dirty="0"/>
              <a:t> </a:t>
            </a:r>
            <a:r>
              <a:rPr sz="4400" dirty="0"/>
              <a:t>개념</a:t>
            </a:r>
          </a:p>
          <a:p>
            <a:pPr algn="ctr">
              <a:lnSpc>
                <a:spcPts val="5015"/>
              </a:lnSpc>
              <a:tabLst>
                <a:tab pos="4819015" algn="l"/>
              </a:tabLst>
            </a:pPr>
            <a:r>
              <a:rPr sz="4400" dirty="0"/>
              <a:t>-</a:t>
            </a:r>
            <a:r>
              <a:rPr sz="4400" spc="5" dirty="0"/>
              <a:t> </a:t>
            </a:r>
            <a:r>
              <a:rPr lang="ko-KR" altLang="en-US" sz="4400" dirty="0">
                <a:latin typeface="굴림" panose="020B0600000101010101" pitchFamily="50" charset="-127"/>
                <a:ea typeface="굴림" panose="020B0600000101010101" pitchFamily="50" charset="-127"/>
              </a:rPr>
              <a:t>멀티캠퍼스 </a:t>
            </a:r>
            <a:r>
              <a:rPr sz="4400" dirty="0"/>
              <a:t>Lec1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09406" y="4554982"/>
            <a:ext cx="2566035" cy="9372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05"/>
              </a:spcBef>
            </a:pPr>
            <a:r>
              <a:rPr sz="2400" dirty="0">
                <a:latin typeface="굴림"/>
                <a:cs typeface="굴림"/>
              </a:rPr>
              <a:t>오프너드</a:t>
            </a:r>
            <a:r>
              <a:rPr sz="2400" spc="-100" dirty="0">
                <a:latin typeface="굴림"/>
                <a:cs typeface="굴림"/>
              </a:rPr>
              <a:t> </a:t>
            </a:r>
            <a:r>
              <a:rPr sz="2400" dirty="0">
                <a:latin typeface="굴림"/>
                <a:cs typeface="굴림"/>
              </a:rPr>
              <a:t>주식회사</a:t>
            </a:r>
            <a:endParaRPr sz="2400">
              <a:latin typeface="굴림"/>
              <a:cs typeface="굴림"/>
            </a:endParaRPr>
          </a:p>
          <a:p>
            <a:pPr marR="5080" algn="r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latin typeface="굴림"/>
                <a:cs typeface="굴림"/>
              </a:rPr>
              <a:t>양덕표</a:t>
            </a:r>
            <a:endParaRPr sz="24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62725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회귀 알고리즘</a:t>
            </a:r>
            <a:r>
              <a:rPr spc="-55" dirty="0"/>
              <a:t> </a:t>
            </a:r>
            <a:r>
              <a:rPr spc="-5" dirty="0"/>
              <a:t>(regression)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89" y="1576831"/>
            <a:ext cx="2625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굴림"/>
                <a:cs typeface="굴림"/>
              </a:rPr>
              <a:t>시험 성적</a:t>
            </a:r>
            <a:r>
              <a:rPr sz="2800" spc="-55" dirty="0">
                <a:latin typeface="굴림"/>
                <a:cs typeface="굴림"/>
              </a:rPr>
              <a:t> </a:t>
            </a:r>
            <a:r>
              <a:rPr sz="2800" spc="-5" dirty="0">
                <a:latin typeface="굴림"/>
                <a:cs typeface="굴림"/>
              </a:rPr>
              <a:t>예측</a:t>
            </a:r>
            <a:endParaRPr sz="2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95180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이진 분류 알고리즘(binary</a:t>
            </a:r>
            <a:r>
              <a:rPr spc="60" dirty="0"/>
              <a:t> </a:t>
            </a:r>
            <a:r>
              <a:rPr spc="-10" dirty="0"/>
              <a:t>classification)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89" y="1576831"/>
            <a:ext cx="3839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굴림"/>
                <a:cs typeface="굴림"/>
              </a:rPr>
              <a:t>시험 합격/불합격</a:t>
            </a:r>
            <a:r>
              <a:rPr sz="2800" spc="-55" dirty="0">
                <a:latin typeface="굴림"/>
                <a:cs typeface="굴림"/>
              </a:rPr>
              <a:t> </a:t>
            </a:r>
            <a:r>
              <a:rPr sz="2800" spc="-5" dirty="0">
                <a:latin typeface="굴림"/>
                <a:cs typeface="굴림"/>
              </a:rPr>
              <a:t>분류</a:t>
            </a:r>
            <a:endParaRPr sz="2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10642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다중 분류 알고리즘(multi-label</a:t>
            </a:r>
            <a:r>
              <a:rPr spc="50" dirty="0"/>
              <a:t> </a:t>
            </a:r>
            <a:r>
              <a:rPr spc="-10" dirty="0"/>
              <a:t>classification)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89" y="1576831"/>
            <a:ext cx="1795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굴림"/>
                <a:cs typeface="굴림"/>
              </a:rPr>
              <a:t>학점</a:t>
            </a:r>
            <a:r>
              <a:rPr sz="2800" spc="-75" dirty="0">
                <a:latin typeface="굴림"/>
                <a:cs typeface="굴림"/>
              </a:rPr>
              <a:t> </a:t>
            </a:r>
            <a:r>
              <a:rPr sz="2800" spc="-5" dirty="0">
                <a:latin typeface="굴림"/>
                <a:cs typeface="굴림"/>
              </a:rPr>
              <a:t>부여</a:t>
            </a:r>
            <a:endParaRPr sz="2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200"/>
            <a:ext cx="12192000" cy="6781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7197" y="1530223"/>
            <a:ext cx="8277225" cy="17322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algn="ctr">
              <a:lnSpc>
                <a:spcPts val="4320"/>
              </a:lnSpc>
              <a:spcBef>
                <a:spcPts val="640"/>
              </a:spcBef>
            </a:pPr>
            <a:r>
              <a:rPr spc="-5" dirty="0"/>
              <a:t>Linear Regression의 </a:t>
            </a:r>
            <a:r>
              <a:rPr spc="-10" dirty="0"/>
              <a:t>Hypothesis </a:t>
            </a:r>
            <a:r>
              <a:rPr spc="-5" dirty="0"/>
              <a:t>와  </a:t>
            </a:r>
            <a:r>
              <a:rPr spc="-10" dirty="0"/>
              <a:t>cost</a:t>
            </a:r>
          </a:p>
          <a:p>
            <a:pPr algn="ctr">
              <a:lnSpc>
                <a:spcPts val="4260"/>
              </a:lnSpc>
              <a:tabLst>
                <a:tab pos="4383405" algn="l"/>
              </a:tabLst>
            </a:pPr>
            <a:r>
              <a:rPr spc="-5" dirty="0"/>
              <a:t>-</a:t>
            </a:r>
            <a:r>
              <a:rPr spc="10" dirty="0"/>
              <a:t> </a:t>
            </a:r>
            <a:r>
              <a:rPr lang="ko-KR" altLang="en-US" spc="10" dirty="0">
                <a:latin typeface="굴림" panose="020B0600000101010101" pitchFamily="50" charset="-127"/>
                <a:ea typeface="굴림" panose="020B0600000101010101" pitchFamily="50" charset="-127"/>
              </a:rPr>
              <a:t>멀티캠퍼스 </a:t>
            </a:r>
            <a:r>
              <a:rPr spc="-5" dirty="0"/>
              <a:t>Lec2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09406" y="4554982"/>
            <a:ext cx="2566035" cy="9372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05"/>
              </a:spcBef>
            </a:pPr>
            <a:r>
              <a:rPr sz="2400" dirty="0">
                <a:latin typeface="굴림"/>
                <a:cs typeface="굴림"/>
              </a:rPr>
              <a:t>오프너드</a:t>
            </a:r>
            <a:r>
              <a:rPr sz="2400" spc="-100" dirty="0">
                <a:latin typeface="굴림"/>
                <a:cs typeface="굴림"/>
              </a:rPr>
              <a:t> </a:t>
            </a:r>
            <a:r>
              <a:rPr sz="2400" dirty="0">
                <a:latin typeface="굴림"/>
                <a:cs typeface="굴림"/>
              </a:rPr>
              <a:t>주식회사</a:t>
            </a:r>
            <a:endParaRPr sz="2400">
              <a:latin typeface="굴림"/>
              <a:cs typeface="굴림"/>
            </a:endParaRPr>
          </a:p>
          <a:p>
            <a:pPr marR="5080" algn="r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latin typeface="굴림"/>
                <a:cs typeface="굴림"/>
              </a:rPr>
              <a:t>양덕표</a:t>
            </a:r>
            <a:endParaRPr sz="24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7627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점수 예측 예제:</a:t>
            </a:r>
            <a:r>
              <a:rPr spc="-30" dirty="0"/>
              <a:t> </a:t>
            </a:r>
            <a:r>
              <a:rPr spc="-5" dirty="0"/>
              <a:t>회귀(regression)</a:t>
            </a:r>
          </a:p>
        </p:txBody>
      </p:sp>
      <p:sp>
        <p:nvSpPr>
          <p:cNvPr id="3" name="object 3"/>
          <p:cNvSpPr/>
          <p:nvPr/>
        </p:nvSpPr>
        <p:spPr>
          <a:xfrm>
            <a:off x="4090804" y="1661555"/>
            <a:ext cx="4048493" cy="4401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52800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회귀(regression):</a:t>
            </a:r>
            <a:r>
              <a:rPr spc="-15" dirty="0"/>
              <a:t> </a:t>
            </a:r>
            <a:r>
              <a:rPr spc="-10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4420746" y="2028444"/>
            <a:ext cx="3419847" cy="3724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85820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회귀(regression):</a:t>
            </a:r>
            <a:r>
              <a:rPr spc="75" dirty="0"/>
              <a:t> </a:t>
            </a:r>
            <a:r>
              <a:rPr spc="-10" dirty="0"/>
              <a:t>예측(presentation)</a:t>
            </a:r>
          </a:p>
        </p:txBody>
      </p:sp>
      <p:sp>
        <p:nvSpPr>
          <p:cNvPr id="3" name="object 3"/>
          <p:cNvSpPr/>
          <p:nvPr/>
        </p:nvSpPr>
        <p:spPr>
          <a:xfrm>
            <a:off x="1347582" y="1845700"/>
            <a:ext cx="9933959" cy="4460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46450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(Linear)</a:t>
            </a:r>
            <a:r>
              <a:rPr dirty="0"/>
              <a:t> </a:t>
            </a:r>
            <a:r>
              <a:rPr spc="-10" dirty="0"/>
              <a:t>Hypothesis</a:t>
            </a:r>
          </a:p>
        </p:txBody>
      </p:sp>
      <p:sp>
        <p:nvSpPr>
          <p:cNvPr id="3" name="object 3"/>
          <p:cNvSpPr/>
          <p:nvPr/>
        </p:nvSpPr>
        <p:spPr>
          <a:xfrm>
            <a:off x="3546576" y="2238120"/>
            <a:ext cx="5099914" cy="4247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46450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(Linear)</a:t>
            </a:r>
            <a:r>
              <a:rPr dirty="0"/>
              <a:t> </a:t>
            </a:r>
            <a:r>
              <a:rPr spc="-10" dirty="0"/>
              <a:t>Hypothesis</a:t>
            </a:r>
          </a:p>
        </p:txBody>
      </p:sp>
      <p:sp>
        <p:nvSpPr>
          <p:cNvPr id="3" name="object 3"/>
          <p:cNvSpPr/>
          <p:nvPr/>
        </p:nvSpPr>
        <p:spPr>
          <a:xfrm>
            <a:off x="3546576" y="2238120"/>
            <a:ext cx="5099914" cy="4247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37482" y="1780794"/>
            <a:ext cx="3776345" cy="1682750"/>
          </a:xfrm>
          <a:custGeom>
            <a:avLst/>
            <a:gdLst/>
            <a:ahLst/>
            <a:cxnLst/>
            <a:rect l="l" t="t" r="r" b="b"/>
            <a:pathLst>
              <a:path w="3776345" h="1682750">
                <a:moveTo>
                  <a:pt x="0" y="1682241"/>
                </a:moveTo>
                <a:lnTo>
                  <a:pt x="3776217" y="0"/>
                </a:lnTo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11217" y="3742182"/>
            <a:ext cx="6206490" cy="2553970"/>
          </a:xfrm>
          <a:custGeom>
            <a:avLst/>
            <a:gdLst/>
            <a:ahLst/>
            <a:cxnLst/>
            <a:rect l="l" t="t" r="r" b="b"/>
            <a:pathLst>
              <a:path w="6206490" h="2553970">
                <a:moveTo>
                  <a:pt x="0" y="2553576"/>
                </a:moveTo>
                <a:lnTo>
                  <a:pt x="620649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7482" y="2007870"/>
            <a:ext cx="4683760" cy="3708400"/>
          </a:xfrm>
          <a:custGeom>
            <a:avLst/>
            <a:gdLst/>
            <a:ahLst/>
            <a:cxnLst/>
            <a:rect l="l" t="t" r="r" b="b"/>
            <a:pathLst>
              <a:path w="4683759" h="3708400">
                <a:moveTo>
                  <a:pt x="0" y="3708400"/>
                </a:moveTo>
                <a:lnTo>
                  <a:pt x="4683633" y="0"/>
                </a:lnTo>
              </a:path>
            </a:pathLst>
          </a:custGeom>
          <a:ln w="28956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1473" y="3019551"/>
            <a:ext cx="501650" cy="377190"/>
          </a:xfrm>
          <a:custGeom>
            <a:avLst/>
            <a:gdLst/>
            <a:ahLst/>
            <a:cxnLst/>
            <a:rect l="l" t="t" r="r" b="b"/>
            <a:pathLst>
              <a:path w="501650" h="377189">
                <a:moveTo>
                  <a:pt x="380949" y="0"/>
                </a:moveTo>
                <a:lnTo>
                  <a:pt x="375615" y="15239"/>
                </a:lnTo>
                <a:lnTo>
                  <a:pt x="397427" y="24747"/>
                </a:lnTo>
                <a:lnTo>
                  <a:pt x="416191" y="37861"/>
                </a:lnTo>
                <a:lnTo>
                  <a:pt x="444576" y="75057"/>
                </a:lnTo>
                <a:lnTo>
                  <a:pt x="461260" y="125095"/>
                </a:lnTo>
                <a:lnTo>
                  <a:pt x="466801" y="186562"/>
                </a:lnTo>
                <a:lnTo>
                  <a:pt x="465416" y="219805"/>
                </a:lnTo>
                <a:lnTo>
                  <a:pt x="454263" y="277145"/>
                </a:lnTo>
                <a:lnTo>
                  <a:pt x="431828" y="321885"/>
                </a:lnTo>
                <a:lnTo>
                  <a:pt x="397729" y="352071"/>
                </a:lnTo>
                <a:lnTo>
                  <a:pt x="376250" y="361569"/>
                </a:lnTo>
                <a:lnTo>
                  <a:pt x="380949" y="376936"/>
                </a:lnTo>
                <a:lnTo>
                  <a:pt x="432400" y="352790"/>
                </a:lnTo>
                <a:lnTo>
                  <a:pt x="470230" y="311023"/>
                </a:lnTo>
                <a:lnTo>
                  <a:pt x="493487" y="255143"/>
                </a:lnTo>
                <a:lnTo>
                  <a:pt x="501218" y="188595"/>
                </a:lnTo>
                <a:lnTo>
                  <a:pt x="499267" y="154015"/>
                </a:lnTo>
                <a:lnTo>
                  <a:pt x="483698" y="92761"/>
                </a:lnTo>
                <a:lnTo>
                  <a:pt x="452886" y="42898"/>
                </a:lnTo>
                <a:lnTo>
                  <a:pt x="408309" y="9854"/>
                </a:lnTo>
                <a:lnTo>
                  <a:pt x="380949" y="0"/>
                </a:lnTo>
                <a:close/>
              </a:path>
              <a:path w="501650" h="377189">
                <a:moveTo>
                  <a:pt x="120205" y="0"/>
                </a:moveTo>
                <a:lnTo>
                  <a:pt x="68913" y="24161"/>
                </a:lnTo>
                <a:lnTo>
                  <a:pt x="31089" y="66039"/>
                </a:lnTo>
                <a:lnTo>
                  <a:pt x="7772" y="122078"/>
                </a:lnTo>
                <a:lnTo>
                  <a:pt x="0" y="188595"/>
                </a:lnTo>
                <a:lnTo>
                  <a:pt x="1936" y="223190"/>
                </a:lnTo>
                <a:lnTo>
                  <a:pt x="17428" y="284428"/>
                </a:lnTo>
                <a:lnTo>
                  <a:pt x="48187" y="334127"/>
                </a:lnTo>
                <a:lnTo>
                  <a:pt x="92797" y="367047"/>
                </a:lnTo>
                <a:lnTo>
                  <a:pt x="120205" y="376936"/>
                </a:lnTo>
                <a:lnTo>
                  <a:pt x="124968" y="361569"/>
                </a:lnTo>
                <a:lnTo>
                  <a:pt x="103493" y="352071"/>
                </a:lnTo>
                <a:lnTo>
                  <a:pt x="84961" y="338836"/>
                </a:lnTo>
                <a:lnTo>
                  <a:pt x="56718" y="301244"/>
                </a:lnTo>
                <a:lnTo>
                  <a:pt x="39955" y="249999"/>
                </a:lnTo>
                <a:lnTo>
                  <a:pt x="34366" y="186562"/>
                </a:lnTo>
                <a:lnTo>
                  <a:pt x="35763" y="154388"/>
                </a:lnTo>
                <a:lnTo>
                  <a:pt x="46940" y="98659"/>
                </a:lnTo>
                <a:lnTo>
                  <a:pt x="69407" y="54619"/>
                </a:lnTo>
                <a:lnTo>
                  <a:pt x="103831" y="24747"/>
                </a:lnTo>
                <a:lnTo>
                  <a:pt x="125564" y="15239"/>
                </a:lnTo>
                <a:lnTo>
                  <a:pt x="120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1472" y="2904489"/>
            <a:ext cx="7512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02920" algn="l"/>
              </a:tabLst>
            </a:pPr>
            <a:r>
              <a:rPr sz="3200" dirty="0">
                <a:latin typeface="Cambria Math"/>
                <a:cs typeface="Cambria Math"/>
              </a:rPr>
              <a:t>𝑯	𝒙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7566" y="2904489"/>
            <a:ext cx="180911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 Math"/>
                <a:cs typeface="Cambria Math"/>
              </a:rPr>
              <a:t>= 𝑾𝒙 +</a:t>
            </a:r>
            <a:r>
              <a:rPr sz="3200" spc="9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𝒃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794495" y="1671827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5" h="212089">
                <a:moveTo>
                  <a:pt x="211200" y="0"/>
                </a:moveTo>
                <a:lnTo>
                  <a:pt x="208152" y="8636"/>
                </a:lnTo>
                <a:lnTo>
                  <a:pt x="220438" y="13946"/>
                </a:lnTo>
                <a:lnTo>
                  <a:pt x="230997" y="21304"/>
                </a:lnTo>
                <a:lnTo>
                  <a:pt x="252388" y="55449"/>
                </a:lnTo>
                <a:lnTo>
                  <a:pt x="259460" y="104901"/>
                </a:lnTo>
                <a:lnTo>
                  <a:pt x="258675" y="123571"/>
                </a:lnTo>
                <a:lnTo>
                  <a:pt x="246887" y="169291"/>
                </a:lnTo>
                <a:lnTo>
                  <a:pt x="220581" y="197865"/>
                </a:lnTo>
                <a:lnTo>
                  <a:pt x="208533" y="203200"/>
                </a:lnTo>
                <a:lnTo>
                  <a:pt x="211200" y="211836"/>
                </a:lnTo>
                <a:lnTo>
                  <a:pt x="251670" y="187707"/>
                </a:lnTo>
                <a:lnTo>
                  <a:pt x="274399" y="143383"/>
                </a:lnTo>
                <a:lnTo>
                  <a:pt x="278764" y="105918"/>
                </a:lnTo>
                <a:lnTo>
                  <a:pt x="277669" y="86538"/>
                </a:lnTo>
                <a:lnTo>
                  <a:pt x="261238" y="37211"/>
                </a:lnTo>
                <a:lnTo>
                  <a:pt x="226556" y="5546"/>
                </a:lnTo>
                <a:lnTo>
                  <a:pt x="211200" y="0"/>
                </a:lnTo>
                <a:close/>
              </a:path>
              <a:path w="278765" h="212089">
                <a:moveTo>
                  <a:pt x="67563" y="0"/>
                </a:moveTo>
                <a:lnTo>
                  <a:pt x="27219" y="24163"/>
                </a:lnTo>
                <a:lnTo>
                  <a:pt x="4381" y="68611"/>
                </a:lnTo>
                <a:lnTo>
                  <a:pt x="0" y="105918"/>
                </a:lnTo>
                <a:lnTo>
                  <a:pt x="1093" y="125424"/>
                </a:lnTo>
                <a:lnTo>
                  <a:pt x="17399" y="174751"/>
                </a:lnTo>
                <a:lnTo>
                  <a:pt x="52153" y="206238"/>
                </a:lnTo>
                <a:lnTo>
                  <a:pt x="67563" y="211836"/>
                </a:lnTo>
                <a:lnTo>
                  <a:pt x="70230" y="203200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1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89009" y="1601470"/>
            <a:ext cx="415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𝐻</a:t>
            </a:r>
            <a:r>
              <a:rPr sz="1800" spc="3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5269" y="1601470"/>
            <a:ext cx="916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 </a:t>
            </a:r>
            <a:r>
              <a:rPr sz="1800" spc="-5" dirty="0">
                <a:latin typeface="Cambria Math"/>
                <a:cs typeface="Cambria Math"/>
              </a:rPr>
              <a:t>1𝑥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50533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최적의</a:t>
            </a:r>
            <a:r>
              <a:rPr spc="-75" dirty="0"/>
              <a:t> </a:t>
            </a:r>
            <a:r>
              <a:rPr spc="-5" dirty="0"/>
              <a:t>hypothesis는?</a:t>
            </a:r>
          </a:p>
        </p:txBody>
      </p:sp>
      <p:sp>
        <p:nvSpPr>
          <p:cNvPr id="3" name="object 3"/>
          <p:cNvSpPr/>
          <p:nvPr/>
        </p:nvSpPr>
        <p:spPr>
          <a:xfrm>
            <a:off x="3475883" y="2132492"/>
            <a:ext cx="5792311" cy="4553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68002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머신 러닝(Machine Learning)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89" y="1546324"/>
            <a:ext cx="10484485" cy="25571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굴림"/>
                <a:cs typeface="굴림"/>
              </a:rPr>
              <a:t>명시적 프로그래밍의</a:t>
            </a:r>
            <a:r>
              <a:rPr sz="2800" spc="30" dirty="0">
                <a:latin typeface="굴림"/>
                <a:cs typeface="굴림"/>
              </a:rPr>
              <a:t> </a:t>
            </a:r>
            <a:r>
              <a:rPr sz="2800" spc="-5" dirty="0">
                <a:latin typeface="굴림"/>
                <a:cs typeface="굴림"/>
              </a:rPr>
              <a:t>한계</a:t>
            </a:r>
            <a:endParaRPr sz="2800">
              <a:latin typeface="굴림"/>
              <a:cs typeface="굴림"/>
            </a:endParaRPr>
          </a:p>
          <a:p>
            <a:pPr marL="698500" lvl="1" indent="-22987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굴림"/>
                <a:cs typeface="굴림"/>
              </a:rPr>
              <a:t>Spam </a:t>
            </a:r>
            <a:r>
              <a:rPr sz="2400" spc="-5" dirty="0">
                <a:latin typeface="굴림"/>
                <a:cs typeface="굴림"/>
              </a:rPr>
              <a:t>filter: 많은 규칙이</a:t>
            </a:r>
            <a:r>
              <a:rPr sz="2400" spc="5" dirty="0">
                <a:latin typeface="굴림"/>
                <a:cs typeface="굴림"/>
              </a:rPr>
              <a:t> </a:t>
            </a:r>
            <a:r>
              <a:rPr sz="2400" spc="-5" dirty="0">
                <a:latin typeface="굴림"/>
                <a:cs typeface="굴림"/>
              </a:rPr>
              <a:t>필요</a:t>
            </a:r>
            <a:endParaRPr sz="2400">
              <a:latin typeface="굴림"/>
              <a:cs typeface="굴림"/>
            </a:endParaRPr>
          </a:p>
          <a:p>
            <a:pPr marL="698500" lvl="1" indent="-22987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굴림"/>
                <a:cs typeface="굴림"/>
              </a:rPr>
              <a:t>자율 </a:t>
            </a:r>
            <a:r>
              <a:rPr sz="2400" spc="-5" dirty="0">
                <a:latin typeface="굴림"/>
                <a:cs typeface="굴림"/>
              </a:rPr>
              <a:t>주행: </a:t>
            </a:r>
            <a:r>
              <a:rPr sz="2400" dirty="0">
                <a:latin typeface="굴림"/>
                <a:cs typeface="굴림"/>
              </a:rPr>
              <a:t>엄청 많은 규칙이</a:t>
            </a:r>
            <a:r>
              <a:rPr sz="2400" spc="-15" dirty="0">
                <a:latin typeface="굴림"/>
                <a:cs typeface="굴림"/>
              </a:rPr>
              <a:t> </a:t>
            </a:r>
            <a:r>
              <a:rPr sz="2400" dirty="0">
                <a:latin typeface="굴림"/>
                <a:cs typeface="굴림"/>
              </a:rPr>
              <a:t>필요</a:t>
            </a:r>
            <a:endParaRPr sz="2400">
              <a:latin typeface="굴림"/>
              <a:cs typeface="굴림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200">
              <a:latin typeface="굴림"/>
              <a:cs typeface="굴림"/>
            </a:endParaRPr>
          </a:p>
          <a:p>
            <a:pPr marL="240665" marR="5080" indent="-228600">
              <a:lnSpc>
                <a:spcPts val="303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굴림"/>
                <a:cs typeface="굴림"/>
              </a:rPr>
              <a:t>Machine </a:t>
            </a:r>
            <a:r>
              <a:rPr sz="2800" spc="-5" dirty="0">
                <a:latin typeface="굴림"/>
                <a:cs typeface="굴림"/>
              </a:rPr>
              <a:t>Learning: “컴퓨터에 </a:t>
            </a:r>
            <a:r>
              <a:rPr sz="2800" spc="-10" dirty="0">
                <a:latin typeface="굴림"/>
                <a:cs typeface="굴림"/>
              </a:rPr>
              <a:t>명시적으로 프로그래밍 </a:t>
            </a:r>
            <a:r>
              <a:rPr sz="2800" spc="-5" dirty="0">
                <a:latin typeface="굴림"/>
                <a:cs typeface="굴림"/>
              </a:rPr>
              <a:t>하지 </a:t>
            </a:r>
            <a:r>
              <a:rPr sz="2800" spc="-10" dirty="0">
                <a:latin typeface="굴림"/>
                <a:cs typeface="굴림"/>
              </a:rPr>
              <a:t>않고  </a:t>
            </a:r>
            <a:r>
              <a:rPr sz="2800" spc="-5" dirty="0">
                <a:latin typeface="굴림"/>
                <a:cs typeface="굴림"/>
              </a:rPr>
              <a:t>스스로 학습 할 수 있는 방법이 있을까?” Arthur Samuel</a:t>
            </a:r>
            <a:r>
              <a:rPr sz="2800" spc="150" dirty="0">
                <a:latin typeface="굴림"/>
                <a:cs typeface="굴림"/>
              </a:rPr>
              <a:t> </a:t>
            </a:r>
            <a:r>
              <a:rPr sz="2800" spc="-5" dirty="0">
                <a:latin typeface="굴림"/>
                <a:cs typeface="굴림"/>
              </a:rPr>
              <a:t>(1959)</a:t>
            </a:r>
            <a:endParaRPr sz="28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92217" y="4165091"/>
            <a:ext cx="5358371" cy="2300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3225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Cost</a:t>
            </a:r>
            <a:r>
              <a:rPr spc="-65" dirty="0"/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89" y="1576831"/>
            <a:ext cx="6538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굴림"/>
                <a:cs typeface="굴림"/>
              </a:rPr>
              <a:t>훈련 데이터에 가장 적합한 가중치</a:t>
            </a:r>
            <a:r>
              <a:rPr sz="2800" spc="10" dirty="0">
                <a:latin typeface="굴림"/>
                <a:cs typeface="굴림"/>
              </a:rPr>
              <a:t> </a:t>
            </a:r>
            <a:r>
              <a:rPr sz="2800" spc="-5" dirty="0">
                <a:latin typeface="굴림"/>
                <a:cs typeface="굴림"/>
              </a:rPr>
              <a:t>찾기</a:t>
            </a:r>
            <a:endParaRPr sz="28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32385" y="2660156"/>
            <a:ext cx="4726360" cy="371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83726" y="2342514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5" h="212089">
                <a:moveTo>
                  <a:pt x="211200" y="0"/>
                </a:moveTo>
                <a:lnTo>
                  <a:pt x="208152" y="8636"/>
                </a:lnTo>
                <a:lnTo>
                  <a:pt x="220438" y="13946"/>
                </a:lnTo>
                <a:lnTo>
                  <a:pt x="230997" y="21304"/>
                </a:lnTo>
                <a:lnTo>
                  <a:pt x="252388" y="55429"/>
                </a:lnTo>
                <a:lnTo>
                  <a:pt x="259460" y="104775"/>
                </a:lnTo>
                <a:lnTo>
                  <a:pt x="258675" y="123444"/>
                </a:lnTo>
                <a:lnTo>
                  <a:pt x="246888" y="169163"/>
                </a:lnTo>
                <a:lnTo>
                  <a:pt x="220581" y="197846"/>
                </a:lnTo>
                <a:lnTo>
                  <a:pt x="208533" y="203200"/>
                </a:lnTo>
                <a:lnTo>
                  <a:pt x="211200" y="211709"/>
                </a:lnTo>
                <a:lnTo>
                  <a:pt x="251670" y="187705"/>
                </a:lnTo>
                <a:lnTo>
                  <a:pt x="274399" y="143335"/>
                </a:lnTo>
                <a:lnTo>
                  <a:pt x="278765" y="105918"/>
                </a:lnTo>
                <a:lnTo>
                  <a:pt x="277669" y="86536"/>
                </a:lnTo>
                <a:lnTo>
                  <a:pt x="261239" y="37084"/>
                </a:lnTo>
                <a:lnTo>
                  <a:pt x="226556" y="5544"/>
                </a:lnTo>
                <a:lnTo>
                  <a:pt x="211200" y="0"/>
                </a:lnTo>
                <a:close/>
              </a:path>
              <a:path w="278765" h="212089">
                <a:moveTo>
                  <a:pt x="67564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4" y="211709"/>
                </a:lnTo>
                <a:lnTo>
                  <a:pt x="70230" y="203200"/>
                </a:lnTo>
                <a:lnTo>
                  <a:pt x="58183" y="197846"/>
                </a:lnTo>
                <a:lnTo>
                  <a:pt x="47767" y="190373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44" y="13946"/>
                </a:lnTo>
                <a:lnTo>
                  <a:pt x="70612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78367" y="2272410"/>
            <a:ext cx="415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𝐻</a:t>
            </a:r>
            <a:r>
              <a:rPr sz="1800" spc="3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34627" y="2272410"/>
            <a:ext cx="1003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 </a:t>
            </a:r>
            <a:r>
              <a:rPr sz="1800" spc="-5" dirty="0">
                <a:latin typeface="Cambria Math"/>
                <a:cs typeface="Cambria Math"/>
              </a:rPr>
              <a:t>𝑊𝑥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𝑏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12900" y="2457069"/>
            <a:ext cx="556260" cy="423545"/>
          </a:xfrm>
          <a:custGeom>
            <a:avLst/>
            <a:gdLst/>
            <a:ahLst/>
            <a:cxnLst/>
            <a:rect l="l" t="t" r="r" b="b"/>
            <a:pathLst>
              <a:path w="556260" h="423544">
                <a:moveTo>
                  <a:pt x="420877" y="0"/>
                </a:moveTo>
                <a:lnTo>
                  <a:pt x="414781" y="17271"/>
                </a:lnTo>
                <a:lnTo>
                  <a:pt x="439334" y="27892"/>
                </a:lnTo>
                <a:lnTo>
                  <a:pt x="460422" y="42608"/>
                </a:lnTo>
                <a:lnTo>
                  <a:pt x="492251" y="84327"/>
                </a:lnTo>
                <a:lnTo>
                  <a:pt x="511048" y="140620"/>
                </a:lnTo>
                <a:lnTo>
                  <a:pt x="517270" y="209676"/>
                </a:lnTo>
                <a:lnTo>
                  <a:pt x="515701" y="247014"/>
                </a:lnTo>
                <a:lnTo>
                  <a:pt x="503179" y="311403"/>
                </a:lnTo>
                <a:lnTo>
                  <a:pt x="478016" y="361695"/>
                </a:lnTo>
                <a:lnTo>
                  <a:pt x="439638" y="395604"/>
                </a:lnTo>
                <a:lnTo>
                  <a:pt x="415544" y="406272"/>
                </a:lnTo>
                <a:lnTo>
                  <a:pt x="420877" y="423544"/>
                </a:lnTo>
                <a:lnTo>
                  <a:pt x="478599" y="396430"/>
                </a:lnTo>
                <a:lnTo>
                  <a:pt x="521081" y="349503"/>
                </a:lnTo>
                <a:lnTo>
                  <a:pt x="547195" y="286718"/>
                </a:lnTo>
                <a:lnTo>
                  <a:pt x="555879" y="211835"/>
                </a:lnTo>
                <a:lnTo>
                  <a:pt x="553708" y="173021"/>
                </a:lnTo>
                <a:lnTo>
                  <a:pt x="536269" y="104251"/>
                </a:lnTo>
                <a:lnTo>
                  <a:pt x="501620" y="48220"/>
                </a:lnTo>
                <a:lnTo>
                  <a:pt x="451570" y="11072"/>
                </a:lnTo>
                <a:lnTo>
                  <a:pt x="420877" y="0"/>
                </a:lnTo>
                <a:close/>
              </a:path>
              <a:path w="556260" h="423544">
                <a:moveTo>
                  <a:pt x="135127" y="0"/>
                </a:moveTo>
                <a:lnTo>
                  <a:pt x="77454" y="27146"/>
                </a:lnTo>
                <a:lnTo>
                  <a:pt x="34925" y="74294"/>
                </a:lnTo>
                <a:lnTo>
                  <a:pt x="8747" y="137159"/>
                </a:lnTo>
                <a:lnTo>
                  <a:pt x="0" y="211835"/>
                </a:lnTo>
                <a:lnTo>
                  <a:pt x="2168" y="250795"/>
                </a:lnTo>
                <a:lnTo>
                  <a:pt x="19556" y="319617"/>
                </a:lnTo>
                <a:lnTo>
                  <a:pt x="54135" y="375431"/>
                </a:lnTo>
                <a:lnTo>
                  <a:pt x="104288" y="412476"/>
                </a:lnTo>
                <a:lnTo>
                  <a:pt x="135127" y="423544"/>
                </a:lnTo>
                <a:lnTo>
                  <a:pt x="140462" y="406272"/>
                </a:lnTo>
                <a:lnTo>
                  <a:pt x="116314" y="395604"/>
                </a:lnTo>
                <a:lnTo>
                  <a:pt x="95488" y="380745"/>
                </a:lnTo>
                <a:lnTo>
                  <a:pt x="63754" y="338454"/>
                </a:lnTo>
                <a:lnTo>
                  <a:pt x="44894" y="280924"/>
                </a:lnTo>
                <a:lnTo>
                  <a:pt x="38607" y="209676"/>
                </a:lnTo>
                <a:lnTo>
                  <a:pt x="40179" y="173553"/>
                </a:lnTo>
                <a:lnTo>
                  <a:pt x="52752" y="110878"/>
                </a:lnTo>
                <a:lnTo>
                  <a:pt x="78017" y="61420"/>
                </a:lnTo>
                <a:lnTo>
                  <a:pt x="116689" y="27892"/>
                </a:lnTo>
                <a:lnTo>
                  <a:pt x="141097" y="17271"/>
                </a:lnTo>
                <a:lnTo>
                  <a:pt x="135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12596" y="2305596"/>
            <a:ext cx="1882775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0545" algn="l"/>
                <a:tab pos="1196975" algn="l"/>
              </a:tabLst>
            </a:pPr>
            <a:r>
              <a:rPr sz="3600" dirty="0">
                <a:latin typeface="Cambria Math"/>
                <a:cs typeface="Cambria Math"/>
              </a:rPr>
              <a:t>𝐻	𝑥	−</a:t>
            </a:r>
            <a:r>
              <a:rPr sz="3600" spc="-90" dirty="0">
                <a:latin typeface="Cambria Math"/>
                <a:cs typeface="Cambria Math"/>
              </a:rPr>
              <a:t> </a:t>
            </a:r>
            <a:r>
              <a:rPr sz="3800" i="1" spc="-105" dirty="0">
                <a:latin typeface="Cambria Math"/>
                <a:cs typeface="Cambria Math"/>
              </a:rPr>
              <a:t>y</a:t>
            </a:r>
            <a:endParaRPr sz="3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3225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Cost</a:t>
            </a:r>
            <a:r>
              <a:rPr spc="-65" dirty="0"/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89" y="1576831"/>
            <a:ext cx="6538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굴림"/>
                <a:cs typeface="굴림"/>
              </a:rPr>
              <a:t>훈련 데이터에 가장 적합한 가중치</a:t>
            </a:r>
            <a:r>
              <a:rPr sz="2800" spc="10" dirty="0">
                <a:latin typeface="굴림"/>
                <a:cs typeface="굴림"/>
              </a:rPr>
              <a:t> </a:t>
            </a:r>
            <a:r>
              <a:rPr sz="2800" spc="-5" dirty="0">
                <a:latin typeface="굴림"/>
                <a:cs typeface="굴림"/>
              </a:rPr>
              <a:t>찾기</a:t>
            </a:r>
            <a:endParaRPr sz="28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32385" y="2660156"/>
            <a:ext cx="4726360" cy="371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83726" y="2342514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5" h="212089">
                <a:moveTo>
                  <a:pt x="211200" y="0"/>
                </a:moveTo>
                <a:lnTo>
                  <a:pt x="208152" y="8636"/>
                </a:lnTo>
                <a:lnTo>
                  <a:pt x="220438" y="13946"/>
                </a:lnTo>
                <a:lnTo>
                  <a:pt x="230997" y="21304"/>
                </a:lnTo>
                <a:lnTo>
                  <a:pt x="252388" y="55429"/>
                </a:lnTo>
                <a:lnTo>
                  <a:pt x="259460" y="104775"/>
                </a:lnTo>
                <a:lnTo>
                  <a:pt x="258675" y="123444"/>
                </a:lnTo>
                <a:lnTo>
                  <a:pt x="246888" y="169163"/>
                </a:lnTo>
                <a:lnTo>
                  <a:pt x="220581" y="197846"/>
                </a:lnTo>
                <a:lnTo>
                  <a:pt x="208533" y="203200"/>
                </a:lnTo>
                <a:lnTo>
                  <a:pt x="211200" y="211709"/>
                </a:lnTo>
                <a:lnTo>
                  <a:pt x="251670" y="187705"/>
                </a:lnTo>
                <a:lnTo>
                  <a:pt x="274399" y="143335"/>
                </a:lnTo>
                <a:lnTo>
                  <a:pt x="278765" y="105918"/>
                </a:lnTo>
                <a:lnTo>
                  <a:pt x="277669" y="86536"/>
                </a:lnTo>
                <a:lnTo>
                  <a:pt x="261239" y="37084"/>
                </a:lnTo>
                <a:lnTo>
                  <a:pt x="226556" y="5544"/>
                </a:lnTo>
                <a:lnTo>
                  <a:pt x="211200" y="0"/>
                </a:lnTo>
                <a:close/>
              </a:path>
              <a:path w="278765" h="212089">
                <a:moveTo>
                  <a:pt x="67564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4" y="211709"/>
                </a:lnTo>
                <a:lnTo>
                  <a:pt x="70230" y="203200"/>
                </a:lnTo>
                <a:lnTo>
                  <a:pt x="58183" y="197846"/>
                </a:lnTo>
                <a:lnTo>
                  <a:pt x="47767" y="190373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44" y="13946"/>
                </a:lnTo>
                <a:lnTo>
                  <a:pt x="70612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78367" y="2272410"/>
            <a:ext cx="415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𝐻</a:t>
            </a:r>
            <a:r>
              <a:rPr sz="1800" spc="3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34627" y="2272410"/>
            <a:ext cx="1003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 </a:t>
            </a:r>
            <a:r>
              <a:rPr sz="1800" spc="-5" dirty="0">
                <a:latin typeface="Cambria Math"/>
                <a:cs typeface="Cambria Math"/>
              </a:rPr>
              <a:t>𝑊𝑥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𝑏</a:t>
            </a:r>
            <a:endParaRPr sz="1800">
              <a:latin typeface="Cambria Math"/>
              <a:cs typeface="Cambria Math"/>
            </a:endParaRPr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34BA3B28-AA06-4795-9BE4-37205B74E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276600"/>
            <a:ext cx="5927839" cy="229284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3225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Cost</a:t>
            </a:r>
            <a:r>
              <a:rPr spc="-65" dirty="0"/>
              <a:t> </a:t>
            </a:r>
            <a:r>
              <a:rPr spc="-5" dirty="0"/>
              <a:t>function</a:t>
            </a:r>
          </a:p>
        </p:txBody>
      </p:sp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3581FE11-6E0E-404C-90F8-DA234B36D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89940"/>
            <a:ext cx="8011643" cy="52680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46355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목표: Minimize</a:t>
            </a:r>
            <a:r>
              <a:rPr spc="-15" dirty="0"/>
              <a:t> </a:t>
            </a:r>
            <a:r>
              <a:rPr spc="-5" dirty="0"/>
              <a:t>cost</a:t>
            </a:r>
          </a:p>
        </p:txBody>
      </p:sp>
      <p:sp>
        <p:nvSpPr>
          <p:cNvPr id="3" name="object 3"/>
          <p:cNvSpPr/>
          <p:nvPr/>
        </p:nvSpPr>
        <p:spPr>
          <a:xfrm>
            <a:off x="7230236" y="3181985"/>
            <a:ext cx="1330325" cy="470534"/>
          </a:xfrm>
          <a:custGeom>
            <a:avLst/>
            <a:gdLst/>
            <a:ahLst/>
            <a:cxnLst/>
            <a:rect l="l" t="t" r="r" b="b"/>
            <a:pathLst>
              <a:path w="1330325" h="470535">
                <a:moveTo>
                  <a:pt x="1179957" y="0"/>
                </a:moveTo>
                <a:lnTo>
                  <a:pt x="1173226" y="19050"/>
                </a:lnTo>
                <a:lnTo>
                  <a:pt x="1200467" y="30859"/>
                </a:lnTo>
                <a:lnTo>
                  <a:pt x="1223899" y="47228"/>
                </a:lnTo>
                <a:lnTo>
                  <a:pt x="1259332" y="93599"/>
                </a:lnTo>
                <a:lnTo>
                  <a:pt x="1280080" y="156035"/>
                </a:lnTo>
                <a:lnTo>
                  <a:pt x="1287018" y="232663"/>
                </a:lnTo>
                <a:lnTo>
                  <a:pt x="1285279" y="274117"/>
                </a:lnTo>
                <a:lnTo>
                  <a:pt x="1271373" y="345642"/>
                </a:lnTo>
                <a:lnTo>
                  <a:pt x="1243389" y="401452"/>
                </a:lnTo>
                <a:lnTo>
                  <a:pt x="1200804" y="439120"/>
                </a:lnTo>
                <a:lnTo>
                  <a:pt x="1173988" y="450976"/>
                </a:lnTo>
                <a:lnTo>
                  <a:pt x="1179957" y="470026"/>
                </a:lnTo>
                <a:lnTo>
                  <a:pt x="1244060" y="440007"/>
                </a:lnTo>
                <a:lnTo>
                  <a:pt x="1291209" y="387985"/>
                </a:lnTo>
                <a:lnTo>
                  <a:pt x="1320244" y="318262"/>
                </a:lnTo>
                <a:lnTo>
                  <a:pt x="1327517" y="278399"/>
                </a:lnTo>
                <a:lnTo>
                  <a:pt x="1329944" y="235203"/>
                </a:lnTo>
                <a:lnTo>
                  <a:pt x="1327515" y="192079"/>
                </a:lnTo>
                <a:lnTo>
                  <a:pt x="1320228" y="152241"/>
                </a:lnTo>
                <a:lnTo>
                  <a:pt x="1308084" y="115689"/>
                </a:lnTo>
                <a:lnTo>
                  <a:pt x="1269628" y="53488"/>
                </a:lnTo>
                <a:lnTo>
                  <a:pt x="1214054" y="12289"/>
                </a:lnTo>
                <a:lnTo>
                  <a:pt x="1179957" y="0"/>
                </a:lnTo>
                <a:close/>
              </a:path>
              <a:path w="1330325" h="470535">
                <a:moveTo>
                  <a:pt x="149860" y="0"/>
                </a:moveTo>
                <a:lnTo>
                  <a:pt x="85867" y="30114"/>
                </a:lnTo>
                <a:lnTo>
                  <a:pt x="38735" y="82423"/>
                </a:lnTo>
                <a:lnTo>
                  <a:pt x="9651" y="152241"/>
                </a:lnTo>
                <a:lnTo>
                  <a:pt x="2409" y="192079"/>
                </a:lnTo>
                <a:lnTo>
                  <a:pt x="0" y="235203"/>
                </a:lnTo>
                <a:lnTo>
                  <a:pt x="2407" y="278399"/>
                </a:lnTo>
                <a:lnTo>
                  <a:pt x="9636" y="318262"/>
                </a:lnTo>
                <a:lnTo>
                  <a:pt x="21699" y="354790"/>
                </a:lnTo>
                <a:lnTo>
                  <a:pt x="60063" y="416752"/>
                </a:lnTo>
                <a:lnTo>
                  <a:pt x="115689" y="457761"/>
                </a:lnTo>
                <a:lnTo>
                  <a:pt x="149860" y="470026"/>
                </a:lnTo>
                <a:lnTo>
                  <a:pt x="155829" y="450976"/>
                </a:lnTo>
                <a:lnTo>
                  <a:pt x="129014" y="439120"/>
                </a:lnTo>
                <a:lnTo>
                  <a:pt x="105902" y="422608"/>
                </a:lnTo>
                <a:lnTo>
                  <a:pt x="70739" y="375665"/>
                </a:lnTo>
                <a:lnTo>
                  <a:pt x="49768" y="311785"/>
                </a:lnTo>
                <a:lnTo>
                  <a:pt x="42799" y="232663"/>
                </a:lnTo>
                <a:lnTo>
                  <a:pt x="44539" y="192593"/>
                </a:lnTo>
                <a:lnTo>
                  <a:pt x="58497" y="123025"/>
                </a:lnTo>
                <a:lnTo>
                  <a:pt x="86528" y="68145"/>
                </a:lnTo>
                <a:lnTo>
                  <a:pt x="129442" y="30859"/>
                </a:lnTo>
                <a:lnTo>
                  <a:pt x="156591" y="19050"/>
                </a:lnTo>
                <a:lnTo>
                  <a:pt x="149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63441" y="3042030"/>
            <a:ext cx="4744720" cy="945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585"/>
              </a:lnSpc>
              <a:spcBef>
                <a:spcPts val="95"/>
              </a:spcBef>
              <a:tabLst>
                <a:tab pos="3733165" algn="l"/>
              </a:tabLst>
            </a:pPr>
            <a:r>
              <a:rPr sz="4000" spc="-10" dirty="0">
                <a:latin typeface="Cambria Math"/>
                <a:cs typeface="Cambria Math"/>
              </a:rPr>
              <a:t>𝒎𝒊𝒏𝒊𝒎𝒊𝒛𝒆</a:t>
            </a:r>
            <a:r>
              <a:rPr sz="4000" spc="35" dirty="0">
                <a:latin typeface="Cambria Math"/>
                <a:cs typeface="Cambria Math"/>
              </a:rPr>
              <a:t> </a:t>
            </a:r>
            <a:r>
              <a:rPr sz="4000" spc="-5" dirty="0">
                <a:latin typeface="Cambria Math"/>
                <a:cs typeface="Cambria Math"/>
              </a:rPr>
              <a:t>𝒄𝒐𝒔𝒕	</a:t>
            </a:r>
            <a:r>
              <a:rPr sz="4000" dirty="0">
                <a:latin typeface="Cambria Math"/>
                <a:cs typeface="Cambria Math"/>
              </a:rPr>
              <a:t>𝑾,</a:t>
            </a:r>
            <a:r>
              <a:rPr sz="4000" spc="-290" dirty="0">
                <a:latin typeface="Cambria Math"/>
                <a:cs typeface="Cambria Math"/>
              </a:rPr>
              <a:t> </a:t>
            </a:r>
            <a:r>
              <a:rPr sz="4000" spc="-5" dirty="0">
                <a:latin typeface="Cambria Math"/>
                <a:cs typeface="Cambria Math"/>
              </a:rPr>
              <a:t>𝒃</a:t>
            </a:r>
            <a:endParaRPr sz="4000">
              <a:latin typeface="Cambria Math"/>
              <a:cs typeface="Cambria Math"/>
            </a:endParaRPr>
          </a:p>
          <a:p>
            <a:pPr marL="875665">
              <a:lnSpc>
                <a:spcPts val="2665"/>
              </a:lnSpc>
            </a:pPr>
            <a:r>
              <a:rPr sz="2400" spc="45" dirty="0">
                <a:latin typeface="Cambria Math"/>
                <a:cs typeface="Cambria Math"/>
              </a:rPr>
              <a:t>𝑊,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𝑏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4944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cost 최소화</a:t>
            </a:r>
            <a:r>
              <a:rPr spc="-60" dirty="0"/>
              <a:t> </a:t>
            </a:r>
            <a:r>
              <a:rPr spc="-5" dirty="0"/>
              <a:t>알고리즘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89" y="1589023"/>
            <a:ext cx="2487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굴림"/>
                <a:cs typeface="굴림"/>
              </a:rPr>
              <a:t>Hypothesis and</a:t>
            </a:r>
            <a:r>
              <a:rPr sz="1800" spc="-45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Cost</a:t>
            </a:r>
            <a:endParaRPr sz="1800">
              <a:latin typeface="굴림"/>
              <a:cs typeface="굴림"/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9A97CDEE-BF7E-4398-8552-204686A0B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84" y="2442798"/>
            <a:ext cx="7573432" cy="284837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4944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cost 최소화</a:t>
            </a:r>
            <a:r>
              <a:rPr spc="-60" dirty="0"/>
              <a:t> </a:t>
            </a:r>
            <a:r>
              <a:rPr spc="-5" dirty="0"/>
              <a:t>알고리즘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89" y="1589023"/>
            <a:ext cx="2562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굴림"/>
                <a:cs typeface="굴림"/>
              </a:rPr>
              <a:t>Simplified</a:t>
            </a:r>
            <a:r>
              <a:rPr sz="1800" spc="-65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Hypothesis</a:t>
            </a:r>
            <a:endParaRPr sz="1800">
              <a:latin typeface="굴림"/>
              <a:cs typeface="굴림"/>
            </a:endParaRPr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48A93E7E-4601-4766-A602-878895031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313" y="2709402"/>
            <a:ext cx="5945374" cy="277191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4944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cost 최소화</a:t>
            </a:r>
            <a:r>
              <a:rPr spc="-60" dirty="0"/>
              <a:t> </a:t>
            </a:r>
            <a:r>
              <a:rPr spc="-5" dirty="0"/>
              <a:t>알고리즘</a:t>
            </a:r>
          </a:p>
        </p:txBody>
      </p:sp>
      <p:sp>
        <p:nvSpPr>
          <p:cNvPr id="3" name="object 3"/>
          <p:cNvSpPr/>
          <p:nvPr/>
        </p:nvSpPr>
        <p:spPr>
          <a:xfrm>
            <a:off x="6491859" y="2618485"/>
            <a:ext cx="542925" cy="306705"/>
          </a:xfrm>
          <a:custGeom>
            <a:avLst/>
            <a:gdLst/>
            <a:ahLst/>
            <a:cxnLst/>
            <a:rect l="l" t="t" r="r" b="b"/>
            <a:pathLst>
              <a:path w="542925" h="306705">
                <a:moveTo>
                  <a:pt x="444754" y="0"/>
                </a:moveTo>
                <a:lnTo>
                  <a:pt x="440436" y="12446"/>
                </a:lnTo>
                <a:lnTo>
                  <a:pt x="458152" y="20115"/>
                </a:lnTo>
                <a:lnTo>
                  <a:pt x="473392" y="30749"/>
                </a:lnTo>
                <a:lnTo>
                  <a:pt x="504370" y="80129"/>
                </a:lnTo>
                <a:lnTo>
                  <a:pt x="513462" y="125468"/>
                </a:lnTo>
                <a:lnTo>
                  <a:pt x="514604" y="151637"/>
                </a:lnTo>
                <a:lnTo>
                  <a:pt x="513461" y="178613"/>
                </a:lnTo>
                <a:lnTo>
                  <a:pt x="504316" y="225182"/>
                </a:lnTo>
                <a:lnTo>
                  <a:pt x="486074" y="261588"/>
                </a:lnTo>
                <a:lnTo>
                  <a:pt x="440943" y="293877"/>
                </a:lnTo>
                <a:lnTo>
                  <a:pt x="444754" y="306324"/>
                </a:lnTo>
                <a:lnTo>
                  <a:pt x="486584" y="286670"/>
                </a:lnTo>
                <a:lnTo>
                  <a:pt x="517270" y="252729"/>
                </a:lnTo>
                <a:lnTo>
                  <a:pt x="536194" y="207327"/>
                </a:lnTo>
                <a:lnTo>
                  <a:pt x="542543" y="153162"/>
                </a:lnTo>
                <a:lnTo>
                  <a:pt x="540952" y="125087"/>
                </a:lnTo>
                <a:lnTo>
                  <a:pt x="528292" y="75366"/>
                </a:lnTo>
                <a:lnTo>
                  <a:pt x="503243" y="34861"/>
                </a:lnTo>
                <a:lnTo>
                  <a:pt x="466996" y="8000"/>
                </a:lnTo>
                <a:lnTo>
                  <a:pt x="444754" y="0"/>
                </a:lnTo>
                <a:close/>
              </a:path>
              <a:path w="542925" h="306705">
                <a:moveTo>
                  <a:pt x="97789" y="0"/>
                </a:moveTo>
                <a:lnTo>
                  <a:pt x="56054" y="19621"/>
                </a:lnTo>
                <a:lnTo>
                  <a:pt x="25272" y="53721"/>
                </a:lnTo>
                <a:lnTo>
                  <a:pt x="6350" y="99155"/>
                </a:lnTo>
                <a:lnTo>
                  <a:pt x="0" y="153162"/>
                </a:lnTo>
                <a:lnTo>
                  <a:pt x="1591" y="181328"/>
                </a:lnTo>
                <a:lnTo>
                  <a:pt x="14251" y="231136"/>
                </a:lnTo>
                <a:lnTo>
                  <a:pt x="39229" y="271498"/>
                </a:lnTo>
                <a:lnTo>
                  <a:pt x="75475" y="298271"/>
                </a:lnTo>
                <a:lnTo>
                  <a:pt x="97789" y="306324"/>
                </a:lnTo>
                <a:lnTo>
                  <a:pt x="101599" y="293877"/>
                </a:lnTo>
                <a:lnTo>
                  <a:pt x="84141" y="286162"/>
                </a:lnTo>
                <a:lnTo>
                  <a:pt x="69087" y="275399"/>
                </a:lnTo>
                <a:lnTo>
                  <a:pt x="46100" y="244728"/>
                </a:lnTo>
                <a:lnTo>
                  <a:pt x="32496" y="203136"/>
                </a:lnTo>
                <a:lnTo>
                  <a:pt x="27939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459" y="44360"/>
                </a:lnTo>
                <a:lnTo>
                  <a:pt x="102108" y="12446"/>
                </a:lnTo>
                <a:lnTo>
                  <a:pt x="97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39488" y="2522296"/>
            <a:ext cx="238887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935" algn="l"/>
                <a:tab pos="2060575" algn="l"/>
              </a:tabLst>
            </a:pPr>
            <a:r>
              <a:rPr sz="2600" spc="5" dirty="0">
                <a:latin typeface="Cambria Math"/>
                <a:cs typeface="Cambria Math"/>
              </a:rPr>
              <a:t>𝑊</a:t>
            </a:r>
            <a:r>
              <a:rPr sz="2600" spc="250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=</a:t>
            </a:r>
            <a:r>
              <a:rPr sz="2600" spc="140" dirty="0">
                <a:latin typeface="Cambria Math"/>
                <a:cs typeface="Cambria Math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1</a:t>
            </a:r>
            <a:r>
              <a:rPr sz="2600" dirty="0">
                <a:latin typeface="Cambria Math"/>
                <a:cs typeface="Cambria Math"/>
              </a:rPr>
              <a:t>,</a:t>
            </a:r>
            <a:r>
              <a:rPr sz="2600" spc="-150" dirty="0">
                <a:latin typeface="Cambria Math"/>
                <a:cs typeface="Cambria Math"/>
              </a:rPr>
              <a:t> </a:t>
            </a:r>
            <a:r>
              <a:rPr sz="2600" spc="5" dirty="0">
                <a:latin typeface="Cambria Math"/>
                <a:cs typeface="Cambria Math"/>
              </a:rPr>
              <a:t>𝑐𝑜𝑠𝑡</a:t>
            </a:r>
            <a:r>
              <a:rPr sz="2600" dirty="0">
                <a:latin typeface="Cambria Math"/>
                <a:cs typeface="Cambria Math"/>
              </a:rPr>
              <a:t>	</a:t>
            </a:r>
            <a:r>
              <a:rPr sz="2600" spc="5" dirty="0">
                <a:latin typeface="Cambria Math"/>
                <a:cs typeface="Cambria Math"/>
              </a:rPr>
              <a:t>𝑊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91859" y="4020565"/>
            <a:ext cx="542925" cy="306705"/>
          </a:xfrm>
          <a:custGeom>
            <a:avLst/>
            <a:gdLst/>
            <a:ahLst/>
            <a:cxnLst/>
            <a:rect l="l" t="t" r="r" b="b"/>
            <a:pathLst>
              <a:path w="542925" h="306704">
                <a:moveTo>
                  <a:pt x="444754" y="0"/>
                </a:moveTo>
                <a:lnTo>
                  <a:pt x="440436" y="12445"/>
                </a:lnTo>
                <a:lnTo>
                  <a:pt x="458152" y="20115"/>
                </a:lnTo>
                <a:lnTo>
                  <a:pt x="473392" y="30749"/>
                </a:lnTo>
                <a:lnTo>
                  <a:pt x="504370" y="80129"/>
                </a:lnTo>
                <a:lnTo>
                  <a:pt x="513462" y="125468"/>
                </a:lnTo>
                <a:lnTo>
                  <a:pt x="514604" y="151637"/>
                </a:lnTo>
                <a:lnTo>
                  <a:pt x="513461" y="178613"/>
                </a:lnTo>
                <a:lnTo>
                  <a:pt x="504316" y="225182"/>
                </a:lnTo>
                <a:lnTo>
                  <a:pt x="486074" y="261588"/>
                </a:lnTo>
                <a:lnTo>
                  <a:pt x="440943" y="293877"/>
                </a:lnTo>
                <a:lnTo>
                  <a:pt x="444754" y="306323"/>
                </a:lnTo>
                <a:lnTo>
                  <a:pt x="486584" y="286670"/>
                </a:lnTo>
                <a:lnTo>
                  <a:pt x="517270" y="252729"/>
                </a:lnTo>
                <a:lnTo>
                  <a:pt x="536194" y="207327"/>
                </a:lnTo>
                <a:lnTo>
                  <a:pt x="542543" y="153161"/>
                </a:lnTo>
                <a:lnTo>
                  <a:pt x="540952" y="125087"/>
                </a:lnTo>
                <a:lnTo>
                  <a:pt x="528292" y="75366"/>
                </a:lnTo>
                <a:lnTo>
                  <a:pt x="503243" y="34861"/>
                </a:lnTo>
                <a:lnTo>
                  <a:pt x="466996" y="8000"/>
                </a:lnTo>
                <a:lnTo>
                  <a:pt x="444754" y="0"/>
                </a:lnTo>
                <a:close/>
              </a:path>
              <a:path w="542925" h="306704">
                <a:moveTo>
                  <a:pt x="97789" y="0"/>
                </a:moveTo>
                <a:lnTo>
                  <a:pt x="56054" y="19621"/>
                </a:lnTo>
                <a:lnTo>
                  <a:pt x="25272" y="53720"/>
                </a:lnTo>
                <a:lnTo>
                  <a:pt x="6350" y="99155"/>
                </a:lnTo>
                <a:lnTo>
                  <a:pt x="0" y="153161"/>
                </a:lnTo>
                <a:lnTo>
                  <a:pt x="1591" y="181328"/>
                </a:lnTo>
                <a:lnTo>
                  <a:pt x="14251" y="231136"/>
                </a:lnTo>
                <a:lnTo>
                  <a:pt x="39229" y="271498"/>
                </a:lnTo>
                <a:lnTo>
                  <a:pt x="75475" y="298271"/>
                </a:lnTo>
                <a:lnTo>
                  <a:pt x="97789" y="306323"/>
                </a:lnTo>
                <a:lnTo>
                  <a:pt x="101599" y="293877"/>
                </a:lnTo>
                <a:lnTo>
                  <a:pt x="84141" y="286162"/>
                </a:lnTo>
                <a:lnTo>
                  <a:pt x="69087" y="275399"/>
                </a:lnTo>
                <a:lnTo>
                  <a:pt x="46100" y="244728"/>
                </a:lnTo>
                <a:lnTo>
                  <a:pt x="32496" y="203136"/>
                </a:lnTo>
                <a:lnTo>
                  <a:pt x="27939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459" y="44360"/>
                </a:lnTo>
                <a:lnTo>
                  <a:pt x="102108" y="12445"/>
                </a:lnTo>
                <a:lnTo>
                  <a:pt x="97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39488" y="3924757"/>
            <a:ext cx="238887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935" algn="l"/>
                <a:tab pos="2060575" algn="l"/>
              </a:tabLst>
            </a:pPr>
            <a:r>
              <a:rPr sz="2600" spc="5" dirty="0">
                <a:latin typeface="Cambria Math"/>
                <a:cs typeface="Cambria Math"/>
              </a:rPr>
              <a:t>𝑊</a:t>
            </a:r>
            <a:r>
              <a:rPr sz="2600" spc="250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=</a:t>
            </a:r>
            <a:r>
              <a:rPr sz="2600" spc="140" dirty="0">
                <a:latin typeface="Cambria Math"/>
                <a:cs typeface="Cambria Math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0</a:t>
            </a:r>
            <a:r>
              <a:rPr sz="2600" dirty="0">
                <a:latin typeface="Cambria Math"/>
                <a:cs typeface="Cambria Math"/>
              </a:rPr>
              <a:t>,</a:t>
            </a:r>
            <a:r>
              <a:rPr sz="2600" spc="-150" dirty="0">
                <a:latin typeface="Cambria Math"/>
                <a:cs typeface="Cambria Math"/>
              </a:rPr>
              <a:t> </a:t>
            </a:r>
            <a:r>
              <a:rPr sz="2600" spc="5" dirty="0">
                <a:latin typeface="Cambria Math"/>
                <a:cs typeface="Cambria Math"/>
              </a:rPr>
              <a:t>𝑐𝑜𝑠𝑡</a:t>
            </a:r>
            <a:r>
              <a:rPr sz="2600" dirty="0">
                <a:latin typeface="Cambria Math"/>
                <a:cs typeface="Cambria Math"/>
              </a:rPr>
              <a:t>	</a:t>
            </a:r>
            <a:r>
              <a:rPr sz="2600" spc="5" dirty="0">
                <a:latin typeface="Cambria Math"/>
                <a:cs typeface="Cambria Math"/>
              </a:rPr>
              <a:t>𝑊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91859" y="5424170"/>
            <a:ext cx="542925" cy="306705"/>
          </a:xfrm>
          <a:custGeom>
            <a:avLst/>
            <a:gdLst/>
            <a:ahLst/>
            <a:cxnLst/>
            <a:rect l="l" t="t" r="r" b="b"/>
            <a:pathLst>
              <a:path w="542925" h="306704">
                <a:moveTo>
                  <a:pt x="444754" y="0"/>
                </a:moveTo>
                <a:lnTo>
                  <a:pt x="440436" y="12445"/>
                </a:lnTo>
                <a:lnTo>
                  <a:pt x="458152" y="20115"/>
                </a:lnTo>
                <a:lnTo>
                  <a:pt x="473392" y="30749"/>
                </a:lnTo>
                <a:lnTo>
                  <a:pt x="504370" y="80129"/>
                </a:lnTo>
                <a:lnTo>
                  <a:pt x="513462" y="125468"/>
                </a:lnTo>
                <a:lnTo>
                  <a:pt x="514604" y="151637"/>
                </a:lnTo>
                <a:lnTo>
                  <a:pt x="513461" y="178628"/>
                </a:lnTo>
                <a:lnTo>
                  <a:pt x="504316" y="225198"/>
                </a:lnTo>
                <a:lnTo>
                  <a:pt x="486074" y="261580"/>
                </a:lnTo>
                <a:lnTo>
                  <a:pt x="440943" y="293852"/>
                </a:lnTo>
                <a:lnTo>
                  <a:pt x="444754" y="306285"/>
                </a:lnTo>
                <a:lnTo>
                  <a:pt x="486584" y="286692"/>
                </a:lnTo>
                <a:lnTo>
                  <a:pt x="517270" y="252755"/>
                </a:lnTo>
                <a:lnTo>
                  <a:pt x="536194" y="207316"/>
                </a:lnTo>
                <a:lnTo>
                  <a:pt x="542543" y="153161"/>
                </a:lnTo>
                <a:lnTo>
                  <a:pt x="540952" y="125087"/>
                </a:lnTo>
                <a:lnTo>
                  <a:pt x="528292" y="75366"/>
                </a:lnTo>
                <a:lnTo>
                  <a:pt x="503243" y="34861"/>
                </a:lnTo>
                <a:lnTo>
                  <a:pt x="466996" y="8000"/>
                </a:lnTo>
                <a:lnTo>
                  <a:pt x="444754" y="0"/>
                </a:lnTo>
                <a:close/>
              </a:path>
              <a:path w="542925" h="306704">
                <a:moveTo>
                  <a:pt x="97789" y="0"/>
                </a:moveTo>
                <a:lnTo>
                  <a:pt x="56054" y="19621"/>
                </a:lnTo>
                <a:lnTo>
                  <a:pt x="25272" y="53720"/>
                </a:lnTo>
                <a:lnTo>
                  <a:pt x="6350" y="99155"/>
                </a:lnTo>
                <a:lnTo>
                  <a:pt x="0" y="153161"/>
                </a:lnTo>
                <a:lnTo>
                  <a:pt x="1591" y="181330"/>
                </a:lnTo>
                <a:lnTo>
                  <a:pt x="14251" y="231123"/>
                </a:lnTo>
                <a:lnTo>
                  <a:pt x="39229" y="271517"/>
                </a:lnTo>
                <a:lnTo>
                  <a:pt x="75475" y="298282"/>
                </a:lnTo>
                <a:lnTo>
                  <a:pt x="97789" y="306285"/>
                </a:lnTo>
                <a:lnTo>
                  <a:pt x="101599" y="293852"/>
                </a:lnTo>
                <a:lnTo>
                  <a:pt x="84141" y="286125"/>
                </a:lnTo>
                <a:lnTo>
                  <a:pt x="69087" y="275367"/>
                </a:lnTo>
                <a:lnTo>
                  <a:pt x="46100" y="244767"/>
                </a:lnTo>
                <a:lnTo>
                  <a:pt x="32496" y="203150"/>
                </a:lnTo>
                <a:lnTo>
                  <a:pt x="27939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459" y="44360"/>
                </a:lnTo>
                <a:lnTo>
                  <a:pt x="102108" y="12445"/>
                </a:lnTo>
                <a:lnTo>
                  <a:pt x="97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39488" y="5329224"/>
            <a:ext cx="238823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  <a:tab pos="2060575" algn="l"/>
              </a:tabLst>
            </a:pPr>
            <a:r>
              <a:rPr sz="2600" dirty="0">
                <a:latin typeface="Cambria Math"/>
                <a:cs typeface="Cambria Math"/>
              </a:rPr>
              <a:t>𝑊</a:t>
            </a:r>
            <a:r>
              <a:rPr sz="2600" spc="250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=</a:t>
            </a:r>
            <a:r>
              <a:rPr sz="2600" spc="145" dirty="0">
                <a:latin typeface="Cambria Math"/>
                <a:cs typeface="Cambria Math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2</a:t>
            </a:r>
            <a:r>
              <a:rPr sz="2600" dirty="0">
                <a:latin typeface="Cambria Math"/>
                <a:cs typeface="Cambria Math"/>
              </a:rPr>
              <a:t>,</a:t>
            </a:r>
            <a:r>
              <a:rPr sz="2600" spc="-150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𝑐𝑜𝑠𝑡	𝑊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8541" y="2032631"/>
            <a:ext cx="3795524" cy="4133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77C453B1-5EF7-4BEE-AAD7-1BDE97970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009" y="1542455"/>
            <a:ext cx="3791274" cy="90576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35769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cost(W)</a:t>
            </a:r>
            <a:r>
              <a:rPr spc="-75" dirty="0"/>
              <a:t> </a:t>
            </a:r>
            <a:r>
              <a:rPr spc="-5" dirty="0"/>
              <a:t>그래프</a:t>
            </a:r>
          </a:p>
        </p:txBody>
      </p:sp>
      <p:sp>
        <p:nvSpPr>
          <p:cNvPr id="3" name="object 3"/>
          <p:cNvSpPr/>
          <p:nvPr/>
        </p:nvSpPr>
        <p:spPr>
          <a:xfrm>
            <a:off x="3361944" y="2502407"/>
            <a:ext cx="5449938" cy="4045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75091" y="5238089"/>
            <a:ext cx="24015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굴림"/>
                <a:cs typeface="굴림"/>
              </a:rPr>
              <a:t>cost </a:t>
            </a:r>
            <a:r>
              <a:rPr sz="2800" spc="-5" dirty="0">
                <a:latin typeface="굴림"/>
                <a:cs typeface="굴림"/>
              </a:rPr>
              <a:t>의</a:t>
            </a:r>
            <a:r>
              <a:rPr sz="2800" spc="-40" dirty="0">
                <a:latin typeface="굴림"/>
                <a:cs typeface="굴림"/>
              </a:rPr>
              <a:t> </a:t>
            </a:r>
            <a:r>
              <a:rPr sz="2800" spc="-10" dirty="0">
                <a:latin typeface="굴림"/>
                <a:cs typeface="굴림"/>
              </a:rPr>
              <a:t>최소값  </a:t>
            </a:r>
            <a:r>
              <a:rPr sz="2800" spc="-5" dirty="0">
                <a:latin typeface="굴림"/>
                <a:cs typeface="굴림"/>
              </a:rPr>
              <a:t>은?</a:t>
            </a:r>
            <a:endParaRPr sz="2800">
              <a:latin typeface="굴림"/>
              <a:cs typeface="굴림"/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9FDE9B33-D039-4042-8B72-896E89370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600201"/>
            <a:ext cx="3984415" cy="87814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4944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cost 최소화</a:t>
            </a:r>
            <a:r>
              <a:rPr spc="-60" dirty="0"/>
              <a:t> </a:t>
            </a:r>
            <a:r>
              <a:rPr spc="-5" dirty="0"/>
              <a:t>알고리즘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89" y="1546324"/>
            <a:ext cx="7651115" cy="23888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굴림"/>
                <a:cs typeface="굴림"/>
              </a:rPr>
              <a:t>경사하강법 (Gradient </a:t>
            </a:r>
            <a:r>
              <a:rPr sz="2800" spc="-10" dirty="0">
                <a:latin typeface="굴림"/>
                <a:cs typeface="굴림"/>
              </a:rPr>
              <a:t>descent</a:t>
            </a:r>
            <a:r>
              <a:rPr sz="2800" spc="80" dirty="0">
                <a:latin typeface="굴림"/>
                <a:cs typeface="굴림"/>
              </a:rPr>
              <a:t> </a:t>
            </a:r>
            <a:r>
              <a:rPr sz="2800" spc="-5" dirty="0">
                <a:latin typeface="굴림"/>
                <a:cs typeface="굴림"/>
              </a:rPr>
              <a:t>algorithm)</a:t>
            </a:r>
            <a:endParaRPr sz="2800">
              <a:latin typeface="굴림"/>
              <a:cs typeface="굴림"/>
            </a:endParaRPr>
          </a:p>
          <a:p>
            <a:pPr marL="698500" lvl="1" indent="-22987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굴림"/>
                <a:cs typeface="굴림"/>
              </a:rPr>
              <a:t>cost의 최소값을 찾는 </a:t>
            </a:r>
            <a:r>
              <a:rPr sz="2400" dirty="0">
                <a:latin typeface="굴림"/>
                <a:cs typeface="굴림"/>
              </a:rPr>
              <a:t>함수</a:t>
            </a:r>
            <a:endParaRPr sz="2400">
              <a:latin typeface="굴림"/>
              <a:cs typeface="굴림"/>
            </a:endParaRPr>
          </a:p>
          <a:p>
            <a:pPr marL="698500" lvl="1" indent="-22987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굴림"/>
                <a:cs typeface="굴림"/>
              </a:rPr>
              <a:t>경사하강법은 최소화 문제에서 많이</a:t>
            </a:r>
            <a:r>
              <a:rPr sz="2400" spc="-25" dirty="0">
                <a:latin typeface="굴림"/>
                <a:cs typeface="굴림"/>
              </a:rPr>
              <a:t> </a:t>
            </a:r>
            <a:r>
              <a:rPr sz="2400" dirty="0">
                <a:latin typeface="굴림"/>
                <a:cs typeface="굴림"/>
              </a:rPr>
              <a:t>사용</a:t>
            </a:r>
            <a:endParaRPr sz="2400">
              <a:latin typeface="굴림"/>
              <a:cs typeface="굴림"/>
            </a:endParaRPr>
          </a:p>
          <a:p>
            <a:pPr marL="698500" lvl="1" indent="-22987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굴림"/>
                <a:cs typeface="굴림"/>
              </a:rPr>
              <a:t>주어진 </a:t>
            </a:r>
            <a:r>
              <a:rPr sz="2400" spc="-5" dirty="0">
                <a:latin typeface="굴림"/>
                <a:cs typeface="굴림"/>
              </a:rPr>
              <a:t>cost(W,b)에 </a:t>
            </a:r>
            <a:r>
              <a:rPr sz="2400" dirty="0">
                <a:latin typeface="굴림"/>
                <a:cs typeface="굴림"/>
              </a:rPr>
              <a:t>대해 가장 작은 W,b를</a:t>
            </a:r>
            <a:r>
              <a:rPr sz="2400" spc="-90" dirty="0">
                <a:latin typeface="굴림"/>
                <a:cs typeface="굴림"/>
              </a:rPr>
              <a:t> </a:t>
            </a:r>
            <a:r>
              <a:rPr sz="2400" dirty="0">
                <a:latin typeface="굴림"/>
                <a:cs typeface="굴림"/>
              </a:rPr>
              <a:t>찾는다.</a:t>
            </a:r>
            <a:endParaRPr sz="2400">
              <a:latin typeface="굴림"/>
              <a:cs typeface="굴림"/>
            </a:endParaRPr>
          </a:p>
          <a:p>
            <a:pPr marL="698500" lvl="1" indent="-22987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굴림"/>
                <a:cs typeface="굴림"/>
              </a:rPr>
              <a:t>많은 </a:t>
            </a:r>
            <a:r>
              <a:rPr sz="2400" dirty="0">
                <a:latin typeface="굴림"/>
                <a:cs typeface="굴림"/>
              </a:rPr>
              <a:t>W가 </a:t>
            </a:r>
            <a:r>
              <a:rPr sz="2400" spc="-5" dirty="0">
                <a:latin typeface="굴림"/>
                <a:cs typeface="굴림"/>
              </a:rPr>
              <a:t>있어도 최소값을 쉽게 찾을 </a:t>
            </a:r>
            <a:r>
              <a:rPr sz="2400" dirty="0">
                <a:latin typeface="굴림"/>
                <a:cs typeface="굴림"/>
              </a:rPr>
              <a:t>수</a:t>
            </a:r>
            <a:r>
              <a:rPr sz="2400" spc="-10" dirty="0">
                <a:latin typeface="굴림"/>
                <a:cs typeface="굴림"/>
              </a:rPr>
              <a:t> </a:t>
            </a:r>
            <a:r>
              <a:rPr sz="2400" dirty="0">
                <a:latin typeface="굴림"/>
                <a:cs typeface="굴림"/>
              </a:rPr>
              <a:t>있다.</a:t>
            </a:r>
            <a:endParaRPr sz="24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1155065" algn="l"/>
                <a:tab pos="1156335" algn="l"/>
              </a:tabLst>
            </a:pPr>
            <a:r>
              <a:rPr sz="2000" dirty="0">
                <a:latin typeface="굴림"/>
                <a:cs typeface="굴림"/>
              </a:rPr>
              <a:t>Cost(w1,w2,…)</a:t>
            </a:r>
            <a:endParaRPr sz="20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4944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cost 최소화</a:t>
            </a:r>
            <a:r>
              <a:rPr spc="-60" dirty="0"/>
              <a:t> </a:t>
            </a:r>
            <a:r>
              <a:rPr spc="-5" dirty="0"/>
              <a:t>알고리즘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89" y="1576831"/>
            <a:ext cx="4478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굴림"/>
                <a:cs typeface="굴림"/>
              </a:rPr>
              <a:t>가장 낮은 점을 찾는</a:t>
            </a:r>
            <a:r>
              <a:rPr sz="2800" spc="-25" dirty="0">
                <a:latin typeface="굴림"/>
                <a:cs typeface="굴림"/>
              </a:rPr>
              <a:t> </a:t>
            </a:r>
            <a:r>
              <a:rPr sz="2800" spc="-5" dirty="0">
                <a:latin typeface="굴림"/>
                <a:cs typeface="굴림"/>
              </a:rPr>
              <a:t>방법?</a:t>
            </a:r>
            <a:endParaRPr sz="28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61944" y="2502407"/>
            <a:ext cx="5449938" cy="4045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3962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지도/비지도</a:t>
            </a:r>
            <a:r>
              <a:rPr spc="-65" dirty="0"/>
              <a:t> </a:t>
            </a:r>
            <a:r>
              <a:rPr spc="-5" dirty="0"/>
              <a:t>학습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89" y="1546324"/>
            <a:ext cx="8328025" cy="126682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굴림"/>
                <a:cs typeface="굴림"/>
              </a:rPr>
              <a:t>지도 </a:t>
            </a:r>
            <a:r>
              <a:rPr sz="2800" spc="-10" dirty="0">
                <a:latin typeface="굴림"/>
                <a:cs typeface="굴림"/>
              </a:rPr>
              <a:t>학습(Supervised</a:t>
            </a:r>
            <a:r>
              <a:rPr sz="2800" spc="65" dirty="0">
                <a:latin typeface="굴림"/>
                <a:cs typeface="굴림"/>
              </a:rPr>
              <a:t> </a:t>
            </a:r>
            <a:r>
              <a:rPr sz="2800" spc="-5" dirty="0">
                <a:latin typeface="굴림"/>
                <a:cs typeface="굴림"/>
              </a:rPr>
              <a:t>Learning):</a:t>
            </a:r>
            <a:endParaRPr sz="2800">
              <a:latin typeface="굴림"/>
              <a:cs typeface="굴림"/>
            </a:endParaRPr>
          </a:p>
          <a:p>
            <a:pPr marL="698500" lvl="1" indent="-22987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굴림"/>
                <a:cs typeface="굴림"/>
              </a:rPr>
              <a:t>Training set을 이용해</a:t>
            </a:r>
            <a:r>
              <a:rPr sz="2400" spc="-20" dirty="0">
                <a:latin typeface="굴림"/>
                <a:cs typeface="굴림"/>
              </a:rPr>
              <a:t> </a:t>
            </a:r>
            <a:r>
              <a:rPr sz="2400" dirty="0">
                <a:latin typeface="굴림"/>
                <a:cs typeface="굴림"/>
              </a:rPr>
              <a:t>학습</a:t>
            </a:r>
            <a:endParaRPr sz="2400">
              <a:latin typeface="굴림"/>
              <a:cs typeface="굴림"/>
            </a:endParaRPr>
          </a:p>
          <a:p>
            <a:pPr marL="698500" lvl="1" indent="-22987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굴림"/>
                <a:cs typeface="굴림"/>
              </a:rPr>
              <a:t>Training set은 </a:t>
            </a:r>
            <a:r>
              <a:rPr sz="2400" dirty="0">
                <a:latin typeface="굴림"/>
                <a:cs typeface="굴림"/>
              </a:rPr>
              <a:t>특성과 </a:t>
            </a:r>
            <a:r>
              <a:rPr sz="2400" spc="-5" dirty="0">
                <a:latin typeface="굴림"/>
                <a:cs typeface="굴림"/>
              </a:rPr>
              <a:t>label로 </a:t>
            </a:r>
            <a:r>
              <a:rPr sz="2400" dirty="0">
                <a:latin typeface="굴림"/>
                <a:cs typeface="굴림"/>
              </a:rPr>
              <a:t>구성 되어 있는 데이터</a:t>
            </a:r>
            <a:r>
              <a:rPr sz="2400" spc="-105" dirty="0">
                <a:latin typeface="굴림"/>
                <a:cs typeface="굴림"/>
              </a:rPr>
              <a:t> </a:t>
            </a:r>
            <a:r>
              <a:rPr sz="2400" dirty="0">
                <a:latin typeface="굴림"/>
                <a:cs typeface="굴림"/>
              </a:rPr>
              <a:t>셋</a:t>
            </a:r>
            <a:endParaRPr sz="24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4944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cost 최소화</a:t>
            </a:r>
            <a:r>
              <a:rPr spc="-60" dirty="0"/>
              <a:t> </a:t>
            </a:r>
            <a:r>
              <a:rPr spc="-5" dirty="0"/>
              <a:t>알고리즘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89" y="1546324"/>
            <a:ext cx="9759315" cy="205295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굴림"/>
                <a:cs typeface="굴림"/>
              </a:rPr>
              <a:t>동작</a:t>
            </a:r>
            <a:r>
              <a:rPr sz="2800" spc="10" dirty="0">
                <a:latin typeface="굴림"/>
                <a:cs typeface="굴림"/>
              </a:rPr>
              <a:t> </a:t>
            </a:r>
            <a:r>
              <a:rPr sz="2800" spc="-5" dirty="0">
                <a:latin typeface="굴림"/>
                <a:cs typeface="굴림"/>
              </a:rPr>
              <a:t>방법</a:t>
            </a:r>
            <a:endParaRPr sz="2800">
              <a:latin typeface="굴림"/>
              <a:cs typeface="굴림"/>
            </a:endParaRPr>
          </a:p>
          <a:p>
            <a:pPr marL="698500" lvl="1" indent="-22987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굴림"/>
                <a:cs typeface="굴림"/>
              </a:rPr>
              <a:t>시작점을 무작위로</a:t>
            </a:r>
            <a:r>
              <a:rPr sz="2400" spc="-10" dirty="0">
                <a:latin typeface="굴림"/>
                <a:cs typeface="굴림"/>
              </a:rPr>
              <a:t> </a:t>
            </a:r>
            <a:r>
              <a:rPr sz="2400" spc="-5" dirty="0">
                <a:latin typeface="굴림"/>
                <a:cs typeface="굴림"/>
              </a:rPr>
              <a:t>지정</a:t>
            </a:r>
            <a:endParaRPr sz="2400">
              <a:latin typeface="굴림"/>
              <a:cs typeface="굴림"/>
            </a:endParaRPr>
          </a:p>
          <a:p>
            <a:pPr marL="698500" lvl="1" indent="-22987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굴림"/>
                <a:cs typeface="굴림"/>
              </a:rPr>
              <a:t>W값과 </a:t>
            </a:r>
            <a:r>
              <a:rPr sz="2400" spc="-5" dirty="0">
                <a:latin typeface="굴림"/>
                <a:cs typeface="굴림"/>
              </a:rPr>
              <a:t>b값을 </a:t>
            </a:r>
            <a:r>
              <a:rPr sz="2400" dirty="0">
                <a:latin typeface="굴림"/>
                <a:cs typeface="굴림"/>
              </a:rPr>
              <a:t>조금씩 바꾸면서 </a:t>
            </a:r>
            <a:r>
              <a:rPr sz="2400" spc="-5" dirty="0">
                <a:latin typeface="굴림"/>
                <a:cs typeface="굴림"/>
              </a:rPr>
              <a:t>cost함수를</a:t>
            </a:r>
            <a:r>
              <a:rPr sz="2400" spc="-20" dirty="0">
                <a:latin typeface="굴림"/>
                <a:cs typeface="굴림"/>
              </a:rPr>
              <a:t> </a:t>
            </a:r>
            <a:r>
              <a:rPr sz="2400" dirty="0">
                <a:latin typeface="굴림"/>
                <a:cs typeface="굴림"/>
              </a:rPr>
              <a:t>줄인다.</a:t>
            </a:r>
            <a:endParaRPr sz="2400">
              <a:latin typeface="굴림"/>
              <a:cs typeface="굴림"/>
            </a:endParaRPr>
          </a:p>
          <a:p>
            <a:pPr marL="698500" lvl="1" indent="-22987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굴림"/>
                <a:cs typeface="굴림"/>
              </a:rPr>
              <a:t>파라미터를 바꿀 때마다 </a:t>
            </a:r>
            <a:r>
              <a:rPr sz="2400" spc="-5" dirty="0">
                <a:latin typeface="굴림"/>
                <a:cs typeface="굴림"/>
              </a:rPr>
              <a:t>cost함수를 </a:t>
            </a:r>
            <a:r>
              <a:rPr sz="2400" dirty="0">
                <a:latin typeface="굴림"/>
                <a:cs typeface="굴림"/>
              </a:rPr>
              <a:t>가장 크게 줄인 경사도를</a:t>
            </a:r>
            <a:r>
              <a:rPr sz="2400" spc="-100" dirty="0">
                <a:latin typeface="굴림"/>
                <a:cs typeface="굴림"/>
              </a:rPr>
              <a:t> </a:t>
            </a:r>
            <a:r>
              <a:rPr sz="2400" dirty="0">
                <a:latin typeface="굴림"/>
                <a:cs typeface="굴림"/>
              </a:rPr>
              <a:t>선택</a:t>
            </a:r>
            <a:endParaRPr sz="2400">
              <a:latin typeface="굴림"/>
              <a:cs typeface="굴림"/>
            </a:endParaRPr>
          </a:p>
          <a:p>
            <a:pPr marL="698500" lvl="1" indent="-22987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굴림"/>
                <a:cs typeface="굴림"/>
              </a:rPr>
              <a:t>반복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9040" y="3326891"/>
            <a:ext cx="4263620" cy="3165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4944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cost 최소화</a:t>
            </a:r>
            <a:r>
              <a:rPr spc="-60" dirty="0"/>
              <a:t> </a:t>
            </a:r>
            <a:r>
              <a:rPr spc="-5" dirty="0"/>
              <a:t>알고리즘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89" y="1576831"/>
            <a:ext cx="55740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굴림"/>
                <a:cs typeface="굴림"/>
              </a:rPr>
              <a:t>경사도(기울기)를 </a:t>
            </a:r>
            <a:r>
              <a:rPr sz="2800" spc="-5" dirty="0">
                <a:latin typeface="굴림"/>
                <a:cs typeface="굴림"/>
              </a:rPr>
              <a:t>구하는</a:t>
            </a:r>
            <a:r>
              <a:rPr sz="2800" spc="30" dirty="0">
                <a:latin typeface="굴림"/>
                <a:cs typeface="굴림"/>
              </a:rPr>
              <a:t> </a:t>
            </a:r>
            <a:r>
              <a:rPr sz="2800" spc="-5" dirty="0">
                <a:latin typeface="굴림"/>
                <a:cs typeface="굴림"/>
              </a:rPr>
              <a:t>방법은?</a:t>
            </a:r>
            <a:endParaRPr sz="2800">
              <a:latin typeface="굴림"/>
              <a:cs typeface="굴림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A63C27D-248A-4302-AF1C-2DA7CED1E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" y="3288792"/>
            <a:ext cx="12013259" cy="15097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4944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cost 최소화</a:t>
            </a:r>
            <a:r>
              <a:rPr spc="-60" dirty="0"/>
              <a:t> </a:t>
            </a:r>
            <a:r>
              <a:rPr spc="-5" dirty="0"/>
              <a:t>알고리즘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89" y="1576831"/>
            <a:ext cx="1795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굴림"/>
                <a:cs typeface="굴림"/>
              </a:rPr>
              <a:t>공식</a:t>
            </a:r>
            <a:r>
              <a:rPr sz="2800" spc="-75" dirty="0">
                <a:latin typeface="굴림"/>
                <a:cs typeface="굴림"/>
              </a:rPr>
              <a:t> </a:t>
            </a:r>
            <a:r>
              <a:rPr sz="2800" spc="-5" dirty="0">
                <a:latin typeface="굴림"/>
                <a:cs typeface="굴림"/>
              </a:rPr>
              <a:t>정의</a:t>
            </a:r>
            <a:endParaRPr sz="28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78897" y="5654750"/>
            <a:ext cx="1620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𝜶: </a:t>
            </a:r>
            <a:r>
              <a:rPr sz="1800" spc="-5" dirty="0">
                <a:latin typeface="굴림"/>
                <a:cs typeface="굴림"/>
              </a:rPr>
              <a:t>learning</a:t>
            </a:r>
            <a:r>
              <a:rPr sz="1800" spc="-6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rate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6488" y="5114097"/>
            <a:ext cx="909391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A6A6A6"/>
                </a:solidFill>
                <a:latin typeface="굴림"/>
                <a:cs typeface="굴림"/>
              </a:rPr>
              <a:t>만약 미분한 값이 음수라면 결국 양수가 되어 </a:t>
            </a:r>
            <a:r>
              <a:rPr sz="1800" spc="-5" dirty="0">
                <a:solidFill>
                  <a:srgbClr val="A6A6A6"/>
                </a:solidFill>
                <a:latin typeface="굴림"/>
                <a:cs typeface="굴림"/>
              </a:rPr>
              <a:t>W의 </a:t>
            </a:r>
            <a:r>
              <a:rPr sz="1800" dirty="0">
                <a:solidFill>
                  <a:srgbClr val="A6A6A6"/>
                </a:solidFill>
                <a:latin typeface="굴림"/>
                <a:cs typeface="굴림"/>
              </a:rPr>
              <a:t>값은 그래프의 </a:t>
            </a:r>
            <a:r>
              <a:rPr sz="1800" dirty="0" err="1">
                <a:solidFill>
                  <a:srgbClr val="A6A6A6"/>
                </a:solidFill>
                <a:latin typeface="굴림"/>
                <a:cs typeface="굴림"/>
              </a:rPr>
              <a:t>오른쪽으로</a:t>
            </a:r>
            <a:r>
              <a:rPr sz="1800" spc="-90" dirty="0">
                <a:solidFill>
                  <a:srgbClr val="A6A6A6"/>
                </a:solidFill>
                <a:latin typeface="굴림"/>
                <a:cs typeface="굴림"/>
              </a:rPr>
              <a:t> </a:t>
            </a:r>
            <a:r>
              <a:rPr sz="1800" dirty="0" err="1">
                <a:solidFill>
                  <a:srgbClr val="A6A6A6"/>
                </a:solidFill>
                <a:latin typeface="굴림"/>
                <a:cs typeface="굴림"/>
              </a:rPr>
              <a:t>가고</a:t>
            </a:r>
            <a:endParaRPr sz="1800" dirty="0">
              <a:latin typeface="굴림"/>
              <a:cs typeface="굴림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6A6A6"/>
                </a:solidFill>
                <a:latin typeface="굴림"/>
                <a:cs typeface="굴림"/>
              </a:rPr>
              <a:t>미분한 값이 양수라면 음수가 되어 </a:t>
            </a:r>
            <a:r>
              <a:rPr sz="1800" spc="-5" dirty="0">
                <a:solidFill>
                  <a:srgbClr val="A6A6A6"/>
                </a:solidFill>
                <a:latin typeface="굴림"/>
                <a:cs typeface="굴림"/>
              </a:rPr>
              <a:t>W값은 </a:t>
            </a:r>
            <a:r>
              <a:rPr sz="1800" dirty="0">
                <a:solidFill>
                  <a:srgbClr val="A6A6A6"/>
                </a:solidFill>
                <a:latin typeface="굴림"/>
                <a:cs typeface="굴림"/>
              </a:rPr>
              <a:t>그래프의 왼쪽으로</a:t>
            </a:r>
            <a:r>
              <a:rPr sz="1800" spc="-30" dirty="0">
                <a:solidFill>
                  <a:srgbClr val="A6A6A6"/>
                </a:solidFill>
                <a:latin typeface="굴림"/>
                <a:cs typeface="굴림"/>
              </a:rPr>
              <a:t> </a:t>
            </a:r>
            <a:r>
              <a:rPr sz="1800" dirty="0">
                <a:solidFill>
                  <a:srgbClr val="A6A6A6"/>
                </a:solidFill>
                <a:latin typeface="굴림"/>
                <a:cs typeface="굴림"/>
              </a:rPr>
              <a:t>간다.</a:t>
            </a:r>
            <a:endParaRPr sz="1800" dirty="0">
              <a:latin typeface="굴림"/>
              <a:cs typeface="굴림"/>
            </a:endParaRPr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3AC3B471-D755-43C5-AB14-7BD6BBA69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060" y="1737159"/>
            <a:ext cx="5486400" cy="323896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4944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cost 최소화</a:t>
            </a:r>
            <a:r>
              <a:rPr spc="-60" dirty="0"/>
              <a:t> </a:t>
            </a:r>
            <a:r>
              <a:rPr spc="-5" dirty="0"/>
              <a:t>알고리즘</a:t>
            </a:r>
          </a:p>
        </p:txBody>
      </p:sp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DB63E4B7-21FC-44C8-8351-47868D566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788327"/>
            <a:ext cx="4944109" cy="506967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4944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cost 최소화</a:t>
            </a:r>
            <a:r>
              <a:rPr spc="-60" dirty="0"/>
              <a:t> </a:t>
            </a:r>
            <a:r>
              <a:rPr spc="-5" dirty="0"/>
              <a:t>알고리즘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89" y="1589023"/>
            <a:ext cx="1995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굴림"/>
                <a:cs typeface="굴림"/>
              </a:rPr>
              <a:t>Convex</a:t>
            </a:r>
            <a:r>
              <a:rPr sz="1800" spc="-70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function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1656" y="2624327"/>
            <a:ext cx="6780310" cy="3246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400"/>
            <a:ext cx="12192000" cy="6705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8825" y="1964258"/>
            <a:ext cx="8130540" cy="1301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5015"/>
              </a:lnSpc>
              <a:spcBef>
                <a:spcPts val="105"/>
              </a:spcBef>
            </a:pPr>
            <a:r>
              <a:rPr sz="4400" dirty="0"/>
              <a:t>multi-variable </a:t>
            </a:r>
            <a:r>
              <a:rPr sz="4400" spc="-5" dirty="0"/>
              <a:t>linear</a:t>
            </a:r>
            <a:r>
              <a:rPr sz="4400" spc="-105" dirty="0"/>
              <a:t> </a:t>
            </a:r>
            <a:r>
              <a:rPr sz="4400" spc="-5" dirty="0"/>
              <a:t>regression</a:t>
            </a:r>
            <a:endParaRPr sz="4400" dirty="0"/>
          </a:p>
          <a:p>
            <a:pPr marL="3810" algn="ctr">
              <a:lnSpc>
                <a:spcPts val="5015"/>
              </a:lnSpc>
              <a:tabLst>
                <a:tab pos="4823460" algn="l"/>
              </a:tabLst>
            </a:pPr>
            <a:r>
              <a:rPr sz="4400" dirty="0"/>
              <a:t>-</a:t>
            </a:r>
            <a:r>
              <a:rPr sz="4400" spc="5" dirty="0"/>
              <a:t> </a:t>
            </a:r>
            <a:r>
              <a:rPr lang="ko-KR" altLang="en-US" sz="4400" spc="5" dirty="0">
                <a:latin typeface="굴림" panose="020B0600000101010101" pitchFamily="50" charset="-127"/>
                <a:ea typeface="굴림" panose="020B0600000101010101" pitchFamily="50" charset="-127"/>
              </a:rPr>
              <a:t>멀티캠퍼스 </a:t>
            </a:r>
            <a:r>
              <a:rPr sz="4400" dirty="0"/>
              <a:t>Lec3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09406" y="4554982"/>
            <a:ext cx="2566035" cy="9372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05"/>
              </a:spcBef>
            </a:pPr>
            <a:r>
              <a:rPr sz="2400" dirty="0">
                <a:latin typeface="굴림"/>
                <a:cs typeface="굴림"/>
              </a:rPr>
              <a:t>오프너드</a:t>
            </a:r>
            <a:r>
              <a:rPr sz="2400" spc="-100" dirty="0">
                <a:latin typeface="굴림"/>
                <a:cs typeface="굴림"/>
              </a:rPr>
              <a:t> </a:t>
            </a:r>
            <a:r>
              <a:rPr sz="2400" dirty="0">
                <a:latin typeface="굴림"/>
                <a:cs typeface="굴림"/>
              </a:rPr>
              <a:t>주식회사</a:t>
            </a:r>
            <a:endParaRPr sz="2400">
              <a:latin typeface="굴림"/>
              <a:cs typeface="굴림"/>
            </a:endParaRPr>
          </a:p>
          <a:p>
            <a:pPr marR="5080" algn="r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latin typeface="굴림"/>
                <a:cs typeface="굴림"/>
              </a:rPr>
              <a:t>양덕표</a:t>
            </a:r>
            <a:endParaRPr sz="24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1040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개요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89" y="5156072"/>
            <a:ext cx="2150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굴림"/>
                <a:cs typeface="굴림"/>
              </a:rPr>
              <a:t>경사</a:t>
            </a:r>
            <a:r>
              <a:rPr sz="2800" spc="-75" dirty="0">
                <a:latin typeface="굴림"/>
                <a:cs typeface="굴림"/>
              </a:rPr>
              <a:t> </a:t>
            </a:r>
            <a:r>
              <a:rPr sz="2800" spc="-5" dirty="0">
                <a:latin typeface="굴림"/>
                <a:cs typeface="굴림"/>
              </a:rPr>
              <a:t>하강법</a:t>
            </a:r>
            <a:endParaRPr sz="28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1598" y="2278379"/>
            <a:ext cx="437515" cy="328930"/>
          </a:xfrm>
          <a:custGeom>
            <a:avLst/>
            <a:gdLst/>
            <a:ahLst/>
            <a:cxnLst/>
            <a:rect l="l" t="t" r="r" b="b"/>
            <a:pathLst>
              <a:path w="437514" h="328930">
                <a:moveTo>
                  <a:pt x="332104" y="0"/>
                </a:moveTo>
                <a:lnTo>
                  <a:pt x="327406" y="13462"/>
                </a:lnTo>
                <a:lnTo>
                  <a:pt x="346436" y="21705"/>
                </a:lnTo>
                <a:lnTo>
                  <a:pt x="362775" y="33115"/>
                </a:lnTo>
                <a:lnTo>
                  <a:pt x="387476" y="65532"/>
                </a:lnTo>
                <a:lnTo>
                  <a:pt x="402050" y="109220"/>
                </a:lnTo>
                <a:lnTo>
                  <a:pt x="406907" y="162814"/>
                </a:lnTo>
                <a:lnTo>
                  <a:pt x="405693" y="191863"/>
                </a:lnTo>
                <a:lnTo>
                  <a:pt x="395978" y="241913"/>
                </a:lnTo>
                <a:lnTo>
                  <a:pt x="376402" y="280965"/>
                </a:lnTo>
                <a:lnTo>
                  <a:pt x="346632" y="307306"/>
                </a:lnTo>
                <a:lnTo>
                  <a:pt x="327913" y="315595"/>
                </a:lnTo>
                <a:lnTo>
                  <a:pt x="332104" y="328930"/>
                </a:lnTo>
                <a:lnTo>
                  <a:pt x="376935" y="307895"/>
                </a:lnTo>
                <a:lnTo>
                  <a:pt x="409956" y="271525"/>
                </a:lnTo>
                <a:lnTo>
                  <a:pt x="430244" y="222726"/>
                </a:lnTo>
                <a:lnTo>
                  <a:pt x="437006" y="164592"/>
                </a:lnTo>
                <a:lnTo>
                  <a:pt x="435296" y="134417"/>
                </a:lnTo>
                <a:lnTo>
                  <a:pt x="421683" y="80974"/>
                </a:lnTo>
                <a:lnTo>
                  <a:pt x="394755" y="37486"/>
                </a:lnTo>
                <a:lnTo>
                  <a:pt x="355893" y="8669"/>
                </a:lnTo>
                <a:lnTo>
                  <a:pt x="332104" y="0"/>
                </a:lnTo>
                <a:close/>
              </a:path>
              <a:path w="437514" h="328930">
                <a:moveTo>
                  <a:pt x="104901" y="0"/>
                </a:moveTo>
                <a:lnTo>
                  <a:pt x="60118" y="21161"/>
                </a:lnTo>
                <a:lnTo>
                  <a:pt x="27050" y="57658"/>
                </a:lnTo>
                <a:lnTo>
                  <a:pt x="6762" y="106552"/>
                </a:lnTo>
                <a:lnTo>
                  <a:pt x="0" y="164592"/>
                </a:lnTo>
                <a:lnTo>
                  <a:pt x="1690" y="194837"/>
                </a:lnTo>
                <a:lnTo>
                  <a:pt x="15216" y="248281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30"/>
                </a:lnTo>
                <a:lnTo>
                  <a:pt x="108965" y="315595"/>
                </a:lnTo>
                <a:lnTo>
                  <a:pt x="90247" y="307306"/>
                </a:lnTo>
                <a:lnTo>
                  <a:pt x="74088" y="295767"/>
                </a:lnTo>
                <a:lnTo>
                  <a:pt x="49402" y="262890"/>
                </a:lnTo>
                <a:lnTo>
                  <a:pt x="34829" y="218233"/>
                </a:lnTo>
                <a:lnTo>
                  <a:pt x="29971" y="162814"/>
                </a:lnTo>
                <a:lnTo>
                  <a:pt x="31186" y="134790"/>
                </a:lnTo>
                <a:lnTo>
                  <a:pt x="40901" y="86125"/>
                </a:lnTo>
                <a:lnTo>
                  <a:pt x="60503" y="47716"/>
                </a:lnTo>
                <a:lnTo>
                  <a:pt x="90515" y="21705"/>
                </a:lnTo>
                <a:lnTo>
                  <a:pt x="109474" y="13462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6089" y="1402740"/>
            <a:ext cx="3843654" cy="215963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굴림"/>
                <a:cs typeface="굴림"/>
              </a:rPr>
              <a:t>Hypothesis</a:t>
            </a:r>
            <a:endParaRPr sz="2800">
              <a:latin typeface="굴림"/>
              <a:cs typeface="굴림"/>
            </a:endParaRPr>
          </a:p>
          <a:p>
            <a:pPr marL="1392555">
              <a:lnSpc>
                <a:spcPct val="100000"/>
              </a:lnSpc>
              <a:spcBef>
                <a:spcPts val="1365"/>
              </a:spcBef>
              <a:tabLst>
                <a:tab pos="1821814" algn="l"/>
                <a:tab pos="2273300" algn="l"/>
              </a:tabLst>
            </a:pPr>
            <a:r>
              <a:rPr sz="2800" spc="-5" dirty="0">
                <a:latin typeface="Cambria Math"/>
                <a:cs typeface="Cambria Math"/>
              </a:rPr>
              <a:t>𝑯	𝒙	= </a:t>
            </a:r>
            <a:r>
              <a:rPr sz="2800" spc="-10" dirty="0">
                <a:latin typeface="Cambria Math"/>
                <a:cs typeface="Cambria Math"/>
              </a:rPr>
              <a:t>𝑾𝒙 </a:t>
            </a:r>
            <a:r>
              <a:rPr sz="2800" spc="-5" dirty="0">
                <a:latin typeface="Cambria Math"/>
                <a:cs typeface="Cambria Math"/>
              </a:rPr>
              <a:t>+</a:t>
            </a:r>
            <a:r>
              <a:rPr sz="2800" spc="10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𝒃</a:t>
            </a:r>
            <a:endParaRPr sz="2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3400">
              <a:latin typeface="Cambria Math"/>
              <a:cs typeface="Cambria Math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굴림"/>
                <a:cs typeface="굴림"/>
              </a:rPr>
              <a:t>Cost</a:t>
            </a:r>
            <a:r>
              <a:rPr sz="2800" spc="10" dirty="0">
                <a:latin typeface="굴림"/>
                <a:cs typeface="굴림"/>
              </a:rPr>
              <a:t> </a:t>
            </a:r>
            <a:r>
              <a:rPr sz="2800" spc="-5" dirty="0">
                <a:latin typeface="굴림"/>
                <a:cs typeface="굴림"/>
              </a:rPr>
              <a:t>function</a:t>
            </a:r>
            <a:endParaRPr sz="2800">
              <a:latin typeface="굴림"/>
              <a:cs typeface="굴림"/>
            </a:endParaRP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B59AA388-6438-475F-A569-DB4802BD5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162" y="3742655"/>
            <a:ext cx="5813197" cy="139071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7404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multi-variable </a:t>
            </a:r>
            <a:r>
              <a:rPr spc="-10" dirty="0"/>
              <a:t>linear</a:t>
            </a:r>
            <a:r>
              <a:rPr spc="85" dirty="0"/>
              <a:t> </a:t>
            </a:r>
            <a:r>
              <a:rPr spc="-5" dirty="0"/>
              <a:t>regression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210126" y="2147316"/>
            <a:ext cx="3085501" cy="3673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68011" y="2849879"/>
            <a:ext cx="7392437" cy="24599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95115" y="3927347"/>
            <a:ext cx="698500" cy="228600"/>
          </a:xfrm>
          <a:custGeom>
            <a:avLst/>
            <a:gdLst/>
            <a:ahLst/>
            <a:cxnLst/>
            <a:rect l="l" t="t" r="r" b="b"/>
            <a:pathLst>
              <a:path w="698500" h="228600">
                <a:moveTo>
                  <a:pt x="469392" y="0"/>
                </a:moveTo>
                <a:lnTo>
                  <a:pt x="469392" y="228600"/>
                </a:lnTo>
                <a:lnTo>
                  <a:pt x="621792" y="152400"/>
                </a:lnTo>
                <a:lnTo>
                  <a:pt x="507492" y="152400"/>
                </a:lnTo>
                <a:lnTo>
                  <a:pt x="507492" y="76200"/>
                </a:lnTo>
                <a:lnTo>
                  <a:pt x="621792" y="76200"/>
                </a:lnTo>
                <a:lnTo>
                  <a:pt x="469392" y="0"/>
                </a:lnTo>
                <a:close/>
              </a:path>
              <a:path w="698500" h="228600">
                <a:moveTo>
                  <a:pt x="469392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469392" y="152400"/>
                </a:lnTo>
                <a:lnTo>
                  <a:pt x="469392" y="76200"/>
                </a:lnTo>
                <a:close/>
              </a:path>
              <a:path w="698500" h="228600">
                <a:moveTo>
                  <a:pt x="621792" y="76200"/>
                </a:moveTo>
                <a:lnTo>
                  <a:pt x="507492" y="76200"/>
                </a:lnTo>
                <a:lnTo>
                  <a:pt x="507492" y="152400"/>
                </a:lnTo>
                <a:lnTo>
                  <a:pt x="621792" y="152400"/>
                </a:lnTo>
                <a:lnTo>
                  <a:pt x="697992" y="114300"/>
                </a:lnTo>
                <a:lnTo>
                  <a:pt x="62179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7986" y="6040742"/>
            <a:ext cx="437515" cy="328930"/>
          </a:xfrm>
          <a:custGeom>
            <a:avLst/>
            <a:gdLst/>
            <a:ahLst/>
            <a:cxnLst/>
            <a:rect l="l" t="t" r="r" b="b"/>
            <a:pathLst>
              <a:path w="437515" h="328929">
                <a:moveTo>
                  <a:pt x="332105" y="0"/>
                </a:moveTo>
                <a:lnTo>
                  <a:pt x="327418" y="13347"/>
                </a:lnTo>
                <a:lnTo>
                  <a:pt x="346459" y="21610"/>
                </a:lnTo>
                <a:lnTo>
                  <a:pt x="362834" y="33046"/>
                </a:lnTo>
                <a:lnTo>
                  <a:pt x="387591" y="65443"/>
                </a:lnTo>
                <a:lnTo>
                  <a:pt x="402153" y="109164"/>
                </a:lnTo>
                <a:lnTo>
                  <a:pt x="407009" y="162801"/>
                </a:lnTo>
                <a:lnTo>
                  <a:pt x="405790" y="191814"/>
                </a:lnTo>
                <a:lnTo>
                  <a:pt x="396036" y="241839"/>
                </a:lnTo>
                <a:lnTo>
                  <a:pt x="376465" y="280904"/>
                </a:lnTo>
                <a:lnTo>
                  <a:pt x="346684" y="307255"/>
                </a:lnTo>
                <a:lnTo>
                  <a:pt x="327939" y="315556"/>
                </a:lnTo>
                <a:lnTo>
                  <a:pt x="332105" y="328904"/>
                </a:lnTo>
                <a:lnTo>
                  <a:pt x="376969" y="307860"/>
                </a:lnTo>
                <a:lnTo>
                  <a:pt x="409955" y="271424"/>
                </a:lnTo>
                <a:lnTo>
                  <a:pt x="430244" y="222645"/>
                </a:lnTo>
                <a:lnTo>
                  <a:pt x="437007" y="164541"/>
                </a:lnTo>
                <a:lnTo>
                  <a:pt x="435311" y="134387"/>
                </a:lnTo>
                <a:lnTo>
                  <a:pt x="421742" y="80941"/>
                </a:lnTo>
                <a:lnTo>
                  <a:pt x="394834" y="37433"/>
                </a:lnTo>
                <a:lnTo>
                  <a:pt x="355953" y="8610"/>
                </a:lnTo>
                <a:lnTo>
                  <a:pt x="332105" y="0"/>
                </a:lnTo>
                <a:close/>
              </a:path>
              <a:path w="437515" h="328929">
                <a:moveTo>
                  <a:pt x="104901" y="0"/>
                </a:moveTo>
                <a:lnTo>
                  <a:pt x="60144" y="21088"/>
                </a:lnTo>
                <a:lnTo>
                  <a:pt x="27139" y="57645"/>
                </a:lnTo>
                <a:lnTo>
                  <a:pt x="6783" y="106521"/>
                </a:lnTo>
                <a:lnTo>
                  <a:pt x="0" y="164541"/>
                </a:lnTo>
                <a:lnTo>
                  <a:pt x="1690" y="194759"/>
                </a:lnTo>
                <a:lnTo>
                  <a:pt x="15216" y="248199"/>
                </a:lnTo>
                <a:lnTo>
                  <a:pt x="42060" y="291567"/>
                </a:lnTo>
                <a:lnTo>
                  <a:pt x="80984" y="320305"/>
                </a:lnTo>
                <a:lnTo>
                  <a:pt x="104901" y="328904"/>
                </a:lnTo>
                <a:lnTo>
                  <a:pt x="109054" y="315556"/>
                </a:lnTo>
                <a:lnTo>
                  <a:pt x="90316" y="307255"/>
                </a:lnTo>
                <a:lnTo>
                  <a:pt x="74145" y="295705"/>
                </a:lnTo>
                <a:lnTo>
                  <a:pt x="49504" y="262851"/>
                </a:lnTo>
                <a:lnTo>
                  <a:pt x="34874" y="218160"/>
                </a:lnTo>
                <a:lnTo>
                  <a:pt x="29997" y="162801"/>
                </a:lnTo>
                <a:lnTo>
                  <a:pt x="31216" y="134742"/>
                </a:lnTo>
                <a:lnTo>
                  <a:pt x="40970" y="86064"/>
                </a:lnTo>
                <a:lnTo>
                  <a:pt x="60574" y="47657"/>
                </a:lnTo>
                <a:lnTo>
                  <a:pt x="90611" y="21610"/>
                </a:lnTo>
                <a:lnTo>
                  <a:pt x="109575" y="13347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2295" y="5939739"/>
            <a:ext cx="660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1959" algn="l"/>
              </a:tabLst>
            </a:pPr>
            <a:r>
              <a:rPr sz="2800" spc="-5" dirty="0">
                <a:latin typeface="Cambria Math"/>
                <a:cs typeface="Cambria Math"/>
              </a:rPr>
              <a:t>𝑯	𝒙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3217" y="5939739"/>
            <a:ext cx="1583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= 𝑾𝒙 +</a:t>
            </a:r>
            <a:r>
              <a:rPr sz="2800" spc="9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𝒃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76926" y="6040742"/>
            <a:ext cx="1623060" cy="328930"/>
          </a:xfrm>
          <a:custGeom>
            <a:avLst/>
            <a:gdLst/>
            <a:ahLst/>
            <a:cxnLst/>
            <a:rect l="l" t="t" r="r" b="b"/>
            <a:pathLst>
              <a:path w="1623059" h="328929">
                <a:moveTo>
                  <a:pt x="1517777" y="0"/>
                </a:moveTo>
                <a:lnTo>
                  <a:pt x="1513077" y="13347"/>
                </a:lnTo>
                <a:lnTo>
                  <a:pt x="1532127" y="21610"/>
                </a:lnTo>
                <a:lnTo>
                  <a:pt x="1548510" y="33046"/>
                </a:lnTo>
                <a:lnTo>
                  <a:pt x="1573276" y="65443"/>
                </a:lnTo>
                <a:lnTo>
                  <a:pt x="1587849" y="109164"/>
                </a:lnTo>
                <a:lnTo>
                  <a:pt x="1592706" y="162801"/>
                </a:lnTo>
                <a:lnTo>
                  <a:pt x="1591490" y="191814"/>
                </a:lnTo>
                <a:lnTo>
                  <a:pt x="1581723" y="241839"/>
                </a:lnTo>
                <a:lnTo>
                  <a:pt x="1562147" y="280904"/>
                </a:lnTo>
                <a:lnTo>
                  <a:pt x="1532429" y="307255"/>
                </a:lnTo>
                <a:lnTo>
                  <a:pt x="1513713" y="315556"/>
                </a:lnTo>
                <a:lnTo>
                  <a:pt x="1517777" y="328904"/>
                </a:lnTo>
                <a:lnTo>
                  <a:pt x="1562655" y="307860"/>
                </a:lnTo>
                <a:lnTo>
                  <a:pt x="1595627" y="271424"/>
                </a:lnTo>
                <a:lnTo>
                  <a:pt x="1615916" y="222640"/>
                </a:lnTo>
                <a:lnTo>
                  <a:pt x="1622678" y="164541"/>
                </a:lnTo>
                <a:lnTo>
                  <a:pt x="1620988" y="134385"/>
                </a:lnTo>
                <a:lnTo>
                  <a:pt x="1607462" y="80936"/>
                </a:lnTo>
                <a:lnTo>
                  <a:pt x="1580552" y="37431"/>
                </a:lnTo>
                <a:lnTo>
                  <a:pt x="1541639" y="8605"/>
                </a:lnTo>
                <a:lnTo>
                  <a:pt x="1517777" y="0"/>
                </a:lnTo>
                <a:close/>
              </a:path>
              <a:path w="1623059" h="328929">
                <a:moveTo>
                  <a:pt x="104901" y="0"/>
                </a:moveTo>
                <a:lnTo>
                  <a:pt x="60134" y="21083"/>
                </a:lnTo>
                <a:lnTo>
                  <a:pt x="27177" y="57645"/>
                </a:lnTo>
                <a:lnTo>
                  <a:pt x="6826" y="106516"/>
                </a:lnTo>
                <a:lnTo>
                  <a:pt x="0" y="164541"/>
                </a:lnTo>
                <a:lnTo>
                  <a:pt x="1690" y="194754"/>
                </a:lnTo>
                <a:lnTo>
                  <a:pt x="15216" y="248198"/>
                </a:lnTo>
                <a:lnTo>
                  <a:pt x="42072" y="291567"/>
                </a:lnTo>
                <a:lnTo>
                  <a:pt x="81022" y="320305"/>
                </a:lnTo>
                <a:lnTo>
                  <a:pt x="104901" y="328904"/>
                </a:lnTo>
                <a:lnTo>
                  <a:pt x="109093" y="315556"/>
                </a:lnTo>
                <a:lnTo>
                  <a:pt x="90356" y="307255"/>
                </a:lnTo>
                <a:lnTo>
                  <a:pt x="74167" y="295705"/>
                </a:lnTo>
                <a:lnTo>
                  <a:pt x="49529" y="262851"/>
                </a:lnTo>
                <a:lnTo>
                  <a:pt x="34893" y="218160"/>
                </a:lnTo>
                <a:lnTo>
                  <a:pt x="29972" y="162801"/>
                </a:lnTo>
                <a:lnTo>
                  <a:pt x="31206" y="134742"/>
                </a:lnTo>
                <a:lnTo>
                  <a:pt x="41009" y="86064"/>
                </a:lnTo>
                <a:lnTo>
                  <a:pt x="60577" y="47657"/>
                </a:lnTo>
                <a:lnTo>
                  <a:pt x="90624" y="21610"/>
                </a:lnTo>
                <a:lnTo>
                  <a:pt x="109600" y="13347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26405" y="5939739"/>
            <a:ext cx="187896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67359" algn="l"/>
              </a:tabLst>
            </a:pPr>
            <a:r>
              <a:rPr sz="2800" spc="-5" dirty="0">
                <a:latin typeface="Cambria Math"/>
                <a:cs typeface="Cambria Math"/>
              </a:rPr>
              <a:t>𝑯	</a:t>
            </a:r>
            <a:r>
              <a:rPr sz="2800" spc="30" dirty="0">
                <a:latin typeface="Cambria Math"/>
                <a:cs typeface="Cambria Math"/>
              </a:rPr>
              <a:t>𝒙</a:t>
            </a:r>
            <a:r>
              <a:rPr sz="3075" spc="44" baseline="-16260" dirty="0">
                <a:latin typeface="Cambria Math"/>
                <a:cs typeface="Cambria Math"/>
              </a:rPr>
              <a:t>𝟏</a:t>
            </a:r>
            <a:r>
              <a:rPr sz="2800" spc="30" dirty="0">
                <a:latin typeface="Cambria Math"/>
                <a:cs typeface="Cambria Math"/>
              </a:rPr>
              <a:t>, 𝒙</a:t>
            </a:r>
            <a:r>
              <a:rPr sz="3075" spc="44" baseline="-16260" dirty="0">
                <a:latin typeface="Cambria Math"/>
                <a:cs typeface="Cambria Math"/>
              </a:rPr>
              <a:t>𝟐</a:t>
            </a:r>
            <a:r>
              <a:rPr sz="2800" spc="30" dirty="0">
                <a:latin typeface="Cambria Math"/>
                <a:cs typeface="Cambria Math"/>
              </a:rPr>
              <a:t>,</a:t>
            </a:r>
            <a:r>
              <a:rPr sz="2800" spc="-390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𝒙</a:t>
            </a:r>
            <a:r>
              <a:rPr sz="3075" spc="-15" baseline="-16260" dirty="0">
                <a:latin typeface="Cambria Math"/>
                <a:cs typeface="Cambria Math"/>
              </a:rPr>
              <a:t>𝟑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91426" y="5939739"/>
            <a:ext cx="4406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= </a:t>
            </a:r>
            <a:r>
              <a:rPr sz="2800" spc="20" dirty="0">
                <a:latin typeface="Cambria Math"/>
                <a:cs typeface="Cambria Math"/>
              </a:rPr>
              <a:t>𝒘</a:t>
            </a:r>
            <a:r>
              <a:rPr sz="3075" spc="30" baseline="-16260" dirty="0">
                <a:latin typeface="Cambria Math"/>
                <a:cs typeface="Cambria Math"/>
              </a:rPr>
              <a:t>𝟏</a:t>
            </a:r>
            <a:r>
              <a:rPr sz="2800" spc="20" dirty="0">
                <a:latin typeface="Cambria Math"/>
                <a:cs typeface="Cambria Math"/>
              </a:rPr>
              <a:t>𝒙</a:t>
            </a:r>
            <a:r>
              <a:rPr sz="3075" spc="30" baseline="-16260" dirty="0">
                <a:latin typeface="Cambria Math"/>
                <a:cs typeface="Cambria Math"/>
              </a:rPr>
              <a:t>𝟏 </a:t>
            </a:r>
            <a:r>
              <a:rPr sz="2800" spc="-5" dirty="0">
                <a:latin typeface="Cambria Math"/>
                <a:cs typeface="Cambria Math"/>
              </a:rPr>
              <a:t>+ </a:t>
            </a:r>
            <a:r>
              <a:rPr sz="2800" spc="20" dirty="0">
                <a:latin typeface="Cambria Math"/>
                <a:cs typeface="Cambria Math"/>
              </a:rPr>
              <a:t>𝒘</a:t>
            </a:r>
            <a:r>
              <a:rPr sz="3075" spc="30" baseline="-16260" dirty="0">
                <a:latin typeface="Cambria Math"/>
                <a:cs typeface="Cambria Math"/>
              </a:rPr>
              <a:t>𝟐</a:t>
            </a:r>
            <a:r>
              <a:rPr sz="2800" spc="20" dirty="0">
                <a:latin typeface="Cambria Math"/>
                <a:cs typeface="Cambria Math"/>
              </a:rPr>
              <a:t>𝒙</a:t>
            </a:r>
            <a:r>
              <a:rPr sz="3075" spc="30" baseline="-16260" dirty="0">
                <a:latin typeface="Cambria Math"/>
                <a:cs typeface="Cambria Math"/>
              </a:rPr>
              <a:t>𝟐 </a:t>
            </a:r>
            <a:r>
              <a:rPr sz="2800" spc="-5" dirty="0">
                <a:latin typeface="Cambria Math"/>
                <a:cs typeface="Cambria Math"/>
              </a:rPr>
              <a:t>+ </a:t>
            </a:r>
            <a:r>
              <a:rPr sz="2800" spc="20" dirty="0">
                <a:latin typeface="Cambria Math"/>
                <a:cs typeface="Cambria Math"/>
              </a:rPr>
              <a:t>𝒘</a:t>
            </a:r>
            <a:r>
              <a:rPr sz="3075" spc="30" baseline="-16260" dirty="0">
                <a:latin typeface="Cambria Math"/>
                <a:cs typeface="Cambria Math"/>
              </a:rPr>
              <a:t>𝟑</a:t>
            </a:r>
            <a:r>
              <a:rPr sz="2800" spc="20" dirty="0">
                <a:latin typeface="Cambria Math"/>
                <a:cs typeface="Cambria Math"/>
              </a:rPr>
              <a:t>𝒙</a:t>
            </a:r>
            <a:r>
              <a:rPr sz="3075" spc="30" baseline="-16260" dirty="0">
                <a:latin typeface="Cambria Math"/>
                <a:cs typeface="Cambria Math"/>
              </a:rPr>
              <a:t>𝟑</a:t>
            </a:r>
            <a:r>
              <a:rPr sz="3075" spc="75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+ 𝒃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6089" y="1576831"/>
            <a:ext cx="2094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굴림"/>
                <a:cs typeface="굴림"/>
              </a:rPr>
              <a:t>Hypothesis</a:t>
            </a:r>
            <a:endParaRPr sz="2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7404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multi-variable </a:t>
            </a:r>
            <a:r>
              <a:rPr spc="-10" dirty="0"/>
              <a:t>linear</a:t>
            </a:r>
            <a:r>
              <a:rPr spc="85" dirty="0"/>
              <a:t> </a:t>
            </a:r>
            <a:r>
              <a:rPr spc="-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89" y="1576831"/>
            <a:ext cx="2494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굴림"/>
                <a:cs typeface="굴림"/>
              </a:rPr>
              <a:t>Cost</a:t>
            </a:r>
            <a:r>
              <a:rPr sz="2800" spc="-45" dirty="0">
                <a:latin typeface="굴림"/>
                <a:cs typeface="굴림"/>
              </a:rPr>
              <a:t> </a:t>
            </a:r>
            <a:r>
              <a:rPr sz="2800" spc="-5" dirty="0">
                <a:latin typeface="굴림"/>
                <a:cs typeface="굴림"/>
              </a:rPr>
              <a:t>function</a:t>
            </a:r>
            <a:endParaRPr sz="2800">
              <a:latin typeface="굴림"/>
              <a:cs typeface="굴림"/>
            </a:endParaRPr>
          </a:p>
        </p:txBody>
      </p:sp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1831905D-452F-4A28-B69F-19AE31960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537679"/>
            <a:ext cx="9318599" cy="305766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7404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multi-variable </a:t>
            </a:r>
            <a:r>
              <a:rPr spc="-10" dirty="0"/>
              <a:t>linear</a:t>
            </a:r>
            <a:r>
              <a:rPr spc="85" dirty="0"/>
              <a:t> </a:t>
            </a:r>
            <a:r>
              <a:rPr spc="-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89" y="1576831"/>
            <a:ext cx="2544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굴림"/>
                <a:cs typeface="굴림"/>
              </a:rPr>
              <a:t>multi-variable</a:t>
            </a:r>
            <a:endParaRPr sz="28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82722" y="2913633"/>
            <a:ext cx="1623060" cy="328930"/>
          </a:xfrm>
          <a:custGeom>
            <a:avLst/>
            <a:gdLst/>
            <a:ahLst/>
            <a:cxnLst/>
            <a:rect l="l" t="t" r="r" b="b"/>
            <a:pathLst>
              <a:path w="1623060" h="328930">
                <a:moveTo>
                  <a:pt x="1517777" y="0"/>
                </a:moveTo>
                <a:lnTo>
                  <a:pt x="1513204" y="13335"/>
                </a:lnTo>
                <a:lnTo>
                  <a:pt x="1532181" y="21595"/>
                </a:lnTo>
                <a:lnTo>
                  <a:pt x="1548526" y="33035"/>
                </a:lnTo>
                <a:lnTo>
                  <a:pt x="1573276" y="65404"/>
                </a:lnTo>
                <a:lnTo>
                  <a:pt x="1587849" y="109156"/>
                </a:lnTo>
                <a:lnTo>
                  <a:pt x="1592706" y="162813"/>
                </a:lnTo>
                <a:lnTo>
                  <a:pt x="1591492" y="191791"/>
                </a:lnTo>
                <a:lnTo>
                  <a:pt x="1581777" y="241841"/>
                </a:lnTo>
                <a:lnTo>
                  <a:pt x="1562201" y="280912"/>
                </a:lnTo>
                <a:lnTo>
                  <a:pt x="1532431" y="307288"/>
                </a:lnTo>
                <a:lnTo>
                  <a:pt x="1513713" y="315594"/>
                </a:lnTo>
                <a:lnTo>
                  <a:pt x="1517777" y="328929"/>
                </a:lnTo>
                <a:lnTo>
                  <a:pt x="1562655" y="307879"/>
                </a:lnTo>
                <a:lnTo>
                  <a:pt x="1595627" y="271399"/>
                </a:lnTo>
                <a:lnTo>
                  <a:pt x="1615916" y="222662"/>
                </a:lnTo>
                <a:lnTo>
                  <a:pt x="1622678" y="164591"/>
                </a:lnTo>
                <a:lnTo>
                  <a:pt x="1620988" y="134399"/>
                </a:lnTo>
                <a:lnTo>
                  <a:pt x="1607462" y="80920"/>
                </a:lnTo>
                <a:lnTo>
                  <a:pt x="1580552" y="37415"/>
                </a:lnTo>
                <a:lnTo>
                  <a:pt x="1541639" y="8598"/>
                </a:lnTo>
                <a:lnTo>
                  <a:pt x="1517777" y="0"/>
                </a:lnTo>
                <a:close/>
              </a:path>
              <a:path w="1623060" h="328930">
                <a:moveTo>
                  <a:pt x="104901" y="0"/>
                </a:moveTo>
                <a:lnTo>
                  <a:pt x="60182" y="21066"/>
                </a:lnTo>
                <a:lnTo>
                  <a:pt x="27177" y="57657"/>
                </a:lnTo>
                <a:lnTo>
                  <a:pt x="6826" y="106505"/>
                </a:lnTo>
                <a:lnTo>
                  <a:pt x="0" y="164591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72" y="291568"/>
                </a:lnTo>
                <a:lnTo>
                  <a:pt x="81022" y="320333"/>
                </a:lnTo>
                <a:lnTo>
                  <a:pt x="104901" y="328929"/>
                </a:lnTo>
                <a:lnTo>
                  <a:pt x="109092" y="315594"/>
                </a:lnTo>
                <a:lnTo>
                  <a:pt x="90374" y="307288"/>
                </a:lnTo>
                <a:lnTo>
                  <a:pt x="74215" y="295719"/>
                </a:lnTo>
                <a:lnTo>
                  <a:pt x="49529" y="262889"/>
                </a:lnTo>
                <a:lnTo>
                  <a:pt x="34956" y="218138"/>
                </a:lnTo>
                <a:lnTo>
                  <a:pt x="30098" y="162813"/>
                </a:lnTo>
                <a:lnTo>
                  <a:pt x="31313" y="134735"/>
                </a:lnTo>
                <a:lnTo>
                  <a:pt x="41028" y="86054"/>
                </a:lnTo>
                <a:lnTo>
                  <a:pt x="60630" y="47642"/>
                </a:lnTo>
                <a:lnTo>
                  <a:pt x="90642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31948" y="2812542"/>
            <a:ext cx="187896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67359" algn="l"/>
              </a:tabLst>
            </a:pPr>
            <a:r>
              <a:rPr sz="2800" spc="-5" dirty="0">
                <a:latin typeface="Cambria Math"/>
                <a:cs typeface="Cambria Math"/>
              </a:rPr>
              <a:t>𝑯	</a:t>
            </a:r>
            <a:r>
              <a:rPr sz="2800" spc="35" dirty="0">
                <a:latin typeface="Cambria Math"/>
                <a:cs typeface="Cambria Math"/>
              </a:rPr>
              <a:t>𝒙</a:t>
            </a:r>
            <a:r>
              <a:rPr sz="3075" spc="52" baseline="-16260" dirty="0">
                <a:latin typeface="Cambria Math"/>
                <a:cs typeface="Cambria Math"/>
              </a:rPr>
              <a:t>𝟏</a:t>
            </a:r>
            <a:r>
              <a:rPr sz="2800" spc="35" dirty="0">
                <a:latin typeface="Cambria Math"/>
                <a:cs typeface="Cambria Math"/>
              </a:rPr>
              <a:t>, 𝒙</a:t>
            </a:r>
            <a:r>
              <a:rPr sz="3075" spc="52" baseline="-16260" dirty="0">
                <a:latin typeface="Cambria Math"/>
                <a:cs typeface="Cambria Math"/>
              </a:rPr>
              <a:t>𝟐</a:t>
            </a:r>
            <a:r>
              <a:rPr sz="2800" spc="35" dirty="0">
                <a:latin typeface="Cambria Math"/>
                <a:cs typeface="Cambria Math"/>
              </a:rPr>
              <a:t>,</a:t>
            </a:r>
            <a:r>
              <a:rPr sz="2800" spc="-415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𝒙</a:t>
            </a:r>
            <a:r>
              <a:rPr sz="3075" spc="-15" baseline="-16260" dirty="0">
                <a:latin typeface="Cambria Math"/>
                <a:cs typeface="Cambria Math"/>
              </a:rPr>
              <a:t>𝟑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97221" y="2812542"/>
            <a:ext cx="44056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= </a:t>
            </a:r>
            <a:r>
              <a:rPr sz="2800" spc="20" dirty="0">
                <a:latin typeface="Cambria Math"/>
                <a:cs typeface="Cambria Math"/>
              </a:rPr>
              <a:t>𝒘</a:t>
            </a:r>
            <a:r>
              <a:rPr sz="3075" spc="30" baseline="-16260" dirty="0">
                <a:latin typeface="Cambria Math"/>
                <a:cs typeface="Cambria Math"/>
              </a:rPr>
              <a:t>𝟏</a:t>
            </a:r>
            <a:r>
              <a:rPr sz="2800" spc="20" dirty="0">
                <a:latin typeface="Cambria Math"/>
                <a:cs typeface="Cambria Math"/>
              </a:rPr>
              <a:t>𝒙</a:t>
            </a:r>
            <a:r>
              <a:rPr sz="3075" spc="30" baseline="-16260" dirty="0">
                <a:latin typeface="Cambria Math"/>
                <a:cs typeface="Cambria Math"/>
              </a:rPr>
              <a:t>𝟏 </a:t>
            </a:r>
            <a:r>
              <a:rPr sz="2800" spc="-5" dirty="0">
                <a:latin typeface="Cambria Math"/>
                <a:cs typeface="Cambria Math"/>
              </a:rPr>
              <a:t>+ </a:t>
            </a:r>
            <a:r>
              <a:rPr sz="2800" spc="20" dirty="0">
                <a:latin typeface="Cambria Math"/>
                <a:cs typeface="Cambria Math"/>
              </a:rPr>
              <a:t>𝒘</a:t>
            </a:r>
            <a:r>
              <a:rPr sz="3075" spc="30" baseline="-16260" dirty="0">
                <a:latin typeface="Cambria Math"/>
                <a:cs typeface="Cambria Math"/>
              </a:rPr>
              <a:t>𝟐</a:t>
            </a:r>
            <a:r>
              <a:rPr sz="2800" spc="20" dirty="0">
                <a:latin typeface="Cambria Math"/>
                <a:cs typeface="Cambria Math"/>
              </a:rPr>
              <a:t>𝒙</a:t>
            </a:r>
            <a:r>
              <a:rPr sz="3075" spc="30" baseline="-16260" dirty="0">
                <a:latin typeface="Cambria Math"/>
                <a:cs typeface="Cambria Math"/>
              </a:rPr>
              <a:t>𝟐 </a:t>
            </a:r>
            <a:r>
              <a:rPr sz="2800" spc="-5" dirty="0">
                <a:latin typeface="Cambria Math"/>
                <a:cs typeface="Cambria Math"/>
              </a:rPr>
              <a:t>+ </a:t>
            </a:r>
            <a:r>
              <a:rPr sz="2800" spc="20" dirty="0">
                <a:latin typeface="Cambria Math"/>
                <a:cs typeface="Cambria Math"/>
              </a:rPr>
              <a:t>𝒘</a:t>
            </a:r>
            <a:r>
              <a:rPr sz="3075" spc="30" baseline="-16260" dirty="0">
                <a:latin typeface="Cambria Math"/>
                <a:cs typeface="Cambria Math"/>
              </a:rPr>
              <a:t>𝟑</a:t>
            </a:r>
            <a:r>
              <a:rPr sz="2800" spc="20" dirty="0">
                <a:latin typeface="Cambria Math"/>
                <a:cs typeface="Cambria Math"/>
              </a:rPr>
              <a:t>𝒙</a:t>
            </a:r>
            <a:r>
              <a:rPr sz="3075" spc="30" baseline="-16260" dirty="0">
                <a:latin typeface="Cambria Math"/>
                <a:cs typeface="Cambria Math"/>
              </a:rPr>
              <a:t>𝟑</a:t>
            </a:r>
            <a:r>
              <a:rPr sz="3075" spc="82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+ 𝒃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60676" y="4262754"/>
            <a:ext cx="2131695" cy="328930"/>
          </a:xfrm>
          <a:custGeom>
            <a:avLst/>
            <a:gdLst/>
            <a:ahLst/>
            <a:cxnLst/>
            <a:rect l="l" t="t" r="r" b="b"/>
            <a:pathLst>
              <a:path w="2131695" h="328929">
                <a:moveTo>
                  <a:pt x="2026793" y="0"/>
                </a:moveTo>
                <a:lnTo>
                  <a:pt x="2022094" y="13462"/>
                </a:lnTo>
                <a:lnTo>
                  <a:pt x="2041142" y="21705"/>
                </a:lnTo>
                <a:lnTo>
                  <a:pt x="2057511" y="33115"/>
                </a:lnTo>
                <a:lnTo>
                  <a:pt x="2082164" y="65532"/>
                </a:lnTo>
                <a:lnTo>
                  <a:pt x="2096738" y="109220"/>
                </a:lnTo>
                <a:lnTo>
                  <a:pt x="2101596" y="162814"/>
                </a:lnTo>
                <a:lnTo>
                  <a:pt x="2100381" y="191863"/>
                </a:lnTo>
                <a:lnTo>
                  <a:pt x="2090666" y="241913"/>
                </a:lnTo>
                <a:lnTo>
                  <a:pt x="2071090" y="280965"/>
                </a:lnTo>
                <a:lnTo>
                  <a:pt x="2041320" y="307306"/>
                </a:lnTo>
                <a:lnTo>
                  <a:pt x="2022602" y="315595"/>
                </a:lnTo>
                <a:lnTo>
                  <a:pt x="2026793" y="328930"/>
                </a:lnTo>
                <a:lnTo>
                  <a:pt x="2071624" y="307895"/>
                </a:lnTo>
                <a:lnTo>
                  <a:pt x="2104644" y="271526"/>
                </a:lnTo>
                <a:lnTo>
                  <a:pt x="2124932" y="222726"/>
                </a:lnTo>
                <a:lnTo>
                  <a:pt x="2131695" y="164592"/>
                </a:lnTo>
                <a:lnTo>
                  <a:pt x="2129984" y="134471"/>
                </a:lnTo>
                <a:lnTo>
                  <a:pt x="2116371" y="80992"/>
                </a:lnTo>
                <a:lnTo>
                  <a:pt x="2089443" y="37486"/>
                </a:lnTo>
                <a:lnTo>
                  <a:pt x="2050581" y="8669"/>
                </a:lnTo>
                <a:lnTo>
                  <a:pt x="2026793" y="0"/>
                </a:lnTo>
                <a:close/>
              </a:path>
              <a:path w="2131695" h="328929">
                <a:moveTo>
                  <a:pt x="104901" y="0"/>
                </a:moveTo>
                <a:lnTo>
                  <a:pt x="60118" y="21161"/>
                </a:lnTo>
                <a:lnTo>
                  <a:pt x="27050" y="57658"/>
                </a:lnTo>
                <a:lnTo>
                  <a:pt x="6762" y="106600"/>
                </a:lnTo>
                <a:lnTo>
                  <a:pt x="0" y="164592"/>
                </a:lnTo>
                <a:lnTo>
                  <a:pt x="1690" y="194837"/>
                </a:lnTo>
                <a:lnTo>
                  <a:pt x="15216" y="248281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30"/>
                </a:lnTo>
                <a:lnTo>
                  <a:pt x="108966" y="315595"/>
                </a:lnTo>
                <a:lnTo>
                  <a:pt x="90247" y="307306"/>
                </a:lnTo>
                <a:lnTo>
                  <a:pt x="74088" y="295767"/>
                </a:lnTo>
                <a:lnTo>
                  <a:pt x="49403" y="262890"/>
                </a:lnTo>
                <a:lnTo>
                  <a:pt x="34829" y="218233"/>
                </a:lnTo>
                <a:lnTo>
                  <a:pt x="29972" y="162814"/>
                </a:lnTo>
                <a:lnTo>
                  <a:pt x="31186" y="134790"/>
                </a:lnTo>
                <a:lnTo>
                  <a:pt x="40901" y="86125"/>
                </a:lnTo>
                <a:lnTo>
                  <a:pt x="60503" y="47716"/>
                </a:lnTo>
                <a:lnTo>
                  <a:pt x="90515" y="21705"/>
                </a:lnTo>
                <a:lnTo>
                  <a:pt x="109474" y="13462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11045" y="4161790"/>
            <a:ext cx="23888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66090" algn="l"/>
              </a:tabLst>
            </a:pPr>
            <a:r>
              <a:rPr sz="2800" spc="-5" dirty="0">
                <a:latin typeface="Cambria Math"/>
                <a:cs typeface="Cambria Math"/>
              </a:rPr>
              <a:t>𝑯	</a:t>
            </a:r>
            <a:r>
              <a:rPr sz="2800" spc="35" dirty="0">
                <a:latin typeface="Cambria Math"/>
                <a:cs typeface="Cambria Math"/>
              </a:rPr>
              <a:t>𝒙</a:t>
            </a:r>
            <a:r>
              <a:rPr sz="3075" spc="52" baseline="-16260" dirty="0">
                <a:latin typeface="Cambria Math"/>
                <a:cs typeface="Cambria Math"/>
              </a:rPr>
              <a:t>𝟏</a:t>
            </a:r>
            <a:r>
              <a:rPr sz="2800" spc="35" dirty="0">
                <a:latin typeface="Cambria Math"/>
                <a:cs typeface="Cambria Math"/>
              </a:rPr>
              <a:t>,</a:t>
            </a:r>
            <a:r>
              <a:rPr sz="2800" spc="-170" dirty="0">
                <a:latin typeface="Cambria Math"/>
                <a:cs typeface="Cambria Math"/>
              </a:rPr>
              <a:t> </a:t>
            </a:r>
            <a:r>
              <a:rPr sz="2800" spc="35" dirty="0">
                <a:latin typeface="Cambria Math"/>
                <a:cs typeface="Cambria Math"/>
              </a:rPr>
              <a:t>𝒙</a:t>
            </a:r>
            <a:r>
              <a:rPr sz="3075" spc="52" baseline="-16260" dirty="0">
                <a:latin typeface="Cambria Math"/>
                <a:cs typeface="Cambria Math"/>
              </a:rPr>
              <a:t>𝟐</a:t>
            </a:r>
            <a:r>
              <a:rPr sz="2800" spc="35" dirty="0">
                <a:latin typeface="Cambria Math"/>
                <a:cs typeface="Cambria Math"/>
              </a:rPr>
              <a:t>,</a:t>
            </a:r>
            <a:r>
              <a:rPr sz="2800" spc="-17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⋯</a:t>
            </a:r>
            <a:r>
              <a:rPr sz="2800" spc="-1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,</a:t>
            </a:r>
            <a:r>
              <a:rPr sz="2800" spc="-170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𝒙</a:t>
            </a:r>
            <a:r>
              <a:rPr sz="3075" spc="-15" baseline="-16260" dirty="0">
                <a:latin typeface="Cambria Math"/>
                <a:cs typeface="Cambria Math"/>
              </a:rPr>
              <a:t>𝒏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85461" y="4161790"/>
            <a:ext cx="5137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= </a:t>
            </a:r>
            <a:r>
              <a:rPr sz="2800" spc="25" dirty="0">
                <a:latin typeface="Cambria Math"/>
                <a:cs typeface="Cambria Math"/>
              </a:rPr>
              <a:t>𝒘</a:t>
            </a:r>
            <a:r>
              <a:rPr sz="3075" spc="37" baseline="-16260" dirty="0">
                <a:latin typeface="Cambria Math"/>
                <a:cs typeface="Cambria Math"/>
              </a:rPr>
              <a:t>𝟏</a:t>
            </a:r>
            <a:r>
              <a:rPr sz="2800" spc="25" dirty="0">
                <a:latin typeface="Cambria Math"/>
                <a:cs typeface="Cambria Math"/>
              </a:rPr>
              <a:t>𝒙</a:t>
            </a:r>
            <a:r>
              <a:rPr sz="3075" spc="37" baseline="-16260" dirty="0">
                <a:latin typeface="Cambria Math"/>
                <a:cs typeface="Cambria Math"/>
              </a:rPr>
              <a:t>𝟏 </a:t>
            </a:r>
            <a:r>
              <a:rPr sz="2800" spc="-5" dirty="0">
                <a:latin typeface="Cambria Math"/>
                <a:cs typeface="Cambria Math"/>
              </a:rPr>
              <a:t>+ </a:t>
            </a:r>
            <a:r>
              <a:rPr sz="2800" spc="25" dirty="0">
                <a:latin typeface="Cambria Math"/>
                <a:cs typeface="Cambria Math"/>
              </a:rPr>
              <a:t>𝒘</a:t>
            </a:r>
            <a:r>
              <a:rPr sz="3075" spc="37" baseline="-16260" dirty="0">
                <a:latin typeface="Cambria Math"/>
                <a:cs typeface="Cambria Math"/>
              </a:rPr>
              <a:t>𝟐</a:t>
            </a:r>
            <a:r>
              <a:rPr sz="2800" spc="25" dirty="0">
                <a:latin typeface="Cambria Math"/>
                <a:cs typeface="Cambria Math"/>
              </a:rPr>
              <a:t>𝒙</a:t>
            </a:r>
            <a:r>
              <a:rPr sz="3075" spc="37" baseline="-16260" dirty="0">
                <a:latin typeface="Cambria Math"/>
                <a:cs typeface="Cambria Math"/>
              </a:rPr>
              <a:t>𝟐 </a:t>
            </a:r>
            <a:r>
              <a:rPr sz="2800" spc="-5" dirty="0">
                <a:latin typeface="Cambria Math"/>
                <a:cs typeface="Cambria Math"/>
              </a:rPr>
              <a:t>+ ⋯ + </a:t>
            </a:r>
            <a:r>
              <a:rPr sz="2800" spc="20" dirty="0">
                <a:latin typeface="Cambria Math"/>
                <a:cs typeface="Cambria Math"/>
              </a:rPr>
              <a:t>𝒘</a:t>
            </a:r>
            <a:r>
              <a:rPr sz="3075" spc="30" baseline="-16260" dirty="0">
                <a:latin typeface="Cambria Math"/>
                <a:cs typeface="Cambria Math"/>
              </a:rPr>
              <a:t>𝒏</a:t>
            </a:r>
            <a:r>
              <a:rPr sz="2800" spc="20" dirty="0">
                <a:latin typeface="Cambria Math"/>
                <a:cs typeface="Cambria Math"/>
              </a:rPr>
              <a:t>𝒙</a:t>
            </a:r>
            <a:r>
              <a:rPr sz="3075" spc="30" baseline="-16260" dirty="0">
                <a:latin typeface="Cambria Math"/>
                <a:cs typeface="Cambria Math"/>
              </a:rPr>
              <a:t>𝒏 </a:t>
            </a:r>
            <a:r>
              <a:rPr sz="2800" spc="-5" dirty="0">
                <a:latin typeface="Cambria Math"/>
                <a:cs typeface="Cambria Math"/>
              </a:rPr>
              <a:t>+</a:t>
            </a:r>
            <a:r>
              <a:rPr sz="2800" spc="31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𝒃</a:t>
            </a:r>
            <a:endParaRPr sz="2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13131"/>
            <a:ext cx="817308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지도 학습(Supervised</a:t>
            </a:r>
            <a:r>
              <a:rPr sz="4400" spc="-80" dirty="0"/>
              <a:t> </a:t>
            </a:r>
            <a:r>
              <a:rPr sz="4400" spc="-5" dirty="0"/>
              <a:t>Learning)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66089" y="1546324"/>
            <a:ext cx="5260340" cy="87439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굴림"/>
                <a:cs typeface="굴림"/>
              </a:rPr>
              <a:t>예제 Training</a:t>
            </a:r>
            <a:r>
              <a:rPr sz="2800" spc="30" dirty="0">
                <a:latin typeface="굴림"/>
                <a:cs typeface="굴림"/>
              </a:rPr>
              <a:t> </a:t>
            </a:r>
            <a:r>
              <a:rPr sz="2800" spc="-10" dirty="0">
                <a:latin typeface="굴림"/>
                <a:cs typeface="굴림"/>
              </a:rPr>
              <a:t>set:</a:t>
            </a:r>
            <a:endParaRPr sz="2800">
              <a:latin typeface="굴림"/>
              <a:cs typeface="굴림"/>
            </a:endParaRPr>
          </a:p>
          <a:p>
            <a:pPr marL="698500" lvl="1" indent="-22987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굴림"/>
                <a:cs typeface="굴림"/>
              </a:rPr>
              <a:t>10개의 </a:t>
            </a:r>
            <a:r>
              <a:rPr sz="2400" spc="-5" dirty="0">
                <a:latin typeface="굴림"/>
                <a:cs typeface="굴림"/>
              </a:rPr>
              <a:t>사진을 분류하는 data</a:t>
            </a:r>
            <a:r>
              <a:rPr sz="2400" spc="-80" dirty="0">
                <a:latin typeface="굴림"/>
                <a:cs typeface="굴림"/>
              </a:rPr>
              <a:t> </a:t>
            </a:r>
            <a:r>
              <a:rPr sz="2400" spc="-5" dirty="0">
                <a:latin typeface="굴림"/>
                <a:cs typeface="굴림"/>
              </a:rPr>
              <a:t>set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86628" y="1671827"/>
            <a:ext cx="6063996" cy="4600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7404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multi-variable </a:t>
            </a:r>
            <a:r>
              <a:rPr spc="-10" dirty="0"/>
              <a:t>linear</a:t>
            </a:r>
            <a:r>
              <a:rPr spc="85" dirty="0"/>
              <a:t> </a:t>
            </a:r>
            <a:r>
              <a:rPr spc="-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7989" y="1533296"/>
            <a:ext cx="5071745" cy="20288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79400" indent="-2286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279400" algn="l"/>
              </a:tabLst>
            </a:pPr>
            <a:r>
              <a:rPr sz="2800" spc="-5" dirty="0">
                <a:latin typeface="굴림"/>
                <a:cs typeface="굴림"/>
              </a:rPr>
              <a:t>행렬</a:t>
            </a:r>
            <a:endParaRPr sz="2800">
              <a:latin typeface="굴림"/>
              <a:cs typeface="굴림"/>
            </a:endParaRPr>
          </a:p>
          <a:p>
            <a:pPr marL="976630">
              <a:lnSpc>
                <a:spcPct val="100000"/>
              </a:lnSpc>
              <a:spcBef>
                <a:spcPts val="340"/>
              </a:spcBef>
            </a:pPr>
            <a:r>
              <a:rPr sz="2800" spc="25" dirty="0">
                <a:latin typeface="Cambria Math"/>
                <a:cs typeface="Cambria Math"/>
              </a:rPr>
              <a:t>𝒘</a:t>
            </a:r>
            <a:r>
              <a:rPr sz="3075" spc="37" baseline="-16260" dirty="0">
                <a:latin typeface="Cambria Math"/>
                <a:cs typeface="Cambria Math"/>
              </a:rPr>
              <a:t>𝟏</a:t>
            </a:r>
            <a:r>
              <a:rPr sz="2800" spc="25" dirty="0">
                <a:latin typeface="Cambria Math"/>
                <a:cs typeface="Cambria Math"/>
              </a:rPr>
              <a:t>𝒙</a:t>
            </a:r>
            <a:r>
              <a:rPr sz="3075" spc="37" baseline="-16260" dirty="0">
                <a:latin typeface="Cambria Math"/>
                <a:cs typeface="Cambria Math"/>
              </a:rPr>
              <a:t>𝟏 </a:t>
            </a:r>
            <a:r>
              <a:rPr sz="2800" spc="-5" dirty="0">
                <a:latin typeface="Cambria Math"/>
                <a:cs typeface="Cambria Math"/>
              </a:rPr>
              <a:t>+ </a:t>
            </a:r>
            <a:r>
              <a:rPr sz="2800" spc="20" dirty="0">
                <a:latin typeface="Cambria Math"/>
                <a:cs typeface="Cambria Math"/>
              </a:rPr>
              <a:t>𝒘</a:t>
            </a:r>
            <a:r>
              <a:rPr sz="3075" spc="30" baseline="-16260" dirty="0">
                <a:latin typeface="Cambria Math"/>
                <a:cs typeface="Cambria Math"/>
              </a:rPr>
              <a:t>𝟐</a:t>
            </a:r>
            <a:r>
              <a:rPr sz="2800" spc="20" dirty="0">
                <a:latin typeface="Cambria Math"/>
                <a:cs typeface="Cambria Math"/>
              </a:rPr>
              <a:t>𝒙</a:t>
            </a:r>
            <a:r>
              <a:rPr sz="3075" spc="30" baseline="-16260" dirty="0">
                <a:latin typeface="Cambria Math"/>
                <a:cs typeface="Cambria Math"/>
              </a:rPr>
              <a:t>𝟐 </a:t>
            </a:r>
            <a:r>
              <a:rPr sz="2800" spc="-5" dirty="0">
                <a:latin typeface="Cambria Math"/>
                <a:cs typeface="Cambria Math"/>
              </a:rPr>
              <a:t>+ ⋯ +</a:t>
            </a:r>
            <a:r>
              <a:rPr sz="2800" spc="350" dirty="0">
                <a:latin typeface="Cambria Math"/>
                <a:cs typeface="Cambria Math"/>
              </a:rPr>
              <a:t> </a:t>
            </a:r>
            <a:r>
              <a:rPr sz="2800" spc="25" dirty="0">
                <a:latin typeface="Cambria Math"/>
                <a:cs typeface="Cambria Math"/>
              </a:rPr>
              <a:t>𝒘</a:t>
            </a:r>
            <a:r>
              <a:rPr sz="3075" spc="37" baseline="-16260" dirty="0">
                <a:latin typeface="Cambria Math"/>
                <a:cs typeface="Cambria Math"/>
              </a:rPr>
              <a:t>𝒏</a:t>
            </a:r>
            <a:r>
              <a:rPr sz="2800" spc="25" dirty="0">
                <a:latin typeface="Cambria Math"/>
                <a:cs typeface="Cambria Math"/>
              </a:rPr>
              <a:t>𝒙</a:t>
            </a:r>
            <a:r>
              <a:rPr sz="3075" spc="37" baseline="-16260" dirty="0">
                <a:latin typeface="Cambria Math"/>
                <a:cs typeface="Cambria Math"/>
              </a:rPr>
              <a:t>𝒏</a:t>
            </a:r>
            <a:endParaRPr sz="3075" baseline="-1626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250">
              <a:latin typeface="Cambria Math"/>
              <a:cs typeface="Cambria Math"/>
            </a:endParaRPr>
          </a:p>
          <a:p>
            <a:pPr marL="279400" indent="-2286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800" spc="-10" dirty="0">
                <a:latin typeface="굴림"/>
                <a:cs typeface="굴림"/>
              </a:rPr>
              <a:t>행렬곱</a:t>
            </a:r>
            <a:endParaRPr sz="2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7404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multi-variable </a:t>
            </a:r>
            <a:r>
              <a:rPr spc="-10" dirty="0"/>
              <a:t>linear</a:t>
            </a:r>
            <a:r>
              <a:rPr spc="85" dirty="0"/>
              <a:t> </a:t>
            </a:r>
            <a:r>
              <a:rPr spc="-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0689" y="1533296"/>
            <a:ext cx="5043170" cy="9652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266700" algn="l"/>
              </a:tabLst>
            </a:pPr>
            <a:r>
              <a:rPr sz="2800" spc="-5" dirty="0">
                <a:latin typeface="굴림"/>
                <a:cs typeface="굴림"/>
              </a:rPr>
              <a:t>행렬을 사용한</a:t>
            </a:r>
            <a:r>
              <a:rPr sz="2800" spc="10" dirty="0">
                <a:latin typeface="굴림"/>
                <a:cs typeface="굴림"/>
              </a:rPr>
              <a:t> </a:t>
            </a:r>
            <a:r>
              <a:rPr sz="2800" spc="-10" dirty="0">
                <a:latin typeface="굴림"/>
                <a:cs typeface="굴림"/>
              </a:rPr>
              <a:t>Hypothesis</a:t>
            </a:r>
            <a:endParaRPr sz="2800">
              <a:latin typeface="굴림"/>
              <a:cs typeface="굴림"/>
            </a:endParaRPr>
          </a:p>
          <a:p>
            <a:pPr marL="960755">
              <a:lnSpc>
                <a:spcPct val="100000"/>
              </a:lnSpc>
              <a:spcBef>
                <a:spcPts val="340"/>
              </a:spcBef>
            </a:pPr>
            <a:r>
              <a:rPr sz="2800" spc="25" dirty="0">
                <a:latin typeface="Cambria Math"/>
                <a:cs typeface="Cambria Math"/>
              </a:rPr>
              <a:t>𝒘</a:t>
            </a:r>
            <a:r>
              <a:rPr sz="3075" spc="37" baseline="-16260" dirty="0">
                <a:latin typeface="Cambria Math"/>
                <a:cs typeface="Cambria Math"/>
              </a:rPr>
              <a:t>𝟏</a:t>
            </a:r>
            <a:r>
              <a:rPr sz="2800" spc="25" dirty="0">
                <a:latin typeface="Cambria Math"/>
                <a:cs typeface="Cambria Math"/>
              </a:rPr>
              <a:t>𝒙</a:t>
            </a:r>
            <a:r>
              <a:rPr sz="3075" spc="37" baseline="-16260" dirty="0">
                <a:latin typeface="Cambria Math"/>
                <a:cs typeface="Cambria Math"/>
              </a:rPr>
              <a:t>𝟏 </a:t>
            </a:r>
            <a:r>
              <a:rPr sz="2800" spc="-5" dirty="0">
                <a:latin typeface="Cambria Math"/>
                <a:cs typeface="Cambria Math"/>
              </a:rPr>
              <a:t>+ </a:t>
            </a:r>
            <a:r>
              <a:rPr sz="2800" spc="20" dirty="0">
                <a:latin typeface="Cambria Math"/>
                <a:cs typeface="Cambria Math"/>
              </a:rPr>
              <a:t>𝒘</a:t>
            </a:r>
            <a:r>
              <a:rPr sz="3075" spc="30" baseline="-16260" dirty="0">
                <a:latin typeface="Cambria Math"/>
                <a:cs typeface="Cambria Math"/>
              </a:rPr>
              <a:t>𝟐</a:t>
            </a:r>
            <a:r>
              <a:rPr sz="2800" spc="20" dirty="0">
                <a:latin typeface="Cambria Math"/>
                <a:cs typeface="Cambria Math"/>
              </a:rPr>
              <a:t>𝒙</a:t>
            </a:r>
            <a:r>
              <a:rPr sz="3075" spc="30" baseline="-16260" dirty="0">
                <a:latin typeface="Cambria Math"/>
                <a:cs typeface="Cambria Math"/>
              </a:rPr>
              <a:t>𝟐 </a:t>
            </a:r>
            <a:r>
              <a:rPr sz="2800" spc="-5" dirty="0">
                <a:latin typeface="Cambria Math"/>
                <a:cs typeface="Cambria Math"/>
              </a:rPr>
              <a:t>+ ⋯ +</a:t>
            </a:r>
            <a:r>
              <a:rPr sz="2800" spc="-100" dirty="0">
                <a:latin typeface="Cambria Math"/>
                <a:cs typeface="Cambria Math"/>
              </a:rPr>
              <a:t> </a:t>
            </a:r>
            <a:r>
              <a:rPr sz="2800" spc="20" dirty="0">
                <a:latin typeface="Cambria Math"/>
                <a:cs typeface="Cambria Math"/>
              </a:rPr>
              <a:t>𝒘</a:t>
            </a:r>
            <a:r>
              <a:rPr sz="3075" spc="30" baseline="-16260" dirty="0">
                <a:latin typeface="Cambria Math"/>
                <a:cs typeface="Cambria Math"/>
              </a:rPr>
              <a:t>𝒏</a:t>
            </a:r>
            <a:r>
              <a:rPr sz="2800" spc="20" dirty="0">
                <a:latin typeface="Cambria Math"/>
                <a:cs typeface="Cambria Math"/>
              </a:rPr>
              <a:t>𝒙</a:t>
            </a:r>
            <a:r>
              <a:rPr sz="3075" spc="30" baseline="-16260" dirty="0">
                <a:latin typeface="Cambria Math"/>
                <a:cs typeface="Cambria Math"/>
              </a:rPr>
              <a:t>𝒏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3778" y="3551682"/>
            <a:ext cx="1824355" cy="328930"/>
          </a:xfrm>
          <a:custGeom>
            <a:avLst/>
            <a:gdLst/>
            <a:ahLst/>
            <a:cxnLst/>
            <a:rect l="l" t="t" r="r" b="b"/>
            <a:pathLst>
              <a:path w="1824354" h="328929">
                <a:moveTo>
                  <a:pt x="1718945" y="0"/>
                </a:moveTo>
                <a:lnTo>
                  <a:pt x="1714246" y="13334"/>
                </a:lnTo>
                <a:lnTo>
                  <a:pt x="1733296" y="21597"/>
                </a:lnTo>
                <a:lnTo>
                  <a:pt x="1749679" y="33051"/>
                </a:lnTo>
                <a:lnTo>
                  <a:pt x="1774444" y="65531"/>
                </a:lnTo>
                <a:lnTo>
                  <a:pt x="1789017" y="109172"/>
                </a:lnTo>
                <a:lnTo>
                  <a:pt x="1793875" y="162813"/>
                </a:lnTo>
                <a:lnTo>
                  <a:pt x="1792658" y="191845"/>
                </a:lnTo>
                <a:lnTo>
                  <a:pt x="1782891" y="241859"/>
                </a:lnTo>
                <a:lnTo>
                  <a:pt x="1763295" y="280912"/>
                </a:lnTo>
                <a:lnTo>
                  <a:pt x="1733490" y="307288"/>
                </a:lnTo>
                <a:lnTo>
                  <a:pt x="1714753" y="315594"/>
                </a:lnTo>
                <a:lnTo>
                  <a:pt x="1718945" y="328929"/>
                </a:lnTo>
                <a:lnTo>
                  <a:pt x="1763823" y="307879"/>
                </a:lnTo>
                <a:lnTo>
                  <a:pt x="1796796" y="271398"/>
                </a:lnTo>
                <a:lnTo>
                  <a:pt x="1817084" y="222662"/>
                </a:lnTo>
                <a:lnTo>
                  <a:pt x="1823847" y="164591"/>
                </a:lnTo>
                <a:lnTo>
                  <a:pt x="1822154" y="134417"/>
                </a:lnTo>
                <a:lnTo>
                  <a:pt x="1808577" y="80974"/>
                </a:lnTo>
                <a:lnTo>
                  <a:pt x="1781667" y="37468"/>
                </a:lnTo>
                <a:lnTo>
                  <a:pt x="1742805" y="8616"/>
                </a:lnTo>
                <a:lnTo>
                  <a:pt x="1718945" y="0"/>
                </a:lnTo>
                <a:close/>
              </a:path>
              <a:path w="1824354" h="328929">
                <a:moveTo>
                  <a:pt x="104902" y="0"/>
                </a:moveTo>
                <a:lnTo>
                  <a:pt x="60134" y="21113"/>
                </a:lnTo>
                <a:lnTo>
                  <a:pt x="27178" y="57657"/>
                </a:lnTo>
                <a:lnTo>
                  <a:pt x="6778" y="106552"/>
                </a:lnTo>
                <a:lnTo>
                  <a:pt x="0" y="164591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2" y="328929"/>
                </a:lnTo>
                <a:lnTo>
                  <a:pt x="109093" y="315594"/>
                </a:lnTo>
                <a:lnTo>
                  <a:pt x="90302" y="307288"/>
                </a:lnTo>
                <a:lnTo>
                  <a:pt x="74120" y="295719"/>
                </a:lnTo>
                <a:lnTo>
                  <a:pt x="49530" y="262889"/>
                </a:lnTo>
                <a:lnTo>
                  <a:pt x="34845" y="218185"/>
                </a:lnTo>
                <a:lnTo>
                  <a:pt x="29971" y="162813"/>
                </a:lnTo>
                <a:lnTo>
                  <a:pt x="31188" y="134737"/>
                </a:lnTo>
                <a:lnTo>
                  <a:pt x="40955" y="86107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1" y="13334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9691" y="3450158"/>
            <a:ext cx="2033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658495" algn="l"/>
                <a:tab pos="1266825" algn="l"/>
                <a:tab pos="1868805" algn="l"/>
              </a:tabLst>
            </a:pPr>
            <a:r>
              <a:rPr sz="2800" spc="-10" dirty="0">
                <a:latin typeface="Cambria Math"/>
                <a:cs typeface="Cambria Math"/>
              </a:rPr>
              <a:t>𝒙</a:t>
            </a:r>
            <a:r>
              <a:rPr sz="3075" spc="-15" baseline="-16260" dirty="0">
                <a:latin typeface="Cambria Math"/>
                <a:cs typeface="Cambria Math"/>
              </a:rPr>
              <a:t>𝟏	</a:t>
            </a:r>
            <a:r>
              <a:rPr sz="2800" spc="-10" dirty="0">
                <a:latin typeface="Cambria Math"/>
                <a:cs typeface="Cambria Math"/>
              </a:rPr>
              <a:t>𝒙</a:t>
            </a:r>
            <a:r>
              <a:rPr sz="3075" spc="-15" baseline="-16260" dirty="0">
                <a:latin typeface="Cambria Math"/>
                <a:cs typeface="Cambria Math"/>
              </a:rPr>
              <a:t>𝟐	</a:t>
            </a:r>
            <a:r>
              <a:rPr sz="2800" spc="-10" dirty="0">
                <a:latin typeface="Cambria Math"/>
                <a:cs typeface="Cambria Math"/>
              </a:rPr>
              <a:t>𝒙</a:t>
            </a:r>
            <a:r>
              <a:rPr sz="3075" spc="-15" baseline="-16260" dirty="0">
                <a:latin typeface="Cambria Math"/>
                <a:cs typeface="Cambria Math"/>
              </a:rPr>
              <a:t>𝟑	</a:t>
            </a:r>
            <a:r>
              <a:rPr sz="2800" spc="95" dirty="0">
                <a:latin typeface="Cambria Math"/>
                <a:cs typeface="Cambria Math"/>
              </a:rPr>
              <a:t>∙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76141" y="3191382"/>
            <a:ext cx="793750" cy="1049655"/>
          </a:xfrm>
          <a:custGeom>
            <a:avLst/>
            <a:gdLst/>
            <a:ahLst/>
            <a:cxnLst/>
            <a:rect l="l" t="t" r="r" b="b"/>
            <a:pathLst>
              <a:path w="793750" h="1049654">
                <a:moveTo>
                  <a:pt x="626999" y="0"/>
                </a:moveTo>
                <a:lnTo>
                  <a:pt x="615950" y="12318"/>
                </a:lnTo>
                <a:lnTo>
                  <a:pt x="642682" y="45877"/>
                </a:lnTo>
                <a:lnTo>
                  <a:pt x="666654" y="83764"/>
                </a:lnTo>
                <a:lnTo>
                  <a:pt x="687876" y="125978"/>
                </a:lnTo>
                <a:lnTo>
                  <a:pt x="706361" y="172521"/>
                </a:lnTo>
                <a:lnTo>
                  <a:pt x="722122" y="223392"/>
                </a:lnTo>
                <a:lnTo>
                  <a:pt x="733065" y="268583"/>
                </a:lnTo>
                <a:lnTo>
                  <a:pt x="742018" y="315764"/>
                </a:lnTo>
                <a:lnTo>
                  <a:pt x="748982" y="364934"/>
                </a:lnTo>
                <a:lnTo>
                  <a:pt x="753956" y="416094"/>
                </a:lnTo>
                <a:lnTo>
                  <a:pt x="756941" y="469243"/>
                </a:lnTo>
                <a:lnTo>
                  <a:pt x="757936" y="524382"/>
                </a:lnTo>
                <a:lnTo>
                  <a:pt x="756941" y="579754"/>
                </a:lnTo>
                <a:lnTo>
                  <a:pt x="753956" y="633090"/>
                </a:lnTo>
                <a:lnTo>
                  <a:pt x="748982" y="684387"/>
                </a:lnTo>
                <a:lnTo>
                  <a:pt x="742018" y="733641"/>
                </a:lnTo>
                <a:lnTo>
                  <a:pt x="733065" y="780849"/>
                </a:lnTo>
                <a:lnTo>
                  <a:pt x="722122" y="826007"/>
                </a:lnTo>
                <a:lnTo>
                  <a:pt x="706361" y="876818"/>
                </a:lnTo>
                <a:lnTo>
                  <a:pt x="687876" y="923330"/>
                </a:lnTo>
                <a:lnTo>
                  <a:pt x="666654" y="965545"/>
                </a:lnTo>
                <a:lnTo>
                  <a:pt x="642682" y="1003462"/>
                </a:lnTo>
                <a:lnTo>
                  <a:pt x="615950" y="1037081"/>
                </a:lnTo>
                <a:lnTo>
                  <a:pt x="626999" y="1049273"/>
                </a:lnTo>
                <a:lnTo>
                  <a:pt x="657007" y="1016280"/>
                </a:lnTo>
                <a:lnTo>
                  <a:pt x="684248" y="978720"/>
                </a:lnTo>
                <a:lnTo>
                  <a:pt x="708728" y="936601"/>
                </a:lnTo>
                <a:lnTo>
                  <a:pt x="730452" y="889928"/>
                </a:lnTo>
                <a:lnTo>
                  <a:pt x="749427" y="838707"/>
                </a:lnTo>
                <a:lnTo>
                  <a:pt x="762824" y="792765"/>
                </a:lnTo>
                <a:lnTo>
                  <a:pt x="773801" y="744219"/>
                </a:lnTo>
                <a:lnTo>
                  <a:pt x="782351" y="693070"/>
                </a:lnTo>
                <a:lnTo>
                  <a:pt x="788467" y="639317"/>
                </a:lnTo>
                <a:lnTo>
                  <a:pt x="792142" y="582961"/>
                </a:lnTo>
                <a:lnTo>
                  <a:pt x="793369" y="524001"/>
                </a:lnTo>
                <a:lnTo>
                  <a:pt x="792142" y="465445"/>
                </a:lnTo>
                <a:lnTo>
                  <a:pt x="788467" y="409415"/>
                </a:lnTo>
                <a:lnTo>
                  <a:pt x="782351" y="355917"/>
                </a:lnTo>
                <a:lnTo>
                  <a:pt x="773801" y="304959"/>
                </a:lnTo>
                <a:lnTo>
                  <a:pt x="762824" y="256549"/>
                </a:lnTo>
                <a:lnTo>
                  <a:pt x="749427" y="210692"/>
                </a:lnTo>
                <a:lnTo>
                  <a:pt x="730452" y="159410"/>
                </a:lnTo>
                <a:lnTo>
                  <a:pt x="708728" y="112699"/>
                </a:lnTo>
                <a:lnTo>
                  <a:pt x="684248" y="70561"/>
                </a:lnTo>
                <a:lnTo>
                  <a:pt x="657007" y="32994"/>
                </a:lnTo>
                <a:lnTo>
                  <a:pt x="626999" y="0"/>
                </a:lnTo>
                <a:close/>
              </a:path>
              <a:path w="793750" h="1049654">
                <a:moveTo>
                  <a:pt x="166243" y="0"/>
                </a:moveTo>
                <a:lnTo>
                  <a:pt x="136284" y="32994"/>
                </a:lnTo>
                <a:lnTo>
                  <a:pt x="109056" y="70561"/>
                </a:lnTo>
                <a:lnTo>
                  <a:pt x="84577" y="112699"/>
                </a:lnTo>
                <a:lnTo>
                  <a:pt x="62867" y="159410"/>
                </a:lnTo>
                <a:lnTo>
                  <a:pt x="43942" y="210692"/>
                </a:lnTo>
                <a:lnTo>
                  <a:pt x="30500" y="256549"/>
                </a:lnTo>
                <a:lnTo>
                  <a:pt x="19510" y="304959"/>
                </a:lnTo>
                <a:lnTo>
                  <a:pt x="10969" y="355917"/>
                </a:lnTo>
                <a:lnTo>
                  <a:pt x="4873" y="409415"/>
                </a:lnTo>
                <a:lnTo>
                  <a:pt x="1217" y="465445"/>
                </a:lnTo>
                <a:lnTo>
                  <a:pt x="0" y="524001"/>
                </a:lnTo>
                <a:lnTo>
                  <a:pt x="1217" y="582961"/>
                </a:lnTo>
                <a:lnTo>
                  <a:pt x="4873" y="639318"/>
                </a:lnTo>
                <a:lnTo>
                  <a:pt x="10969" y="693070"/>
                </a:lnTo>
                <a:lnTo>
                  <a:pt x="19510" y="744219"/>
                </a:lnTo>
                <a:lnTo>
                  <a:pt x="30500" y="792765"/>
                </a:lnTo>
                <a:lnTo>
                  <a:pt x="43942" y="838707"/>
                </a:lnTo>
                <a:lnTo>
                  <a:pt x="62867" y="889928"/>
                </a:lnTo>
                <a:lnTo>
                  <a:pt x="84577" y="936601"/>
                </a:lnTo>
                <a:lnTo>
                  <a:pt x="109056" y="978720"/>
                </a:lnTo>
                <a:lnTo>
                  <a:pt x="136284" y="1016280"/>
                </a:lnTo>
                <a:lnTo>
                  <a:pt x="166243" y="1049273"/>
                </a:lnTo>
                <a:lnTo>
                  <a:pt x="177292" y="1037081"/>
                </a:lnTo>
                <a:lnTo>
                  <a:pt x="150608" y="1003462"/>
                </a:lnTo>
                <a:lnTo>
                  <a:pt x="126650" y="965545"/>
                </a:lnTo>
                <a:lnTo>
                  <a:pt x="105429" y="923330"/>
                </a:lnTo>
                <a:lnTo>
                  <a:pt x="86957" y="876818"/>
                </a:lnTo>
                <a:lnTo>
                  <a:pt x="71247" y="826007"/>
                </a:lnTo>
                <a:lnTo>
                  <a:pt x="60250" y="780849"/>
                </a:lnTo>
                <a:lnTo>
                  <a:pt x="51260" y="733641"/>
                </a:lnTo>
                <a:lnTo>
                  <a:pt x="44275" y="684387"/>
                </a:lnTo>
                <a:lnTo>
                  <a:pt x="39290" y="633090"/>
                </a:lnTo>
                <a:lnTo>
                  <a:pt x="36301" y="579754"/>
                </a:lnTo>
                <a:lnTo>
                  <a:pt x="35306" y="524382"/>
                </a:lnTo>
                <a:lnTo>
                  <a:pt x="36301" y="469243"/>
                </a:lnTo>
                <a:lnTo>
                  <a:pt x="39290" y="416094"/>
                </a:lnTo>
                <a:lnTo>
                  <a:pt x="44275" y="364934"/>
                </a:lnTo>
                <a:lnTo>
                  <a:pt x="51260" y="315764"/>
                </a:lnTo>
                <a:lnTo>
                  <a:pt x="60250" y="268583"/>
                </a:lnTo>
                <a:lnTo>
                  <a:pt x="71247" y="223392"/>
                </a:lnTo>
                <a:lnTo>
                  <a:pt x="86957" y="172521"/>
                </a:lnTo>
                <a:lnTo>
                  <a:pt x="105429" y="125978"/>
                </a:lnTo>
                <a:lnTo>
                  <a:pt x="126650" y="83764"/>
                </a:lnTo>
                <a:lnTo>
                  <a:pt x="150608" y="45877"/>
                </a:lnTo>
                <a:lnTo>
                  <a:pt x="177292" y="12318"/>
                </a:lnTo>
                <a:lnTo>
                  <a:pt x="1662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27017" y="2978023"/>
            <a:ext cx="476250" cy="1285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640">
              <a:lnSpc>
                <a:spcPts val="3320"/>
              </a:lnSpc>
              <a:spcBef>
                <a:spcPts val="95"/>
              </a:spcBef>
            </a:pPr>
            <a:r>
              <a:rPr sz="2800" spc="-60" dirty="0">
                <a:latin typeface="Cambria Math"/>
                <a:cs typeface="Cambria Math"/>
              </a:rPr>
              <a:t>𝑤</a:t>
            </a:r>
            <a:r>
              <a:rPr sz="3075" spc="-89" baseline="-16260" dirty="0">
                <a:latin typeface="Cambria Math"/>
                <a:cs typeface="Cambria Math"/>
              </a:rPr>
              <a:t>1</a:t>
            </a:r>
            <a:endParaRPr sz="3075" baseline="-16260">
              <a:latin typeface="Cambria Math"/>
              <a:cs typeface="Cambria Math"/>
            </a:endParaRPr>
          </a:p>
          <a:p>
            <a:pPr marL="38100">
              <a:lnSpc>
                <a:spcPts val="3285"/>
              </a:lnSpc>
            </a:pPr>
            <a:r>
              <a:rPr sz="2800" spc="-30" dirty="0">
                <a:latin typeface="Cambria Math"/>
                <a:cs typeface="Cambria Math"/>
              </a:rPr>
              <a:t>𝑤</a:t>
            </a:r>
            <a:r>
              <a:rPr sz="3075" spc="-44" baseline="-16260" dirty="0">
                <a:latin typeface="Cambria Math"/>
                <a:cs typeface="Cambria Math"/>
              </a:rPr>
              <a:t>2</a:t>
            </a:r>
            <a:endParaRPr sz="3075" baseline="-16260">
              <a:latin typeface="Cambria Math"/>
              <a:cs typeface="Cambria Math"/>
            </a:endParaRPr>
          </a:p>
          <a:p>
            <a:pPr marL="38100">
              <a:lnSpc>
                <a:spcPts val="3325"/>
              </a:lnSpc>
            </a:pPr>
            <a:r>
              <a:rPr sz="2800" spc="-30" dirty="0">
                <a:latin typeface="Cambria Math"/>
                <a:cs typeface="Cambria Math"/>
              </a:rPr>
              <a:t>𝑤</a:t>
            </a:r>
            <a:r>
              <a:rPr sz="3075" spc="-44" baseline="-16260" dirty="0">
                <a:latin typeface="Cambria Math"/>
                <a:cs typeface="Cambria Math"/>
              </a:rPr>
              <a:t>3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58919" y="3450158"/>
            <a:ext cx="3904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= </a:t>
            </a:r>
            <a:r>
              <a:rPr sz="2800" spc="-10" dirty="0">
                <a:latin typeface="Cambria Math"/>
                <a:cs typeface="Cambria Math"/>
              </a:rPr>
              <a:t>(𝑥</a:t>
            </a:r>
            <a:r>
              <a:rPr sz="3075" spc="-15" baseline="-16260" dirty="0">
                <a:latin typeface="Cambria Math"/>
                <a:cs typeface="Cambria Math"/>
              </a:rPr>
              <a:t>1</a:t>
            </a:r>
            <a:r>
              <a:rPr sz="2800" spc="-10" dirty="0">
                <a:latin typeface="Cambria Math"/>
                <a:cs typeface="Cambria Math"/>
              </a:rPr>
              <a:t>𝑤</a:t>
            </a:r>
            <a:r>
              <a:rPr sz="3075" spc="-15" baseline="-16260" dirty="0">
                <a:latin typeface="Cambria Math"/>
                <a:cs typeface="Cambria Math"/>
              </a:rPr>
              <a:t>1 </a:t>
            </a:r>
            <a:r>
              <a:rPr sz="2800" spc="-5" dirty="0">
                <a:latin typeface="Cambria Math"/>
                <a:cs typeface="Cambria Math"/>
              </a:rPr>
              <a:t>+ </a:t>
            </a:r>
            <a:r>
              <a:rPr sz="2800" spc="15" dirty="0">
                <a:latin typeface="Cambria Math"/>
                <a:cs typeface="Cambria Math"/>
              </a:rPr>
              <a:t>𝑥</a:t>
            </a:r>
            <a:r>
              <a:rPr sz="3075" spc="22" baseline="-16260" dirty="0">
                <a:latin typeface="Cambria Math"/>
                <a:cs typeface="Cambria Math"/>
              </a:rPr>
              <a:t>2</a:t>
            </a:r>
            <a:r>
              <a:rPr sz="2800" spc="15" dirty="0">
                <a:latin typeface="Cambria Math"/>
                <a:cs typeface="Cambria Math"/>
              </a:rPr>
              <a:t>𝑤</a:t>
            </a:r>
            <a:r>
              <a:rPr sz="3075" spc="22" baseline="-16260" dirty="0">
                <a:latin typeface="Cambria Math"/>
                <a:cs typeface="Cambria Math"/>
              </a:rPr>
              <a:t>2 </a:t>
            </a:r>
            <a:r>
              <a:rPr sz="2800" spc="-5" dirty="0">
                <a:latin typeface="Cambria Math"/>
                <a:cs typeface="Cambria Math"/>
              </a:rPr>
              <a:t>+</a:t>
            </a:r>
            <a:r>
              <a:rPr sz="2800" spc="90" dirty="0">
                <a:latin typeface="Cambria Math"/>
                <a:cs typeface="Cambria Math"/>
              </a:rPr>
              <a:t> </a:t>
            </a:r>
            <a:r>
              <a:rPr sz="2800" spc="35" dirty="0">
                <a:latin typeface="Cambria Math"/>
                <a:cs typeface="Cambria Math"/>
              </a:rPr>
              <a:t>𝑥</a:t>
            </a:r>
            <a:r>
              <a:rPr sz="3075" spc="52" baseline="-16260" dirty="0">
                <a:latin typeface="Cambria Math"/>
                <a:cs typeface="Cambria Math"/>
              </a:rPr>
              <a:t>3</a:t>
            </a:r>
            <a:r>
              <a:rPr sz="2800" spc="35" dirty="0">
                <a:latin typeface="Cambria Math"/>
                <a:cs typeface="Cambria Math"/>
              </a:rPr>
              <a:t>𝑤</a:t>
            </a:r>
            <a:r>
              <a:rPr sz="3075" spc="52" baseline="-16260" dirty="0">
                <a:latin typeface="Cambria Math"/>
                <a:cs typeface="Cambria Math"/>
              </a:rPr>
              <a:t>3</a:t>
            </a:r>
            <a:r>
              <a:rPr sz="2800" spc="35" dirty="0">
                <a:latin typeface="Cambria Math"/>
                <a:cs typeface="Cambria Math"/>
              </a:rPr>
              <a:t>)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99894" y="5015484"/>
            <a:ext cx="923290" cy="635635"/>
          </a:xfrm>
          <a:custGeom>
            <a:avLst/>
            <a:gdLst/>
            <a:ahLst/>
            <a:cxnLst/>
            <a:rect l="l" t="t" r="r" b="b"/>
            <a:pathLst>
              <a:path w="923289" h="635635">
                <a:moveTo>
                  <a:pt x="720470" y="0"/>
                </a:moveTo>
                <a:lnTo>
                  <a:pt x="711326" y="25781"/>
                </a:lnTo>
                <a:lnTo>
                  <a:pt x="748164" y="41784"/>
                </a:lnTo>
                <a:lnTo>
                  <a:pt x="779811" y="63896"/>
                </a:lnTo>
                <a:lnTo>
                  <a:pt x="806267" y="92128"/>
                </a:lnTo>
                <a:lnTo>
                  <a:pt x="827532" y="126492"/>
                </a:lnTo>
                <a:lnTo>
                  <a:pt x="843960" y="166308"/>
                </a:lnTo>
                <a:lnTo>
                  <a:pt x="855710" y="210899"/>
                </a:lnTo>
                <a:lnTo>
                  <a:pt x="862768" y="260276"/>
                </a:lnTo>
                <a:lnTo>
                  <a:pt x="865124" y="314452"/>
                </a:lnTo>
                <a:lnTo>
                  <a:pt x="862766" y="370478"/>
                </a:lnTo>
                <a:lnTo>
                  <a:pt x="855694" y="421386"/>
                </a:lnTo>
                <a:lnTo>
                  <a:pt x="843907" y="467149"/>
                </a:lnTo>
                <a:lnTo>
                  <a:pt x="827405" y="507746"/>
                </a:lnTo>
                <a:lnTo>
                  <a:pt x="806069" y="542604"/>
                </a:lnTo>
                <a:lnTo>
                  <a:pt x="779780" y="571174"/>
                </a:lnTo>
                <a:lnTo>
                  <a:pt x="748538" y="593465"/>
                </a:lnTo>
                <a:lnTo>
                  <a:pt x="712343" y="609485"/>
                </a:lnTo>
                <a:lnTo>
                  <a:pt x="720470" y="635279"/>
                </a:lnTo>
                <a:lnTo>
                  <a:pt x="766647" y="618669"/>
                </a:lnTo>
                <a:lnTo>
                  <a:pt x="807085" y="594631"/>
                </a:lnTo>
                <a:lnTo>
                  <a:pt x="841807" y="563161"/>
                </a:lnTo>
                <a:lnTo>
                  <a:pt x="870838" y="524256"/>
                </a:lnTo>
                <a:lnTo>
                  <a:pt x="893675" y="479419"/>
                </a:lnTo>
                <a:lnTo>
                  <a:pt x="909986" y="430069"/>
                </a:lnTo>
                <a:lnTo>
                  <a:pt x="919773" y="376219"/>
                </a:lnTo>
                <a:lnTo>
                  <a:pt x="923036" y="317881"/>
                </a:lnTo>
                <a:lnTo>
                  <a:pt x="919751" y="259611"/>
                </a:lnTo>
                <a:lnTo>
                  <a:pt x="909907" y="205771"/>
                </a:lnTo>
                <a:lnTo>
                  <a:pt x="893514" y="156360"/>
                </a:lnTo>
                <a:lnTo>
                  <a:pt x="870585" y="111379"/>
                </a:lnTo>
                <a:lnTo>
                  <a:pt x="841557" y="72348"/>
                </a:lnTo>
                <a:lnTo>
                  <a:pt x="806862" y="40782"/>
                </a:lnTo>
                <a:lnTo>
                  <a:pt x="766500" y="16670"/>
                </a:lnTo>
                <a:lnTo>
                  <a:pt x="720470" y="0"/>
                </a:lnTo>
                <a:close/>
              </a:path>
              <a:path w="923289" h="635635">
                <a:moveTo>
                  <a:pt x="202564" y="0"/>
                </a:moveTo>
                <a:lnTo>
                  <a:pt x="156533" y="16670"/>
                </a:lnTo>
                <a:lnTo>
                  <a:pt x="116157" y="40782"/>
                </a:lnTo>
                <a:lnTo>
                  <a:pt x="81424" y="72348"/>
                </a:lnTo>
                <a:lnTo>
                  <a:pt x="52324" y="111379"/>
                </a:lnTo>
                <a:lnTo>
                  <a:pt x="29414" y="156360"/>
                </a:lnTo>
                <a:lnTo>
                  <a:pt x="13065" y="205771"/>
                </a:lnTo>
                <a:lnTo>
                  <a:pt x="3264" y="259611"/>
                </a:lnTo>
                <a:lnTo>
                  <a:pt x="0" y="317881"/>
                </a:lnTo>
                <a:lnTo>
                  <a:pt x="3262" y="376219"/>
                </a:lnTo>
                <a:lnTo>
                  <a:pt x="13049" y="430069"/>
                </a:lnTo>
                <a:lnTo>
                  <a:pt x="29360" y="479419"/>
                </a:lnTo>
                <a:lnTo>
                  <a:pt x="52197" y="524256"/>
                </a:lnTo>
                <a:lnTo>
                  <a:pt x="81174" y="563161"/>
                </a:lnTo>
                <a:lnTo>
                  <a:pt x="115903" y="594631"/>
                </a:lnTo>
                <a:lnTo>
                  <a:pt x="156370" y="618669"/>
                </a:lnTo>
                <a:lnTo>
                  <a:pt x="202564" y="635279"/>
                </a:lnTo>
                <a:lnTo>
                  <a:pt x="210566" y="609485"/>
                </a:lnTo>
                <a:lnTo>
                  <a:pt x="174372" y="593465"/>
                </a:lnTo>
                <a:lnTo>
                  <a:pt x="143144" y="571174"/>
                </a:lnTo>
                <a:lnTo>
                  <a:pt x="116893" y="542604"/>
                </a:lnTo>
                <a:lnTo>
                  <a:pt x="95631" y="507746"/>
                </a:lnTo>
                <a:lnTo>
                  <a:pt x="79128" y="467149"/>
                </a:lnTo>
                <a:lnTo>
                  <a:pt x="67341" y="421386"/>
                </a:lnTo>
                <a:lnTo>
                  <a:pt x="60269" y="370478"/>
                </a:lnTo>
                <a:lnTo>
                  <a:pt x="57912" y="314452"/>
                </a:lnTo>
                <a:lnTo>
                  <a:pt x="60269" y="260276"/>
                </a:lnTo>
                <a:lnTo>
                  <a:pt x="67341" y="210899"/>
                </a:lnTo>
                <a:lnTo>
                  <a:pt x="79128" y="166308"/>
                </a:lnTo>
                <a:lnTo>
                  <a:pt x="95631" y="126492"/>
                </a:lnTo>
                <a:lnTo>
                  <a:pt x="116963" y="92128"/>
                </a:lnTo>
                <a:lnTo>
                  <a:pt x="143414" y="63896"/>
                </a:lnTo>
                <a:lnTo>
                  <a:pt x="174962" y="41784"/>
                </a:lnTo>
                <a:lnTo>
                  <a:pt x="211581" y="25781"/>
                </a:lnTo>
                <a:lnTo>
                  <a:pt x="202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85975" y="4831207"/>
            <a:ext cx="13265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8835" algn="l"/>
              </a:tabLst>
            </a:pPr>
            <a:r>
              <a:rPr sz="5400" dirty="0">
                <a:latin typeface="Cambria Math"/>
                <a:cs typeface="Cambria Math"/>
              </a:rPr>
              <a:t>𝑯	𝑿</a:t>
            </a:r>
            <a:endParaRPr sz="54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60165" y="4831207"/>
            <a:ext cx="18796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latin typeface="Cambria Math"/>
                <a:cs typeface="Cambria Math"/>
              </a:rPr>
              <a:t>=</a:t>
            </a:r>
            <a:r>
              <a:rPr sz="5400" spc="210" dirty="0">
                <a:latin typeface="Cambria Math"/>
                <a:cs typeface="Cambria Math"/>
              </a:rPr>
              <a:t> </a:t>
            </a:r>
            <a:r>
              <a:rPr sz="5400" dirty="0">
                <a:latin typeface="Cambria Math"/>
                <a:cs typeface="Cambria Math"/>
              </a:rPr>
              <a:t>𝑿𝑾</a:t>
            </a:r>
            <a:endParaRPr sz="5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7404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multi-variable </a:t>
            </a:r>
            <a:r>
              <a:rPr spc="-10" dirty="0"/>
              <a:t>linear</a:t>
            </a:r>
            <a:r>
              <a:rPr spc="85" dirty="0"/>
              <a:t> </a:t>
            </a:r>
            <a:r>
              <a:rPr spc="-5" dirty="0"/>
              <a:t>regression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2758439" y="1656588"/>
            <a:ext cx="6644546" cy="2212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29661" y="4602607"/>
            <a:ext cx="1824355" cy="328930"/>
          </a:xfrm>
          <a:custGeom>
            <a:avLst/>
            <a:gdLst/>
            <a:ahLst/>
            <a:cxnLst/>
            <a:rect l="l" t="t" r="r" b="b"/>
            <a:pathLst>
              <a:path w="1824354" h="328929">
                <a:moveTo>
                  <a:pt x="1718945" y="0"/>
                </a:moveTo>
                <a:lnTo>
                  <a:pt x="1714246" y="13335"/>
                </a:lnTo>
                <a:lnTo>
                  <a:pt x="1733296" y="21595"/>
                </a:lnTo>
                <a:lnTo>
                  <a:pt x="1749678" y="33035"/>
                </a:lnTo>
                <a:lnTo>
                  <a:pt x="1774443" y="65405"/>
                </a:lnTo>
                <a:lnTo>
                  <a:pt x="1789017" y="109108"/>
                </a:lnTo>
                <a:lnTo>
                  <a:pt x="1793875" y="162814"/>
                </a:lnTo>
                <a:lnTo>
                  <a:pt x="1792658" y="191789"/>
                </a:lnTo>
                <a:lnTo>
                  <a:pt x="1782891" y="241788"/>
                </a:lnTo>
                <a:lnTo>
                  <a:pt x="1763295" y="280838"/>
                </a:lnTo>
                <a:lnTo>
                  <a:pt x="1733490" y="307179"/>
                </a:lnTo>
                <a:lnTo>
                  <a:pt x="1714753" y="315468"/>
                </a:lnTo>
                <a:lnTo>
                  <a:pt x="1718945" y="328930"/>
                </a:lnTo>
                <a:lnTo>
                  <a:pt x="1763823" y="307832"/>
                </a:lnTo>
                <a:lnTo>
                  <a:pt x="1796796" y="271399"/>
                </a:lnTo>
                <a:lnTo>
                  <a:pt x="1817084" y="222599"/>
                </a:lnTo>
                <a:lnTo>
                  <a:pt x="1823847" y="164465"/>
                </a:lnTo>
                <a:lnTo>
                  <a:pt x="1822154" y="134346"/>
                </a:lnTo>
                <a:lnTo>
                  <a:pt x="1808577" y="80918"/>
                </a:lnTo>
                <a:lnTo>
                  <a:pt x="1781667" y="37415"/>
                </a:lnTo>
                <a:lnTo>
                  <a:pt x="1742805" y="8598"/>
                </a:lnTo>
                <a:lnTo>
                  <a:pt x="1718945" y="0"/>
                </a:lnTo>
                <a:close/>
              </a:path>
              <a:path w="1824354" h="328929">
                <a:moveTo>
                  <a:pt x="104901" y="0"/>
                </a:moveTo>
                <a:lnTo>
                  <a:pt x="60134" y="21066"/>
                </a:lnTo>
                <a:lnTo>
                  <a:pt x="27177" y="57658"/>
                </a:lnTo>
                <a:lnTo>
                  <a:pt x="6778" y="106489"/>
                </a:lnTo>
                <a:lnTo>
                  <a:pt x="0" y="164465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50"/>
                </a:lnTo>
                <a:lnTo>
                  <a:pt x="80968" y="320280"/>
                </a:lnTo>
                <a:lnTo>
                  <a:pt x="104901" y="328930"/>
                </a:lnTo>
                <a:lnTo>
                  <a:pt x="109093" y="315468"/>
                </a:lnTo>
                <a:lnTo>
                  <a:pt x="90302" y="307179"/>
                </a:lnTo>
                <a:lnTo>
                  <a:pt x="74120" y="295640"/>
                </a:lnTo>
                <a:lnTo>
                  <a:pt x="49530" y="262763"/>
                </a:lnTo>
                <a:lnTo>
                  <a:pt x="34845" y="218122"/>
                </a:lnTo>
                <a:lnTo>
                  <a:pt x="29971" y="162814"/>
                </a:lnTo>
                <a:lnTo>
                  <a:pt x="31188" y="134717"/>
                </a:lnTo>
                <a:lnTo>
                  <a:pt x="40955" y="86000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83001" y="4501641"/>
            <a:ext cx="2033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671195" algn="l"/>
                <a:tab pos="1279525" algn="l"/>
                <a:tab pos="1881505" algn="l"/>
              </a:tabLst>
            </a:pPr>
            <a:r>
              <a:rPr sz="2800" spc="-10" dirty="0">
                <a:latin typeface="Cambria Math"/>
                <a:cs typeface="Cambria Math"/>
              </a:rPr>
              <a:t>𝒙</a:t>
            </a:r>
            <a:r>
              <a:rPr sz="3075" spc="-15" baseline="-16260" dirty="0">
                <a:latin typeface="Cambria Math"/>
                <a:cs typeface="Cambria Math"/>
              </a:rPr>
              <a:t>𝟏	</a:t>
            </a:r>
            <a:r>
              <a:rPr sz="2800" spc="-10" dirty="0">
                <a:latin typeface="Cambria Math"/>
                <a:cs typeface="Cambria Math"/>
              </a:rPr>
              <a:t>𝒙</a:t>
            </a:r>
            <a:r>
              <a:rPr sz="3075" spc="-15" baseline="-16260" dirty="0">
                <a:latin typeface="Cambria Math"/>
                <a:cs typeface="Cambria Math"/>
              </a:rPr>
              <a:t>𝟐	</a:t>
            </a:r>
            <a:r>
              <a:rPr sz="2800" spc="-10" dirty="0">
                <a:latin typeface="Cambria Math"/>
                <a:cs typeface="Cambria Math"/>
              </a:rPr>
              <a:t>𝒙</a:t>
            </a:r>
            <a:r>
              <a:rPr sz="3075" spc="-15" baseline="-16260" dirty="0">
                <a:latin typeface="Cambria Math"/>
                <a:cs typeface="Cambria Math"/>
              </a:rPr>
              <a:t>𝟑	</a:t>
            </a:r>
            <a:r>
              <a:rPr sz="2800" spc="95" dirty="0">
                <a:latin typeface="Cambria Math"/>
                <a:cs typeface="Cambria Math"/>
              </a:rPr>
              <a:t>∙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72025" y="4242308"/>
            <a:ext cx="793750" cy="1049655"/>
          </a:xfrm>
          <a:custGeom>
            <a:avLst/>
            <a:gdLst/>
            <a:ahLst/>
            <a:cxnLst/>
            <a:rect l="l" t="t" r="r" b="b"/>
            <a:pathLst>
              <a:path w="793750" h="1049654">
                <a:moveTo>
                  <a:pt x="626999" y="0"/>
                </a:moveTo>
                <a:lnTo>
                  <a:pt x="615950" y="12319"/>
                </a:lnTo>
                <a:lnTo>
                  <a:pt x="642682" y="45877"/>
                </a:lnTo>
                <a:lnTo>
                  <a:pt x="666654" y="83764"/>
                </a:lnTo>
                <a:lnTo>
                  <a:pt x="687876" y="125978"/>
                </a:lnTo>
                <a:lnTo>
                  <a:pt x="706361" y="172521"/>
                </a:lnTo>
                <a:lnTo>
                  <a:pt x="722122" y="223393"/>
                </a:lnTo>
                <a:lnTo>
                  <a:pt x="733065" y="268574"/>
                </a:lnTo>
                <a:lnTo>
                  <a:pt x="742018" y="315731"/>
                </a:lnTo>
                <a:lnTo>
                  <a:pt x="748982" y="364871"/>
                </a:lnTo>
                <a:lnTo>
                  <a:pt x="753956" y="416000"/>
                </a:lnTo>
                <a:lnTo>
                  <a:pt x="756941" y="469126"/>
                </a:lnTo>
                <a:lnTo>
                  <a:pt x="757936" y="524256"/>
                </a:lnTo>
                <a:lnTo>
                  <a:pt x="756941" y="579628"/>
                </a:lnTo>
                <a:lnTo>
                  <a:pt x="753956" y="632968"/>
                </a:lnTo>
                <a:lnTo>
                  <a:pt x="748982" y="684276"/>
                </a:lnTo>
                <a:lnTo>
                  <a:pt x="742018" y="733552"/>
                </a:lnTo>
                <a:lnTo>
                  <a:pt x="733065" y="780796"/>
                </a:lnTo>
                <a:lnTo>
                  <a:pt x="722122" y="826008"/>
                </a:lnTo>
                <a:lnTo>
                  <a:pt x="706361" y="876817"/>
                </a:lnTo>
                <a:lnTo>
                  <a:pt x="687876" y="923322"/>
                </a:lnTo>
                <a:lnTo>
                  <a:pt x="666654" y="965518"/>
                </a:lnTo>
                <a:lnTo>
                  <a:pt x="642682" y="1003397"/>
                </a:lnTo>
                <a:lnTo>
                  <a:pt x="615950" y="1036955"/>
                </a:lnTo>
                <a:lnTo>
                  <a:pt x="626999" y="1049274"/>
                </a:lnTo>
                <a:lnTo>
                  <a:pt x="657007" y="1016279"/>
                </a:lnTo>
                <a:lnTo>
                  <a:pt x="684248" y="978712"/>
                </a:lnTo>
                <a:lnTo>
                  <a:pt x="708728" y="936574"/>
                </a:lnTo>
                <a:lnTo>
                  <a:pt x="730452" y="889863"/>
                </a:lnTo>
                <a:lnTo>
                  <a:pt x="749426" y="838581"/>
                </a:lnTo>
                <a:lnTo>
                  <a:pt x="762824" y="792691"/>
                </a:lnTo>
                <a:lnTo>
                  <a:pt x="773801" y="744177"/>
                </a:lnTo>
                <a:lnTo>
                  <a:pt x="782351" y="693039"/>
                </a:lnTo>
                <a:lnTo>
                  <a:pt x="788467" y="639275"/>
                </a:lnTo>
                <a:lnTo>
                  <a:pt x="792142" y="582887"/>
                </a:lnTo>
                <a:lnTo>
                  <a:pt x="793369" y="523875"/>
                </a:lnTo>
                <a:lnTo>
                  <a:pt x="792142" y="465327"/>
                </a:lnTo>
                <a:lnTo>
                  <a:pt x="788467" y="409316"/>
                </a:lnTo>
                <a:lnTo>
                  <a:pt x="782351" y="355838"/>
                </a:lnTo>
                <a:lnTo>
                  <a:pt x="773801" y="304889"/>
                </a:lnTo>
                <a:lnTo>
                  <a:pt x="762824" y="256466"/>
                </a:lnTo>
                <a:lnTo>
                  <a:pt x="749426" y="210566"/>
                </a:lnTo>
                <a:lnTo>
                  <a:pt x="730452" y="159345"/>
                </a:lnTo>
                <a:lnTo>
                  <a:pt x="708728" y="112672"/>
                </a:lnTo>
                <a:lnTo>
                  <a:pt x="684248" y="70553"/>
                </a:lnTo>
                <a:lnTo>
                  <a:pt x="657007" y="32993"/>
                </a:lnTo>
                <a:lnTo>
                  <a:pt x="626999" y="0"/>
                </a:lnTo>
                <a:close/>
              </a:path>
              <a:path w="793750" h="1049654">
                <a:moveTo>
                  <a:pt x="166242" y="0"/>
                </a:moveTo>
                <a:lnTo>
                  <a:pt x="136296" y="32993"/>
                </a:lnTo>
                <a:lnTo>
                  <a:pt x="109092" y="70553"/>
                </a:lnTo>
                <a:lnTo>
                  <a:pt x="84632" y="112672"/>
                </a:lnTo>
                <a:lnTo>
                  <a:pt x="62915" y="159345"/>
                </a:lnTo>
                <a:lnTo>
                  <a:pt x="43941" y="210566"/>
                </a:lnTo>
                <a:lnTo>
                  <a:pt x="30500" y="256466"/>
                </a:lnTo>
                <a:lnTo>
                  <a:pt x="19510" y="304889"/>
                </a:lnTo>
                <a:lnTo>
                  <a:pt x="10969" y="355838"/>
                </a:lnTo>
                <a:lnTo>
                  <a:pt x="4873" y="409316"/>
                </a:lnTo>
                <a:lnTo>
                  <a:pt x="1217" y="465327"/>
                </a:lnTo>
                <a:lnTo>
                  <a:pt x="0" y="523875"/>
                </a:lnTo>
                <a:lnTo>
                  <a:pt x="1217" y="582887"/>
                </a:lnTo>
                <a:lnTo>
                  <a:pt x="4873" y="639275"/>
                </a:lnTo>
                <a:lnTo>
                  <a:pt x="10969" y="693039"/>
                </a:lnTo>
                <a:lnTo>
                  <a:pt x="19510" y="744177"/>
                </a:lnTo>
                <a:lnTo>
                  <a:pt x="30500" y="792691"/>
                </a:lnTo>
                <a:lnTo>
                  <a:pt x="43941" y="838581"/>
                </a:lnTo>
                <a:lnTo>
                  <a:pt x="62915" y="889863"/>
                </a:lnTo>
                <a:lnTo>
                  <a:pt x="84632" y="936574"/>
                </a:lnTo>
                <a:lnTo>
                  <a:pt x="109092" y="978712"/>
                </a:lnTo>
                <a:lnTo>
                  <a:pt x="136296" y="1016279"/>
                </a:lnTo>
                <a:lnTo>
                  <a:pt x="166242" y="1049274"/>
                </a:lnTo>
                <a:lnTo>
                  <a:pt x="177291" y="1036955"/>
                </a:lnTo>
                <a:lnTo>
                  <a:pt x="150608" y="1003397"/>
                </a:lnTo>
                <a:lnTo>
                  <a:pt x="126650" y="965518"/>
                </a:lnTo>
                <a:lnTo>
                  <a:pt x="105429" y="923322"/>
                </a:lnTo>
                <a:lnTo>
                  <a:pt x="86957" y="876817"/>
                </a:lnTo>
                <a:lnTo>
                  <a:pt x="71247" y="826008"/>
                </a:lnTo>
                <a:lnTo>
                  <a:pt x="60250" y="780796"/>
                </a:lnTo>
                <a:lnTo>
                  <a:pt x="51260" y="733552"/>
                </a:lnTo>
                <a:lnTo>
                  <a:pt x="44275" y="684276"/>
                </a:lnTo>
                <a:lnTo>
                  <a:pt x="39290" y="632968"/>
                </a:lnTo>
                <a:lnTo>
                  <a:pt x="36301" y="579628"/>
                </a:lnTo>
                <a:lnTo>
                  <a:pt x="35305" y="524256"/>
                </a:lnTo>
                <a:lnTo>
                  <a:pt x="36301" y="469126"/>
                </a:lnTo>
                <a:lnTo>
                  <a:pt x="39290" y="416000"/>
                </a:lnTo>
                <a:lnTo>
                  <a:pt x="44275" y="364871"/>
                </a:lnTo>
                <a:lnTo>
                  <a:pt x="51260" y="315731"/>
                </a:lnTo>
                <a:lnTo>
                  <a:pt x="60250" y="268574"/>
                </a:lnTo>
                <a:lnTo>
                  <a:pt x="71247" y="223393"/>
                </a:lnTo>
                <a:lnTo>
                  <a:pt x="86957" y="172521"/>
                </a:lnTo>
                <a:lnTo>
                  <a:pt x="105429" y="125978"/>
                </a:lnTo>
                <a:lnTo>
                  <a:pt x="126650" y="83764"/>
                </a:lnTo>
                <a:lnTo>
                  <a:pt x="150608" y="45877"/>
                </a:lnTo>
                <a:lnTo>
                  <a:pt x="177291" y="12319"/>
                </a:lnTo>
                <a:lnTo>
                  <a:pt x="1662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23154" y="4029202"/>
            <a:ext cx="476250" cy="1285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640">
              <a:lnSpc>
                <a:spcPts val="3320"/>
              </a:lnSpc>
              <a:spcBef>
                <a:spcPts val="95"/>
              </a:spcBef>
            </a:pPr>
            <a:r>
              <a:rPr sz="2800" spc="-60" dirty="0">
                <a:latin typeface="Cambria Math"/>
                <a:cs typeface="Cambria Math"/>
              </a:rPr>
              <a:t>𝑤</a:t>
            </a:r>
            <a:r>
              <a:rPr sz="3075" spc="-89" baseline="-16260" dirty="0">
                <a:latin typeface="Cambria Math"/>
                <a:cs typeface="Cambria Math"/>
              </a:rPr>
              <a:t>1</a:t>
            </a:r>
            <a:endParaRPr sz="3075" baseline="-16260">
              <a:latin typeface="Cambria Math"/>
              <a:cs typeface="Cambria Math"/>
            </a:endParaRPr>
          </a:p>
          <a:p>
            <a:pPr marL="38100">
              <a:lnSpc>
                <a:spcPts val="3279"/>
              </a:lnSpc>
            </a:pPr>
            <a:r>
              <a:rPr sz="2800" spc="-30" dirty="0">
                <a:latin typeface="Cambria Math"/>
                <a:cs typeface="Cambria Math"/>
              </a:rPr>
              <a:t>𝑤</a:t>
            </a:r>
            <a:r>
              <a:rPr sz="3075" spc="-44" baseline="-16260" dirty="0">
                <a:latin typeface="Cambria Math"/>
                <a:cs typeface="Cambria Math"/>
              </a:rPr>
              <a:t>2</a:t>
            </a:r>
            <a:endParaRPr sz="3075" baseline="-16260">
              <a:latin typeface="Cambria Math"/>
              <a:cs typeface="Cambria Math"/>
            </a:endParaRPr>
          </a:p>
          <a:p>
            <a:pPr marL="38100">
              <a:lnSpc>
                <a:spcPts val="3325"/>
              </a:lnSpc>
            </a:pPr>
            <a:r>
              <a:rPr sz="2800" spc="-30" dirty="0">
                <a:latin typeface="Cambria Math"/>
                <a:cs typeface="Cambria Math"/>
              </a:rPr>
              <a:t>𝑤</a:t>
            </a:r>
            <a:r>
              <a:rPr sz="3075" spc="-44" baseline="-16260" dirty="0">
                <a:latin typeface="Cambria Math"/>
                <a:cs typeface="Cambria Math"/>
              </a:rPr>
              <a:t>3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4675" y="4501641"/>
            <a:ext cx="3905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= </a:t>
            </a:r>
            <a:r>
              <a:rPr sz="2800" spc="-10" dirty="0">
                <a:latin typeface="Cambria Math"/>
                <a:cs typeface="Cambria Math"/>
              </a:rPr>
              <a:t>(𝑥</a:t>
            </a:r>
            <a:r>
              <a:rPr sz="3075" spc="-15" baseline="-16260" dirty="0">
                <a:latin typeface="Cambria Math"/>
                <a:cs typeface="Cambria Math"/>
              </a:rPr>
              <a:t>1</a:t>
            </a:r>
            <a:r>
              <a:rPr sz="2800" spc="-10" dirty="0">
                <a:latin typeface="Cambria Math"/>
                <a:cs typeface="Cambria Math"/>
              </a:rPr>
              <a:t>𝑤</a:t>
            </a:r>
            <a:r>
              <a:rPr sz="3075" spc="-15" baseline="-16260" dirty="0">
                <a:latin typeface="Cambria Math"/>
                <a:cs typeface="Cambria Math"/>
              </a:rPr>
              <a:t>1 </a:t>
            </a:r>
            <a:r>
              <a:rPr sz="2800" spc="-5" dirty="0">
                <a:latin typeface="Cambria Math"/>
                <a:cs typeface="Cambria Math"/>
              </a:rPr>
              <a:t>+ </a:t>
            </a:r>
            <a:r>
              <a:rPr sz="2800" spc="15" dirty="0">
                <a:latin typeface="Cambria Math"/>
                <a:cs typeface="Cambria Math"/>
              </a:rPr>
              <a:t>𝑥</a:t>
            </a:r>
            <a:r>
              <a:rPr sz="3075" spc="22" baseline="-16260" dirty="0">
                <a:latin typeface="Cambria Math"/>
                <a:cs typeface="Cambria Math"/>
              </a:rPr>
              <a:t>2</a:t>
            </a:r>
            <a:r>
              <a:rPr sz="2800" spc="15" dirty="0">
                <a:latin typeface="Cambria Math"/>
                <a:cs typeface="Cambria Math"/>
              </a:rPr>
              <a:t>𝑤</a:t>
            </a:r>
            <a:r>
              <a:rPr sz="3075" spc="22" baseline="-16260" dirty="0">
                <a:latin typeface="Cambria Math"/>
                <a:cs typeface="Cambria Math"/>
              </a:rPr>
              <a:t>2 </a:t>
            </a:r>
            <a:r>
              <a:rPr sz="2800" spc="-5" dirty="0">
                <a:latin typeface="Cambria Math"/>
                <a:cs typeface="Cambria Math"/>
              </a:rPr>
              <a:t>+</a:t>
            </a:r>
            <a:r>
              <a:rPr sz="2800" spc="105" dirty="0">
                <a:latin typeface="Cambria Math"/>
                <a:cs typeface="Cambria Math"/>
              </a:rPr>
              <a:t> </a:t>
            </a:r>
            <a:r>
              <a:rPr sz="2800" spc="35" dirty="0">
                <a:latin typeface="Cambria Math"/>
                <a:cs typeface="Cambria Math"/>
              </a:rPr>
              <a:t>𝑥</a:t>
            </a:r>
            <a:r>
              <a:rPr sz="3075" spc="52" baseline="-16260" dirty="0">
                <a:latin typeface="Cambria Math"/>
                <a:cs typeface="Cambria Math"/>
              </a:rPr>
              <a:t>3</a:t>
            </a:r>
            <a:r>
              <a:rPr sz="2800" spc="35" dirty="0">
                <a:latin typeface="Cambria Math"/>
                <a:cs typeface="Cambria Math"/>
              </a:rPr>
              <a:t>𝑤</a:t>
            </a:r>
            <a:r>
              <a:rPr sz="3075" spc="52" baseline="-16260" dirty="0">
                <a:latin typeface="Cambria Math"/>
                <a:cs typeface="Cambria Math"/>
              </a:rPr>
              <a:t>3</a:t>
            </a:r>
            <a:r>
              <a:rPr sz="2800" spc="35" dirty="0">
                <a:latin typeface="Cambria Math"/>
                <a:cs typeface="Cambria Math"/>
              </a:rPr>
              <a:t>)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95777" y="5538978"/>
            <a:ext cx="923290" cy="635635"/>
          </a:xfrm>
          <a:custGeom>
            <a:avLst/>
            <a:gdLst/>
            <a:ahLst/>
            <a:cxnLst/>
            <a:rect l="l" t="t" r="r" b="b"/>
            <a:pathLst>
              <a:path w="923289" h="635635">
                <a:moveTo>
                  <a:pt x="720471" y="0"/>
                </a:moveTo>
                <a:lnTo>
                  <a:pt x="711326" y="25908"/>
                </a:lnTo>
                <a:lnTo>
                  <a:pt x="748164" y="41838"/>
                </a:lnTo>
                <a:lnTo>
                  <a:pt x="779811" y="63911"/>
                </a:lnTo>
                <a:lnTo>
                  <a:pt x="806267" y="92125"/>
                </a:lnTo>
                <a:lnTo>
                  <a:pt x="827532" y="126479"/>
                </a:lnTo>
                <a:lnTo>
                  <a:pt x="843960" y="166291"/>
                </a:lnTo>
                <a:lnTo>
                  <a:pt x="855710" y="210899"/>
                </a:lnTo>
                <a:lnTo>
                  <a:pt x="862768" y="260303"/>
                </a:lnTo>
                <a:lnTo>
                  <a:pt x="865124" y="314502"/>
                </a:lnTo>
                <a:lnTo>
                  <a:pt x="862766" y="370526"/>
                </a:lnTo>
                <a:lnTo>
                  <a:pt x="855694" y="421403"/>
                </a:lnTo>
                <a:lnTo>
                  <a:pt x="843907" y="467134"/>
                </a:lnTo>
                <a:lnTo>
                  <a:pt x="827405" y="507720"/>
                </a:lnTo>
                <a:lnTo>
                  <a:pt x="806069" y="542586"/>
                </a:lnTo>
                <a:lnTo>
                  <a:pt x="779780" y="571174"/>
                </a:lnTo>
                <a:lnTo>
                  <a:pt x="748538" y="593483"/>
                </a:lnTo>
                <a:lnTo>
                  <a:pt x="712343" y="609511"/>
                </a:lnTo>
                <a:lnTo>
                  <a:pt x="720471" y="635304"/>
                </a:lnTo>
                <a:lnTo>
                  <a:pt x="766647" y="618693"/>
                </a:lnTo>
                <a:lnTo>
                  <a:pt x="807085" y="594653"/>
                </a:lnTo>
                <a:lnTo>
                  <a:pt x="841807" y="563186"/>
                </a:lnTo>
                <a:lnTo>
                  <a:pt x="870838" y="524294"/>
                </a:lnTo>
                <a:lnTo>
                  <a:pt x="893675" y="479430"/>
                </a:lnTo>
                <a:lnTo>
                  <a:pt x="909986" y="430069"/>
                </a:lnTo>
                <a:lnTo>
                  <a:pt x="919773" y="376207"/>
                </a:lnTo>
                <a:lnTo>
                  <a:pt x="923036" y="317842"/>
                </a:lnTo>
                <a:lnTo>
                  <a:pt x="919751" y="259612"/>
                </a:lnTo>
                <a:lnTo>
                  <a:pt x="909907" y="205793"/>
                </a:lnTo>
                <a:lnTo>
                  <a:pt x="893514" y="156390"/>
                </a:lnTo>
                <a:lnTo>
                  <a:pt x="870585" y="111404"/>
                </a:lnTo>
                <a:lnTo>
                  <a:pt x="841557" y="72364"/>
                </a:lnTo>
                <a:lnTo>
                  <a:pt x="806862" y="40790"/>
                </a:lnTo>
                <a:lnTo>
                  <a:pt x="766500" y="16672"/>
                </a:lnTo>
                <a:lnTo>
                  <a:pt x="720471" y="0"/>
                </a:lnTo>
                <a:close/>
              </a:path>
              <a:path w="923289" h="635635">
                <a:moveTo>
                  <a:pt x="202564" y="0"/>
                </a:moveTo>
                <a:lnTo>
                  <a:pt x="156535" y="16672"/>
                </a:lnTo>
                <a:lnTo>
                  <a:pt x="116173" y="40790"/>
                </a:lnTo>
                <a:lnTo>
                  <a:pt x="81478" y="72364"/>
                </a:lnTo>
                <a:lnTo>
                  <a:pt x="52450" y="111404"/>
                </a:lnTo>
                <a:lnTo>
                  <a:pt x="29467" y="156390"/>
                </a:lnTo>
                <a:lnTo>
                  <a:pt x="13080" y="205793"/>
                </a:lnTo>
                <a:lnTo>
                  <a:pt x="3266" y="259612"/>
                </a:lnTo>
                <a:lnTo>
                  <a:pt x="0" y="317842"/>
                </a:lnTo>
                <a:lnTo>
                  <a:pt x="3262" y="376207"/>
                </a:lnTo>
                <a:lnTo>
                  <a:pt x="13049" y="430069"/>
                </a:lnTo>
                <a:lnTo>
                  <a:pt x="29360" y="479430"/>
                </a:lnTo>
                <a:lnTo>
                  <a:pt x="52197" y="524294"/>
                </a:lnTo>
                <a:lnTo>
                  <a:pt x="81174" y="563186"/>
                </a:lnTo>
                <a:lnTo>
                  <a:pt x="115903" y="594653"/>
                </a:lnTo>
                <a:lnTo>
                  <a:pt x="156370" y="618693"/>
                </a:lnTo>
                <a:lnTo>
                  <a:pt x="202564" y="635304"/>
                </a:lnTo>
                <a:lnTo>
                  <a:pt x="210565" y="609511"/>
                </a:lnTo>
                <a:lnTo>
                  <a:pt x="174372" y="593483"/>
                </a:lnTo>
                <a:lnTo>
                  <a:pt x="143144" y="571174"/>
                </a:lnTo>
                <a:lnTo>
                  <a:pt x="116893" y="542586"/>
                </a:lnTo>
                <a:lnTo>
                  <a:pt x="95631" y="507720"/>
                </a:lnTo>
                <a:lnTo>
                  <a:pt x="79128" y="467134"/>
                </a:lnTo>
                <a:lnTo>
                  <a:pt x="67341" y="421403"/>
                </a:lnTo>
                <a:lnTo>
                  <a:pt x="60269" y="370526"/>
                </a:lnTo>
                <a:lnTo>
                  <a:pt x="57912" y="314502"/>
                </a:lnTo>
                <a:lnTo>
                  <a:pt x="60269" y="260303"/>
                </a:lnTo>
                <a:lnTo>
                  <a:pt x="67341" y="210899"/>
                </a:lnTo>
                <a:lnTo>
                  <a:pt x="79128" y="166291"/>
                </a:lnTo>
                <a:lnTo>
                  <a:pt x="95631" y="126479"/>
                </a:lnTo>
                <a:lnTo>
                  <a:pt x="116963" y="92125"/>
                </a:lnTo>
                <a:lnTo>
                  <a:pt x="143414" y="63911"/>
                </a:lnTo>
                <a:lnTo>
                  <a:pt x="174962" y="41838"/>
                </a:lnTo>
                <a:lnTo>
                  <a:pt x="211582" y="25908"/>
                </a:lnTo>
                <a:lnTo>
                  <a:pt x="202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81985" y="5354828"/>
            <a:ext cx="365315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8835" algn="l"/>
                <a:tab pos="1786889" algn="l"/>
              </a:tabLst>
            </a:pPr>
            <a:r>
              <a:rPr sz="5400" dirty="0">
                <a:latin typeface="Cambria Math"/>
                <a:cs typeface="Cambria Math"/>
              </a:rPr>
              <a:t>𝑯	𝑿	=</a:t>
            </a:r>
            <a:r>
              <a:rPr sz="5400" spc="210" dirty="0">
                <a:latin typeface="Cambria Math"/>
                <a:cs typeface="Cambria Math"/>
              </a:rPr>
              <a:t> </a:t>
            </a:r>
            <a:r>
              <a:rPr sz="5400" dirty="0">
                <a:latin typeface="Cambria Math"/>
                <a:cs typeface="Cambria Math"/>
              </a:rPr>
              <a:t>𝑿𝑾</a:t>
            </a:r>
            <a:endParaRPr sz="5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7404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multi-variable </a:t>
            </a:r>
            <a:r>
              <a:rPr spc="-10" dirty="0"/>
              <a:t>linear</a:t>
            </a:r>
            <a:r>
              <a:rPr spc="85" dirty="0"/>
              <a:t> </a:t>
            </a:r>
            <a:r>
              <a:rPr spc="-5" dirty="0"/>
              <a:t>regression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7780019" y="1575816"/>
            <a:ext cx="3081067" cy="1025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6332" y="1585722"/>
            <a:ext cx="4120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latin typeface="Cambria Math"/>
                <a:cs typeface="Cambria Math"/>
              </a:rPr>
              <a:t>𝒘</a:t>
            </a:r>
            <a:r>
              <a:rPr sz="3075" spc="30" baseline="-16260" dirty="0">
                <a:latin typeface="Cambria Math"/>
                <a:cs typeface="Cambria Math"/>
              </a:rPr>
              <a:t>𝟏</a:t>
            </a:r>
            <a:r>
              <a:rPr sz="2800" spc="20" dirty="0">
                <a:latin typeface="Cambria Math"/>
                <a:cs typeface="Cambria Math"/>
              </a:rPr>
              <a:t>𝒙</a:t>
            </a:r>
            <a:r>
              <a:rPr sz="3075" spc="30" baseline="-16260" dirty="0">
                <a:latin typeface="Cambria Math"/>
                <a:cs typeface="Cambria Math"/>
              </a:rPr>
              <a:t>𝟏 </a:t>
            </a:r>
            <a:r>
              <a:rPr sz="2800" spc="-5" dirty="0">
                <a:latin typeface="Cambria Math"/>
                <a:cs typeface="Cambria Math"/>
              </a:rPr>
              <a:t>+ </a:t>
            </a:r>
            <a:r>
              <a:rPr sz="2800" spc="20" dirty="0">
                <a:latin typeface="Cambria Math"/>
                <a:cs typeface="Cambria Math"/>
              </a:rPr>
              <a:t>𝒘</a:t>
            </a:r>
            <a:r>
              <a:rPr sz="3075" spc="30" baseline="-16260" dirty="0">
                <a:latin typeface="Cambria Math"/>
                <a:cs typeface="Cambria Math"/>
              </a:rPr>
              <a:t>𝟐</a:t>
            </a:r>
            <a:r>
              <a:rPr sz="2800" spc="20" dirty="0">
                <a:latin typeface="Cambria Math"/>
                <a:cs typeface="Cambria Math"/>
              </a:rPr>
              <a:t>𝒙</a:t>
            </a:r>
            <a:r>
              <a:rPr sz="3075" spc="30" baseline="-16260" dirty="0">
                <a:latin typeface="Cambria Math"/>
                <a:cs typeface="Cambria Math"/>
              </a:rPr>
              <a:t>𝟐 </a:t>
            </a:r>
            <a:r>
              <a:rPr sz="2800" spc="-5" dirty="0">
                <a:latin typeface="Cambria Math"/>
                <a:cs typeface="Cambria Math"/>
              </a:rPr>
              <a:t>+ ⋯ +</a:t>
            </a:r>
            <a:r>
              <a:rPr sz="2800" spc="390" dirty="0">
                <a:latin typeface="Cambria Math"/>
                <a:cs typeface="Cambria Math"/>
              </a:rPr>
              <a:t> </a:t>
            </a:r>
            <a:r>
              <a:rPr sz="2800" spc="20" dirty="0">
                <a:latin typeface="Cambria Math"/>
                <a:cs typeface="Cambria Math"/>
              </a:rPr>
              <a:t>𝒘</a:t>
            </a:r>
            <a:r>
              <a:rPr sz="3075" spc="30" baseline="-16260" dirty="0">
                <a:latin typeface="Cambria Math"/>
                <a:cs typeface="Cambria Math"/>
              </a:rPr>
              <a:t>𝒏</a:t>
            </a:r>
            <a:r>
              <a:rPr sz="2800" spc="20" dirty="0">
                <a:latin typeface="Cambria Math"/>
                <a:cs typeface="Cambria Math"/>
              </a:rPr>
              <a:t>𝒙</a:t>
            </a:r>
            <a:r>
              <a:rPr sz="3075" spc="30" baseline="-16260" dirty="0">
                <a:latin typeface="Cambria Math"/>
                <a:cs typeface="Cambria Math"/>
              </a:rPr>
              <a:t>𝒏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39995" y="5901410"/>
            <a:ext cx="923290" cy="635635"/>
          </a:xfrm>
          <a:custGeom>
            <a:avLst/>
            <a:gdLst/>
            <a:ahLst/>
            <a:cxnLst/>
            <a:rect l="l" t="t" r="r" b="b"/>
            <a:pathLst>
              <a:path w="923289" h="635634">
                <a:moveTo>
                  <a:pt x="720470" y="0"/>
                </a:moveTo>
                <a:lnTo>
                  <a:pt x="711326" y="25781"/>
                </a:lnTo>
                <a:lnTo>
                  <a:pt x="748093" y="41742"/>
                </a:lnTo>
                <a:lnTo>
                  <a:pt x="779716" y="63833"/>
                </a:lnTo>
                <a:lnTo>
                  <a:pt x="806195" y="92053"/>
                </a:lnTo>
                <a:lnTo>
                  <a:pt x="827531" y="126403"/>
                </a:lnTo>
                <a:lnTo>
                  <a:pt x="843960" y="166222"/>
                </a:lnTo>
                <a:lnTo>
                  <a:pt x="855710" y="210834"/>
                </a:lnTo>
                <a:lnTo>
                  <a:pt x="862768" y="260239"/>
                </a:lnTo>
                <a:lnTo>
                  <a:pt x="865124" y="314439"/>
                </a:lnTo>
                <a:lnTo>
                  <a:pt x="862766" y="370462"/>
                </a:lnTo>
                <a:lnTo>
                  <a:pt x="855694" y="421338"/>
                </a:lnTo>
                <a:lnTo>
                  <a:pt x="843907" y="467065"/>
                </a:lnTo>
                <a:lnTo>
                  <a:pt x="827404" y="507644"/>
                </a:lnTo>
                <a:lnTo>
                  <a:pt x="806068" y="542517"/>
                </a:lnTo>
                <a:lnTo>
                  <a:pt x="779779" y="571109"/>
                </a:lnTo>
                <a:lnTo>
                  <a:pt x="748538" y="593419"/>
                </a:lnTo>
                <a:lnTo>
                  <a:pt x="712342" y="609447"/>
                </a:lnTo>
                <a:lnTo>
                  <a:pt x="720470" y="635228"/>
                </a:lnTo>
                <a:lnTo>
                  <a:pt x="766645" y="618624"/>
                </a:lnTo>
                <a:lnTo>
                  <a:pt x="807069" y="594588"/>
                </a:lnTo>
                <a:lnTo>
                  <a:pt x="841754" y="563123"/>
                </a:lnTo>
                <a:lnTo>
                  <a:pt x="870712" y="524230"/>
                </a:lnTo>
                <a:lnTo>
                  <a:pt x="893621" y="479365"/>
                </a:lnTo>
                <a:lnTo>
                  <a:pt x="909970" y="430001"/>
                </a:lnTo>
                <a:lnTo>
                  <a:pt x="919771" y="376138"/>
                </a:lnTo>
                <a:lnTo>
                  <a:pt x="923035" y="317779"/>
                </a:lnTo>
                <a:lnTo>
                  <a:pt x="919751" y="259543"/>
                </a:lnTo>
                <a:lnTo>
                  <a:pt x="909907" y="205725"/>
                </a:lnTo>
                <a:lnTo>
                  <a:pt x="893514" y="156325"/>
                </a:lnTo>
                <a:lnTo>
                  <a:pt x="870584" y="111340"/>
                </a:lnTo>
                <a:lnTo>
                  <a:pt x="841557" y="72298"/>
                </a:lnTo>
                <a:lnTo>
                  <a:pt x="806862" y="40725"/>
                </a:lnTo>
                <a:lnTo>
                  <a:pt x="766500" y="16625"/>
                </a:lnTo>
                <a:lnTo>
                  <a:pt x="720470" y="0"/>
                </a:lnTo>
                <a:close/>
              </a:path>
              <a:path w="923289" h="635634">
                <a:moveTo>
                  <a:pt x="202564" y="0"/>
                </a:moveTo>
                <a:lnTo>
                  <a:pt x="156533" y="16625"/>
                </a:lnTo>
                <a:lnTo>
                  <a:pt x="116157" y="40725"/>
                </a:lnTo>
                <a:lnTo>
                  <a:pt x="81424" y="72298"/>
                </a:lnTo>
                <a:lnTo>
                  <a:pt x="52324" y="111340"/>
                </a:lnTo>
                <a:lnTo>
                  <a:pt x="29414" y="156325"/>
                </a:lnTo>
                <a:lnTo>
                  <a:pt x="13065" y="205725"/>
                </a:lnTo>
                <a:lnTo>
                  <a:pt x="3264" y="259543"/>
                </a:lnTo>
                <a:lnTo>
                  <a:pt x="0" y="317779"/>
                </a:lnTo>
                <a:lnTo>
                  <a:pt x="3262" y="376138"/>
                </a:lnTo>
                <a:lnTo>
                  <a:pt x="13049" y="430001"/>
                </a:lnTo>
                <a:lnTo>
                  <a:pt x="29360" y="479365"/>
                </a:lnTo>
                <a:lnTo>
                  <a:pt x="52196" y="524230"/>
                </a:lnTo>
                <a:lnTo>
                  <a:pt x="81174" y="563123"/>
                </a:lnTo>
                <a:lnTo>
                  <a:pt x="115903" y="594588"/>
                </a:lnTo>
                <a:lnTo>
                  <a:pt x="156370" y="618624"/>
                </a:lnTo>
                <a:lnTo>
                  <a:pt x="202564" y="635228"/>
                </a:lnTo>
                <a:lnTo>
                  <a:pt x="210565" y="609447"/>
                </a:lnTo>
                <a:lnTo>
                  <a:pt x="174372" y="593419"/>
                </a:lnTo>
                <a:lnTo>
                  <a:pt x="143144" y="571109"/>
                </a:lnTo>
                <a:lnTo>
                  <a:pt x="116893" y="542517"/>
                </a:lnTo>
                <a:lnTo>
                  <a:pt x="95630" y="507644"/>
                </a:lnTo>
                <a:lnTo>
                  <a:pt x="79128" y="467065"/>
                </a:lnTo>
                <a:lnTo>
                  <a:pt x="67341" y="421338"/>
                </a:lnTo>
                <a:lnTo>
                  <a:pt x="60269" y="370462"/>
                </a:lnTo>
                <a:lnTo>
                  <a:pt x="57912" y="314439"/>
                </a:lnTo>
                <a:lnTo>
                  <a:pt x="60269" y="260239"/>
                </a:lnTo>
                <a:lnTo>
                  <a:pt x="67341" y="210834"/>
                </a:lnTo>
                <a:lnTo>
                  <a:pt x="79128" y="166222"/>
                </a:lnTo>
                <a:lnTo>
                  <a:pt x="95630" y="126403"/>
                </a:lnTo>
                <a:lnTo>
                  <a:pt x="116963" y="92053"/>
                </a:lnTo>
                <a:lnTo>
                  <a:pt x="143414" y="63833"/>
                </a:lnTo>
                <a:lnTo>
                  <a:pt x="174962" y="41742"/>
                </a:lnTo>
                <a:lnTo>
                  <a:pt x="211581" y="25781"/>
                </a:lnTo>
                <a:lnTo>
                  <a:pt x="202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26458" y="5717235"/>
            <a:ext cx="13265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8835" algn="l"/>
              </a:tabLst>
            </a:pPr>
            <a:r>
              <a:rPr sz="5400" dirty="0">
                <a:latin typeface="Cambria Math"/>
                <a:cs typeface="Cambria Math"/>
              </a:rPr>
              <a:t>𝑯	𝑿</a:t>
            </a:r>
            <a:endParaRPr sz="5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00647" y="5717235"/>
            <a:ext cx="18796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latin typeface="Cambria Math"/>
                <a:cs typeface="Cambria Math"/>
              </a:rPr>
              <a:t>=</a:t>
            </a:r>
            <a:r>
              <a:rPr sz="5400" spc="210" dirty="0">
                <a:latin typeface="Cambria Math"/>
                <a:cs typeface="Cambria Math"/>
              </a:rPr>
              <a:t> </a:t>
            </a:r>
            <a:r>
              <a:rPr sz="5400" dirty="0">
                <a:latin typeface="Cambria Math"/>
                <a:cs typeface="Cambria Math"/>
              </a:rPr>
              <a:t>𝑿𝑾</a:t>
            </a:r>
            <a:endParaRPr sz="5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7404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multi-variable </a:t>
            </a:r>
            <a:r>
              <a:rPr spc="-10" dirty="0"/>
              <a:t>linear</a:t>
            </a:r>
            <a:r>
              <a:rPr spc="85" dirty="0"/>
              <a:t> </a:t>
            </a:r>
            <a:r>
              <a:rPr spc="-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89" y="1576831"/>
            <a:ext cx="4464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굴림"/>
                <a:cs typeface="굴림"/>
              </a:rPr>
              <a:t>행렬을 사용한</a:t>
            </a:r>
            <a:r>
              <a:rPr sz="2800" spc="-35" dirty="0">
                <a:latin typeface="굴림"/>
                <a:cs typeface="굴림"/>
              </a:rPr>
              <a:t> </a:t>
            </a:r>
            <a:r>
              <a:rPr sz="2800" spc="-10" dirty="0">
                <a:latin typeface="굴림"/>
                <a:cs typeface="굴림"/>
              </a:rPr>
              <a:t>Hypothesis</a:t>
            </a:r>
            <a:endParaRPr sz="2800" dirty="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9995" y="5901410"/>
            <a:ext cx="923290" cy="635635"/>
          </a:xfrm>
          <a:custGeom>
            <a:avLst/>
            <a:gdLst/>
            <a:ahLst/>
            <a:cxnLst/>
            <a:rect l="l" t="t" r="r" b="b"/>
            <a:pathLst>
              <a:path w="923289" h="635634">
                <a:moveTo>
                  <a:pt x="720470" y="0"/>
                </a:moveTo>
                <a:lnTo>
                  <a:pt x="711326" y="25781"/>
                </a:lnTo>
                <a:lnTo>
                  <a:pt x="748093" y="41742"/>
                </a:lnTo>
                <a:lnTo>
                  <a:pt x="779716" y="63833"/>
                </a:lnTo>
                <a:lnTo>
                  <a:pt x="806195" y="92053"/>
                </a:lnTo>
                <a:lnTo>
                  <a:pt x="827531" y="126403"/>
                </a:lnTo>
                <a:lnTo>
                  <a:pt x="843960" y="166222"/>
                </a:lnTo>
                <a:lnTo>
                  <a:pt x="855710" y="210834"/>
                </a:lnTo>
                <a:lnTo>
                  <a:pt x="862768" y="260239"/>
                </a:lnTo>
                <a:lnTo>
                  <a:pt x="865124" y="314439"/>
                </a:lnTo>
                <a:lnTo>
                  <a:pt x="862766" y="370462"/>
                </a:lnTo>
                <a:lnTo>
                  <a:pt x="855694" y="421338"/>
                </a:lnTo>
                <a:lnTo>
                  <a:pt x="843907" y="467065"/>
                </a:lnTo>
                <a:lnTo>
                  <a:pt x="827404" y="507644"/>
                </a:lnTo>
                <a:lnTo>
                  <a:pt x="806068" y="542517"/>
                </a:lnTo>
                <a:lnTo>
                  <a:pt x="779779" y="571109"/>
                </a:lnTo>
                <a:lnTo>
                  <a:pt x="748538" y="593419"/>
                </a:lnTo>
                <a:lnTo>
                  <a:pt x="712342" y="609447"/>
                </a:lnTo>
                <a:lnTo>
                  <a:pt x="720470" y="635228"/>
                </a:lnTo>
                <a:lnTo>
                  <a:pt x="766645" y="618624"/>
                </a:lnTo>
                <a:lnTo>
                  <a:pt x="807069" y="594588"/>
                </a:lnTo>
                <a:lnTo>
                  <a:pt x="841754" y="563123"/>
                </a:lnTo>
                <a:lnTo>
                  <a:pt x="870712" y="524230"/>
                </a:lnTo>
                <a:lnTo>
                  <a:pt x="893621" y="479365"/>
                </a:lnTo>
                <a:lnTo>
                  <a:pt x="909970" y="430001"/>
                </a:lnTo>
                <a:lnTo>
                  <a:pt x="919771" y="376138"/>
                </a:lnTo>
                <a:lnTo>
                  <a:pt x="923035" y="317779"/>
                </a:lnTo>
                <a:lnTo>
                  <a:pt x="919751" y="259543"/>
                </a:lnTo>
                <a:lnTo>
                  <a:pt x="909907" y="205725"/>
                </a:lnTo>
                <a:lnTo>
                  <a:pt x="893514" y="156325"/>
                </a:lnTo>
                <a:lnTo>
                  <a:pt x="870584" y="111340"/>
                </a:lnTo>
                <a:lnTo>
                  <a:pt x="841557" y="72298"/>
                </a:lnTo>
                <a:lnTo>
                  <a:pt x="806862" y="40725"/>
                </a:lnTo>
                <a:lnTo>
                  <a:pt x="766500" y="16625"/>
                </a:lnTo>
                <a:lnTo>
                  <a:pt x="720470" y="0"/>
                </a:lnTo>
                <a:close/>
              </a:path>
              <a:path w="923289" h="635634">
                <a:moveTo>
                  <a:pt x="202564" y="0"/>
                </a:moveTo>
                <a:lnTo>
                  <a:pt x="156533" y="16625"/>
                </a:lnTo>
                <a:lnTo>
                  <a:pt x="116157" y="40725"/>
                </a:lnTo>
                <a:lnTo>
                  <a:pt x="81424" y="72298"/>
                </a:lnTo>
                <a:lnTo>
                  <a:pt x="52324" y="111340"/>
                </a:lnTo>
                <a:lnTo>
                  <a:pt x="29414" y="156325"/>
                </a:lnTo>
                <a:lnTo>
                  <a:pt x="13065" y="205725"/>
                </a:lnTo>
                <a:lnTo>
                  <a:pt x="3264" y="259543"/>
                </a:lnTo>
                <a:lnTo>
                  <a:pt x="0" y="317779"/>
                </a:lnTo>
                <a:lnTo>
                  <a:pt x="3262" y="376138"/>
                </a:lnTo>
                <a:lnTo>
                  <a:pt x="13049" y="430001"/>
                </a:lnTo>
                <a:lnTo>
                  <a:pt x="29360" y="479365"/>
                </a:lnTo>
                <a:lnTo>
                  <a:pt x="52196" y="524230"/>
                </a:lnTo>
                <a:lnTo>
                  <a:pt x="81174" y="563123"/>
                </a:lnTo>
                <a:lnTo>
                  <a:pt x="115903" y="594588"/>
                </a:lnTo>
                <a:lnTo>
                  <a:pt x="156370" y="618624"/>
                </a:lnTo>
                <a:lnTo>
                  <a:pt x="202564" y="635228"/>
                </a:lnTo>
                <a:lnTo>
                  <a:pt x="210565" y="609447"/>
                </a:lnTo>
                <a:lnTo>
                  <a:pt x="174372" y="593419"/>
                </a:lnTo>
                <a:lnTo>
                  <a:pt x="143144" y="571109"/>
                </a:lnTo>
                <a:lnTo>
                  <a:pt x="116893" y="542517"/>
                </a:lnTo>
                <a:lnTo>
                  <a:pt x="95630" y="507644"/>
                </a:lnTo>
                <a:lnTo>
                  <a:pt x="79128" y="467065"/>
                </a:lnTo>
                <a:lnTo>
                  <a:pt x="67341" y="421338"/>
                </a:lnTo>
                <a:lnTo>
                  <a:pt x="60269" y="370462"/>
                </a:lnTo>
                <a:lnTo>
                  <a:pt x="57912" y="314439"/>
                </a:lnTo>
                <a:lnTo>
                  <a:pt x="60269" y="260239"/>
                </a:lnTo>
                <a:lnTo>
                  <a:pt x="67341" y="210834"/>
                </a:lnTo>
                <a:lnTo>
                  <a:pt x="79128" y="166222"/>
                </a:lnTo>
                <a:lnTo>
                  <a:pt x="95630" y="126403"/>
                </a:lnTo>
                <a:lnTo>
                  <a:pt x="116963" y="92053"/>
                </a:lnTo>
                <a:lnTo>
                  <a:pt x="143414" y="63833"/>
                </a:lnTo>
                <a:lnTo>
                  <a:pt x="174962" y="41742"/>
                </a:lnTo>
                <a:lnTo>
                  <a:pt x="211581" y="25781"/>
                </a:lnTo>
                <a:lnTo>
                  <a:pt x="202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57780" y="4927853"/>
            <a:ext cx="1145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0570" algn="l"/>
              </a:tabLst>
            </a:pPr>
            <a:r>
              <a:rPr sz="2800" spc="-5" dirty="0">
                <a:latin typeface="굴림"/>
                <a:cs typeface="굴림"/>
              </a:rPr>
              <a:t>[</a:t>
            </a:r>
            <a:r>
              <a:rPr sz="2800" dirty="0">
                <a:latin typeface="굴림"/>
                <a:cs typeface="굴림"/>
              </a:rPr>
              <a:t>5</a:t>
            </a:r>
            <a:r>
              <a:rPr sz="2800" spc="-5" dirty="0">
                <a:latin typeface="굴림"/>
                <a:cs typeface="굴림"/>
              </a:rPr>
              <a:t>,</a:t>
            </a:r>
            <a:r>
              <a:rPr sz="2800" dirty="0">
                <a:latin typeface="굴림"/>
                <a:cs typeface="굴림"/>
              </a:rPr>
              <a:t>	</a:t>
            </a:r>
            <a:r>
              <a:rPr sz="2800" spc="-10" dirty="0">
                <a:latin typeface="굴림"/>
                <a:cs typeface="굴림"/>
              </a:rPr>
              <a:t>3]</a:t>
            </a:r>
            <a:endParaRPr sz="28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6458" y="4896992"/>
            <a:ext cx="3803142" cy="17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0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latin typeface="굴림"/>
                <a:cs typeface="굴림"/>
              </a:rPr>
              <a:t>   </a:t>
            </a:r>
            <a:r>
              <a:rPr sz="3200" dirty="0">
                <a:latin typeface="굴림"/>
                <a:cs typeface="굴림"/>
              </a:rPr>
              <a:t>[3,</a:t>
            </a:r>
            <a:r>
              <a:rPr lang="en-US" sz="3200" dirty="0">
                <a:latin typeface="굴림"/>
                <a:cs typeface="굴림"/>
              </a:rPr>
              <a:t> </a:t>
            </a:r>
            <a:r>
              <a:rPr sz="3200" spc="-10" dirty="0">
                <a:latin typeface="굴림"/>
                <a:cs typeface="굴림"/>
              </a:rPr>
              <a:t>1]</a:t>
            </a:r>
            <a:endParaRPr lang="en-US" sz="3200" spc="-10" dirty="0">
              <a:latin typeface="굴림"/>
              <a:cs typeface="굴림"/>
            </a:endParaRPr>
          </a:p>
          <a:p>
            <a:pPr marL="774700">
              <a:lnSpc>
                <a:spcPct val="100000"/>
              </a:lnSpc>
              <a:spcBef>
                <a:spcPts val="100"/>
              </a:spcBef>
            </a:pPr>
            <a:endParaRPr sz="3200" dirty="0">
              <a:latin typeface="굴림"/>
              <a:cs typeface="굴림"/>
            </a:endParaRPr>
          </a:p>
          <a:p>
            <a:pPr marL="12700">
              <a:lnSpc>
                <a:spcPts val="5865"/>
              </a:lnSpc>
              <a:tabLst>
                <a:tab pos="838835" algn="l"/>
                <a:tab pos="1786255" algn="l"/>
              </a:tabLst>
            </a:pPr>
            <a:r>
              <a:rPr sz="5400" dirty="0">
                <a:latin typeface="Cambria Math"/>
                <a:cs typeface="Cambria Math"/>
              </a:rPr>
              <a:t>𝑯	𝑿	=</a:t>
            </a:r>
            <a:r>
              <a:rPr sz="5400" spc="210" dirty="0">
                <a:latin typeface="Cambria Math"/>
                <a:cs typeface="Cambria Math"/>
              </a:rPr>
              <a:t> </a:t>
            </a:r>
            <a:r>
              <a:rPr sz="5400" dirty="0">
                <a:latin typeface="Cambria Math"/>
                <a:cs typeface="Cambria Math"/>
              </a:rPr>
              <a:t>𝑿𝑾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44000" y="4901279"/>
            <a:ext cx="130378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굴림"/>
                <a:cs typeface="굴림"/>
              </a:rPr>
              <a:t>[5,</a:t>
            </a:r>
            <a:r>
              <a:rPr lang="en-US" sz="3200" dirty="0">
                <a:latin typeface="굴림"/>
                <a:cs typeface="굴림"/>
              </a:rPr>
              <a:t> </a:t>
            </a:r>
            <a:r>
              <a:rPr sz="3200" spc="-5" dirty="0">
                <a:latin typeface="굴림"/>
                <a:cs typeface="굴림"/>
              </a:rPr>
              <a:t>1]</a:t>
            </a:r>
            <a:endParaRPr sz="3200" dirty="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367C2-6BC5-4FAC-85EA-15C6326A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회귀 평가지표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46C026-9974-4213-8BA0-B5E4AB3D9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89" y="1600201"/>
            <a:ext cx="6877711" cy="345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29481A6-3120-4903-BEAD-8619B9BD2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050661"/>
            <a:ext cx="862012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2899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400"/>
            <a:ext cx="12192000" cy="6705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8825" y="1964258"/>
            <a:ext cx="8130540" cy="1301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5015"/>
              </a:lnSpc>
              <a:spcBef>
                <a:spcPts val="105"/>
              </a:spcBef>
            </a:pPr>
            <a:r>
              <a:rPr lang="en-US" sz="4400" dirty="0"/>
              <a:t>Ridge, Lasso</a:t>
            </a:r>
            <a:br>
              <a:rPr lang="en-US" sz="4400" dirty="0"/>
            </a:br>
            <a:r>
              <a:rPr lang="en-US" sz="4400" dirty="0"/>
              <a:t>-</a:t>
            </a:r>
            <a:r>
              <a:rPr lang="en-US" sz="4400" spc="5" dirty="0"/>
              <a:t> </a:t>
            </a:r>
            <a:r>
              <a:rPr lang="ko-KR" altLang="en-US" sz="4400" spc="5" dirty="0">
                <a:latin typeface="굴림" panose="020B0600000101010101" pitchFamily="50" charset="-127"/>
                <a:ea typeface="굴림" panose="020B0600000101010101" pitchFamily="50" charset="-127"/>
              </a:rPr>
              <a:t>멀티캠퍼스 </a:t>
            </a:r>
            <a:r>
              <a:rPr lang="en-US" sz="4400" dirty="0"/>
              <a:t>Lec5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09406" y="4554982"/>
            <a:ext cx="2566035" cy="9372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05"/>
              </a:spcBef>
            </a:pPr>
            <a:r>
              <a:rPr sz="2400" dirty="0">
                <a:latin typeface="굴림"/>
                <a:cs typeface="굴림"/>
              </a:rPr>
              <a:t>오프너드</a:t>
            </a:r>
            <a:r>
              <a:rPr sz="2400" spc="-100" dirty="0">
                <a:latin typeface="굴림"/>
                <a:cs typeface="굴림"/>
              </a:rPr>
              <a:t> </a:t>
            </a:r>
            <a:r>
              <a:rPr sz="2400" dirty="0">
                <a:latin typeface="굴림"/>
                <a:cs typeface="굴림"/>
              </a:rPr>
              <a:t>주식회사</a:t>
            </a:r>
            <a:endParaRPr sz="2400">
              <a:latin typeface="굴림"/>
              <a:cs typeface="굴림"/>
            </a:endParaRPr>
          </a:p>
          <a:p>
            <a:pPr marR="5080" algn="r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latin typeface="굴림"/>
                <a:cs typeface="굴림"/>
              </a:rPr>
              <a:t>양덕표</a:t>
            </a:r>
            <a:endParaRPr sz="2400">
              <a:latin typeface="굴림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0374881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7404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과소적합 </a:t>
            </a:r>
            <a:r>
              <a:rPr lang="ko-KR" altLang="en-US" spc="-5" dirty="0" err="1"/>
              <a:t>과적합</a:t>
            </a:r>
            <a:endParaRPr lang="en-US" spc="-5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619B7E5-8DFE-4474-A90C-476070321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95" y="2454442"/>
            <a:ext cx="3672983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94CB4D0-F609-4CD4-8BF1-8FE058194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438400"/>
            <a:ext cx="382905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2FCCEEE-890F-40E6-8CE7-F89F00849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672" y="2438400"/>
            <a:ext cx="382905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4727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29901-A429-494A-9019-66E19B2A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norm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EAC6C8E-463C-4857-9D95-4C2C03A83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31" y="3159263"/>
            <a:ext cx="5296639" cy="132416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1BC8B52-7EEF-40DC-8AB2-43C99971C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133600"/>
            <a:ext cx="4098758" cy="409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F64EF7-61CB-4546-963A-4B4A7F564D2E}"/>
              </a:ext>
            </a:extLst>
          </p:cNvPr>
          <p:cNvSpPr txBox="1"/>
          <p:nvPr/>
        </p:nvSpPr>
        <p:spPr>
          <a:xfrm>
            <a:off x="401053" y="4876800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맨해튼 거리</a:t>
            </a:r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>
                <a:hlinkClick r:id="rId4"/>
              </a:rPr>
              <a:t>https://ko.wikipedia.org/wiki/%EB%A7%A8%ED%95%B4%ED%8A%BC_%EA%B1%B0%EB%A6%AC</a:t>
            </a:r>
            <a:endParaRPr lang="en-US" altLang="ko-KR"/>
          </a:p>
          <a:p>
            <a:r>
              <a:rPr lang="ko-KR" altLang="en-US"/>
              <a:t>유클리드 거리</a:t>
            </a:r>
            <a:r>
              <a:rPr lang="en-US" altLang="ko-KR"/>
              <a:t>:</a:t>
            </a:r>
          </a:p>
          <a:p>
            <a:r>
              <a:rPr lang="en-US" altLang="ko-KR" b="1">
                <a:hlinkClick r:id="rId5"/>
              </a:rPr>
              <a:t>https://ko.wikipedia.org/wiki/%EC%9C%A0%ED%81%B4%EB%A6%AC%EB%93%9C_%EA%B1%B0%EB%A6%AC</a:t>
            </a:r>
            <a:endParaRPr lang="en-US" altLang="ko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46BB5B-3F42-4891-ABEE-1B50A85DE458}"/>
              </a:ext>
            </a:extLst>
          </p:cNvPr>
          <p:cNvSpPr txBox="1"/>
          <p:nvPr/>
        </p:nvSpPr>
        <p:spPr>
          <a:xfrm>
            <a:off x="666089" y="165803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Norm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이란 간단하게 벡터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/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함수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/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신호의 크기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길이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or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강도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의 척도를 나타내는 수학적인 용어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.</a:t>
            </a:r>
          </a:p>
          <a:p>
            <a:r>
              <a:rPr lang="ko-KR" altLang="en-US" sz="1800" b="1" i="0" dirty="0">
                <a:solidFill>
                  <a:srgbClr val="000000"/>
                </a:solidFill>
                <a:effectLst/>
                <a:latin typeface="Ubuntu Condensed"/>
              </a:rPr>
              <a:t>즉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Ubuntu Condensed"/>
              </a:rPr>
              <a:t>, 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Ubuntu Condensed"/>
              </a:rPr>
              <a:t>벡터에서는 벡터의 크기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Ubuntu Condensed"/>
              </a:rPr>
              <a:t>, 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Ubuntu Condensed"/>
              </a:rPr>
              <a:t>길이를 의미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189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74041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en-US" altLang="ko-KR" b="0" i="0" dirty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Ridge, </a:t>
            </a:r>
            <a:r>
              <a:rPr lang="en-US" altLang="ko-KR" b="0" dirty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Lasso</a:t>
            </a:r>
            <a:endParaRPr lang="en-US" altLang="ko-KR" b="0" i="0" dirty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DD0FEF-F09C-4084-8249-22F8E38B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2" y="1905000"/>
            <a:ext cx="768667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05D5E7-635F-4AF0-98A3-AC4BC12CE8BC}"/>
              </a:ext>
            </a:extLst>
          </p:cNvPr>
          <p:cNvSpPr txBox="1"/>
          <p:nvPr/>
        </p:nvSpPr>
        <p:spPr>
          <a:xfrm>
            <a:off x="964868" y="3200400"/>
            <a:ext cx="102622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0" dirty="0">
                <a:effectLst/>
                <a:latin typeface="+mn-ea"/>
              </a:rPr>
              <a:t>alpha</a:t>
            </a:r>
            <a:r>
              <a:rPr lang="ko-KR" altLang="en-US" sz="2400" b="0" dirty="0">
                <a:effectLst/>
                <a:latin typeface="+mn-ea"/>
              </a:rPr>
              <a:t>는 학습 데이터 적합 정도와 회귀 계수 값을 크기 제어를 수행하는 튜닝 파라미터  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0" dirty="0">
                <a:effectLst/>
                <a:latin typeface="+mn-ea"/>
              </a:rPr>
              <a:t>alpha</a:t>
            </a:r>
            <a:r>
              <a:rPr lang="ko-KR" altLang="en-US" sz="2400" b="0" dirty="0">
                <a:effectLst/>
                <a:latin typeface="+mn-ea"/>
              </a:rPr>
              <a:t>를 </a:t>
            </a:r>
            <a:r>
              <a:rPr lang="en-US" altLang="ko-KR" sz="2400" b="0" dirty="0">
                <a:effectLst/>
                <a:latin typeface="+mn-ea"/>
              </a:rPr>
              <a:t>0</a:t>
            </a:r>
            <a:r>
              <a:rPr lang="ko-KR" altLang="en-US" sz="2400" b="0" dirty="0">
                <a:effectLst/>
                <a:latin typeface="+mn-ea"/>
              </a:rPr>
              <a:t>에서부터 지속적으로 값을 증가시키면 회귀 계수 값의 크기를 감소   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0" dirty="0">
                <a:effectLst/>
                <a:latin typeface="+mn-ea"/>
              </a:rPr>
              <a:t>비용 함수에 </a:t>
            </a:r>
            <a:r>
              <a:rPr lang="en-US" altLang="ko-KR" sz="2400" b="0" dirty="0">
                <a:effectLst/>
                <a:latin typeface="+mn-ea"/>
              </a:rPr>
              <a:t>alpha </a:t>
            </a:r>
            <a:r>
              <a:rPr lang="ko-KR" altLang="en-US" sz="2400" b="0" dirty="0">
                <a:effectLst/>
                <a:latin typeface="+mn-ea"/>
              </a:rPr>
              <a:t>값으로 페널티를 부여해 회귀 계수 값의 크기를 감소시켜 과적합을 개선하는 방식을 규제</a:t>
            </a:r>
            <a:r>
              <a:rPr lang="en-US" altLang="ko-KR" sz="2400" b="0" dirty="0">
                <a:effectLst/>
                <a:latin typeface="+mn-ea"/>
              </a:rPr>
              <a:t>(Regularization)</a:t>
            </a:r>
            <a:r>
              <a:rPr lang="ko-KR" altLang="en-US" sz="2400" b="0" dirty="0">
                <a:effectLst/>
                <a:latin typeface="+mn-ea"/>
              </a:rPr>
              <a:t>라고 한다</a:t>
            </a:r>
            <a:r>
              <a:rPr lang="en-US" altLang="ko-KR" sz="2400" b="0" dirty="0">
                <a:effectLst/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005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87115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비지도 학습(Unsupervised</a:t>
            </a:r>
            <a:r>
              <a:rPr spc="30" dirty="0"/>
              <a:t> </a:t>
            </a:r>
            <a:r>
              <a:rPr spc="-5" dirty="0"/>
              <a:t>Learning):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89" y="1546324"/>
            <a:ext cx="6222365" cy="154876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굴림"/>
                <a:cs typeface="굴림"/>
              </a:rPr>
              <a:t>비지도 학습(Unsupervised</a:t>
            </a:r>
            <a:r>
              <a:rPr sz="2800" spc="60" dirty="0">
                <a:latin typeface="굴림"/>
                <a:cs typeface="굴림"/>
              </a:rPr>
              <a:t> </a:t>
            </a:r>
            <a:r>
              <a:rPr sz="2800" spc="-10" dirty="0">
                <a:latin typeface="굴림"/>
                <a:cs typeface="굴림"/>
              </a:rPr>
              <a:t>learning):</a:t>
            </a:r>
            <a:endParaRPr sz="2800">
              <a:latin typeface="굴림"/>
              <a:cs typeface="굴림"/>
            </a:endParaRPr>
          </a:p>
          <a:p>
            <a:pPr marL="698500" lvl="1" indent="-22987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굴림"/>
                <a:cs typeface="굴림"/>
              </a:rPr>
              <a:t>labeled </a:t>
            </a:r>
            <a:r>
              <a:rPr sz="2400" dirty="0">
                <a:latin typeface="굴림"/>
                <a:cs typeface="굴림"/>
              </a:rPr>
              <a:t>data가 </a:t>
            </a:r>
            <a:r>
              <a:rPr sz="2400" spc="-5" dirty="0">
                <a:latin typeface="굴림"/>
                <a:cs typeface="굴림"/>
              </a:rPr>
              <a:t>없는 데이터</a:t>
            </a:r>
            <a:r>
              <a:rPr sz="2400" spc="-50" dirty="0">
                <a:latin typeface="굴림"/>
                <a:cs typeface="굴림"/>
              </a:rPr>
              <a:t> </a:t>
            </a:r>
            <a:r>
              <a:rPr sz="2400" spc="-5" dirty="0">
                <a:latin typeface="굴림"/>
                <a:cs typeface="굴림"/>
              </a:rPr>
              <a:t>사용</a:t>
            </a:r>
            <a:endParaRPr sz="24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1155065" algn="l"/>
                <a:tab pos="1156335" algn="l"/>
              </a:tabLst>
            </a:pPr>
            <a:r>
              <a:rPr sz="2000" dirty="0">
                <a:latin typeface="굴림"/>
                <a:cs typeface="굴림"/>
              </a:rPr>
              <a:t>Google </a:t>
            </a:r>
            <a:r>
              <a:rPr sz="2000" spc="-5" dirty="0">
                <a:latin typeface="굴림"/>
                <a:cs typeface="굴림"/>
              </a:rPr>
              <a:t>news</a:t>
            </a:r>
            <a:r>
              <a:rPr sz="2000" spc="-40" dirty="0">
                <a:latin typeface="굴림"/>
                <a:cs typeface="굴림"/>
              </a:rPr>
              <a:t> </a:t>
            </a:r>
            <a:r>
              <a:rPr sz="2000" dirty="0">
                <a:latin typeface="굴림"/>
                <a:cs typeface="굴림"/>
              </a:rPr>
              <a:t>그룹핑</a:t>
            </a:r>
            <a:endParaRPr sz="20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065" algn="l"/>
                <a:tab pos="1156335" algn="l"/>
              </a:tabLst>
            </a:pPr>
            <a:r>
              <a:rPr sz="2000" dirty="0">
                <a:latin typeface="굴림"/>
                <a:cs typeface="굴림"/>
              </a:rPr>
              <a:t>Word</a:t>
            </a:r>
            <a:r>
              <a:rPr sz="2000" spc="-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clustering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51969" y="2557290"/>
            <a:ext cx="7423387" cy="3646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74041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en-US" altLang="ko-KR" b="0" i="0" dirty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Ridge, </a:t>
            </a:r>
            <a:r>
              <a:rPr lang="en-US" altLang="ko-KR" b="0" dirty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Lasso</a:t>
            </a:r>
            <a:endParaRPr lang="en-US" altLang="ko-KR" b="0" i="0" dirty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05D5E7-635F-4AF0-98A3-AC4BC12CE8BC}"/>
              </a:ext>
            </a:extLst>
          </p:cNvPr>
          <p:cNvSpPr txBox="1"/>
          <p:nvPr/>
        </p:nvSpPr>
        <p:spPr>
          <a:xfrm>
            <a:off x="964869" y="1905000"/>
            <a:ext cx="1026226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3200" b="0" i="0" dirty="0">
                <a:effectLst/>
                <a:latin typeface="+mn-ea"/>
              </a:rPr>
              <a:t>Ridge Regression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b="0" i="0" dirty="0" err="1">
                <a:effectLst/>
                <a:latin typeface="+mn-ea"/>
              </a:rPr>
              <a:t>사이킷런은</a:t>
            </a:r>
            <a:r>
              <a:rPr lang="ko-KR" altLang="en-US" sz="2400" b="0" i="0" dirty="0">
                <a:effectLst/>
                <a:latin typeface="+mn-ea"/>
              </a:rPr>
              <a:t> </a:t>
            </a:r>
            <a:r>
              <a:rPr lang="en-US" altLang="ko-KR" sz="2400" b="0" i="0" dirty="0">
                <a:effectLst/>
                <a:latin typeface="+mn-ea"/>
              </a:rPr>
              <a:t>Ridge </a:t>
            </a:r>
            <a:r>
              <a:rPr lang="ko-KR" altLang="en-US" sz="2400" b="0" i="0" dirty="0">
                <a:effectLst/>
                <a:latin typeface="+mn-ea"/>
              </a:rPr>
              <a:t>클래스를 통해 </a:t>
            </a:r>
            <a:r>
              <a:rPr lang="ko-KR" altLang="en-US" sz="2400" b="0" i="0" dirty="0" err="1">
                <a:effectLst/>
                <a:latin typeface="+mn-ea"/>
              </a:rPr>
              <a:t>릿지</a:t>
            </a:r>
            <a:r>
              <a:rPr lang="ko-KR" altLang="en-US" sz="2400" b="0" i="0" dirty="0">
                <a:effectLst/>
                <a:latin typeface="+mn-ea"/>
              </a:rPr>
              <a:t> 회귀를 구현합니다</a:t>
            </a:r>
            <a:r>
              <a:rPr lang="en-US" altLang="ko-KR" sz="2400" b="0" i="0" dirty="0">
                <a:effectLst/>
                <a:latin typeface="+mn-ea"/>
              </a:rPr>
              <a:t>. </a:t>
            </a:r>
            <a:r>
              <a:rPr lang="ko-KR" altLang="en-US" sz="2400" b="0" i="0" dirty="0">
                <a:effectLst/>
                <a:latin typeface="+mn-ea"/>
              </a:rPr>
              <a:t>클래스의 주요 생성 파라미터는 </a:t>
            </a:r>
            <a:r>
              <a:rPr lang="en-US" altLang="ko-KR" sz="2400" b="0" i="0" dirty="0">
                <a:effectLst/>
                <a:latin typeface="+mn-ea"/>
              </a:rPr>
              <a:t>alpha</a:t>
            </a:r>
            <a:r>
              <a:rPr lang="ko-KR" altLang="en-US" sz="2400" b="0" i="0" dirty="0">
                <a:effectLst/>
                <a:latin typeface="+mn-ea"/>
              </a:rPr>
              <a:t>이며</a:t>
            </a:r>
            <a:r>
              <a:rPr lang="en-US" altLang="ko-KR" sz="2400" b="0" i="0" dirty="0">
                <a:effectLst/>
                <a:latin typeface="+mn-ea"/>
              </a:rPr>
              <a:t>, </a:t>
            </a:r>
            <a:r>
              <a:rPr lang="ko-KR" altLang="en-US" sz="2400" b="0" i="0" dirty="0">
                <a:effectLst/>
                <a:latin typeface="+mn-ea"/>
              </a:rPr>
              <a:t>이는 </a:t>
            </a:r>
            <a:r>
              <a:rPr lang="ko-KR" altLang="en-US" sz="2400" b="0" i="0" dirty="0" err="1">
                <a:effectLst/>
                <a:latin typeface="+mn-ea"/>
              </a:rPr>
              <a:t>릿지</a:t>
            </a:r>
            <a:r>
              <a:rPr lang="ko-KR" altLang="en-US" sz="2400" b="0" i="0" dirty="0">
                <a:effectLst/>
                <a:latin typeface="+mn-ea"/>
              </a:rPr>
              <a:t> 회귀의 </a:t>
            </a:r>
            <a:r>
              <a:rPr lang="en-US" altLang="ko-KR" sz="2400" b="0" i="0" dirty="0">
                <a:effectLst/>
                <a:latin typeface="+mn-ea"/>
              </a:rPr>
              <a:t>alpha L2 </a:t>
            </a:r>
            <a:r>
              <a:rPr lang="ko-KR" altLang="en-US" sz="2400" b="0" i="0" dirty="0">
                <a:effectLst/>
                <a:latin typeface="+mn-ea"/>
              </a:rPr>
              <a:t>규제 계수에 해당</a:t>
            </a:r>
            <a:endParaRPr lang="en-US" altLang="ko-KR" sz="2400" b="0" i="0" dirty="0">
              <a:effectLst/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ko-KR" altLang="en-US" sz="2400" b="0" i="0" dirty="0">
              <a:effectLst/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3200" b="0" i="0" dirty="0">
                <a:effectLst/>
                <a:latin typeface="+mn-ea"/>
              </a:rPr>
              <a:t>Lasso Regression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effectLst/>
                <a:latin typeface="+mn-ea"/>
              </a:rPr>
              <a:t> L1</a:t>
            </a:r>
            <a:r>
              <a:rPr lang="ko-KR" altLang="en-US" sz="2400" b="0" i="0" dirty="0">
                <a:effectLst/>
                <a:latin typeface="+mn-ea"/>
              </a:rPr>
              <a:t>규제는 불필요한 회귀 계수를 급격하게 감소시켜 </a:t>
            </a:r>
            <a:r>
              <a:rPr lang="en-US" altLang="ko-KR" sz="2400" b="0" i="0" dirty="0">
                <a:effectLst/>
                <a:latin typeface="+mn-ea"/>
              </a:rPr>
              <a:t>0</a:t>
            </a:r>
            <a:r>
              <a:rPr lang="ko-KR" altLang="en-US" sz="2400" b="0" i="0" dirty="0">
                <a:effectLst/>
                <a:latin typeface="+mn-ea"/>
              </a:rPr>
              <a:t>으로 만들어 제거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effectLst/>
                <a:latin typeface="+mn-ea"/>
              </a:rPr>
              <a:t> L1</a:t>
            </a:r>
            <a:r>
              <a:rPr lang="ko-KR" altLang="en-US" sz="2400" b="0" i="0" dirty="0">
                <a:effectLst/>
                <a:latin typeface="+mn-ea"/>
              </a:rPr>
              <a:t>규제는 적절한 피처만 회귀에 포함시키는 피처 선택의 특성을 가지고 있다</a:t>
            </a:r>
            <a:r>
              <a:rPr lang="en-US" altLang="ko-KR" sz="2400" b="0" i="0" dirty="0">
                <a:effectLst/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56742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8825" y="1964258"/>
            <a:ext cx="8130540" cy="1301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5015"/>
              </a:lnSpc>
              <a:spcBef>
                <a:spcPts val="105"/>
              </a:spcBef>
            </a:pPr>
            <a:r>
              <a:rPr lang="en-US" sz="4400" dirty="0"/>
              <a:t>Logistic Regression</a:t>
            </a:r>
            <a:br>
              <a:rPr lang="en-US" sz="4400" dirty="0"/>
            </a:br>
            <a:r>
              <a:rPr lang="en-US" sz="4400" dirty="0"/>
              <a:t>-</a:t>
            </a:r>
            <a:r>
              <a:rPr lang="en-US" sz="4400" spc="5" dirty="0"/>
              <a:t> </a:t>
            </a:r>
            <a:r>
              <a:rPr lang="ko-KR" altLang="en-US" sz="4400" spc="5" dirty="0">
                <a:latin typeface="굴림" panose="020B0600000101010101" pitchFamily="50" charset="-127"/>
                <a:ea typeface="굴림" panose="020B0600000101010101" pitchFamily="50" charset="-127"/>
              </a:rPr>
              <a:t>멀티캠퍼스 </a:t>
            </a:r>
            <a:r>
              <a:rPr lang="en-US" sz="4400" dirty="0"/>
              <a:t>Lec5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09406" y="4554982"/>
            <a:ext cx="2566035" cy="9372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05"/>
              </a:spcBef>
            </a:pPr>
            <a:r>
              <a:rPr sz="2400" dirty="0">
                <a:latin typeface="굴림"/>
                <a:cs typeface="굴림"/>
              </a:rPr>
              <a:t>오프너드</a:t>
            </a:r>
            <a:r>
              <a:rPr sz="2400" spc="-100" dirty="0">
                <a:latin typeface="굴림"/>
                <a:cs typeface="굴림"/>
              </a:rPr>
              <a:t> </a:t>
            </a:r>
            <a:r>
              <a:rPr sz="2400" dirty="0">
                <a:latin typeface="굴림"/>
                <a:cs typeface="굴림"/>
              </a:rPr>
              <a:t>주식회사</a:t>
            </a:r>
            <a:endParaRPr sz="2400">
              <a:latin typeface="굴림"/>
              <a:cs typeface="굴림"/>
            </a:endParaRPr>
          </a:p>
          <a:p>
            <a:pPr marR="5080" algn="r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latin typeface="굴림"/>
                <a:cs typeface="굴림"/>
              </a:rPr>
              <a:t>양덕표</a:t>
            </a:r>
            <a:endParaRPr sz="2400">
              <a:latin typeface="굴림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6066484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7404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4000" dirty="0"/>
              <a:t>Logistic Regression</a:t>
            </a:r>
            <a:endParaRPr spc="-5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7710D39-1659-4FF9-AC07-7BD3086DC372}"/>
              </a:ext>
            </a:extLst>
          </p:cNvPr>
          <p:cNvSpPr/>
          <p:nvPr/>
        </p:nvSpPr>
        <p:spPr>
          <a:xfrm>
            <a:off x="348157" y="2209800"/>
            <a:ext cx="5099914" cy="4247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AE3FF459-1C54-42B1-ADCF-8C15665B437D}"/>
              </a:ext>
            </a:extLst>
          </p:cNvPr>
          <p:cNvSpPr/>
          <p:nvPr/>
        </p:nvSpPr>
        <p:spPr>
          <a:xfrm>
            <a:off x="6482485" y="2165790"/>
            <a:ext cx="5333999" cy="424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A3F3BED-5099-4591-B89F-6A3A35E6B36B}"/>
              </a:ext>
            </a:extLst>
          </p:cNvPr>
          <p:cNvSpPr/>
          <p:nvPr/>
        </p:nvSpPr>
        <p:spPr>
          <a:xfrm>
            <a:off x="5774778" y="3657600"/>
            <a:ext cx="381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331C63-9DC2-49CE-A5A2-2466ED12D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8429" y="3851116"/>
            <a:ext cx="1648055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164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7404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4000" dirty="0"/>
              <a:t>Logistic Regression</a:t>
            </a:r>
            <a:endParaRPr spc="-5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8F653C44-2D73-41B4-8A52-522151ABC30C}"/>
              </a:ext>
            </a:extLst>
          </p:cNvPr>
          <p:cNvSpPr txBox="1"/>
          <p:nvPr/>
        </p:nvSpPr>
        <p:spPr>
          <a:xfrm>
            <a:off x="666089" y="1576831"/>
            <a:ext cx="4464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lang="ko-KR" altLang="en-US" sz="2800" spc="-5" dirty="0">
                <a:latin typeface="굴림"/>
                <a:cs typeface="굴림"/>
              </a:rPr>
              <a:t>분류에서는</a:t>
            </a:r>
            <a:r>
              <a:rPr lang="en-US" altLang="ko-KR" sz="2800" spc="-5" dirty="0">
                <a:latin typeface="굴림"/>
                <a:cs typeface="굴림"/>
              </a:rPr>
              <a:t>?</a:t>
            </a:r>
            <a:endParaRPr sz="2800" dirty="0">
              <a:latin typeface="굴림"/>
              <a:cs typeface="굴림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F3E002B-0913-40DF-BF1B-B7317E301E8F}"/>
              </a:ext>
            </a:extLst>
          </p:cNvPr>
          <p:cNvCxnSpPr>
            <a:cxnSpLocks/>
          </p:cNvCxnSpPr>
          <p:nvPr/>
        </p:nvCxnSpPr>
        <p:spPr>
          <a:xfrm flipV="1">
            <a:off x="1905000" y="2286000"/>
            <a:ext cx="0" cy="36576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907D6E7-6BF9-47E6-851D-D1C0E34D3112}"/>
              </a:ext>
            </a:extLst>
          </p:cNvPr>
          <p:cNvCxnSpPr/>
          <p:nvPr/>
        </p:nvCxnSpPr>
        <p:spPr>
          <a:xfrm>
            <a:off x="1905000" y="5943600"/>
            <a:ext cx="83820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D8A23F-BFFA-4E59-983C-70CFB723ABC0}"/>
              </a:ext>
            </a:extLst>
          </p:cNvPr>
          <p:cNvSpPr txBox="1"/>
          <p:nvPr/>
        </p:nvSpPr>
        <p:spPr>
          <a:xfrm>
            <a:off x="769753" y="2483461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1(</a:t>
            </a:r>
            <a:r>
              <a:rPr lang="ko-KR" altLang="en-US" dirty="0"/>
              <a:t>불합격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98C929-DF50-43E2-BBFE-C680C419F7F8}"/>
              </a:ext>
            </a:extLst>
          </p:cNvPr>
          <p:cNvSpPr txBox="1"/>
          <p:nvPr/>
        </p:nvSpPr>
        <p:spPr>
          <a:xfrm>
            <a:off x="979685" y="575893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0(</a:t>
            </a:r>
            <a:r>
              <a:rPr lang="ko-KR" altLang="en-US" dirty="0"/>
              <a:t>합격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ACCB89-E4F0-4812-99E4-D351923BF832}"/>
              </a:ext>
            </a:extLst>
          </p:cNvPr>
          <p:cNvSpPr txBox="1"/>
          <p:nvPr/>
        </p:nvSpPr>
        <p:spPr>
          <a:xfrm>
            <a:off x="9296400" y="6019800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학습시간</a:t>
            </a:r>
            <a:r>
              <a:rPr lang="en-US" altLang="ko-KR" dirty="0"/>
              <a:t>(h)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2147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7404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4000" dirty="0"/>
              <a:t>Logistic Regression</a:t>
            </a:r>
            <a:endParaRPr spc="-5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8F653C44-2D73-41B4-8A52-522151ABC30C}"/>
              </a:ext>
            </a:extLst>
          </p:cNvPr>
          <p:cNvSpPr txBox="1"/>
          <p:nvPr/>
        </p:nvSpPr>
        <p:spPr>
          <a:xfrm>
            <a:off x="666089" y="1576831"/>
            <a:ext cx="4464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lang="ko-KR" altLang="en-US" sz="2800" spc="-5" dirty="0">
                <a:latin typeface="굴림"/>
                <a:cs typeface="굴림"/>
              </a:rPr>
              <a:t>분류에서는</a:t>
            </a:r>
            <a:r>
              <a:rPr lang="en-US" altLang="ko-KR" sz="2800" spc="-5" dirty="0">
                <a:latin typeface="굴림"/>
                <a:cs typeface="굴림"/>
              </a:rPr>
              <a:t>?</a:t>
            </a:r>
            <a:endParaRPr sz="2800" dirty="0">
              <a:latin typeface="굴림"/>
              <a:cs typeface="굴림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001FF3D-BCF2-42EF-AFC4-6CB0278DF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088515"/>
            <a:ext cx="9010650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2379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7404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4000" dirty="0"/>
              <a:t>Logistic Regression</a:t>
            </a:r>
            <a:endParaRPr spc="-5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8F653C44-2D73-41B4-8A52-522151ABC30C}"/>
              </a:ext>
            </a:extLst>
          </p:cNvPr>
          <p:cNvSpPr txBox="1"/>
          <p:nvPr/>
        </p:nvSpPr>
        <p:spPr>
          <a:xfrm>
            <a:off x="666089" y="1576831"/>
            <a:ext cx="4464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lang="ko-KR" altLang="en-US" sz="2800" spc="-5" dirty="0">
                <a:latin typeface="굴림"/>
                <a:cs typeface="굴림"/>
              </a:rPr>
              <a:t>분류에서는</a:t>
            </a:r>
            <a:r>
              <a:rPr lang="en-US" altLang="ko-KR" sz="2800" spc="-5" dirty="0">
                <a:latin typeface="굴림"/>
                <a:cs typeface="굴림"/>
              </a:rPr>
              <a:t>?</a:t>
            </a:r>
            <a:endParaRPr sz="2800" dirty="0">
              <a:latin typeface="굴림"/>
              <a:cs typeface="굴림"/>
            </a:endParaRPr>
          </a:p>
        </p:txBody>
      </p:sp>
      <p:pic>
        <p:nvPicPr>
          <p:cNvPr id="5" name="Picture 1" descr="ClipData_20200204_003523.png">
            <a:extLst>
              <a:ext uri="{FF2B5EF4-FFF2-40B4-BE49-F238E27FC236}">
                <a16:creationId xmlns:a16="http://schemas.microsoft.com/office/drawing/2014/main" id="{617BF469-3A2B-4B17-80BA-879A3C7D1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71" y="1999922"/>
            <a:ext cx="11802529" cy="471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54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7432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지도 학습(Supervised</a:t>
            </a:r>
            <a:r>
              <a:rPr dirty="0"/>
              <a:t> </a:t>
            </a:r>
            <a:r>
              <a:rPr spc="-5" dirty="0"/>
              <a:t>Learning)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89" y="1546324"/>
            <a:ext cx="5709285" cy="16598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굴림"/>
                <a:cs typeface="굴림"/>
              </a:rPr>
              <a:t>머신 러닝에서 가장 일반적인</a:t>
            </a:r>
            <a:r>
              <a:rPr sz="2800" spc="5" dirty="0">
                <a:latin typeface="굴림"/>
                <a:cs typeface="굴림"/>
              </a:rPr>
              <a:t> </a:t>
            </a:r>
            <a:r>
              <a:rPr sz="2800" spc="-5" dirty="0">
                <a:latin typeface="굴림"/>
                <a:cs typeface="굴림"/>
              </a:rPr>
              <a:t>문제</a:t>
            </a:r>
            <a:endParaRPr sz="2800">
              <a:latin typeface="굴림"/>
              <a:cs typeface="굴림"/>
            </a:endParaRPr>
          </a:p>
          <a:p>
            <a:pPr marL="698500" lvl="1" indent="-22987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굴림"/>
                <a:cs typeface="굴림"/>
              </a:rPr>
              <a:t>이미지 분류</a:t>
            </a:r>
            <a:endParaRPr sz="2400">
              <a:latin typeface="굴림"/>
              <a:cs typeface="굴림"/>
            </a:endParaRPr>
          </a:p>
          <a:p>
            <a:pPr marL="698500" lvl="1" indent="-22987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굴림"/>
                <a:cs typeface="굴림"/>
              </a:rPr>
              <a:t>스팸 메일</a:t>
            </a:r>
            <a:r>
              <a:rPr sz="2400" spc="-20" dirty="0">
                <a:latin typeface="굴림"/>
                <a:cs typeface="굴림"/>
              </a:rPr>
              <a:t> </a:t>
            </a:r>
            <a:r>
              <a:rPr sz="2400" dirty="0">
                <a:latin typeface="굴림"/>
                <a:cs typeface="굴림"/>
              </a:rPr>
              <a:t>분류</a:t>
            </a:r>
            <a:endParaRPr sz="2400">
              <a:latin typeface="굴림"/>
              <a:cs typeface="굴림"/>
            </a:endParaRPr>
          </a:p>
          <a:p>
            <a:pPr marL="698500" lvl="1" indent="-22987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굴림"/>
                <a:cs typeface="굴림"/>
              </a:rPr>
              <a:t>시험 성적 예측</a:t>
            </a:r>
            <a:r>
              <a:rPr sz="2400" spc="-25" dirty="0">
                <a:latin typeface="굴림"/>
                <a:cs typeface="굴림"/>
              </a:rPr>
              <a:t> </a:t>
            </a:r>
            <a:r>
              <a:rPr sz="2400" dirty="0">
                <a:latin typeface="굴림"/>
                <a:cs typeface="굴림"/>
              </a:rPr>
              <a:t>등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35935" y="3235451"/>
            <a:ext cx="7600188" cy="2695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40074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Training data</a:t>
            </a:r>
            <a:r>
              <a:rPr spc="-5" dirty="0"/>
              <a:t> </a:t>
            </a:r>
            <a:r>
              <a:rPr spc="-10" dirty="0"/>
              <a:t>set</a:t>
            </a:r>
          </a:p>
        </p:txBody>
      </p:sp>
      <p:sp>
        <p:nvSpPr>
          <p:cNvPr id="3" name="object 3"/>
          <p:cNvSpPr/>
          <p:nvPr/>
        </p:nvSpPr>
        <p:spPr>
          <a:xfrm>
            <a:off x="679704" y="3406140"/>
            <a:ext cx="7469469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20529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AlphaGo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39211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지도 학습의</a:t>
            </a:r>
            <a:r>
              <a:rPr spc="-55" dirty="0"/>
              <a:t> </a:t>
            </a:r>
            <a:r>
              <a:rPr spc="-5"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89" y="1546324"/>
            <a:ext cx="7080250" cy="370395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굴림"/>
                <a:cs typeface="굴림"/>
              </a:rPr>
              <a:t>예측</a:t>
            </a:r>
            <a:r>
              <a:rPr sz="2800" spc="10" dirty="0">
                <a:latin typeface="굴림"/>
                <a:cs typeface="굴림"/>
              </a:rPr>
              <a:t> </a:t>
            </a:r>
            <a:r>
              <a:rPr sz="2800" spc="-5" dirty="0">
                <a:latin typeface="굴림"/>
                <a:cs typeface="굴림"/>
              </a:rPr>
              <a:t>알고리즘</a:t>
            </a:r>
            <a:endParaRPr sz="2800">
              <a:latin typeface="굴림"/>
              <a:cs typeface="굴림"/>
            </a:endParaRPr>
          </a:p>
          <a:p>
            <a:pPr marL="698500" lvl="1" indent="-22987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굴림"/>
                <a:cs typeface="굴림"/>
              </a:rPr>
              <a:t>회귀 </a:t>
            </a:r>
            <a:r>
              <a:rPr sz="2400" dirty="0">
                <a:latin typeface="굴림"/>
                <a:cs typeface="굴림"/>
              </a:rPr>
              <a:t>알고리즘</a:t>
            </a:r>
            <a:r>
              <a:rPr sz="2400" spc="-15" dirty="0">
                <a:latin typeface="굴림"/>
                <a:cs typeface="굴림"/>
              </a:rPr>
              <a:t> </a:t>
            </a:r>
            <a:r>
              <a:rPr sz="2400" spc="-5" dirty="0">
                <a:latin typeface="굴림"/>
                <a:cs typeface="굴림"/>
              </a:rPr>
              <a:t>(regression)</a:t>
            </a:r>
            <a:endParaRPr sz="2400">
              <a:latin typeface="굴림"/>
              <a:cs typeface="굴림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650">
              <a:latin typeface="굴림"/>
              <a:cs typeface="굴림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굴림"/>
                <a:cs typeface="굴림"/>
              </a:rPr>
              <a:t>이진 분류</a:t>
            </a:r>
            <a:r>
              <a:rPr sz="2800" spc="25" dirty="0">
                <a:latin typeface="굴림"/>
                <a:cs typeface="굴림"/>
              </a:rPr>
              <a:t> </a:t>
            </a:r>
            <a:r>
              <a:rPr sz="2800" spc="-5" dirty="0">
                <a:latin typeface="굴림"/>
                <a:cs typeface="굴림"/>
              </a:rPr>
              <a:t>알고리즘</a:t>
            </a:r>
            <a:endParaRPr sz="2800">
              <a:latin typeface="굴림"/>
              <a:cs typeface="굴림"/>
            </a:endParaRPr>
          </a:p>
          <a:p>
            <a:pPr marL="698500" lvl="1" indent="-22987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굴림"/>
                <a:cs typeface="굴림"/>
              </a:rPr>
              <a:t>이진 분류 알고리즘(binary</a:t>
            </a:r>
            <a:r>
              <a:rPr sz="2400" spc="-25" dirty="0">
                <a:latin typeface="굴림"/>
                <a:cs typeface="굴림"/>
              </a:rPr>
              <a:t> </a:t>
            </a:r>
            <a:r>
              <a:rPr sz="2400" spc="-10" dirty="0">
                <a:latin typeface="굴림"/>
                <a:cs typeface="굴림"/>
              </a:rPr>
              <a:t>classification)</a:t>
            </a:r>
            <a:endParaRPr sz="2400">
              <a:latin typeface="굴림"/>
              <a:cs typeface="굴림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650">
              <a:latin typeface="굴림"/>
              <a:cs typeface="굴림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굴림"/>
                <a:cs typeface="굴림"/>
              </a:rPr>
              <a:t>다중 분류</a:t>
            </a:r>
            <a:r>
              <a:rPr sz="2800" spc="25" dirty="0">
                <a:latin typeface="굴림"/>
                <a:cs typeface="굴림"/>
              </a:rPr>
              <a:t> </a:t>
            </a:r>
            <a:r>
              <a:rPr sz="2800" spc="-10" dirty="0">
                <a:latin typeface="굴림"/>
                <a:cs typeface="굴림"/>
              </a:rPr>
              <a:t>알고리즘</a:t>
            </a:r>
            <a:endParaRPr sz="2800">
              <a:latin typeface="굴림"/>
              <a:cs typeface="굴림"/>
            </a:endParaRPr>
          </a:p>
          <a:p>
            <a:pPr marL="698500" lvl="1" indent="-22987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굴림"/>
                <a:cs typeface="굴림"/>
              </a:rPr>
              <a:t>다중 분류 </a:t>
            </a:r>
            <a:r>
              <a:rPr sz="2400" spc="-5" dirty="0">
                <a:latin typeface="굴림"/>
                <a:cs typeface="굴림"/>
              </a:rPr>
              <a:t>알고리즘(multi-label</a:t>
            </a:r>
            <a:r>
              <a:rPr sz="2400" spc="-35" dirty="0">
                <a:latin typeface="굴림"/>
                <a:cs typeface="굴림"/>
              </a:rPr>
              <a:t> </a:t>
            </a:r>
            <a:r>
              <a:rPr sz="2400" spc="-5" dirty="0">
                <a:latin typeface="굴림"/>
                <a:cs typeface="굴림"/>
              </a:rPr>
              <a:t>classification)</a:t>
            </a:r>
            <a:endParaRPr sz="24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1004</Words>
  <Application>Microsoft Office PowerPoint</Application>
  <PresentationFormat>와이드스크린</PresentationFormat>
  <Paragraphs>198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2" baseType="lpstr">
      <vt:lpstr>Ubuntu Condensed</vt:lpstr>
      <vt:lpstr>굴림</vt:lpstr>
      <vt:lpstr>맑은 고딕</vt:lpstr>
      <vt:lpstr>Arial</vt:lpstr>
      <vt:lpstr>Calibri</vt:lpstr>
      <vt:lpstr>Cambria Math</vt:lpstr>
      <vt:lpstr>Office Theme</vt:lpstr>
      <vt:lpstr>Machine Learning의 용어와 개념 - 멀티캠퍼스 Lec1</vt:lpstr>
      <vt:lpstr>머신 러닝(Machine Learning)</vt:lpstr>
      <vt:lpstr>지도/비지도 학습</vt:lpstr>
      <vt:lpstr>지도 학습(Supervised Learning)</vt:lpstr>
      <vt:lpstr>비지도 학습(Unsupervised Learning):</vt:lpstr>
      <vt:lpstr>지도 학습(Supervised Learning)</vt:lpstr>
      <vt:lpstr>Training data set</vt:lpstr>
      <vt:lpstr>AlphaGo</vt:lpstr>
      <vt:lpstr>지도 학습의 종류</vt:lpstr>
      <vt:lpstr>회귀 알고리즘 (regression)</vt:lpstr>
      <vt:lpstr>이진 분류 알고리즘(binary classification)</vt:lpstr>
      <vt:lpstr>다중 분류 알고리즘(multi-label classification)</vt:lpstr>
      <vt:lpstr>Linear Regression의 Hypothesis 와  cost - 멀티캠퍼스 Lec2</vt:lpstr>
      <vt:lpstr>점수 예측 예제: 회귀(regression)</vt:lpstr>
      <vt:lpstr>회귀(regression): data</vt:lpstr>
      <vt:lpstr>회귀(regression): 예측(presentation)</vt:lpstr>
      <vt:lpstr>(Linear) Hypothesis</vt:lpstr>
      <vt:lpstr>(Linear) Hypothesis</vt:lpstr>
      <vt:lpstr>최적의 hypothesis는?</vt:lpstr>
      <vt:lpstr>Cost function</vt:lpstr>
      <vt:lpstr>Cost function</vt:lpstr>
      <vt:lpstr>Cost function</vt:lpstr>
      <vt:lpstr>목표: Minimize cost</vt:lpstr>
      <vt:lpstr>cost 최소화 알고리즘</vt:lpstr>
      <vt:lpstr>cost 최소화 알고리즘</vt:lpstr>
      <vt:lpstr>cost 최소화 알고리즘</vt:lpstr>
      <vt:lpstr>cost(W) 그래프</vt:lpstr>
      <vt:lpstr>cost 최소화 알고리즘</vt:lpstr>
      <vt:lpstr>cost 최소화 알고리즘</vt:lpstr>
      <vt:lpstr>cost 최소화 알고리즘</vt:lpstr>
      <vt:lpstr>cost 최소화 알고리즘</vt:lpstr>
      <vt:lpstr>cost 최소화 알고리즘</vt:lpstr>
      <vt:lpstr>cost 최소화 알고리즘</vt:lpstr>
      <vt:lpstr>cost 최소화 알고리즘</vt:lpstr>
      <vt:lpstr>multi-variable linear regression - 멀티캠퍼스 Lec3</vt:lpstr>
      <vt:lpstr>개요</vt:lpstr>
      <vt:lpstr>multi-variable linear regression</vt:lpstr>
      <vt:lpstr>multi-variable linear regression</vt:lpstr>
      <vt:lpstr>multi-variable linear regression</vt:lpstr>
      <vt:lpstr>multi-variable linear regression</vt:lpstr>
      <vt:lpstr>multi-variable linear regression</vt:lpstr>
      <vt:lpstr>multi-variable linear regression</vt:lpstr>
      <vt:lpstr>multi-variable linear regression</vt:lpstr>
      <vt:lpstr>multi-variable linear regression</vt:lpstr>
      <vt:lpstr>회귀 평가지표</vt:lpstr>
      <vt:lpstr>Ridge, Lasso - 멀티캠퍼스 Lec5</vt:lpstr>
      <vt:lpstr>과소적합 과적합</vt:lpstr>
      <vt:lpstr>norm</vt:lpstr>
      <vt:lpstr>Ridge, Lasso</vt:lpstr>
      <vt:lpstr>Ridge, Lasso</vt:lpstr>
      <vt:lpstr>Logistic Regression - 멀티캠퍼스 Lec5</vt:lpstr>
      <vt:lpstr>Logistic Regression</vt:lpstr>
      <vt:lpstr>Logistic Regression</vt:lpstr>
      <vt:lpstr>Logistic Regression</vt:lpstr>
      <vt:lpstr>Logistic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YangDuk-pyo</dc:creator>
  <cp:lastModifiedBy>YangDuk-pyo</cp:lastModifiedBy>
  <cp:revision>24</cp:revision>
  <dcterms:created xsi:type="dcterms:W3CDTF">2021-08-09T01:21:25Z</dcterms:created>
  <dcterms:modified xsi:type="dcterms:W3CDTF">2021-08-22T04:04:04Z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2021-08-09T00:00:00Z</vt:filetime>
  </property>
</Properties>
</file>