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70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 userDrawn="1"/>
        </p:nvSpPr>
        <p:spPr>
          <a:xfrm>
            <a:off x="563372" y="0"/>
            <a:ext cx="8580627" cy="531962"/>
          </a:xfrm>
          <a:custGeom>
            <a:avLst/>
            <a:gdLst>
              <a:gd name="connsiteX0" fmla="*/ 0 w 9161584"/>
              <a:gd name="connsiteY0" fmla="*/ 0 h 694592"/>
              <a:gd name="connsiteX1" fmla="*/ 9161584 w 9161584"/>
              <a:gd name="connsiteY1" fmla="*/ 0 h 694592"/>
              <a:gd name="connsiteX2" fmla="*/ 9161584 w 9161584"/>
              <a:gd name="connsiteY2" fmla="*/ 694592 h 694592"/>
              <a:gd name="connsiteX3" fmla="*/ 6383215 w 9161584"/>
              <a:gd name="connsiteY3" fmla="*/ 694592 h 694592"/>
              <a:gd name="connsiteX4" fmla="*/ 5776546 w 9161584"/>
              <a:gd name="connsiteY4" fmla="*/ 87923 h 694592"/>
              <a:gd name="connsiteX5" fmla="*/ 0 w 9161584"/>
              <a:gd name="connsiteY5" fmla="*/ 87923 h 694592"/>
              <a:gd name="connsiteX6" fmla="*/ 0 w 9161584"/>
              <a:gd name="connsiteY6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61584" h="694592">
                <a:moveTo>
                  <a:pt x="0" y="0"/>
                </a:moveTo>
                <a:lnTo>
                  <a:pt x="9161584" y="0"/>
                </a:lnTo>
                <a:lnTo>
                  <a:pt x="9161584" y="694592"/>
                </a:lnTo>
                <a:lnTo>
                  <a:pt x="6383215" y="694592"/>
                </a:lnTo>
                <a:lnTo>
                  <a:pt x="5776546" y="87923"/>
                </a:lnTo>
                <a:lnTo>
                  <a:pt x="0" y="879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9" descr="111111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1256" y="8164"/>
            <a:ext cx="564629" cy="196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95445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57158" y="606837"/>
            <a:ext cx="431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b="1" dirty="0" smtClean="0"/>
              <a:t>■ </a:t>
            </a:r>
            <a:r>
              <a:rPr lang="en-US" altLang="ko-KR" sz="1600" b="1" dirty="0" smtClean="0"/>
              <a:t>MEAT </a:t>
            </a:r>
            <a:r>
              <a:rPr lang="ko-KR" altLang="en-US" sz="1600" b="1" dirty="0" smtClean="0"/>
              <a:t>세척장 인원 변경 </a:t>
            </a:r>
            <a:r>
              <a:rPr lang="en-US" altLang="ko-KR" sz="1600" b="1" dirty="0" smtClean="0"/>
              <a:t>– </a:t>
            </a:r>
            <a:r>
              <a:rPr lang="ko-KR" altLang="en-US" sz="1600" b="1" dirty="0" smtClean="0"/>
              <a:t>총 </a:t>
            </a:r>
            <a:r>
              <a:rPr lang="en-US" altLang="ko-KR" sz="1600" b="1" dirty="0" smtClean="0"/>
              <a:t>10</a:t>
            </a:r>
            <a:r>
              <a:rPr lang="ko-KR" altLang="en-US" sz="1600" b="1" dirty="0" smtClean="0"/>
              <a:t>명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 bwMode="auto">
          <a:xfrm>
            <a:off x="334750" y="361803"/>
            <a:ext cx="2021707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▣ 개선 방안 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2-1.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285392" y="1074654"/>
            <a:ext cx="8513551" cy="8845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 smtClean="0">
                <a:solidFill>
                  <a:schemeClr val="tx1"/>
                </a:solidFill>
              </a:rPr>
              <a:t>총 </a:t>
            </a:r>
            <a:r>
              <a:rPr lang="en-US" altLang="ko-KR" sz="1300" dirty="0" smtClean="0">
                <a:solidFill>
                  <a:schemeClr val="tx1"/>
                </a:solidFill>
              </a:rPr>
              <a:t>14</a:t>
            </a:r>
            <a:r>
              <a:rPr lang="ko-KR" altLang="en-US" sz="1300" dirty="0" smtClean="0">
                <a:solidFill>
                  <a:schemeClr val="tx1"/>
                </a:solidFill>
              </a:rPr>
              <a:t>명 운영 </a:t>
            </a:r>
            <a:r>
              <a:rPr lang="en-US" altLang="ko-KR" sz="1300" dirty="0" smtClean="0">
                <a:solidFill>
                  <a:schemeClr val="tx1"/>
                </a:solidFill>
              </a:rPr>
              <a:t>-&gt; 10</a:t>
            </a:r>
            <a:r>
              <a:rPr lang="ko-KR" altLang="en-US" sz="1300" dirty="0" smtClean="0">
                <a:solidFill>
                  <a:schemeClr val="tx1"/>
                </a:solidFill>
              </a:rPr>
              <a:t>명 운영 </a:t>
            </a:r>
            <a:r>
              <a:rPr lang="en-US" altLang="ko-KR" sz="1300" dirty="0" smtClean="0">
                <a:solidFill>
                  <a:schemeClr val="tx1"/>
                </a:solidFill>
              </a:rPr>
              <a:t>(</a:t>
            </a:r>
            <a:r>
              <a:rPr lang="ko-KR" altLang="en-US" sz="1300" dirty="0" smtClean="0">
                <a:solidFill>
                  <a:schemeClr val="tx1"/>
                </a:solidFill>
              </a:rPr>
              <a:t>이동 인원 </a:t>
            </a:r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r>
              <a:rPr lang="ko-KR" altLang="en-US" sz="1300" dirty="0" smtClean="0">
                <a:solidFill>
                  <a:schemeClr val="tx1"/>
                </a:solidFill>
              </a:rPr>
              <a:t>명 </a:t>
            </a:r>
            <a:r>
              <a:rPr lang="en-US" altLang="ko-KR" sz="1300" dirty="0" smtClean="0">
                <a:solidFill>
                  <a:schemeClr val="tx1"/>
                </a:solidFill>
              </a:rPr>
              <a:t>-&gt; </a:t>
            </a:r>
            <a:r>
              <a:rPr lang="en-US" altLang="ko-KR" sz="1300" dirty="0" smtClean="0">
                <a:solidFill>
                  <a:schemeClr val="tx1"/>
                </a:solidFill>
              </a:rPr>
              <a:t>5</a:t>
            </a:r>
            <a:r>
              <a:rPr lang="ko-KR" altLang="en-US" sz="1300" dirty="0" smtClean="0">
                <a:solidFill>
                  <a:schemeClr val="tx1"/>
                </a:solidFill>
              </a:rPr>
              <a:t>명 </a:t>
            </a:r>
            <a:r>
              <a:rPr lang="en-US" altLang="ko-KR" sz="1300" dirty="0" smtClean="0">
                <a:solidFill>
                  <a:schemeClr val="tx1"/>
                </a:solidFill>
              </a:rPr>
              <a:t>/ </a:t>
            </a:r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 층  </a:t>
            </a:r>
            <a:r>
              <a:rPr lang="en-US" altLang="ko-KR" sz="1300" dirty="0" smtClean="0">
                <a:solidFill>
                  <a:schemeClr val="tx1"/>
                </a:solidFill>
              </a:rPr>
              <a:t>1</a:t>
            </a:r>
            <a:r>
              <a:rPr lang="ko-KR" altLang="en-US" sz="1300" dirty="0" smtClean="0">
                <a:solidFill>
                  <a:schemeClr val="tx1"/>
                </a:solidFill>
              </a:rPr>
              <a:t>명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 </a:t>
            </a:r>
            <a:r>
              <a:rPr lang="ko-KR" altLang="en-US" sz="1300" dirty="0" smtClean="0">
                <a:solidFill>
                  <a:schemeClr val="tx1"/>
                </a:solidFill>
              </a:rPr>
              <a:t>검수 인원 </a:t>
            </a:r>
            <a:r>
              <a:rPr lang="en-US" altLang="ko-KR" sz="1300" dirty="0" smtClean="0">
                <a:solidFill>
                  <a:schemeClr val="tx1"/>
                </a:solidFill>
              </a:rPr>
              <a:t>2</a:t>
            </a:r>
            <a:r>
              <a:rPr lang="ko-KR" altLang="en-US" sz="1300" dirty="0" smtClean="0">
                <a:solidFill>
                  <a:schemeClr val="tx1"/>
                </a:solidFill>
              </a:rPr>
              <a:t>명 </a:t>
            </a:r>
            <a:r>
              <a:rPr lang="en-US" altLang="ko-KR" sz="1300" dirty="0" smtClean="0">
                <a:solidFill>
                  <a:schemeClr val="tx1"/>
                </a:solidFill>
              </a:rPr>
              <a:t>-&gt; 1</a:t>
            </a:r>
            <a:r>
              <a:rPr lang="ko-KR" altLang="en-US" sz="1300" dirty="0" smtClean="0">
                <a:solidFill>
                  <a:schemeClr val="tx1"/>
                </a:solidFill>
              </a:rPr>
              <a:t>명</a:t>
            </a:r>
            <a:r>
              <a:rPr lang="en-US" altLang="ko-KR" sz="1300" dirty="0" smtClean="0">
                <a:solidFill>
                  <a:schemeClr val="tx1"/>
                </a:solidFill>
              </a:rPr>
              <a:t>, </a:t>
            </a:r>
            <a:r>
              <a:rPr lang="ko-KR" altLang="en-US" sz="1300" dirty="0" smtClean="0">
                <a:solidFill>
                  <a:schemeClr val="tx1"/>
                </a:solidFill>
              </a:rPr>
              <a:t>투입구 </a:t>
            </a:r>
            <a:r>
              <a:rPr lang="en-US" altLang="ko-KR" sz="1300" dirty="0" smtClean="0">
                <a:solidFill>
                  <a:schemeClr val="tx1"/>
                </a:solidFill>
              </a:rPr>
              <a:t>6</a:t>
            </a:r>
            <a:r>
              <a:rPr lang="ko-KR" altLang="en-US" sz="1300" dirty="0" smtClean="0">
                <a:solidFill>
                  <a:schemeClr val="tx1"/>
                </a:solidFill>
              </a:rPr>
              <a:t>명 </a:t>
            </a:r>
            <a:r>
              <a:rPr lang="en-US" altLang="ko-KR" sz="1300" smtClean="0">
                <a:solidFill>
                  <a:schemeClr val="tx1"/>
                </a:solidFill>
              </a:rPr>
              <a:t>-&gt; </a:t>
            </a:r>
            <a:r>
              <a:rPr lang="en-US" altLang="ko-KR" sz="1300" smtClean="0">
                <a:solidFill>
                  <a:schemeClr val="tx1"/>
                </a:solidFill>
              </a:rPr>
              <a:t>5</a:t>
            </a:r>
            <a:r>
              <a:rPr lang="ko-KR" altLang="en-US" sz="1300" smtClean="0">
                <a:solidFill>
                  <a:schemeClr val="tx1"/>
                </a:solidFill>
              </a:rPr>
              <a:t>명 </a:t>
            </a:r>
            <a:r>
              <a:rPr lang="en-US" altLang="ko-KR" sz="13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85392" y="3812690"/>
            <a:ext cx="8513551" cy="2691628"/>
            <a:chOff x="285392" y="2005565"/>
            <a:chExt cx="8420793" cy="2462918"/>
          </a:xfrm>
        </p:grpSpPr>
        <p:grpSp>
          <p:nvGrpSpPr>
            <p:cNvPr id="8" name="그룹 7"/>
            <p:cNvGrpSpPr/>
            <p:nvPr/>
          </p:nvGrpSpPr>
          <p:grpSpPr>
            <a:xfrm>
              <a:off x="285392" y="2005565"/>
              <a:ext cx="8420793" cy="2462918"/>
              <a:chOff x="0" y="-190635"/>
              <a:chExt cx="26717625" cy="476610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0" y="0"/>
                <a:ext cx="26717625" cy="4438650"/>
              </a:xfrm>
              <a:prstGeom prst="rect">
                <a:avLst/>
              </a:prstGeom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5400000">
                <a:off x="22694264" y="1958093"/>
                <a:ext cx="300470" cy="4934281"/>
              </a:xfrm>
              <a:prstGeom prst="rect">
                <a:avLst/>
              </a:prstGeom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 rot="5400000">
                <a:off x="3030281" y="-2124499"/>
                <a:ext cx="300470" cy="4168198"/>
              </a:xfrm>
              <a:prstGeom prst="rect">
                <a:avLst/>
              </a:prstGeom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496139" y="515017"/>
                <a:ext cx="14432838" cy="10901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496140" y="2360235"/>
                <a:ext cx="14432838" cy="10490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953679" y="2"/>
                <a:ext cx="1089374" cy="312782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ko-KR" altLang="en-US" sz="1100"/>
              </a:p>
            </p:txBody>
          </p:sp>
        </p:grpSp>
        <p:sp>
          <p:nvSpPr>
            <p:cNvPr id="16" name="직사각형 15"/>
            <p:cNvSpPr/>
            <p:nvPr/>
          </p:nvSpPr>
          <p:spPr>
            <a:xfrm rot="5400000">
              <a:off x="1682090" y="2464586"/>
              <a:ext cx="213140" cy="4579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 rot="5400000">
              <a:off x="1682090" y="3378088"/>
              <a:ext cx="213140" cy="45797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258798" y="2216763"/>
            <a:ext cx="4091201" cy="1519244"/>
            <a:chOff x="258798" y="2216762"/>
            <a:chExt cx="4091201" cy="2294853"/>
          </a:xfrm>
        </p:grpSpPr>
        <p:sp>
          <p:nvSpPr>
            <p:cNvPr id="6" name="직사각형 5"/>
            <p:cNvSpPr/>
            <p:nvPr/>
          </p:nvSpPr>
          <p:spPr>
            <a:xfrm>
              <a:off x="258798" y="2216989"/>
              <a:ext cx="4091201" cy="2294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57158" y="2337758"/>
              <a:ext cx="1359499" cy="13198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5400000">
              <a:off x="2323142" y="3276166"/>
              <a:ext cx="347128" cy="1855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52" name="도넛 51"/>
            <p:cNvSpPr/>
            <p:nvPr/>
          </p:nvSpPr>
          <p:spPr>
            <a:xfrm>
              <a:off x="3485075" y="3899142"/>
              <a:ext cx="517585" cy="569343"/>
            </a:xfrm>
            <a:prstGeom prst="donu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077559" y="2216762"/>
              <a:ext cx="347128" cy="6410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54" name="직사각형 53"/>
            <p:cNvSpPr/>
            <p:nvPr/>
          </p:nvSpPr>
          <p:spPr>
            <a:xfrm rot="5400000">
              <a:off x="3540215" y="2402804"/>
              <a:ext cx="347128" cy="12724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58" name="아래쪽 화살표 57"/>
          <p:cNvSpPr/>
          <p:nvPr/>
        </p:nvSpPr>
        <p:spPr>
          <a:xfrm rot="16200000">
            <a:off x="4322838" y="2994957"/>
            <a:ext cx="438657" cy="28777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/>
          <p:cNvGrpSpPr/>
          <p:nvPr/>
        </p:nvGrpSpPr>
        <p:grpSpPr>
          <a:xfrm>
            <a:off x="4713806" y="2216536"/>
            <a:ext cx="4091201" cy="1519244"/>
            <a:chOff x="4713806" y="2216535"/>
            <a:chExt cx="4091201" cy="2294853"/>
          </a:xfrm>
        </p:grpSpPr>
        <p:sp>
          <p:nvSpPr>
            <p:cNvPr id="60" name="직사각형 59"/>
            <p:cNvSpPr/>
            <p:nvPr/>
          </p:nvSpPr>
          <p:spPr>
            <a:xfrm>
              <a:off x="4713806" y="2216762"/>
              <a:ext cx="4091201" cy="2294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4812166" y="2337531"/>
              <a:ext cx="1359499" cy="13198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 rot="5400000">
              <a:off x="6778150" y="3275939"/>
              <a:ext cx="347128" cy="18559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64" name="도넛 63"/>
            <p:cNvSpPr/>
            <p:nvPr/>
          </p:nvSpPr>
          <p:spPr>
            <a:xfrm>
              <a:off x="7940083" y="3898915"/>
              <a:ext cx="517585" cy="569343"/>
            </a:xfrm>
            <a:prstGeom prst="donu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532567" y="2216535"/>
              <a:ext cx="347128" cy="6410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66" name="직사각형 65"/>
            <p:cNvSpPr/>
            <p:nvPr/>
          </p:nvSpPr>
          <p:spPr>
            <a:xfrm rot="5400000">
              <a:off x="7995223" y="2402577"/>
              <a:ext cx="347128" cy="12724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221597" y="3417326"/>
            <a:ext cx="347128" cy="12542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웃는 얼굴 48"/>
          <p:cNvSpPr/>
          <p:nvPr/>
        </p:nvSpPr>
        <p:spPr>
          <a:xfrm>
            <a:off x="1861559" y="2990378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웃는 얼굴 61"/>
          <p:cNvSpPr/>
          <p:nvPr/>
        </p:nvSpPr>
        <p:spPr>
          <a:xfrm>
            <a:off x="2772902" y="2421943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웃는 얼굴 71"/>
          <p:cNvSpPr/>
          <p:nvPr/>
        </p:nvSpPr>
        <p:spPr>
          <a:xfrm>
            <a:off x="6239699" y="3027975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웃는 얼굴 73"/>
          <p:cNvSpPr/>
          <p:nvPr/>
        </p:nvSpPr>
        <p:spPr>
          <a:xfrm>
            <a:off x="7151042" y="2459540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웃는 얼굴 74"/>
          <p:cNvSpPr/>
          <p:nvPr/>
        </p:nvSpPr>
        <p:spPr>
          <a:xfrm>
            <a:off x="6715060" y="4691460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웃는 얼굴 75"/>
          <p:cNvSpPr/>
          <p:nvPr/>
        </p:nvSpPr>
        <p:spPr>
          <a:xfrm>
            <a:off x="7034211" y="4400017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웃는 얼굴 76"/>
          <p:cNvSpPr/>
          <p:nvPr/>
        </p:nvSpPr>
        <p:spPr>
          <a:xfrm>
            <a:off x="6715060" y="4035274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웃는 얼굴 80"/>
          <p:cNvSpPr/>
          <p:nvPr/>
        </p:nvSpPr>
        <p:spPr>
          <a:xfrm>
            <a:off x="6715060" y="5705775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웃는 얼굴 82"/>
          <p:cNvSpPr/>
          <p:nvPr/>
        </p:nvSpPr>
        <p:spPr>
          <a:xfrm>
            <a:off x="6715060" y="5049589"/>
            <a:ext cx="233662" cy="32914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웃는 얼굴 86"/>
          <p:cNvSpPr/>
          <p:nvPr/>
        </p:nvSpPr>
        <p:spPr>
          <a:xfrm>
            <a:off x="828115" y="4796829"/>
            <a:ext cx="233662" cy="356606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3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10299</TotalTime>
  <Words>51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HY헤드라인M</vt:lpstr>
      <vt:lpstr>맑은 고딕</vt:lpstr>
      <vt:lpstr>Arial</vt:lpstr>
      <vt:lpstr>Calibri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20197199222_롯데마트 증평 FLOW(2019.07.03)</dc:title>
  <dc:creator>이해정</dc:creator>
  <dc:description/>
  <cp:lastModifiedBy>LogisALL</cp:lastModifiedBy>
  <cp:revision>719</cp:revision>
  <cp:lastPrinted>2018-07-23T08:30:31Z</cp:lastPrinted>
  <dcterms:created xsi:type="dcterms:W3CDTF">2014-07-16T01:27:34Z</dcterms:created>
  <dcterms:modified xsi:type="dcterms:W3CDTF">2019-08-08T08:03:35Z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20197199222_롯데마트 증평 FLOW(2019.07.03)</vt:lpwstr>
  </property>
  <property fmtid="{D5CDD505-2E9C-101B-9397-08002B2CF9AE}" pid="3" name="SlideDescription">
    <vt:lpwstr/>
  </property>
</Properties>
</file>