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7804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0738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2738025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555479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8475679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631767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6996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0048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3201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3077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138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5/11/2020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4352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5/11/2020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8696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5/11/2020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3402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7839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073605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B482E8-6E0E-1B4F-B1FD-C69DB9E858D9}" type="datetimeFigureOut">
              <a:rPr lang="en-US" smtClean="0"/>
              <a:pPr/>
              <a:t>5/11/2020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488224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2CCE-8E96-4966-BD22-5EB023A3DBF3}"/>
              </a:ext>
            </a:extLst>
          </p:cNvPr>
          <p:cNvSpPr>
            <a:spLocks noGrp="1"/>
          </p:cNvSpPr>
          <p:nvPr>
            <p:ph type="ctrTitle"/>
          </p:nvPr>
        </p:nvSpPr>
        <p:spPr/>
        <p:txBody>
          <a:bodyPr/>
          <a:lstStyle/>
          <a:p>
            <a:pPr algn="l"/>
            <a:r>
              <a:rPr lang="en-US" dirty="0"/>
              <a:t>Basics of Machine Learning with Python</a:t>
            </a:r>
          </a:p>
        </p:txBody>
      </p:sp>
      <p:sp>
        <p:nvSpPr>
          <p:cNvPr id="3" name="Subtitle 2">
            <a:extLst>
              <a:ext uri="{FF2B5EF4-FFF2-40B4-BE49-F238E27FC236}">
                <a16:creationId xmlns:a16="http://schemas.microsoft.com/office/drawing/2014/main" id="{BB389920-374F-473A-A920-C2F22D6566A3}"/>
              </a:ext>
            </a:extLst>
          </p:cNvPr>
          <p:cNvSpPr>
            <a:spLocks noGrp="1"/>
          </p:cNvSpPr>
          <p:nvPr>
            <p:ph type="subTitle" idx="1"/>
          </p:nvPr>
        </p:nvSpPr>
        <p:spPr/>
        <p:txBody>
          <a:bodyPr/>
          <a:lstStyle/>
          <a:p>
            <a:pPr algn="l"/>
            <a:r>
              <a:rPr lang="en-US" dirty="0"/>
              <a:t>A 2 day hands on workshop by Evam Kaushik</a:t>
            </a:r>
          </a:p>
        </p:txBody>
      </p:sp>
    </p:spTree>
    <p:extLst>
      <p:ext uri="{BB962C8B-B14F-4D97-AF65-F5344CB8AC3E}">
        <p14:creationId xmlns:p14="http://schemas.microsoft.com/office/powerpoint/2010/main" val="1706407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A2B4-6578-4870-A2E7-F94A4D279D7B}"/>
              </a:ext>
            </a:extLst>
          </p:cNvPr>
          <p:cNvSpPr>
            <a:spLocks noGrp="1"/>
          </p:cNvSpPr>
          <p:nvPr>
            <p:ph type="title"/>
          </p:nvPr>
        </p:nvSpPr>
        <p:spPr>
          <a:xfrm>
            <a:off x="677334" y="609600"/>
            <a:ext cx="8596668" cy="682305"/>
          </a:xfrm>
        </p:spPr>
        <p:txBody>
          <a:bodyPr/>
          <a:lstStyle/>
          <a:p>
            <a:r>
              <a:rPr lang="en-US" dirty="0"/>
              <a:t>Classification</a:t>
            </a:r>
          </a:p>
        </p:txBody>
      </p:sp>
      <p:sp>
        <p:nvSpPr>
          <p:cNvPr id="3" name="Content Placeholder 2">
            <a:extLst>
              <a:ext uri="{FF2B5EF4-FFF2-40B4-BE49-F238E27FC236}">
                <a16:creationId xmlns:a16="http://schemas.microsoft.com/office/drawing/2014/main" id="{D86FDB3D-B9D1-4E5D-83E1-8D33091528F3}"/>
              </a:ext>
            </a:extLst>
          </p:cNvPr>
          <p:cNvSpPr>
            <a:spLocks noGrp="1"/>
          </p:cNvSpPr>
          <p:nvPr>
            <p:ph idx="1"/>
          </p:nvPr>
        </p:nvSpPr>
        <p:spPr>
          <a:xfrm>
            <a:off x="677334" y="1291905"/>
            <a:ext cx="8596668" cy="4749457"/>
          </a:xfrm>
        </p:spPr>
        <p:txBody>
          <a:bodyPr>
            <a:normAutofit/>
          </a:bodyPr>
          <a:lstStyle/>
          <a:p>
            <a:pPr marL="0" indent="0">
              <a:buNone/>
            </a:pPr>
            <a:r>
              <a:rPr lang="en-US" sz="1600" dirty="0"/>
              <a:t>This is the simplest use of machine learning and excellent to understand the underlying concepts and structures. We will take for example Image recognition. </a:t>
            </a:r>
          </a:p>
          <a:p>
            <a:pPr marL="0" indent="0">
              <a:buNone/>
            </a:pPr>
            <a:r>
              <a:rPr lang="en-US" sz="1600" dirty="0"/>
              <a:t>Image recognition is the ability for computers to look at a photograph and understand what's in the photograph. Here we're passing in a picture to the neural network, and the neural network is generating a label, dog, because that's the main object that appears in the picture.</a:t>
            </a:r>
            <a:endParaRPr lang="en-US" sz="1400" dirty="0"/>
          </a:p>
        </p:txBody>
      </p:sp>
      <p:pic>
        <p:nvPicPr>
          <p:cNvPr id="6" name="Picture 5">
            <a:extLst>
              <a:ext uri="{FF2B5EF4-FFF2-40B4-BE49-F238E27FC236}">
                <a16:creationId xmlns:a16="http://schemas.microsoft.com/office/drawing/2014/main" id="{76542E0A-C23D-4E02-9771-6CB84B614EBD}"/>
              </a:ext>
            </a:extLst>
          </p:cNvPr>
          <p:cNvPicPr>
            <a:picLocks noChangeAspect="1"/>
          </p:cNvPicPr>
          <p:nvPr/>
        </p:nvPicPr>
        <p:blipFill rotWithShape="1">
          <a:blip r:embed="rId2"/>
          <a:srcRect t="54557" b="14862"/>
          <a:stretch/>
        </p:blipFill>
        <p:spPr>
          <a:xfrm>
            <a:off x="1927668" y="3210886"/>
            <a:ext cx="6096000" cy="2097249"/>
          </a:xfrm>
          <a:prstGeom prst="rect">
            <a:avLst/>
          </a:prstGeom>
        </p:spPr>
      </p:pic>
    </p:spTree>
    <p:extLst>
      <p:ext uri="{BB962C8B-B14F-4D97-AF65-F5344CB8AC3E}">
        <p14:creationId xmlns:p14="http://schemas.microsoft.com/office/powerpoint/2010/main" val="4047756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CC754A1-BD01-4879-8136-5DEB2BC9CD37}"/>
              </a:ext>
            </a:extLst>
          </p:cNvPr>
          <p:cNvSpPr>
            <a:spLocks noGrp="1"/>
          </p:cNvSpPr>
          <p:nvPr>
            <p:ph idx="1"/>
          </p:nvPr>
        </p:nvSpPr>
        <p:spPr>
          <a:xfrm>
            <a:off x="601833" y="180787"/>
            <a:ext cx="8596668" cy="3880773"/>
          </a:xfrm>
        </p:spPr>
        <p:txBody>
          <a:bodyPr>
            <a:normAutofit/>
          </a:bodyPr>
          <a:lstStyle/>
          <a:p>
            <a:pPr marL="0" indent="0">
              <a:buNone/>
            </a:pPr>
            <a:r>
              <a:rPr lang="en-US" sz="1600" dirty="0"/>
              <a:t>A neural network is made up of separate nodes called neurons. These neurons are arranged into a series of groups called layers. Nodes in each layer are connected to the nodes in the following layer. Data flows from the input to the output along these connections. Each individual node is trained to perform a simple mathematical calculation and then feed its result to all the nodes it's connected to. The neural network takes in a set of input values in the input layer. Then those values pass through all the following layers. Each node tweaks the value it receives slightly and passes its result onto the next node.</a:t>
            </a:r>
          </a:p>
        </p:txBody>
      </p:sp>
      <p:pic>
        <p:nvPicPr>
          <p:cNvPr id="8" name="Picture 7">
            <a:extLst>
              <a:ext uri="{FF2B5EF4-FFF2-40B4-BE49-F238E27FC236}">
                <a16:creationId xmlns:a16="http://schemas.microsoft.com/office/drawing/2014/main" id="{7F0A84EA-1D4D-479F-A32A-816FF077B832}"/>
              </a:ext>
            </a:extLst>
          </p:cNvPr>
          <p:cNvPicPr>
            <a:picLocks noChangeAspect="1"/>
          </p:cNvPicPr>
          <p:nvPr/>
        </p:nvPicPr>
        <p:blipFill rotWithShape="1">
          <a:blip r:embed="rId2"/>
          <a:srcRect l="20596" t="59224" r="21193" b="14862"/>
          <a:stretch/>
        </p:blipFill>
        <p:spPr>
          <a:xfrm>
            <a:off x="601833" y="2425706"/>
            <a:ext cx="6939870" cy="3475619"/>
          </a:xfrm>
          <a:prstGeom prst="rect">
            <a:avLst/>
          </a:prstGeom>
        </p:spPr>
      </p:pic>
    </p:spTree>
    <p:extLst>
      <p:ext uri="{BB962C8B-B14F-4D97-AF65-F5344CB8AC3E}">
        <p14:creationId xmlns:p14="http://schemas.microsoft.com/office/powerpoint/2010/main" val="2664291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BD121-AD99-4D19-9D64-749C0DEA444F}"/>
              </a:ext>
            </a:extLst>
          </p:cNvPr>
          <p:cNvSpPr>
            <a:spLocks noGrp="1"/>
          </p:cNvSpPr>
          <p:nvPr>
            <p:ph type="title"/>
          </p:nvPr>
        </p:nvSpPr>
        <p:spPr>
          <a:xfrm>
            <a:off x="677334" y="609600"/>
            <a:ext cx="8596668" cy="766194"/>
          </a:xfrm>
        </p:spPr>
        <p:txBody>
          <a:bodyPr/>
          <a:lstStyle/>
          <a:p>
            <a:r>
              <a:rPr lang="en-US" dirty="0"/>
              <a:t>Let’s code it up!</a:t>
            </a:r>
          </a:p>
        </p:txBody>
      </p:sp>
      <p:sp>
        <p:nvSpPr>
          <p:cNvPr id="3" name="Content Placeholder 2">
            <a:extLst>
              <a:ext uri="{FF2B5EF4-FFF2-40B4-BE49-F238E27FC236}">
                <a16:creationId xmlns:a16="http://schemas.microsoft.com/office/drawing/2014/main" id="{D10080FF-ABD5-4805-BE62-E645B8511241}"/>
              </a:ext>
            </a:extLst>
          </p:cNvPr>
          <p:cNvSpPr>
            <a:spLocks noGrp="1"/>
          </p:cNvSpPr>
          <p:nvPr>
            <p:ph idx="1"/>
          </p:nvPr>
        </p:nvSpPr>
        <p:spPr>
          <a:xfrm>
            <a:off x="677334" y="1375795"/>
            <a:ext cx="8596668" cy="5368954"/>
          </a:xfrm>
        </p:spPr>
        <p:txBody>
          <a:bodyPr>
            <a:normAutofit/>
          </a:bodyPr>
          <a:lstStyle/>
          <a:p>
            <a:pPr marL="0" indent="0">
              <a:buNone/>
            </a:pPr>
            <a:r>
              <a:rPr lang="en-US" dirty="0"/>
              <a:t>Steps we’ll be following : </a:t>
            </a:r>
          </a:p>
          <a:p>
            <a:r>
              <a:rPr lang="en-US" dirty="0"/>
              <a:t>Import necessary libraries</a:t>
            </a:r>
          </a:p>
          <a:p>
            <a:r>
              <a:rPr lang="en-US" dirty="0"/>
              <a:t>Import dataset</a:t>
            </a:r>
          </a:p>
          <a:p>
            <a:r>
              <a:rPr lang="en-US" dirty="0"/>
              <a:t>Explore Dataset</a:t>
            </a:r>
          </a:p>
          <a:p>
            <a:r>
              <a:rPr lang="en-US" dirty="0"/>
              <a:t>Preprocess Data</a:t>
            </a:r>
          </a:p>
          <a:p>
            <a:r>
              <a:rPr lang="en-US" dirty="0"/>
              <a:t>Build Model</a:t>
            </a:r>
          </a:p>
          <a:p>
            <a:pPr lvl="1"/>
            <a:r>
              <a:rPr lang="en-US" dirty="0"/>
              <a:t>Setup the structure</a:t>
            </a:r>
          </a:p>
          <a:p>
            <a:pPr lvl="1"/>
            <a:r>
              <a:rPr lang="en-US" dirty="0"/>
              <a:t>Compile Model</a:t>
            </a:r>
          </a:p>
          <a:p>
            <a:r>
              <a:rPr lang="en-US" dirty="0"/>
              <a:t>Train Model</a:t>
            </a:r>
          </a:p>
          <a:p>
            <a:pPr lvl="1"/>
            <a:r>
              <a:rPr lang="en-US" dirty="0"/>
              <a:t>Feed model</a:t>
            </a:r>
          </a:p>
          <a:p>
            <a:pPr lvl="1"/>
            <a:r>
              <a:rPr lang="en-US" dirty="0"/>
              <a:t>Evaluate accuracy</a:t>
            </a:r>
          </a:p>
          <a:p>
            <a:r>
              <a:rPr lang="en-US" dirty="0"/>
              <a:t>Use trained Model</a:t>
            </a:r>
          </a:p>
        </p:txBody>
      </p:sp>
    </p:spTree>
    <p:extLst>
      <p:ext uri="{BB962C8B-B14F-4D97-AF65-F5344CB8AC3E}">
        <p14:creationId xmlns:p14="http://schemas.microsoft.com/office/powerpoint/2010/main" val="1062417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1278-F051-4565-A96C-FBD41E1097DD}"/>
              </a:ext>
            </a:extLst>
          </p:cNvPr>
          <p:cNvSpPr>
            <a:spLocks noGrp="1"/>
          </p:cNvSpPr>
          <p:nvPr>
            <p:ph type="title"/>
          </p:nvPr>
        </p:nvSpPr>
        <p:spPr>
          <a:xfrm>
            <a:off x="677334" y="81093"/>
            <a:ext cx="8596668" cy="732639"/>
          </a:xfrm>
        </p:spPr>
        <p:txBody>
          <a:bodyPr/>
          <a:lstStyle/>
          <a:p>
            <a:r>
              <a:rPr lang="en-US" dirty="0"/>
              <a:t>Fashion MNIST Dataset</a:t>
            </a:r>
          </a:p>
        </p:txBody>
      </p:sp>
      <p:pic>
        <p:nvPicPr>
          <p:cNvPr id="5" name="Content Placeholder 4">
            <a:extLst>
              <a:ext uri="{FF2B5EF4-FFF2-40B4-BE49-F238E27FC236}">
                <a16:creationId xmlns:a16="http://schemas.microsoft.com/office/drawing/2014/main" id="{B1FAB8F9-1BA7-4C62-AC70-E0E3D8BF1934}"/>
              </a:ext>
            </a:extLst>
          </p:cNvPr>
          <p:cNvPicPr>
            <a:picLocks noGrp="1" noChangeAspect="1"/>
          </p:cNvPicPr>
          <p:nvPr>
            <p:ph idx="1"/>
          </p:nvPr>
        </p:nvPicPr>
        <p:blipFill rotWithShape="1">
          <a:blip r:embed="rId2"/>
          <a:srcRect l="20014" t="13560" r="38528" b="51880"/>
          <a:stretch/>
        </p:blipFill>
        <p:spPr>
          <a:xfrm>
            <a:off x="372689" y="830218"/>
            <a:ext cx="5751274" cy="5393539"/>
          </a:xfrm>
        </p:spPr>
      </p:pic>
      <p:sp>
        <p:nvSpPr>
          <p:cNvPr id="6" name="Content Placeholder 2">
            <a:extLst>
              <a:ext uri="{FF2B5EF4-FFF2-40B4-BE49-F238E27FC236}">
                <a16:creationId xmlns:a16="http://schemas.microsoft.com/office/drawing/2014/main" id="{8E0A683A-F2B9-4335-958F-400B078646D0}"/>
              </a:ext>
            </a:extLst>
          </p:cNvPr>
          <p:cNvSpPr txBox="1">
            <a:spLocks/>
          </p:cNvSpPr>
          <p:nvPr/>
        </p:nvSpPr>
        <p:spPr>
          <a:xfrm>
            <a:off x="6258187" y="951567"/>
            <a:ext cx="3477209" cy="21691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1600" dirty="0"/>
              <a:t>The Fashion MNIST dataset is an organized and labeled set of items of clothing of the following classes</a:t>
            </a:r>
          </a:p>
          <a:p>
            <a:pPr marL="0" indent="0">
              <a:buNone/>
            </a:pPr>
            <a:r>
              <a:rPr lang="en-US" sz="1600" dirty="0"/>
              <a:t>'T-shirt/top', 'Trouser', 'Pullover', 'Dress', 'Coat’, 'Sandal', 'Shirt', 'Sneaker', 'Bag', 'Ankle boot’</a:t>
            </a:r>
          </a:p>
          <a:p>
            <a:pPr marL="0" indent="0">
              <a:buNone/>
            </a:pPr>
            <a:r>
              <a:rPr lang="en-US" sz="1600" dirty="0"/>
              <a:t>Followed by their respective labels</a:t>
            </a:r>
          </a:p>
        </p:txBody>
      </p:sp>
      <p:pic>
        <p:nvPicPr>
          <p:cNvPr id="11" name="Picture 10">
            <a:extLst>
              <a:ext uri="{FF2B5EF4-FFF2-40B4-BE49-F238E27FC236}">
                <a16:creationId xmlns:a16="http://schemas.microsoft.com/office/drawing/2014/main" id="{0C4F0007-7F7D-43B8-82EA-602415DA124A}"/>
              </a:ext>
            </a:extLst>
          </p:cNvPr>
          <p:cNvPicPr>
            <a:picLocks noChangeAspect="1"/>
          </p:cNvPicPr>
          <p:nvPr/>
        </p:nvPicPr>
        <p:blipFill rotWithShape="1">
          <a:blip r:embed="rId3"/>
          <a:srcRect l="48287" t="20072" r="43262" b="61346"/>
          <a:stretch/>
        </p:blipFill>
        <p:spPr>
          <a:xfrm>
            <a:off x="6258187" y="3208331"/>
            <a:ext cx="1442557" cy="3568576"/>
          </a:xfrm>
          <a:prstGeom prst="rect">
            <a:avLst/>
          </a:prstGeom>
        </p:spPr>
      </p:pic>
      <p:sp>
        <p:nvSpPr>
          <p:cNvPr id="12" name="Content Placeholder 2">
            <a:extLst>
              <a:ext uri="{FF2B5EF4-FFF2-40B4-BE49-F238E27FC236}">
                <a16:creationId xmlns:a16="http://schemas.microsoft.com/office/drawing/2014/main" id="{1862EFBD-DA43-4BD9-A5D4-7C2860E75750}"/>
              </a:ext>
            </a:extLst>
          </p:cNvPr>
          <p:cNvSpPr txBox="1">
            <a:spLocks/>
          </p:cNvSpPr>
          <p:nvPr/>
        </p:nvSpPr>
        <p:spPr>
          <a:xfrm>
            <a:off x="7815716" y="3208331"/>
            <a:ext cx="1521232" cy="294918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400" dirty="0"/>
              <a:t>Each image is 28pixel by 28pixel in size and only one color channel (gray scale).</a:t>
            </a:r>
          </a:p>
        </p:txBody>
      </p:sp>
    </p:spTree>
    <p:extLst>
      <p:ext uri="{BB962C8B-B14F-4D97-AF65-F5344CB8AC3E}">
        <p14:creationId xmlns:p14="http://schemas.microsoft.com/office/powerpoint/2010/main" val="3957078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04FE2-FA27-4A5B-A542-8B8063B8B975}"/>
              </a:ext>
            </a:extLst>
          </p:cNvPr>
          <p:cNvSpPr>
            <a:spLocks noGrp="1"/>
          </p:cNvSpPr>
          <p:nvPr>
            <p:ph type="title"/>
          </p:nvPr>
        </p:nvSpPr>
        <p:spPr>
          <a:xfrm>
            <a:off x="677334" y="156238"/>
            <a:ext cx="8596668" cy="660400"/>
          </a:xfrm>
        </p:spPr>
        <p:txBody>
          <a:bodyPr/>
          <a:lstStyle/>
          <a:p>
            <a:r>
              <a:rPr lang="en-US" dirty="0"/>
              <a:t>Our Job</a:t>
            </a:r>
          </a:p>
        </p:txBody>
      </p:sp>
      <p:sp>
        <p:nvSpPr>
          <p:cNvPr id="3" name="Content Placeholder 2">
            <a:extLst>
              <a:ext uri="{FF2B5EF4-FFF2-40B4-BE49-F238E27FC236}">
                <a16:creationId xmlns:a16="http://schemas.microsoft.com/office/drawing/2014/main" id="{AF70C8D8-AC4F-46F7-890F-9351CFC5655D}"/>
              </a:ext>
            </a:extLst>
          </p:cNvPr>
          <p:cNvSpPr>
            <a:spLocks noGrp="1"/>
          </p:cNvSpPr>
          <p:nvPr>
            <p:ph idx="1"/>
          </p:nvPr>
        </p:nvSpPr>
        <p:spPr>
          <a:xfrm>
            <a:off x="677334" y="989901"/>
            <a:ext cx="8596668" cy="5051462"/>
          </a:xfrm>
        </p:spPr>
        <p:txBody>
          <a:bodyPr/>
          <a:lstStyle/>
          <a:p>
            <a:pPr marL="0" indent="0">
              <a:buNone/>
            </a:pPr>
            <a:r>
              <a:rPr lang="en-US" dirty="0"/>
              <a:t>We have to design a neural network that can predict what class the given item belongs to.</a:t>
            </a:r>
          </a:p>
        </p:txBody>
      </p:sp>
      <p:pic>
        <p:nvPicPr>
          <p:cNvPr id="4" name="Content Placeholder 4">
            <a:extLst>
              <a:ext uri="{FF2B5EF4-FFF2-40B4-BE49-F238E27FC236}">
                <a16:creationId xmlns:a16="http://schemas.microsoft.com/office/drawing/2014/main" id="{ADB72DA2-19B8-4B2C-A290-30B0D5072A50}"/>
              </a:ext>
            </a:extLst>
          </p:cNvPr>
          <p:cNvPicPr>
            <a:picLocks noChangeAspect="1"/>
          </p:cNvPicPr>
          <p:nvPr/>
        </p:nvPicPr>
        <p:blipFill rotWithShape="1">
          <a:blip r:embed="rId2"/>
          <a:srcRect l="29421" t="14381" r="63443" b="79719"/>
          <a:stretch/>
        </p:blipFill>
        <p:spPr>
          <a:xfrm>
            <a:off x="677334" y="3288484"/>
            <a:ext cx="1168244" cy="1086597"/>
          </a:xfrm>
          <a:prstGeom prst="rect">
            <a:avLst/>
          </a:prstGeom>
        </p:spPr>
      </p:pic>
      <p:cxnSp>
        <p:nvCxnSpPr>
          <p:cNvPr id="6" name="Straight Arrow Connector 5">
            <a:extLst>
              <a:ext uri="{FF2B5EF4-FFF2-40B4-BE49-F238E27FC236}">
                <a16:creationId xmlns:a16="http://schemas.microsoft.com/office/drawing/2014/main" id="{186C9311-2E45-4D5E-8C02-C31F3C0CA701}"/>
              </a:ext>
            </a:extLst>
          </p:cNvPr>
          <p:cNvCxnSpPr>
            <a:cxnSpLocks/>
            <a:stCxn id="4" idx="3"/>
            <a:endCxn id="7" idx="1"/>
          </p:cNvCxnSpPr>
          <p:nvPr/>
        </p:nvCxnSpPr>
        <p:spPr>
          <a:xfrm flipV="1">
            <a:off x="1845578" y="3825601"/>
            <a:ext cx="1168244" cy="6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203976E2-AB73-41B8-A679-02AFB70B506E}"/>
              </a:ext>
            </a:extLst>
          </p:cNvPr>
          <p:cNvSpPr/>
          <p:nvPr/>
        </p:nvSpPr>
        <p:spPr>
          <a:xfrm>
            <a:off x="3013822" y="3368400"/>
            <a:ext cx="1835015" cy="914402"/>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Our Model</a:t>
            </a:r>
          </a:p>
        </p:txBody>
      </p:sp>
      <p:cxnSp>
        <p:nvCxnSpPr>
          <p:cNvPr id="9" name="Straight Arrow Connector 8">
            <a:extLst>
              <a:ext uri="{FF2B5EF4-FFF2-40B4-BE49-F238E27FC236}">
                <a16:creationId xmlns:a16="http://schemas.microsoft.com/office/drawing/2014/main" id="{C9A72B83-91FD-4034-A6C9-EF6424F4BA0A}"/>
              </a:ext>
            </a:extLst>
          </p:cNvPr>
          <p:cNvCxnSpPr>
            <a:cxnSpLocks/>
            <a:stCxn id="7" idx="3"/>
          </p:cNvCxnSpPr>
          <p:nvPr/>
        </p:nvCxnSpPr>
        <p:spPr>
          <a:xfrm>
            <a:off x="4848837" y="3825601"/>
            <a:ext cx="11682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10F4814C-41D2-454D-9A08-139AE929908C}"/>
              </a:ext>
            </a:extLst>
          </p:cNvPr>
          <p:cNvSpPr/>
          <p:nvPr/>
        </p:nvSpPr>
        <p:spPr>
          <a:xfrm>
            <a:off x="6017081" y="3368400"/>
            <a:ext cx="1835015" cy="9144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 0</a:t>
            </a:r>
          </a:p>
          <a:p>
            <a:pPr algn="ctr"/>
            <a:r>
              <a:rPr lang="en-US" sz="1200" dirty="0"/>
              <a:t>(</a:t>
            </a:r>
            <a:r>
              <a:rPr lang="en-US" sz="1200" dirty="0" err="1"/>
              <a:t>Tshirt</a:t>
            </a:r>
            <a:r>
              <a:rPr lang="en-US" sz="1200" dirty="0"/>
              <a:t>)</a:t>
            </a:r>
          </a:p>
        </p:txBody>
      </p:sp>
    </p:spTree>
    <p:extLst>
      <p:ext uri="{BB962C8B-B14F-4D97-AF65-F5344CB8AC3E}">
        <p14:creationId xmlns:p14="http://schemas.microsoft.com/office/powerpoint/2010/main" val="3636366073"/>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382</TotalTime>
  <Words>339</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Basics of Machine Learning with Python</vt:lpstr>
      <vt:lpstr>Classification</vt:lpstr>
      <vt:lpstr>PowerPoint Presentation</vt:lpstr>
      <vt:lpstr>Let’s code it up!</vt:lpstr>
      <vt:lpstr>Fashion MNIST Dataset</vt:lpstr>
      <vt:lpstr>Our Job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Machine Learning with Python</dc:title>
  <dc:creator>Evam Kaushik</dc:creator>
  <cp:lastModifiedBy>Evam Kaushik</cp:lastModifiedBy>
  <cp:revision>29</cp:revision>
  <dcterms:created xsi:type="dcterms:W3CDTF">2020-05-09T22:39:26Z</dcterms:created>
  <dcterms:modified xsi:type="dcterms:W3CDTF">2020-05-11T16:10:43Z</dcterms:modified>
</cp:coreProperties>
</file>