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559-4F0D-4466-8EC1-AFE8C48B3539}"/>
              </a:ext>
            </a:extLst>
          </p:cNvPr>
          <p:cNvSpPr>
            <a:spLocks noGrp="1"/>
          </p:cNvSpPr>
          <p:nvPr>
            <p:ph type="title"/>
          </p:nvPr>
        </p:nvSpPr>
        <p:spPr>
          <a:xfrm>
            <a:off x="677334" y="609600"/>
            <a:ext cx="8596668" cy="673916"/>
          </a:xfrm>
        </p:spPr>
        <p:txBody>
          <a:bodyPr/>
          <a:lstStyle/>
          <a:p>
            <a:r>
              <a:rPr lang="en-US" dirty="0"/>
              <a:t>Modules</a:t>
            </a:r>
          </a:p>
        </p:txBody>
      </p:sp>
      <p:sp>
        <p:nvSpPr>
          <p:cNvPr id="3" name="Content Placeholder 2">
            <a:extLst>
              <a:ext uri="{FF2B5EF4-FFF2-40B4-BE49-F238E27FC236}">
                <a16:creationId xmlns:a16="http://schemas.microsoft.com/office/drawing/2014/main" id="{917D58B1-A7DA-4E29-8873-82DC4CC14632}"/>
              </a:ext>
            </a:extLst>
          </p:cNvPr>
          <p:cNvSpPr>
            <a:spLocks noGrp="1"/>
          </p:cNvSpPr>
          <p:nvPr>
            <p:ph idx="1"/>
          </p:nvPr>
        </p:nvSpPr>
        <p:spPr/>
        <p:txBody>
          <a:bodyPr/>
          <a:lstStyle/>
          <a:p>
            <a:pPr marL="0" indent="0">
              <a:buNone/>
            </a:pPr>
            <a:r>
              <a:rPr lang="en-US" dirty="0"/>
              <a:t>A critical skill in programming is knowing how to reuse, and by reuse, I mean take advantage of code that has already been written. In Python, one of the main ways to do this is by using modules, and modules contain code that has already been written. I'm going to help you learn how to make use of modules when you code.</a:t>
            </a:r>
          </a:p>
          <a:p>
            <a:pPr marL="0" indent="0">
              <a:buNone/>
            </a:pPr>
            <a:endParaRPr lang="en-US" dirty="0"/>
          </a:p>
        </p:txBody>
      </p:sp>
    </p:spTree>
    <p:extLst>
      <p:ext uri="{BB962C8B-B14F-4D97-AF65-F5344CB8AC3E}">
        <p14:creationId xmlns:p14="http://schemas.microsoft.com/office/powerpoint/2010/main" val="20864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FB29-A50D-4F64-B044-6BEFAC829A36}"/>
              </a:ext>
            </a:extLst>
          </p:cNvPr>
          <p:cNvSpPr>
            <a:spLocks noGrp="1"/>
          </p:cNvSpPr>
          <p:nvPr>
            <p:ph type="title"/>
          </p:nvPr>
        </p:nvSpPr>
        <p:spPr>
          <a:xfrm>
            <a:off x="677334" y="609600"/>
            <a:ext cx="8596668" cy="816528"/>
          </a:xfrm>
        </p:spPr>
        <p:txBody>
          <a:bodyPr/>
          <a:lstStyle/>
          <a:p>
            <a:r>
              <a:rPr lang="en-US" dirty="0"/>
              <a:t>Lists</a:t>
            </a:r>
          </a:p>
        </p:txBody>
      </p:sp>
      <p:sp>
        <p:nvSpPr>
          <p:cNvPr id="3" name="Content Placeholder 2">
            <a:extLst>
              <a:ext uri="{FF2B5EF4-FFF2-40B4-BE49-F238E27FC236}">
                <a16:creationId xmlns:a16="http://schemas.microsoft.com/office/drawing/2014/main" id="{92FED25E-D5A2-4F17-BAC6-EA305E422840}"/>
              </a:ext>
            </a:extLst>
          </p:cNvPr>
          <p:cNvSpPr>
            <a:spLocks noGrp="1"/>
          </p:cNvSpPr>
          <p:nvPr>
            <p:ph idx="1"/>
          </p:nvPr>
        </p:nvSpPr>
        <p:spPr>
          <a:xfrm>
            <a:off x="677334" y="1333851"/>
            <a:ext cx="8596668" cy="4707512"/>
          </a:xfrm>
        </p:spPr>
        <p:txBody>
          <a:bodyPr/>
          <a:lstStyle/>
          <a:p>
            <a:pPr marL="0" indent="0">
              <a:buNone/>
            </a:pPr>
            <a:r>
              <a:rPr lang="en-US" dirty="0"/>
              <a:t>When you're programming, you'll often need to store some data to use throughout your program. That could be individual pieces of data and collections of data.</a:t>
            </a:r>
          </a:p>
          <a:p>
            <a:pPr marL="0" indent="0">
              <a:buNone/>
            </a:pPr>
            <a:r>
              <a:rPr lang="en-US" dirty="0"/>
              <a:t>A list has a specific order and the items in the list can be changed whenever you want. Square brackets are used to enclose the items in the list and commas are used to separate the items from each other.</a:t>
            </a:r>
          </a:p>
        </p:txBody>
      </p:sp>
      <p:pic>
        <p:nvPicPr>
          <p:cNvPr id="5" name="Picture 4">
            <a:extLst>
              <a:ext uri="{FF2B5EF4-FFF2-40B4-BE49-F238E27FC236}">
                <a16:creationId xmlns:a16="http://schemas.microsoft.com/office/drawing/2014/main" id="{5691E8BD-EC38-460F-9EB5-B7AA6076CEF9}"/>
              </a:ext>
            </a:extLst>
          </p:cNvPr>
          <p:cNvPicPr>
            <a:picLocks noChangeAspect="1"/>
          </p:cNvPicPr>
          <p:nvPr/>
        </p:nvPicPr>
        <p:blipFill>
          <a:blip r:embed="rId2"/>
          <a:stretch>
            <a:fillRect/>
          </a:stretch>
        </p:blipFill>
        <p:spPr>
          <a:xfrm>
            <a:off x="677334" y="3606025"/>
            <a:ext cx="7952763" cy="2763032"/>
          </a:xfrm>
          <a:prstGeom prst="rect">
            <a:avLst/>
          </a:prstGeom>
        </p:spPr>
      </p:pic>
    </p:spTree>
    <p:extLst>
      <p:ext uri="{BB962C8B-B14F-4D97-AF65-F5344CB8AC3E}">
        <p14:creationId xmlns:p14="http://schemas.microsoft.com/office/powerpoint/2010/main" val="278846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093A-567E-4C5E-A016-1C7C3B5BB42C}"/>
              </a:ext>
            </a:extLst>
          </p:cNvPr>
          <p:cNvSpPr>
            <a:spLocks noGrp="1"/>
          </p:cNvSpPr>
          <p:nvPr>
            <p:ph type="title"/>
          </p:nvPr>
        </p:nvSpPr>
        <p:spPr>
          <a:xfrm>
            <a:off x="677334" y="307597"/>
            <a:ext cx="8596668" cy="665527"/>
          </a:xfrm>
        </p:spPr>
        <p:txBody>
          <a:bodyPr/>
          <a:lstStyle/>
          <a:p>
            <a:r>
              <a:rPr lang="en-US" dirty="0"/>
              <a:t>Tuples</a:t>
            </a:r>
          </a:p>
        </p:txBody>
      </p:sp>
      <p:sp>
        <p:nvSpPr>
          <p:cNvPr id="3" name="Content Placeholder 2">
            <a:extLst>
              <a:ext uri="{FF2B5EF4-FFF2-40B4-BE49-F238E27FC236}">
                <a16:creationId xmlns:a16="http://schemas.microsoft.com/office/drawing/2014/main" id="{FFEB9744-8260-48BE-9CD1-2820AFC4E56C}"/>
              </a:ext>
            </a:extLst>
          </p:cNvPr>
          <p:cNvSpPr>
            <a:spLocks noGrp="1"/>
          </p:cNvSpPr>
          <p:nvPr>
            <p:ph idx="1"/>
          </p:nvPr>
        </p:nvSpPr>
        <p:spPr>
          <a:xfrm>
            <a:off x="677334" y="973124"/>
            <a:ext cx="8596668" cy="4766235"/>
          </a:xfrm>
        </p:spPr>
        <p:txBody>
          <a:bodyPr>
            <a:normAutofit/>
          </a:bodyPr>
          <a:lstStyle/>
          <a:p>
            <a:pPr marL="0" indent="0">
              <a:buNone/>
            </a:pPr>
            <a:r>
              <a:rPr lang="en-US" sz="1600" dirty="0"/>
              <a:t>When working with collections of data, you might encounter a situation where you want to store some information in a sequence and ensure that the sequence is not changed afterwards. Say you're given a task involving a set of children's birth information. For each child, you have their first name, the hospital where they were born, their birth city, their birth state, their birth country, their date of birth and their time of birth. You want to store the birth information of each child in a sequence. You do not want that sequence to be tampered with or altered, so you need to use a sequence that cannot be changed after creation. Don't worry, Python has a type of sequence that helps you do this easily and it's called a tuple. A tuple has a specific order and the items in a tuple cannot be changed once created. Parentheses are used to enclose the items in the tuple and commas are used to separate the items from each other.</a:t>
            </a:r>
          </a:p>
        </p:txBody>
      </p:sp>
      <p:pic>
        <p:nvPicPr>
          <p:cNvPr id="5" name="Picture 4">
            <a:extLst>
              <a:ext uri="{FF2B5EF4-FFF2-40B4-BE49-F238E27FC236}">
                <a16:creationId xmlns:a16="http://schemas.microsoft.com/office/drawing/2014/main" id="{F0B6905D-4C7F-4537-89D5-AC11058C0122}"/>
              </a:ext>
            </a:extLst>
          </p:cNvPr>
          <p:cNvPicPr>
            <a:picLocks noChangeAspect="1"/>
          </p:cNvPicPr>
          <p:nvPr/>
        </p:nvPicPr>
        <p:blipFill>
          <a:blip r:embed="rId2"/>
          <a:stretch>
            <a:fillRect/>
          </a:stretch>
        </p:blipFill>
        <p:spPr>
          <a:xfrm>
            <a:off x="677334" y="3706517"/>
            <a:ext cx="7074094" cy="2966925"/>
          </a:xfrm>
          <a:prstGeom prst="rect">
            <a:avLst/>
          </a:prstGeom>
        </p:spPr>
      </p:pic>
    </p:spTree>
    <p:extLst>
      <p:ext uri="{BB962C8B-B14F-4D97-AF65-F5344CB8AC3E}">
        <p14:creationId xmlns:p14="http://schemas.microsoft.com/office/powerpoint/2010/main" val="122273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0085-3357-4DAF-86A1-8A559A95EA84}"/>
              </a:ext>
            </a:extLst>
          </p:cNvPr>
          <p:cNvSpPr>
            <a:spLocks noGrp="1"/>
          </p:cNvSpPr>
          <p:nvPr>
            <p:ph type="title"/>
          </p:nvPr>
        </p:nvSpPr>
        <p:spPr>
          <a:xfrm>
            <a:off x="677334" y="609600"/>
            <a:ext cx="8596668" cy="715861"/>
          </a:xfrm>
        </p:spPr>
        <p:txBody>
          <a:bodyPr/>
          <a:lstStyle/>
          <a:p>
            <a:r>
              <a:rPr lang="en-US" dirty="0"/>
              <a:t>Conditional Statements</a:t>
            </a:r>
          </a:p>
        </p:txBody>
      </p:sp>
      <p:sp>
        <p:nvSpPr>
          <p:cNvPr id="3" name="Content Placeholder 2">
            <a:extLst>
              <a:ext uri="{FF2B5EF4-FFF2-40B4-BE49-F238E27FC236}">
                <a16:creationId xmlns:a16="http://schemas.microsoft.com/office/drawing/2014/main" id="{088E8A65-34D3-4587-A134-4C20FB88F4F8}"/>
              </a:ext>
            </a:extLst>
          </p:cNvPr>
          <p:cNvSpPr>
            <a:spLocks noGrp="1"/>
          </p:cNvSpPr>
          <p:nvPr>
            <p:ph idx="1"/>
          </p:nvPr>
        </p:nvSpPr>
        <p:spPr>
          <a:xfrm>
            <a:off x="677334" y="1549277"/>
            <a:ext cx="8596668" cy="4715901"/>
          </a:xfrm>
        </p:spPr>
        <p:txBody>
          <a:bodyPr/>
          <a:lstStyle/>
          <a:p>
            <a:pPr marL="0" indent="0">
              <a:buNone/>
            </a:pPr>
            <a:r>
              <a:rPr lang="en-US" dirty="0"/>
              <a:t>Often times when you're programming you'll need to control the flow of your program's execution and conditional statements can help you with that. A conditional statement instructs the computer to perform specific actions if specifics conditions are met.</a:t>
            </a:r>
          </a:p>
          <a:p>
            <a:pPr marL="0" indent="0">
              <a:buNone/>
            </a:pPr>
            <a:r>
              <a:rPr lang="en-US" dirty="0"/>
              <a:t>Following are the conditional statements we will be learning about</a:t>
            </a:r>
          </a:p>
          <a:p>
            <a:r>
              <a:rPr lang="en-US" dirty="0"/>
              <a:t>If</a:t>
            </a:r>
          </a:p>
          <a:p>
            <a:r>
              <a:rPr lang="en-US" dirty="0"/>
              <a:t>Else</a:t>
            </a:r>
          </a:p>
          <a:p>
            <a:r>
              <a:rPr lang="en-US" dirty="0" err="1"/>
              <a:t>Elif</a:t>
            </a:r>
            <a:endParaRPr lang="en-US" dirty="0"/>
          </a:p>
          <a:p>
            <a:pPr marL="0" indent="0">
              <a:buNone/>
            </a:pPr>
            <a:endParaRPr lang="en-US" dirty="0"/>
          </a:p>
        </p:txBody>
      </p:sp>
    </p:spTree>
    <p:extLst>
      <p:ext uri="{BB962C8B-B14F-4D97-AF65-F5344CB8AC3E}">
        <p14:creationId xmlns:p14="http://schemas.microsoft.com/office/powerpoint/2010/main" val="230361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134D-4EC5-4770-B567-2007065ACF2C}"/>
              </a:ext>
            </a:extLst>
          </p:cNvPr>
          <p:cNvSpPr>
            <a:spLocks noGrp="1"/>
          </p:cNvSpPr>
          <p:nvPr>
            <p:ph type="title"/>
          </p:nvPr>
        </p:nvSpPr>
        <p:spPr>
          <a:xfrm>
            <a:off x="677334" y="609600"/>
            <a:ext cx="8596668" cy="724250"/>
          </a:xfrm>
        </p:spPr>
        <p:txBody>
          <a:bodyPr/>
          <a:lstStyle/>
          <a:p>
            <a:r>
              <a:rPr lang="en-US" dirty="0"/>
              <a:t>Iteration</a:t>
            </a:r>
          </a:p>
        </p:txBody>
      </p:sp>
      <p:sp>
        <p:nvSpPr>
          <p:cNvPr id="3" name="Content Placeholder 2">
            <a:extLst>
              <a:ext uri="{FF2B5EF4-FFF2-40B4-BE49-F238E27FC236}">
                <a16:creationId xmlns:a16="http://schemas.microsoft.com/office/drawing/2014/main" id="{08A494A8-C4E1-444D-A703-EC86D6B64AF2}"/>
              </a:ext>
            </a:extLst>
          </p:cNvPr>
          <p:cNvSpPr>
            <a:spLocks noGrp="1"/>
          </p:cNvSpPr>
          <p:nvPr>
            <p:ph idx="1"/>
          </p:nvPr>
        </p:nvSpPr>
        <p:spPr>
          <a:xfrm>
            <a:off x="677334" y="1333851"/>
            <a:ext cx="8596668" cy="1870743"/>
          </a:xfrm>
        </p:spPr>
        <p:txBody>
          <a:bodyPr/>
          <a:lstStyle/>
          <a:p>
            <a:pPr marL="0" indent="0">
              <a:buNone/>
            </a:pPr>
            <a:r>
              <a:rPr lang="en-US" dirty="0"/>
              <a:t>Process of repeatedly performing instructions. We will discuss the following types of iteration functions :</a:t>
            </a:r>
          </a:p>
          <a:p>
            <a:r>
              <a:rPr lang="en-US" dirty="0"/>
              <a:t>For loops</a:t>
            </a:r>
          </a:p>
          <a:p>
            <a:pPr lvl="1"/>
            <a:r>
              <a:rPr lang="en-US" dirty="0"/>
              <a:t>They iterate over a range of numbers or</a:t>
            </a:r>
          </a:p>
          <a:p>
            <a:pPr lvl="1"/>
            <a:r>
              <a:rPr lang="en-US" dirty="0"/>
              <a:t>Over the items of a list</a:t>
            </a:r>
          </a:p>
          <a:p>
            <a:pPr marL="457200" lvl="1" indent="0">
              <a:buNone/>
            </a:pPr>
            <a:endParaRPr lang="en-US" dirty="0"/>
          </a:p>
        </p:txBody>
      </p:sp>
      <p:sp>
        <p:nvSpPr>
          <p:cNvPr id="4" name="Content Placeholder 2">
            <a:extLst>
              <a:ext uri="{FF2B5EF4-FFF2-40B4-BE49-F238E27FC236}">
                <a16:creationId xmlns:a16="http://schemas.microsoft.com/office/drawing/2014/main" id="{F4B6E664-E12F-48B2-84C9-1C1813DE9E57}"/>
              </a:ext>
            </a:extLst>
          </p:cNvPr>
          <p:cNvSpPr txBox="1">
            <a:spLocks/>
          </p:cNvSpPr>
          <p:nvPr/>
        </p:nvSpPr>
        <p:spPr>
          <a:xfrm>
            <a:off x="678732" y="3164051"/>
            <a:ext cx="8596668" cy="18707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While loops</a:t>
            </a:r>
          </a:p>
          <a:p>
            <a:pPr lvl="1"/>
            <a:r>
              <a:rPr lang="en-US" dirty="0"/>
              <a:t>They iterate until a given set of condition is true or false</a:t>
            </a:r>
          </a:p>
        </p:txBody>
      </p:sp>
    </p:spTree>
    <p:extLst>
      <p:ext uri="{BB962C8B-B14F-4D97-AF65-F5344CB8AC3E}">
        <p14:creationId xmlns:p14="http://schemas.microsoft.com/office/powerpoint/2010/main" val="205507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5480-4CF9-466A-B756-57C28DD14046}"/>
              </a:ext>
            </a:extLst>
          </p:cNvPr>
          <p:cNvSpPr>
            <a:spLocks noGrp="1"/>
          </p:cNvSpPr>
          <p:nvPr>
            <p:ph type="title"/>
          </p:nvPr>
        </p:nvSpPr>
        <p:spPr>
          <a:xfrm>
            <a:off x="677334" y="609600"/>
            <a:ext cx="8596668" cy="741028"/>
          </a:xfrm>
        </p:spPr>
        <p:txBody>
          <a:bodyPr/>
          <a:lstStyle/>
          <a:p>
            <a:r>
              <a:rPr lang="en-US" dirty="0"/>
              <a:t>Bit about myself</a:t>
            </a:r>
          </a:p>
        </p:txBody>
      </p:sp>
      <p:sp>
        <p:nvSpPr>
          <p:cNvPr id="4" name="Content Placeholder 3">
            <a:extLst>
              <a:ext uri="{FF2B5EF4-FFF2-40B4-BE49-F238E27FC236}">
                <a16:creationId xmlns:a16="http://schemas.microsoft.com/office/drawing/2014/main" id="{263AC58B-8B9C-4EA7-A51B-641818A67FA3}"/>
              </a:ext>
            </a:extLst>
          </p:cNvPr>
          <p:cNvSpPr>
            <a:spLocks noGrp="1"/>
          </p:cNvSpPr>
          <p:nvPr>
            <p:ph idx="1"/>
          </p:nvPr>
        </p:nvSpPr>
        <p:spPr>
          <a:xfrm>
            <a:off x="677334" y="1350629"/>
            <a:ext cx="8596668" cy="4690734"/>
          </a:xfrm>
        </p:spPr>
        <p:txBody>
          <a:bodyPr/>
          <a:lstStyle/>
          <a:p>
            <a:r>
              <a:rPr lang="en-US" dirty="0"/>
              <a:t>I’m a machine learning researcher currently employed by</a:t>
            </a:r>
          </a:p>
          <a:p>
            <a:r>
              <a:rPr lang="en-US" dirty="0"/>
              <a:t>Here Tech is subset of NOKIA that deals with location data</a:t>
            </a:r>
          </a:p>
          <a:p>
            <a:pPr marL="0" indent="0" algn="r">
              <a:buNone/>
            </a:pPr>
            <a:r>
              <a:rPr lang="en-US" dirty="0"/>
              <a:t>Here Technologies</a:t>
            </a:r>
          </a:p>
          <a:p>
            <a:r>
              <a:rPr lang="en-US" dirty="0"/>
              <a:t>To help work on Semantic Image Segmentation using Machine Learning</a:t>
            </a:r>
          </a:p>
        </p:txBody>
      </p:sp>
      <p:pic>
        <p:nvPicPr>
          <p:cNvPr id="6" name="Picture 2" descr="Here Technologies - Wikipedia">
            <a:extLst>
              <a:ext uri="{FF2B5EF4-FFF2-40B4-BE49-F238E27FC236}">
                <a16:creationId xmlns:a16="http://schemas.microsoft.com/office/drawing/2014/main" id="{22B94527-695A-477A-AB18-507CF2AE5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704" y="980114"/>
            <a:ext cx="1392887" cy="12686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DC262E6-1C65-43D7-AA1E-95B039E13E47}"/>
              </a:ext>
            </a:extLst>
          </p:cNvPr>
          <p:cNvPicPr>
            <a:picLocks noChangeAspect="1"/>
          </p:cNvPicPr>
          <p:nvPr/>
        </p:nvPicPr>
        <p:blipFill>
          <a:blip r:embed="rId3"/>
          <a:stretch>
            <a:fillRect/>
          </a:stretch>
        </p:blipFill>
        <p:spPr>
          <a:xfrm>
            <a:off x="1584428" y="2996841"/>
            <a:ext cx="6234112" cy="3507112"/>
          </a:xfrm>
          <a:prstGeom prst="rect">
            <a:avLst/>
          </a:prstGeom>
        </p:spPr>
      </p:pic>
    </p:spTree>
    <p:extLst>
      <p:ext uri="{BB962C8B-B14F-4D97-AF65-F5344CB8AC3E}">
        <p14:creationId xmlns:p14="http://schemas.microsoft.com/office/powerpoint/2010/main" val="42879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86C91-3FAE-4ABF-B931-25C773545E52}"/>
              </a:ext>
            </a:extLst>
          </p:cNvPr>
          <p:cNvSpPr>
            <a:spLocks noGrp="1"/>
          </p:cNvSpPr>
          <p:nvPr>
            <p:ph idx="1"/>
          </p:nvPr>
        </p:nvSpPr>
        <p:spPr>
          <a:xfrm>
            <a:off x="660556" y="633792"/>
            <a:ext cx="8596668" cy="5741841"/>
          </a:xfrm>
        </p:spPr>
        <p:txBody>
          <a:bodyPr>
            <a:normAutofit/>
          </a:bodyPr>
          <a:lstStyle/>
          <a:p>
            <a:r>
              <a:rPr lang="en-US" dirty="0"/>
              <a:t>I am pursuing a Bachelors Degree in Computer Science and Engineering from Symbiosis Institute of Technology, Pune.</a:t>
            </a:r>
          </a:p>
          <a:p>
            <a:r>
              <a:rPr lang="en-US" dirty="0"/>
              <a:t>I’m very passionate about Machine Learning.</a:t>
            </a:r>
          </a:p>
          <a:p>
            <a:pPr marL="0" indent="0">
              <a:buNone/>
            </a:pPr>
            <a:endParaRPr lang="en-US" dirty="0"/>
          </a:p>
          <a:p>
            <a:pPr marL="0" indent="0">
              <a:buNone/>
            </a:pPr>
            <a:endParaRPr lang="en-US" dirty="0"/>
          </a:p>
          <a:p>
            <a:pPr marL="0" indent="0">
              <a:buNone/>
            </a:pPr>
            <a:endParaRPr lang="en-US" dirty="0"/>
          </a:p>
          <a:p>
            <a:r>
              <a:rPr lang="en-US" dirty="0"/>
              <a:t>My Specialization is in Deep Learning and Computer Vision.</a:t>
            </a:r>
          </a:p>
          <a:p>
            <a:r>
              <a:rPr lang="en-US" dirty="0"/>
              <a:t>I have several hobbies like Guitar, Piano, Sketching and Martial arts.</a:t>
            </a:r>
          </a:p>
          <a:p>
            <a:r>
              <a:rPr lang="en-US" dirty="0"/>
              <a:t>You can connect with me on </a:t>
            </a:r>
          </a:p>
          <a:p>
            <a:pPr lvl="1"/>
            <a:r>
              <a:rPr lang="en-US" dirty="0"/>
              <a:t>Instagram : </a:t>
            </a:r>
            <a:r>
              <a:rPr lang="en-US" dirty="0" err="1"/>
              <a:t>evam.Kaushik</a:t>
            </a:r>
            <a:endParaRPr lang="en-US" dirty="0"/>
          </a:p>
          <a:p>
            <a:pPr lvl="1"/>
            <a:endParaRPr lang="en-US" dirty="0"/>
          </a:p>
          <a:p>
            <a:pPr lvl="1"/>
            <a:r>
              <a:rPr lang="en-US" dirty="0"/>
              <a:t>LinkedIn : Evam Kaushik</a:t>
            </a:r>
          </a:p>
          <a:p>
            <a:pPr marL="0" indent="0">
              <a:buNone/>
            </a:pPr>
            <a:endParaRPr lang="en-US" dirty="0"/>
          </a:p>
          <a:p>
            <a:endParaRPr lang="en-US" dirty="0"/>
          </a:p>
        </p:txBody>
      </p:sp>
      <p:pic>
        <p:nvPicPr>
          <p:cNvPr id="5" name="Picture 4">
            <a:extLst>
              <a:ext uri="{FF2B5EF4-FFF2-40B4-BE49-F238E27FC236}">
                <a16:creationId xmlns:a16="http://schemas.microsoft.com/office/drawing/2014/main" id="{A9D92A36-60D3-4E8D-B808-FB60729B6861}"/>
              </a:ext>
            </a:extLst>
          </p:cNvPr>
          <p:cNvPicPr>
            <a:picLocks noChangeAspect="1"/>
          </p:cNvPicPr>
          <p:nvPr/>
        </p:nvPicPr>
        <p:blipFill>
          <a:blip r:embed="rId2"/>
          <a:stretch>
            <a:fillRect/>
          </a:stretch>
        </p:blipFill>
        <p:spPr>
          <a:xfrm>
            <a:off x="7359686" y="1090569"/>
            <a:ext cx="1251415" cy="1514212"/>
          </a:xfrm>
          <a:prstGeom prst="rect">
            <a:avLst/>
          </a:prstGeom>
        </p:spPr>
      </p:pic>
      <p:pic>
        <p:nvPicPr>
          <p:cNvPr id="2050" name="Picture 2" descr="NEW INSTAGRAM LOGO 2020 PNG">
            <a:extLst>
              <a:ext uri="{FF2B5EF4-FFF2-40B4-BE49-F238E27FC236}">
                <a16:creationId xmlns:a16="http://schemas.microsoft.com/office/drawing/2014/main" id="{B2897697-9732-4807-9402-52A5B5568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56" y="4127383"/>
            <a:ext cx="374945" cy="374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ked linkedin logo social icon - Social">
            <a:extLst>
              <a:ext uri="{FF2B5EF4-FFF2-40B4-BE49-F238E27FC236}">
                <a16:creationId xmlns:a16="http://schemas.microsoft.com/office/drawing/2014/main" id="{976E5CBD-FE62-4E3A-A504-3623214F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20" y="4758546"/>
            <a:ext cx="481667" cy="48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5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7709-589C-4E05-9DF3-E25C39B72DD4}"/>
              </a:ext>
            </a:extLst>
          </p:cNvPr>
          <p:cNvSpPr>
            <a:spLocks noGrp="1"/>
          </p:cNvSpPr>
          <p:nvPr>
            <p:ph type="title"/>
          </p:nvPr>
        </p:nvSpPr>
        <p:spPr/>
        <p:txBody>
          <a:bodyPr/>
          <a:lstStyle/>
          <a:p>
            <a:r>
              <a:rPr lang="en-US" dirty="0"/>
              <a:t>Day 1 Schedule</a:t>
            </a:r>
          </a:p>
        </p:txBody>
      </p:sp>
      <p:sp>
        <p:nvSpPr>
          <p:cNvPr id="4" name="TextBox 3">
            <a:extLst>
              <a:ext uri="{FF2B5EF4-FFF2-40B4-BE49-F238E27FC236}">
                <a16:creationId xmlns:a16="http://schemas.microsoft.com/office/drawing/2014/main" id="{9AE6291B-F512-4252-B158-6A4EC9A642D2}"/>
              </a:ext>
            </a:extLst>
          </p:cNvPr>
          <p:cNvSpPr txBox="1"/>
          <p:nvPr/>
        </p:nvSpPr>
        <p:spPr>
          <a:xfrm>
            <a:off x="677334" y="2120949"/>
            <a:ext cx="7569044" cy="2616101"/>
          </a:xfrm>
          <a:prstGeom prst="rect">
            <a:avLst/>
          </a:prstGeom>
          <a:noFill/>
        </p:spPr>
        <p:txBody>
          <a:bodyPr wrap="square" rtlCol="0">
            <a:spAutoFit/>
          </a:bodyPr>
          <a:lstStyle/>
          <a:p>
            <a:r>
              <a:rPr lang="en-US" sz="2000" dirty="0">
                <a:latin typeface="+mj-lt"/>
                <a:cs typeface="Arial" panose="020B0604020202020204" pitchFamily="34" charset="0"/>
              </a:rPr>
              <a:t>Python</a:t>
            </a:r>
          </a:p>
          <a:p>
            <a:endParaRPr lang="en-US" sz="2400" dirty="0">
              <a:latin typeface="+mj-lt"/>
              <a:cs typeface="Arial" panose="020B0604020202020204" pitchFamily="34" charset="0"/>
            </a:endParaRPr>
          </a:p>
          <a:p>
            <a:pPr marL="285750" indent="-285750">
              <a:buFont typeface="Arial" panose="020B0604020202020204" pitchFamily="34" charset="0"/>
              <a:buChar char="•"/>
            </a:pPr>
            <a:r>
              <a:rPr lang="en-US" sz="2000" dirty="0">
                <a:latin typeface="+mj-lt"/>
                <a:cs typeface="Arial" panose="020B0604020202020204" pitchFamily="34" charset="0"/>
              </a:rPr>
              <a:t>Data types</a:t>
            </a:r>
          </a:p>
          <a:p>
            <a:pPr marL="285750" indent="-285750">
              <a:buFont typeface="Arial" panose="020B0604020202020204" pitchFamily="34" charset="0"/>
              <a:buChar char="•"/>
            </a:pPr>
            <a:r>
              <a:rPr lang="en-US" sz="2000" dirty="0">
                <a:latin typeface="+mj-lt"/>
                <a:cs typeface="Arial" panose="020B0604020202020204" pitchFamily="34" charset="0"/>
              </a:rPr>
              <a:t>Variables and data storage</a:t>
            </a:r>
          </a:p>
          <a:p>
            <a:pPr marL="285750" indent="-285750">
              <a:buFont typeface="Arial" panose="020B0604020202020204" pitchFamily="34" charset="0"/>
              <a:buChar char="•"/>
            </a:pPr>
            <a:r>
              <a:rPr lang="en-US" sz="2000" dirty="0">
                <a:latin typeface="+mj-lt"/>
                <a:cs typeface="Arial" panose="020B0604020202020204" pitchFamily="34" charset="0"/>
              </a:rPr>
              <a:t>Built-in and Custom Functions</a:t>
            </a:r>
          </a:p>
          <a:p>
            <a:pPr marL="285750" indent="-285750">
              <a:buFont typeface="Arial" panose="020B0604020202020204" pitchFamily="34" charset="0"/>
              <a:buChar char="•"/>
            </a:pPr>
            <a:r>
              <a:rPr lang="en-US" sz="2000" dirty="0">
                <a:latin typeface="+mj-lt"/>
                <a:cs typeface="Arial" panose="020B0604020202020204" pitchFamily="34" charset="0"/>
              </a:rPr>
              <a:t>Conditional Statements</a:t>
            </a:r>
          </a:p>
          <a:p>
            <a:pPr marL="285750" indent="-285750">
              <a:buFont typeface="Arial" panose="020B0604020202020204" pitchFamily="34" charset="0"/>
              <a:buChar char="•"/>
            </a:pPr>
            <a:r>
              <a:rPr lang="en-US" sz="2000" dirty="0">
                <a:latin typeface="+mj-lt"/>
                <a:cs typeface="Arial" panose="020B0604020202020204" pitchFamily="34" charset="0"/>
              </a:rPr>
              <a:t>Iteration with Loops</a:t>
            </a:r>
          </a:p>
          <a:p>
            <a:pPr marL="285750" indent="-285750">
              <a:buFont typeface="Arial" panose="020B0604020202020204" pitchFamily="34" charset="0"/>
              <a:buChar char="•"/>
            </a:pPr>
            <a:r>
              <a:rPr lang="en-US" sz="2000" dirty="0">
                <a:latin typeface="+mj-lt"/>
                <a:cs typeface="Arial" panose="020B0604020202020204" pitchFamily="34" charset="0"/>
              </a:rPr>
              <a:t>NumPy library for Scientific Computation</a:t>
            </a:r>
          </a:p>
        </p:txBody>
      </p:sp>
    </p:spTree>
    <p:extLst>
      <p:ext uri="{BB962C8B-B14F-4D97-AF65-F5344CB8AC3E}">
        <p14:creationId xmlns:p14="http://schemas.microsoft.com/office/powerpoint/2010/main" val="218983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9A4F-F39A-454A-81D3-19A4BF4A8162}"/>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5C551EB-4823-412E-89A6-45718512A77D}"/>
              </a:ext>
            </a:extLst>
          </p:cNvPr>
          <p:cNvSpPr>
            <a:spLocks noGrp="1"/>
          </p:cNvSpPr>
          <p:nvPr>
            <p:ph idx="1"/>
          </p:nvPr>
        </p:nvSpPr>
        <p:spPr/>
        <p:txBody>
          <a:bodyPr/>
          <a:lstStyle/>
          <a:p>
            <a:pPr marL="0" indent="0">
              <a:buNone/>
            </a:pPr>
            <a:r>
              <a:rPr lang="en-US" dirty="0"/>
              <a:t>There are various data types for example</a:t>
            </a:r>
          </a:p>
          <a:p>
            <a:r>
              <a:rPr lang="en-US" dirty="0"/>
              <a:t>Integers</a:t>
            </a:r>
          </a:p>
          <a:p>
            <a:r>
              <a:rPr lang="en-US" dirty="0"/>
              <a:t>Floating point numbers</a:t>
            </a:r>
          </a:p>
          <a:p>
            <a:r>
              <a:rPr lang="en-US" dirty="0"/>
              <a:t>Booleans</a:t>
            </a:r>
          </a:p>
          <a:p>
            <a:r>
              <a:rPr lang="en-US" dirty="0"/>
              <a:t>Strings</a:t>
            </a:r>
          </a:p>
        </p:txBody>
      </p:sp>
    </p:spTree>
    <p:extLst>
      <p:ext uri="{BB962C8B-B14F-4D97-AF65-F5344CB8AC3E}">
        <p14:creationId xmlns:p14="http://schemas.microsoft.com/office/powerpoint/2010/main" val="337636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B22-2114-4798-90CE-9301EDCD6EF6}"/>
              </a:ext>
            </a:extLst>
          </p:cNvPr>
          <p:cNvSpPr>
            <a:spLocks noGrp="1"/>
          </p:cNvSpPr>
          <p:nvPr>
            <p:ph type="title"/>
          </p:nvPr>
        </p:nvSpPr>
        <p:spPr>
          <a:xfrm>
            <a:off x="677334" y="609600"/>
            <a:ext cx="8596668" cy="707472"/>
          </a:xfrm>
        </p:spPr>
        <p:txBody>
          <a:bodyPr/>
          <a:lstStyle/>
          <a:p>
            <a:r>
              <a:rPr lang="en-US" dirty="0"/>
              <a:t>Variables</a:t>
            </a:r>
          </a:p>
        </p:txBody>
      </p:sp>
      <p:sp>
        <p:nvSpPr>
          <p:cNvPr id="3" name="Content Placeholder 2">
            <a:extLst>
              <a:ext uri="{FF2B5EF4-FFF2-40B4-BE49-F238E27FC236}">
                <a16:creationId xmlns:a16="http://schemas.microsoft.com/office/drawing/2014/main" id="{141B9E88-EF84-489D-A6DC-F77A6F074498}"/>
              </a:ext>
            </a:extLst>
          </p:cNvPr>
          <p:cNvSpPr>
            <a:spLocks noGrp="1"/>
          </p:cNvSpPr>
          <p:nvPr>
            <p:ph idx="1"/>
          </p:nvPr>
        </p:nvSpPr>
        <p:spPr>
          <a:xfrm>
            <a:off x="677334" y="1249961"/>
            <a:ext cx="8596668" cy="4791402"/>
          </a:xfrm>
        </p:spPr>
        <p:txBody>
          <a:bodyPr>
            <a:normAutofit/>
          </a:bodyPr>
          <a:lstStyle/>
          <a:p>
            <a:pPr marL="0" indent="0">
              <a:buNone/>
            </a:pPr>
            <a:r>
              <a:rPr lang="en-US" sz="1600" dirty="0"/>
              <a:t>A variable in programming is like a storage box. You can use a variable to store any kind of information or data. Variables are useful because you can access and change the contents of a variable anytime you want. So I want to help you learn how to create your own variable. Let's go back to the storage box analogy. If you're organizing or packing some things, you may divide your things in to categories based on what they are or what they're used for, and put them into boxes. Then, you might label the boxes with a short word or phrase indicating what the boxes contain. Similarly to create a variable, you must provide a name that indicates what the variable contains and provide the value of the variable, which is the data you want to store in the variable.</a:t>
            </a:r>
          </a:p>
        </p:txBody>
      </p:sp>
      <p:pic>
        <p:nvPicPr>
          <p:cNvPr id="5" name="Picture 4">
            <a:extLst>
              <a:ext uri="{FF2B5EF4-FFF2-40B4-BE49-F238E27FC236}">
                <a16:creationId xmlns:a16="http://schemas.microsoft.com/office/drawing/2014/main" id="{645E325A-AAA2-4562-9126-06C8F39DFD6A}"/>
              </a:ext>
            </a:extLst>
          </p:cNvPr>
          <p:cNvPicPr>
            <a:picLocks noChangeAspect="1"/>
          </p:cNvPicPr>
          <p:nvPr/>
        </p:nvPicPr>
        <p:blipFill rotWithShape="1">
          <a:blip r:embed="rId2"/>
          <a:srcRect r="24144" b="42253"/>
          <a:stretch/>
        </p:blipFill>
        <p:spPr>
          <a:xfrm>
            <a:off x="677334" y="3742490"/>
            <a:ext cx="7803353" cy="2505909"/>
          </a:xfrm>
          <a:prstGeom prst="rect">
            <a:avLst/>
          </a:prstGeom>
        </p:spPr>
      </p:pic>
    </p:spTree>
    <p:extLst>
      <p:ext uri="{BB962C8B-B14F-4D97-AF65-F5344CB8AC3E}">
        <p14:creationId xmlns:p14="http://schemas.microsoft.com/office/powerpoint/2010/main" val="109969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3DB1-1753-4633-83CE-5C180F657F07}"/>
              </a:ext>
            </a:extLst>
          </p:cNvPr>
          <p:cNvSpPr>
            <a:spLocks noGrp="1"/>
          </p:cNvSpPr>
          <p:nvPr>
            <p:ph type="title"/>
          </p:nvPr>
        </p:nvSpPr>
        <p:spPr>
          <a:xfrm>
            <a:off x="677334" y="609600"/>
            <a:ext cx="8596668" cy="657138"/>
          </a:xfrm>
        </p:spPr>
        <p:txBody>
          <a:bodyPr/>
          <a:lstStyle/>
          <a:p>
            <a:r>
              <a:rPr lang="en-US" dirty="0"/>
              <a:t>Functions</a:t>
            </a:r>
          </a:p>
        </p:txBody>
      </p:sp>
      <p:sp>
        <p:nvSpPr>
          <p:cNvPr id="3" name="Content Placeholder 2">
            <a:extLst>
              <a:ext uri="{FF2B5EF4-FFF2-40B4-BE49-F238E27FC236}">
                <a16:creationId xmlns:a16="http://schemas.microsoft.com/office/drawing/2014/main" id="{2EE9B816-A8D1-45DC-928B-E0EFB21D1F89}"/>
              </a:ext>
            </a:extLst>
          </p:cNvPr>
          <p:cNvSpPr>
            <a:spLocks noGrp="1"/>
          </p:cNvSpPr>
          <p:nvPr>
            <p:ph idx="1"/>
          </p:nvPr>
        </p:nvSpPr>
        <p:spPr>
          <a:xfrm>
            <a:off x="677334" y="1266739"/>
            <a:ext cx="8596668" cy="4774624"/>
          </a:xfrm>
        </p:spPr>
        <p:txBody>
          <a:bodyPr>
            <a:normAutofit/>
          </a:bodyPr>
          <a:lstStyle/>
          <a:p>
            <a:pPr marL="0" indent="0">
              <a:buNone/>
            </a:pPr>
            <a:endParaRPr lang="en-US" dirty="0"/>
          </a:p>
          <a:p>
            <a:pPr marL="0" indent="0">
              <a:buNone/>
            </a:pPr>
            <a:r>
              <a:rPr lang="en-US" dirty="0"/>
              <a:t>A programmer's main goal is not just to solve problems through coding but to do so efficiently. When you're programming, you may find yourself typing the same set of instructions in multiple places in your program. When you do this, it not only takes longer for you to write and read your code, but also takes longer for your computer to read and follow your instructions. One major way to be concise is to use functions.</a:t>
            </a:r>
          </a:p>
          <a:p>
            <a:pPr marL="0" indent="0">
              <a:buNone/>
            </a:pPr>
            <a:endParaRPr lang="en-US" dirty="0"/>
          </a:p>
          <a:p>
            <a:pPr marL="0" indent="0">
              <a:buNone/>
            </a:pPr>
            <a:r>
              <a:rPr lang="en-US" dirty="0"/>
              <a:t>Functions can be used to store repeating pieces of code.</a:t>
            </a:r>
          </a:p>
          <a:p>
            <a:pPr marL="0" indent="0">
              <a:buNone/>
            </a:pPr>
            <a:endParaRPr lang="en-US" dirty="0"/>
          </a:p>
        </p:txBody>
      </p:sp>
    </p:spTree>
    <p:extLst>
      <p:ext uri="{BB962C8B-B14F-4D97-AF65-F5344CB8AC3E}">
        <p14:creationId xmlns:p14="http://schemas.microsoft.com/office/powerpoint/2010/main" val="243028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AD95-D2C6-4FC2-8734-3D8295BC317C}"/>
              </a:ext>
            </a:extLst>
          </p:cNvPr>
          <p:cNvSpPr>
            <a:spLocks noGrp="1"/>
          </p:cNvSpPr>
          <p:nvPr>
            <p:ph type="title"/>
          </p:nvPr>
        </p:nvSpPr>
        <p:spPr>
          <a:xfrm>
            <a:off x="677334" y="609600"/>
            <a:ext cx="8596668" cy="757806"/>
          </a:xfrm>
        </p:spPr>
        <p:txBody>
          <a:bodyPr/>
          <a:lstStyle/>
          <a:p>
            <a:r>
              <a:rPr lang="en-US" dirty="0"/>
              <a:t>Built-in Functions</a:t>
            </a:r>
          </a:p>
        </p:txBody>
      </p:sp>
      <p:sp>
        <p:nvSpPr>
          <p:cNvPr id="3" name="Content Placeholder 2">
            <a:extLst>
              <a:ext uri="{FF2B5EF4-FFF2-40B4-BE49-F238E27FC236}">
                <a16:creationId xmlns:a16="http://schemas.microsoft.com/office/drawing/2014/main" id="{20BC8D82-3249-40C5-AD1E-1B39B292F0C9}"/>
              </a:ext>
            </a:extLst>
          </p:cNvPr>
          <p:cNvSpPr>
            <a:spLocks noGrp="1"/>
          </p:cNvSpPr>
          <p:nvPr>
            <p:ph idx="1"/>
          </p:nvPr>
        </p:nvSpPr>
        <p:spPr>
          <a:xfrm>
            <a:off x="677334" y="1367406"/>
            <a:ext cx="8596668" cy="4815280"/>
          </a:xfrm>
        </p:spPr>
        <p:txBody>
          <a:bodyPr>
            <a:normAutofit/>
          </a:bodyPr>
          <a:lstStyle/>
          <a:p>
            <a:pPr marL="0" indent="0">
              <a:buNone/>
            </a:pPr>
            <a:r>
              <a:rPr lang="en-US" dirty="0"/>
              <a:t>Python has some functions that have already been defined. These are called built-in functions, and they are available for you to use anytime. </a:t>
            </a:r>
          </a:p>
          <a:p>
            <a:pPr marL="0" indent="0">
              <a:buNone/>
            </a:pPr>
            <a:endParaRPr lang="en-US" b="1" dirty="0"/>
          </a:p>
          <a:p>
            <a:pPr marL="0" indent="0">
              <a:buNone/>
            </a:pPr>
            <a:r>
              <a:rPr lang="en-US" b="1" dirty="0"/>
              <a:t>Print</a:t>
            </a:r>
          </a:p>
          <a:p>
            <a:pPr marL="0" indent="0">
              <a:buNone/>
            </a:pPr>
            <a:r>
              <a:rPr lang="en-US" dirty="0"/>
              <a:t>A handy built-in function is print, and in programming printing means, showing something on the screen. So the print function in Python takes in data and prints out the data so that it's displayed on the screen.</a:t>
            </a:r>
          </a:p>
          <a:p>
            <a:pPr marL="0" indent="0">
              <a:buNone/>
            </a:pPr>
            <a:endParaRPr lang="en-US" b="1" dirty="0"/>
          </a:p>
          <a:p>
            <a:pPr marL="0" indent="0">
              <a:buNone/>
            </a:pPr>
            <a:r>
              <a:rPr lang="en-US" b="1" dirty="0"/>
              <a:t>Input</a:t>
            </a:r>
          </a:p>
          <a:p>
            <a:pPr marL="0" indent="0">
              <a:buNone/>
            </a:pPr>
            <a:r>
              <a:rPr lang="en-US" dirty="0"/>
              <a:t>The input function allows you to ask the user for data and receive that data for you to work with. When you use the input function, you want to specify a prompt that will be displayed to the user as well as create a variable that will store the user's typed response to the prompt.</a:t>
            </a:r>
          </a:p>
        </p:txBody>
      </p:sp>
    </p:spTree>
    <p:extLst>
      <p:ext uri="{BB962C8B-B14F-4D97-AF65-F5344CB8AC3E}">
        <p14:creationId xmlns:p14="http://schemas.microsoft.com/office/powerpoint/2010/main" val="129435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57B7-37FF-4BD6-933C-8BBEEB19C8BE}"/>
              </a:ext>
            </a:extLst>
          </p:cNvPr>
          <p:cNvSpPr>
            <a:spLocks noGrp="1"/>
          </p:cNvSpPr>
          <p:nvPr>
            <p:ph type="title"/>
          </p:nvPr>
        </p:nvSpPr>
        <p:spPr>
          <a:xfrm>
            <a:off x="677334" y="609600"/>
            <a:ext cx="8596668" cy="833306"/>
          </a:xfrm>
        </p:spPr>
        <p:txBody>
          <a:bodyPr/>
          <a:lstStyle/>
          <a:p>
            <a:r>
              <a:rPr lang="en-US" dirty="0"/>
              <a:t>Custom Functions</a:t>
            </a:r>
          </a:p>
        </p:txBody>
      </p:sp>
      <p:sp>
        <p:nvSpPr>
          <p:cNvPr id="3" name="Content Placeholder 2">
            <a:extLst>
              <a:ext uri="{FF2B5EF4-FFF2-40B4-BE49-F238E27FC236}">
                <a16:creationId xmlns:a16="http://schemas.microsoft.com/office/drawing/2014/main" id="{9D736F2B-7BAF-4131-BC5C-B389EE05DF65}"/>
              </a:ext>
            </a:extLst>
          </p:cNvPr>
          <p:cNvSpPr>
            <a:spLocks noGrp="1"/>
          </p:cNvSpPr>
          <p:nvPr>
            <p:ph idx="1"/>
          </p:nvPr>
        </p:nvSpPr>
        <p:spPr>
          <a:xfrm>
            <a:off x="677334" y="1333851"/>
            <a:ext cx="8596668" cy="4707512"/>
          </a:xfrm>
        </p:spPr>
        <p:txBody>
          <a:bodyPr/>
          <a:lstStyle/>
          <a:p>
            <a:pPr marL="0" indent="0">
              <a:buNone/>
            </a:pPr>
            <a:r>
              <a:rPr lang="en-US" dirty="0"/>
              <a:t>Built in functions are powerful, but there will be times when you need to create your own functions to help you complete specific tasks. There are several types of functions.</a:t>
            </a:r>
          </a:p>
          <a:p>
            <a:pPr marL="0" indent="0">
              <a:buNone/>
            </a:pPr>
            <a:endParaRPr lang="en-US" dirty="0"/>
          </a:p>
          <a:p>
            <a:r>
              <a:rPr lang="en-US" dirty="0"/>
              <a:t>Don’t receive input and don’t generate output</a:t>
            </a:r>
          </a:p>
          <a:p>
            <a:r>
              <a:rPr lang="en-US" dirty="0"/>
              <a:t>Receive input but don’t generate output</a:t>
            </a:r>
          </a:p>
          <a:p>
            <a:r>
              <a:rPr lang="en-US" dirty="0"/>
              <a:t>Receive input and generate output</a:t>
            </a:r>
          </a:p>
          <a:p>
            <a:endParaRPr lang="en-US" dirty="0"/>
          </a:p>
        </p:txBody>
      </p:sp>
    </p:spTree>
    <p:extLst>
      <p:ext uri="{BB962C8B-B14F-4D97-AF65-F5344CB8AC3E}">
        <p14:creationId xmlns:p14="http://schemas.microsoft.com/office/powerpoint/2010/main" val="63568255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TotalTime>
  <Words>1016</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Basics of Machine Learning with Python</vt:lpstr>
      <vt:lpstr>Bit about myself</vt:lpstr>
      <vt:lpstr>PowerPoint Presentation</vt:lpstr>
      <vt:lpstr>Day 1 Schedule</vt:lpstr>
      <vt:lpstr>Data Types</vt:lpstr>
      <vt:lpstr>Variables</vt:lpstr>
      <vt:lpstr>Functions</vt:lpstr>
      <vt:lpstr>Built-in Functions</vt:lpstr>
      <vt:lpstr>Custom Functions</vt:lpstr>
      <vt:lpstr>Modules</vt:lpstr>
      <vt:lpstr>Lists</vt:lpstr>
      <vt:lpstr>Tuples</vt:lpstr>
      <vt:lpstr>Conditional Statements</vt:lpstr>
      <vt:lpstr>Iteration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15</cp:revision>
  <dcterms:created xsi:type="dcterms:W3CDTF">2020-05-09T22:39:26Z</dcterms:created>
  <dcterms:modified xsi:type="dcterms:W3CDTF">2020-05-10T19:08:31Z</dcterms:modified>
</cp:coreProperties>
</file>