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29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8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7380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554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4756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176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9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4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20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0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3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6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4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8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736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8822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2CCE-8E96-4966-BD22-5EB023A3DBF3}"/>
              </a:ext>
            </a:extLst>
          </p:cNvPr>
          <p:cNvSpPr>
            <a:spLocks noGrp="1"/>
          </p:cNvSpPr>
          <p:nvPr>
            <p:ph type="ctrTitle"/>
          </p:nvPr>
        </p:nvSpPr>
        <p:spPr/>
        <p:txBody>
          <a:bodyPr/>
          <a:lstStyle/>
          <a:p>
            <a:pPr algn="l"/>
            <a:r>
              <a:rPr lang="en-US" dirty="0"/>
              <a:t>Basics of Machine Learning with Python</a:t>
            </a:r>
          </a:p>
        </p:txBody>
      </p:sp>
      <p:sp>
        <p:nvSpPr>
          <p:cNvPr id="3" name="Subtitle 2">
            <a:extLst>
              <a:ext uri="{FF2B5EF4-FFF2-40B4-BE49-F238E27FC236}">
                <a16:creationId xmlns:a16="http://schemas.microsoft.com/office/drawing/2014/main" id="{BB389920-374F-473A-A920-C2F22D6566A3}"/>
              </a:ext>
            </a:extLst>
          </p:cNvPr>
          <p:cNvSpPr>
            <a:spLocks noGrp="1"/>
          </p:cNvSpPr>
          <p:nvPr>
            <p:ph type="subTitle" idx="1"/>
          </p:nvPr>
        </p:nvSpPr>
        <p:spPr/>
        <p:txBody>
          <a:bodyPr/>
          <a:lstStyle/>
          <a:p>
            <a:pPr algn="l"/>
            <a:r>
              <a:rPr lang="en-US" dirty="0"/>
              <a:t>A 2 day hands on workshop by Evam Kaushik</a:t>
            </a:r>
          </a:p>
        </p:txBody>
      </p:sp>
    </p:spTree>
    <p:extLst>
      <p:ext uri="{BB962C8B-B14F-4D97-AF65-F5344CB8AC3E}">
        <p14:creationId xmlns:p14="http://schemas.microsoft.com/office/powerpoint/2010/main" val="17064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A2B4-6578-4870-A2E7-F94A4D279D7B}"/>
              </a:ext>
            </a:extLst>
          </p:cNvPr>
          <p:cNvSpPr>
            <a:spLocks noGrp="1"/>
          </p:cNvSpPr>
          <p:nvPr>
            <p:ph type="title"/>
          </p:nvPr>
        </p:nvSpPr>
        <p:spPr>
          <a:xfrm>
            <a:off x="677334" y="609600"/>
            <a:ext cx="8596668" cy="682305"/>
          </a:xfrm>
        </p:spPr>
        <p:txBody>
          <a:bodyPr/>
          <a:lstStyle/>
          <a:p>
            <a:r>
              <a:rPr lang="en-US" dirty="0"/>
              <a:t>What is Machine Learning</a:t>
            </a:r>
          </a:p>
        </p:txBody>
      </p:sp>
      <p:sp>
        <p:nvSpPr>
          <p:cNvPr id="3" name="Content Placeholder 2">
            <a:extLst>
              <a:ext uri="{FF2B5EF4-FFF2-40B4-BE49-F238E27FC236}">
                <a16:creationId xmlns:a16="http://schemas.microsoft.com/office/drawing/2014/main" id="{D86FDB3D-B9D1-4E5D-83E1-8D33091528F3}"/>
              </a:ext>
            </a:extLst>
          </p:cNvPr>
          <p:cNvSpPr>
            <a:spLocks noGrp="1"/>
          </p:cNvSpPr>
          <p:nvPr>
            <p:ph idx="1"/>
          </p:nvPr>
        </p:nvSpPr>
        <p:spPr>
          <a:xfrm>
            <a:off x="677334" y="1291905"/>
            <a:ext cx="8596668" cy="4749457"/>
          </a:xfrm>
        </p:spPr>
        <p:txBody>
          <a:bodyPr>
            <a:normAutofit/>
          </a:bodyPr>
          <a:lstStyle/>
          <a:p>
            <a:pPr marL="0" indent="0">
              <a:buNone/>
            </a:pPr>
            <a:r>
              <a:rPr lang="en-US" sz="1600" dirty="0"/>
              <a:t>Machine learning is an application of artificial intelligence (AI) that provides systems the ability to automatically learn and improve from experience without being explicitly programmed. </a:t>
            </a:r>
            <a:r>
              <a:rPr lang="en-US" sz="1600" b="1" dirty="0"/>
              <a:t>Machine learning focuses on the development of computer programs</a:t>
            </a:r>
            <a:r>
              <a:rPr lang="en-US" sz="1600" dirty="0"/>
              <a:t> that can access data and use it learn for themselves.</a:t>
            </a:r>
          </a:p>
          <a:p>
            <a:pPr marL="0" indent="0">
              <a:buNone/>
            </a:pPr>
            <a:r>
              <a:rPr lang="en-US" sz="1600" dirty="0"/>
              <a:t>Some of the most common applications are</a:t>
            </a:r>
          </a:p>
          <a:p>
            <a:r>
              <a:rPr lang="en-US" sz="1600" dirty="0"/>
              <a:t>Auto tagging images of people on </a:t>
            </a:r>
            <a:r>
              <a:rPr lang="en-US" sz="1600" dirty="0" err="1"/>
              <a:t>facebook</a:t>
            </a:r>
            <a:endParaRPr lang="en-US" sz="1600" dirty="0"/>
          </a:p>
          <a:p>
            <a:r>
              <a:rPr lang="en-US" sz="1600" dirty="0"/>
              <a:t>Speech recognition (Ok Google, Hey Siri, Alexa, Ni </a:t>
            </a:r>
            <a:r>
              <a:rPr lang="en-US" sz="1600" dirty="0" err="1"/>
              <a:t>Hau</a:t>
            </a:r>
            <a:r>
              <a:rPr lang="en-US" sz="1600" dirty="0"/>
              <a:t> Baidu)</a:t>
            </a:r>
          </a:p>
          <a:p>
            <a:r>
              <a:rPr lang="en-US" sz="1600" dirty="0"/>
              <a:t>Medical Diagnosis</a:t>
            </a:r>
          </a:p>
          <a:p>
            <a:r>
              <a:rPr lang="en-US" sz="1600" dirty="0"/>
              <a:t>Stock Price Predictor</a:t>
            </a:r>
          </a:p>
        </p:txBody>
      </p:sp>
      <p:pic>
        <p:nvPicPr>
          <p:cNvPr id="5" name="Picture 4">
            <a:extLst>
              <a:ext uri="{FF2B5EF4-FFF2-40B4-BE49-F238E27FC236}">
                <a16:creationId xmlns:a16="http://schemas.microsoft.com/office/drawing/2014/main" id="{DCE49EF0-B87A-4614-BC91-8EC52327968E}"/>
              </a:ext>
            </a:extLst>
          </p:cNvPr>
          <p:cNvPicPr>
            <a:picLocks noChangeAspect="1"/>
          </p:cNvPicPr>
          <p:nvPr/>
        </p:nvPicPr>
        <p:blipFill rotWithShape="1">
          <a:blip r:embed="rId2"/>
          <a:srcRect l="-1" r="556" b="1619"/>
          <a:stretch/>
        </p:blipFill>
        <p:spPr>
          <a:xfrm>
            <a:off x="3548543" y="3552667"/>
            <a:ext cx="5243119" cy="2797799"/>
          </a:xfrm>
          <a:prstGeom prst="rect">
            <a:avLst/>
          </a:prstGeom>
        </p:spPr>
      </p:pic>
    </p:spTree>
    <p:extLst>
      <p:ext uri="{BB962C8B-B14F-4D97-AF65-F5344CB8AC3E}">
        <p14:creationId xmlns:p14="http://schemas.microsoft.com/office/powerpoint/2010/main" val="40477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FA5A-0BD4-4E9D-AC76-F9B4823D6972}"/>
              </a:ext>
            </a:extLst>
          </p:cNvPr>
          <p:cNvSpPr>
            <a:spLocks noGrp="1"/>
          </p:cNvSpPr>
          <p:nvPr>
            <p:ph type="title"/>
          </p:nvPr>
        </p:nvSpPr>
        <p:spPr>
          <a:xfrm>
            <a:off x="677334" y="609600"/>
            <a:ext cx="8596668" cy="724250"/>
          </a:xfrm>
        </p:spPr>
        <p:txBody>
          <a:bodyPr/>
          <a:lstStyle/>
          <a:p>
            <a:r>
              <a:rPr lang="en-US" dirty="0"/>
              <a:t>What are Neural Networks?</a:t>
            </a:r>
          </a:p>
        </p:txBody>
      </p:sp>
      <p:sp>
        <p:nvSpPr>
          <p:cNvPr id="3" name="Content Placeholder 2">
            <a:extLst>
              <a:ext uri="{FF2B5EF4-FFF2-40B4-BE49-F238E27FC236}">
                <a16:creationId xmlns:a16="http://schemas.microsoft.com/office/drawing/2014/main" id="{8921EF8B-4F52-4153-A431-5E55929A611D}"/>
              </a:ext>
            </a:extLst>
          </p:cNvPr>
          <p:cNvSpPr>
            <a:spLocks noGrp="1"/>
          </p:cNvSpPr>
          <p:nvPr>
            <p:ph idx="1"/>
          </p:nvPr>
        </p:nvSpPr>
        <p:spPr>
          <a:xfrm>
            <a:off x="677334" y="1333851"/>
            <a:ext cx="8596668" cy="4707512"/>
          </a:xfrm>
        </p:spPr>
        <p:txBody>
          <a:bodyPr>
            <a:normAutofit/>
          </a:bodyPr>
          <a:lstStyle/>
          <a:p>
            <a:pPr marL="0" indent="0">
              <a:buNone/>
            </a:pPr>
            <a:r>
              <a:rPr lang="en-US" sz="1600" b="1" dirty="0"/>
              <a:t>Artificial neural networks</a:t>
            </a:r>
            <a:r>
              <a:rPr lang="en-US" sz="1600" dirty="0"/>
              <a:t> (</a:t>
            </a:r>
            <a:r>
              <a:rPr lang="en-US" sz="1600" b="1" dirty="0"/>
              <a:t>ANN</a:t>
            </a:r>
            <a:r>
              <a:rPr lang="en-US" sz="1600" dirty="0"/>
              <a:t>) are computing systems vaguely inspired by the biological neural networks that constitute animal brains. Such systems "learn" to perform tasks by considering examples, generally without being programmed with task-specific rules. For example, in image recognition, they might learn to identify images that contain cats by analyzing example images that have been manually labeled as "cat" or "no cat" and using the results to identify cats in other images. They do this without any prior knowledge of cats, for example, that they have fur, tails, whiskers and cat-like faces. Instead, they automatically generate identifying characteristics from the examples that they process.</a:t>
            </a:r>
          </a:p>
          <a:p>
            <a:endParaRPr lang="en-US" sz="1600" dirty="0"/>
          </a:p>
        </p:txBody>
      </p:sp>
      <p:pic>
        <p:nvPicPr>
          <p:cNvPr id="1026" name="Picture 2" descr="Neural Network Foundations, Explained: Updating Weights with ...">
            <a:extLst>
              <a:ext uri="{FF2B5EF4-FFF2-40B4-BE49-F238E27FC236}">
                <a16:creationId xmlns:a16="http://schemas.microsoft.com/office/drawing/2014/main" id="{F7A8AF4B-6DB6-4FAC-B8F0-6AEABC7FF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05" y="3685510"/>
            <a:ext cx="5249761" cy="2521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9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DC79-3F6E-4632-B922-745BEB75456A}"/>
              </a:ext>
            </a:extLst>
          </p:cNvPr>
          <p:cNvSpPr>
            <a:spLocks noGrp="1"/>
          </p:cNvSpPr>
          <p:nvPr>
            <p:ph type="title"/>
          </p:nvPr>
        </p:nvSpPr>
        <p:spPr>
          <a:xfrm>
            <a:off x="677334" y="609600"/>
            <a:ext cx="8596668" cy="732639"/>
          </a:xfrm>
        </p:spPr>
        <p:txBody>
          <a:bodyPr/>
          <a:lstStyle/>
          <a:p>
            <a:r>
              <a:rPr lang="en-US" dirty="0"/>
              <a:t>How Neural Networks work</a:t>
            </a:r>
          </a:p>
        </p:txBody>
      </p:sp>
      <p:sp>
        <p:nvSpPr>
          <p:cNvPr id="3" name="Content Placeholder 2">
            <a:extLst>
              <a:ext uri="{FF2B5EF4-FFF2-40B4-BE49-F238E27FC236}">
                <a16:creationId xmlns:a16="http://schemas.microsoft.com/office/drawing/2014/main" id="{ADDD1E43-9DA4-41EA-8F0F-C559B6371DA2}"/>
              </a:ext>
            </a:extLst>
          </p:cNvPr>
          <p:cNvSpPr>
            <a:spLocks noGrp="1"/>
          </p:cNvSpPr>
          <p:nvPr>
            <p:ph idx="1"/>
          </p:nvPr>
        </p:nvSpPr>
        <p:spPr>
          <a:xfrm>
            <a:off x="677334" y="1342239"/>
            <a:ext cx="6931481" cy="4699123"/>
          </a:xfrm>
        </p:spPr>
        <p:txBody>
          <a:bodyPr/>
          <a:lstStyle/>
          <a:p>
            <a:pPr marL="0" indent="0">
              <a:buNone/>
            </a:pPr>
            <a:r>
              <a:rPr lang="en-US" dirty="0"/>
              <a:t>Let’s take the example of handwritten digit recognition software here.</a:t>
            </a:r>
          </a:p>
          <a:p>
            <a:pPr marL="0" indent="0">
              <a:buNone/>
            </a:pPr>
            <a:r>
              <a:rPr lang="en-US" dirty="0"/>
              <a:t>It takes as input an image of a hand written digit and returns a probability of what the digit is between 0-9.</a:t>
            </a:r>
          </a:p>
          <a:p>
            <a:pPr marL="0" indent="0">
              <a:buNone/>
            </a:pPr>
            <a:endParaRPr lang="en-US" dirty="0"/>
          </a:p>
        </p:txBody>
      </p:sp>
      <p:pic>
        <p:nvPicPr>
          <p:cNvPr id="7" name="Picture 6">
            <a:extLst>
              <a:ext uri="{FF2B5EF4-FFF2-40B4-BE49-F238E27FC236}">
                <a16:creationId xmlns:a16="http://schemas.microsoft.com/office/drawing/2014/main" id="{3B96D55E-E285-48C6-9937-E2E255354904}"/>
              </a:ext>
            </a:extLst>
          </p:cNvPr>
          <p:cNvPicPr>
            <a:picLocks noChangeAspect="1"/>
          </p:cNvPicPr>
          <p:nvPr/>
        </p:nvPicPr>
        <p:blipFill rotWithShape="1">
          <a:blip r:embed="rId2"/>
          <a:srcRect r="30551" b="51560"/>
          <a:stretch/>
        </p:blipFill>
        <p:spPr>
          <a:xfrm>
            <a:off x="7900255" y="1342239"/>
            <a:ext cx="2907957" cy="2281805"/>
          </a:xfrm>
          <a:prstGeom prst="rect">
            <a:avLst/>
          </a:prstGeom>
        </p:spPr>
      </p:pic>
      <p:pic>
        <p:nvPicPr>
          <p:cNvPr id="9" name="Picture 8">
            <a:extLst>
              <a:ext uri="{FF2B5EF4-FFF2-40B4-BE49-F238E27FC236}">
                <a16:creationId xmlns:a16="http://schemas.microsoft.com/office/drawing/2014/main" id="{71027905-FEFF-460A-A5C5-93F145C3C892}"/>
              </a:ext>
            </a:extLst>
          </p:cNvPr>
          <p:cNvPicPr>
            <a:picLocks noChangeAspect="1"/>
          </p:cNvPicPr>
          <p:nvPr/>
        </p:nvPicPr>
        <p:blipFill>
          <a:blip r:embed="rId3"/>
          <a:stretch>
            <a:fillRect/>
          </a:stretch>
        </p:blipFill>
        <p:spPr>
          <a:xfrm>
            <a:off x="677334" y="2765813"/>
            <a:ext cx="6855980" cy="3870016"/>
          </a:xfrm>
          <a:prstGeom prst="rect">
            <a:avLst/>
          </a:prstGeom>
        </p:spPr>
      </p:pic>
      <p:sp>
        <p:nvSpPr>
          <p:cNvPr id="10" name="TextBox 9">
            <a:extLst>
              <a:ext uri="{FF2B5EF4-FFF2-40B4-BE49-F238E27FC236}">
                <a16:creationId xmlns:a16="http://schemas.microsoft.com/office/drawing/2014/main" id="{D57E8AE5-6ED9-4800-B485-CA46529468AD}"/>
              </a:ext>
            </a:extLst>
          </p:cNvPr>
          <p:cNvSpPr txBox="1"/>
          <p:nvPr/>
        </p:nvSpPr>
        <p:spPr>
          <a:xfrm>
            <a:off x="9274002" y="6550223"/>
            <a:ext cx="3439486" cy="307777"/>
          </a:xfrm>
          <a:prstGeom prst="rect">
            <a:avLst/>
          </a:prstGeom>
          <a:noFill/>
        </p:spPr>
        <p:txBody>
          <a:bodyPr wrap="square" rtlCol="0">
            <a:spAutoFit/>
          </a:bodyPr>
          <a:lstStyle/>
          <a:p>
            <a:r>
              <a:rPr lang="en-US" sz="1400" dirty="0">
                <a:solidFill>
                  <a:schemeClr val="bg1"/>
                </a:solidFill>
              </a:rPr>
              <a:t>Credits : 3Blue1Brown on YouTube</a:t>
            </a:r>
          </a:p>
        </p:txBody>
      </p:sp>
    </p:spTree>
    <p:extLst>
      <p:ext uri="{BB962C8B-B14F-4D97-AF65-F5344CB8AC3E}">
        <p14:creationId xmlns:p14="http://schemas.microsoft.com/office/powerpoint/2010/main" val="4108109006"/>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278</TotalTime>
  <Words>274</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Basics of Machine Learning with Python</vt:lpstr>
      <vt:lpstr>What is Machine Learning</vt:lpstr>
      <vt:lpstr>What are Neural Networks?</vt:lpstr>
      <vt:lpstr>How Neural Networks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Machine Learning with Python</dc:title>
  <dc:creator>Evam Kaushik</dc:creator>
  <cp:lastModifiedBy>Evam Kaushik</cp:lastModifiedBy>
  <cp:revision>25</cp:revision>
  <dcterms:created xsi:type="dcterms:W3CDTF">2020-05-09T22:39:26Z</dcterms:created>
  <dcterms:modified xsi:type="dcterms:W3CDTF">2020-05-10T22:49:47Z</dcterms:modified>
</cp:coreProperties>
</file>