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28"/>
  </p:notesMasterIdLst>
  <p:sldIdLst>
    <p:sldId id="259" r:id="rId3"/>
    <p:sldId id="260" r:id="rId4"/>
    <p:sldId id="261" r:id="rId5"/>
    <p:sldId id="262" r:id="rId6"/>
    <p:sldId id="264" r:id="rId7"/>
    <p:sldId id="290" r:id="rId8"/>
    <p:sldId id="291" r:id="rId9"/>
    <p:sldId id="265" r:id="rId10"/>
    <p:sldId id="311" r:id="rId11"/>
    <p:sldId id="266" r:id="rId12"/>
    <p:sldId id="267" r:id="rId13"/>
    <p:sldId id="268" r:id="rId14"/>
    <p:sldId id="269" r:id="rId15"/>
    <p:sldId id="272" r:id="rId16"/>
    <p:sldId id="277" r:id="rId17"/>
    <p:sldId id="278" r:id="rId18"/>
    <p:sldId id="279" r:id="rId19"/>
    <p:sldId id="280" r:id="rId20"/>
    <p:sldId id="312" r:id="rId21"/>
    <p:sldId id="281" r:id="rId22"/>
    <p:sldId id="286" r:id="rId23"/>
    <p:sldId id="283" r:id="rId24"/>
    <p:sldId id="285" r:id="rId25"/>
    <p:sldId id="282" r:id="rId26"/>
    <p:sldId id="288" r:id="rId27"/>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
          <p15:clr>
            <a:srgbClr val="A4A3A4"/>
          </p15:clr>
        </p15:guide>
        <p15:guide id="2" pos="552">
          <p15:clr>
            <a:srgbClr val="A4A3A4"/>
          </p15:clr>
        </p15:guide>
        <p15:guide id="3" pos="7129">
          <p15:clr>
            <a:srgbClr val="A4A3A4"/>
          </p15:clr>
        </p15:guide>
        <p15:guide id="4" orient="horz" pos="37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ED8"/>
    <a:srgbClr val="BA1219"/>
    <a:srgbClr val="C20316"/>
    <a:srgbClr val="AA2E28"/>
    <a:srgbClr val="C7020C"/>
    <a:srgbClr val="FFF9D2"/>
    <a:srgbClr val="E90000"/>
    <a:srgbClr val="9E211B"/>
    <a:srgbClr val="FF9409"/>
    <a:srgbClr val="E3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674"/>
  </p:normalViewPr>
  <p:slideViewPr>
    <p:cSldViewPr snapToGrid="0">
      <p:cViewPr varScale="1">
        <p:scale>
          <a:sx n="106" d="100"/>
          <a:sy n="106" d="100"/>
        </p:scale>
        <p:origin x="1008" y="78"/>
      </p:cViewPr>
      <p:guideLst>
        <p:guide orient="horz" pos="414"/>
        <p:guide pos="552"/>
        <p:guide pos="7129"/>
        <p:guide orient="horz" pos="37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5E012-C334-402D-B613-AF231B29B06D}" type="datetimeFigureOut">
              <a:rPr lang="zh-CN" altLang="en-US" smtClean="0"/>
              <a:t>2022/10/18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24FEC-7483-462E-BE7F-85BB0E7286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13354</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13706</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13600</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13600</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19</a:t>
            </a:fld>
            <a:endParaRPr lang="zh-CN" altLang="en-US"/>
          </a:p>
        </p:txBody>
      </p:sp>
    </p:spTree>
    <p:extLst>
      <p:ext uri="{BB962C8B-B14F-4D97-AF65-F5344CB8AC3E}">
        <p14:creationId xmlns:p14="http://schemas.microsoft.com/office/powerpoint/2010/main" val="296405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13601</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BA1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userDrawn="1"/>
        </p:nvPicPr>
        <p:blipFill rotWithShape="1">
          <a:blip r:embed="rId2" cstate="screen">
            <a:alphaModFix amt="50000"/>
          </a:blip>
          <a:srcRect/>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t>2022/10/18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t>2022/10/18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4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5" name="TextBox 4"/>
          <p:cNvSpPr txBox="1"/>
          <p:nvPr userDrawn="1"/>
        </p:nvSpPr>
        <p:spPr>
          <a:xfrm>
            <a:off x="1459131" y="6607983"/>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节日</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http://www.1ppt.com/jieri/</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a:stretch>
            <a:fillRect/>
          </a:stretch>
        </p:blipFill>
        <p:spPr>
          <a:xfrm>
            <a:off x="0" y="0"/>
            <a:ext cx="12192000" cy="6858000"/>
          </a:xfrm>
          <a:prstGeom prst="rect">
            <a:avLst/>
          </a:prstGeom>
        </p:spPr>
      </p:pic>
      <p:pic>
        <p:nvPicPr>
          <p:cNvPr id="17" name="图片 16"/>
          <p:cNvPicPr>
            <a:picLocks noChangeAspect="1"/>
          </p:cNvPicPr>
          <p:nvPr/>
        </p:nvPicPr>
        <p:blipFill>
          <a:blip r:embed="rId4" cstate="screen"/>
          <a:stretch>
            <a:fillRect/>
          </a:stretch>
        </p:blipFill>
        <p:spPr>
          <a:xfrm rot="150139">
            <a:off x="-228600" y="2399734"/>
            <a:ext cx="13530943" cy="6118140"/>
          </a:xfrm>
          <a:prstGeom prst="rect">
            <a:avLst/>
          </a:prstGeom>
        </p:spPr>
      </p:pic>
      <p:grpSp>
        <p:nvGrpSpPr>
          <p:cNvPr id="15" name="组合 14"/>
          <p:cNvGrpSpPr/>
          <p:nvPr/>
        </p:nvGrpSpPr>
        <p:grpSpPr>
          <a:xfrm>
            <a:off x="4174406" y="2158034"/>
            <a:ext cx="7215944" cy="2684395"/>
            <a:chOff x="3968508" y="2039913"/>
            <a:chExt cx="7215944" cy="2684395"/>
          </a:xfrm>
        </p:grpSpPr>
        <p:sp>
          <p:nvSpPr>
            <p:cNvPr id="6" name="矩形 5"/>
            <p:cNvSpPr/>
            <p:nvPr/>
          </p:nvSpPr>
          <p:spPr>
            <a:xfrm>
              <a:off x="3968508" y="2945901"/>
              <a:ext cx="1566878" cy="1354217"/>
            </a:xfrm>
            <a:prstGeom prst="rect">
              <a:avLst/>
            </a:prstGeom>
          </p:spPr>
          <p:txBody>
            <a:bodyPr wrap="square" lIns="0" tIns="0" rIns="0" bIns="0">
              <a:spAutoFit/>
            </a:bodyPr>
            <a:lstStyle/>
            <a:p>
              <a:pPr algn="ctr" defTabSz="914400">
                <a:defRPr/>
              </a:pPr>
              <a:r>
                <a:rPr lang="zh-CN" altLang="en-US" sz="8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学</a:t>
              </a:r>
            </a:p>
          </p:txBody>
        </p:sp>
        <p:sp>
          <p:nvSpPr>
            <p:cNvPr id="10" name="矩形 9"/>
            <p:cNvSpPr/>
            <p:nvPr/>
          </p:nvSpPr>
          <p:spPr>
            <a:xfrm>
              <a:off x="4888019" y="3139259"/>
              <a:ext cx="1566878" cy="1354217"/>
            </a:xfrm>
            <a:prstGeom prst="rect">
              <a:avLst/>
            </a:prstGeom>
          </p:spPr>
          <p:txBody>
            <a:bodyPr wrap="square" lIns="0" tIns="0" rIns="0" bIns="0">
              <a:spAutoFit/>
            </a:bodyPr>
            <a:lstStyle/>
            <a:p>
              <a:pPr algn="ctr" defTabSz="914400">
                <a:defRPr/>
              </a:pPr>
              <a:r>
                <a:rPr lang="zh-CN" altLang="en-US" sz="8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好</a:t>
              </a:r>
            </a:p>
          </p:txBody>
        </p:sp>
        <p:sp>
          <p:nvSpPr>
            <p:cNvPr id="11" name="矩形 10"/>
            <p:cNvSpPr/>
            <p:nvPr/>
          </p:nvSpPr>
          <p:spPr>
            <a:xfrm>
              <a:off x="5964222" y="2104755"/>
              <a:ext cx="1566878" cy="2554545"/>
            </a:xfrm>
            <a:prstGeom prst="rect">
              <a:avLst/>
            </a:prstGeom>
          </p:spPr>
          <p:txBody>
            <a:bodyPr wrap="square" lIns="0" tIns="0" rIns="0" bIns="0">
              <a:spAutoFit/>
            </a:bodyPr>
            <a:lstStyle/>
            <a:p>
              <a:pPr algn="ctr" defTabSz="914400">
                <a:defRPr/>
              </a:pPr>
              <a:r>
                <a:rPr lang="zh-CN" altLang="en-US" sz="166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百</a:t>
              </a:r>
            </a:p>
          </p:txBody>
        </p:sp>
        <p:sp>
          <p:nvSpPr>
            <p:cNvPr id="12" name="矩形 11"/>
            <p:cNvSpPr/>
            <p:nvPr/>
          </p:nvSpPr>
          <p:spPr>
            <a:xfrm>
              <a:off x="7218469" y="2039913"/>
              <a:ext cx="1566878" cy="2554545"/>
            </a:xfrm>
            <a:prstGeom prst="rect">
              <a:avLst/>
            </a:prstGeom>
          </p:spPr>
          <p:txBody>
            <a:bodyPr wrap="square" lIns="0" tIns="0" rIns="0" bIns="0">
              <a:spAutoFit/>
            </a:bodyPr>
            <a:lstStyle/>
            <a:p>
              <a:pPr algn="ctr" defTabSz="914400">
                <a:defRPr/>
              </a:pPr>
              <a:r>
                <a:rPr lang="zh-CN" altLang="en-US" sz="166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年</a:t>
              </a:r>
            </a:p>
          </p:txBody>
        </p:sp>
        <p:sp>
          <p:nvSpPr>
            <p:cNvPr id="13" name="矩形 12"/>
            <p:cNvSpPr/>
            <p:nvPr/>
          </p:nvSpPr>
          <p:spPr>
            <a:xfrm>
              <a:off x="8555687" y="2600650"/>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党</a:t>
              </a:r>
            </a:p>
          </p:txBody>
        </p:sp>
        <p:sp>
          <p:nvSpPr>
            <p:cNvPr id="14" name="矩形 13"/>
            <p:cNvSpPr/>
            <p:nvPr/>
          </p:nvSpPr>
          <p:spPr>
            <a:xfrm>
              <a:off x="9617574" y="2281455"/>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史</a:t>
              </a:r>
            </a:p>
          </p:txBody>
        </p:sp>
      </p:grpSp>
      <p:pic>
        <p:nvPicPr>
          <p:cNvPr id="18" name="图片 17"/>
          <p:cNvPicPr>
            <a:picLocks noChangeAspect="1"/>
          </p:cNvPicPr>
          <p:nvPr/>
        </p:nvPicPr>
        <p:blipFill>
          <a:blip r:embed="rId5"/>
          <a:stretch>
            <a:fillRect/>
          </a:stretch>
        </p:blipFill>
        <p:spPr>
          <a:xfrm>
            <a:off x="400956" y="3118823"/>
            <a:ext cx="2971800" cy="2870200"/>
          </a:xfrm>
          <a:prstGeom prst="rect">
            <a:avLst/>
          </a:prstGeom>
        </p:spPr>
      </p:pic>
      <p:sp>
        <p:nvSpPr>
          <p:cNvPr id="19" name="矩形 18"/>
          <p:cNvSpPr/>
          <p:nvPr/>
        </p:nvSpPr>
        <p:spPr>
          <a:xfrm>
            <a:off x="4851464" y="5089473"/>
            <a:ext cx="5755447" cy="369332"/>
          </a:xfrm>
          <a:prstGeom prst="rect">
            <a:avLst/>
          </a:prstGeom>
        </p:spPr>
        <p:txBody>
          <a:bodyPr wrap="square" lIns="0" tIns="0" rIns="0" bIns="0">
            <a:spAutoFit/>
          </a:bodyPr>
          <a:lstStyle/>
          <a:p>
            <a:pPr algn="ctr" defTabSz="914400">
              <a:defRPr/>
            </a:pPr>
            <a:r>
              <a:rPr lang="en-US" altLang="zh-CN"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rPr>
              <a:t>【</a:t>
            </a:r>
            <a:r>
              <a:rPr lang="zh-CN" altLang="en-US"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rPr>
              <a:t>庆祝建党</a:t>
            </a:r>
            <a:r>
              <a:rPr lang="en-US" altLang="zh-CN"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rPr>
              <a:t>100</a:t>
            </a:r>
            <a:r>
              <a:rPr lang="zh-CN" altLang="en-US"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rPr>
              <a:t>周年党史党课</a:t>
            </a:r>
            <a:r>
              <a:rPr lang="en-US" altLang="zh-CN"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rPr>
              <a:t>】</a:t>
            </a:r>
            <a:endParaRPr lang="zh-CN" altLang="en-US" sz="24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4675182"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037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全面从严治党必要性</a:t>
              </a:r>
            </a:p>
          </p:txBody>
        </p:sp>
      </p:grpSp>
      <p:grpSp>
        <p:nvGrpSpPr>
          <p:cNvPr id="2" name="组合 1"/>
          <p:cNvGrpSpPr/>
          <p:nvPr/>
        </p:nvGrpSpPr>
        <p:grpSpPr>
          <a:xfrm>
            <a:off x="874713" y="1273997"/>
            <a:ext cx="10294858" cy="2077096"/>
            <a:chOff x="874713" y="1455607"/>
            <a:chExt cx="10294858" cy="2077096"/>
          </a:xfrm>
        </p:grpSpPr>
        <p:sp>
          <p:nvSpPr>
            <p:cNvPr id="7" name="矩形 6"/>
            <p:cNvSpPr/>
            <p:nvPr/>
          </p:nvSpPr>
          <p:spPr>
            <a:xfrm>
              <a:off x="874713" y="1455607"/>
              <a:ext cx="2042107" cy="782265"/>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习近平全面从严治党</a:t>
              </a:r>
            </a:p>
          </p:txBody>
        </p:sp>
        <p:sp>
          <p:nvSpPr>
            <p:cNvPr id="8" name="矩形 7"/>
            <p:cNvSpPr/>
            <p:nvPr/>
          </p:nvSpPr>
          <p:spPr>
            <a:xfrm>
              <a:off x="3027324" y="1455618"/>
              <a:ext cx="8142247" cy="2077085"/>
            </a:xfrm>
            <a:prstGeom prst="rect">
              <a:avLst/>
            </a:prstGeom>
          </p:spPr>
          <p:txBody>
            <a:bodyPr wrap="square" lIns="0" tIns="0" rIns="0" bIns="0">
              <a:spAutoFit/>
            </a:bodyPr>
            <a:lstStyle/>
            <a:p>
              <a:pPr algn="just" defTabSz="914400">
                <a:lnSpc>
                  <a:spcPct val="150000"/>
                </a:lnSpc>
                <a:defRPr/>
              </a:pPr>
              <a:r>
                <a:rPr b="1" dirty="0">
                  <a:solidFill>
                    <a:srgbClr val="FAEED8"/>
                  </a:solidFill>
                  <a:cs typeface="+mn-ea"/>
                  <a:sym typeface="+mn-lt"/>
                </a:rPr>
                <a:t>在新时代与新形势下，全面从严治党仍是中国共产党的重要任务。2013 年6月党的群众路线教育实践活动 工作会议上，习近平总书记提出“党要管党、从严治党”。2014 年 12 月习近平总书记在江苏调研时，将其纳入“四个全面”治国理政布局。2017 年 10 月 18 日党的十九大报告中，习近平总书记指出要“坚定不移全面从严治党”，坚持党要管党，加强党的全面领导。</a:t>
              </a:r>
            </a:p>
          </p:txBody>
        </p:sp>
      </p:grpSp>
      <p:pic>
        <p:nvPicPr>
          <p:cNvPr id="1026" name="Picture 2"/>
          <p:cNvPicPr>
            <a:picLocks noChangeAspect="1" noChangeArrowheads="1"/>
          </p:cNvPicPr>
          <p:nvPr/>
        </p:nvPicPr>
        <p:blipFill rotWithShape="1">
          <a:blip r:embed="rId3" cstate="screen"/>
          <a:srcRect/>
          <a:stretch>
            <a:fillRect/>
          </a:stretch>
        </p:blipFill>
        <p:spPr bwMode="auto">
          <a:xfrm>
            <a:off x="6975536" y="3429000"/>
            <a:ext cx="4039607" cy="2474089"/>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874714" y="3829050"/>
            <a:ext cx="5468214" cy="1292225"/>
          </a:xfrm>
          <a:prstGeom prst="rect">
            <a:avLst/>
          </a:prstGeom>
        </p:spPr>
        <p:txBody>
          <a:bodyPr wrap="square" lIns="0" tIns="0" rIns="0" bIns="0">
            <a:spAutoFit/>
          </a:bodyPr>
          <a:lstStyle/>
          <a:p>
            <a:pPr algn="just" defTabSz="914400">
              <a:lnSpc>
                <a:spcPct val="150000"/>
              </a:lnSpc>
              <a:defRPr/>
            </a:pPr>
            <a:r>
              <a:rPr sz="1400" b="1" dirty="0">
                <a:solidFill>
                  <a:srgbClr val="FAEED8"/>
                </a:solidFill>
                <a:cs typeface="+mn-ea"/>
                <a:sym typeface="+mn-lt"/>
              </a:rPr>
              <a:t>新时代习近平全面从严治党思想，既具有继承性，又具有创新性，体现了继承性和创新性的结合。其中，“治党”体现了经典作家一以贯之的“党要管党”的思想，“全面从严”则体现了新时代党建工作的创新性要求。 </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9755" y="524510"/>
            <a:ext cx="9552940" cy="525665"/>
            <a:chOff x="653333" y="511765"/>
            <a:chExt cx="4645025"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243" y="511765"/>
              <a:ext cx="4222115" cy="46037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一、中国特色社会主义进入新时代要求全面从严治党</a:t>
              </a:r>
            </a:p>
          </p:txBody>
        </p:sp>
      </p:grpSp>
      <p:sp>
        <p:nvSpPr>
          <p:cNvPr id="8" name="矩形 7"/>
          <p:cNvSpPr/>
          <p:nvPr/>
        </p:nvSpPr>
        <p:spPr>
          <a:xfrm>
            <a:off x="753745" y="1434465"/>
            <a:ext cx="10563225" cy="830580"/>
          </a:xfrm>
          <a:prstGeom prst="rect">
            <a:avLst/>
          </a:prstGeom>
        </p:spPr>
        <p:txBody>
          <a:bodyPr wrap="square" lIns="0" tIns="0" rIns="0" bIns="0">
            <a:spAutoFit/>
          </a:bodyPr>
          <a:lstStyle/>
          <a:p>
            <a:pPr algn="just" defTabSz="914400">
              <a:lnSpc>
                <a:spcPct val="150000"/>
              </a:lnSpc>
              <a:defRPr/>
            </a:pPr>
            <a:r>
              <a:rPr lang="zh-CN" altLang="en-US" b="1" dirty="0">
                <a:solidFill>
                  <a:srgbClr val="FAEED8"/>
                </a:solidFill>
                <a:cs typeface="+mn-ea"/>
                <a:sym typeface="+mn-lt"/>
              </a:rPr>
              <a:t>中国特色社会主义进入新时代，党依然面临着的“四大考验“和”四种危险”。只有坚定不移全面从严治党，才能为新时代中国特色社会主义建设事业提供坚强政治保证。</a:t>
            </a:r>
          </a:p>
        </p:txBody>
      </p:sp>
      <p:grpSp>
        <p:nvGrpSpPr>
          <p:cNvPr id="2" name="组合 1"/>
          <p:cNvGrpSpPr/>
          <p:nvPr/>
        </p:nvGrpSpPr>
        <p:grpSpPr>
          <a:xfrm>
            <a:off x="1002553" y="2627453"/>
            <a:ext cx="10186894" cy="1584325"/>
            <a:chOff x="1002553" y="2627453"/>
            <a:chExt cx="10186894" cy="1584325"/>
          </a:xfrm>
        </p:grpSpPr>
        <p:sp>
          <p:nvSpPr>
            <p:cNvPr id="15" name="矩形 14"/>
            <p:cNvSpPr/>
            <p:nvPr/>
          </p:nvSpPr>
          <p:spPr>
            <a:xfrm>
              <a:off x="1653033" y="2627453"/>
              <a:ext cx="9536414" cy="1574157"/>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6" name="组合 15"/>
            <p:cNvGrpSpPr/>
            <p:nvPr/>
          </p:nvGrpSpPr>
          <p:grpSpPr>
            <a:xfrm>
              <a:off x="1002553" y="2774392"/>
              <a:ext cx="1309215" cy="1309215"/>
              <a:chOff x="1022235" y="2765074"/>
              <a:chExt cx="1309215" cy="1309215"/>
            </a:xfrm>
          </p:grpSpPr>
          <p:sp>
            <p:nvSpPr>
              <p:cNvPr id="17" name="椭圆 16"/>
              <p:cNvSpPr/>
              <p:nvPr/>
            </p:nvSpPr>
            <p:spPr bwMode="auto">
              <a:xfrm>
                <a:off x="1022235" y="2765074"/>
                <a:ext cx="1309215" cy="1309215"/>
              </a:xfrm>
              <a:prstGeom prst="ellipse">
                <a:avLst/>
              </a:prstGeom>
              <a:gradFill>
                <a:gsLst>
                  <a:gs pos="0">
                    <a:srgbClr val="FEFAF6"/>
                  </a:gs>
                  <a:gs pos="100000">
                    <a:srgbClr val="FFEDC8"/>
                  </a:gs>
                </a:gsLst>
                <a:lin ang="5400000" scaled="1"/>
              </a:gradFill>
              <a:ln w="6350">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800" dirty="0">
                  <a:ln w="19050">
                    <a:noFill/>
                  </a:ln>
                  <a:solidFill>
                    <a:schemeClr val="bg1"/>
                  </a:solidFill>
                  <a:cs typeface="+mn-ea"/>
                  <a:sym typeface="+mn-lt"/>
                </a:endParaRPr>
              </a:p>
            </p:txBody>
          </p:sp>
          <p:sp>
            <p:nvSpPr>
              <p:cNvPr id="18" name="文本框 17"/>
              <p:cNvSpPr txBox="1"/>
              <p:nvPr/>
            </p:nvSpPr>
            <p:spPr>
              <a:xfrm>
                <a:off x="1129816" y="3162196"/>
                <a:ext cx="1094052" cy="565150"/>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一</a:t>
                </a:r>
              </a:p>
            </p:txBody>
          </p:sp>
        </p:grpSp>
        <p:sp>
          <p:nvSpPr>
            <p:cNvPr id="19" name="矩形 18"/>
            <p:cNvSpPr/>
            <p:nvPr/>
          </p:nvSpPr>
          <p:spPr>
            <a:xfrm>
              <a:off x="2449083" y="2734768"/>
              <a:ext cx="8615680" cy="1477010"/>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党要团结带领人民实现伟大梦想，必须把党建设得更加坚强有力。中国特色社会主义进入新时代，党一定要有新气象新作为。全面从严治党不仅是党长期执政的根本要求，也是实现中华民族伟大复兴的根本保证。坚定不移全面从严治党，不断提高党的建设质量，确保党始终成为中国特色社会主义事业的坚强领导核心。</a:t>
              </a:r>
            </a:p>
          </p:txBody>
        </p:sp>
      </p:grpSp>
      <p:grpSp>
        <p:nvGrpSpPr>
          <p:cNvPr id="9" name="组合 8"/>
          <p:cNvGrpSpPr/>
          <p:nvPr/>
        </p:nvGrpSpPr>
        <p:grpSpPr>
          <a:xfrm>
            <a:off x="998426" y="4480729"/>
            <a:ext cx="10191115" cy="1911985"/>
            <a:chOff x="998426" y="4480729"/>
            <a:chExt cx="10191115" cy="1911985"/>
          </a:xfrm>
        </p:grpSpPr>
        <p:sp>
          <p:nvSpPr>
            <p:cNvPr id="20" name="矩形 19"/>
            <p:cNvSpPr/>
            <p:nvPr/>
          </p:nvSpPr>
          <p:spPr>
            <a:xfrm>
              <a:off x="1653111" y="4504859"/>
              <a:ext cx="9536430" cy="1887855"/>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p:cNvSpPr/>
            <p:nvPr/>
          </p:nvSpPr>
          <p:spPr>
            <a:xfrm>
              <a:off x="2449465" y="4564509"/>
              <a:ext cx="8523970" cy="1615440"/>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全面从严治党永远在路上，党面临的“四种危险”和“四大考验”依然存在。中国特色社会主义进入新时代，世界面临百年未有之大变局，党依然面临着的“四大考验“和”四种危险”。党的十九大报告指出：“要深刻认识党面临的执政考验、改革开放考验、市场经济考验、外部环境考验的长期性和复杂性，深刻认识党面临的精神懈怠危险、能力不足危险、脱离群众危险、消极腐败危险的尖锐性和严峻性，坚持问题导向，保持战略定力，推动全面从严治党向纵深发展。”</a:t>
              </a:r>
            </a:p>
          </p:txBody>
        </p:sp>
        <p:grpSp>
          <p:nvGrpSpPr>
            <p:cNvPr id="22" name="组合 21"/>
            <p:cNvGrpSpPr/>
            <p:nvPr/>
          </p:nvGrpSpPr>
          <p:grpSpPr>
            <a:xfrm>
              <a:off x="998426" y="4480729"/>
              <a:ext cx="1309215" cy="1309215"/>
              <a:chOff x="1022235" y="2765074"/>
              <a:chExt cx="1309215" cy="1309215"/>
            </a:xfrm>
          </p:grpSpPr>
          <p:sp>
            <p:nvSpPr>
              <p:cNvPr id="23" name="椭圆 22"/>
              <p:cNvSpPr/>
              <p:nvPr/>
            </p:nvSpPr>
            <p:spPr bwMode="auto">
              <a:xfrm>
                <a:off x="1022235" y="2765074"/>
                <a:ext cx="1309215" cy="1309215"/>
              </a:xfrm>
              <a:prstGeom prst="ellipse">
                <a:avLst/>
              </a:prstGeom>
              <a:gradFill>
                <a:gsLst>
                  <a:gs pos="0">
                    <a:srgbClr val="FEFAF6"/>
                  </a:gs>
                  <a:gs pos="100000">
                    <a:srgbClr val="FFEDC8"/>
                  </a:gs>
                </a:gsLst>
                <a:lin ang="5400000" scaled="1"/>
              </a:gradFill>
              <a:ln w="6350">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800" dirty="0">
                  <a:ln w="19050">
                    <a:noFill/>
                  </a:ln>
                  <a:solidFill>
                    <a:schemeClr val="bg1"/>
                  </a:solidFill>
                  <a:cs typeface="+mn-ea"/>
                  <a:sym typeface="+mn-lt"/>
                </a:endParaRPr>
              </a:p>
            </p:txBody>
          </p:sp>
          <p:sp>
            <p:nvSpPr>
              <p:cNvPr id="24" name="文本框 23"/>
              <p:cNvSpPr txBox="1"/>
              <p:nvPr/>
            </p:nvSpPr>
            <p:spPr>
              <a:xfrm>
                <a:off x="1129816" y="3162196"/>
                <a:ext cx="1094052" cy="565150"/>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二</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7060" y="574040"/>
            <a:ext cx="10121265"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037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二、新时代党的建设总要求的提出要求全面从严治党</a:t>
              </a:r>
            </a:p>
          </p:txBody>
        </p:sp>
      </p:grpSp>
      <p:sp>
        <p:nvSpPr>
          <p:cNvPr id="8" name="矩形 7"/>
          <p:cNvSpPr/>
          <p:nvPr/>
        </p:nvSpPr>
        <p:spPr>
          <a:xfrm>
            <a:off x="874395" y="1405890"/>
            <a:ext cx="9792335" cy="923290"/>
          </a:xfrm>
          <a:prstGeom prst="rect">
            <a:avLst/>
          </a:prstGeom>
        </p:spPr>
        <p:txBody>
          <a:bodyPr wrap="square" lIns="0" tIns="0" rIns="0" bIns="0">
            <a:spAutoFit/>
          </a:bodyPr>
          <a:lstStyle/>
          <a:p>
            <a:pPr algn="just" defTabSz="914400">
              <a:lnSpc>
                <a:spcPct val="150000"/>
              </a:lnSpc>
              <a:defRPr/>
            </a:pPr>
            <a:r>
              <a:rPr sz="2000" b="1" dirty="0">
                <a:solidFill>
                  <a:srgbClr val="FAEED8"/>
                </a:solidFill>
                <a:cs typeface="+mn-ea"/>
                <a:sym typeface="+mn-lt"/>
              </a:rPr>
              <a:t>新时代党的建设总要求的提出，表明了党结合党和国家事业发展的新特点和新要求，对自身建设提出了更高的要求。</a:t>
            </a:r>
          </a:p>
        </p:txBody>
      </p:sp>
      <p:grpSp>
        <p:nvGrpSpPr>
          <p:cNvPr id="14" name="组合 13"/>
          <p:cNvGrpSpPr/>
          <p:nvPr/>
        </p:nvGrpSpPr>
        <p:grpSpPr>
          <a:xfrm>
            <a:off x="860944" y="2646806"/>
            <a:ext cx="6903085" cy="1765300"/>
            <a:chOff x="877454" y="2649981"/>
            <a:chExt cx="6903085" cy="1765300"/>
          </a:xfrm>
        </p:grpSpPr>
        <p:sp>
          <p:nvSpPr>
            <p:cNvPr id="9" name="矩形 8"/>
            <p:cNvSpPr/>
            <p:nvPr/>
          </p:nvSpPr>
          <p:spPr>
            <a:xfrm>
              <a:off x="1142249" y="2649981"/>
              <a:ext cx="6638290" cy="1765300"/>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9"/>
            <p:cNvSpPr/>
            <p:nvPr/>
          </p:nvSpPr>
          <p:spPr>
            <a:xfrm>
              <a:off x="1862339" y="2781426"/>
              <a:ext cx="5685155" cy="1615440"/>
            </a:xfrm>
            <a:prstGeom prst="rect">
              <a:avLst/>
            </a:prstGeom>
          </p:spPr>
          <p:txBody>
            <a:bodyPr wrap="square" lIns="0" tIns="0" rIns="0" bIns="0">
              <a:spAutoFit/>
            </a:bodyPr>
            <a:lstStyle/>
            <a:p>
              <a:pPr algn="just" defTabSz="914400">
                <a:lnSpc>
                  <a:spcPct val="150000"/>
                </a:lnSpc>
                <a:defRPr/>
              </a:pPr>
              <a:r>
                <a:rPr sz="1400" b="1" dirty="0">
                  <a:solidFill>
                    <a:srgbClr val="FAEED8"/>
                  </a:solidFill>
                  <a:cs typeface="+mn-ea"/>
                  <a:sym typeface="+mn-lt"/>
                </a:rPr>
                <a:t>新时代党的建设总要求明确了“坚持党要管党、全面从严治党”这一党的建设指导方针。党的十九大报告与时俱进提出了新时代党的建设总要求，突出了全面从严管党治党的大思路和大方略，具有鲜明的时代特色和崭新的理论特色。新时代党的建设总要求构成了新时代党的建设科学有机的整体。</a:t>
              </a:r>
            </a:p>
          </p:txBody>
        </p:sp>
        <p:grpSp>
          <p:nvGrpSpPr>
            <p:cNvPr id="13" name="组合 12"/>
            <p:cNvGrpSpPr/>
            <p:nvPr/>
          </p:nvGrpSpPr>
          <p:grpSpPr>
            <a:xfrm>
              <a:off x="877454" y="2742579"/>
              <a:ext cx="908068" cy="686420"/>
              <a:chOff x="2529613" y="4510613"/>
              <a:chExt cx="908068" cy="686420"/>
            </a:xfrm>
          </p:grpSpPr>
          <p:sp>
            <p:nvSpPr>
              <p:cNvPr id="11" name="五边形 10"/>
              <p:cNvSpPr/>
              <p:nvPr/>
            </p:nvSpPr>
            <p:spPr>
              <a:xfrm>
                <a:off x="2529613" y="4510613"/>
                <a:ext cx="908068" cy="686420"/>
              </a:xfrm>
              <a:prstGeom prst="homePlate">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2636017" y="4587019"/>
                <a:ext cx="509276" cy="565150"/>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一</a:t>
                </a:r>
              </a:p>
            </p:txBody>
          </p:sp>
        </p:grpSp>
      </p:grpSp>
      <p:grpSp>
        <p:nvGrpSpPr>
          <p:cNvPr id="21" name="组合 20"/>
          <p:cNvGrpSpPr/>
          <p:nvPr/>
        </p:nvGrpSpPr>
        <p:grpSpPr>
          <a:xfrm>
            <a:off x="874395" y="4819015"/>
            <a:ext cx="6905625" cy="1837055"/>
            <a:chOff x="877454" y="2649981"/>
            <a:chExt cx="6905625" cy="1800225"/>
          </a:xfrm>
        </p:grpSpPr>
        <p:sp>
          <p:nvSpPr>
            <p:cNvPr id="22" name="矩形 21"/>
            <p:cNvSpPr/>
            <p:nvPr/>
          </p:nvSpPr>
          <p:spPr>
            <a:xfrm>
              <a:off x="1253374" y="2649981"/>
              <a:ext cx="6529705" cy="1800225"/>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矩形 22"/>
            <p:cNvSpPr/>
            <p:nvPr/>
          </p:nvSpPr>
          <p:spPr>
            <a:xfrm>
              <a:off x="1971506" y="2781571"/>
              <a:ext cx="5158499" cy="1583053"/>
            </a:xfrm>
            <a:prstGeom prst="rect">
              <a:avLst/>
            </a:prstGeom>
          </p:spPr>
          <p:txBody>
            <a:bodyPr wrap="square" lIns="0" tIns="0" rIns="0" bIns="0">
              <a:spAutoFit/>
            </a:bodyPr>
            <a:lstStyle/>
            <a:p>
              <a:pPr algn="just" defTabSz="914400">
                <a:lnSpc>
                  <a:spcPct val="150000"/>
                </a:lnSpc>
                <a:defRPr/>
              </a:pPr>
              <a:r>
                <a:rPr sz="1400" b="1" dirty="0">
                  <a:solidFill>
                    <a:srgbClr val="FAEED8"/>
                  </a:solidFill>
                  <a:cs typeface="+mn-ea"/>
                  <a:sym typeface="+mn-lt"/>
                </a:rPr>
                <a:t>新时代党的建设目标要求全面从严治党。新时代党的建设总要求确立了新时代党的建设目标，就是把党建设成为始终走在时代前列、人民衷心拥护、勇于自我革命、经得起各种风浪考验、朝气蓬勃的马克思主义执政党。新时代党的建设总要求确立了新时代党的建设目标，为新时代党的建设指明了方向。</a:t>
              </a:r>
            </a:p>
          </p:txBody>
        </p:sp>
        <p:grpSp>
          <p:nvGrpSpPr>
            <p:cNvPr id="24" name="组合 23"/>
            <p:cNvGrpSpPr/>
            <p:nvPr/>
          </p:nvGrpSpPr>
          <p:grpSpPr>
            <a:xfrm>
              <a:off x="877454" y="2742579"/>
              <a:ext cx="908068" cy="686420"/>
              <a:chOff x="2529613" y="4510613"/>
              <a:chExt cx="908068" cy="686420"/>
            </a:xfrm>
          </p:grpSpPr>
          <p:sp>
            <p:nvSpPr>
              <p:cNvPr id="25" name="五边形 24"/>
              <p:cNvSpPr/>
              <p:nvPr/>
            </p:nvSpPr>
            <p:spPr>
              <a:xfrm>
                <a:off x="2529613" y="4510613"/>
                <a:ext cx="908068" cy="686420"/>
              </a:xfrm>
              <a:prstGeom prst="homePlate">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6" name="文本框 25"/>
              <p:cNvSpPr txBox="1"/>
              <p:nvPr/>
            </p:nvSpPr>
            <p:spPr>
              <a:xfrm>
                <a:off x="2636017" y="4587019"/>
                <a:ext cx="509276" cy="553820"/>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二</a:t>
                </a:r>
              </a:p>
            </p:txBody>
          </p:sp>
        </p:grpSp>
      </p:grpSp>
      <p:grpSp>
        <p:nvGrpSpPr>
          <p:cNvPr id="35" name="图形 33" descr="用户"/>
          <p:cNvGrpSpPr/>
          <p:nvPr/>
        </p:nvGrpSpPr>
        <p:grpSpPr>
          <a:xfrm>
            <a:off x="7780189" y="3179445"/>
            <a:ext cx="3233405" cy="2017025"/>
            <a:chOff x="5695950" y="3179445"/>
            <a:chExt cx="800100" cy="499109"/>
          </a:xfrm>
          <a:gradFill>
            <a:gsLst>
              <a:gs pos="0">
                <a:srgbClr val="FEFAF6"/>
              </a:gs>
              <a:gs pos="100000">
                <a:srgbClr val="FFEDC8"/>
              </a:gs>
            </a:gsLst>
            <a:lin ang="5400000" scaled="1"/>
          </a:gradFill>
        </p:grpSpPr>
        <p:sp>
          <p:nvSpPr>
            <p:cNvPr id="36" name="任意形状 35"/>
            <p:cNvSpPr/>
            <p:nvPr/>
          </p:nvSpPr>
          <p:spPr>
            <a:xfrm>
              <a:off x="5781675" y="3179445"/>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zh-CN" altLang="en-US">
                <a:cs typeface="+mn-ea"/>
                <a:sym typeface="+mn-lt"/>
              </a:endParaRPr>
            </a:p>
          </p:txBody>
        </p:sp>
        <p:sp>
          <p:nvSpPr>
            <p:cNvPr id="37" name="任意形状 36"/>
            <p:cNvSpPr/>
            <p:nvPr/>
          </p:nvSpPr>
          <p:spPr>
            <a:xfrm>
              <a:off x="6238875" y="3179445"/>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形状 37"/>
            <p:cNvSpPr/>
            <p:nvPr/>
          </p:nvSpPr>
          <p:spPr>
            <a:xfrm>
              <a:off x="5924550" y="3507105"/>
              <a:ext cx="342900" cy="171449"/>
            </a:xfrm>
            <a:custGeom>
              <a:avLst/>
              <a:gdLst>
                <a:gd name="connsiteX0" fmla="*/ 342900 w 342900"/>
                <a:gd name="connsiteY0" fmla="*/ 171450 h 171449"/>
                <a:gd name="connsiteX1" fmla="*/ 342900 w 342900"/>
                <a:gd name="connsiteY1" fmla="*/ 85725 h 171449"/>
                <a:gd name="connsiteX2" fmla="*/ 325755 w 342900"/>
                <a:gd name="connsiteY2" fmla="*/ 51435 h 171449"/>
                <a:gd name="connsiteX3" fmla="*/ 241935 w 342900"/>
                <a:gd name="connsiteY3" fmla="*/ 11430 h 171449"/>
                <a:gd name="connsiteX4" fmla="*/ 171450 w 342900"/>
                <a:gd name="connsiteY4" fmla="*/ 0 h 171449"/>
                <a:gd name="connsiteX5" fmla="*/ 100965 w 342900"/>
                <a:gd name="connsiteY5" fmla="*/ 11430 h 171449"/>
                <a:gd name="connsiteX6" fmla="*/ 17145 w 342900"/>
                <a:gd name="connsiteY6" fmla="*/ 51435 h 171449"/>
                <a:gd name="connsiteX7" fmla="*/ 0 w 342900"/>
                <a:gd name="connsiteY7" fmla="*/ 85725 h 171449"/>
                <a:gd name="connsiteX8" fmla="*/ 0 w 342900"/>
                <a:gd name="connsiteY8" fmla="*/ 171450 h 171449"/>
                <a:gd name="connsiteX9" fmla="*/ 342900 w 342900"/>
                <a:gd name="connsiteY9" fmla="*/ 171450 h 17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71449">
                  <a:moveTo>
                    <a:pt x="342900" y="171450"/>
                  </a:moveTo>
                  <a:lnTo>
                    <a:pt x="342900" y="85725"/>
                  </a:lnTo>
                  <a:cubicBezTo>
                    <a:pt x="342900" y="72390"/>
                    <a:pt x="337185" y="59055"/>
                    <a:pt x="325755" y="51435"/>
                  </a:cubicBezTo>
                  <a:cubicBezTo>
                    <a:pt x="302895" y="32385"/>
                    <a:pt x="272415" y="19050"/>
                    <a:pt x="241935" y="11430"/>
                  </a:cubicBezTo>
                  <a:cubicBezTo>
                    <a:pt x="220980" y="5715"/>
                    <a:pt x="196215" y="0"/>
                    <a:pt x="171450" y="0"/>
                  </a:cubicBezTo>
                  <a:cubicBezTo>
                    <a:pt x="148590" y="0"/>
                    <a:pt x="123825" y="3810"/>
                    <a:pt x="100965" y="11430"/>
                  </a:cubicBezTo>
                  <a:cubicBezTo>
                    <a:pt x="70485" y="19050"/>
                    <a:pt x="41910" y="34290"/>
                    <a:pt x="17145" y="51435"/>
                  </a:cubicBezTo>
                  <a:cubicBezTo>
                    <a:pt x="5715" y="60960"/>
                    <a:pt x="0" y="72390"/>
                    <a:pt x="0" y="85725"/>
                  </a:cubicBezTo>
                  <a:lnTo>
                    <a:pt x="0" y="171450"/>
                  </a:lnTo>
                  <a:lnTo>
                    <a:pt x="342900" y="17145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形状 38"/>
            <p:cNvSpPr/>
            <p:nvPr/>
          </p:nvSpPr>
          <p:spPr>
            <a:xfrm>
              <a:off x="6010275" y="3312795"/>
              <a:ext cx="171450" cy="171450"/>
            </a:xfrm>
            <a:custGeom>
              <a:avLst/>
              <a:gdLst>
                <a:gd name="connsiteX0" fmla="*/ 171450 w 171450"/>
                <a:gd name="connsiteY0" fmla="*/ 85725 h 171450"/>
                <a:gd name="connsiteX1" fmla="*/ 85725 w 171450"/>
                <a:gd name="connsiteY1" fmla="*/ 171450 h 171450"/>
                <a:gd name="connsiteX2" fmla="*/ 0 w 171450"/>
                <a:gd name="connsiteY2" fmla="*/ 85725 h 171450"/>
                <a:gd name="connsiteX3" fmla="*/ 85725 w 171450"/>
                <a:gd name="connsiteY3" fmla="*/ 0 h 171450"/>
                <a:gd name="connsiteX4" fmla="*/ 171450 w 171450"/>
                <a:gd name="connsiteY4" fmla="*/ 857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形状 39"/>
            <p:cNvSpPr/>
            <p:nvPr/>
          </p:nvSpPr>
          <p:spPr>
            <a:xfrm>
              <a:off x="6185535" y="3373755"/>
              <a:ext cx="310514" cy="171450"/>
            </a:xfrm>
            <a:custGeom>
              <a:avLst/>
              <a:gdLst>
                <a:gd name="connsiteX0" fmla="*/ 293370 w 310514"/>
                <a:gd name="connsiteY0" fmla="*/ 51435 h 171450"/>
                <a:gd name="connsiteX1" fmla="*/ 209550 w 310514"/>
                <a:gd name="connsiteY1" fmla="*/ 11430 h 171450"/>
                <a:gd name="connsiteX2" fmla="*/ 139065 w 310514"/>
                <a:gd name="connsiteY2" fmla="*/ 0 h 171450"/>
                <a:gd name="connsiteX3" fmla="*/ 68580 w 310514"/>
                <a:gd name="connsiteY3" fmla="*/ 11430 h 171450"/>
                <a:gd name="connsiteX4" fmla="*/ 34290 w 310514"/>
                <a:gd name="connsiteY4" fmla="*/ 24765 h 171450"/>
                <a:gd name="connsiteX5" fmla="*/ 34290 w 310514"/>
                <a:gd name="connsiteY5" fmla="*/ 26670 h 171450"/>
                <a:gd name="connsiteX6" fmla="*/ 0 w 310514"/>
                <a:gd name="connsiteY6" fmla="*/ 110490 h 171450"/>
                <a:gd name="connsiteX7" fmla="*/ 87630 w 310514"/>
                <a:gd name="connsiteY7" fmla="*/ 154305 h 171450"/>
                <a:gd name="connsiteX8" fmla="*/ 102870 w 310514"/>
                <a:gd name="connsiteY8" fmla="*/ 171450 h 171450"/>
                <a:gd name="connsiteX9" fmla="*/ 310515 w 310514"/>
                <a:gd name="connsiteY9" fmla="*/ 171450 h 171450"/>
                <a:gd name="connsiteX10" fmla="*/ 310515 w 310514"/>
                <a:gd name="connsiteY10" fmla="*/ 85725 h 171450"/>
                <a:gd name="connsiteX11" fmla="*/ 293370 w 310514"/>
                <a:gd name="connsiteY11" fmla="*/ 5143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4" h="171450">
                  <a:moveTo>
                    <a:pt x="293370" y="51435"/>
                  </a:moveTo>
                  <a:cubicBezTo>
                    <a:pt x="270510" y="32385"/>
                    <a:pt x="240030" y="19050"/>
                    <a:pt x="209550" y="11430"/>
                  </a:cubicBezTo>
                  <a:cubicBezTo>
                    <a:pt x="188595" y="5715"/>
                    <a:pt x="163830" y="0"/>
                    <a:pt x="139065" y="0"/>
                  </a:cubicBezTo>
                  <a:cubicBezTo>
                    <a:pt x="116205" y="0"/>
                    <a:pt x="91440" y="3810"/>
                    <a:pt x="68580" y="11430"/>
                  </a:cubicBezTo>
                  <a:cubicBezTo>
                    <a:pt x="57150" y="15240"/>
                    <a:pt x="45720" y="19050"/>
                    <a:pt x="34290" y="24765"/>
                  </a:cubicBezTo>
                  <a:lnTo>
                    <a:pt x="34290" y="26670"/>
                  </a:lnTo>
                  <a:cubicBezTo>
                    <a:pt x="34290" y="59055"/>
                    <a:pt x="20955" y="89535"/>
                    <a:pt x="0" y="110490"/>
                  </a:cubicBezTo>
                  <a:cubicBezTo>
                    <a:pt x="36195" y="121920"/>
                    <a:pt x="64770" y="137160"/>
                    <a:pt x="87630" y="154305"/>
                  </a:cubicBezTo>
                  <a:cubicBezTo>
                    <a:pt x="93345" y="160020"/>
                    <a:pt x="99060" y="163830"/>
                    <a:pt x="102870" y="171450"/>
                  </a:cubicBezTo>
                  <a:lnTo>
                    <a:pt x="310515" y="171450"/>
                  </a:lnTo>
                  <a:lnTo>
                    <a:pt x="310515" y="85725"/>
                  </a:lnTo>
                  <a:cubicBezTo>
                    <a:pt x="310515" y="72390"/>
                    <a:pt x="304800" y="59055"/>
                    <a:pt x="293370" y="51435"/>
                  </a:cubicBez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形状 40"/>
            <p:cNvSpPr/>
            <p:nvPr/>
          </p:nvSpPr>
          <p:spPr>
            <a:xfrm>
              <a:off x="5695950" y="3373755"/>
              <a:ext cx="310514" cy="171450"/>
            </a:xfrm>
            <a:custGeom>
              <a:avLst/>
              <a:gdLst>
                <a:gd name="connsiteX0" fmla="*/ 222885 w 310514"/>
                <a:gd name="connsiteY0" fmla="*/ 154305 h 171450"/>
                <a:gd name="connsiteX1" fmla="*/ 222885 w 310514"/>
                <a:gd name="connsiteY1" fmla="*/ 154305 h 171450"/>
                <a:gd name="connsiteX2" fmla="*/ 310515 w 310514"/>
                <a:gd name="connsiteY2" fmla="*/ 110490 h 171450"/>
                <a:gd name="connsiteX3" fmla="*/ 276225 w 310514"/>
                <a:gd name="connsiteY3" fmla="*/ 26670 h 171450"/>
                <a:gd name="connsiteX4" fmla="*/ 276225 w 310514"/>
                <a:gd name="connsiteY4" fmla="*/ 22860 h 171450"/>
                <a:gd name="connsiteX5" fmla="*/ 241935 w 310514"/>
                <a:gd name="connsiteY5" fmla="*/ 11430 h 171450"/>
                <a:gd name="connsiteX6" fmla="*/ 171450 w 310514"/>
                <a:gd name="connsiteY6" fmla="*/ 0 h 171450"/>
                <a:gd name="connsiteX7" fmla="*/ 100965 w 310514"/>
                <a:gd name="connsiteY7" fmla="*/ 11430 h 171450"/>
                <a:gd name="connsiteX8" fmla="*/ 17145 w 310514"/>
                <a:gd name="connsiteY8" fmla="*/ 51435 h 171450"/>
                <a:gd name="connsiteX9" fmla="*/ 0 w 310514"/>
                <a:gd name="connsiteY9" fmla="*/ 85725 h 171450"/>
                <a:gd name="connsiteX10" fmla="*/ 0 w 310514"/>
                <a:gd name="connsiteY10" fmla="*/ 171450 h 171450"/>
                <a:gd name="connsiteX11" fmla="*/ 205740 w 310514"/>
                <a:gd name="connsiteY11" fmla="*/ 171450 h 171450"/>
                <a:gd name="connsiteX12" fmla="*/ 222885 w 310514"/>
                <a:gd name="connsiteY12" fmla="*/ 1543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14" h="171450">
                  <a:moveTo>
                    <a:pt x="222885" y="154305"/>
                  </a:moveTo>
                  <a:lnTo>
                    <a:pt x="222885" y="154305"/>
                  </a:lnTo>
                  <a:cubicBezTo>
                    <a:pt x="249555" y="135255"/>
                    <a:pt x="280035" y="120015"/>
                    <a:pt x="310515" y="110490"/>
                  </a:cubicBezTo>
                  <a:cubicBezTo>
                    <a:pt x="289560" y="87630"/>
                    <a:pt x="276225" y="59055"/>
                    <a:pt x="276225" y="26670"/>
                  </a:cubicBezTo>
                  <a:cubicBezTo>
                    <a:pt x="276225" y="24765"/>
                    <a:pt x="276225" y="24765"/>
                    <a:pt x="276225" y="22860"/>
                  </a:cubicBezTo>
                  <a:cubicBezTo>
                    <a:pt x="264795" y="19050"/>
                    <a:pt x="253365" y="13335"/>
                    <a:pt x="241935" y="11430"/>
                  </a:cubicBezTo>
                  <a:cubicBezTo>
                    <a:pt x="220980" y="5715"/>
                    <a:pt x="196215" y="0"/>
                    <a:pt x="171450" y="0"/>
                  </a:cubicBezTo>
                  <a:cubicBezTo>
                    <a:pt x="148590" y="0"/>
                    <a:pt x="123825" y="3810"/>
                    <a:pt x="100965" y="11430"/>
                  </a:cubicBezTo>
                  <a:cubicBezTo>
                    <a:pt x="70485" y="20955"/>
                    <a:pt x="41910" y="34290"/>
                    <a:pt x="17145" y="51435"/>
                  </a:cubicBezTo>
                  <a:cubicBezTo>
                    <a:pt x="5715" y="59055"/>
                    <a:pt x="0" y="72390"/>
                    <a:pt x="0" y="85725"/>
                  </a:cubicBezTo>
                  <a:lnTo>
                    <a:pt x="0" y="171450"/>
                  </a:lnTo>
                  <a:lnTo>
                    <a:pt x="205740" y="171450"/>
                  </a:lnTo>
                  <a:cubicBezTo>
                    <a:pt x="211455" y="163830"/>
                    <a:pt x="215265" y="160020"/>
                    <a:pt x="222885" y="154305"/>
                  </a:cubicBezTo>
                  <a:close/>
                </a:path>
              </a:pathLst>
            </a:custGeom>
            <a:grpFill/>
            <a:ln w="9525" cap="flat">
              <a:noFill/>
              <a:prstDash val="solid"/>
              <a:miter/>
            </a:ln>
          </p:spPr>
          <p:txBody>
            <a:bodyPr rtlCol="0" anchor="ct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7060" y="574040"/>
            <a:ext cx="9481820"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037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三、实现中华民族伟大复兴需要全面从严治党</a:t>
              </a:r>
            </a:p>
          </p:txBody>
        </p:sp>
      </p:grpSp>
      <p:sp>
        <p:nvSpPr>
          <p:cNvPr id="8" name="矩形 7"/>
          <p:cNvSpPr/>
          <p:nvPr/>
        </p:nvSpPr>
        <p:spPr>
          <a:xfrm>
            <a:off x="874712" y="1298262"/>
            <a:ext cx="10442575" cy="1292225"/>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党的十九大报告指出：“中国共产党人的初心和使命，就是为中国人民谋幸福，为中华民族谋复兴。这个初心和使命是激励中国共产党人不断前进的根本动力。”共产党人的初心和使命，彰显了党永远不变的性质、宗旨和奋斗目标，凸显了中国共产党人始终不变的心系人民的初心和情怀。只有全面从严治党才能把党建设得更加坚强有力，才能团结带领人民夺取新时代中国特色社会主义伟大胜利，实现“两个一百年”奋斗目标，实现中华民族伟大复兴的中国梦</a:t>
            </a:r>
          </a:p>
        </p:txBody>
      </p:sp>
      <p:grpSp>
        <p:nvGrpSpPr>
          <p:cNvPr id="10" name="组合 9"/>
          <p:cNvGrpSpPr/>
          <p:nvPr/>
        </p:nvGrpSpPr>
        <p:grpSpPr>
          <a:xfrm>
            <a:off x="1067435" y="2974975"/>
            <a:ext cx="5053965" cy="3416362"/>
            <a:chOff x="1253144" y="2445700"/>
            <a:chExt cx="3076577" cy="3050410"/>
          </a:xfrm>
        </p:grpSpPr>
        <p:sp>
          <p:nvSpPr>
            <p:cNvPr id="11" name="矩形 10"/>
            <p:cNvSpPr/>
            <p:nvPr/>
          </p:nvSpPr>
          <p:spPr>
            <a:xfrm>
              <a:off x="1253144" y="2650161"/>
              <a:ext cx="3076577" cy="2845949"/>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矩形 11"/>
            <p:cNvSpPr/>
            <p:nvPr/>
          </p:nvSpPr>
          <p:spPr>
            <a:xfrm>
              <a:off x="1470351" y="3558049"/>
              <a:ext cx="2642161" cy="1442398"/>
            </a:xfrm>
            <a:prstGeom prst="rect">
              <a:avLst/>
            </a:prstGeom>
          </p:spPr>
          <p:txBody>
            <a:bodyPr wrap="square" lIns="0" tIns="0" rIns="0" bIns="0">
              <a:spAutoFit/>
            </a:bodyPr>
            <a:lstStyle/>
            <a:p>
              <a:pPr algn="ctr" defTabSz="914400">
                <a:lnSpc>
                  <a:spcPct val="150000"/>
                </a:lnSpc>
                <a:defRPr/>
              </a:pPr>
              <a:r>
                <a:rPr sz="1400" b="1" dirty="0">
                  <a:solidFill>
                    <a:srgbClr val="FAEED8"/>
                  </a:solidFill>
                  <a:cs typeface="+mn-ea"/>
                  <a:sym typeface="+mn-lt"/>
                </a:rPr>
                <a:t>为人民服务要求全面从严治党。。党的宗旨是全心全意为人民服务。党来自人民、植根人民、服务人民，党的根基在人民、血脉在人民、力量在人民。全面从严治党，有利于广大人民群众的利益进一步得到保障，有利于人民群众的获得感、幸福感、安全感进一步增强。</a:t>
              </a:r>
            </a:p>
          </p:txBody>
        </p:sp>
        <p:grpSp>
          <p:nvGrpSpPr>
            <p:cNvPr id="13" name="组合 12"/>
            <p:cNvGrpSpPr/>
            <p:nvPr/>
          </p:nvGrpSpPr>
          <p:grpSpPr>
            <a:xfrm>
              <a:off x="2423539" y="2445700"/>
              <a:ext cx="686420" cy="908068"/>
              <a:chOff x="4075698" y="4213734"/>
              <a:chExt cx="686420" cy="908068"/>
            </a:xfrm>
          </p:grpSpPr>
          <p:sp>
            <p:nvSpPr>
              <p:cNvPr id="14" name="五边形 13"/>
              <p:cNvSpPr/>
              <p:nvPr/>
            </p:nvSpPr>
            <p:spPr>
              <a:xfrm rot="5400000">
                <a:off x="3964874" y="4324558"/>
                <a:ext cx="908068" cy="686420"/>
              </a:xfrm>
              <a:prstGeom prst="homePlate">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文本框 14"/>
              <p:cNvSpPr txBox="1"/>
              <p:nvPr/>
            </p:nvSpPr>
            <p:spPr>
              <a:xfrm>
                <a:off x="4148116" y="4300199"/>
                <a:ext cx="509276" cy="504613"/>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一</a:t>
                </a:r>
              </a:p>
            </p:txBody>
          </p:sp>
        </p:grpSp>
      </p:grpSp>
      <p:grpSp>
        <p:nvGrpSpPr>
          <p:cNvPr id="16" name="组合 15"/>
          <p:cNvGrpSpPr/>
          <p:nvPr/>
        </p:nvGrpSpPr>
        <p:grpSpPr>
          <a:xfrm>
            <a:off x="6596380" y="3018154"/>
            <a:ext cx="5032375" cy="3372486"/>
            <a:chOff x="1253144" y="2288754"/>
            <a:chExt cx="3178448" cy="2854582"/>
          </a:xfrm>
        </p:grpSpPr>
        <p:sp>
          <p:nvSpPr>
            <p:cNvPr id="17" name="矩形 16"/>
            <p:cNvSpPr/>
            <p:nvPr/>
          </p:nvSpPr>
          <p:spPr>
            <a:xfrm>
              <a:off x="1253144" y="2445700"/>
              <a:ext cx="3178448" cy="2697636"/>
            </a:xfrm>
            <a:prstGeom prst="rect">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矩形 17"/>
            <p:cNvSpPr/>
            <p:nvPr/>
          </p:nvSpPr>
          <p:spPr>
            <a:xfrm>
              <a:off x="1470351" y="3420990"/>
              <a:ext cx="2642161" cy="1367361"/>
            </a:xfrm>
            <a:prstGeom prst="rect">
              <a:avLst/>
            </a:prstGeom>
          </p:spPr>
          <p:txBody>
            <a:bodyPr wrap="square" lIns="0" tIns="0" rIns="0" bIns="0">
              <a:spAutoFit/>
            </a:bodyPr>
            <a:lstStyle/>
            <a:p>
              <a:pPr algn="ctr" defTabSz="914400">
                <a:lnSpc>
                  <a:spcPct val="150000"/>
                </a:lnSpc>
                <a:defRPr/>
              </a:pPr>
              <a:r>
                <a:rPr sz="1400" b="1" dirty="0">
                  <a:solidFill>
                    <a:srgbClr val="FAEED8"/>
                  </a:solidFill>
                  <a:cs typeface="+mn-ea"/>
                  <a:sym typeface="+mn-lt"/>
                </a:rPr>
                <a:t>党的历史使命要求全面从严治党。党的领导是中国特色社会主义的本质特征，是中国特色社会主义制度的最大优势。实现新时代党的使命，必须全面从严治党，厚植党执政的政治基础，不断提高党的建设质量， 确保党始终成为中国特色社会主义事业的坚强领导核心。</a:t>
              </a:r>
            </a:p>
          </p:txBody>
        </p:sp>
        <p:grpSp>
          <p:nvGrpSpPr>
            <p:cNvPr id="19" name="组合 18"/>
            <p:cNvGrpSpPr/>
            <p:nvPr/>
          </p:nvGrpSpPr>
          <p:grpSpPr>
            <a:xfrm>
              <a:off x="2448405" y="2288754"/>
              <a:ext cx="686420" cy="908068"/>
              <a:chOff x="4100564" y="4056788"/>
              <a:chExt cx="686420" cy="908068"/>
            </a:xfrm>
          </p:grpSpPr>
          <p:sp>
            <p:nvSpPr>
              <p:cNvPr id="20" name="五边形 19"/>
              <p:cNvSpPr/>
              <p:nvPr/>
            </p:nvSpPr>
            <p:spPr>
              <a:xfrm rot="5400000">
                <a:off x="3989740" y="4167612"/>
                <a:ext cx="908068" cy="686420"/>
              </a:xfrm>
              <a:prstGeom prst="homePlate">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文本框 20"/>
              <p:cNvSpPr txBox="1"/>
              <p:nvPr/>
            </p:nvSpPr>
            <p:spPr>
              <a:xfrm>
                <a:off x="4189025" y="4102404"/>
                <a:ext cx="509276" cy="478361"/>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二</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4675182"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037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全面从严治党的必要性</a:t>
              </a:r>
            </a:p>
          </p:txBody>
        </p:sp>
      </p:grpSp>
      <p:sp>
        <p:nvSpPr>
          <p:cNvPr id="8" name="矩形 7"/>
          <p:cNvSpPr/>
          <p:nvPr/>
        </p:nvSpPr>
        <p:spPr>
          <a:xfrm>
            <a:off x="877570" y="1264285"/>
            <a:ext cx="5590540" cy="3323590"/>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新时代习近平全面从严治党思想，因事而生、因势 而新、因时而进。“事”、“势”、“时”三方面，涵 盖了继承与创新相结合的必要性，即问题链。而“生”、 “新”、“进”则道出了全面从严治党思想重在创“新”与推“进”，即继承与创新相结合的操作性。习近平全面从严治党思想由问题链倒逼产生，又在不断解决问题中得到深化。时代是思想之母，实践是理论之源。马克思主义唯物史观，将社会看成一个统一的有机体，同理，中国共产党党的建设伟大工程亦是一个有机体，党中央坚决同损害党的生命有机体健康的任何违纪行为作斗争。。</a:t>
            </a:r>
          </a:p>
        </p:txBody>
      </p:sp>
      <p:sp>
        <p:nvSpPr>
          <p:cNvPr id="11" name="矩形 10"/>
          <p:cNvSpPr/>
          <p:nvPr/>
        </p:nvSpPr>
        <p:spPr>
          <a:xfrm>
            <a:off x="874395" y="4705985"/>
            <a:ext cx="10442575" cy="1107440"/>
          </a:xfrm>
          <a:prstGeom prst="rect">
            <a:avLst/>
          </a:prstGeom>
        </p:spPr>
        <p:txBody>
          <a:bodyPr wrap="square" lIns="0" tIns="0" rIns="0" bIns="0">
            <a:spAutoFit/>
          </a:bodyPr>
          <a:lstStyle/>
          <a:p>
            <a:pPr marL="285750" indent="-285750" algn="just" defTabSz="914400">
              <a:lnSpc>
                <a:spcPct val="150000"/>
              </a:lnSpc>
              <a:buFont typeface="Arial" panose="020B0604020202020204" pitchFamily="34" charset="0"/>
              <a:buChar char="•"/>
              <a:defRPr/>
            </a:pPr>
            <a:r>
              <a:rPr lang="zh-CN" altLang="en-US" sz="1600" b="1" dirty="0">
                <a:solidFill>
                  <a:srgbClr val="FAEED8"/>
                </a:solidFill>
                <a:cs typeface="+mn-ea"/>
                <a:sym typeface="+mn-lt"/>
              </a:rPr>
              <a:t>1939年10月4日毛泽东在《共产党人发刊词》中写道，“十八年的经验，已使我们懂得：统一战线、武装斗争、党的建设，是中国共产党在中国革命中战胜敌人的三个法宝，三个主要的法宝。” 坚持管党治党、从严治党是中国共产党的优良传统，是我党治国平天下过去、现在与将来的传家宝。</a:t>
            </a:r>
          </a:p>
        </p:txBody>
      </p:sp>
      <p:pic>
        <p:nvPicPr>
          <p:cNvPr id="2050" name="Picture 2"/>
          <p:cNvPicPr>
            <a:picLocks noChangeAspect="1" noChangeArrowheads="1"/>
          </p:cNvPicPr>
          <p:nvPr/>
        </p:nvPicPr>
        <p:blipFill rotWithShape="1">
          <a:blip r:embed="rId3" cstate="screen"/>
          <a:srcRect/>
          <a:stretch>
            <a:fillRect/>
          </a:stretch>
        </p:blipFill>
        <p:spPr bwMode="auto">
          <a:xfrm>
            <a:off x="6652251" y="1422696"/>
            <a:ext cx="4460250" cy="25485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stretch>
            <a:fillRect/>
          </a:stretch>
        </p:blipFill>
        <p:spPr>
          <a:xfrm rot="150139">
            <a:off x="-228600" y="2399734"/>
            <a:ext cx="13530943" cy="6118140"/>
          </a:xfrm>
          <a:prstGeom prst="rect">
            <a:avLst/>
          </a:prstGeom>
        </p:spPr>
      </p:pic>
      <p:pic>
        <p:nvPicPr>
          <p:cNvPr id="4" name="图片 3"/>
          <p:cNvPicPr>
            <a:picLocks noChangeAspect="1"/>
          </p:cNvPicPr>
          <p:nvPr/>
        </p:nvPicPr>
        <p:blipFill>
          <a:blip r:embed="rId4"/>
          <a:stretch>
            <a:fillRect/>
          </a:stretch>
        </p:blipFill>
        <p:spPr>
          <a:xfrm>
            <a:off x="354461" y="3320512"/>
            <a:ext cx="2971800" cy="2870200"/>
          </a:xfrm>
          <a:prstGeom prst="rect">
            <a:avLst/>
          </a:prstGeom>
        </p:spPr>
      </p:pic>
      <p:sp>
        <p:nvSpPr>
          <p:cNvPr id="5" name="矩形 4"/>
          <p:cNvSpPr/>
          <p:nvPr/>
        </p:nvSpPr>
        <p:spPr>
          <a:xfrm>
            <a:off x="3251230" y="1328897"/>
            <a:ext cx="6571281" cy="1107996"/>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第三章</a:t>
            </a:r>
          </a:p>
        </p:txBody>
      </p:sp>
      <p:sp>
        <p:nvSpPr>
          <p:cNvPr id="6" name="矩形 5"/>
          <p:cNvSpPr/>
          <p:nvPr/>
        </p:nvSpPr>
        <p:spPr>
          <a:xfrm>
            <a:off x="2890982" y="2542138"/>
            <a:ext cx="7790511" cy="2215991"/>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“全面从严治党”的主要措施及成效</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6BBFA729-68B5-088B-5F04-62343EBA99F3}"/>
              </a:ext>
            </a:extLst>
          </p:cNvPr>
          <p:cNvPicPr>
            <a:picLocks noChangeAspect="1"/>
          </p:cNvPicPr>
          <p:nvPr/>
        </p:nvPicPr>
        <p:blipFill>
          <a:blip r:embed="rId3"/>
          <a:stretch>
            <a:fillRect/>
          </a:stretch>
        </p:blipFill>
        <p:spPr>
          <a:xfrm>
            <a:off x="310714" y="3519374"/>
            <a:ext cx="7212153" cy="719390"/>
          </a:xfrm>
          <a:prstGeom prst="rect">
            <a:avLst/>
          </a:prstGeom>
        </p:spPr>
      </p:pic>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“全面从严治党”的主要措施及成效</a:t>
              </a:r>
            </a:p>
          </p:txBody>
        </p:sp>
      </p:grpSp>
      <p:grpSp>
        <p:nvGrpSpPr>
          <p:cNvPr id="2" name="组合 1"/>
          <p:cNvGrpSpPr/>
          <p:nvPr/>
        </p:nvGrpSpPr>
        <p:grpSpPr>
          <a:xfrm>
            <a:off x="298313" y="1641850"/>
            <a:ext cx="7224554" cy="2533673"/>
            <a:chOff x="925083" y="1670265"/>
            <a:chExt cx="7224554" cy="2533673"/>
          </a:xfrm>
        </p:grpSpPr>
        <p:sp>
          <p:nvSpPr>
            <p:cNvPr id="10" name="圆角矩形 9"/>
            <p:cNvSpPr/>
            <p:nvPr/>
          </p:nvSpPr>
          <p:spPr>
            <a:xfrm>
              <a:off x="925083" y="1670265"/>
              <a:ext cx="7224554"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11" name="文本框 10"/>
            <p:cNvSpPr txBox="1"/>
            <p:nvPr/>
          </p:nvSpPr>
          <p:spPr>
            <a:xfrm>
              <a:off x="1113960" y="1686330"/>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01</a:t>
              </a:r>
              <a:endParaRPr kumimoji="1" lang="zh-CN" altLang="en-US" sz="3600" dirty="0">
                <a:gradFill>
                  <a:gsLst>
                    <a:gs pos="0">
                      <a:srgbClr val="FEFAF6"/>
                    </a:gs>
                    <a:gs pos="100000">
                      <a:srgbClr val="FFEDC8"/>
                    </a:gs>
                  </a:gsLst>
                  <a:lin ang="5400000" scaled="1"/>
                </a:gradFill>
                <a:cs typeface="+mn-ea"/>
                <a:sym typeface="+mn-lt"/>
              </a:endParaRPr>
            </a:p>
          </p:txBody>
        </p:sp>
        <p:sp>
          <p:nvSpPr>
            <p:cNvPr id="15" name="文本框 14"/>
            <p:cNvSpPr txBox="1"/>
            <p:nvPr/>
          </p:nvSpPr>
          <p:spPr>
            <a:xfrm>
              <a:off x="2029318" y="1784360"/>
              <a:ext cx="3877985"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要把党的政治建设摆在首位</a:t>
              </a:r>
            </a:p>
          </p:txBody>
        </p:sp>
        <p:sp>
          <p:nvSpPr>
            <p:cNvPr id="29" name="文本框 28">
              <a:extLst>
                <a:ext uri="{FF2B5EF4-FFF2-40B4-BE49-F238E27FC236}">
                  <a16:creationId xmlns:a16="http://schemas.microsoft.com/office/drawing/2014/main" id="{8768383B-59AA-7C6C-C608-E35B0C6BAADA}"/>
                </a:ext>
              </a:extLst>
            </p:cNvPr>
            <p:cNvSpPr txBox="1"/>
            <p:nvPr/>
          </p:nvSpPr>
          <p:spPr>
            <a:xfrm>
              <a:off x="989643" y="3557607"/>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02</a:t>
              </a:r>
              <a:endParaRPr kumimoji="1" lang="zh-CN" altLang="en-US" sz="3600" dirty="0">
                <a:gradFill>
                  <a:gsLst>
                    <a:gs pos="0">
                      <a:srgbClr val="FEFAF6"/>
                    </a:gs>
                    <a:gs pos="100000">
                      <a:srgbClr val="FFEDC8"/>
                    </a:gs>
                  </a:gsLst>
                  <a:lin ang="5400000" scaled="1"/>
                </a:gradFill>
                <a:cs typeface="+mn-ea"/>
                <a:sym typeface="+mn-lt"/>
              </a:endParaRPr>
            </a:p>
          </p:txBody>
        </p:sp>
        <p:sp>
          <p:nvSpPr>
            <p:cNvPr id="30" name="文本框 29">
              <a:extLst>
                <a:ext uri="{FF2B5EF4-FFF2-40B4-BE49-F238E27FC236}">
                  <a16:creationId xmlns:a16="http://schemas.microsoft.com/office/drawing/2014/main" id="{A2B74611-823D-8943-0CC0-A97F4E817B28}"/>
                </a:ext>
              </a:extLst>
            </p:cNvPr>
            <p:cNvSpPr txBox="1"/>
            <p:nvPr/>
          </p:nvSpPr>
          <p:spPr>
            <a:xfrm>
              <a:off x="1916670" y="3704992"/>
              <a:ext cx="6032421"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要用新时代中国特色社会主义思想武装全党</a:t>
              </a:r>
            </a:p>
          </p:txBody>
        </p:sp>
      </p:grpSp>
      <p:pic>
        <p:nvPicPr>
          <p:cNvPr id="4100" name="Picture 4"/>
          <p:cNvPicPr>
            <a:picLocks noChangeAspect="1" noChangeArrowheads="1"/>
          </p:cNvPicPr>
          <p:nvPr/>
        </p:nvPicPr>
        <p:blipFill rotWithShape="1">
          <a:blip r:embed="rId4" cstate="screen"/>
          <a:srcRect/>
          <a:stretch>
            <a:fillRect/>
          </a:stretch>
        </p:blipFill>
        <p:spPr bwMode="auto">
          <a:xfrm>
            <a:off x="7800240" y="1473649"/>
            <a:ext cx="4015811" cy="413857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29492" y="2583535"/>
            <a:ext cx="5929043" cy="608243"/>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党的政治建设是党的根本性建设，决定党的建设方向和效果。保证全党服从中央，坚持党中央权威和集中统一领导，是党的政治建设的首要任务。</a:t>
            </a:r>
          </a:p>
        </p:txBody>
      </p:sp>
      <p:sp>
        <p:nvSpPr>
          <p:cNvPr id="21" name="矩形 20"/>
          <p:cNvSpPr/>
          <p:nvPr/>
        </p:nvSpPr>
        <p:spPr>
          <a:xfrm>
            <a:off x="850430" y="4421155"/>
            <a:ext cx="5544560" cy="1254574"/>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要把坚定理想信念作为党的思想建设的首要任务，教育引导全党牢记党的宗旨，挺起共产党人的精神脊梁，解决好世界观、人生观、价值观这个“总开关”问题，自觉做共产主义远大理想和中国特色社会主义共同理想的坚定信仰者和忠实实践者。</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anim calcmode="lin" valueType="num">
                                      <p:cBhvr additive="base">
                                        <p:cTn id="25" dur="500" fill="hold"/>
                                        <p:tgtEl>
                                          <p:spTgt spid="4100"/>
                                        </p:tgtEl>
                                        <p:attrNameLst>
                                          <p:attrName>ppt_x</p:attrName>
                                        </p:attrNameLst>
                                      </p:cBhvr>
                                      <p:tavLst>
                                        <p:tav tm="0">
                                          <p:val>
                                            <p:strVal val="#ppt_x"/>
                                          </p:val>
                                        </p:tav>
                                        <p:tav tm="100000">
                                          <p:val>
                                            <p:strVal val="#ppt_x"/>
                                          </p:val>
                                        </p:tav>
                                      </p:tavLst>
                                    </p:anim>
                                    <p:anim calcmode="lin" valueType="num">
                                      <p:cBhvr additive="base">
                                        <p:cTn id="26"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“全面从严治党”的主要措施及成效</a:t>
              </a:r>
            </a:p>
          </p:txBody>
        </p:sp>
      </p:grpSp>
      <p:pic>
        <p:nvPicPr>
          <p:cNvPr id="16" name="图片 15"/>
          <p:cNvPicPr>
            <a:picLocks noChangeAspect="1"/>
          </p:cNvPicPr>
          <p:nvPr/>
        </p:nvPicPr>
        <p:blipFill>
          <a:blip r:embed="rId3"/>
          <a:stretch>
            <a:fillRect/>
          </a:stretch>
        </p:blipFill>
        <p:spPr>
          <a:xfrm>
            <a:off x="7466955" y="840585"/>
            <a:ext cx="2971800" cy="2870200"/>
          </a:xfrm>
          <a:prstGeom prst="rect">
            <a:avLst/>
          </a:prstGeom>
        </p:spPr>
      </p:pic>
      <p:sp>
        <p:nvSpPr>
          <p:cNvPr id="18" name="矩形 17"/>
          <p:cNvSpPr/>
          <p:nvPr/>
        </p:nvSpPr>
        <p:spPr>
          <a:xfrm>
            <a:off x="874713" y="2508673"/>
            <a:ext cx="6181869" cy="931409"/>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坚持正确选人用人导向，匡正选人用人风气，突出政治标准，提拔重用牢固树立“四个意识”和“四个自信”、坚决维护党中央权威、全面贯彻执行党的理论和路线方针政策、忠诚干净担当的干部，选优配强各级领导班子。</a:t>
            </a:r>
          </a:p>
        </p:txBody>
      </p:sp>
      <p:sp>
        <p:nvSpPr>
          <p:cNvPr id="19" name="矩形 18"/>
          <p:cNvSpPr/>
          <p:nvPr/>
        </p:nvSpPr>
        <p:spPr>
          <a:xfrm>
            <a:off x="874713" y="4862944"/>
            <a:ext cx="6181869" cy="1254574"/>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扩大党内基层民主，推进党务公开，畅通党员参与党内事务、监督党的组织和干部、向上级党组织提出意见和建议的渠道。注重从产业工人、青年农民、高知识群体中和在非公有制经济组织、社会组织中发展党员。稳妥有序开展不合格党员组织处置工作。</a:t>
            </a:r>
          </a:p>
        </p:txBody>
      </p:sp>
      <p:grpSp>
        <p:nvGrpSpPr>
          <p:cNvPr id="2" name="组合 1">
            <a:extLst>
              <a:ext uri="{FF2B5EF4-FFF2-40B4-BE49-F238E27FC236}">
                <a16:creationId xmlns:a16="http://schemas.microsoft.com/office/drawing/2014/main" id="{B85FFDB0-09ED-B21F-DB79-1B79D7D07B6F}"/>
              </a:ext>
            </a:extLst>
          </p:cNvPr>
          <p:cNvGrpSpPr/>
          <p:nvPr/>
        </p:nvGrpSpPr>
        <p:grpSpPr>
          <a:xfrm>
            <a:off x="298313" y="1641850"/>
            <a:ext cx="6758269" cy="706055"/>
            <a:chOff x="925083" y="1670265"/>
            <a:chExt cx="7224554" cy="706055"/>
          </a:xfrm>
        </p:grpSpPr>
        <p:sp>
          <p:nvSpPr>
            <p:cNvPr id="13" name="圆角矩形 9">
              <a:extLst>
                <a:ext uri="{FF2B5EF4-FFF2-40B4-BE49-F238E27FC236}">
                  <a16:creationId xmlns:a16="http://schemas.microsoft.com/office/drawing/2014/main" id="{15ADF89C-1AE4-69F2-8CFD-08A6A8A1162C}"/>
                </a:ext>
              </a:extLst>
            </p:cNvPr>
            <p:cNvSpPr/>
            <p:nvPr/>
          </p:nvSpPr>
          <p:spPr>
            <a:xfrm>
              <a:off x="925083" y="1670265"/>
              <a:ext cx="7224554"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14" name="文本框 13">
              <a:extLst>
                <a:ext uri="{FF2B5EF4-FFF2-40B4-BE49-F238E27FC236}">
                  <a16:creationId xmlns:a16="http://schemas.microsoft.com/office/drawing/2014/main" id="{E2FD08F6-7A79-446A-9A90-F0E8CF8F4760}"/>
                </a:ext>
              </a:extLst>
            </p:cNvPr>
            <p:cNvSpPr txBox="1"/>
            <p:nvPr/>
          </p:nvSpPr>
          <p:spPr>
            <a:xfrm>
              <a:off x="1113960" y="1686330"/>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03</a:t>
              </a:r>
              <a:endParaRPr kumimoji="1" lang="zh-CN" altLang="en-US" sz="3600" dirty="0">
                <a:gradFill>
                  <a:gsLst>
                    <a:gs pos="0">
                      <a:srgbClr val="FEFAF6"/>
                    </a:gs>
                    <a:gs pos="100000">
                      <a:srgbClr val="FFEDC8"/>
                    </a:gs>
                  </a:gsLst>
                  <a:lin ang="5400000" scaled="1"/>
                </a:gradFill>
                <a:cs typeface="+mn-ea"/>
                <a:sym typeface="+mn-lt"/>
              </a:endParaRPr>
            </a:p>
          </p:txBody>
        </p:sp>
        <p:sp>
          <p:nvSpPr>
            <p:cNvPr id="15" name="文本框 14">
              <a:extLst>
                <a:ext uri="{FF2B5EF4-FFF2-40B4-BE49-F238E27FC236}">
                  <a16:creationId xmlns:a16="http://schemas.microsoft.com/office/drawing/2014/main" id="{9AF84BB2-CE0E-5354-868B-357630D3BF39}"/>
                </a:ext>
              </a:extLst>
            </p:cNvPr>
            <p:cNvSpPr txBox="1"/>
            <p:nvPr/>
          </p:nvSpPr>
          <p:spPr>
            <a:xfrm>
              <a:off x="2029318" y="1784360"/>
              <a:ext cx="4493538"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要建设高素质专业化干部队伍。</a:t>
              </a:r>
            </a:p>
          </p:txBody>
        </p:sp>
      </p:grpSp>
      <p:grpSp>
        <p:nvGrpSpPr>
          <p:cNvPr id="22" name="组合 21">
            <a:extLst>
              <a:ext uri="{FF2B5EF4-FFF2-40B4-BE49-F238E27FC236}">
                <a16:creationId xmlns:a16="http://schemas.microsoft.com/office/drawing/2014/main" id="{E5980A0D-7A74-4F29-7931-EB057F7B6697}"/>
              </a:ext>
            </a:extLst>
          </p:cNvPr>
          <p:cNvGrpSpPr/>
          <p:nvPr/>
        </p:nvGrpSpPr>
        <p:grpSpPr>
          <a:xfrm>
            <a:off x="298313" y="3869730"/>
            <a:ext cx="9797032" cy="706055"/>
            <a:chOff x="925083" y="1670265"/>
            <a:chExt cx="9797032" cy="706055"/>
          </a:xfrm>
        </p:grpSpPr>
        <p:sp>
          <p:nvSpPr>
            <p:cNvPr id="23" name="圆角矩形 9">
              <a:extLst>
                <a:ext uri="{FF2B5EF4-FFF2-40B4-BE49-F238E27FC236}">
                  <a16:creationId xmlns:a16="http://schemas.microsoft.com/office/drawing/2014/main" id="{04B31DDB-9F62-7D4D-40BF-2B9ABF1B4A28}"/>
                </a:ext>
              </a:extLst>
            </p:cNvPr>
            <p:cNvSpPr/>
            <p:nvPr/>
          </p:nvSpPr>
          <p:spPr>
            <a:xfrm>
              <a:off x="925083" y="1670265"/>
              <a:ext cx="9797032"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24" name="文本框 23">
              <a:extLst>
                <a:ext uri="{FF2B5EF4-FFF2-40B4-BE49-F238E27FC236}">
                  <a16:creationId xmlns:a16="http://schemas.microsoft.com/office/drawing/2014/main" id="{A7921D6D-EDE2-0D89-4E8C-2DA24C81D067}"/>
                </a:ext>
              </a:extLst>
            </p:cNvPr>
            <p:cNvSpPr txBox="1"/>
            <p:nvPr/>
          </p:nvSpPr>
          <p:spPr>
            <a:xfrm>
              <a:off x="1113960" y="1686330"/>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04</a:t>
              </a:r>
              <a:endParaRPr kumimoji="1" lang="zh-CN" altLang="en-US" sz="3600" dirty="0">
                <a:gradFill>
                  <a:gsLst>
                    <a:gs pos="0">
                      <a:srgbClr val="FEFAF6"/>
                    </a:gs>
                    <a:gs pos="100000">
                      <a:srgbClr val="FFEDC8"/>
                    </a:gs>
                  </a:gsLst>
                  <a:lin ang="5400000" scaled="1"/>
                </a:gradFill>
                <a:cs typeface="+mn-ea"/>
                <a:sym typeface="+mn-lt"/>
              </a:endParaRPr>
            </a:p>
          </p:txBody>
        </p:sp>
        <p:sp>
          <p:nvSpPr>
            <p:cNvPr id="25" name="文本框 24">
              <a:extLst>
                <a:ext uri="{FF2B5EF4-FFF2-40B4-BE49-F238E27FC236}">
                  <a16:creationId xmlns:a16="http://schemas.microsoft.com/office/drawing/2014/main" id="{69AC8FF4-4E61-2458-913C-17E2A6608038}"/>
                </a:ext>
              </a:extLst>
            </p:cNvPr>
            <p:cNvSpPr txBox="1"/>
            <p:nvPr/>
          </p:nvSpPr>
          <p:spPr>
            <a:xfrm>
              <a:off x="2029318" y="1784360"/>
              <a:ext cx="8494633"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要加强基层组织建设。要以提升组织力为重点，突出政治功能</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“全面从严治党”的主要措施及成效</a:t>
              </a:r>
            </a:p>
          </p:txBody>
        </p:sp>
      </p:grpSp>
      <p:pic>
        <p:nvPicPr>
          <p:cNvPr id="21" name="图片 20"/>
          <p:cNvPicPr>
            <a:picLocks noChangeAspect="1"/>
          </p:cNvPicPr>
          <p:nvPr/>
        </p:nvPicPr>
        <p:blipFill rotWithShape="1">
          <a:blip r:embed="rId3" cstate="screen"/>
          <a:srcRect/>
          <a:stretch>
            <a:fillRect/>
          </a:stretch>
        </p:blipFill>
        <p:spPr>
          <a:xfrm>
            <a:off x="7808605" y="177240"/>
            <a:ext cx="8774278" cy="7729453"/>
          </a:xfrm>
          <a:prstGeom prst="rect">
            <a:avLst/>
          </a:prstGeom>
        </p:spPr>
      </p:pic>
      <p:sp>
        <p:nvSpPr>
          <p:cNvPr id="24" name="矩形 23"/>
          <p:cNvSpPr/>
          <p:nvPr/>
        </p:nvSpPr>
        <p:spPr>
          <a:xfrm>
            <a:off x="321701" y="5093061"/>
            <a:ext cx="9003274" cy="931409"/>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前，反腐败斗争形势依然严峻复杂，巩固压倒性态势、夺取压倒性胜利的决心必须坚如磐石。要坚持无禁区、全覆盖、零容忍，坚持重遏制、强高压、长震慑，坚持受贿行贿一起查，坚决防止党内形成利益集团。在市县党委建立巡察制度，加大整治群众身边腐败问题力度。</a:t>
            </a:r>
          </a:p>
        </p:txBody>
      </p:sp>
      <p:sp>
        <p:nvSpPr>
          <p:cNvPr id="19" name="TextBox 18"/>
          <p:cNvSpPr txBox="1"/>
          <p:nvPr/>
        </p:nvSpPr>
        <p:spPr>
          <a:xfrm>
            <a:off x="2037513" y="6739570"/>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C00000"/>
                </a:solidFill>
                <a:effectLst/>
                <a:uLnTx/>
                <a:uFillTx/>
              </a:rPr>
              <a:t>节日</a:t>
            </a:r>
            <a:r>
              <a:rPr kumimoji="0" lang="en-US" altLang="zh-CN" sz="100" b="0" i="0" u="none" strike="noStrike" kern="0" cap="none" spc="0" normalizeH="0" baseline="0" noProof="0" dirty="0">
                <a:ln>
                  <a:noFill/>
                </a:ln>
                <a:solidFill>
                  <a:srgbClr val="C00000"/>
                </a:solidFill>
                <a:effectLst/>
                <a:uLnTx/>
                <a:uFillTx/>
              </a:rPr>
              <a:t>PPT</a:t>
            </a:r>
            <a:r>
              <a:rPr kumimoji="0" lang="zh-CN" altLang="en-US" sz="100" b="0" i="0" u="none" strike="noStrike" kern="0" cap="none" spc="0" normalizeH="0" baseline="0" noProof="0" dirty="0">
                <a:ln>
                  <a:noFill/>
                </a:ln>
                <a:solidFill>
                  <a:srgbClr val="C00000"/>
                </a:solidFill>
                <a:effectLst/>
                <a:uLnTx/>
                <a:uFillTx/>
              </a:rPr>
              <a:t>模板 </a:t>
            </a:r>
            <a:r>
              <a:rPr kumimoji="0" lang="en-US" altLang="zh-CN" sz="100" b="0" i="0" u="none" strike="noStrike" kern="0" cap="none" spc="0" normalizeH="0" baseline="0" noProof="0" dirty="0">
                <a:ln>
                  <a:noFill/>
                </a:ln>
                <a:solidFill>
                  <a:srgbClr val="C00000"/>
                </a:solidFill>
                <a:effectLst/>
                <a:uLnTx/>
                <a:uFillTx/>
              </a:rPr>
              <a:t>http://www.1ppt.com/jieri/</a:t>
            </a:r>
          </a:p>
        </p:txBody>
      </p:sp>
      <p:grpSp>
        <p:nvGrpSpPr>
          <p:cNvPr id="2" name="组合 1">
            <a:extLst>
              <a:ext uri="{FF2B5EF4-FFF2-40B4-BE49-F238E27FC236}">
                <a16:creationId xmlns:a16="http://schemas.microsoft.com/office/drawing/2014/main" id="{9C3DE2D8-BB28-399D-976C-15E576FDD5FB}"/>
              </a:ext>
            </a:extLst>
          </p:cNvPr>
          <p:cNvGrpSpPr/>
          <p:nvPr/>
        </p:nvGrpSpPr>
        <p:grpSpPr>
          <a:xfrm>
            <a:off x="298313" y="1641850"/>
            <a:ext cx="4864237" cy="706055"/>
            <a:chOff x="925083" y="1670265"/>
            <a:chExt cx="7224554" cy="706055"/>
          </a:xfrm>
        </p:grpSpPr>
        <p:sp>
          <p:nvSpPr>
            <p:cNvPr id="7" name="圆角矩形 9">
              <a:extLst>
                <a:ext uri="{FF2B5EF4-FFF2-40B4-BE49-F238E27FC236}">
                  <a16:creationId xmlns:a16="http://schemas.microsoft.com/office/drawing/2014/main" id="{1F1BB8E8-5AEB-F90C-70F1-2B7A0662D538}"/>
                </a:ext>
              </a:extLst>
            </p:cNvPr>
            <p:cNvSpPr/>
            <p:nvPr/>
          </p:nvSpPr>
          <p:spPr>
            <a:xfrm>
              <a:off x="925083" y="1670265"/>
              <a:ext cx="7224554"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8" name="文本框 7">
              <a:extLst>
                <a:ext uri="{FF2B5EF4-FFF2-40B4-BE49-F238E27FC236}">
                  <a16:creationId xmlns:a16="http://schemas.microsoft.com/office/drawing/2014/main" id="{EF182C1B-4E2C-D507-8B0C-E0CCC18FA827}"/>
                </a:ext>
              </a:extLst>
            </p:cNvPr>
            <p:cNvSpPr txBox="1"/>
            <p:nvPr/>
          </p:nvSpPr>
          <p:spPr>
            <a:xfrm>
              <a:off x="1113960" y="1686330"/>
              <a:ext cx="776604"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05</a:t>
              </a:r>
              <a:endParaRPr kumimoji="1" lang="zh-CN" altLang="en-US" sz="3600" dirty="0">
                <a:gradFill>
                  <a:gsLst>
                    <a:gs pos="0">
                      <a:srgbClr val="FEFAF6"/>
                    </a:gs>
                    <a:gs pos="100000">
                      <a:srgbClr val="FFEDC8"/>
                    </a:gs>
                  </a:gsLst>
                  <a:lin ang="5400000" scaled="1"/>
                </a:gradFill>
                <a:cs typeface="+mn-ea"/>
                <a:sym typeface="+mn-lt"/>
              </a:endParaRPr>
            </a:p>
          </p:txBody>
        </p:sp>
        <p:sp>
          <p:nvSpPr>
            <p:cNvPr id="9" name="文本框 8">
              <a:extLst>
                <a:ext uri="{FF2B5EF4-FFF2-40B4-BE49-F238E27FC236}">
                  <a16:creationId xmlns:a16="http://schemas.microsoft.com/office/drawing/2014/main" id="{17D1145E-E492-9A81-2640-E29983DFE536}"/>
                </a:ext>
              </a:extLst>
            </p:cNvPr>
            <p:cNvSpPr txBox="1"/>
            <p:nvPr/>
          </p:nvSpPr>
          <p:spPr>
            <a:xfrm>
              <a:off x="2308975" y="1778662"/>
              <a:ext cx="4564160" cy="461665"/>
            </a:xfrm>
            <a:prstGeom prst="rect">
              <a:avLst/>
            </a:prstGeom>
            <a:noFill/>
          </p:spPr>
          <p:txBody>
            <a:bodyPr wrap="square" rtlCol="0">
              <a:spAutoFit/>
            </a:bodyPr>
            <a:lstStyle/>
            <a:p>
              <a:r>
                <a:rPr kumimoji="1" lang="zh-CN" altLang="en-US" sz="2400" b="1" dirty="0">
                  <a:gradFill>
                    <a:gsLst>
                      <a:gs pos="0">
                        <a:srgbClr val="FEFAF6"/>
                      </a:gs>
                      <a:gs pos="100000">
                        <a:srgbClr val="FFEDC8"/>
                      </a:gs>
                    </a:gsLst>
                    <a:lin ang="5400000" scaled="1"/>
                  </a:gradFill>
                  <a:cs typeface="+mn-ea"/>
                  <a:sym typeface="+mn-lt"/>
                </a:rPr>
                <a:t>要持之以恒正风肃纪</a:t>
              </a:r>
            </a:p>
          </p:txBody>
        </p:sp>
      </p:grpSp>
      <p:grpSp>
        <p:nvGrpSpPr>
          <p:cNvPr id="10" name="组合 9">
            <a:extLst>
              <a:ext uri="{FF2B5EF4-FFF2-40B4-BE49-F238E27FC236}">
                <a16:creationId xmlns:a16="http://schemas.microsoft.com/office/drawing/2014/main" id="{F33BC4C6-E0E4-3AAD-D625-E1436DBFE902}"/>
              </a:ext>
            </a:extLst>
          </p:cNvPr>
          <p:cNvGrpSpPr/>
          <p:nvPr/>
        </p:nvGrpSpPr>
        <p:grpSpPr>
          <a:xfrm>
            <a:off x="321701" y="4119047"/>
            <a:ext cx="5321438" cy="706055"/>
            <a:chOff x="925082" y="1656467"/>
            <a:chExt cx="7224554" cy="706055"/>
          </a:xfrm>
        </p:grpSpPr>
        <p:sp>
          <p:nvSpPr>
            <p:cNvPr id="11" name="圆角矩形 9">
              <a:extLst>
                <a:ext uri="{FF2B5EF4-FFF2-40B4-BE49-F238E27FC236}">
                  <a16:creationId xmlns:a16="http://schemas.microsoft.com/office/drawing/2014/main" id="{F0CF1B29-65DC-6096-7D8D-E51CE9F0B4AB}"/>
                </a:ext>
              </a:extLst>
            </p:cNvPr>
            <p:cNvSpPr/>
            <p:nvPr/>
          </p:nvSpPr>
          <p:spPr>
            <a:xfrm>
              <a:off x="925082" y="1656467"/>
              <a:ext cx="7224554"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18" name="文本框 17">
              <a:extLst>
                <a:ext uri="{FF2B5EF4-FFF2-40B4-BE49-F238E27FC236}">
                  <a16:creationId xmlns:a16="http://schemas.microsoft.com/office/drawing/2014/main" id="{B5541363-F8DD-D5A7-E493-022AD2491B54}"/>
                </a:ext>
              </a:extLst>
            </p:cNvPr>
            <p:cNvSpPr txBox="1"/>
            <p:nvPr/>
          </p:nvSpPr>
          <p:spPr>
            <a:xfrm>
              <a:off x="1113960" y="1686330"/>
              <a:ext cx="776604"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06</a:t>
              </a:r>
              <a:endParaRPr kumimoji="1" lang="zh-CN" altLang="en-US" sz="3600" dirty="0">
                <a:gradFill>
                  <a:gsLst>
                    <a:gs pos="0">
                      <a:srgbClr val="FEFAF6"/>
                    </a:gs>
                    <a:gs pos="100000">
                      <a:srgbClr val="FFEDC8"/>
                    </a:gs>
                  </a:gsLst>
                  <a:lin ang="5400000" scaled="1"/>
                </a:gradFill>
                <a:cs typeface="+mn-ea"/>
                <a:sym typeface="+mn-lt"/>
              </a:endParaRPr>
            </a:p>
          </p:txBody>
        </p:sp>
        <p:sp>
          <p:nvSpPr>
            <p:cNvPr id="20" name="文本框 19">
              <a:extLst>
                <a:ext uri="{FF2B5EF4-FFF2-40B4-BE49-F238E27FC236}">
                  <a16:creationId xmlns:a16="http://schemas.microsoft.com/office/drawing/2014/main" id="{70EEA28C-83B3-F6B0-15F3-DD164B825150}"/>
                </a:ext>
              </a:extLst>
            </p:cNvPr>
            <p:cNvSpPr txBox="1"/>
            <p:nvPr/>
          </p:nvSpPr>
          <p:spPr>
            <a:xfrm>
              <a:off x="2190076" y="1813123"/>
              <a:ext cx="4493538"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要夺取反腐败斗争压倒性胜利</a:t>
              </a:r>
            </a:p>
          </p:txBody>
        </p:sp>
      </p:grpSp>
      <p:sp>
        <p:nvSpPr>
          <p:cNvPr id="25" name="矩形 24">
            <a:extLst>
              <a:ext uri="{FF2B5EF4-FFF2-40B4-BE49-F238E27FC236}">
                <a16:creationId xmlns:a16="http://schemas.microsoft.com/office/drawing/2014/main" id="{E6E73928-9B3C-B985-3C2E-55E17EFD15EE}"/>
              </a:ext>
            </a:extLst>
          </p:cNvPr>
          <p:cNvSpPr/>
          <p:nvPr/>
        </p:nvSpPr>
        <p:spPr>
          <a:xfrm>
            <a:off x="298313" y="2596514"/>
            <a:ext cx="8921887" cy="1254574"/>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凡是群众反映强烈的问题都要严肃认真对待，凡是损害群众利益的行为都要坚决纠正。坚持以上率下，巩固拓展落实中央八项规定精神成果，继续整治“四风”问题，坚决反对特权思想和特权现象。重点强化政治纪律和组织纪律，带动廉洁纪律、群众纪律、工作纪律、生活纪律严起来。坚持开展批评和自我批评，坚持惩前毖后、治病救人，运用监督执纪“四种形态”，抓早抓小、防微杜渐。</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6BBFA729-68B5-088B-5F04-62343EBA99F3}"/>
              </a:ext>
            </a:extLst>
          </p:cNvPr>
          <p:cNvPicPr>
            <a:picLocks noChangeAspect="1"/>
          </p:cNvPicPr>
          <p:nvPr/>
        </p:nvPicPr>
        <p:blipFill>
          <a:blip r:embed="rId3"/>
          <a:stretch>
            <a:fillRect/>
          </a:stretch>
        </p:blipFill>
        <p:spPr>
          <a:xfrm>
            <a:off x="298313" y="3826099"/>
            <a:ext cx="4159686" cy="719390"/>
          </a:xfrm>
          <a:prstGeom prst="rect">
            <a:avLst/>
          </a:prstGeom>
        </p:spPr>
      </p:pic>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“全面从严治党”的主要措施及成效</a:t>
              </a:r>
            </a:p>
          </p:txBody>
        </p:sp>
      </p:grpSp>
      <p:grpSp>
        <p:nvGrpSpPr>
          <p:cNvPr id="2" name="组合 1"/>
          <p:cNvGrpSpPr/>
          <p:nvPr/>
        </p:nvGrpSpPr>
        <p:grpSpPr>
          <a:xfrm>
            <a:off x="298313" y="1641850"/>
            <a:ext cx="4763214" cy="2867110"/>
            <a:chOff x="925083" y="1670265"/>
            <a:chExt cx="4763214" cy="2867110"/>
          </a:xfrm>
        </p:grpSpPr>
        <p:sp>
          <p:nvSpPr>
            <p:cNvPr id="10" name="圆角矩形 9"/>
            <p:cNvSpPr/>
            <p:nvPr/>
          </p:nvSpPr>
          <p:spPr>
            <a:xfrm>
              <a:off x="925083" y="1670265"/>
              <a:ext cx="4763214" cy="706055"/>
            </a:xfrm>
            <a:prstGeom prst="roundRect">
              <a:avLst>
                <a:gd name="adj" fmla="val 0"/>
              </a:avLst>
            </a:prstGeom>
            <a:noFill/>
            <a:ln>
              <a:solidFill>
                <a:srgbClr val="FAE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noFill/>
                <a:cs typeface="+mn-ea"/>
                <a:sym typeface="+mn-lt"/>
              </a:endParaRPr>
            </a:p>
          </p:txBody>
        </p:sp>
        <p:sp>
          <p:nvSpPr>
            <p:cNvPr id="11" name="文本框 10"/>
            <p:cNvSpPr txBox="1"/>
            <p:nvPr/>
          </p:nvSpPr>
          <p:spPr>
            <a:xfrm>
              <a:off x="1113960" y="1686330"/>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07</a:t>
              </a:r>
              <a:endParaRPr kumimoji="1" lang="zh-CN" altLang="en-US" sz="3600" dirty="0">
                <a:gradFill>
                  <a:gsLst>
                    <a:gs pos="0">
                      <a:srgbClr val="FEFAF6"/>
                    </a:gs>
                    <a:gs pos="100000">
                      <a:srgbClr val="FFEDC8"/>
                    </a:gs>
                  </a:gsLst>
                  <a:lin ang="5400000" scaled="1"/>
                </a:gradFill>
                <a:cs typeface="+mn-ea"/>
                <a:sym typeface="+mn-lt"/>
              </a:endParaRPr>
            </a:p>
          </p:txBody>
        </p:sp>
        <p:sp>
          <p:nvSpPr>
            <p:cNvPr id="15" name="文本框 14"/>
            <p:cNvSpPr txBox="1"/>
            <p:nvPr/>
          </p:nvSpPr>
          <p:spPr>
            <a:xfrm>
              <a:off x="2029318" y="1784360"/>
              <a:ext cx="3570208"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要健全党和国家监督体系</a:t>
              </a:r>
            </a:p>
          </p:txBody>
        </p:sp>
        <p:sp>
          <p:nvSpPr>
            <p:cNvPr id="29" name="文本框 28">
              <a:extLst>
                <a:ext uri="{FF2B5EF4-FFF2-40B4-BE49-F238E27FC236}">
                  <a16:creationId xmlns:a16="http://schemas.microsoft.com/office/drawing/2014/main" id="{8768383B-59AA-7C6C-C608-E35B0C6BAADA}"/>
                </a:ext>
              </a:extLst>
            </p:cNvPr>
            <p:cNvSpPr txBox="1"/>
            <p:nvPr/>
          </p:nvSpPr>
          <p:spPr>
            <a:xfrm>
              <a:off x="1113960" y="3891044"/>
              <a:ext cx="726481" cy="646331"/>
            </a:xfrm>
            <a:prstGeom prst="rect">
              <a:avLst/>
            </a:prstGeom>
            <a:noFill/>
          </p:spPr>
          <p:txBody>
            <a:bodyPr wrap="none" rtlCol="0">
              <a:spAutoFit/>
            </a:bodyPr>
            <a:lstStyle/>
            <a:p>
              <a:r>
                <a:rPr kumimoji="1" lang="en-US" altLang="zh-CN" sz="3600" dirty="0">
                  <a:gradFill>
                    <a:gsLst>
                      <a:gs pos="0">
                        <a:srgbClr val="FEFAF6"/>
                      </a:gs>
                      <a:gs pos="100000">
                        <a:srgbClr val="FFEDC8"/>
                      </a:gs>
                    </a:gsLst>
                    <a:lin ang="5400000" scaled="1"/>
                  </a:gradFill>
                  <a:cs typeface="+mn-ea"/>
                  <a:sym typeface="+mn-lt"/>
                </a:rPr>
                <a:t>08</a:t>
              </a:r>
              <a:endParaRPr kumimoji="1" lang="zh-CN" altLang="en-US" sz="3600" dirty="0">
                <a:gradFill>
                  <a:gsLst>
                    <a:gs pos="0">
                      <a:srgbClr val="FEFAF6"/>
                    </a:gs>
                    <a:gs pos="100000">
                      <a:srgbClr val="FFEDC8"/>
                    </a:gs>
                  </a:gsLst>
                  <a:lin ang="5400000" scaled="1"/>
                </a:gradFill>
                <a:cs typeface="+mn-ea"/>
                <a:sym typeface="+mn-lt"/>
              </a:endParaRPr>
            </a:p>
          </p:txBody>
        </p:sp>
        <p:sp>
          <p:nvSpPr>
            <p:cNvPr id="30" name="文本框 29">
              <a:extLst>
                <a:ext uri="{FF2B5EF4-FFF2-40B4-BE49-F238E27FC236}">
                  <a16:creationId xmlns:a16="http://schemas.microsoft.com/office/drawing/2014/main" id="{A2B74611-823D-8943-0CC0-A97F4E817B28}"/>
                </a:ext>
              </a:extLst>
            </p:cNvPr>
            <p:cNvSpPr txBox="1"/>
            <p:nvPr/>
          </p:nvSpPr>
          <p:spPr>
            <a:xfrm>
              <a:off x="1986352" y="3999635"/>
              <a:ext cx="2954655" cy="461665"/>
            </a:xfrm>
            <a:prstGeom prst="rect">
              <a:avLst/>
            </a:prstGeom>
            <a:noFill/>
          </p:spPr>
          <p:txBody>
            <a:bodyPr wrap="none" rtlCol="0">
              <a:spAutoFit/>
            </a:bodyPr>
            <a:lstStyle/>
            <a:p>
              <a:r>
                <a:rPr kumimoji="1" lang="zh-CN" altLang="en-US" sz="2400" b="1" dirty="0">
                  <a:gradFill>
                    <a:gsLst>
                      <a:gs pos="0">
                        <a:srgbClr val="FEFAF6"/>
                      </a:gs>
                      <a:gs pos="100000">
                        <a:srgbClr val="FFEDC8"/>
                      </a:gs>
                    </a:gsLst>
                    <a:lin ang="5400000" scaled="1"/>
                  </a:gradFill>
                  <a:cs typeface="+mn-ea"/>
                  <a:sym typeface="+mn-lt"/>
                </a:rPr>
                <a:t>要全面增强执政本领</a:t>
              </a:r>
            </a:p>
          </p:txBody>
        </p:sp>
      </p:grpSp>
      <p:pic>
        <p:nvPicPr>
          <p:cNvPr id="4100" name="Picture 4"/>
          <p:cNvPicPr>
            <a:picLocks noChangeAspect="1" noChangeArrowheads="1"/>
          </p:cNvPicPr>
          <p:nvPr/>
        </p:nvPicPr>
        <p:blipFill rotWithShape="1">
          <a:blip r:embed="rId4" cstate="screen"/>
          <a:srcRect/>
          <a:stretch>
            <a:fillRect/>
          </a:stretch>
        </p:blipFill>
        <p:spPr bwMode="auto">
          <a:xfrm>
            <a:off x="7800240" y="1473649"/>
            <a:ext cx="4015811" cy="413857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06838" y="2583535"/>
            <a:ext cx="6837670" cy="931409"/>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增强党自我净化能力，根本靠强化党的自我监督和群众监督。强化自上而下的组织监督，改进自下而上的民主监督，发挥同级相互监督作用，加强对党员领导干部的日常管理监督。深化政治巡视，坚持发现问题、形成震慑不动摇，建立巡视巡察上下联动的监督网。</a:t>
            </a:r>
          </a:p>
        </p:txBody>
      </p:sp>
      <p:sp>
        <p:nvSpPr>
          <p:cNvPr id="21" name="矩形 20"/>
          <p:cNvSpPr/>
          <p:nvPr/>
        </p:nvSpPr>
        <p:spPr>
          <a:xfrm>
            <a:off x="606838" y="4750445"/>
            <a:ext cx="6837670" cy="931409"/>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领导十三亿多人的社会主义大国，既要政治过硬，也要本领高强。要增强学习本领，在全党营造善于学习、勇于实践的浓厚氛围，建设马克思主义学习型政党，推动建设学习大国。增强政治领导本领，坚持战略思维、创新思维、辩证思维、法治思维、底线思维。</a:t>
            </a:r>
          </a:p>
        </p:txBody>
      </p:sp>
    </p:spTree>
    <p:extLst>
      <p:ext uri="{BB962C8B-B14F-4D97-AF65-F5344CB8AC3E}">
        <p14:creationId xmlns:p14="http://schemas.microsoft.com/office/powerpoint/2010/main" val="8910660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anim calcmode="lin" valueType="num">
                                      <p:cBhvr additive="base">
                                        <p:cTn id="25" dur="500" fill="hold"/>
                                        <p:tgtEl>
                                          <p:spTgt spid="4100"/>
                                        </p:tgtEl>
                                        <p:attrNameLst>
                                          <p:attrName>ppt_x</p:attrName>
                                        </p:attrNameLst>
                                      </p:cBhvr>
                                      <p:tavLst>
                                        <p:tav tm="0">
                                          <p:val>
                                            <p:strVal val="#ppt_x"/>
                                          </p:val>
                                        </p:tav>
                                        <p:tav tm="100000">
                                          <p:val>
                                            <p:strVal val="#ppt_x"/>
                                          </p:val>
                                        </p:tav>
                                      </p:tavLst>
                                    </p:anim>
                                    <p:anim calcmode="lin" valueType="num">
                                      <p:cBhvr additive="base">
                                        <p:cTn id="26"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3355" y="36859"/>
            <a:ext cx="3394281" cy="2603525"/>
            <a:chOff x="6170120" y="2243346"/>
            <a:chExt cx="3394281" cy="2603525"/>
          </a:xfrm>
        </p:grpSpPr>
        <p:sp>
          <p:nvSpPr>
            <p:cNvPr id="4" name="矩形 3"/>
            <p:cNvSpPr/>
            <p:nvPr/>
          </p:nvSpPr>
          <p:spPr>
            <a:xfrm>
              <a:off x="6170120" y="2723213"/>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前</a:t>
              </a:r>
            </a:p>
          </p:txBody>
        </p:sp>
        <p:sp>
          <p:nvSpPr>
            <p:cNvPr id="5" name="矩形 4"/>
            <p:cNvSpPr/>
            <p:nvPr/>
          </p:nvSpPr>
          <p:spPr>
            <a:xfrm>
              <a:off x="7997523" y="2243346"/>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言</a:t>
              </a:r>
            </a:p>
          </p:txBody>
        </p:sp>
      </p:grpSp>
      <p:sp>
        <p:nvSpPr>
          <p:cNvPr id="7" name="矩形 6"/>
          <p:cNvSpPr/>
          <p:nvPr/>
        </p:nvSpPr>
        <p:spPr>
          <a:xfrm>
            <a:off x="968376" y="2996425"/>
            <a:ext cx="6899274" cy="2172518"/>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中国共产党是中国工人阶级的先锋队，同时是中国人民和中华民族的先锋队，是中国特色社会主义事业的领导核心，代表中国先进生产力的发展要求，代表中国先进文化的前进方向，代表中国最广大人民的根本利益。中国共产党以马克思列宁主义、毛泽东思想、邓小平理论、“三个代表”重要思想、科学发展观、习近平新时代中国特色社会主义思想作为自己的行动指南。中国共产党领导是中国特色社会主义最本质的特征。</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21538" r="60541" b="28400"/>
          <a:stretch>
            <a:fillRect/>
          </a:stretch>
        </p:blipFill>
        <p:spPr>
          <a:xfrm>
            <a:off x="6568020" y="-2025705"/>
            <a:ext cx="7173243" cy="136508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stretch>
            <a:fillRect/>
          </a:stretch>
        </p:blipFill>
        <p:spPr>
          <a:xfrm rot="150139">
            <a:off x="-228600" y="2399734"/>
            <a:ext cx="13530943" cy="6118140"/>
          </a:xfrm>
          <a:prstGeom prst="rect">
            <a:avLst/>
          </a:prstGeom>
        </p:spPr>
      </p:pic>
      <p:pic>
        <p:nvPicPr>
          <p:cNvPr id="4" name="图片 3"/>
          <p:cNvPicPr>
            <a:picLocks noChangeAspect="1"/>
          </p:cNvPicPr>
          <p:nvPr/>
        </p:nvPicPr>
        <p:blipFill>
          <a:blip r:embed="rId4"/>
          <a:stretch>
            <a:fillRect/>
          </a:stretch>
        </p:blipFill>
        <p:spPr>
          <a:xfrm>
            <a:off x="354461" y="3320512"/>
            <a:ext cx="2971800" cy="2870200"/>
          </a:xfrm>
          <a:prstGeom prst="rect">
            <a:avLst/>
          </a:prstGeom>
        </p:spPr>
      </p:pic>
      <p:sp>
        <p:nvSpPr>
          <p:cNvPr id="5" name="矩形 4"/>
          <p:cNvSpPr/>
          <p:nvPr/>
        </p:nvSpPr>
        <p:spPr>
          <a:xfrm>
            <a:off x="3251230" y="1328897"/>
            <a:ext cx="6571281" cy="1107996"/>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第四章</a:t>
            </a:r>
          </a:p>
        </p:txBody>
      </p:sp>
      <p:sp>
        <p:nvSpPr>
          <p:cNvPr id="6" name="矩形 5"/>
          <p:cNvSpPr/>
          <p:nvPr/>
        </p:nvSpPr>
        <p:spPr>
          <a:xfrm>
            <a:off x="3251230" y="2505670"/>
            <a:ext cx="6571281" cy="2215991"/>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“全面从严治党”的时代价值</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“全面从严治党”的时代价值</a:t>
              </a:r>
            </a:p>
          </p:txBody>
        </p:sp>
      </p:grpSp>
      <p:sp>
        <p:nvSpPr>
          <p:cNvPr id="9" name="矩形 8"/>
          <p:cNvSpPr/>
          <p:nvPr/>
        </p:nvSpPr>
        <p:spPr>
          <a:xfrm>
            <a:off x="3711685" y="1832020"/>
            <a:ext cx="6571281" cy="369332"/>
          </a:xfrm>
          <a:prstGeom prst="rect">
            <a:avLst/>
          </a:prstGeom>
        </p:spPr>
        <p:txBody>
          <a:bodyPr wrap="square" lIns="0" tIns="0" rIns="0" bIns="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新时代全面从严治党的理论内涵</a:t>
            </a:r>
          </a:p>
        </p:txBody>
      </p:sp>
      <p:sp>
        <p:nvSpPr>
          <p:cNvPr id="10" name="矩形 9"/>
          <p:cNvSpPr/>
          <p:nvPr/>
        </p:nvSpPr>
        <p:spPr>
          <a:xfrm>
            <a:off x="3711685" y="2605682"/>
            <a:ext cx="7775575" cy="1803186"/>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党的十八大以来，以习近平同志为核心的党中央提出全面从严治党的战略部署，围绕管党治党方略作出一系列新探索，提出一系列新论断，深化了新形势下党的建设规律的认识，开辟了马克思主义党建理论的新境界，为新时代党的建设指明了方向。学习习近平总书记关于全面从严治党重要论述，必须在常学常新中加强党性修养，在知行合一中主动担当作为。</a:t>
            </a:r>
          </a:p>
        </p:txBody>
      </p:sp>
      <p:pic>
        <p:nvPicPr>
          <p:cNvPr id="14" name="图片 13"/>
          <p:cNvPicPr>
            <a:picLocks noChangeAspect="1"/>
          </p:cNvPicPr>
          <p:nvPr/>
        </p:nvPicPr>
        <p:blipFill>
          <a:blip r:embed="rId3"/>
          <a:stretch>
            <a:fillRect/>
          </a:stretch>
        </p:blipFill>
        <p:spPr>
          <a:xfrm>
            <a:off x="247660" y="1524000"/>
            <a:ext cx="2971800" cy="287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“全面从严治党”的时代价值</a:t>
              </a:r>
            </a:p>
          </p:txBody>
        </p:sp>
      </p:grpSp>
      <p:grpSp>
        <p:nvGrpSpPr>
          <p:cNvPr id="23" name="组合 22"/>
          <p:cNvGrpSpPr/>
          <p:nvPr/>
        </p:nvGrpSpPr>
        <p:grpSpPr>
          <a:xfrm>
            <a:off x="766997" y="1607402"/>
            <a:ext cx="10396301" cy="805598"/>
            <a:chOff x="766997" y="1607402"/>
            <a:chExt cx="10396301" cy="805598"/>
          </a:xfrm>
        </p:grpSpPr>
        <p:sp>
          <p:nvSpPr>
            <p:cNvPr id="7" name="矩形 6"/>
            <p:cNvSpPr/>
            <p:nvPr/>
          </p:nvSpPr>
          <p:spPr>
            <a:xfrm>
              <a:off x="2874068" y="1658062"/>
              <a:ext cx="7859376" cy="407291"/>
            </a:xfrm>
            <a:prstGeom prst="rect">
              <a:avLst/>
            </a:prstGeom>
          </p:spPr>
          <p:txBody>
            <a:bodyPr wrap="square" lIns="0" tIns="0" rIns="0" bIns="0">
              <a:spAutoFit/>
            </a:bodyPr>
            <a:lstStyle/>
            <a:p>
              <a:pPr algn="just" defTabSz="914400">
                <a:lnSpc>
                  <a:spcPct val="150000"/>
                </a:lnSpc>
                <a:defRPr/>
              </a:pPr>
              <a:r>
                <a:rPr lang="zh-CN" altLang="en-US" sz="2000" b="1" dirty="0">
                  <a:gradFill>
                    <a:gsLst>
                      <a:gs pos="0">
                        <a:srgbClr val="FEFAF6"/>
                      </a:gs>
                      <a:gs pos="100000">
                        <a:srgbClr val="FFEDC8"/>
                      </a:gs>
                    </a:gsLst>
                    <a:lin ang="5400000" scaled="1"/>
                  </a:gradFill>
                  <a:cs typeface="+mn-ea"/>
                  <a:sym typeface="+mn-lt"/>
                </a:rPr>
                <a:t>完善制度建设，重整党内政治风气，规范党员干部的政治生活。</a:t>
              </a:r>
            </a:p>
          </p:txBody>
        </p:sp>
        <p:sp>
          <p:nvSpPr>
            <p:cNvPr id="8" name="矩形 7"/>
            <p:cNvSpPr/>
            <p:nvPr/>
          </p:nvSpPr>
          <p:spPr>
            <a:xfrm>
              <a:off x="766997" y="1607402"/>
              <a:ext cx="1905726" cy="504328"/>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完善制度建设</a:t>
              </a:r>
            </a:p>
          </p:txBody>
        </p:sp>
        <p:cxnSp>
          <p:nvCxnSpPr>
            <p:cNvPr id="9" name="肘形连接符 8"/>
            <p:cNvCxnSpPr>
              <a:cxnSpLocks/>
              <a:stCxn id="8" idx="2"/>
            </p:cNvCxnSpPr>
            <p:nvPr/>
          </p:nvCxnSpPr>
          <p:spPr>
            <a:xfrm rot="16200000" flipH="1">
              <a:off x="6290944" y="-2459354"/>
              <a:ext cx="301270" cy="9443438"/>
            </a:xfrm>
            <a:prstGeom prst="bentConnector2">
              <a:avLst/>
            </a:prstGeom>
            <a:ln w="12700">
              <a:solidFill>
                <a:srgbClr val="FAEED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66996" y="2958634"/>
            <a:ext cx="10396305" cy="1100622"/>
            <a:chOff x="766996" y="2958634"/>
            <a:chExt cx="10396305" cy="1100622"/>
          </a:xfrm>
        </p:grpSpPr>
        <p:sp>
          <p:nvSpPr>
            <p:cNvPr id="13" name="矩形 12"/>
            <p:cNvSpPr/>
            <p:nvPr/>
          </p:nvSpPr>
          <p:spPr>
            <a:xfrm>
              <a:off x="2871516" y="3077659"/>
              <a:ext cx="8173711" cy="868956"/>
            </a:xfrm>
            <a:prstGeom prst="rect">
              <a:avLst/>
            </a:prstGeom>
          </p:spPr>
          <p:txBody>
            <a:bodyPr wrap="square" lIns="0" tIns="0" rIns="0" bIns="0">
              <a:spAutoFit/>
            </a:bodyPr>
            <a:lstStyle/>
            <a:p>
              <a:pPr algn="just" defTabSz="914400">
                <a:lnSpc>
                  <a:spcPct val="150000"/>
                </a:lnSpc>
                <a:defRPr/>
              </a:pPr>
              <a:r>
                <a:rPr lang="zh-CN" altLang="en-US" sz="2000" b="1" dirty="0">
                  <a:gradFill>
                    <a:gsLst>
                      <a:gs pos="0">
                        <a:srgbClr val="FEFAF6"/>
                      </a:gs>
                      <a:gs pos="100000">
                        <a:srgbClr val="FFEDC8"/>
                      </a:gs>
                    </a:gsLst>
                    <a:lin ang="5400000" scaled="1"/>
                  </a:gradFill>
                  <a:cs typeface="+mn-ea"/>
                  <a:sym typeface="+mn-lt"/>
                </a:rPr>
                <a:t>党的领导是社会主义建设与发展的重要保障。要解决民之所需，重塑党在人民心中的好形象，为社会主义建设顺利进行争取更多更有力的支持。</a:t>
              </a:r>
            </a:p>
          </p:txBody>
        </p:sp>
        <p:sp>
          <p:nvSpPr>
            <p:cNvPr id="14" name="矩形 13"/>
            <p:cNvSpPr/>
            <p:nvPr/>
          </p:nvSpPr>
          <p:spPr>
            <a:xfrm>
              <a:off x="766996" y="2958634"/>
              <a:ext cx="1903178" cy="504328"/>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重塑党的形象</a:t>
              </a:r>
            </a:p>
          </p:txBody>
        </p:sp>
        <p:cxnSp>
          <p:nvCxnSpPr>
            <p:cNvPr id="15" name="肘形连接符 14"/>
            <p:cNvCxnSpPr>
              <a:cxnSpLocks/>
              <a:stCxn id="14" idx="2"/>
            </p:cNvCxnSpPr>
            <p:nvPr/>
          </p:nvCxnSpPr>
          <p:spPr>
            <a:xfrm rot="16200000" flipH="1">
              <a:off x="6142796" y="-961249"/>
              <a:ext cx="596294" cy="9444716"/>
            </a:xfrm>
            <a:prstGeom prst="bentConnector2">
              <a:avLst/>
            </a:prstGeom>
            <a:ln w="12700">
              <a:solidFill>
                <a:srgbClr val="FAEED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769545" y="4444558"/>
            <a:ext cx="10393753" cy="1201092"/>
            <a:chOff x="769545" y="4444558"/>
            <a:chExt cx="10393753" cy="1201092"/>
          </a:xfrm>
        </p:grpSpPr>
        <p:sp>
          <p:nvSpPr>
            <p:cNvPr id="17" name="矩形 16"/>
            <p:cNvSpPr/>
            <p:nvPr/>
          </p:nvSpPr>
          <p:spPr>
            <a:xfrm>
              <a:off x="2871515" y="4444558"/>
              <a:ext cx="8173711" cy="1197572"/>
            </a:xfrm>
            <a:prstGeom prst="rect">
              <a:avLst/>
            </a:prstGeom>
          </p:spPr>
          <p:txBody>
            <a:bodyPr wrap="square" lIns="0" tIns="0" rIns="0" bIns="0">
              <a:spAutoFit/>
            </a:bodyPr>
            <a:lstStyle/>
            <a:p>
              <a:pPr algn="just" defTabSz="914400">
                <a:lnSpc>
                  <a:spcPct val="150000"/>
                </a:lnSpc>
                <a:defRPr/>
              </a:pPr>
              <a:r>
                <a:rPr lang="zh-CN" altLang="en-US" b="1" dirty="0">
                  <a:gradFill>
                    <a:gsLst>
                      <a:gs pos="0">
                        <a:srgbClr val="FEFAF6"/>
                      </a:gs>
                      <a:gs pos="100000">
                        <a:srgbClr val="FFEDC8"/>
                      </a:gs>
                    </a:gsLst>
                    <a:lin ang="5400000" scaled="1"/>
                  </a:gradFill>
                  <a:cs typeface="+mn-ea"/>
                  <a:sym typeface="+mn-lt"/>
                </a:rPr>
                <a:t>全面从严治党更重要的是加强自身建设，从思想入手，端正党员干部工作态度，杜绝不作为和乱作为现象。在坚持“四个自信”基础上，领会世情、国情以及民情，提高中国共产党的执政能力和执政水平建设。</a:t>
              </a:r>
            </a:p>
          </p:txBody>
        </p:sp>
        <p:sp>
          <p:nvSpPr>
            <p:cNvPr id="18" name="矩形 17"/>
            <p:cNvSpPr/>
            <p:nvPr/>
          </p:nvSpPr>
          <p:spPr>
            <a:xfrm>
              <a:off x="769545" y="4444558"/>
              <a:ext cx="1903178" cy="604798"/>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加强党的执政能力和执政水平建设</a:t>
              </a:r>
            </a:p>
          </p:txBody>
        </p:sp>
        <p:cxnSp>
          <p:nvCxnSpPr>
            <p:cNvPr id="19" name="肘形连接符 18"/>
            <p:cNvCxnSpPr>
              <a:cxnSpLocks/>
              <a:stCxn id="18" idx="2"/>
            </p:cNvCxnSpPr>
            <p:nvPr/>
          </p:nvCxnSpPr>
          <p:spPr>
            <a:xfrm rot="16200000" flipH="1">
              <a:off x="6144069" y="626421"/>
              <a:ext cx="596294" cy="9442164"/>
            </a:xfrm>
            <a:prstGeom prst="bentConnector2">
              <a:avLst/>
            </a:prstGeom>
            <a:ln w="12700">
              <a:solidFill>
                <a:srgbClr val="FAEED8"/>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“全面从严治党”的时代价值</a:t>
              </a:r>
            </a:p>
          </p:txBody>
        </p:sp>
      </p:grpSp>
      <p:sp>
        <p:nvSpPr>
          <p:cNvPr id="8" name="矩形 7"/>
          <p:cNvSpPr/>
          <p:nvPr/>
        </p:nvSpPr>
        <p:spPr>
          <a:xfrm>
            <a:off x="1029828" y="2140801"/>
            <a:ext cx="4824871" cy="809883"/>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rgbClr val="BA1219"/>
                </a:solidFill>
                <a:cs typeface="+mn-ea"/>
                <a:sym typeface="+mn-lt"/>
              </a:rPr>
              <a:t>习近平党建思想的新认识</a:t>
            </a:r>
          </a:p>
        </p:txBody>
      </p:sp>
      <p:pic>
        <p:nvPicPr>
          <p:cNvPr id="1026" name="Picture 2"/>
          <p:cNvPicPr>
            <a:picLocks noChangeAspect="1" noChangeArrowheads="1"/>
          </p:cNvPicPr>
          <p:nvPr/>
        </p:nvPicPr>
        <p:blipFill rotWithShape="1">
          <a:blip r:embed="rId3" cstate="screen"/>
          <a:srcRect/>
          <a:stretch>
            <a:fillRect/>
          </a:stretch>
        </p:blipFill>
        <p:spPr bwMode="auto">
          <a:xfrm>
            <a:off x="6803756" y="1397000"/>
            <a:ext cx="4513532" cy="42672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968878" y="3218281"/>
            <a:ext cx="5218738" cy="1433854"/>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我们党面临的“赶考”远未结束。反腐倡廉必须常抓不懈，拒腐防变必。</a:t>
            </a:r>
          </a:p>
          <a:p>
            <a:pPr algn="just" defTabSz="914400">
              <a:lnSpc>
                <a:spcPct val="150000"/>
              </a:lnSpc>
              <a:defRPr/>
            </a:pPr>
            <a:r>
              <a:rPr lang="zh-CN" altLang="en-US" sz="1600" b="1" dirty="0">
                <a:solidFill>
                  <a:srgbClr val="FAEED8"/>
                </a:solidFill>
                <a:cs typeface="+mn-ea"/>
                <a:sym typeface="+mn-lt"/>
              </a:rPr>
              <a:t>须警钟长鸣，要坚定决心、有腐必反、有贪必肃，以实际成效取信于民。</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6838" y="573758"/>
            <a:ext cx="6196918" cy="525665"/>
            <a:chOff x="653333" y="511765"/>
            <a:chExt cx="6196918"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5773927"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“全面从严治党”的时代价值</a:t>
              </a:r>
            </a:p>
          </p:txBody>
        </p:sp>
      </p:grpSp>
      <p:grpSp>
        <p:nvGrpSpPr>
          <p:cNvPr id="26" name="组合 25"/>
          <p:cNvGrpSpPr/>
          <p:nvPr/>
        </p:nvGrpSpPr>
        <p:grpSpPr>
          <a:xfrm>
            <a:off x="877262" y="1544795"/>
            <a:ext cx="10437476" cy="1224163"/>
            <a:chOff x="877262" y="1544795"/>
            <a:chExt cx="10437476" cy="1224163"/>
          </a:xfrm>
        </p:grpSpPr>
        <p:sp>
          <p:nvSpPr>
            <p:cNvPr id="8" name="矩形 7"/>
            <p:cNvSpPr/>
            <p:nvPr/>
          </p:nvSpPr>
          <p:spPr>
            <a:xfrm>
              <a:off x="3455362" y="1544795"/>
              <a:ext cx="7859376" cy="931409"/>
            </a:xfrm>
            <a:prstGeom prst="rect">
              <a:avLst/>
            </a:prstGeom>
          </p:spPr>
          <p:txBody>
            <a:bodyPr wrap="square" lIns="0" tIns="0" rIns="0" bIns="0">
              <a:spAutoFit/>
            </a:bodyPr>
            <a:lstStyle/>
            <a:p>
              <a:pPr algn="just" defTabSz="914400">
                <a:lnSpc>
                  <a:spcPct val="150000"/>
                </a:lnSpc>
                <a:defRPr/>
              </a:pPr>
              <a:r>
                <a:rPr lang="zh-CN" altLang="en-US" sz="1400" b="1" dirty="0">
                  <a:solidFill>
                    <a:srgbClr val="FAEED8"/>
                  </a:solidFill>
                  <a:cs typeface="+mn-ea"/>
                  <a:sym typeface="+mn-lt"/>
                </a:rPr>
                <a:t>当今世界，百年未有之大变局正加速演进，我国正处于实现中华民族伟大复兴关键时期，我们党正带领人民进行具有许多新的历史特点的伟大斗争，形势环境变化之快、改革发展稳定任务之重、矛盾风险挑战之多、对我们党治国理政考验之大前所未有。</a:t>
              </a:r>
            </a:p>
          </p:txBody>
        </p:sp>
        <p:sp>
          <p:nvSpPr>
            <p:cNvPr id="9" name="矩形 8"/>
            <p:cNvSpPr/>
            <p:nvPr/>
          </p:nvSpPr>
          <p:spPr>
            <a:xfrm>
              <a:off x="877262" y="1607402"/>
              <a:ext cx="2335854" cy="504328"/>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新时代党的自身建设</a:t>
              </a:r>
            </a:p>
          </p:txBody>
        </p:sp>
        <p:cxnSp>
          <p:nvCxnSpPr>
            <p:cNvPr id="12" name="肘形连接符 11"/>
            <p:cNvCxnSpPr>
              <a:stCxn id="9" idx="2"/>
            </p:cNvCxnSpPr>
            <p:nvPr/>
          </p:nvCxnSpPr>
          <p:spPr>
            <a:xfrm rot="16200000" flipH="1">
              <a:off x="6262930" y="-2106012"/>
              <a:ext cx="657228" cy="9092711"/>
            </a:xfrm>
            <a:prstGeom prst="bentConnector2">
              <a:avLst/>
            </a:prstGeom>
            <a:ln w="12700">
              <a:solidFill>
                <a:srgbClr val="FAEED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045188" y="3043331"/>
            <a:ext cx="3707271" cy="706055"/>
            <a:chOff x="1029829" y="2982864"/>
            <a:chExt cx="3707271" cy="706055"/>
          </a:xfrm>
        </p:grpSpPr>
        <p:sp>
          <p:nvSpPr>
            <p:cNvPr id="13" name="圆角矩形 12"/>
            <p:cNvSpPr/>
            <p:nvPr/>
          </p:nvSpPr>
          <p:spPr>
            <a:xfrm>
              <a:off x="1029829" y="2982864"/>
              <a:ext cx="3707271" cy="706055"/>
            </a:xfrm>
            <a:prstGeom prst="roundRect">
              <a:avLst>
                <a:gd name="adj" fmla="val 0"/>
              </a:avLst>
            </a:prstGeom>
            <a:noFill/>
            <a:ln>
              <a:solidFill>
                <a:srgbClr val="FAEED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cs typeface="+mn-ea"/>
                <a:sym typeface="+mn-lt"/>
              </a:endParaRPr>
            </a:p>
          </p:txBody>
        </p:sp>
        <p:sp>
          <p:nvSpPr>
            <p:cNvPr id="14" name="文本框 13"/>
            <p:cNvSpPr txBox="1"/>
            <p:nvPr/>
          </p:nvSpPr>
          <p:spPr>
            <a:xfrm>
              <a:off x="2296139" y="3135836"/>
              <a:ext cx="1210588" cy="400110"/>
            </a:xfrm>
            <a:prstGeom prst="rect">
              <a:avLst/>
            </a:prstGeom>
            <a:noFill/>
          </p:spPr>
          <p:txBody>
            <a:bodyPr wrap="none" rtlCol="0">
              <a:spAutoFit/>
            </a:bodyPr>
            <a:lstStyle/>
            <a:p>
              <a:r>
                <a:rPr kumimoji="1" lang="zh-CN" altLang="en-US" sz="2000" b="1" dirty="0">
                  <a:gradFill>
                    <a:gsLst>
                      <a:gs pos="0">
                        <a:srgbClr val="FEFAF6"/>
                      </a:gs>
                      <a:gs pos="100000">
                        <a:srgbClr val="FFEDC8"/>
                      </a:gs>
                    </a:gsLst>
                    <a:lin ang="5400000" scaled="1"/>
                  </a:gradFill>
                  <a:cs typeface="+mn-ea"/>
                  <a:sym typeface="+mn-lt"/>
                </a:rPr>
                <a:t>人民幸福</a:t>
              </a:r>
            </a:p>
          </p:txBody>
        </p:sp>
      </p:grpSp>
      <p:grpSp>
        <p:nvGrpSpPr>
          <p:cNvPr id="16" name="组合 15"/>
          <p:cNvGrpSpPr/>
          <p:nvPr/>
        </p:nvGrpSpPr>
        <p:grpSpPr>
          <a:xfrm>
            <a:off x="6439543" y="3034113"/>
            <a:ext cx="3707271" cy="706055"/>
            <a:chOff x="1029829" y="2982864"/>
            <a:chExt cx="3707271" cy="706055"/>
          </a:xfrm>
        </p:grpSpPr>
        <p:sp>
          <p:nvSpPr>
            <p:cNvPr id="17" name="圆角矩形 16"/>
            <p:cNvSpPr/>
            <p:nvPr/>
          </p:nvSpPr>
          <p:spPr>
            <a:xfrm>
              <a:off x="1029829" y="2982864"/>
              <a:ext cx="3707271" cy="706055"/>
            </a:xfrm>
            <a:prstGeom prst="roundRect">
              <a:avLst>
                <a:gd name="adj" fmla="val 0"/>
              </a:avLst>
            </a:prstGeom>
            <a:noFill/>
            <a:ln>
              <a:solidFill>
                <a:srgbClr val="FAEED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cs typeface="+mn-ea"/>
                <a:sym typeface="+mn-lt"/>
              </a:endParaRPr>
            </a:p>
          </p:txBody>
        </p:sp>
        <p:sp>
          <p:nvSpPr>
            <p:cNvPr id="18" name="文本框 17"/>
            <p:cNvSpPr txBox="1"/>
            <p:nvPr/>
          </p:nvSpPr>
          <p:spPr>
            <a:xfrm>
              <a:off x="2278170" y="3147236"/>
              <a:ext cx="1210588" cy="400110"/>
            </a:xfrm>
            <a:prstGeom prst="rect">
              <a:avLst/>
            </a:prstGeom>
            <a:noFill/>
          </p:spPr>
          <p:txBody>
            <a:bodyPr wrap="none" rtlCol="0">
              <a:spAutoFit/>
            </a:bodyPr>
            <a:lstStyle/>
            <a:p>
              <a:r>
                <a:rPr kumimoji="1" lang="zh-CN" altLang="en-US" sz="2000" b="1" dirty="0">
                  <a:gradFill>
                    <a:gsLst>
                      <a:gs pos="0">
                        <a:srgbClr val="FEFAF6"/>
                      </a:gs>
                      <a:gs pos="100000">
                        <a:srgbClr val="FFEDC8"/>
                      </a:gs>
                    </a:gsLst>
                    <a:lin ang="5400000" scaled="1"/>
                  </a:gradFill>
                  <a:cs typeface="+mn-ea"/>
                  <a:sym typeface="+mn-lt"/>
                </a:rPr>
                <a:t>民族前途</a:t>
              </a:r>
            </a:p>
          </p:txBody>
        </p:sp>
      </p:grpSp>
      <p:grpSp>
        <p:nvGrpSpPr>
          <p:cNvPr id="19" name="组合 18"/>
          <p:cNvGrpSpPr/>
          <p:nvPr/>
        </p:nvGrpSpPr>
        <p:grpSpPr>
          <a:xfrm>
            <a:off x="2045188" y="3917142"/>
            <a:ext cx="3707271" cy="706055"/>
            <a:chOff x="1029829" y="2982864"/>
            <a:chExt cx="3707271" cy="706055"/>
          </a:xfrm>
        </p:grpSpPr>
        <p:sp>
          <p:nvSpPr>
            <p:cNvPr id="20" name="圆角矩形 19"/>
            <p:cNvSpPr/>
            <p:nvPr/>
          </p:nvSpPr>
          <p:spPr>
            <a:xfrm>
              <a:off x="1029829" y="2982864"/>
              <a:ext cx="3707271" cy="706055"/>
            </a:xfrm>
            <a:prstGeom prst="roundRect">
              <a:avLst>
                <a:gd name="adj" fmla="val 0"/>
              </a:avLst>
            </a:prstGeom>
            <a:noFill/>
            <a:ln>
              <a:solidFill>
                <a:srgbClr val="FAEED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cs typeface="+mn-ea"/>
                <a:sym typeface="+mn-lt"/>
              </a:endParaRPr>
            </a:p>
          </p:txBody>
        </p:sp>
        <p:sp>
          <p:nvSpPr>
            <p:cNvPr id="21" name="文本框 20"/>
            <p:cNvSpPr txBox="1"/>
            <p:nvPr/>
          </p:nvSpPr>
          <p:spPr>
            <a:xfrm>
              <a:off x="2296139" y="3149229"/>
              <a:ext cx="1210588" cy="400110"/>
            </a:xfrm>
            <a:prstGeom prst="rect">
              <a:avLst/>
            </a:prstGeom>
            <a:noFill/>
          </p:spPr>
          <p:txBody>
            <a:bodyPr wrap="none" rtlCol="0">
              <a:spAutoFit/>
            </a:bodyPr>
            <a:lstStyle/>
            <a:p>
              <a:r>
                <a:rPr kumimoji="1" lang="zh-CN" altLang="en-US" sz="2000" b="1" dirty="0">
                  <a:gradFill>
                    <a:gsLst>
                      <a:gs pos="0">
                        <a:srgbClr val="FEFAF6"/>
                      </a:gs>
                      <a:gs pos="100000">
                        <a:srgbClr val="FFEDC8"/>
                      </a:gs>
                    </a:gsLst>
                    <a:lin ang="5400000" scaled="1"/>
                  </a:gradFill>
                  <a:cs typeface="+mn-ea"/>
                  <a:sym typeface="+mn-lt"/>
                </a:rPr>
                <a:t>国家命运</a:t>
              </a:r>
            </a:p>
          </p:txBody>
        </p:sp>
      </p:grpSp>
      <p:grpSp>
        <p:nvGrpSpPr>
          <p:cNvPr id="22" name="组合 21"/>
          <p:cNvGrpSpPr/>
          <p:nvPr/>
        </p:nvGrpSpPr>
        <p:grpSpPr>
          <a:xfrm>
            <a:off x="6439543" y="3907924"/>
            <a:ext cx="3707271" cy="706055"/>
            <a:chOff x="1029829" y="2982864"/>
            <a:chExt cx="3707271" cy="706055"/>
          </a:xfrm>
        </p:grpSpPr>
        <p:sp>
          <p:nvSpPr>
            <p:cNvPr id="23" name="圆角矩形 22"/>
            <p:cNvSpPr/>
            <p:nvPr/>
          </p:nvSpPr>
          <p:spPr>
            <a:xfrm>
              <a:off x="1029829" y="2982864"/>
              <a:ext cx="3707271" cy="706055"/>
            </a:xfrm>
            <a:prstGeom prst="roundRect">
              <a:avLst>
                <a:gd name="adj" fmla="val 0"/>
              </a:avLst>
            </a:prstGeom>
            <a:noFill/>
            <a:ln>
              <a:solidFill>
                <a:srgbClr val="FAEED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cs typeface="+mn-ea"/>
                <a:sym typeface="+mn-lt"/>
              </a:endParaRPr>
            </a:p>
          </p:txBody>
        </p:sp>
        <p:sp>
          <p:nvSpPr>
            <p:cNvPr id="24" name="文本框 23"/>
            <p:cNvSpPr txBox="1"/>
            <p:nvPr/>
          </p:nvSpPr>
          <p:spPr>
            <a:xfrm>
              <a:off x="2278170" y="3114247"/>
              <a:ext cx="1210588" cy="400110"/>
            </a:xfrm>
            <a:prstGeom prst="rect">
              <a:avLst/>
            </a:prstGeom>
            <a:noFill/>
          </p:spPr>
          <p:txBody>
            <a:bodyPr wrap="none" rtlCol="0">
              <a:spAutoFit/>
            </a:bodyPr>
            <a:lstStyle/>
            <a:p>
              <a:r>
                <a:rPr kumimoji="1" lang="zh-CN" altLang="en-US" sz="2000" b="1" dirty="0">
                  <a:gradFill>
                    <a:gsLst>
                      <a:gs pos="0">
                        <a:srgbClr val="FEFAF6"/>
                      </a:gs>
                      <a:gs pos="100000">
                        <a:srgbClr val="FFEDC8"/>
                      </a:gs>
                    </a:gsLst>
                    <a:lin ang="5400000" scaled="1"/>
                  </a:gradFill>
                  <a:cs typeface="+mn-ea"/>
                  <a:sym typeface="+mn-lt"/>
                </a:rPr>
                <a:t>世界格局</a:t>
              </a:r>
            </a:p>
          </p:txBody>
        </p:sp>
      </p:grpSp>
      <p:sp>
        <p:nvSpPr>
          <p:cNvPr id="27" name="矩形 26"/>
          <p:cNvSpPr/>
          <p:nvPr/>
        </p:nvSpPr>
        <p:spPr>
          <a:xfrm>
            <a:off x="1017373" y="4948100"/>
            <a:ext cx="10297366" cy="792525"/>
          </a:xfrm>
          <a:prstGeom prst="rect">
            <a:avLst/>
          </a:prstGeom>
        </p:spPr>
        <p:txBody>
          <a:bodyPr wrap="square" lIns="0" tIns="0" rIns="0" bIns="0">
            <a:spAutoFit/>
          </a:bodyPr>
          <a:lstStyle/>
          <a:p>
            <a:pPr algn="just" defTabSz="914400">
              <a:lnSpc>
                <a:spcPct val="150000"/>
              </a:lnSpc>
              <a:defRPr/>
            </a:pPr>
            <a:r>
              <a:rPr lang="zh-CN" altLang="en-US" sz="1600" b="1" dirty="0">
                <a:solidFill>
                  <a:srgbClr val="FAEED8"/>
                </a:solidFill>
                <a:cs typeface="+mn-ea"/>
                <a:sym typeface="+mn-lt"/>
              </a:rPr>
              <a:t>我们党拥有</a:t>
            </a:r>
            <a:r>
              <a:rPr lang="en-US" altLang="zh-CN" sz="1600" b="1" dirty="0">
                <a:solidFill>
                  <a:srgbClr val="FAEED8"/>
                </a:solidFill>
                <a:cs typeface="+mn-ea"/>
                <a:sym typeface="+mn-lt"/>
              </a:rPr>
              <a:t>9500</a:t>
            </a:r>
            <a:r>
              <a:rPr lang="zh-CN" altLang="en-US" sz="1600" b="1" dirty="0">
                <a:solidFill>
                  <a:srgbClr val="FAEED8"/>
                </a:solidFill>
                <a:cs typeface="+mn-ea"/>
                <a:sym typeface="+mn-lt"/>
              </a:rPr>
              <a:t>多万名党员、</a:t>
            </a:r>
            <a:r>
              <a:rPr lang="en-US" altLang="zh-CN" sz="1600" b="1" dirty="0">
                <a:solidFill>
                  <a:srgbClr val="FAEED8"/>
                </a:solidFill>
                <a:cs typeface="+mn-ea"/>
                <a:sym typeface="+mn-lt"/>
              </a:rPr>
              <a:t>480</a:t>
            </a:r>
            <a:r>
              <a:rPr lang="zh-CN" altLang="en-US" sz="1600" b="1" dirty="0">
                <a:solidFill>
                  <a:srgbClr val="FAEED8"/>
                </a:solidFill>
                <a:cs typeface="+mn-ea"/>
                <a:sym typeface="+mn-lt"/>
              </a:rPr>
              <a:t>多万个基层党组织，在</a:t>
            </a:r>
            <a:r>
              <a:rPr lang="en-US" altLang="zh-CN" sz="1600" b="1" dirty="0">
                <a:solidFill>
                  <a:srgbClr val="FAEED8"/>
                </a:solidFill>
                <a:cs typeface="+mn-ea"/>
                <a:sym typeface="+mn-lt"/>
              </a:rPr>
              <a:t>14</a:t>
            </a:r>
            <a:r>
              <a:rPr lang="zh-CN" altLang="en-US" sz="1600" b="1" dirty="0">
                <a:solidFill>
                  <a:srgbClr val="FAEED8"/>
                </a:solidFill>
                <a:cs typeface="+mn-ea"/>
                <a:sym typeface="+mn-lt"/>
              </a:rPr>
              <a:t>亿多人口的大国长期执政，是中国特色社会主义事业的坚强领导核心，党的自身建设关系</a:t>
            </a:r>
            <a:r>
              <a:rPr lang="zh-CN" altLang="en-US" sz="2000" b="1" dirty="0">
                <a:solidFill>
                  <a:srgbClr val="FAEED8"/>
                </a:solidFill>
                <a:latin typeface="华文隶书" panose="02010800040101010101" pitchFamily="2" charset="-122"/>
                <a:ea typeface="华文隶书" panose="02010800040101010101" pitchFamily="2" charset="-122"/>
                <a:cs typeface="+mn-ea"/>
                <a:sym typeface="+mn-lt"/>
              </a:rPr>
              <a:t>国家命运、民族前途、人民幸福</a:t>
            </a:r>
            <a:r>
              <a:rPr lang="zh-CN" altLang="en-US" sz="1600" b="1" dirty="0">
                <a:solidFill>
                  <a:srgbClr val="FAEED8"/>
                </a:solidFill>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dissolv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srcRect/>
          <a:stretch>
            <a:fillRect/>
          </a:stretch>
        </p:blipFill>
        <p:spPr>
          <a:xfrm>
            <a:off x="0" y="0"/>
            <a:ext cx="12192000" cy="6858000"/>
          </a:xfrm>
          <a:prstGeom prst="rect">
            <a:avLst/>
          </a:prstGeom>
        </p:spPr>
      </p:pic>
      <p:pic>
        <p:nvPicPr>
          <p:cNvPr id="4" name="图片 3"/>
          <p:cNvPicPr>
            <a:picLocks noChangeAspect="1"/>
          </p:cNvPicPr>
          <p:nvPr/>
        </p:nvPicPr>
        <p:blipFill>
          <a:blip r:embed="rId4" cstate="screen"/>
          <a:stretch>
            <a:fillRect/>
          </a:stretch>
        </p:blipFill>
        <p:spPr>
          <a:xfrm rot="150139">
            <a:off x="-228600" y="2399734"/>
            <a:ext cx="13530943" cy="6118140"/>
          </a:xfrm>
          <a:prstGeom prst="rect">
            <a:avLst/>
          </a:prstGeom>
        </p:spPr>
      </p:pic>
      <p:sp>
        <p:nvSpPr>
          <p:cNvPr id="11" name="矩形 10"/>
          <p:cNvSpPr/>
          <p:nvPr/>
        </p:nvSpPr>
        <p:spPr>
          <a:xfrm>
            <a:off x="4011417" y="3076595"/>
            <a:ext cx="7541922" cy="1477328"/>
          </a:xfrm>
          <a:prstGeom prst="rect">
            <a:avLst/>
          </a:prstGeom>
        </p:spPr>
        <p:txBody>
          <a:bodyPr wrap="square" lIns="0" tIns="0" rIns="0" bIns="0">
            <a:spAutoFit/>
          </a:bodyPr>
          <a:lstStyle/>
          <a:p>
            <a:pPr algn="ctr" defTabSz="914400">
              <a:defRPr/>
            </a:pPr>
            <a:r>
              <a:rPr lang="zh-CN" altLang="en-US" sz="96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感谢您的观看</a:t>
            </a:r>
          </a:p>
        </p:txBody>
      </p:sp>
      <p:pic>
        <p:nvPicPr>
          <p:cNvPr id="13" name="图片 12"/>
          <p:cNvPicPr>
            <a:picLocks noChangeAspect="1"/>
          </p:cNvPicPr>
          <p:nvPr/>
        </p:nvPicPr>
        <p:blipFill>
          <a:blip r:embed="rId5"/>
          <a:stretch>
            <a:fillRect/>
          </a:stretch>
        </p:blipFill>
        <p:spPr>
          <a:xfrm>
            <a:off x="400956" y="3118823"/>
            <a:ext cx="2971800" cy="287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43355" y="0"/>
            <a:ext cx="3260931" cy="2640384"/>
            <a:chOff x="6170120" y="2206487"/>
            <a:chExt cx="3260931" cy="2640384"/>
          </a:xfrm>
        </p:grpSpPr>
        <p:sp>
          <p:nvSpPr>
            <p:cNvPr id="4" name="矩形 3"/>
            <p:cNvSpPr/>
            <p:nvPr/>
          </p:nvSpPr>
          <p:spPr>
            <a:xfrm>
              <a:off x="6170120" y="2723213"/>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目</a:t>
              </a:r>
            </a:p>
          </p:txBody>
        </p:sp>
        <p:sp>
          <p:nvSpPr>
            <p:cNvPr id="5" name="矩形 4"/>
            <p:cNvSpPr/>
            <p:nvPr/>
          </p:nvSpPr>
          <p:spPr>
            <a:xfrm>
              <a:off x="7864173" y="2206487"/>
              <a:ext cx="1566878" cy="2123658"/>
            </a:xfrm>
            <a:prstGeom prst="rect">
              <a:avLst/>
            </a:prstGeom>
          </p:spPr>
          <p:txBody>
            <a:bodyPr wrap="square" lIns="0" tIns="0" rIns="0" bIns="0">
              <a:spAutoFit/>
            </a:bodyPr>
            <a:lstStyle/>
            <a:p>
              <a:pPr algn="ctr" defTabSz="914400">
                <a:defRPr/>
              </a:pPr>
              <a:r>
                <a:rPr lang="zh-CN" altLang="en-US" sz="13800" dirty="0">
                  <a:gradFill>
                    <a:gsLst>
                      <a:gs pos="0">
                        <a:srgbClr val="FEFAF6"/>
                      </a:gs>
                      <a:gs pos="100000">
                        <a:srgbClr val="FFEDC8"/>
                      </a:gs>
                    </a:gsLst>
                    <a:lin ang="5400000" scaled="1"/>
                  </a:gradFill>
                  <a:effectLst>
                    <a:outerShdw blurRad="228600" dist="76200" dir="2700000" algn="tl" rotWithShape="0">
                      <a:prstClr val="black">
                        <a:alpha val="13000"/>
                      </a:prstClr>
                    </a:outerShdw>
                  </a:effectLst>
                  <a:latin typeface="汉仪行楷简" panose="02010609000101010101" pitchFamily="49" charset="-122"/>
                  <a:ea typeface="汉仪行楷简" panose="02010609000101010101" pitchFamily="49" charset="-122"/>
                  <a:cs typeface="+mn-ea"/>
                  <a:sym typeface="+mn-lt"/>
                </a:rPr>
                <a:t>录</a:t>
              </a:r>
            </a:p>
          </p:txBody>
        </p:sp>
      </p:grpSp>
      <p:sp>
        <p:nvSpPr>
          <p:cNvPr id="11" name="矩形 10"/>
          <p:cNvSpPr/>
          <p:nvPr/>
        </p:nvSpPr>
        <p:spPr>
          <a:xfrm>
            <a:off x="921987" y="2996426"/>
            <a:ext cx="6641292" cy="430887"/>
          </a:xfrm>
          <a:prstGeom prst="rect">
            <a:avLst/>
          </a:prstGeom>
        </p:spPr>
        <p:txBody>
          <a:bodyPr wrap="square" lIns="0" tIns="0" rIns="0" bIns="0">
            <a:spAutoFit/>
          </a:bodyPr>
          <a:lstStyle/>
          <a:p>
            <a:pPr algn="just" defTabSz="914400">
              <a:defRPr/>
            </a:pPr>
            <a:r>
              <a:rPr lang="zh-CN" altLang="en-US" sz="2800" b="1" dirty="0">
                <a:gradFill>
                  <a:gsLst>
                    <a:gs pos="0">
                      <a:srgbClr val="FEFAF6"/>
                    </a:gs>
                    <a:gs pos="100000">
                      <a:srgbClr val="FFEDC8"/>
                    </a:gs>
                  </a:gsLst>
                  <a:lin ang="5400000" scaled="1"/>
                </a:gradFill>
                <a:cs typeface="+mn-ea"/>
                <a:sym typeface="+mn-lt"/>
              </a:rPr>
              <a:t>一、“全面从严治党”的发展脉络</a:t>
            </a:r>
          </a:p>
        </p:txBody>
      </p:sp>
      <p:sp>
        <p:nvSpPr>
          <p:cNvPr id="12" name="矩形 11"/>
          <p:cNvSpPr/>
          <p:nvPr/>
        </p:nvSpPr>
        <p:spPr>
          <a:xfrm>
            <a:off x="921987" y="3821230"/>
            <a:ext cx="6641292" cy="430887"/>
          </a:xfrm>
          <a:prstGeom prst="rect">
            <a:avLst/>
          </a:prstGeom>
        </p:spPr>
        <p:txBody>
          <a:bodyPr wrap="square" lIns="0" tIns="0" rIns="0" bIns="0">
            <a:spAutoFit/>
          </a:bodyPr>
          <a:lstStyle/>
          <a:p>
            <a:pPr algn="just" defTabSz="914400">
              <a:defRPr/>
            </a:pPr>
            <a:r>
              <a:rPr lang="zh-CN" altLang="en-US" sz="2800" b="1" dirty="0">
                <a:gradFill>
                  <a:gsLst>
                    <a:gs pos="0">
                      <a:srgbClr val="FEFAF6"/>
                    </a:gs>
                    <a:gs pos="100000">
                      <a:srgbClr val="FFEDC8"/>
                    </a:gs>
                  </a:gsLst>
                  <a:lin ang="5400000" scaled="1"/>
                </a:gradFill>
                <a:cs typeface="+mn-ea"/>
                <a:sym typeface="+mn-lt"/>
              </a:rPr>
              <a:t>二、“全面从严治党”的必要性</a:t>
            </a:r>
          </a:p>
        </p:txBody>
      </p:sp>
      <p:sp>
        <p:nvSpPr>
          <p:cNvPr id="13" name="矩形 12"/>
          <p:cNvSpPr/>
          <p:nvPr/>
        </p:nvSpPr>
        <p:spPr>
          <a:xfrm>
            <a:off x="921987" y="4646034"/>
            <a:ext cx="6641292" cy="430887"/>
          </a:xfrm>
          <a:prstGeom prst="rect">
            <a:avLst/>
          </a:prstGeom>
        </p:spPr>
        <p:txBody>
          <a:bodyPr wrap="square" lIns="0" tIns="0" rIns="0" bIns="0">
            <a:spAutoFit/>
          </a:bodyPr>
          <a:lstStyle/>
          <a:p>
            <a:pPr algn="just" defTabSz="914400">
              <a:defRPr/>
            </a:pPr>
            <a:r>
              <a:rPr lang="zh-CN" altLang="en-US" sz="2800" b="1" dirty="0">
                <a:gradFill>
                  <a:gsLst>
                    <a:gs pos="0">
                      <a:srgbClr val="FEFAF6"/>
                    </a:gs>
                    <a:gs pos="100000">
                      <a:srgbClr val="FFEDC8"/>
                    </a:gs>
                  </a:gsLst>
                  <a:lin ang="5400000" scaled="1"/>
                </a:gradFill>
                <a:cs typeface="+mn-ea"/>
                <a:sym typeface="+mn-lt"/>
              </a:rPr>
              <a:t>三、“全面从严治党”的主要措施及成效</a:t>
            </a:r>
          </a:p>
        </p:txBody>
      </p:sp>
      <p:sp>
        <p:nvSpPr>
          <p:cNvPr id="14" name="矩形 13"/>
          <p:cNvSpPr/>
          <p:nvPr/>
        </p:nvSpPr>
        <p:spPr>
          <a:xfrm>
            <a:off x="921987" y="5470837"/>
            <a:ext cx="6641292" cy="430887"/>
          </a:xfrm>
          <a:prstGeom prst="rect">
            <a:avLst/>
          </a:prstGeom>
        </p:spPr>
        <p:txBody>
          <a:bodyPr wrap="square" lIns="0" tIns="0" rIns="0" bIns="0">
            <a:spAutoFit/>
          </a:bodyPr>
          <a:lstStyle/>
          <a:p>
            <a:pPr algn="just" defTabSz="914400">
              <a:defRPr/>
            </a:pPr>
            <a:r>
              <a:rPr lang="zh-CN" altLang="en-US" sz="2800" b="1" dirty="0">
                <a:gradFill>
                  <a:gsLst>
                    <a:gs pos="0">
                      <a:srgbClr val="FEFAF6"/>
                    </a:gs>
                    <a:gs pos="100000">
                      <a:srgbClr val="FFEDC8"/>
                    </a:gs>
                  </a:gsLst>
                  <a:lin ang="5400000" scaled="1"/>
                </a:gradFill>
                <a:cs typeface="+mn-ea"/>
                <a:sym typeface="+mn-lt"/>
              </a:rPr>
              <a:t>四、“全面从严治党”的时代价值</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1538" r="60541" b="28400"/>
          <a:stretch>
            <a:fillRect/>
          </a:stretch>
        </p:blipFill>
        <p:spPr>
          <a:xfrm>
            <a:off x="6355186" y="-1748524"/>
            <a:ext cx="7173243" cy="136508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stretch>
            <a:fillRect/>
          </a:stretch>
        </p:blipFill>
        <p:spPr>
          <a:xfrm rot="150139">
            <a:off x="-228600" y="2399734"/>
            <a:ext cx="13530943" cy="6118140"/>
          </a:xfrm>
          <a:prstGeom prst="rect">
            <a:avLst/>
          </a:prstGeom>
        </p:spPr>
      </p:pic>
      <p:pic>
        <p:nvPicPr>
          <p:cNvPr id="5" name="图片 4"/>
          <p:cNvPicPr>
            <a:picLocks noChangeAspect="1"/>
          </p:cNvPicPr>
          <p:nvPr/>
        </p:nvPicPr>
        <p:blipFill>
          <a:blip r:embed="rId4"/>
          <a:stretch>
            <a:fillRect/>
          </a:stretch>
        </p:blipFill>
        <p:spPr>
          <a:xfrm>
            <a:off x="354461" y="3320512"/>
            <a:ext cx="2971800" cy="2870200"/>
          </a:xfrm>
          <a:prstGeom prst="rect">
            <a:avLst/>
          </a:prstGeom>
        </p:spPr>
      </p:pic>
      <p:sp>
        <p:nvSpPr>
          <p:cNvPr id="7" name="矩形 6"/>
          <p:cNvSpPr/>
          <p:nvPr/>
        </p:nvSpPr>
        <p:spPr>
          <a:xfrm>
            <a:off x="3251230" y="1328897"/>
            <a:ext cx="6571281" cy="1107996"/>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第一章</a:t>
            </a:r>
          </a:p>
        </p:txBody>
      </p:sp>
      <p:sp>
        <p:nvSpPr>
          <p:cNvPr id="8" name="矩形 7"/>
          <p:cNvSpPr/>
          <p:nvPr/>
        </p:nvSpPr>
        <p:spPr>
          <a:xfrm>
            <a:off x="-128588" y="2638709"/>
            <a:ext cx="12449175" cy="1107996"/>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“全面从严治党”的发展脉络</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组合 5"/>
          <p:cNvGrpSpPr/>
          <p:nvPr/>
        </p:nvGrpSpPr>
        <p:grpSpPr>
          <a:xfrm>
            <a:off x="606838" y="573758"/>
            <a:ext cx="4675182" cy="525665"/>
            <a:chOff x="653333" y="511765"/>
            <a:chExt cx="4675182" cy="525665"/>
          </a:xfrm>
        </p:grpSpPr>
        <p:sp>
          <p:nvSpPr>
            <p:cNvPr id="3"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076324" y="511765"/>
              <a:ext cx="4252191"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中国共产党的早期“治党思想”</a:t>
              </a:r>
            </a:p>
          </p:txBody>
        </p:sp>
      </p:grpSp>
      <p:sp>
        <p:nvSpPr>
          <p:cNvPr id="8" name="矩形 7"/>
          <p:cNvSpPr/>
          <p:nvPr/>
        </p:nvSpPr>
        <p:spPr>
          <a:xfrm>
            <a:off x="818333" y="1294118"/>
            <a:ext cx="10442575" cy="1987852"/>
          </a:xfrm>
          <a:prstGeom prst="rect">
            <a:avLst/>
          </a:prstGeom>
        </p:spPr>
        <p:txBody>
          <a:bodyPr wrap="square" lIns="0" tIns="0" rIns="0" bIns="0">
            <a:spAutoFit/>
          </a:bodyPr>
          <a:lstStyle/>
          <a:p>
            <a:pPr algn="just" defTabSz="914400">
              <a:lnSpc>
                <a:spcPct val="150000"/>
              </a:lnSpc>
              <a:defRPr/>
            </a:pPr>
            <a:r>
              <a:rPr lang="zh-CN" altLang="en-US" b="1" dirty="0">
                <a:gradFill>
                  <a:gsLst>
                    <a:gs pos="0">
                      <a:srgbClr val="FEFAF6"/>
                    </a:gs>
                    <a:gs pos="100000">
                      <a:srgbClr val="FFEDC8"/>
                    </a:gs>
                  </a:gsLst>
                  <a:lin ang="5400000" scaled="1"/>
                </a:gradFill>
                <a:cs typeface="+mn-ea"/>
                <a:sym typeface="+mn-lt"/>
              </a:rPr>
              <a:t>中国共产党从</a:t>
            </a:r>
            <a:r>
              <a:rPr lang="en-US" altLang="zh-CN" b="1" dirty="0">
                <a:gradFill>
                  <a:gsLst>
                    <a:gs pos="0">
                      <a:srgbClr val="FEFAF6"/>
                    </a:gs>
                    <a:gs pos="100000">
                      <a:srgbClr val="FFEDC8"/>
                    </a:gs>
                  </a:gsLst>
                  <a:lin ang="5400000" scaled="1"/>
                </a:gradFill>
                <a:cs typeface="+mn-ea"/>
                <a:sym typeface="+mn-lt"/>
              </a:rPr>
              <a:t>1921</a:t>
            </a:r>
            <a:r>
              <a:rPr lang="zh-CN" altLang="en-US" b="1" dirty="0">
                <a:gradFill>
                  <a:gsLst>
                    <a:gs pos="0">
                      <a:srgbClr val="FEFAF6"/>
                    </a:gs>
                    <a:gs pos="100000">
                      <a:srgbClr val="FFEDC8"/>
                    </a:gs>
                  </a:gsLst>
                  <a:lin ang="5400000" scaled="1"/>
                </a:gradFill>
                <a:cs typeface="+mn-ea"/>
                <a:sym typeface="+mn-lt"/>
              </a:rPr>
              <a:t>年在嘉兴南湖的摇船上诞生之日起，就有治党建党、从严要求的传统。从历次党的代表大会通过的党纲党章看，治党建党思想贯穿始终。</a:t>
            </a:r>
            <a:endParaRPr lang="en-US" altLang="zh-CN" b="1" dirty="0">
              <a:gradFill>
                <a:gsLst>
                  <a:gs pos="0">
                    <a:srgbClr val="FEFAF6"/>
                  </a:gs>
                  <a:gs pos="100000">
                    <a:srgbClr val="FFEDC8"/>
                  </a:gs>
                </a:gsLst>
                <a:lin ang="5400000" scaled="1"/>
              </a:gradFill>
              <a:cs typeface="+mn-ea"/>
              <a:sym typeface="+mn-lt"/>
            </a:endParaRPr>
          </a:p>
          <a:p>
            <a:pPr algn="just" defTabSz="914400">
              <a:lnSpc>
                <a:spcPct val="150000"/>
              </a:lnSpc>
              <a:defRPr/>
            </a:pPr>
            <a:r>
              <a:rPr lang="zh-CN" altLang="en-US" b="1" dirty="0">
                <a:gradFill>
                  <a:gsLst>
                    <a:gs pos="0">
                      <a:srgbClr val="FEFAF6"/>
                    </a:gs>
                    <a:gs pos="100000">
                      <a:srgbClr val="FFEDC8"/>
                    </a:gs>
                  </a:gsLst>
                  <a:lin ang="5400000" scaled="1"/>
                </a:gradFill>
                <a:cs typeface="+mn-ea"/>
                <a:sym typeface="+mn-lt"/>
              </a:rPr>
              <a:t>毛泽东同志在新中国成立前夕，告诫全党要牢记“两个务必”，成为党执政后建党治党的新坐标、新指针。</a:t>
            </a:r>
          </a:p>
          <a:p>
            <a:pPr algn="just" defTabSz="914400">
              <a:lnSpc>
                <a:spcPct val="150000"/>
              </a:lnSpc>
              <a:defRPr/>
            </a:pPr>
            <a:endParaRPr kumimoji="1" lang="zh-CN" altLang="en-US" sz="1600" b="1" dirty="0">
              <a:solidFill>
                <a:srgbClr val="BA1219"/>
              </a:solidFill>
              <a:cs typeface="+mn-ea"/>
              <a:sym typeface="+mn-lt"/>
            </a:endParaRPr>
          </a:p>
        </p:txBody>
      </p:sp>
      <p:sp>
        <p:nvSpPr>
          <p:cNvPr id="10" name="矩形 9"/>
          <p:cNvSpPr/>
          <p:nvPr/>
        </p:nvSpPr>
        <p:spPr>
          <a:xfrm>
            <a:off x="1765258" y="3372768"/>
            <a:ext cx="8231187" cy="615031"/>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rPr>
              <a:t>一大党纲虽然只有</a:t>
            </a:r>
            <a:r>
              <a:rPr kumimoji="1" lang="en-US" altLang="zh-CN" sz="1600" b="1" dirty="0">
                <a:solidFill>
                  <a:srgbClr val="BA1219"/>
                </a:solidFill>
                <a:cs typeface="+mn-ea"/>
              </a:rPr>
              <a:t>15</a:t>
            </a:r>
            <a:r>
              <a:rPr kumimoji="1" lang="zh-CN" altLang="en-US" sz="1600" b="1" dirty="0">
                <a:solidFill>
                  <a:srgbClr val="BA1219"/>
                </a:solidFill>
                <a:cs typeface="+mn-ea"/>
              </a:rPr>
              <a:t>条，但涉及纪律规定的至少有</a:t>
            </a:r>
            <a:r>
              <a:rPr kumimoji="1" lang="en-US" altLang="zh-CN" sz="1600" b="1" dirty="0">
                <a:solidFill>
                  <a:srgbClr val="BA1219"/>
                </a:solidFill>
                <a:cs typeface="+mn-ea"/>
              </a:rPr>
              <a:t>6</a:t>
            </a:r>
            <a:r>
              <a:rPr kumimoji="1" lang="zh-CN" altLang="en-US" sz="1600" b="1" dirty="0">
                <a:solidFill>
                  <a:srgbClr val="BA1219"/>
                </a:solidFill>
                <a:cs typeface="+mn-ea"/>
              </a:rPr>
              <a:t>条，占相当大的比重和突出位置。</a:t>
            </a:r>
            <a:br>
              <a:rPr kumimoji="1" lang="zh-CN" altLang="en-US" sz="1600" b="1" dirty="0">
                <a:solidFill>
                  <a:srgbClr val="BA1219"/>
                </a:solidFill>
                <a:cs typeface="+mn-ea"/>
              </a:rPr>
            </a:br>
            <a:r>
              <a:rPr kumimoji="1" lang="zh-CN" altLang="en-US" sz="1600" b="1" dirty="0">
                <a:solidFill>
                  <a:srgbClr val="BA1219"/>
                </a:solidFill>
                <a:cs typeface="+mn-ea"/>
              </a:rPr>
              <a:t>章专设“纪律”一章，制定了具体的党员纪律处分细则</a:t>
            </a:r>
            <a:r>
              <a:rPr lang="zh-CN" altLang="en-US" sz="1600" dirty="0"/>
              <a:t>。</a:t>
            </a:r>
            <a:endParaRPr kumimoji="1" lang="zh-CN" altLang="en-US" sz="1600" b="1" dirty="0">
              <a:solidFill>
                <a:srgbClr val="BA1219"/>
              </a:solidFill>
              <a:cs typeface="+mn-ea"/>
              <a:sym typeface="+mn-lt"/>
            </a:endParaRPr>
          </a:p>
        </p:txBody>
      </p:sp>
      <p:sp>
        <p:nvSpPr>
          <p:cNvPr id="11" name="矩形 10"/>
          <p:cNvSpPr/>
          <p:nvPr/>
        </p:nvSpPr>
        <p:spPr>
          <a:xfrm>
            <a:off x="1765259" y="4255474"/>
            <a:ext cx="8231187" cy="536129"/>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二大党章专设“纪律”一章，制定了具体的党员纪律处分细则。</a:t>
            </a:r>
          </a:p>
        </p:txBody>
      </p:sp>
      <p:sp>
        <p:nvSpPr>
          <p:cNvPr id="12" name="矩形 11"/>
          <p:cNvSpPr/>
          <p:nvPr/>
        </p:nvSpPr>
        <p:spPr>
          <a:xfrm>
            <a:off x="1765260" y="5154835"/>
            <a:ext cx="8231186" cy="536129"/>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三大党章增加了“党员自请出党”的规定，“自请出党”即自愿退党之意。增加该条款，旨在加强党员自律意识。</a:t>
            </a:r>
          </a:p>
        </p:txBody>
      </p:sp>
      <p:pic>
        <p:nvPicPr>
          <p:cNvPr id="17" name="图片 16"/>
          <p:cNvPicPr>
            <a:picLocks noChangeAspect="1"/>
          </p:cNvPicPr>
          <p:nvPr/>
        </p:nvPicPr>
        <p:blipFill>
          <a:blip r:embed="rId4"/>
          <a:stretch>
            <a:fillRect/>
          </a:stretch>
        </p:blipFill>
        <p:spPr>
          <a:xfrm>
            <a:off x="9292161" y="3987800"/>
            <a:ext cx="2971800" cy="2870200"/>
          </a:xfrm>
          <a:prstGeom prst="rect">
            <a:avLst/>
          </a:prstGeom>
        </p:spPr>
      </p:pic>
      <p:sp>
        <p:nvSpPr>
          <p:cNvPr id="16" name="文本框 15"/>
          <p:cNvSpPr txBox="1"/>
          <p:nvPr/>
        </p:nvSpPr>
        <p:spPr>
          <a:xfrm>
            <a:off x="-1905000" y="3365841"/>
            <a:ext cx="6134100"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一大</a:t>
            </a:r>
          </a:p>
        </p:txBody>
      </p:sp>
      <p:sp>
        <p:nvSpPr>
          <p:cNvPr id="19" name="文本框 18"/>
          <p:cNvSpPr txBox="1"/>
          <p:nvPr/>
        </p:nvSpPr>
        <p:spPr>
          <a:xfrm>
            <a:off x="-2381250" y="4242565"/>
            <a:ext cx="7086600"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二大</a:t>
            </a:r>
          </a:p>
        </p:txBody>
      </p:sp>
      <p:sp>
        <p:nvSpPr>
          <p:cNvPr id="21" name="文本框 20"/>
          <p:cNvSpPr txBox="1"/>
          <p:nvPr/>
        </p:nvSpPr>
        <p:spPr>
          <a:xfrm>
            <a:off x="-2500312" y="5154835"/>
            <a:ext cx="7324724"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三大</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06838" y="573758"/>
            <a:ext cx="4675182" cy="525665"/>
            <a:chOff x="653333" y="511765"/>
            <a:chExt cx="4675182" cy="525665"/>
          </a:xfrm>
        </p:grpSpPr>
        <p:sp>
          <p:nvSpPr>
            <p:cNvPr id="3"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076324" y="511765"/>
              <a:ext cx="4252191"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中国共产党的早期“治党思想”</a:t>
              </a:r>
            </a:p>
          </p:txBody>
        </p:sp>
      </p:grpSp>
      <p:sp>
        <p:nvSpPr>
          <p:cNvPr id="10" name="矩形 9"/>
          <p:cNvSpPr/>
          <p:nvPr/>
        </p:nvSpPr>
        <p:spPr>
          <a:xfrm>
            <a:off x="1809969" y="2884057"/>
            <a:ext cx="8231187" cy="1069073"/>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五大党章把纪律处分分为两类：一类是对党组织，分警告、改组和重新登记（解散组织）三种；另一类是对党员，分警告、党内公开警告、临时取消党内外工作、留党察看和开除党籍五种。另一项重要规定是设立监察委员会，这在党的历史上属首次。</a:t>
            </a:r>
          </a:p>
        </p:txBody>
      </p:sp>
      <p:sp>
        <p:nvSpPr>
          <p:cNvPr id="11" name="矩形 10"/>
          <p:cNvSpPr/>
          <p:nvPr/>
        </p:nvSpPr>
        <p:spPr>
          <a:xfrm>
            <a:off x="1831934" y="4256227"/>
            <a:ext cx="8231187" cy="624519"/>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六大党章第一次明确规定民主集中制为党的组织原则，还强调“严格地遵守党纪为所有党员及各级党部之最高责任”。</a:t>
            </a:r>
          </a:p>
        </p:txBody>
      </p:sp>
      <p:sp>
        <p:nvSpPr>
          <p:cNvPr id="12" name="矩形 11"/>
          <p:cNvSpPr/>
          <p:nvPr/>
        </p:nvSpPr>
        <p:spPr>
          <a:xfrm>
            <a:off x="1809969" y="5093447"/>
            <a:ext cx="8231186" cy="1069073"/>
          </a:xfrm>
          <a:prstGeom prst="rect">
            <a:avLst/>
          </a:prstGeom>
          <a:gradFill>
            <a:gsLst>
              <a:gs pos="0">
                <a:srgbClr val="FEFAF6"/>
              </a:gs>
              <a:gs pos="100000">
                <a:srgbClr val="FFEDC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BA1219"/>
                </a:solidFill>
                <a:cs typeface="+mn-ea"/>
                <a:sym typeface="+mn-lt"/>
              </a:rPr>
              <a:t>七大党章总纲指出：“中国共产党必须经常注意清除自己队伍中破坏党的纲领和党章、党纪而不能改正的人出党。”这说明必须通过</a:t>
            </a:r>
          </a:p>
          <a:p>
            <a:pPr algn="ctr"/>
            <a:r>
              <a:rPr kumimoji="1" lang="zh-CN" altLang="en-US" sz="1600" b="1" dirty="0">
                <a:solidFill>
                  <a:srgbClr val="BA1219"/>
                </a:solidFill>
                <a:cs typeface="+mn-ea"/>
                <a:sym typeface="+mn-lt"/>
              </a:rPr>
              <a:t>严肃党纪维护党的纯洁性。</a:t>
            </a:r>
          </a:p>
        </p:txBody>
      </p:sp>
      <p:pic>
        <p:nvPicPr>
          <p:cNvPr id="17" name="图片 16"/>
          <p:cNvPicPr>
            <a:picLocks noChangeAspect="1"/>
          </p:cNvPicPr>
          <p:nvPr/>
        </p:nvPicPr>
        <p:blipFill>
          <a:blip r:embed="rId3"/>
          <a:stretch>
            <a:fillRect/>
          </a:stretch>
        </p:blipFill>
        <p:spPr>
          <a:xfrm>
            <a:off x="9292161" y="3987800"/>
            <a:ext cx="2971800" cy="2870200"/>
          </a:xfrm>
          <a:prstGeom prst="rect">
            <a:avLst/>
          </a:prstGeom>
        </p:spPr>
      </p:pic>
      <p:sp>
        <p:nvSpPr>
          <p:cNvPr id="2" name="矩形 1"/>
          <p:cNvSpPr/>
          <p:nvPr/>
        </p:nvSpPr>
        <p:spPr>
          <a:xfrm>
            <a:off x="-479884" y="3100637"/>
            <a:ext cx="3190875" cy="523220"/>
          </a:xfrm>
          <a:prstGeom prst="rect">
            <a:avLst/>
          </a:prstGeom>
          <a:noFill/>
        </p:spPr>
        <p:txBody>
          <a:bodyPr wrap="square" lIns="91440" tIns="45720" rIns="91440" bIns="45720">
            <a:spAutoFit/>
          </a:bodyPr>
          <a:lstStyle/>
          <a:p>
            <a:pPr algn="ctr"/>
            <a:r>
              <a:rPr lang="zh-CN" alt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五大</a:t>
            </a:r>
          </a:p>
        </p:txBody>
      </p:sp>
      <p:sp>
        <p:nvSpPr>
          <p:cNvPr id="9" name="文本框 8"/>
          <p:cNvSpPr txBox="1"/>
          <p:nvPr/>
        </p:nvSpPr>
        <p:spPr>
          <a:xfrm>
            <a:off x="-2091990" y="4240954"/>
            <a:ext cx="6415086"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六大</a:t>
            </a:r>
          </a:p>
        </p:txBody>
      </p:sp>
      <p:sp>
        <p:nvSpPr>
          <p:cNvPr id="18" name="文本框 17"/>
          <p:cNvSpPr txBox="1"/>
          <p:nvPr/>
        </p:nvSpPr>
        <p:spPr>
          <a:xfrm>
            <a:off x="-2496803" y="5381271"/>
            <a:ext cx="7224712"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七大</a:t>
            </a:r>
          </a:p>
        </p:txBody>
      </p:sp>
      <p:pic>
        <p:nvPicPr>
          <p:cNvPr id="19" name="图片 18"/>
          <p:cNvPicPr>
            <a:picLocks noChangeAspect="1"/>
          </p:cNvPicPr>
          <p:nvPr/>
        </p:nvPicPr>
        <p:blipFill>
          <a:blip r:embed="rId4"/>
          <a:stretch>
            <a:fillRect/>
          </a:stretch>
        </p:blipFill>
        <p:spPr>
          <a:xfrm>
            <a:off x="1809969" y="1428696"/>
            <a:ext cx="8230313" cy="1225402"/>
          </a:xfrm>
          <a:prstGeom prst="rect">
            <a:avLst/>
          </a:prstGeom>
        </p:spPr>
      </p:pic>
      <p:sp>
        <p:nvSpPr>
          <p:cNvPr id="21" name="文本框 20"/>
          <p:cNvSpPr txBox="1"/>
          <p:nvPr/>
        </p:nvSpPr>
        <p:spPr>
          <a:xfrm>
            <a:off x="-2575384" y="1856731"/>
            <a:ext cx="7381874" cy="523220"/>
          </a:xfrm>
          <a:prstGeom prst="rect">
            <a:avLst/>
          </a:prstGeom>
          <a:noFill/>
        </p:spPr>
        <p:txBody>
          <a:bodyPr wrap="square">
            <a:spAutoFit/>
          </a:bodyPr>
          <a:lstStyle/>
          <a:p>
            <a:pPr algn="ctr"/>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四大</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152057" y="1893124"/>
            <a:ext cx="3378598" cy="3378598"/>
          </a:xfrm>
          <a:prstGeom prst="ellipse">
            <a:avLst/>
          </a:prstGeom>
          <a:gradFill>
            <a:gsLst>
              <a:gs pos="73000">
                <a:schemeClr val="accent1">
                  <a:lumMod val="5000"/>
                  <a:lumOff val="95000"/>
                  <a:alpha val="0"/>
                </a:schemeClr>
              </a:gs>
              <a:gs pos="100000">
                <a:srgbClr val="FAEED8">
                  <a:alpha val="28000"/>
                </a:srgbClr>
              </a:gs>
            </a:gsLst>
            <a:lin ang="0" scaled="0"/>
          </a:gradFill>
          <a:ln>
            <a:gradFill>
              <a:gsLst>
                <a:gs pos="76000">
                  <a:schemeClr val="accent1">
                    <a:lumMod val="5000"/>
                    <a:lumOff val="95000"/>
                    <a:alpha val="39000"/>
                  </a:schemeClr>
                </a:gs>
                <a:gs pos="100000">
                  <a:srgbClr val="FAEED8"/>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10800000">
            <a:off x="4152058" y="1893124"/>
            <a:ext cx="3378598" cy="3378598"/>
          </a:xfrm>
          <a:prstGeom prst="ellipse">
            <a:avLst/>
          </a:prstGeom>
          <a:gradFill>
            <a:gsLst>
              <a:gs pos="73000">
                <a:schemeClr val="accent1">
                  <a:lumMod val="5000"/>
                  <a:lumOff val="95000"/>
                  <a:alpha val="0"/>
                </a:schemeClr>
              </a:gs>
              <a:gs pos="100000">
                <a:srgbClr val="FAEED8">
                  <a:alpha val="28000"/>
                </a:srgbClr>
              </a:gs>
            </a:gsLst>
            <a:lin ang="0" scaled="0"/>
          </a:gradFill>
          <a:ln>
            <a:gradFill>
              <a:gsLst>
                <a:gs pos="76000">
                  <a:schemeClr val="accent1">
                    <a:lumMod val="5000"/>
                    <a:lumOff val="95000"/>
                    <a:alpha val="39000"/>
                  </a:schemeClr>
                </a:gs>
                <a:gs pos="100000">
                  <a:srgbClr val="FAEED8"/>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606837" y="573758"/>
            <a:ext cx="5822537"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新时期“全面从严治党”的内涵</a:t>
              </a:r>
            </a:p>
          </p:txBody>
        </p:sp>
      </p:grpSp>
      <p:sp>
        <p:nvSpPr>
          <p:cNvPr id="8" name="矩形 7"/>
          <p:cNvSpPr/>
          <p:nvPr/>
        </p:nvSpPr>
        <p:spPr>
          <a:xfrm>
            <a:off x="712239" y="2801713"/>
            <a:ext cx="2921784" cy="1254574"/>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内容全覆盖，涵盖党的思想建设、组织建设、作风建设、反腐倡廉建设和制度建设各个领域体现党的建设系统性和整体性</a:t>
            </a:r>
          </a:p>
        </p:txBody>
      </p:sp>
      <p:sp>
        <p:nvSpPr>
          <p:cNvPr id="10" name="椭圆 9"/>
          <p:cNvSpPr/>
          <p:nvPr/>
        </p:nvSpPr>
        <p:spPr bwMode="auto">
          <a:xfrm>
            <a:off x="4838813" y="2579879"/>
            <a:ext cx="2005089" cy="2005089"/>
          </a:xfrm>
          <a:prstGeom prst="ellipse">
            <a:avLst/>
          </a:prstGeom>
          <a:gradFill>
            <a:gsLst>
              <a:gs pos="0">
                <a:srgbClr val="FEFAF6"/>
              </a:gs>
              <a:gs pos="100000">
                <a:srgbClr val="FFEDC8"/>
              </a:gs>
            </a:gsLst>
            <a:lin ang="5400000" scaled="1"/>
          </a:gradFill>
          <a:ln w="6350">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800" dirty="0">
              <a:ln w="19050">
                <a:noFill/>
              </a:ln>
              <a:solidFill>
                <a:schemeClr val="bg1"/>
              </a:solidFill>
              <a:cs typeface="+mn-ea"/>
              <a:sym typeface="+mn-lt"/>
            </a:endParaRPr>
          </a:p>
        </p:txBody>
      </p:sp>
      <p:sp>
        <p:nvSpPr>
          <p:cNvPr id="11" name="文本框 10"/>
          <p:cNvSpPr txBox="1"/>
          <p:nvPr/>
        </p:nvSpPr>
        <p:spPr>
          <a:xfrm>
            <a:off x="4910139" y="3315779"/>
            <a:ext cx="1862433" cy="533288"/>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“全面”</a:t>
            </a:r>
          </a:p>
        </p:txBody>
      </p:sp>
      <p:sp>
        <p:nvSpPr>
          <p:cNvPr id="14" name="矩形 13"/>
          <p:cNvSpPr/>
          <p:nvPr/>
        </p:nvSpPr>
        <p:spPr>
          <a:xfrm>
            <a:off x="7773586" y="2801713"/>
            <a:ext cx="3107772" cy="931409"/>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主体全覆盖，要明确管党治党的主体是各级党组织和广大党员干部，尤其是各级党组织的主要负责人</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8" grpId="0"/>
      <p:bldP spid="10" grpId="0" animBg="1"/>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152057" y="1893124"/>
            <a:ext cx="3378598" cy="3378598"/>
          </a:xfrm>
          <a:prstGeom prst="ellipse">
            <a:avLst/>
          </a:prstGeom>
          <a:gradFill>
            <a:gsLst>
              <a:gs pos="73000">
                <a:schemeClr val="accent1">
                  <a:lumMod val="5000"/>
                  <a:lumOff val="95000"/>
                  <a:alpha val="0"/>
                </a:schemeClr>
              </a:gs>
              <a:gs pos="100000">
                <a:srgbClr val="FAEED8">
                  <a:alpha val="28000"/>
                </a:srgbClr>
              </a:gs>
            </a:gsLst>
            <a:lin ang="0" scaled="0"/>
          </a:gradFill>
          <a:ln>
            <a:gradFill>
              <a:gsLst>
                <a:gs pos="76000">
                  <a:schemeClr val="accent1">
                    <a:lumMod val="5000"/>
                    <a:lumOff val="95000"/>
                    <a:alpha val="39000"/>
                  </a:schemeClr>
                </a:gs>
                <a:gs pos="100000">
                  <a:srgbClr val="FAEED8"/>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10800000">
            <a:off x="4152058" y="1893124"/>
            <a:ext cx="3378598" cy="3378598"/>
          </a:xfrm>
          <a:prstGeom prst="ellipse">
            <a:avLst/>
          </a:prstGeom>
          <a:gradFill>
            <a:gsLst>
              <a:gs pos="73000">
                <a:schemeClr val="accent1">
                  <a:lumMod val="5000"/>
                  <a:lumOff val="95000"/>
                  <a:alpha val="0"/>
                </a:schemeClr>
              </a:gs>
              <a:gs pos="100000">
                <a:srgbClr val="FAEED8">
                  <a:alpha val="28000"/>
                </a:srgbClr>
              </a:gs>
            </a:gsLst>
            <a:lin ang="0" scaled="0"/>
          </a:gradFill>
          <a:ln>
            <a:gradFill>
              <a:gsLst>
                <a:gs pos="76000">
                  <a:schemeClr val="accent1">
                    <a:lumMod val="5000"/>
                    <a:lumOff val="95000"/>
                    <a:alpha val="39000"/>
                  </a:schemeClr>
                </a:gs>
                <a:gs pos="100000">
                  <a:srgbClr val="FAEED8"/>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606837" y="573758"/>
            <a:ext cx="5822537" cy="525665"/>
            <a:chOff x="653333" y="511765"/>
            <a:chExt cx="4675182" cy="525665"/>
          </a:xfrm>
        </p:grpSpPr>
        <p:sp>
          <p:nvSpPr>
            <p:cNvPr id="4" name="平行四边形 16"/>
            <p:cNvSpPr/>
            <p:nvPr/>
          </p:nvSpPr>
          <p:spPr>
            <a:xfrm>
              <a:off x="737965" y="671232"/>
              <a:ext cx="2335854" cy="366198"/>
            </a:xfrm>
            <a:custGeom>
              <a:avLst/>
              <a:gdLst>
                <a:gd name="connsiteX0" fmla="*/ 1093 w 1772107"/>
                <a:gd name="connsiteY0" fmla="*/ 413485 h 458216"/>
                <a:gd name="connsiteX1" fmla="*/ 97647 w 1772107"/>
                <a:gd name="connsiteY1" fmla="*/ 27269 h 458216"/>
                <a:gd name="connsiteX2" fmla="*/ 132572 w 1772107"/>
                <a:gd name="connsiteY2" fmla="*/ 0 h 458216"/>
                <a:gd name="connsiteX3" fmla="*/ 1736090 w 1772107"/>
                <a:gd name="connsiteY3" fmla="*/ 0 h 458216"/>
                <a:gd name="connsiteX4" fmla="*/ 1771015 w 1772107"/>
                <a:gd name="connsiteY4" fmla="*/ 44731 h 458216"/>
                <a:gd name="connsiteX5" fmla="*/ 1674461 w 1772107"/>
                <a:gd name="connsiteY5" fmla="*/ 430947 h 458216"/>
                <a:gd name="connsiteX6" fmla="*/ 1639536 w 1772107"/>
                <a:gd name="connsiteY6" fmla="*/ 458216 h 458216"/>
                <a:gd name="connsiteX7" fmla="*/ 36018 w 1772107"/>
                <a:gd name="connsiteY7" fmla="*/ 458216 h 458216"/>
                <a:gd name="connsiteX8" fmla="*/ 1093 w 1772107"/>
                <a:gd name="connsiteY8" fmla="*/ 413485 h 4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107" h="458216">
                  <a:moveTo>
                    <a:pt x="1093" y="413485"/>
                  </a:moveTo>
                  <a:lnTo>
                    <a:pt x="97647" y="27269"/>
                  </a:lnTo>
                  <a:cubicBezTo>
                    <a:pt x="101655" y="11235"/>
                    <a:pt x="116044" y="0"/>
                    <a:pt x="132572" y="0"/>
                  </a:cubicBezTo>
                  <a:lnTo>
                    <a:pt x="1736090" y="0"/>
                  </a:lnTo>
                  <a:cubicBezTo>
                    <a:pt x="1759513" y="0"/>
                    <a:pt x="1776696" y="22008"/>
                    <a:pt x="1771015" y="44731"/>
                  </a:cubicBezTo>
                  <a:lnTo>
                    <a:pt x="1674461" y="430947"/>
                  </a:lnTo>
                  <a:cubicBezTo>
                    <a:pt x="1670453" y="446981"/>
                    <a:pt x="1656064" y="458216"/>
                    <a:pt x="1639536" y="458216"/>
                  </a:cubicBezTo>
                  <a:lnTo>
                    <a:pt x="36018" y="458216"/>
                  </a:lnTo>
                  <a:cubicBezTo>
                    <a:pt x="12595" y="458216"/>
                    <a:pt x="-4588" y="436208"/>
                    <a:pt x="1093" y="413485"/>
                  </a:cubicBezTo>
                </a:path>
              </a:pathLst>
            </a:custGeom>
            <a:solidFill>
              <a:schemeClr val="bg2">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平行四边形 14"/>
            <p:cNvSpPr/>
            <p:nvPr/>
          </p:nvSpPr>
          <p:spPr>
            <a:xfrm>
              <a:off x="653333" y="576167"/>
              <a:ext cx="422991" cy="326056"/>
            </a:xfrm>
            <a:custGeom>
              <a:avLst/>
              <a:gdLst>
                <a:gd name="connsiteX0" fmla="*/ 1093 w 572347"/>
                <a:gd name="connsiteY0" fmla="*/ 429879 h 474610"/>
                <a:gd name="connsiteX1" fmla="*/ 101746 w 572347"/>
                <a:gd name="connsiteY1" fmla="*/ 27269 h 474610"/>
                <a:gd name="connsiteX2" fmla="*/ 136671 w 572347"/>
                <a:gd name="connsiteY2" fmla="*/ 0 h 474610"/>
                <a:gd name="connsiteX3" fmla="*/ 536330 w 572347"/>
                <a:gd name="connsiteY3" fmla="*/ 0 h 474610"/>
                <a:gd name="connsiteX4" fmla="*/ 571255 w 572347"/>
                <a:gd name="connsiteY4" fmla="*/ 44731 h 474610"/>
                <a:gd name="connsiteX5" fmla="*/ 470603 w 572347"/>
                <a:gd name="connsiteY5" fmla="*/ 447341 h 474610"/>
                <a:gd name="connsiteX6" fmla="*/ 435678 w 572347"/>
                <a:gd name="connsiteY6" fmla="*/ 474610 h 474610"/>
                <a:gd name="connsiteX7" fmla="*/ 36018 w 572347"/>
                <a:gd name="connsiteY7" fmla="*/ 474610 h 474610"/>
                <a:gd name="connsiteX8" fmla="*/ 1093 w 572347"/>
                <a:gd name="connsiteY8" fmla="*/ 429879 h 47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347" h="474610">
                  <a:moveTo>
                    <a:pt x="1093" y="429879"/>
                  </a:moveTo>
                  <a:lnTo>
                    <a:pt x="101746" y="27269"/>
                  </a:lnTo>
                  <a:cubicBezTo>
                    <a:pt x="105754" y="11235"/>
                    <a:pt x="120144" y="0"/>
                    <a:pt x="136671" y="0"/>
                  </a:cubicBezTo>
                  <a:lnTo>
                    <a:pt x="536330" y="0"/>
                  </a:lnTo>
                  <a:cubicBezTo>
                    <a:pt x="559753" y="0"/>
                    <a:pt x="576936" y="22008"/>
                    <a:pt x="571255" y="44731"/>
                  </a:cubicBezTo>
                  <a:lnTo>
                    <a:pt x="470603" y="447341"/>
                  </a:lnTo>
                  <a:cubicBezTo>
                    <a:pt x="466595" y="463375"/>
                    <a:pt x="452206" y="474610"/>
                    <a:pt x="435678" y="474610"/>
                  </a:cubicBezTo>
                  <a:lnTo>
                    <a:pt x="36018" y="474610"/>
                  </a:lnTo>
                  <a:cubicBezTo>
                    <a:pt x="12595" y="474610"/>
                    <a:pt x="-4588" y="452602"/>
                    <a:pt x="1093" y="429879"/>
                  </a:cubicBezTo>
                </a:path>
              </a:pathLst>
            </a:custGeom>
            <a:gradFill>
              <a:gsLst>
                <a:gs pos="0">
                  <a:srgbClr val="FEFAF6"/>
                </a:gs>
                <a:gs pos="100000">
                  <a:srgbClr val="FFEDC8"/>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1076324" y="511765"/>
              <a:ext cx="4252191" cy="461665"/>
            </a:xfrm>
            <a:prstGeom prst="rect">
              <a:avLst/>
            </a:prstGeom>
            <a:noFill/>
          </p:spPr>
          <p:txBody>
            <a:bodyPr wrap="square" rtlCol="0">
              <a:spAutoFit/>
            </a:bodyPr>
            <a:lstStyle/>
            <a:p>
              <a:pPr algn="just" defTabSz="914400">
                <a:defRPr/>
              </a:pPr>
              <a:r>
                <a:rPr lang="zh-CN" altLang="en-US" sz="2400" b="1" dirty="0">
                  <a:gradFill>
                    <a:gsLst>
                      <a:gs pos="0">
                        <a:srgbClr val="FEFAF6"/>
                      </a:gs>
                      <a:gs pos="100000">
                        <a:srgbClr val="FFEDC8"/>
                      </a:gs>
                    </a:gsLst>
                    <a:lin ang="5400000" scaled="1"/>
                  </a:gradFill>
                  <a:cs typeface="+mn-ea"/>
                  <a:sym typeface="+mn-lt"/>
                </a:rPr>
                <a:t>新时期“全面从严治党”的内涵</a:t>
              </a:r>
            </a:p>
          </p:txBody>
        </p:sp>
      </p:grpSp>
      <p:sp>
        <p:nvSpPr>
          <p:cNvPr id="8" name="矩形 7"/>
          <p:cNvSpPr/>
          <p:nvPr/>
        </p:nvSpPr>
        <p:spPr>
          <a:xfrm>
            <a:off x="1073067" y="2004491"/>
            <a:ext cx="2921784" cy="931409"/>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思想教育要从严，要坚定理想</a:t>
            </a:r>
            <a:endParaRPr lang="en-US" altLang="zh-CN" sz="1400" b="1" dirty="0">
              <a:solidFill>
                <a:srgbClr val="FAEED8"/>
              </a:solidFill>
              <a:cs typeface="+mn-ea"/>
              <a:sym typeface="+mn-lt"/>
            </a:endParaRPr>
          </a:p>
          <a:p>
            <a:pPr algn="just" defTabSz="914400">
              <a:lnSpc>
                <a:spcPct val="150000"/>
              </a:lnSpc>
              <a:defRPr/>
            </a:pPr>
            <a:r>
              <a:rPr lang="zh-CN" altLang="en-US" sz="1400" b="1" dirty="0">
                <a:solidFill>
                  <a:srgbClr val="FAEED8"/>
                </a:solidFill>
                <a:cs typeface="+mn-ea"/>
                <a:sym typeface="+mn-lt"/>
              </a:rPr>
              <a:t>     信念，只有信念坚定才能重心</a:t>
            </a:r>
            <a:endParaRPr lang="en-US" altLang="zh-CN" sz="1400" b="1" dirty="0">
              <a:solidFill>
                <a:srgbClr val="FAEED8"/>
              </a:solidFill>
              <a:cs typeface="+mn-ea"/>
              <a:sym typeface="+mn-lt"/>
            </a:endParaRPr>
          </a:p>
          <a:p>
            <a:pPr algn="just" defTabSz="914400">
              <a:lnSpc>
                <a:spcPct val="150000"/>
              </a:lnSpc>
              <a:defRPr/>
            </a:pPr>
            <a:r>
              <a:rPr lang="zh-CN" altLang="en-US" sz="1400" b="1" dirty="0">
                <a:solidFill>
                  <a:srgbClr val="FAEED8"/>
                </a:solidFill>
                <a:cs typeface="+mn-ea"/>
                <a:sym typeface="+mn-lt"/>
              </a:rPr>
              <a:t>     不倒、不走偏路</a:t>
            </a:r>
          </a:p>
        </p:txBody>
      </p:sp>
      <p:sp>
        <p:nvSpPr>
          <p:cNvPr id="10" name="椭圆 9"/>
          <p:cNvSpPr/>
          <p:nvPr/>
        </p:nvSpPr>
        <p:spPr bwMode="auto">
          <a:xfrm>
            <a:off x="4838813" y="2579879"/>
            <a:ext cx="2005089" cy="2005089"/>
          </a:xfrm>
          <a:prstGeom prst="ellipse">
            <a:avLst/>
          </a:prstGeom>
          <a:gradFill>
            <a:gsLst>
              <a:gs pos="0">
                <a:srgbClr val="FEFAF6"/>
              </a:gs>
              <a:gs pos="100000">
                <a:srgbClr val="FFEDC8"/>
              </a:gs>
            </a:gsLst>
            <a:lin ang="5400000" scaled="1"/>
          </a:gradFill>
          <a:ln w="6350">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800" dirty="0">
              <a:ln w="19050">
                <a:noFill/>
              </a:ln>
              <a:solidFill>
                <a:schemeClr val="bg1"/>
              </a:solidFill>
              <a:cs typeface="+mn-ea"/>
              <a:sym typeface="+mn-lt"/>
            </a:endParaRPr>
          </a:p>
        </p:txBody>
      </p:sp>
      <p:sp>
        <p:nvSpPr>
          <p:cNvPr id="11" name="文本框 10"/>
          <p:cNvSpPr txBox="1"/>
          <p:nvPr/>
        </p:nvSpPr>
        <p:spPr>
          <a:xfrm>
            <a:off x="4910139" y="3315779"/>
            <a:ext cx="1862433" cy="533288"/>
          </a:xfrm>
          <a:prstGeom prst="rect">
            <a:avLst/>
          </a:prstGeom>
          <a:noFill/>
          <a:ln>
            <a:noFill/>
          </a:ln>
          <a:effectLst/>
        </p:spPr>
        <p:txBody>
          <a:bodyPr wrap="square" rtlCol="0">
            <a:spAutoFit/>
          </a:bodyPr>
          <a:lstStyle>
            <a:defPPr>
              <a:defRPr lang="zh-CN"/>
            </a:defPPr>
            <a:lvl1pPr algn="ctr">
              <a:lnSpc>
                <a:spcPct val="110000"/>
              </a:lnSpc>
              <a:defRPr sz="3200" i="0" spc="0">
                <a:ln w="19050">
                  <a:noFill/>
                </a:ln>
                <a:gradFill>
                  <a:gsLst>
                    <a:gs pos="100000">
                      <a:srgbClr val="E9BE61"/>
                    </a:gs>
                    <a:gs pos="49000">
                      <a:srgbClr val="FEEFAC"/>
                    </a:gs>
                  </a:gsLst>
                  <a:lin ang="5400000" scaled="0"/>
                </a:gradFill>
                <a:effectLst/>
                <a:latin typeface="思源宋体 CN Heavy" panose="02020900000000000000" pitchFamily="18" charset="-122"/>
                <a:ea typeface="思源宋体 CN Heavy" panose="02020900000000000000" pitchFamily="18" charset="-122"/>
              </a:defRPr>
            </a:lvl1pPr>
          </a:lstStyle>
          <a:p>
            <a:r>
              <a:rPr lang="zh-CN" altLang="en-US" sz="2800" dirty="0">
                <a:solidFill>
                  <a:srgbClr val="BA1219"/>
                </a:solidFill>
                <a:latin typeface="+mn-lt"/>
                <a:ea typeface="+mn-ea"/>
                <a:cs typeface="+mn-ea"/>
                <a:sym typeface="+mn-lt"/>
              </a:rPr>
              <a:t>“从严”</a:t>
            </a:r>
          </a:p>
        </p:txBody>
      </p:sp>
      <p:sp>
        <p:nvSpPr>
          <p:cNvPr id="13" name="矩形 12"/>
          <p:cNvSpPr/>
          <p:nvPr/>
        </p:nvSpPr>
        <p:spPr>
          <a:xfrm>
            <a:off x="1151670" y="4443968"/>
            <a:ext cx="2921784" cy="1577740"/>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作风建设要从严，要净化政治生态，严肃党内政治生活，持之以恒地贯彻落实“中央八项规定”精神驰而不息地紧盯“四风”问题出现的新形式、新动向</a:t>
            </a:r>
          </a:p>
        </p:txBody>
      </p:sp>
      <p:sp>
        <p:nvSpPr>
          <p:cNvPr id="14" name="矩形 13"/>
          <p:cNvSpPr/>
          <p:nvPr/>
        </p:nvSpPr>
        <p:spPr>
          <a:xfrm>
            <a:off x="7687861" y="1761423"/>
            <a:ext cx="3107772" cy="1577740"/>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纪律要求要从严，纪律是</a:t>
            </a:r>
          </a:p>
          <a:p>
            <a:pPr algn="just" defTabSz="914400">
              <a:lnSpc>
                <a:spcPct val="150000"/>
              </a:lnSpc>
              <a:defRPr/>
            </a:pPr>
            <a:r>
              <a:rPr lang="zh-CN" altLang="en-US" sz="1400" b="1" dirty="0">
                <a:solidFill>
                  <a:srgbClr val="FAEED8"/>
                </a:solidFill>
                <a:cs typeface="+mn-ea"/>
                <a:sym typeface="+mn-lt"/>
              </a:rPr>
              <a:t>      管党治党的尺子，要把纪</a:t>
            </a:r>
          </a:p>
          <a:p>
            <a:pPr algn="just" defTabSz="914400">
              <a:lnSpc>
                <a:spcPct val="150000"/>
              </a:lnSpc>
              <a:defRPr/>
            </a:pPr>
            <a:r>
              <a:rPr lang="zh-CN" altLang="en-US" sz="1400" b="1" dirty="0">
                <a:solidFill>
                  <a:srgbClr val="FAEED8"/>
                </a:solidFill>
                <a:cs typeface="+mn-ea"/>
                <a:sym typeface="+mn-lt"/>
              </a:rPr>
              <a:t>      律这把尺子挺在前面，立</a:t>
            </a:r>
          </a:p>
          <a:p>
            <a:pPr algn="just" defTabSz="914400">
              <a:lnSpc>
                <a:spcPct val="150000"/>
              </a:lnSpc>
              <a:defRPr/>
            </a:pPr>
            <a:r>
              <a:rPr lang="zh-CN" altLang="en-US" sz="1400" b="1" dirty="0">
                <a:solidFill>
                  <a:srgbClr val="FAEED8"/>
                </a:solidFill>
                <a:cs typeface="+mn-ea"/>
                <a:sym typeface="+mn-lt"/>
              </a:rPr>
              <a:t>      起来，严起来，要严格遵</a:t>
            </a:r>
          </a:p>
          <a:p>
            <a:pPr algn="just" defTabSz="914400">
              <a:lnSpc>
                <a:spcPct val="150000"/>
              </a:lnSpc>
              <a:defRPr/>
            </a:pPr>
            <a:r>
              <a:rPr lang="zh-CN" altLang="en-US" sz="1400" b="1" dirty="0">
                <a:solidFill>
                  <a:srgbClr val="FAEED8"/>
                </a:solidFill>
                <a:cs typeface="+mn-ea"/>
                <a:sym typeface="+mn-lt"/>
              </a:rPr>
              <a:t>      过党的政治纪律和政治规矩</a:t>
            </a:r>
          </a:p>
        </p:txBody>
      </p:sp>
      <p:sp>
        <p:nvSpPr>
          <p:cNvPr id="15" name="矩形 14"/>
          <p:cNvSpPr/>
          <p:nvPr/>
        </p:nvSpPr>
        <p:spPr>
          <a:xfrm>
            <a:off x="7687861" y="4443968"/>
            <a:ext cx="3107772" cy="1292662"/>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1400" b="1" dirty="0">
                <a:solidFill>
                  <a:srgbClr val="FAEED8"/>
                </a:solidFill>
                <a:cs typeface="+mn-ea"/>
                <a:sym typeface="+mn-lt"/>
              </a:rPr>
              <a:t>干部管理要从严，要按照好干部的标准选人用人，加强对干部的日常监督，使干部心有所畏、言有所戒、行有所止</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8" grpId="0"/>
      <p:bldP spid="10" grpId="0" animBg="1"/>
      <p:bldP spid="11"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4" cstate="screen"/>
          <a:stretch>
            <a:fillRect/>
          </a:stretch>
        </p:blipFill>
        <p:spPr>
          <a:xfrm rot="150139">
            <a:off x="-228600" y="2399734"/>
            <a:ext cx="13530943" cy="6118140"/>
          </a:xfrm>
          <a:prstGeom prst="rect">
            <a:avLst/>
          </a:prstGeom>
        </p:spPr>
      </p:pic>
      <p:pic>
        <p:nvPicPr>
          <p:cNvPr id="4" name="图片 3"/>
          <p:cNvPicPr>
            <a:picLocks noChangeAspect="1"/>
          </p:cNvPicPr>
          <p:nvPr/>
        </p:nvPicPr>
        <p:blipFill>
          <a:blip r:embed="rId5"/>
          <a:stretch>
            <a:fillRect/>
          </a:stretch>
        </p:blipFill>
        <p:spPr>
          <a:xfrm>
            <a:off x="354461" y="3320512"/>
            <a:ext cx="2971800" cy="2870200"/>
          </a:xfrm>
          <a:prstGeom prst="rect">
            <a:avLst/>
          </a:prstGeom>
        </p:spPr>
      </p:pic>
      <p:sp>
        <p:nvSpPr>
          <p:cNvPr id="5" name="矩形 4"/>
          <p:cNvSpPr/>
          <p:nvPr/>
        </p:nvSpPr>
        <p:spPr>
          <a:xfrm>
            <a:off x="3251230" y="1328897"/>
            <a:ext cx="6571281" cy="1107996"/>
          </a:xfrm>
          <a:prstGeom prst="rect">
            <a:avLst/>
          </a:prstGeom>
        </p:spPr>
        <p:txBody>
          <a:bodyPr wrap="square" lIns="0" tIns="0" rIns="0" bIns="0">
            <a:spAutoFit/>
          </a:bodyPr>
          <a:lstStyle/>
          <a:p>
            <a:pPr algn="just" defTabSz="914400">
              <a:defRPr/>
            </a:pP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第二章</a:t>
            </a:r>
          </a:p>
        </p:txBody>
      </p:sp>
      <p:sp>
        <p:nvSpPr>
          <p:cNvPr id="6" name="矩形 5"/>
          <p:cNvSpPr/>
          <p:nvPr/>
        </p:nvSpPr>
        <p:spPr>
          <a:xfrm>
            <a:off x="280035" y="2505710"/>
            <a:ext cx="11266170" cy="1107440"/>
          </a:xfrm>
          <a:prstGeom prst="rect">
            <a:avLst/>
          </a:prstGeom>
        </p:spPr>
        <p:txBody>
          <a:bodyPr wrap="square" lIns="0" tIns="0" rIns="0" bIns="0">
            <a:spAutoFit/>
          </a:bodyPr>
          <a:lstStyle/>
          <a:p>
            <a:pPr algn="just" defTabSz="914400">
              <a:defRPr/>
            </a:pPr>
            <a:r>
              <a:rPr lang="en-US" altLang="zh-CN"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a:t>
            </a: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全面从严治党</a:t>
            </a:r>
            <a:r>
              <a:rPr lang="en-US" altLang="zh-CN"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a:t>
            </a:r>
            <a:r>
              <a:rPr lang="zh-CN" altLang="en-US" sz="7200" dirty="0">
                <a:gradFill>
                  <a:gsLst>
                    <a:gs pos="0">
                      <a:srgbClr val="FEFAF6"/>
                    </a:gs>
                    <a:gs pos="100000">
                      <a:srgbClr val="FFEDC8"/>
                    </a:gs>
                  </a:gsLst>
                  <a:lin ang="5400000" scaled="1"/>
                </a:gradFill>
                <a:latin typeface="汉仪行楷简" panose="02010609000101010101" pitchFamily="49" charset="-122"/>
                <a:ea typeface="汉仪行楷简" panose="02010609000101010101" pitchFamily="49" charset="-122"/>
                <a:cs typeface="+mn-ea"/>
                <a:sym typeface="+mn-lt"/>
              </a:rPr>
              <a:t>的必要性</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8"/>
  <p:tag name="KSO_WPP_MARK_KEY" val="e2494a43-a326-4bb1-b680-75722bf7b909"/>
  <p:tag name="COMMONDATA" val="eyJoZGlkIjoiZGFiZjMwZTNiMWQwYmE4NmM5ZjJmNmJkZjE4ZTc3Yz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634.866141732284,&quot;width&quot;:21308.571653543306}"/>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apbjn3og">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273</TotalTime>
  <Words>2676</Words>
  <Application>Microsoft Office PowerPoint</Application>
  <PresentationFormat>宽屏</PresentationFormat>
  <Paragraphs>165</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等线</vt:lpstr>
      <vt:lpstr>汉仪行楷简</vt:lpstr>
      <vt:lpstr>华文隶书</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建党节</dc:title>
  <dc:creator>第一PPT</dc:creator>
  <cp:keywords>www.1ppt.com</cp:keywords>
  <dc:description>www.1ppt.com</dc:description>
  <cp:lastModifiedBy>ki kio</cp:lastModifiedBy>
  <cp:revision>301</cp:revision>
  <dcterms:created xsi:type="dcterms:W3CDTF">2017-08-18T03:02:00Z</dcterms:created>
  <dcterms:modified xsi:type="dcterms:W3CDTF">2022-10-18T17:10:04Z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7B57211C51DD4FA7880BAC3BDB72FF93</vt:lpwstr>
  </property>
</Properties>
</file>