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60"/>
  </p:notesMasterIdLst>
  <p:handoutMasterIdLst>
    <p:handoutMasterId r:id="rId61"/>
  </p:handoutMasterIdLst>
  <p:sldIdLst>
    <p:sldId id="256" r:id="rId3"/>
    <p:sldId id="257" r:id="rId4"/>
    <p:sldId id="345" r:id="rId5"/>
    <p:sldId id="419" r:id="rId6"/>
    <p:sldId id="379" r:id="rId7"/>
    <p:sldId id="268" r:id="rId8"/>
    <p:sldId id="270" r:id="rId9"/>
    <p:sldId id="276" r:id="rId10"/>
    <p:sldId id="355" r:id="rId11"/>
    <p:sldId id="356" r:id="rId12"/>
    <p:sldId id="292" r:id="rId13"/>
    <p:sldId id="317" r:id="rId14"/>
    <p:sldId id="382" r:id="rId15"/>
    <p:sldId id="383" r:id="rId16"/>
    <p:sldId id="389" r:id="rId17"/>
    <p:sldId id="408" r:id="rId18"/>
    <p:sldId id="405" r:id="rId19"/>
    <p:sldId id="407" r:id="rId20"/>
    <p:sldId id="386" r:id="rId21"/>
    <p:sldId id="387" r:id="rId22"/>
    <p:sldId id="352" r:id="rId23"/>
    <p:sldId id="403" r:id="rId24"/>
    <p:sldId id="353" r:id="rId25"/>
    <p:sldId id="354" r:id="rId26"/>
    <p:sldId id="391" r:id="rId27"/>
    <p:sldId id="392" r:id="rId28"/>
    <p:sldId id="393" r:id="rId29"/>
    <p:sldId id="396" r:id="rId30"/>
    <p:sldId id="394" r:id="rId31"/>
    <p:sldId id="395" r:id="rId32"/>
    <p:sldId id="397" r:id="rId33"/>
    <p:sldId id="409" r:id="rId34"/>
    <p:sldId id="399" r:id="rId35"/>
    <p:sldId id="398" r:id="rId36"/>
    <p:sldId id="319" r:id="rId37"/>
    <p:sldId id="374" r:id="rId38"/>
    <p:sldId id="417" r:id="rId39"/>
    <p:sldId id="416" r:id="rId40"/>
    <p:sldId id="375" r:id="rId41"/>
    <p:sldId id="377" r:id="rId42"/>
    <p:sldId id="412" r:id="rId43"/>
    <p:sldId id="413" r:id="rId44"/>
    <p:sldId id="376" r:id="rId45"/>
    <p:sldId id="400" r:id="rId46"/>
    <p:sldId id="378" r:id="rId47"/>
    <p:sldId id="401" r:id="rId48"/>
    <p:sldId id="402" r:id="rId49"/>
    <p:sldId id="414" r:id="rId50"/>
    <p:sldId id="415" r:id="rId51"/>
    <p:sldId id="328" r:id="rId52"/>
    <p:sldId id="321" r:id="rId53"/>
    <p:sldId id="404" r:id="rId54"/>
    <p:sldId id="410" r:id="rId55"/>
    <p:sldId id="411" r:id="rId56"/>
    <p:sldId id="418" r:id="rId57"/>
    <p:sldId id="420" r:id="rId58"/>
    <p:sldId id="310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bg1"/>
        </a:solidFill>
        <a:latin typeface="Times New Roman" pitchFamily="18" charset="0"/>
        <a:ea typeface="仿宋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000099"/>
    <a:srgbClr val="CCE8CE"/>
    <a:srgbClr val="33CC33"/>
    <a:srgbClr val="000066"/>
    <a:srgbClr val="555ACE"/>
    <a:srgbClr val="555ACD"/>
    <a:srgbClr val="FFCC00"/>
    <a:srgbClr val="333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2" autoAdjust="0"/>
    <p:restoredTop sz="95733" autoAdjust="0"/>
  </p:normalViewPr>
  <p:slideViewPr>
    <p:cSldViewPr>
      <p:cViewPr varScale="1">
        <p:scale>
          <a:sx n="109" d="100"/>
          <a:sy n="109" d="100"/>
        </p:scale>
        <p:origin x="-11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404"/>
    </p:cViewPr>
  </p:sorterViewPr>
  <p:notesViewPr>
    <p:cSldViewPr>
      <p:cViewPr varScale="1">
        <p:scale>
          <a:sx n="67" d="100"/>
          <a:sy n="67" d="100"/>
        </p:scale>
        <p:origin x="-332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74CE0-DD50-4D45-9700-4BAFDF0069BF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A33BE-4E43-4E99-9AFB-CFF97A43A6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BD7C0-30C3-4DB1-9679-670E0E8E82A4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070AF-8FBC-41E3-A54A-5193C74360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070AF-8FBC-41E3-A54A-5193C743601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070AF-8FBC-41E3-A54A-5193C743601F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070AF-8FBC-41E3-A54A-5193C743601F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6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3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Picture 50" descr="b9094c0fa167f7376159f36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3991" y="2205038"/>
            <a:ext cx="2058987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3" name="WordArt 45"/>
          <p:cNvSpPr>
            <a:spLocks noChangeArrowheads="1" noChangeShapeType="1" noTextEdit="1"/>
          </p:cNvSpPr>
          <p:nvPr/>
        </p:nvSpPr>
        <p:spPr bwMode="auto">
          <a:xfrm>
            <a:off x="1547664" y="981075"/>
            <a:ext cx="6192688" cy="1152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zh-CN" altLang="en-US" sz="3600" kern="10" dirty="0" smtClean="0">
                <a:ln w="9525">
                  <a:round/>
                  <a:headEnd/>
                  <a:tailEnd/>
                </a:ln>
                <a:solidFill>
                  <a:srgbClr val="FF0000"/>
                </a:solidFill>
                <a:latin typeface="仿宋_GB2312" pitchFamily="49" charset="-122"/>
              </a:rPr>
              <a:t>电子技术课程</a:t>
            </a:r>
            <a:r>
              <a:rPr lang="zh-CN" altLang="en-US" sz="3600" kern="1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latin typeface="仿宋_GB2312" pitchFamily="49" charset="-122"/>
              </a:rPr>
              <a:t>设计</a:t>
            </a:r>
          </a:p>
        </p:txBody>
      </p:sp>
      <p:sp>
        <p:nvSpPr>
          <p:cNvPr id="2094" name="WordArt 46"/>
          <p:cNvSpPr>
            <a:spLocks noChangeArrowheads="1" noChangeShapeType="1" noTextEdit="1"/>
          </p:cNvSpPr>
          <p:nvPr/>
        </p:nvSpPr>
        <p:spPr bwMode="auto">
          <a:xfrm>
            <a:off x="3469803" y="4581525"/>
            <a:ext cx="2293938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zh-CN" altLang="en-US" sz="2800" kern="1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latin typeface="仿宋_GB2312" pitchFamily="49" charset="-122"/>
              </a:rPr>
              <a:t>主讲：曹锁胜</a:t>
            </a:r>
          </a:p>
        </p:txBody>
      </p:sp>
      <p:sp>
        <p:nvSpPr>
          <p:cNvPr id="2095" name="WordArt 47"/>
          <p:cNvSpPr>
            <a:spLocks noChangeArrowheads="1" noChangeShapeType="1" noTextEdit="1"/>
          </p:cNvSpPr>
          <p:nvPr/>
        </p:nvSpPr>
        <p:spPr bwMode="auto">
          <a:xfrm>
            <a:off x="2051720" y="5418932"/>
            <a:ext cx="5040560" cy="446116"/>
          </a:xfrm>
          <a:prstGeom prst="rect">
            <a:avLst/>
          </a:prstGeom>
          <a:noFill/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2400" kern="10" dirty="0" smtClean="0">
                <a:ln w="9525">
                  <a:round/>
                  <a:headEnd/>
                  <a:tailEnd/>
                </a:ln>
                <a:solidFill>
                  <a:srgbClr val="FF0000"/>
                </a:solidFill>
                <a:latin typeface="仿宋_GB2312" pitchFamily="49" charset="-122"/>
              </a:rPr>
              <a:t>河北大学质量技术监督学院</a:t>
            </a:r>
            <a:endParaRPr lang="zh-CN" altLang="en-US" sz="2400" kern="10" dirty="0">
              <a:ln w="9525">
                <a:round/>
                <a:headEnd/>
                <a:tailEnd/>
              </a:ln>
              <a:solidFill>
                <a:srgbClr val="FF0000"/>
              </a:solidFill>
              <a:latin typeface="仿宋_GB2312" pitchFamily="49" charset="-122"/>
            </a:endParaRPr>
          </a:p>
        </p:txBody>
      </p:sp>
      <p:pic>
        <p:nvPicPr>
          <p:cNvPr id="2099" name="Picture 51" descr="221146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5041" y="2205038"/>
            <a:ext cx="1781175" cy="215741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323850" y="1340768"/>
            <a:ext cx="84963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4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设计要求是用中规模集成电路设计竞赛抢答器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indent="2664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具体要求是：</a:t>
            </a:r>
          </a:p>
          <a:p>
            <a:pPr indent="2664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①抢答组数为</a:t>
            </a:r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r>
              <a:rPr lang="zh-CN" altLang="en-US" sz="2400" dirty="0" smtClean="0">
                <a:solidFill>
                  <a:schemeClr val="tx1"/>
                </a:solidFill>
              </a:rPr>
              <a:t>组，组号为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～</a:t>
            </a:r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r>
              <a:rPr lang="zh-CN" altLang="en-US" sz="2400" dirty="0" smtClean="0">
                <a:solidFill>
                  <a:schemeClr val="tx1"/>
                </a:solidFill>
              </a:rPr>
              <a:t>号。</a:t>
            </a:r>
          </a:p>
          <a:p>
            <a:pPr indent="2664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②抢答时，最先抢答一组的组号由数字显示，并能对抢中者有灯光的提示；未抢答时无数字显示。</a:t>
            </a:r>
          </a:p>
          <a:p>
            <a:pPr indent="2664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③主持人能控制抢答器的“抢答”“复位”功能，并有灯光提示，即主持人按下“抢答”按钮后抢答有效，指示灯亮；未按下“抢答”按钮时，抢答按钮不起作用，指示灯不亮。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528" y="188640"/>
            <a:ext cx="40430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设计举例</a:t>
            </a:r>
            <a:r>
              <a:rPr lang="en-US" altLang="zh-CN" sz="2400" dirty="0" smtClean="0">
                <a:solidFill>
                  <a:schemeClr val="tx1"/>
                </a:solidFill>
              </a:rPr>
              <a:t>—8</a:t>
            </a:r>
            <a:r>
              <a:rPr lang="zh-CN" altLang="en-US" sz="2400" dirty="0" smtClean="0">
                <a:solidFill>
                  <a:schemeClr val="tx1"/>
                </a:solidFill>
              </a:rPr>
              <a:t>路竞赛抢答器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15613" y="817548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err="1" smtClean="0">
                <a:solidFill>
                  <a:srgbClr val="FF0000"/>
                </a:solidFill>
              </a:rPr>
              <a:t>用集成电路设计竞赛抢答器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 bwMode="auto">
          <a:xfrm>
            <a:off x="3235078" y="1556792"/>
            <a:ext cx="2160000" cy="360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607332" y="1097340"/>
            <a:ext cx="2160000" cy="360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065569" y="1556792"/>
            <a:ext cx="1908000" cy="360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484728" y="1097340"/>
            <a:ext cx="1800000" cy="360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254431" y="1097340"/>
            <a:ext cx="936104" cy="360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42068" name="Rectangle 52"/>
          <p:cNvSpPr>
            <a:spLocks noChangeArrowheads="1"/>
          </p:cNvSpPr>
          <p:nvPr/>
        </p:nvSpPr>
        <p:spPr bwMode="auto">
          <a:xfrm>
            <a:off x="431800" y="116632"/>
            <a:ext cx="215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一、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设计方案</a:t>
            </a:r>
          </a:p>
        </p:txBody>
      </p:sp>
      <p:sp>
        <p:nvSpPr>
          <p:cNvPr id="342069" name="Rectangle 53"/>
          <p:cNvSpPr>
            <a:spLocks noChangeArrowheads="1"/>
          </p:cNvSpPr>
          <p:nvPr/>
        </p:nvSpPr>
        <p:spPr bwMode="auto">
          <a:xfrm>
            <a:off x="499796" y="1952787"/>
            <a:ext cx="32383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产生抢答信号的电路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342070" name="Rectangle 54"/>
          <p:cNvSpPr>
            <a:spLocks noChangeArrowheads="1"/>
          </p:cNvSpPr>
          <p:nvPr/>
        </p:nvSpPr>
        <p:spPr bwMode="auto">
          <a:xfrm>
            <a:off x="395288" y="591071"/>
            <a:ext cx="15776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仿宋_GB2312" pitchFamily="49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．原理图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342071" name="Rectangle 55"/>
          <p:cNvSpPr>
            <a:spLocks noChangeArrowheads="1"/>
          </p:cNvSpPr>
          <p:nvPr/>
        </p:nvSpPr>
        <p:spPr bwMode="auto">
          <a:xfrm>
            <a:off x="395288" y="1034671"/>
            <a:ext cx="8281987" cy="85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0" rIns="90000" b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仿宋_GB2312" pitchFamily="49" charset="-122"/>
              </a:rPr>
              <a:t>【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②</a:t>
            </a:r>
            <a:r>
              <a:rPr lang="en-US" altLang="en-US" sz="2400" dirty="0" err="1" smtClean="0">
                <a:solidFill>
                  <a:schemeClr val="tx1"/>
                </a:solidFill>
                <a:latin typeface="仿宋_GB2312" pitchFamily="49" charset="-122"/>
              </a:rPr>
              <a:t>抢答时，最先抢答一组的组号由数字显示，并能对抢中者有灯光的提示；无抢答时不显示</a:t>
            </a:r>
            <a:r>
              <a:rPr lang="en-US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。</a:t>
            </a:r>
            <a:r>
              <a:rPr lang="en-US" altLang="zh-CN" sz="2400" dirty="0" smtClean="0">
                <a:solidFill>
                  <a:srgbClr val="FF0000"/>
                </a:solidFill>
                <a:latin typeface="仿宋_GB2312" pitchFamily="49" charset="-122"/>
              </a:rPr>
              <a:t>】</a:t>
            </a:r>
            <a:endParaRPr lang="en-US" altLang="en-US" sz="2400" dirty="0">
              <a:solidFill>
                <a:srgbClr val="FF0000"/>
              </a:solidFill>
              <a:latin typeface="仿宋_GB2312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95288" y="4393684"/>
            <a:ext cx="8281987" cy="39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latin typeface="仿宋_GB2312" pitchFamily="49" charset="-122"/>
              </a:rPr>
              <a:t>【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③</a:t>
            </a:r>
            <a:r>
              <a:rPr lang="en-US" altLang="en-US" sz="2400" dirty="0" err="1" smtClean="0">
                <a:solidFill>
                  <a:schemeClr val="tx1"/>
                </a:solidFill>
                <a:latin typeface="仿宋_GB2312" pitchFamily="49" charset="-122"/>
              </a:rPr>
              <a:t>主持人能控制抢答器的</a:t>
            </a:r>
            <a:r>
              <a:rPr lang="en-US" altLang="en-US" sz="2400" dirty="0" err="1">
                <a:solidFill>
                  <a:schemeClr val="tx1"/>
                </a:solidFill>
                <a:latin typeface="仿宋_GB2312" pitchFamily="49" charset="-122"/>
              </a:rPr>
              <a:t>“抢答</a:t>
            </a:r>
            <a:r>
              <a:rPr lang="en-US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”“</a:t>
            </a:r>
            <a:r>
              <a:rPr lang="en-US" altLang="en-US" sz="2400" dirty="0" err="1">
                <a:solidFill>
                  <a:schemeClr val="tx1"/>
                </a:solidFill>
                <a:latin typeface="仿宋_GB2312" pitchFamily="49" charset="-122"/>
              </a:rPr>
              <a:t>复位”功能</a:t>
            </a:r>
            <a:r>
              <a:rPr lang="en-US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。</a:t>
            </a:r>
            <a:r>
              <a:rPr lang="en-US" altLang="zh-CN" sz="2400" dirty="0" smtClean="0">
                <a:solidFill>
                  <a:srgbClr val="FF0000"/>
                </a:solidFill>
                <a:latin typeface="仿宋_GB2312" pitchFamily="49" charset="-122"/>
              </a:rPr>
              <a:t>】</a:t>
            </a:r>
            <a:endParaRPr lang="en-US" altLang="en-US" sz="2400" dirty="0">
              <a:solidFill>
                <a:srgbClr val="FF0000"/>
              </a:solidFill>
              <a:latin typeface="仿宋_GB2312" pitchFamily="49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95288" y="4837284"/>
            <a:ext cx="432201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控制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/>
              </a:rPr>
              <a:t>“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抢答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/>
              </a:rPr>
              <a:t>”“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复位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/>
              </a:rPr>
              <a:t>”电路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5288" y="5373216"/>
            <a:ext cx="84248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任何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电路都离不开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电源 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——</a:t>
            </a:r>
            <a:r>
              <a:rPr lang="zh-CN" altLang="en-US" sz="2400" dirty="0">
                <a:solidFill>
                  <a:srgbClr val="0000FF"/>
                </a:solidFill>
                <a:latin typeface="仿宋_GB2312" pitchFamily="49" charset="-122"/>
              </a:rPr>
              <a:t>电源电路 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。</a:t>
            </a:r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395288" y="3881251"/>
            <a:ext cx="35477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对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抢中者有灯光的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提示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395288" y="2441720"/>
            <a:ext cx="84248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迅速准确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地判断出抢答组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别，保存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组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别，同时阻止其它组别抢答的电路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4" name="Rectangle 53"/>
          <p:cNvSpPr>
            <a:spLocks noChangeArrowheads="1"/>
          </p:cNvSpPr>
          <p:nvPr/>
        </p:nvSpPr>
        <p:spPr bwMode="auto">
          <a:xfrm>
            <a:off x="395288" y="3392318"/>
            <a:ext cx="50946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组号用数字显示，无抢答时不显示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7" name="Rectangle 53"/>
          <p:cNvSpPr>
            <a:spLocks noChangeArrowheads="1"/>
          </p:cNvSpPr>
          <p:nvPr/>
        </p:nvSpPr>
        <p:spPr bwMode="auto">
          <a:xfrm>
            <a:off x="3563888" y="1952787"/>
            <a:ext cx="29658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/>
              </a:rPr>
              <a:t>——</a:t>
            </a:r>
            <a:r>
              <a:rPr lang="zh-CN" altLang="en-US" sz="2400" dirty="0" smtClean="0">
                <a:solidFill>
                  <a:srgbClr val="0000FF"/>
                </a:solidFill>
                <a:latin typeface="仿宋_GB2312" pitchFamily="49" charset="-122"/>
              </a:rPr>
              <a:t>抢答信号电路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8" name="Rectangle 53"/>
          <p:cNvSpPr>
            <a:spLocks noChangeArrowheads="1"/>
          </p:cNvSpPr>
          <p:nvPr/>
        </p:nvSpPr>
        <p:spPr bwMode="auto">
          <a:xfrm>
            <a:off x="2100868" y="2912720"/>
            <a:ext cx="29658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/>
              </a:rPr>
              <a:t>——</a:t>
            </a:r>
            <a:r>
              <a:rPr lang="zh-CN" altLang="en-US" sz="2400" dirty="0" smtClean="0">
                <a:solidFill>
                  <a:srgbClr val="0000FF"/>
                </a:solidFill>
                <a:latin typeface="仿宋_GB2312" pitchFamily="49" charset="-122"/>
              </a:rPr>
              <a:t>抢答</a:t>
            </a:r>
            <a:r>
              <a:rPr lang="zh-CN" altLang="en-US" sz="2400" dirty="0">
                <a:solidFill>
                  <a:srgbClr val="0000FF"/>
                </a:solidFill>
                <a:latin typeface="仿宋_GB2312" pitchFamily="49" charset="-122"/>
              </a:rPr>
              <a:t>锁存</a:t>
            </a:r>
            <a:r>
              <a:rPr lang="zh-CN" altLang="en-US" sz="2400" dirty="0" smtClean="0">
                <a:solidFill>
                  <a:srgbClr val="0000FF"/>
                </a:solidFill>
                <a:latin typeface="仿宋_GB2312" pitchFamily="49" charset="-122"/>
              </a:rPr>
              <a:t>电路</a:t>
            </a:r>
            <a:r>
              <a:rPr lang="zh-CN" altLang="en-US" sz="2400" dirty="0" smtClean="0">
                <a:solidFill>
                  <a:srgbClr val="000099"/>
                </a:solidFill>
                <a:latin typeface="仿宋_GB2312" pitchFamily="49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9" name="Rectangle 53"/>
          <p:cNvSpPr>
            <a:spLocks noChangeArrowheads="1"/>
          </p:cNvSpPr>
          <p:nvPr/>
        </p:nvSpPr>
        <p:spPr bwMode="auto">
          <a:xfrm>
            <a:off x="5292080" y="3392318"/>
            <a:ext cx="389401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/>
              </a:rPr>
              <a:t>——</a:t>
            </a:r>
            <a:r>
              <a:rPr lang="zh-CN" altLang="en-US" sz="2400" dirty="0" smtClean="0">
                <a:solidFill>
                  <a:srgbClr val="0000FF"/>
                </a:solidFill>
                <a:latin typeface="仿宋_GB2312" pitchFamily="49" charset="-122"/>
              </a:rPr>
              <a:t>编码</a:t>
            </a:r>
            <a:r>
              <a:rPr lang="zh-CN" altLang="en-US" sz="2400" dirty="0">
                <a:solidFill>
                  <a:srgbClr val="0000FF"/>
                </a:solidFill>
                <a:latin typeface="仿宋_GB2312" pitchFamily="49" charset="-122"/>
              </a:rPr>
              <a:t>、译码</a:t>
            </a:r>
            <a:r>
              <a:rPr lang="zh-CN" altLang="en-US" sz="2400" dirty="0" smtClean="0">
                <a:solidFill>
                  <a:srgbClr val="0000FF"/>
                </a:solidFill>
                <a:latin typeface="仿宋_GB2312" pitchFamily="49" charset="-122"/>
              </a:rPr>
              <a:t>、数码管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20" name="Rectangle 53"/>
          <p:cNvSpPr>
            <a:spLocks noChangeArrowheads="1"/>
          </p:cNvSpPr>
          <p:nvPr/>
        </p:nvSpPr>
        <p:spPr bwMode="auto">
          <a:xfrm>
            <a:off x="3840490" y="3881891"/>
            <a:ext cx="2965877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/>
              </a:rPr>
              <a:t>——</a:t>
            </a:r>
            <a:r>
              <a:rPr lang="zh-CN" altLang="en-US" sz="2400" dirty="0" smtClean="0">
                <a:solidFill>
                  <a:srgbClr val="0000FF"/>
                </a:solidFill>
                <a:latin typeface="仿宋_GB2312" pitchFamily="49" charset="-122"/>
              </a:rPr>
              <a:t>灯光提示电路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4499992" y="4837284"/>
            <a:ext cx="32752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/>
              </a:rPr>
              <a:t>——</a:t>
            </a:r>
            <a:r>
              <a:rPr lang="zh-CN" altLang="en-US" sz="2400" dirty="0">
                <a:solidFill>
                  <a:srgbClr val="0000FF"/>
                </a:solidFill>
                <a:latin typeface="仿宋_GB2312" pitchFamily="49" charset="-122"/>
              </a:rPr>
              <a:t>主持人控制电路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。</a:t>
            </a:r>
          </a:p>
        </p:txBody>
      </p:sp>
      <p:sp>
        <p:nvSpPr>
          <p:cNvPr id="25" name="Rectangle 54"/>
          <p:cNvSpPr>
            <a:spLocks noChangeArrowheads="1"/>
          </p:cNvSpPr>
          <p:nvPr/>
        </p:nvSpPr>
        <p:spPr bwMode="auto">
          <a:xfrm>
            <a:off x="2058220" y="591071"/>
            <a:ext cx="54441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根据设计任务和要求，进行</a:t>
            </a: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分析得到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6" grpId="0" animBg="1"/>
      <p:bldP spid="16" grpId="1" animBg="1"/>
      <p:bldP spid="15" grpId="0" animBg="1"/>
      <p:bldP spid="15" grpId="1" animBg="1"/>
      <p:bldP spid="342071" grpId="0"/>
      <p:bldP spid="9" grpId="0"/>
      <p:bldP spid="10" grpId="0"/>
      <p:bldP spid="11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5" name="Rectangle 9"/>
          <p:cNvSpPr>
            <a:spLocks noChangeArrowheads="1"/>
          </p:cNvSpPr>
          <p:nvPr/>
        </p:nvSpPr>
        <p:spPr bwMode="auto">
          <a:xfrm>
            <a:off x="323850" y="1087576"/>
            <a:ext cx="842486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竞赛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抢答器应包括以下部分：</a:t>
            </a:r>
          </a:p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主持人</a:t>
            </a:r>
            <a:r>
              <a:rPr lang="zh-CN" altLang="en-US" sz="2400" dirty="0">
                <a:solidFill>
                  <a:srgbClr val="FF0000"/>
                </a:solidFill>
                <a:latin typeface="仿宋_GB2312" pitchFamily="49" charset="-122"/>
              </a:rPr>
              <a:t>控制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电路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抢答信号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电路、</a:t>
            </a: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抢答锁存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电路、</a:t>
            </a: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编码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电路、</a:t>
            </a: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译码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电路、</a:t>
            </a: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数码管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灯光</a:t>
            </a:r>
            <a:r>
              <a:rPr lang="zh-CN" altLang="en-US" sz="2400" dirty="0">
                <a:solidFill>
                  <a:srgbClr val="FF0000"/>
                </a:solidFill>
                <a:latin typeface="仿宋_GB2312" pitchFamily="49" charset="-122"/>
              </a:rPr>
              <a:t>提示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电路和</a:t>
            </a:r>
            <a:r>
              <a:rPr lang="zh-CN" altLang="en-US" sz="2400" dirty="0">
                <a:solidFill>
                  <a:srgbClr val="FF0000"/>
                </a:solidFill>
                <a:latin typeface="仿宋_GB2312" pitchFamily="49" charset="-122"/>
              </a:rPr>
              <a:t>电源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电路。</a:t>
            </a:r>
          </a:p>
        </p:txBody>
      </p:sp>
      <p:sp>
        <p:nvSpPr>
          <p:cNvPr id="372747" name="Rectangle 11"/>
          <p:cNvSpPr>
            <a:spLocks noChangeArrowheads="1"/>
          </p:cNvSpPr>
          <p:nvPr/>
        </p:nvSpPr>
        <p:spPr bwMode="auto">
          <a:xfrm>
            <a:off x="611560" y="2607295"/>
            <a:ext cx="3240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抢答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器的原理框图</a:t>
            </a:r>
          </a:p>
        </p:txBody>
      </p: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431800" y="116632"/>
            <a:ext cx="215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一、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设计方案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394627" y="3257080"/>
            <a:ext cx="6206540" cy="2116136"/>
            <a:chOff x="1394627" y="3257080"/>
            <a:chExt cx="6206540" cy="2116136"/>
          </a:xfrm>
        </p:grpSpPr>
        <p:sp>
          <p:nvSpPr>
            <p:cNvPr id="372750" name="AutoShape 14"/>
            <p:cNvSpPr>
              <a:spLocks noChangeArrowheads="1"/>
            </p:cNvSpPr>
            <p:nvPr/>
          </p:nvSpPr>
          <p:spPr bwMode="auto">
            <a:xfrm>
              <a:off x="6665167" y="4117835"/>
              <a:ext cx="936000" cy="369888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数码管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2751" name="AutoShape 15"/>
            <p:cNvSpPr>
              <a:spLocks noChangeArrowheads="1"/>
            </p:cNvSpPr>
            <p:nvPr/>
          </p:nvSpPr>
          <p:spPr bwMode="auto">
            <a:xfrm>
              <a:off x="2470409" y="3978779"/>
              <a:ext cx="1116000" cy="648000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抢答锁存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2752" name="AutoShape 16"/>
            <p:cNvSpPr>
              <a:spLocks noChangeArrowheads="1"/>
            </p:cNvSpPr>
            <p:nvPr/>
          </p:nvSpPr>
          <p:spPr bwMode="auto">
            <a:xfrm>
              <a:off x="3978191" y="3978779"/>
              <a:ext cx="958850" cy="646331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编码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2753" name="AutoShape 17"/>
            <p:cNvSpPr>
              <a:spLocks noChangeArrowheads="1"/>
            </p:cNvSpPr>
            <p:nvPr/>
          </p:nvSpPr>
          <p:spPr bwMode="auto">
            <a:xfrm>
              <a:off x="5328823" y="3978779"/>
              <a:ext cx="944563" cy="646331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译码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2754" name="Line 18"/>
            <p:cNvSpPr>
              <a:spLocks noChangeShapeType="1"/>
            </p:cNvSpPr>
            <p:nvPr/>
          </p:nvSpPr>
          <p:spPr bwMode="auto">
            <a:xfrm>
              <a:off x="3602300" y="4301985"/>
              <a:ext cx="3600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2755" name="Line 19"/>
            <p:cNvSpPr>
              <a:spLocks noChangeShapeType="1"/>
            </p:cNvSpPr>
            <p:nvPr/>
          </p:nvSpPr>
          <p:spPr bwMode="auto">
            <a:xfrm>
              <a:off x="4952932" y="4301985"/>
              <a:ext cx="3600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2756" name="Line 20"/>
            <p:cNvSpPr>
              <a:spLocks noChangeShapeType="1"/>
            </p:cNvSpPr>
            <p:nvPr/>
          </p:nvSpPr>
          <p:spPr bwMode="auto">
            <a:xfrm>
              <a:off x="6289277" y="4301985"/>
              <a:ext cx="3600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2757" name="Line 21"/>
            <p:cNvSpPr>
              <a:spLocks noChangeShapeType="1"/>
            </p:cNvSpPr>
            <p:nvPr/>
          </p:nvSpPr>
          <p:spPr bwMode="auto">
            <a:xfrm>
              <a:off x="2094518" y="4301985"/>
              <a:ext cx="3600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2758" name="AutoShape 22"/>
            <p:cNvSpPr>
              <a:spLocks noChangeArrowheads="1"/>
            </p:cNvSpPr>
            <p:nvPr/>
          </p:nvSpPr>
          <p:spPr bwMode="auto">
            <a:xfrm>
              <a:off x="1394627" y="3979614"/>
              <a:ext cx="684000" cy="646331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控制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2759" name="AutoShape 23"/>
            <p:cNvSpPr>
              <a:spLocks noChangeArrowheads="1"/>
            </p:cNvSpPr>
            <p:nvPr/>
          </p:nvSpPr>
          <p:spPr bwMode="auto">
            <a:xfrm>
              <a:off x="1544865" y="4990628"/>
              <a:ext cx="1714500" cy="369888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灯光提示电路</a:t>
              </a:r>
            </a:p>
          </p:txBody>
        </p:sp>
        <p:sp>
          <p:nvSpPr>
            <p:cNvPr id="372760" name="Line 24"/>
            <p:cNvSpPr>
              <a:spLocks noChangeShapeType="1"/>
            </p:cNvSpPr>
            <p:nvPr/>
          </p:nvSpPr>
          <p:spPr bwMode="auto">
            <a:xfrm>
              <a:off x="3031996" y="4617108"/>
              <a:ext cx="0" cy="360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2763" name="AutoShape 27"/>
            <p:cNvSpPr>
              <a:spLocks noChangeArrowheads="1"/>
            </p:cNvSpPr>
            <p:nvPr/>
          </p:nvSpPr>
          <p:spPr bwMode="auto">
            <a:xfrm>
              <a:off x="4554185" y="5003328"/>
              <a:ext cx="1223963" cy="369888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电源电路</a:t>
              </a:r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1749400" y="4617108"/>
              <a:ext cx="0" cy="360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AutoShape 27"/>
            <p:cNvSpPr>
              <a:spLocks noChangeArrowheads="1"/>
            </p:cNvSpPr>
            <p:nvPr/>
          </p:nvSpPr>
          <p:spPr bwMode="auto">
            <a:xfrm>
              <a:off x="2381173" y="3257080"/>
              <a:ext cx="1223963" cy="369888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抢答信号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2986265" y="3617120"/>
              <a:ext cx="0" cy="360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54"/>
          <p:cNvSpPr>
            <a:spLocks noChangeArrowheads="1"/>
          </p:cNvSpPr>
          <p:nvPr/>
        </p:nvSpPr>
        <p:spPr bwMode="auto">
          <a:xfrm>
            <a:off x="395288" y="591071"/>
            <a:ext cx="15776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仿宋_GB2312" pitchFamily="49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．原理图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30" name="Rectangle 54"/>
          <p:cNvSpPr>
            <a:spLocks noChangeArrowheads="1"/>
          </p:cNvSpPr>
          <p:nvPr/>
        </p:nvSpPr>
        <p:spPr bwMode="auto">
          <a:xfrm>
            <a:off x="2058220" y="591071"/>
            <a:ext cx="54441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根据设计任务和要求，进行</a:t>
            </a: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分析得到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 bwMode="auto">
          <a:xfrm>
            <a:off x="2354266" y="1067250"/>
            <a:ext cx="1296000" cy="432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2439664" y="1761665"/>
            <a:ext cx="1188000" cy="756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360668" y="1787330"/>
            <a:ext cx="756000" cy="720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431800" y="116632"/>
            <a:ext cx="215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一、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设计方案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49" name="Rectangle 54"/>
          <p:cNvSpPr>
            <a:spLocks noChangeArrowheads="1"/>
          </p:cNvSpPr>
          <p:nvPr/>
        </p:nvSpPr>
        <p:spPr bwMode="auto">
          <a:xfrm>
            <a:off x="272146" y="3363366"/>
            <a:ext cx="2350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各部分的作用：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323850" y="3745864"/>
            <a:ext cx="84248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控制电路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：控制抢答器的工作状态，有抢答开始的灯光提示。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323528" y="4252434"/>
            <a:ext cx="8424863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抢答锁存电路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：识别并保存抢答信号，阻止其它组的抢答，并给予抢答成功者的灯光提示。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431800" y="591071"/>
            <a:ext cx="28151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仿宋_GB2312" pitchFamily="49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．单元电路的作用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323528" y="5157192"/>
            <a:ext cx="84248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抢答信号电路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：用于产生抢答信号。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394627" y="1091291"/>
            <a:ext cx="6206540" cy="2116136"/>
            <a:chOff x="1394627" y="3257080"/>
            <a:chExt cx="6206540" cy="2116136"/>
          </a:xfrm>
        </p:grpSpPr>
        <p:sp>
          <p:nvSpPr>
            <p:cNvPr id="38" name="AutoShape 14"/>
            <p:cNvSpPr>
              <a:spLocks noChangeArrowheads="1"/>
            </p:cNvSpPr>
            <p:nvPr/>
          </p:nvSpPr>
          <p:spPr bwMode="auto">
            <a:xfrm>
              <a:off x="6665167" y="4117835"/>
              <a:ext cx="936000" cy="369888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数码管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AutoShape 15"/>
            <p:cNvSpPr>
              <a:spLocks noChangeArrowheads="1"/>
            </p:cNvSpPr>
            <p:nvPr/>
          </p:nvSpPr>
          <p:spPr bwMode="auto">
            <a:xfrm>
              <a:off x="2470409" y="3978779"/>
              <a:ext cx="1116000" cy="648000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抢答锁存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AutoShape 16"/>
            <p:cNvSpPr>
              <a:spLocks noChangeArrowheads="1"/>
            </p:cNvSpPr>
            <p:nvPr/>
          </p:nvSpPr>
          <p:spPr bwMode="auto">
            <a:xfrm>
              <a:off x="3978191" y="3978779"/>
              <a:ext cx="958850" cy="646331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编码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AutoShape 17"/>
            <p:cNvSpPr>
              <a:spLocks noChangeArrowheads="1"/>
            </p:cNvSpPr>
            <p:nvPr/>
          </p:nvSpPr>
          <p:spPr bwMode="auto">
            <a:xfrm>
              <a:off x="5328823" y="3978779"/>
              <a:ext cx="944563" cy="646331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译码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3602300" y="4301985"/>
              <a:ext cx="3600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4952932" y="4301985"/>
              <a:ext cx="3600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6289277" y="4301985"/>
              <a:ext cx="3600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2094518" y="4301985"/>
              <a:ext cx="3600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1394627" y="3979614"/>
              <a:ext cx="684000" cy="646331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控制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AutoShape 23"/>
            <p:cNvSpPr>
              <a:spLocks noChangeArrowheads="1"/>
            </p:cNvSpPr>
            <p:nvPr/>
          </p:nvSpPr>
          <p:spPr bwMode="auto">
            <a:xfrm>
              <a:off x="1544865" y="4990628"/>
              <a:ext cx="1714500" cy="369888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灯光提示电路</a:t>
              </a:r>
            </a:p>
          </p:txBody>
        </p:sp>
        <p:sp>
          <p:nvSpPr>
            <p:cNvPr id="48" name="Line 24"/>
            <p:cNvSpPr>
              <a:spLocks noChangeShapeType="1"/>
            </p:cNvSpPr>
            <p:nvPr/>
          </p:nvSpPr>
          <p:spPr bwMode="auto">
            <a:xfrm>
              <a:off x="3031996" y="4617108"/>
              <a:ext cx="0" cy="360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AutoShape 27"/>
            <p:cNvSpPr>
              <a:spLocks noChangeArrowheads="1"/>
            </p:cNvSpPr>
            <p:nvPr/>
          </p:nvSpPr>
          <p:spPr bwMode="auto">
            <a:xfrm>
              <a:off x="4554185" y="5003328"/>
              <a:ext cx="1223963" cy="369888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电源电路</a:t>
              </a: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1749400" y="4617108"/>
              <a:ext cx="0" cy="360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AutoShape 27"/>
            <p:cNvSpPr>
              <a:spLocks noChangeArrowheads="1"/>
            </p:cNvSpPr>
            <p:nvPr/>
          </p:nvSpPr>
          <p:spPr bwMode="auto">
            <a:xfrm>
              <a:off x="2381173" y="3257080"/>
              <a:ext cx="1223963" cy="369888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抢答信号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Line 24"/>
            <p:cNvSpPr>
              <a:spLocks noChangeShapeType="1"/>
            </p:cNvSpPr>
            <p:nvPr/>
          </p:nvSpPr>
          <p:spPr bwMode="auto">
            <a:xfrm>
              <a:off x="2986265" y="3617120"/>
              <a:ext cx="0" cy="360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3" grpId="0" animBg="1"/>
      <p:bldP spid="53" grpId="1" animBg="1"/>
      <p:bldP spid="52" grpId="0" animBg="1"/>
      <p:bldP spid="5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4517643" y="2805841"/>
            <a:ext cx="1296000" cy="432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504342" y="2791889"/>
            <a:ext cx="1800000" cy="432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630746" y="1924430"/>
            <a:ext cx="1008000" cy="432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5297688" y="1779467"/>
            <a:ext cx="1008000" cy="720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955299" y="1779467"/>
            <a:ext cx="1008000" cy="720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431800" y="116632"/>
            <a:ext cx="215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一、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设计方案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323850" y="3745864"/>
            <a:ext cx="852669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编码电路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：将抢答信号转换成译码电路所需的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8421BCD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码。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323528" y="4194222"/>
            <a:ext cx="790793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译码电路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：将</a:t>
            </a:r>
            <a:r>
              <a:rPr lang="en-US" altLang="zh-CN" sz="2400" dirty="0" smtClean="0">
                <a:solidFill>
                  <a:schemeClr val="tx1"/>
                </a:solidFill>
              </a:rPr>
              <a:t>8421BCD</a:t>
            </a:r>
            <a:r>
              <a:rPr lang="zh-CN" altLang="en-US" sz="2400" dirty="0" smtClean="0">
                <a:solidFill>
                  <a:schemeClr val="tx1"/>
                </a:solidFill>
              </a:rPr>
              <a:t>码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换成数码管所需的驱动信号。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323528" y="4642580"/>
            <a:ext cx="416812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数 码 管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：用于显示数码。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23528" y="5090938"/>
            <a:ext cx="385714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灯光提示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：点亮指示灯。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323528" y="5539298"/>
            <a:ext cx="47852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电源电路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：给抢答器提供能源。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3774810" y="341561"/>
            <a:ext cx="2952000" cy="119968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indent="266700">
              <a:lnSpc>
                <a:spcPct val="113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本设计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主要是抢答锁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存电路的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设计，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其它单元基本固定。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89" name="Rectangle 54"/>
          <p:cNvSpPr>
            <a:spLocks noChangeArrowheads="1"/>
          </p:cNvSpPr>
          <p:nvPr/>
        </p:nvSpPr>
        <p:spPr bwMode="auto">
          <a:xfrm>
            <a:off x="272146" y="3363366"/>
            <a:ext cx="2350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各部分的作用：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394627" y="1091291"/>
            <a:ext cx="6206540" cy="2116136"/>
            <a:chOff x="1394627" y="3257080"/>
            <a:chExt cx="6206540" cy="2116136"/>
          </a:xfrm>
        </p:grpSpPr>
        <p:sp>
          <p:nvSpPr>
            <p:cNvPr id="35" name="AutoShape 14"/>
            <p:cNvSpPr>
              <a:spLocks noChangeArrowheads="1"/>
            </p:cNvSpPr>
            <p:nvPr/>
          </p:nvSpPr>
          <p:spPr bwMode="auto">
            <a:xfrm>
              <a:off x="6665167" y="4117835"/>
              <a:ext cx="936000" cy="369888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数码管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AutoShape 15"/>
            <p:cNvSpPr>
              <a:spLocks noChangeArrowheads="1"/>
            </p:cNvSpPr>
            <p:nvPr/>
          </p:nvSpPr>
          <p:spPr bwMode="auto">
            <a:xfrm>
              <a:off x="2470409" y="3978779"/>
              <a:ext cx="1116000" cy="648000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抢答锁存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AutoShape 16"/>
            <p:cNvSpPr>
              <a:spLocks noChangeArrowheads="1"/>
            </p:cNvSpPr>
            <p:nvPr/>
          </p:nvSpPr>
          <p:spPr bwMode="auto">
            <a:xfrm>
              <a:off x="3978191" y="3978779"/>
              <a:ext cx="958850" cy="646331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编码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AutoShape 17"/>
            <p:cNvSpPr>
              <a:spLocks noChangeArrowheads="1"/>
            </p:cNvSpPr>
            <p:nvPr/>
          </p:nvSpPr>
          <p:spPr bwMode="auto">
            <a:xfrm>
              <a:off x="5328823" y="3978779"/>
              <a:ext cx="944563" cy="646331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译码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3602300" y="4301985"/>
              <a:ext cx="3600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4952932" y="4301985"/>
              <a:ext cx="3600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6289277" y="4301985"/>
              <a:ext cx="3600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2094518" y="4301985"/>
              <a:ext cx="3600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AutoShape 22"/>
            <p:cNvSpPr>
              <a:spLocks noChangeArrowheads="1"/>
            </p:cNvSpPr>
            <p:nvPr/>
          </p:nvSpPr>
          <p:spPr bwMode="auto">
            <a:xfrm>
              <a:off x="1394627" y="3979614"/>
              <a:ext cx="684000" cy="646331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控制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AutoShape 23"/>
            <p:cNvSpPr>
              <a:spLocks noChangeArrowheads="1"/>
            </p:cNvSpPr>
            <p:nvPr/>
          </p:nvSpPr>
          <p:spPr bwMode="auto">
            <a:xfrm>
              <a:off x="1544865" y="4990628"/>
              <a:ext cx="1714500" cy="369888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灯光提示电路</a:t>
              </a: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3031996" y="4617108"/>
              <a:ext cx="0" cy="360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AutoShape 27"/>
            <p:cNvSpPr>
              <a:spLocks noChangeArrowheads="1"/>
            </p:cNvSpPr>
            <p:nvPr/>
          </p:nvSpPr>
          <p:spPr bwMode="auto">
            <a:xfrm>
              <a:off x="4554185" y="5003328"/>
              <a:ext cx="1223963" cy="369888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电源电路</a:t>
              </a: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1749400" y="4617108"/>
              <a:ext cx="0" cy="360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AutoShape 27"/>
            <p:cNvSpPr>
              <a:spLocks noChangeArrowheads="1"/>
            </p:cNvSpPr>
            <p:nvPr/>
          </p:nvSpPr>
          <p:spPr bwMode="auto">
            <a:xfrm>
              <a:off x="2381173" y="3257080"/>
              <a:ext cx="1223963" cy="369888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抢答信号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>
              <a:off x="2986265" y="3617120"/>
              <a:ext cx="0" cy="360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431800" y="591071"/>
            <a:ext cx="28151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仿宋_GB2312" pitchFamily="49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．单元电路的作用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6" grpId="0" animBg="1"/>
      <p:bldP spid="26" grpId="1" animBg="1"/>
      <p:bldP spid="54" grpId="0" animBg="1"/>
      <p:bldP spid="54" grpId="1" animBg="1"/>
      <p:bldP spid="53" grpId="0" animBg="1"/>
      <p:bldP spid="53" grpId="1" animBg="1"/>
      <p:bldP spid="52" grpId="1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2"/>
          <p:cNvSpPr>
            <a:spLocks noChangeArrowheads="1"/>
          </p:cNvSpPr>
          <p:nvPr/>
        </p:nvSpPr>
        <p:spPr bwMode="auto">
          <a:xfrm>
            <a:off x="431800" y="116632"/>
            <a:ext cx="215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一、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设计方案</a:t>
            </a: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44" name="Rectangle 54"/>
          <p:cNvSpPr>
            <a:spLocks noChangeArrowheads="1"/>
          </p:cNvSpPr>
          <p:nvPr/>
        </p:nvSpPr>
        <p:spPr bwMode="auto">
          <a:xfrm>
            <a:off x="431800" y="591071"/>
            <a:ext cx="18870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．方案设计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323528" y="1089313"/>
            <a:ext cx="8424863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抢答锁存电路的功能是识别抢答组别，并保存抢答信号，同时阻止其它组别的抢答并给予抢答成功的灯光提示。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48" name="Rectangle 54"/>
          <p:cNvSpPr>
            <a:spLocks noChangeArrowheads="1"/>
          </p:cNvSpPr>
          <p:nvPr/>
        </p:nvSpPr>
        <p:spPr bwMode="auto">
          <a:xfrm>
            <a:off x="323528" y="4293096"/>
            <a:ext cx="842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4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具有存储功能的集成器件有</a:t>
            </a: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触发器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锁存器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寄存器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，与控制电路配合，能实现抢答锁存功能。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323528" y="1988840"/>
            <a:ext cx="84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4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要实现“保存抢答信号”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必须具有</a:t>
            </a: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存储功能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的逻辑器件。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9" name="Rectangle 54"/>
          <p:cNvSpPr>
            <a:spLocks noChangeArrowheads="1"/>
          </p:cNvSpPr>
          <p:nvPr/>
        </p:nvSpPr>
        <p:spPr bwMode="auto">
          <a:xfrm>
            <a:off x="323528" y="2492896"/>
            <a:ext cx="84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4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要实现“阻止其它组别继续抢答”</a:t>
            </a:r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必须有</a:t>
            </a: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控制电路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配合。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400369" y="3068960"/>
            <a:ext cx="4343262" cy="1137216"/>
            <a:chOff x="3333008" y="3299840"/>
            <a:chExt cx="4343262" cy="1137216"/>
          </a:xfrm>
        </p:grpSpPr>
        <p:sp>
          <p:nvSpPr>
            <p:cNvPr id="10" name="矩形 9"/>
            <p:cNvSpPr/>
            <p:nvPr/>
          </p:nvSpPr>
          <p:spPr bwMode="auto">
            <a:xfrm>
              <a:off x="4860032" y="3933056"/>
              <a:ext cx="1152000" cy="504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存储电路</a:t>
              </a: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860032" y="3299840"/>
              <a:ext cx="1152000" cy="504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控制电路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4305744" y="4293096"/>
              <a:ext cx="540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6012160" y="4185056"/>
              <a:ext cx="720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4536072" y="4106216"/>
              <a:ext cx="324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6343624" y="3544440"/>
              <a:ext cx="0" cy="64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 flipH="1">
              <a:off x="6019672" y="3551840"/>
              <a:ext cx="324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flipV="1">
              <a:off x="4528568" y="3553400"/>
              <a:ext cx="0" cy="55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H="1">
              <a:off x="4528568" y="3551840"/>
              <a:ext cx="324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矩形 20"/>
            <p:cNvSpPr/>
            <p:nvPr/>
          </p:nvSpPr>
          <p:spPr bwMode="auto">
            <a:xfrm>
              <a:off x="3333008" y="4134792"/>
              <a:ext cx="929742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抢答信号</a:t>
              </a: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746528" y="4034208"/>
              <a:ext cx="929742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输出信号</a:t>
              </a:r>
            </a:p>
          </p:txBody>
        </p:sp>
      </p:grp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323528" y="5221649"/>
            <a:ext cx="842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4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触发器、锁存器和寄存器等器件功能固定，</a:t>
            </a:r>
            <a:r>
              <a:rPr lang="zh-CN" altLang="en-US" sz="2400" dirty="0" smtClean="0">
                <a:solidFill>
                  <a:srgbClr val="0000FF"/>
                </a:solidFill>
                <a:latin typeface="仿宋_GB2312" pitchFamily="49" charset="-122"/>
              </a:rPr>
              <a:t>抢答锁存电路的设计实质上是控制电路的设计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49428" y="3135866"/>
            <a:ext cx="786040" cy="1152128"/>
            <a:chOff x="899593" y="3068960"/>
            <a:chExt cx="786040" cy="1152128"/>
          </a:xfrm>
        </p:grpSpPr>
        <p:sp>
          <p:nvSpPr>
            <p:cNvPr id="25" name="TextBox 24"/>
            <p:cNvSpPr txBox="1"/>
            <p:nvPr/>
          </p:nvSpPr>
          <p:spPr>
            <a:xfrm>
              <a:off x="1193190" y="3068960"/>
              <a:ext cx="492443" cy="11521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</a:rPr>
                <a:t>电路框图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9593" y="3068960"/>
              <a:ext cx="492443" cy="11521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</a:rPr>
                <a:t>抢答锁存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" grpId="0"/>
      <p:bldP spid="9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95858" y="1074802"/>
            <a:ext cx="544411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方案一：利用触发器组成抢答锁存电路</a:t>
            </a:r>
            <a:endParaRPr lang="zh-CN" altLang="en-US" sz="2400" dirty="0">
              <a:solidFill>
                <a:srgbClr val="FF0000"/>
              </a:solidFill>
              <a:latin typeface="仿宋_GB2312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92164" y="1601965"/>
            <a:ext cx="20409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方法有两种：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02753" y="1846565"/>
            <a:ext cx="17315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需要脉冲源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左大括号 6"/>
          <p:cNvSpPr/>
          <p:nvPr/>
        </p:nvSpPr>
        <p:spPr bwMode="auto">
          <a:xfrm>
            <a:off x="3419872" y="2062589"/>
            <a:ext cx="180000" cy="864000"/>
          </a:xfrm>
          <a:prstGeom prst="leftBrace">
            <a:avLst>
              <a:gd name="adj1" fmla="val 59921"/>
              <a:gd name="adj2" fmla="val 50000"/>
            </a:avLst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35896" y="2710661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时钟信号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635896" y="1846565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输入信号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345928" y="2250605"/>
            <a:ext cx="20409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抢答信号</a:t>
            </a:r>
            <a:r>
              <a:rPr lang="zh-CN" altLang="en-US" sz="2400" dirty="0" smtClean="0">
                <a:solidFill>
                  <a:srgbClr val="FF0000"/>
                </a:solidFill>
              </a:rPr>
              <a:t>作为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左大括号 17"/>
          <p:cNvSpPr/>
          <p:nvPr/>
        </p:nvSpPr>
        <p:spPr bwMode="auto">
          <a:xfrm>
            <a:off x="3419872" y="4045714"/>
            <a:ext cx="180000" cy="864000"/>
          </a:xfrm>
          <a:prstGeom prst="leftBrace">
            <a:avLst>
              <a:gd name="adj1" fmla="val 59921"/>
              <a:gd name="adj2" fmla="val 50000"/>
            </a:avLst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635896" y="4693786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时钟信号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635896" y="3829690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输入信号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1331640" y="4262306"/>
            <a:ext cx="20409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控制电路</a:t>
            </a:r>
            <a:r>
              <a:rPr lang="zh-CN" altLang="en-US" sz="2400" dirty="0" smtClean="0">
                <a:solidFill>
                  <a:srgbClr val="FF0000"/>
                </a:solidFill>
              </a:rPr>
              <a:t>控制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148064" y="3645024"/>
            <a:ext cx="20409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给输入端赋值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保持输出不变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148064" y="4693786"/>
            <a:ext cx="20409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阻断脉冲信号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92164" y="3308791"/>
            <a:ext cx="358784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抢答信号作为时钟信号：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148064" y="2710661"/>
            <a:ext cx="20409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不需要脉冲源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Rectangle 52"/>
          <p:cNvSpPr>
            <a:spLocks noChangeArrowheads="1"/>
          </p:cNvSpPr>
          <p:nvPr/>
        </p:nvSpPr>
        <p:spPr bwMode="auto">
          <a:xfrm>
            <a:off x="431800" y="116632"/>
            <a:ext cx="215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一、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设计方案</a:t>
            </a:r>
          </a:p>
        </p:txBody>
      </p:sp>
      <p:sp>
        <p:nvSpPr>
          <p:cNvPr id="26" name="Rectangle 54"/>
          <p:cNvSpPr>
            <a:spLocks noChangeArrowheads="1"/>
          </p:cNvSpPr>
          <p:nvPr/>
        </p:nvSpPr>
        <p:spPr bwMode="auto">
          <a:xfrm>
            <a:off x="431800" y="591071"/>
            <a:ext cx="18870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．方案设计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7" grpId="0" animBg="1"/>
      <p:bldP spid="9" grpId="0"/>
      <p:bldP spid="12" grpId="0"/>
      <p:bldP spid="17" grpId="0"/>
      <p:bldP spid="18" grpId="0" animBg="1"/>
      <p:bldP spid="20" grpId="0"/>
      <p:bldP spid="21" grpId="0"/>
      <p:bldP spid="22" grpId="0"/>
      <p:bldP spid="23" grpId="0"/>
      <p:bldP spid="24" grpId="0"/>
      <p:bldP spid="19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87" name="Rectangle 5"/>
          <p:cNvSpPr>
            <a:spLocks noChangeArrowheads="1"/>
          </p:cNvSpPr>
          <p:nvPr/>
        </p:nvSpPr>
        <p:spPr bwMode="auto">
          <a:xfrm>
            <a:off x="395536" y="1628800"/>
            <a:ext cx="228620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控制脉冲信号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02" name="Rectangle 5"/>
          <p:cNvSpPr>
            <a:spLocks noChangeArrowheads="1"/>
          </p:cNvSpPr>
          <p:nvPr/>
        </p:nvSpPr>
        <p:spPr bwMode="auto">
          <a:xfrm>
            <a:off x="2555776" y="4818721"/>
            <a:ext cx="10599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抢答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Rectangle 5"/>
          <p:cNvSpPr>
            <a:spLocks noChangeArrowheads="1"/>
          </p:cNvSpPr>
          <p:nvPr/>
        </p:nvSpPr>
        <p:spPr bwMode="auto">
          <a:xfrm>
            <a:off x="3983914" y="4842221"/>
            <a:ext cx="1083951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i="1" dirty="0" err="1" smtClean="0">
                <a:solidFill>
                  <a:schemeClr val="tx1"/>
                </a:solidFill>
                <a:latin typeface="+mn-lt"/>
              </a:rPr>
              <a:t>Q</a:t>
            </a:r>
            <a:r>
              <a:rPr lang="en-US" altLang="zh-CN" sz="2400" baseline="-250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变化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6" name="Rectangle 5"/>
          <p:cNvSpPr>
            <a:spLocks noChangeArrowheads="1"/>
          </p:cNvSpPr>
          <p:nvPr/>
        </p:nvSpPr>
        <p:spPr bwMode="auto">
          <a:xfrm>
            <a:off x="5436096" y="4842220"/>
            <a:ext cx="1213794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封闭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CP</a:t>
            </a:r>
            <a:endParaRPr lang="zh-CN" altLang="en-US" sz="24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8" name="右箭头 117"/>
          <p:cNvSpPr/>
          <p:nvPr/>
        </p:nvSpPr>
        <p:spPr bwMode="auto">
          <a:xfrm>
            <a:off x="3583774" y="5023712"/>
            <a:ext cx="432048" cy="144016"/>
          </a:xfrm>
          <a:prstGeom prst="rightArrow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19" name="右箭头 118"/>
          <p:cNvSpPr/>
          <p:nvPr/>
        </p:nvSpPr>
        <p:spPr bwMode="auto">
          <a:xfrm>
            <a:off x="5035957" y="5023712"/>
            <a:ext cx="432048" cy="144016"/>
          </a:xfrm>
          <a:prstGeom prst="rightArrow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947196" y="5348209"/>
            <a:ext cx="3249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灯光提示信号由</a:t>
            </a:r>
            <a:r>
              <a:rPr lang="en-US" altLang="zh-CN" sz="2400" i="1" dirty="0" err="1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</a:rPr>
              <a:t>提供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2015997" y="2223067"/>
            <a:ext cx="5479934" cy="2541064"/>
            <a:chOff x="2015997" y="1409410"/>
            <a:chExt cx="5479934" cy="2541064"/>
          </a:xfrm>
        </p:grpSpPr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2015997" y="1625434"/>
              <a:ext cx="439841" cy="131471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控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制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电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路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 flipH="1">
              <a:off x="2477072" y="1919274"/>
              <a:ext cx="64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 flipH="1">
              <a:off x="2477072" y="2366398"/>
              <a:ext cx="453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0" name="Line 58"/>
            <p:cNvSpPr>
              <a:spLocks noChangeShapeType="1"/>
            </p:cNvSpPr>
            <p:nvPr/>
          </p:nvSpPr>
          <p:spPr bwMode="auto">
            <a:xfrm rot="5400000" flipV="1">
              <a:off x="2088021" y="3094606"/>
              <a:ext cx="288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9" name="Text Box 66"/>
            <p:cNvSpPr txBox="1">
              <a:spLocks noChangeArrowheads="1"/>
            </p:cNvSpPr>
            <p:nvPr/>
          </p:nvSpPr>
          <p:spPr bwMode="auto">
            <a:xfrm>
              <a:off x="2981129" y="1409410"/>
              <a:ext cx="270908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1"/>
            <p:cNvSpPr>
              <a:spLocks noChangeArrowheads="1"/>
            </p:cNvSpPr>
            <p:nvPr/>
          </p:nvSpPr>
          <p:spPr bwMode="auto">
            <a:xfrm>
              <a:off x="4296443" y="1965205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1" name="Text Box 63"/>
            <p:cNvSpPr txBox="1">
              <a:spLocks noChangeArrowheads="1"/>
            </p:cNvSpPr>
            <p:nvPr/>
          </p:nvSpPr>
          <p:spPr bwMode="auto">
            <a:xfrm>
              <a:off x="4956266" y="2431474"/>
              <a:ext cx="256480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…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2652053" y="2476307"/>
              <a:ext cx="956008" cy="40229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 rot="16200000">
              <a:off x="3311066" y="2976856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9" name="Text Box 62"/>
            <p:cNvSpPr txBox="1">
              <a:spLocks noChangeArrowheads="1"/>
            </p:cNvSpPr>
            <p:nvPr/>
          </p:nvSpPr>
          <p:spPr bwMode="auto">
            <a:xfrm>
              <a:off x="2564160" y="2843762"/>
              <a:ext cx="328616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3130057" y="1740422"/>
              <a:ext cx="0" cy="7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0" name="Rectangle 38"/>
            <p:cNvSpPr>
              <a:spLocks noChangeArrowheads="1"/>
            </p:cNvSpPr>
            <p:nvPr/>
          </p:nvSpPr>
          <p:spPr bwMode="auto">
            <a:xfrm>
              <a:off x="3847792" y="2476307"/>
              <a:ext cx="956008" cy="40229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2" name="Line 41"/>
            <p:cNvSpPr>
              <a:spLocks noChangeShapeType="1"/>
            </p:cNvSpPr>
            <p:nvPr/>
          </p:nvSpPr>
          <p:spPr bwMode="auto">
            <a:xfrm rot="16200000">
              <a:off x="4506805" y="2977308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3" name="Text Box 62"/>
            <p:cNvSpPr txBox="1">
              <a:spLocks noChangeArrowheads="1"/>
            </p:cNvSpPr>
            <p:nvPr/>
          </p:nvSpPr>
          <p:spPr bwMode="auto">
            <a:xfrm>
              <a:off x="3759899" y="2843762"/>
              <a:ext cx="328616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94" name="Line 74"/>
            <p:cNvSpPr>
              <a:spLocks noChangeShapeType="1"/>
            </p:cNvSpPr>
            <p:nvPr/>
          </p:nvSpPr>
          <p:spPr bwMode="auto">
            <a:xfrm>
              <a:off x="4325796" y="1740422"/>
              <a:ext cx="0" cy="7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7" name="Rectangle 38"/>
            <p:cNvSpPr>
              <a:spLocks noChangeArrowheads="1"/>
            </p:cNvSpPr>
            <p:nvPr/>
          </p:nvSpPr>
          <p:spPr bwMode="auto">
            <a:xfrm>
              <a:off x="5344184" y="2476307"/>
              <a:ext cx="956008" cy="40229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9" name="Line 41"/>
            <p:cNvSpPr>
              <a:spLocks noChangeShapeType="1"/>
            </p:cNvSpPr>
            <p:nvPr/>
          </p:nvSpPr>
          <p:spPr bwMode="auto">
            <a:xfrm rot="16200000">
              <a:off x="6003197" y="2977308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00" name="Text Box 62"/>
            <p:cNvSpPr txBox="1">
              <a:spLocks noChangeArrowheads="1"/>
            </p:cNvSpPr>
            <p:nvPr/>
          </p:nvSpPr>
          <p:spPr bwMode="auto">
            <a:xfrm>
              <a:off x="5256291" y="2843762"/>
              <a:ext cx="328616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01" name="Line 74"/>
            <p:cNvSpPr>
              <a:spLocks noChangeShapeType="1"/>
            </p:cNvSpPr>
            <p:nvPr/>
          </p:nvSpPr>
          <p:spPr bwMode="auto">
            <a:xfrm>
              <a:off x="5822188" y="1740422"/>
              <a:ext cx="0" cy="7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04" name="Rectangle 38"/>
            <p:cNvSpPr>
              <a:spLocks noChangeArrowheads="1"/>
            </p:cNvSpPr>
            <p:nvPr/>
          </p:nvSpPr>
          <p:spPr bwMode="auto">
            <a:xfrm>
              <a:off x="6539923" y="2476307"/>
              <a:ext cx="956008" cy="40229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6" name="Line 41"/>
            <p:cNvSpPr>
              <a:spLocks noChangeShapeType="1"/>
            </p:cNvSpPr>
            <p:nvPr/>
          </p:nvSpPr>
          <p:spPr bwMode="auto">
            <a:xfrm rot="16200000">
              <a:off x="7198936" y="2977308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07" name="Text Box 62"/>
            <p:cNvSpPr txBox="1">
              <a:spLocks noChangeArrowheads="1"/>
            </p:cNvSpPr>
            <p:nvPr/>
          </p:nvSpPr>
          <p:spPr bwMode="auto">
            <a:xfrm>
              <a:off x="6452030" y="2843762"/>
              <a:ext cx="328616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08" name="Line 74"/>
            <p:cNvSpPr>
              <a:spLocks noChangeShapeType="1"/>
            </p:cNvSpPr>
            <p:nvPr/>
          </p:nvSpPr>
          <p:spPr bwMode="auto">
            <a:xfrm>
              <a:off x="7017927" y="1740422"/>
              <a:ext cx="0" cy="7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0" name="Line 44"/>
            <p:cNvSpPr>
              <a:spLocks noChangeShapeType="1"/>
            </p:cNvSpPr>
            <p:nvPr/>
          </p:nvSpPr>
          <p:spPr bwMode="auto">
            <a:xfrm flipH="1">
              <a:off x="2477073" y="2291879"/>
              <a:ext cx="334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2" name="Line 43"/>
            <p:cNvSpPr>
              <a:spLocks noChangeShapeType="1"/>
            </p:cNvSpPr>
            <p:nvPr/>
          </p:nvSpPr>
          <p:spPr bwMode="auto">
            <a:xfrm flipH="1">
              <a:off x="2477072" y="1993795"/>
              <a:ext cx="183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693097" y="2020310"/>
              <a:ext cx="307777" cy="256480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…</a:t>
              </a:r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2" name="Oval 71"/>
            <p:cNvSpPr>
              <a:spLocks noChangeArrowheads="1"/>
            </p:cNvSpPr>
            <p:nvPr/>
          </p:nvSpPr>
          <p:spPr bwMode="auto">
            <a:xfrm>
              <a:off x="5793747" y="2260144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23" name="Oval 71"/>
            <p:cNvSpPr>
              <a:spLocks noChangeArrowheads="1"/>
            </p:cNvSpPr>
            <p:nvPr/>
          </p:nvSpPr>
          <p:spPr bwMode="auto">
            <a:xfrm>
              <a:off x="6988733" y="2334769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24" name="Oval 71"/>
            <p:cNvSpPr>
              <a:spLocks noChangeArrowheads="1"/>
            </p:cNvSpPr>
            <p:nvPr/>
          </p:nvSpPr>
          <p:spPr bwMode="auto">
            <a:xfrm>
              <a:off x="3100879" y="1888199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25" name="Line 61"/>
            <p:cNvSpPr>
              <a:spLocks noChangeShapeType="1"/>
            </p:cNvSpPr>
            <p:nvPr/>
          </p:nvSpPr>
          <p:spPr bwMode="auto">
            <a:xfrm>
              <a:off x="2232021" y="3235169"/>
              <a:ext cx="612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26" name="Text Box 63"/>
            <p:cNvSpPr txBox="1">
              <a:spLocks noChangeArrowheads="1"/>
            </p:cNvSpPr>
            <p:nvPr/>
          </p:nvSpPr>
          <p:spPr bwMode="auto">
            <a:xfrm>
              <a:off x="4956266" y="3013340"/>
              <a:ext cx="256480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…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  <p:sp>
          <p:nvSpPr>
            <p:cNvPr id="129" name="Text Box 66"/>
            <p:cNvSpPr txBox="1">
              <a:spLocks noChangeArrowheads="1"/>
            </p:cNvSpPr>
            <p:nvPr/>
          </p:nvSpPr>
          <p:spPr bwMode="auto">
            <a:xfrm>
              <a:off x="4190189" y="1409410"/>
              <a:ext cx="270908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5688405" y="1409410"/>
              <a:ext cx="270908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7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 Box 66"/>
            <p:cNvSpPr txBox="1">
              <a:spLocks noChangeArrowheads="1"/>
            </p:cNvSpPr>
            <p:nvPr/>
          </p:nvSpPr>
          <p:spPr bwMode="auto">
            <a:xfrm>
              <a:off x="6855047" y="1409410"/>
              <a:ext cx="270908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8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 Box 63"/>
            <p:cNvSpPr txBox="1">
              <a:spLocks noChangeArrowheads="1"/>
            </p:cNvSpPr>
            <p:nvPr/>
          </p:nvSpPr>
          <p:spPr bwMode="auto">
            <a:xfrm>
              <a:off x="3002812" y="3484393"/>
              <a:ext cx="227626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 Box 63"/>
            <p:cNvSpPr txBox="1">
              <a:spLocks noChangeArrowheads="1"/>
            </p:cNvSpPr>
            <p:nvPr/>
          </p:nvSpPr>
          <p:spPr bwMode="auto">
            <a:xfrm>
              <a:off x="4212434" y="3484393"/>
              <a:ext cx="227626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 Box 63"/>
            <p:cNvSpPr txBox="1">
              <a:spLocks noChangeArrowheads="1"/>
            </p:cNvSpPr>
            <p:nvPr/>
          </p:nvSpPr>
          <p:spPr bwMode="auto">
            <a:xfrm>
              <a:off x="5696136" y="3484393"/>
              <a:ext cx="227626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7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 Box 63"/>
            <p:cNvSpPr txBox="1">
              <a:spLocks noChangeArrowheads="1"/>
            </p:cNvSpPr>
            <p:nvPr/>
          </p:nvSpPr>
          <p:spPr bwMode="auto">
            <a:xfrm>
              <a:off x="6906320" y="3484393"/>
              <a:ext cx="227626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8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 Box 63"/>
            <p:cNvSpPr txBox="1">
              <a:spLocks noChangeArrowheads="1"/>
            </p:cNvSpPr>
            <p:nvPr/>
          </p:nvSpPr>
          <p:spPr bwMode="auto">
            <a:xfrm>
              <a:off x="4956266" y="3566609"/>
              <a:ext cx="256480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…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组合 66"/>
            <p:cNvGrpSpPr/>
            <p:nvPr/>
          </p:nvGrpSpPr>
          <p:grpSpPr>
            <a:xfrm>
              <a:off x="2759895" y="3494616"/>
              <a:ext cx="200539" cy="455858"/>
              <a:chOff x="2759895" y="5277398"/>
              <a:chExt cx="200539" cy="455858"/>
            </a:xfrm>
          </p:grpSpPr>
          <p:grpSp>
            <p:nvGrpSpPr>
              <p:cNvPr id="4" name="组合 64"/>
              <p:cNvGrpSpPr/>
              <p:nvPr/>
            </p:nvGrpSpPr>
            <p:grpSpPr>
              <a:xfrm>
                <a:off x="2888434" y="5277398"/>
                <a:ext cx="72000" cy="311842"/>
                <a:chOff x="2888434" y="5277398"/>
                <a:chExt cx="72000" cy="311842"/>
              </a:xfrm>
            </p:grpSpPr>
            <p:sp>
              <p:nvSpPr>
                <p:cNvPr id="60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277398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517240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3" name="Line 40"/>
              <p:cNvSpPr>
                <a:spLocks noChangeShapeType="1"/>
              </p:cNvSpPr>
              <p:nvPr/>
            </p:nvSpPr>
            <p:spPr bwMode="auto">
              <a:xfrm rot="16200000">
                <a:off x="2853340" y="5661256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Line 40"/>
              <p:cNvSpPr>
                <a:spLocks noChangeShapeType="1"/>
              </p:cNvSpPr>
              <p:nvPr/>
            </p:nvSpPr>
            <p:spPr bwMode="auto">
              <a:xfrm rot="16200000">
                <a:off x="2687903" y="5433319"/>
                <a:ext cx="28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 bwMode="auto">
              <a:xfrm>
                <a:off x="2759895" y="5358930"/>
                <a:ext cx="72008" cy="14401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合 67"/>
            <p:cNvGrpSpPr/>
            <p:nvPr/>
          </p:nvGrpSpPr>
          <p:grpSpPr>
            <a:xfrm>
              <a:off x="3952502" y="3494616"/>
              <a:ext cx="200539" cy="455858"/>
              <a:chOff x="2759895" y="5277398"/>
              <a:chExt cx="200539" cy="455858"/>
            </a:xfrm>
          </p:grpSpPr>
          <p:grpSp>
            <p:nvGrpSpPr>
              <p:cNvPr id="6" name="组合 69"/>
              <p:cNvGrpSpPr/>
              <p:nvPr/>
            </p:nvGrpSpPr>
            <p:grpSpPr>
              <a:xfrm>
                <a:off x="2888434" y="5277398"/>
                <a:ext cx="72000" cy="311842"/>
                <a:chOff x="2888434" y="5277398"/>
                <a:chExt cx="72000" cy="311842"/>
              </a:xfrm>
            </p:grpSpPr>
            <p:sp>
              <p:nvSpPr>
                <p:cNvPr id="76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277398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517240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1" name="Line 40"/>
              <p:cNvSpPr>
                <a:spLocks noChangeShapeType="1"/>
              </p:cNvSpPr>
              <p:nvPr/>
            </p:nvSpPr>
            <p:spPr bwMode="auto">
              <a:xfrm rot="16200000">
                <a:off x="2853340" y="5661256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Line 40"/>
              <p:cNvSpPr>
                <a:spLocks noChangeShapeType="1"/>
              </p:cNvSpPr>
              <p:nvPr/>
            </p:nvSpPr>
            <p:spPr bwMode="auto">
              <a:xfrm rot="16200000">
                <a:off x="2687903" y="5433319"/>
                <a:ext cx="28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 bwMode="auto">
              <a:xfrm>
                <a:off x="2759895" y="5358930"/>
                <a:ext cx="72008" cy="14401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合 78"/>
            <p:cNvGrpSpPr/>
            <p:nvPr/>
          </p:nvGrpSpPr>
          <p:grpSpPr>
            <a:xfrm>
              <a:off x="5450384" y="3494616"/>
              <a:ext cx="200539" cy="455858"/>
              <a:chOff x="2759895" y="5277398"/>
              <a:chExt cx="200539" cy="455858"/>
            </a:xfrm>
          </p:grpSpPr>
          <p:grpSp>
            <p:nvGrpSpPr>
              <p:cNvPr id="8" name="组合 79"/>
              <p:cNvGrpSpPr/>
              <p:nvPr/>
            </p:nvGrpSpPr>
            <p:grpSpPr>
              <a:xfrm>
                <a:off x="2888434" y="5277398"/>
                <a:ext cx="72000" cy="311842"/>
                <a:chOff x="2888434" y="5277398"/>
                <a:chExt cx="72000" cy="311842"/>
              </a:xfrm>
            </p:grpSpPr>
            <p:sp>
              <p:nvSpPr>
                <p:cNvPr id="85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277398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517240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" name="Line 40"/>
              <p:cNvSpPr>
                <a:spLocks noChangeShapeType="1"/>
              </p:cNvSpPr>
              <p:nvPr/>
            </p:nvSpPr>
            <p:spPr bwMode="auto">
              <a:xfrm rot="16200000">
                <a:off x="2853340" y="5661256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Line 40"/>
              <p:cNvSpPr>
                <a:spLocks noChangeShapeType="1"/>
              </p:cNvSpPr>
              <p:nvPr/>
            </p:nvSpPr>
            <p:spPr bwMode="auto">
              <a:xfrm rot="16200000">
                <a:off x="2687903" y="5433319"/>
                <a:ext cx="28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 bwMode="auto">
              <a:xfrm>
                <a:off x="2759895" y="5358930"/>
                <a:ext cx="72008" cy="14401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合 87"/>
            <p:cNvGrpSpPr/>
            <p:nvPr/>
          </p:nvGrpSpPr>
          <p:grpSpPr>
            <a:xfrm>
              <a:off x="6647759" y="3494616"/>
              <a:ext cx="200539" cy="455858"/>
              <a:chOff x="2759895" y="5277398"/>
              <a:chExt cx="200539" cy="455858"/>
            </a:xfrm>
          </p:grpSpPr>
          <p:grpSp>
            <p:nvGrpSpPr>
              <p:cNvPr id="12" name="组合 88"/>
              <p:cNvGrpSpPr/>
              <p:nvPr/>
            </p:nvGrpSpPr>
            <p:grpSpPr>
              <a:xfrm>
                <a:off x="2888434" y="5277398"/>
                <a:ext cx="72000" cy="311842"/>
                <a:chOff x="2888434" y="5277398"/>
                <a:chExt cx="72000" cy="311842"/>
              </a:xfrm>
            </p:grpSpPr>
            <p:sp>
              <p:nvSpPr>
                <p:cNvPr id="113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277398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517240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6" name="Line 40"/>
              <p:cNvSpPr>
                <a:spLocks noChangeShapeType="1"/>
              </p:cNvSpPr>
              <p:nvPr/>
            </p:nvSpPr>
            <p:spPr bwMode="auto">
              <a:xfrm rot="16200000">
                <a:off x="2853340" y="5661256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Line 40"/>
              <p:cNvSpPr>
                <a:spLocks noChangeShapeType="1"/>
              </p:cNvSpPr>
              <p:nvPr/>
            </p:nvSpPr>
            <p:spPr bwMode="auto">
              <a:xfrm rot="16200000">
                <a:off x="2687903" y="5433319"/>
                <a:ext cx="28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圆角矩形 110"/>
              <p:cNvSpPr/>
              <p:nvPr/>
            </p:nvSpPr>
            <p:spPr bwMode="auto">
              <a:xfrm>
                <a:off x="2759895" y="5358930"/>
                <a:ext cx="72008" cy="14401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2835099" y="2862810"/>
              <a:ext cx="180000" cy="633494"/>
              <a:chOff x="2835099" y="2862810"/>
              <a:chExt cx="180000" cy="633494"/>
            </a:xfrm>
          </p:grpSpPr>
          <p:sp>
            <p:nvSpPr>
              <p:cNvPr id="27" name="Line 40"/>
              <p:cNvSpPr>
                <a:spLocks noChangeShapeType="1"/>
              </p:cNvSpPr>
              <p:nvPr/>
            </p:nvSpPr>
            <p:spPr bwMode="auto">
              <a:xfrm rot="16200000">
                <a:off x="2781099" y="3006810"/>
                <a:ext cx="28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流程图: 汇总连接 88"/>
              <p:cNvSpPr/>
              <p:nvPr/>
            </p:nvSpPr>
            <p:spPr bwMode="auto">
              <a:xfrm>
                <a:off x="2835099" y="3140968"/>
                <a:ext cx="180000" cy="180000"/>
              </a:xfrm>
              <a:prstGeom prst="flowChartSummingJunction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Line 40"/>
              <p:cNvSpPr>
                <a:spLocks noChangeShapeType="1"/>
              </p:cNvSpPr>
              <p:nvPr/>
            </p:nvSpPr>
            <p:spPr bwMode="auto">
              <a:xfrm rot="16200000">
                <a:off x="2835099" y="3406304"/>
                <a:ext cx="18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4030772" y="2862810"/>
              <a:ext cx="180000" cy="633494"/>
              <a:chOff x="2835099" y="2862810"/>
              <a:chExt cx="180000" cy="633494"/>
            </a:xfrm>
          </p:grpSpPr>
          <p:sp>
            <p:nvSpPr>
              <p:cNvPr id="142" name="Line 40"/>
              <p:cNvSpPr>
                <a:spLocks noChangeShapeType="1"/>
              </p:cNvSpPr>
              <p:nvPr/>
            </p:nvSpPr>
            <p:spPr bwMode="auto">
              <a:xfrm rot="16200000">
                <a:off x="2781099" y="3006810"/>
                <a:ext cx="28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流程图: 汇总连接 142"/>
              <p:cNvSpPr/>
              <p:nvPr/>
            </p:nvSpPr>
            <p:spPr bwMode="auto">
              <a:xfrm>
                <a:off x="2835099" y="3140968"/>
                <a:ext cx="180000" cy="180000"/>
              </a:xfrm>
              <a:prstGeom prst="flowChartSummingJunction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Line 40"/>
              <p:cNvSpPr>
                <a:spLocks noChangeShapeType="1"/>
              </p:cNvSpPr>
              <p:nvPr/>
            </p:nvSpPr>
            <p:spPr bwMode="auto">
              <a:xfrm rot="16200000">
                <a:off x="2835099" y="3406304"/>
                <a:ext cx="18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195" y="2862810"/>
              <a:ext cx="180000" cy="633494"/>
              <a:chOff x="2835099" y="2862810"/>
              <a:chExt cx="180000" cy="633494"/>
            </a:xfrm>
          </p:grpSpPr>
          <p:sp>
            <p:nvSpPr>
              <p:cNvPr id="146" name="Line 40"/>
              <p:cNvSpPr>
                <a:spLocks noChangeShapeType="1"/>
              </p:cNvSpPr>
              <p:nvPr/>
            </p:nvSpPr>
            <p:spPr bwMode="auto">
              <a:xfrm rot="16200000">
                <a:off x="2781099" y="3006810"/>
                <a:ext cx="28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流程图: 汇总连接 146"/>
              <p:cNvSpPr/>
              <p:nvPr/>
            </p:nvSpPr>
            <p:spPr bwMode="auto">
              <a:xfrm>
                <a:off x="2835099" y="3140968"/>
                <a:ext cx="180000" cy="180000"/>
              </a:xfrm>
              <a:prstGeom prst="flowChartSummingJunction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Line 40"/>
              <p:cNvSpPr>
                <a:spLocks noChangeShapeType="1"/>
              </p:cNvSpPr>
              <p:nvPr/>
            </p:nvSpPr>
            <p:spPr bwMode="auto">
              <a:xfrm rot="16200000">
                <a:off x="2835099" y="3406304"/>
                <a:ext cx="18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组合 148"/>
            <p:cNvGrpSpPr/>
            <p:nvPr/>
          </p:nvGrpSpPr>
          <p:grpSpPr>
            <a:xfrm>
              <a:off x="5525522" y="2862810"/>
              <a:ext cx="180000" cy="633494"/>
              <a:chOff x="2835099" y="2862810"/>
              <a:chExt cx="180000" cy="633494"/>
            </a:xfrm>
          </p:grpSpPr>
          <p:sp>
            <p:nvSpPr>
              <p:cNvPr id="150" name="Line 40"/>
              <p:cNvSpPr>
                <a:spLocks noChangeShapeType="1"/>
              </p:cNvSpPr>
              <p:nvPr/>
            </p:nvSpPr>
            <p:spPr bwMode="auto">
              <a:xfrm rot="16200000">
                <a:off x="2781099" y="3006810"/>
                <a:ext cx="28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流程图: 汇总连接 150"/>
              <p:cNvSpPr/>
              <p:nvPr/>
            </p:nvSpPr>
            <p:spPr bwMode="auto">
              <a:xfrm>
                <a:off x="2835099" y="3140968"/>
                <a:ext cx="180000" cy="180000"/>
              </a:xfrm>
              <a:prstGeom prst="flowChartSummingJunction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Line 40"/>
              <p:cNvSpPr>
                <a:spLocks noChangeShapeType="1"/>
              </p:cNvSpPr>
              <p:nvPr/>
            </p:nvSpPr>
            <p:spPr bwMode="auto">
              <a:xfrm rot="16200000">
                <a:off x="2835099" y="3406304"/>
                <a:ext cx="18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" name="Line 61"/>
            <p:cNvSpPr>
              <a:spLocks noChangeShapeType="1"/>
            </p:cNvSpPr>
            <p:nvPr/>
          </p:nvSpPr>
          <p:spPr bwMode="auto">
            <a:xfrm>
              <a:off x="5724240" y="3230394"/>
              <a:ext cx="1008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54" name="Line 61"/>
            <p:cNvSpPr>
              <a:spLocks noChangeShapeType="1"/>
            </p:cNvSpPr>
            <p:nvPr/>
          </p:nvSpPr>
          <p:spPr bwMode="auto">
            <a:xfrm>
              <a:off x="4229490" y="3230394"/>
              <a:ext cx="612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55" name="Line 61"/>
            <p:cNvSpPr>
              <a:spLocks noChangeShapeType="1"/>
            </p:cNvSpPr>
            <p:nvPr/>
          </p:nvSpPr>
          <p:spPr bwMode="auto">
            <a:xfrm>
              <a:off x="3024996" y="3230394"/>
              <a:ext cx="1008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56" name="Line 61"/>
            <p:cNvSpPr>
              <a:spLocks noChangeShapeType="1"/>
            </p:cNvSpPr>
            <p:nvPr/>
          </p:nvSpPr>
          <p:spPr bwMode="auto">
            <a:xfrm>
              <a:off x="5355379" y="3230394"/>
              <a:ext cx="180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158" name="Rectangle 5"/>
          <p:cNvSpPr>
            <a:spLocks noChangeArrowheads="1"/>
          </p:cNvSpPr>
          <p:nvPr/>
        </p:nvSpPr>
        <p:spPr bwMode="auto">
          <a:xfrm>
            <a:off x="395858" y="1074802"/>
            <a:ext cx="544411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方案一：利用触发器组成抢答锁存电路</a:t>
            </a:r>
            <a:endParaRPr lang="zh-CN" altLang="en-US" sz="2400" dirty="0">
              <a:solidFill>
                <a:srgbClr val="FF0000"/>
              </a:solidFill>
              <a:latin typeface="仿宋_GB2312" pitchFamily="49" charset="-122"/>
            </a:endParaRPr>
          </a:p>
        </p:txBody>
      </p:sp>
      <p:sp>
        <p:nvSpPr>
          <p:cNvPr id="159" name="Rectangle 52"/>
          <p:cNvSpPr>
            <a:spLocks noChangeArrowheads="1"/>
          </p:cNvSpPr>
          <p:nvPr/>
        </p:nvSpPr>
        <p:spPr bwMode="auto">
          <a:xfrm>
            <a:off x="431800" y="116632"/>
            <a:ext cx="215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一、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设计方案</a:t>
            </a:r>
          </a:p>
        </p:txBody>
      </p:sp>
      <p:sp>
        <p:nvSpPr>
          <p:cNvPr id="160" name="Rectangle 54"/>
          <p:cNvSpPr>
            <a:spLocks noChangeArrowheads="1"/>
          </p:cNvSpPr>
          <p:nvPr/>
        </p:nvSpPr>
        <p:spPr bwMode="auto">
          <a:xfrm>
            <a:off x="431800" y="591071"/>
            <a:ext cx="18870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．方案设计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02" name="Rectangle 5"/>
          <p:cNvSpPr>
            <a:spLocks noChangeArrowheads="1"/>
          </p:cNvSpPr>
          <p:nvPr/>
        </p:nvSpPr>
        <p:spPr bwMode="auto">
          <a:xfrm>
            <a:off x="2411760" y="4793786"/>
            <a:ext cx="10599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抢答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Rectangle 5"/>
          <p:cNvSpPr>
            <a:spLocks noChangeArrowheads="1"/>
          </p:cNvSpPr>
          <p:nvPr/>
        </p:nvSpPr>
        <p:spPr bwMode="auto">
          <a:xfrm>
            <a:off x="3839898" y="4817286"/>
            <a:ext cx="1083951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i="1" dirty="0" err="1" smtClean="0">
                <a:solidFill>
                  <a:schemeClr val="tx1"/>
                </a:solidFill>
                <a:latin typeface="+mn-lt"/>
              </a:rPr>
              <a:t>Q</a:t>
            </a:r>
            <a:r>
              <a:rPr lang="en-US" altLang="zh-CN" sz="2400" baseline="-250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变化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6" name="Rectangle 5"/>
          <p:cNvSpPr>
            <a:spLocks noChangeArrowheads="1"/>
          </p:cNvSpPr>
          <p:nvPr/>
        </p:nvSpPr>
        <p:spPr bwMode="auto">
          <a:xfrm>
            <a:off x="5292080" y="4817285"/>
            <a:ext cx="2040943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输入信号赋值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8" name="右箭头 117"/>
          <p:cNvSpPr/>
          <p:nvPr/>
        </p:nvSpPr>
        <p:spPr bwMode="auto">
          <a:xfrm>
            <a:off x="3439758" y="4998777"/>
            <a:ext cx="432048" cy="144016"/>
          </a:xfrm>
          <a:prstGeom prst="rightArrow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19" name="右箭头 118"/>
          <p:cNvSpPr/>
          <p:nvPr/>
        </p:nvSpPr>
        <p:spPr bwMode="auto">
          <a:xfrm>
            <a:off x="4891941" y="4998777"/>
            <a:ext cx="432048" cy="144016"/>
          </a:xfrm>
          <a:prstGeom prst="rightArrow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947196" y="5323274"/>
            <a:ext cx="3249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灯光提示信号由</a:t>
            </a:r>
            <a:r>
              <a:rPr lang="en-US" altLang="zh-CN" sz="2400" i="1" dirty="0" err="1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</a:rPr>
              <a:t>提供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2015997" y="2126124"/>
            <a:ext cx="5479934" cy="2434922"/>
            <a:chOff x="2015997" y="1409410"/>
            <a:chExt cx="5479934" cy="2434922"/>
          </a:xfrm>
        </p:grpSpPr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2015997" y="1625434"/>
              <a:ext cx="439841" cy="131471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控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制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电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路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 flipH="1">
              <a:off x="2477072" y="1927983"/>
              <a:ext cx="64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 flipH="1">
              <a:off x="2477072" y="2375107"/>
              <a:ext cx="453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0" name="Line 58"/>
            <p:cNvSpPr>
              <a:spLocks noChangeShapeType="1"/>
            </p:cNvSpPr>
            <p:nvPr/>
          </p:nvSpPr>
          <p:spPr bwMode="auto">
            <a:xfrm rot="5400000" flipV="1">
              <a:off x="2115021" y="3067606"/>
              <a:ext cx="234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9" name="Text Box 66"/>
            <p:cNvSpPr txBox="1">
              <a:spLocks noChangeArrowheads="1"/>
            </p:cNvSpPr>
            <p:nvPr/>
          </p:nvSpPr>
          <p:spPr bwMode="auto">
            <a:xfrm>
              <a:off x="2981129" y="1409410"/>
              <a:ext cx="270908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1"/>
            <p:cNvSpPr>
              <a:spLocks noChangeArrowheads="1"/>
            </p:cNvSpPr>
            <p:nvPr/>
          </p:nvSpPr>
          <p:spPr bwMode="auto">
            <a:xfrm>
              <a:off x="4296443" y="1973914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1" name="Text Box 63"/>
            <p:cNvSpPr txBox="1">
              <a:spLocks noChangeArrowheads="1"/>
            </p:cNvSpPr>
            <p:nvPr/>
          </p:nvSpPr>
          <p:spPr bwMode="auto">
            <a:xfrm>
              <a:off x="4956266" y="2431474"/>
              <a:ext cx="256480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…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2652053" y="2476307"/>
              <a:ext cx="956008" cy="40229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 rot="16200000">
              <a:off x="2672197" y="3140072"/>
              <a:ext cx="50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 rot="16200000">
              <a:off x="3311066" y="2978937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9" name="Text Box 62"/>
            <p:cNvSpPr txBox="1">
              <a:spLocks noChangeArrowheads="1"/>
            </p:cNvSpPr>
            <p:nvPr/>
          </p:nvSpPr>
          <p:spPr bwMode="auto">
            <a:xfrm>
              <a:off x="2564160" y="2843762"/>
              <a:ext cx="328616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3130057" y="1740422"/>
              <a:ext cx="0" cy="7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0" name="Rectangle 38"/>
            <p:cNvSpPr>
              <a:spLocks noChangeArrowheads="1"/>
            </p:cNvSpPr>
            <p:nvPr/>
          </p:nvSpPr>
          <p:spPr bwMode="auto">
            <a:xfrm>
              <a:off x="3847792" y="2476307"/>
              <a:ext cx="956008" cy="40229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 rot="16200000">
              <a:off x="3867936" y="3140072"/>
              <a:ext cx="50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2" name="Line 41"/>
            <p:cNvSpPr>
              <a:spLocks noChangeShapeType="1"/>
            </p:cNvSpPr>
            <p:nvPr/>
          </p:nvSpPr>
          <p:spPr bwMode="auto">
            <a:xfrm rot="16200000">
              <a:off x="4506805" y="2978937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3" name="Text Box 62"/>
            <p:cNvSpPr txBox="1">
              <a:spLocks noChangeArrowheads="1"/>
            </p:cNvSpPr>
            <p:nvPr/>
          </p:nvSpPr>
          <p:spPr bwMode="auto">
            <a:xfrm>
              <a:off x="3759899" y="2843762"/>
              <a:ext cx="328616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94" name="Line 74"/>
            <p:cNvSpPr>
              <a:spLocks noChangeShapeType="1"/>
            </p:cNvSpPr>
            <p:nvPr/>
          </p:nvSpPr>
          <p:spPr bwMode="auto">
            <a:xfrm>
              <a:off x="4325796" y="1740422"/>
              <a:ext cx="0" cy="7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7" name="Rectangle 38"/>
            <p:cNvSpPr>
              <a:spLocks noChangeArrowheads="1"/>
            </p:cNvSpPr>
            <p:nvPr/>
          </p:nvSpPr>
          <p:spPr bwMode="auto">
            <a:xfrm>
              <a:off x="5344184" y="2476307"/>
              <a:ext cx="956008" cy="40229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8" name="Line 40"/>
            <p:cNvSpPr>
              <a:spLocks noChangeShapeType="1"/>
            </p:cNvSpPr>
            <p:nvPr/>
          </p:nvSpPr>
          <p:spPr bwMode="auto">
            <a:xfrm rot="16200000">
              <a:off x="5364328" y="3140072"/>
              <a:ext cx="50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9" name="Line 41"/>
            <p:cNvSpPr>
              <a:spLocks noChangeShapeType="1"/>
            </p:cNvSpPr>
            <p:nvPr/>
          </p:nvSpPr>
          <p:spPr bwMode="auto">
            <a:xfrm rot="16200000">
              <a:off x="6003197" y="2978937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00" name="Text Box 62"/>
            <p:cNvSpPr txBox="1">
              <a:spLocks noChangeArrowheads="1"/>
            </p:cNvSpPr>
            <p:nvPr/>
          </p:nvSpPr>
          <p:spPr bwMode="auto">
            <a:xfrm>
              <a:off x="5256291" y="2843762"/>
              <a:ext cx="328616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01" name="Line 74"/>
            <p:cNvSpPr>
              <a:spLocks noChangeShapeType="1"/>
            </p:cNvSpPr>
            <p:nvPr/>
          </p:nvSpPr>
          <p:spPr bwMode="auto">
            <a:xfrm>
              <a:off x="5822188" y="1740422"/>
              <a:ext cx="0" cy="7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04" name="Rectangle 38"/>
            <p:cNvSpPr>
              <a:spLocks noChangeArrowheads="1"/>
            </p:cNvSpPr>
            <p:nvPr/>
          </p:nvSpPr>
          <p:spPr bwMode="auto">
            <a:xfrm>
              <a:off x="6539923" y="2476307"/>
              <a:ext cx="956008" cy="40229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5" name="Line 40"/>
            <p:cNvSpPr>
              <a:spLocks noChangeShapeType="1"/>
            </p:cNvSpPr>
            <p:nvPr/>
          </p:nvSpPr>
          <p:spPr bwMode="auto">
            <a:xfrm rot="16200000">
              <a:off x="6560067" y="3140072"/>
              <a:ext cx="50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06" name="Line 41"/>
            <p:cNvSpPr>
              <a:spLocks noChangeShapeType="1"/>
            </p:cNvSpPr>
            <p:nvPr/>
          </p:nvSpPr>
          <p:spPr bwMode="auto">
            <a:xfrm rot="16200000">
              <a:off x="7198936" y="2978937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07" name="Text Box 62"/>
            <p:cNvSpPr txBox="1">
              <a:spLocks noChangeArrowheads="1"/>
            </p:cNvSpPr>
            <p:nvPr/>
          </p:nvSpPr>
          <p:spPr bwMode="auto">
            <a:xfrm>
              <a:off x="6452030" y="2843762"/>
              <a:ext cx="328616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08" name="Line 74"/>
            <p:cNvSpPr>
              <a:spLocks noChangeShapeType="1"/>
            </p:cNvSpPr>
            <p:nvPr/>
          </p:nvSpPr>
          <p:spPr bwMode="auto">
            <a:xfrm>
              <a:off x="7017927" y="1740422"/>
              <a:ext cx="0" cy="7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0" name="Line 44"/>
            <p:cNvSpPr>
              <a:spLocks noChangeShapeType="1"/>
            </p:cNvSpPr>
            <p:nvPr/>
          </p:nvSpPr>
          <p:spPr bwMode="auto">
            <a:xfrm flipH="1">
              <a:off x="2477073" y="2300588"/>
              <a:ext cx="334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2" name="Line 43"/>
            <p:cNvSpPr>
              <a:spLocks noChangeShapeType="1"/>
            </p:cNvSpPr>
            <p:nvPr/>
          </p:nvSpPr>
          <p:spPr bwMode="auto">
            <a:xfrm flipH="1">
              <a:off x="2477072" y="2002504"/>
              <a:ext cx="183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693097" y="2029019"/>
              <a:ext cx="307777" cy="256480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…</a:t>
              </a:r>
              <a:endParaRPr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2" name="Oval 71"/>
            <p:cNvSpPr>
              <a:spLocks noChangeArrowheads="1"/>
            </p:cNvSpPr>
            <p:nvPr/>
          </p:nvSpPr>
          <p:spPr bwMode="auto">
            <a:xfrm>
              <a:off x="5793747" y="2268853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23" name="Oval 71"/>
            <p:cNvSpPr>
              <a:spLocks noChangeArrowheads="1"/>
            </p:cNvSpPr>
            <p:nvPr/>
          </p:nvSpPr>
          <p:spPr bwMode="auto">
            <a:xfrm>
              <a:off x="6988733" y="2343478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24" name="Oval 71"/>
            <p:cNvSpPr>
              <a:spLocks noChangeArrowheads="1"/>
            </p:cNvSpPr>
            <p:nvPr/>
          </p:nvSpPr>
          <p:spPr bwMode="auto">
            <a:xfrm>
              <a:off x="3100879" y="1896908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26" name="Text Box 63"/>
            <p:cNvSpPr txBox="1">
              <a:spLocks noChangeArrowheads="1"/>
            </p:cNvSpPr>
            <p:nvPr/>
          </p:nvSpPr>
          <p:spPr bwMode="auto">
            <a:xfrm>
              <a:off x="4982393" y="2961086"/>
              <a:ext cx="256480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…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  <p:sp>
          <p:nvSpPr>
            <p:cNvPr id="129" name="Text Box 66"/>
            <p:cNvSpPr txBox="1">
              <a:spLocks noChangeArrowheads="1"/>
            </p:cNvSpPr>
            <p:nvPr/>
          </p:nvSpPr>
          <p:spPr bwMode="auto">
            <a:xfrm>
              <a:off x="4190189" y="1409410"/>
              <a:ext cx="270908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5688405" y="1409410"/>
              <a:ext cx="270908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7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 Box 66"/>
            <p:cNvSpPr txBox="1">
              <a:spLocks noChangeArrowheads="1"/>
            </p:cNvSpPr>
            <p:nvPr/>
          </p:nvSpPr>
          <p:spPr bwMode="auto">
            <a:xfrm>
              <a:off x="6855047" y="1409410"/>
              <a:ext cx="270908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8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 Box 63"/>
            <p:cNvSpPr txBox="1">
              <a:spLocks noChangeArrowheads="1"/>
            </p:cNvSpPr>
            <p:nvPr/>
          </p:nvSpPr>
          <p:spPr bwMode="auto">
            <a:xfrm>
              <a:off x="3002812" y="3378251"/>
              <a:ext cx="227626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 Box 63"/>
            <p:cNvSpPr txBox="1">
              <a:spLocks noChangeArrowheads="1"/>
            </p:cNvSpPr>
            <p:nvPr/>
          </p:nvSpPr>
          <p:spPr bwMode="auto">
            <a:xfrm>
              <a:off x="4212434" y="3378251"/>
              <a:ext cx="227626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 Box 63"/>
            <p:cNvSpPr txBox="1">
              <a:spLocks noChangeArrowheads="1"/>
            </p:cNvSpPr>
            <p:nvPr/>
          </p:nvSpPr>
          <p:spPr bwMode="auto">
            <a:xfrm>
              <a:off x="5696136" y="3378251"/>
              <a:ext cx="227626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7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 Box 63"/>
            <p:cNvSpPr txBox="1">
              <a:spLocks noChangeArrowheads="1"/>
            </p:cNvSpPr>
            <p:nvPr/>
          </p:nvSpPr>
          <p:spPr bwMode="auto">
            <a:xfrm>
              <a:off x="6906320" y="3378251"/>
              <a:ext cx="227626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8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 Box 63"/>
            <p:cNvSpPr txBox="1">
              <a:spLocks noChangeArrowheads="1"/>
            </p:cNvSpPr>
            <p:nvPr/>
          </p:nvSpPr>
          <p:spPr bwMode="auto">
            <a:xfrm>
              <a:off x="4956266" y="3460467"/>
              <a:ext cx="256480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…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组合 66"/>
            <p:cNvGrpSpPr/>
            <p:nvPr/>
          </p:nvGrpSpPr>
          <p:grpSpPr>
            <a:xfrm>
              <a:off x="2759895" y="3388474"/>
              <a:ext cx="200539" cy="455858"/>
              <a:chOff x="2759895" y="5277398"/>
              <a:chExt cx="200539" cy="455858"/>
            </a:xfrm>
          </p:grpSpPr>
          <p:grpSp>
            <p:nvGrpSpPr>
              <p:cNvPr id="4" name="组合 64"/>
              <p:cNvGrpSpPr/>
              <p:nvPr/>
            </p:nvGrpSpPr>
            <p:grpSpPr>
              <a:xfrm>
                <a:off x="2888434" y="5277398"/>
                <a:ext cx="72000" cy="311842"/>
                <a:chOff x="2888434" y="5277398"/>
                <a:chExt cx="72000" cy="311842"/>
              </a:xfrm>
            </p:grpSpPr>
            <p:sp>
              <p:nvSpPr>
                <p:cNvPr id="60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277398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517240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3" name="Line 40"/>
              <p:cNvSpPr>
                <a:spLocks noChangeShapeType="1"/>
              </p:cNvSpPr>
              <p:nvPr/>
            </p:nvSpPr>
            <p:spPr bwMode="auto">
              <a:xfrm rot="16200000">
                <a:off x="2853340" y="5661256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Line 40"/>
              <p:cNvSpPr>
                <a:spLocks noChangeShapeType="1"/>
              </p:cNvSpPr>
              <p:nvPr/>
            </p:nvSpPr>
            <p:spPr bwMode="auto">
              <a:xfrm rot="16200000">
                <a:off x="2687903" y="5433319"/>
                <a:ext cx="28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 bwMode="auto">
              <a:xfrm>
                <a:off x="2759895" y="5358930"/>
                <a:ext cx="72008" cy="14401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合 67"/>
            <p:cNvGrpSpPr/>
            <p:nvPr/>
          </p:nvGrpSpPr>
          <p:grpSpPr>
            <a:xfrm>
              <a:off x="3952502" y="3388474"/>
              <a:ext cx="200539" cy="455858"/>
              <a:chOff x="2759895" y="5277398"/>
              <a:chExt cx="200539" cy="455858"/>
            </a:xfrm>
          </p:grpSpPr>
          <p:grpSp>
            <p:nvGrpSpPr>
              <p:cNvPr id="6" name="组合 69"/>
              <p:cNvGrpSpPr/>
              <p:nvPr/>
            </p:nvGrpSpPr>
            <p:grpSpPr>
              <a:xfrm>
                <a:off x="2888434" y="5277398"/>
                <a:ext cx="72000" cy="311842"/>
                <a:chOff x="2888434" y="5277398"/>
                <a:chExt cx="72000" cy="311842"/>
              </a:xfrm>
            </p:grpSpPr>
            <p:sp>
              <p:nvSpPr>
                <p:cNvPr id="76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277398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517240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1" name="Line 40"/>
              <p:cNvSpPr>
                <a:spLocks noChangeShapeType="1"/>
              </p:cNvSpPr>
              <p:nvPr/>
            </p:nvSpPr>
            <p:spPr bwMode="auto">
              <a:xfrm rot="16200000">
                <a:off x="2853340" y="5661256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Line 40"/>
              <p:cNvSpPr>
                <a:spLocks noChangeShapeType="1"/>
              </p:cNvSpPr>
              <p:nvPr/>
            </p:nvSpPr>
            <p:spPr bwMode="auto">
              <a:xfrm rot="16200000">
                <a:off x="2687903" y="5433319"/>
                <a:ext cx="28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 bwMode="auto">
              <a:xfrm>
                <a:off x="2759895" y="5358930"/>
                <a:ext cx="72008" cy="14401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合 78"/>
            <p:cNvGrpSpPr/>
            <p:nvPr/>
          </p:nvGrpSpPr>
          <p:grpSpPr>
            <a:xfrm>
              <a:off x="5450384" y="3388474"/>
              <a:ext cx="200539" cy="455858"/>
              <a:chOff x="2759895" y="5277398"/>
              <a:chExt cx="200539" cy="455858"/>
            </a:xfrm>
          </p:grpSpPr>
          <p:grpSp>
            <p:nvGrpSpPr>
              <p:cNvPr id="8" name="组合 79"/>
              <p:cNvGrpSpPr/>
              <p:nvPr/>
            </p:nvGrpSpPr>
            <p:grpSpPr>
              <a:xfrm>
                <a:off x="2888434" y="5277398"/>
                <a:ext cx="72000" cy="311842"/>
                <a:chOff x="2888434" y="5277398"/>
                <a:chExt cx="72000" cy="311842"/>
              </a:xfrm>
            </p:grpSpPr>
            <p:sp>
              <p:nvSpPr>
                <p:cNvPr id="85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277398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517240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" name="Line 40"/>
              <p:cNvSpPr>
                <a:spLocks noChangeShapeType="1"/>
              </p:cNvSpPr>
              <p:nvPr/>
            </p:nvSpPr>
            <p:spPr bwMode="auto">
              <a:xfrm rot="16200000">
                <a:off x="2853340" y="5661256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Line 40"/>
              <p:cNvSpPr>
                <a:spLocks noChangeShapeType="1"/>
              </p:cNvSpPr>
              <p:nvPr/>
            </p:nvSpPr>
            <p:spPr bwMode="auto">
              <a:xfrm rot="16200000">
                <a:off x="2687903" y="5433319"/>
                <a:ext cx="28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 bwMode="auto">
              <a:xfrm>
                <a:off x="2759895" y="5358930"/>
                <a:ext cx="72008" cy="14401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合 87"/>
            <p:cNvGrpSpPr/>
            <p:nvPr/>
          </p:nvGrpSpPr>
          <p:grpSpPr>
            <a:xfrm>
              <a:off x="6647759" y="3388474"/>
              <a:ext cx="200539" cy="455858"/>
              <a:chOff x="2759895" y="5277398"/>
              <a:chExt cx="200539" cy="455858"/>
            </a:xfrm>
          </p:grpSpPr>
          <p:grpSp>
            <p:nvGrpSpPr>
              <p:cNvPr id="11" name="组合 88"/>
              <p:cNvGrpSpPr/>
              <p:nvPr/>
            </p:nvGrpSpPr>
            <p:grpSpPr>
              <a:xfrm>
                <a:off x="2888434" y="5277398"/>
                <a:ext cx="72000" cy="311842"/>
                <a:chOff x="2888434" y="5277398"/>
                <a:chExt cx="72000" cy="311842"/>
              </a:xfrm>
            </p:grpSpPr>
            <p:sp>
              <p:nvSpPr>
                <p:cNvPr id="113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277398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517240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6" name="Line 40"/>
              <p:cNvSpPr>
                <a:spLocks noChangeShapeType="1"/>
              </p:cNvSpPr>
              <p:nvPr/>
            </p:nvSpPr>
            <p:spPr bwMode="auto">
              <a:xfrm rot="16200000">
                <a:off x="2853340" y="5661256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Line 40"/>
              <p:cNvSpPr>
                <a:spLocks noChangeShapeType="1"/>
              </p:cNvSpPr>
              <p:nvPr/>
            </p:nvSpPr>
            <p:spPr bwMode="auto">
              <a:xfrm rot="16200000">
                <a:off x="2687903" y="5433319"/>
                <a:ext cx="28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圆角矩形 110"/>
              <p:cNvSpPr/>
              <p:nvPr/>
            </p:nvSpPr>
            <p:spPr bwMode="auto">
              <a:xfrm>
                <a:off x="2759895" y="5358930"/>
                <a:ext cx="72008" cy="14401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Line 61"/>
            <p:cNvSpPr>
              <a:spLocks noChangeShapeType="1"/>
            </p:cNvSpPr>
            <p:nvPr/>
          </p:nvSpPr>
          <p:spPr bwMode="auto">
            <a:xfrm>
              <a:off x="2241617" y="3171870"/>
              <a:ext cx="1080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9" name="流程图: 汇总连接 88"/>
            <p:cNvSpPr/>
            <p:nvPr/>
          </p:nvSpPr>
          <p:spPr bwMode="auto">
            <a:xfrm>
              <a:off x="3314216" y="3077669"/>
              <a:ext cx="180000" cy="180000"/>
            </a:xfrm>
            <a:prstGeom prst="flowChartSummingJunction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流程图: 汇总连接 119"/>
            <p:cNvSpPr/>
            <p:nvPr/>
          </p:nvSpPr>
          <p:spPr bwMode="auto">
            <a:xfrm>
              <a:off x="4509889" y="3077669"/>
              <a:ext cx="180000" cy="180000"/>
            </a:xfrm>
            <a:prstGeom prst="flowChartSummingJunction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" name="流程图: 汇总连接 120"/>
            <p:cNvSpPr/>
            <p:nvPr/>
          </p:nvSpPr>
          <p:spPr bwMode="auto">
            <a:xfrm>
              <a:off x="7200312" y="3077669"/>
              <a:ext cx="180000" cy="180000"/>
            </a:xfrm>
            <a:prstGeom prst="flowChartSummingJunction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7" name="流程图: 汇总连接 136"/>
            <p:cNvSpPr/>
            <p:nvPr/>
          </p:nvSpPr>
          <p:spPr bwMode="auto">
            <a:xfrm>
              <a:off x="6004639" y="3077669"/>
              <a:ext cx="180000" cy="180000"/>
            </a:xfrm>
            <a:prstGeom prst="flowChartSummingJunction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8" name="Line 61"/>
            <p:cNvSpPr>
              <a:spLocks noChangeShapeType="1"/>
            </p:cNvSpPr>
            <p:nvPr/>
          </p:nvSpPr>
          <p:spPr bwMode="auto">
            <a:xfrm>
              <a:off x="6203357" y="3167095"/>
              <a:ext cx="1008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39" name="Line 61"/>
            <p:cNvSpPr>
              <a:spLocks noChangeShapeType="1"/>
            </p:cNvSpPr>
            <p:nvPr/>
          </p:nvSpPr>
          <p:spPr bwMode="auto">
            <a:xfrm>
              <a:off x="5382742" y="3167095"/>
              <a:ext cx="612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40" name="Line 61"/>
            <p:cNvSpPr>
              <a:spLocks noChangeShapeType="1"/>
            </p:cNvSpPr>
            <p:nvPr/>
          </p:nvSpPr>
          <p:spPr bwMode="auto">
            <a:xfrm>
              <a:off x="3504113" y="3167095"/>
              <a:ext cx="1008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41" name="Line 61"/>
            <p:cNvSpPr>
              <a:spLocks noChangeShapeType="1"/>
            </p:cNvSpPr>
            <p:nvPr/>
          </p:nvSpPr>
          <p:spPr bwMode="auto">
            <a:xfrm>
              <a:off x="4716016" y="3167095"/>
              <a:ext cx="180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42" name="Line 41"/>
            <p:cNvSpPr>
              <a:spLocks noChangeShapeType="1"/>
            </p:cNvSpPr>
            <p:nvPr/>
          </p:nvSpPr>
          <p:spPr bwMode="auto">
            <a:xfrm rot="16200000">
              <a:off x="3321163" y="3373836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43" name="Line 41"/>
            <p:cNvSpPr>
              <a:spLocks noChangeShapeType="1"/>
            </p:cNvSpPr>
            <p:nvPr/>
          </p:nvSpPr>
          <p:spPr bwMode="auto">
            <a:xfrm rot="16200000">
              <a:off x="4516902" y="3373836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44" name="Line 41"/>
            <p:cNvSpPr>
              <a:spLocks noChangeShapeType="1"/>
            </p:cNvSpPr>
            <p:nvPr/>
          </p:nvSpPr>
          <p:spPr bwMode="auto">
            <a:xfrm rot="16200000">
              <a:off x="6013294" y="3373836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45" name="Line 41"/>
            <p:cNvSpPr>
              <a:spLocks noChangeShapeType="1"/>
            </p:cNvSpPr>
            <p:nvPr/>
          </p:nvSpPr>
          <p:spPr bwMode="auto">
            <a:xfrm rot="16200000">
              <a:off x="7209033" y="3356418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46" name="Text Box 63"/>
            <p:cNvSpPr txBox="1">
              <a:spLocks noChangeArrowheads="1"/>
            </p:cNvSpPr>
            <p:nvPr/>
          </p:nvSpPr>
          <p:spPr bwMode="auto">
            <a:xfrm>
              <a:off x="3312477" y="3408725"/>
              <a:ext cx="270908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 Box 63"/>
            <p:cNvSpPr txBox="1">
              <a:spLocks noChangeArrowheads="1"/>
            </p:cNvSpPr>
            <p:nvPr/>
          </p:nvSpPr>
          <p:spPr bwMode="auto">
            <a:xfrm>
              <a:off x="4522099" y="3408725"/>
              <a:ext cx="270908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 Box 63"/>
            <p:cNvSpPr txBox="1">
              <a:spLocks noChangeArrowheads="1"/>
            </p:cNvSpPr>
            <p:nvPr/>
          </p:nvSpPr>
          <p:spPr bwMode="auto">
            <a:xfrm>
              <a:off x="6005801" y="3408725"/>
              <a:ext cx="270908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7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9" name="Text Box 63"/>
            <p:cNvSpPr txBox="1">
              <a:spLocks noChangeArrowheads="1"/>
            </p:cNvSpPr>
            <p:nvPr/>
          </p:nvSpPr>
          <p:spPr bwMode="auto">
            <a:xfrm>
              <a:off x="7215985" y="3408725"/>
              <a:ext cx="270908" cy="30777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8</a:t>
              </a:r>
              <a:endParaRPr lang="en-US" altLang="zh-CN" sz="20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1" name="Rectangle 5"/>
          <p:cNvSpPr>
            <a:spLocks noChangeArrowheads="1"/>
          </p:cNvSpPr>
          <p:nvPr/>
        </p:nvSpPr>
        <p:spPr bwMode="auto">
          <a:xfrm>
            <a:off x="395536" y="1628800"/>
            <a:ext cx="228620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控制输入信号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52" name="Rectangle 5"/>
          <p:cNvSpPr>
            <a:spLocks noChangeArrowheads="1"/>
          </p:cNvSpPr>
          <p:nvPr/>
        </p:nvSpPr>
        <p:spPr bwMode="auto">
          <a:xfrm>
            <a:off x="395858" y="1074802"/>
            <a:ext cx="544411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方案一：利用触发器组成抢答锁存电路</a:t>
            </a:r>
            <a:endParaRPr lang="zh-CN" altLang="en-US" sz="2400" dirty="0">
              <a:solidFill>
                <a:srgbClr val="FF0000"/>
              </a:solidFill>
              <a:latin typeface="仿宋_GB2312" pitchFamily="49" charset="-122"/>
            </a:endParaRPr>
          </a:p>
        </p:txBody>
      </p:sp>
      <p:sp>
        <p:nvSpPr>
          <p:cNvPr id="153" name="Rectangle 52"/>
          <p:cNvSpPr>
            <a:spLocks noChangeArrowheads="1"/>
          </p:cNvSpPr>
          <p:nvPr/>
        </p:nvSpPr>
        <p:spPr bwMode="auto">
          <a:xfrm>
            <a:off x="431800" y="116632"/>
            <a:ext cx="215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一、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设计方案</a:t>
            </a:r>
          </a:p>
        </p:txBody>
      </p:sp>
      <p:sp>
        <p:nvSpPr>
          <p:cNvPr id="154" name="Rectangle 54"/>
          <p:cNvSpPr>
            <a:spLocks noChangeArrowheads="1"/>
          </p:cNvSpPr>
          <p:nvPr/>
        </p:nvSpPr>
        <p:spPr bwMode="auto">
          <a:xfrm>
            <a:off x="431800" y="591071"/>
            <a:ext cx="18870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．方案设计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95858" y="1074802"/>
            <a:ext cx="544411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仿宋_GB2312" pitchFamily="49" charset="-122"/>
              </a:rPr>
              <a:t>方案二：利用锁存器组成抢答锁存电路</a:t>
            </a:r>
            <a:endParaRPr lang="zh-CN" altLang="en-US" sz="2400" dirty="0">
              <a:solidFill>
                <a:srgbClr val="FF0000"/>
              </a:solidFill>
              <a:latin typeface="仿宋_GB2312" pitchFamily="49" charset="-122"/>
            </a:endParaRP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64" name="Rectangle 5"/>
          <p:cNvSpPr>
            <a:spLocks noChangeArrowheads="1"/>
          </p:cNvSpPr>
          <p:nvPr/>
        </p:nvSpPr>
        <p:spPr bwMode="auto">
          <a:xfrm>
            <a:off x="2760463" y="4721778"/>
            <a:ext cx="10599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抢答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5" name="Rectangle 5"/>
          <p:cNvSpPr>
            <a:spLocks noChangeArrowheads="1"/>
          </p:cNvSpPr>
          <p:nvPr/>
        </p:nvSpPr>
        <p:spPr bwMode="auto">
          <a:xfrm>
            <a:off x="4188601" y="4745278"/>
            <a:ext cx="1083951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i="1" dirty="0" err="1" smtClean="0">
                <a:solidFill>
                  <a:schemeClr val="tx1"/>
                </a:solidFill>
                <a:latin typeface="+mn-lt"/>
              </a:rPr>
              <a:t>Q</a:t>
            </a:r>
            <a:r>
              <a:rPr lang="en-US" altLang="zh-CN" sz="2400" baseline="-250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变化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6" name="Rectangle 5"/>
          <p:cNvSpPr>
            <a:spLocks noChangeArrowheads="1"/>
          </p:cNvSpPr>
          <p:nvPr/>
        </p:nvSpPr>
        <p:spPr bwMode="auto">
          <a:xfrm>
            <a:off x="5640783" y="4745278"/>
            <a:ext cx="1422184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锁存信号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7" name="右箭头 166"/>
          <p:cNvSpPr/>
          <p:nvPr/>
        </p:nvSpPr>
        <p:spPr bwMode="auto">
          <a:xfrm>
            <a:off x="3788461" y="4926769"/>
            <a:ext cx="432048" cy="144016"/>
          </a:xfrm>
          <a:prstGeom prst="rightArrow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68" name="右箭头 167"/>
          <p:cNvSpPr/>
          <p:nvPr/>
        </p:nvSpPr>
        <p:spPr bwMode="auto">
          <a:xfrm>
            <a:off x="5240644" y="4926769"/>
            <a:ext cx="432048" cy="144016"/>
          </a:xfrm>
          <a:prstGeom prst="rightArrow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266608" y="5251266"/>
            <a:ext cx="3249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灯光提示信号由</a:t>
            </a:r>
            <a:r>
              <a:rPr lang="en-US" altLang="zh-CN" sz="2400" i="1" dirty="0" err="1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</a:rPr>
              <a:t>提供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3068571" y="1556792"/>
            <a:ext cx="3006858" cy="3041766"/>
            <a:chOff x="3068571" y="908720"/>
            <a:chExt cx="3006858" cy="3041766"/>
          </a:xfrm>
        </p:grpSpPr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3068571" y="1319302"/>
              <a:ext cx="540000" cy="936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控制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电路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>
              <a:off x="3331409" y="2518442"/>
              <a:ext cx="43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0" name="Line 58"/>
            <p:cNvSpPr>
              <a:spLocks noChangeShapeType="1"/>
            </p:cNvSpPr>
            <p:nvPr/>
          </p:nvSpPr>
          <p:spPr bwMode="auto">
            <a:xfrm rot="5400000" flipV="1">
              <a:off x="3213125" y="2383108"/>
              <a:ext cx="25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3928579" y="1223516"/>
              <a:ext cx="0" cy="9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2" name="Line 43"/>
            <p:cNvSpPr>
              <a:spLocks noChangeShapeType="1"/>
            </p:cNvSpPr>
            <p:nvPr/>
          </p:nvSpPr>
          <p:spPr bwMode="auto">
            <a:xfrm flipH="1">
              <a:off x="3605439" y="1378880"/>
              <a:ext cx="32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3771173" y="2117764"/>
              <a:ext cx="2304256" cy="792088"/>
              <a:chOff x="4644008" y="3356992"/>
              <a:chExt cx="2304256" cy="792088"/>
            </a:xfrm>
          </p:grpSpPr>
          <p:sp>
            <p:nvSpPr>
              <p:cNvPr id="25" name="Rectangle 38"/>
              <p:cNvSpPr>
                <a:spLocks noChangeArrowheads="1"/>
              </p:cNvSpPr>
              <p:nvPr/>
            </p:nvSpPr>
            <p:spPr bwMode="auto">
              <a:xfrm>
                <a:off x="5318132" y="3551891"/>
                <a:ext cx="956008" cy="402291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chemeClr val="tx1"/>
                    </a:solidFill>
                  </a:rPr>
                  <a:t>锁存器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 bwMode="auto">
              <a:xfrm>
                <a:off x="4644008" y="3356992"/>
                <a:ext cx="2304256" cy="7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Line 74"/>
            <p:cNvSpPr>
              <a:spLocks noChangeShapeType="1"/>
            </p:cNvSpPr>
            <p:nvPr/>
          </p:nvSpPr>
          <p:spPr bwMode="auto">
            <a:xfrm>
              <a:off x="4210632" y="1223516"/>
              <a:ext cx="0" cy="9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7" name="Line 74"/>
            <p:cNvSpPr>
              <a:spLocks noChangeShapeType="1"/>
            </p:cNvSpPr>
            <p:nvPr/>
          </p:nvSpPr>
          <p:spPr bwMode="auto">
            <a:xfrm>
              <a:off x="5620897" y="1223516"/>
              <a:ext cx="0" cy="9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8" name="Line 74"/>
            <p:cNvSpPr>
              <a:spLocks noChangeShapeType="1"/>
            </p:cNvSpPr>
            <p:nvPr/>
          </p:nvSpPr>
          <p:spPr bwMode="auto">
            <a:xfrm>
              <a:off x="5902947" y="1223516"/>
              <a:ext cx="0" cy="9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1" name="Line 74"/>
            <p:cNvSpPr>
              <a:spLocks noChangeShapeType="1"/>
            </p:cNvSpPr>
            <p:nvPr/>
          </p:nvSpPr>
          <p:spPr bwMode="auto">
            <a:xfrm>
              <a:off x="3929703" y="2902976"/>
              <a:ext cx="0" cy="3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4211756" y="2902976"/>
              <a:ext cx="0" cy="3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9" name="Line 74"/>
            <p:cNvSpPr>
              <a:spLocks noChangeShapeType="1"/>
            </p:cNvSpPr>
            <p:nvPr/>
          </p:nvSpPr>
          <p:spPr bwMode="auto">
            <a:xfrm>
              <a:off x="5622021" y="2902976"/>
              <a:ext cx="0" cy="3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0" name="Line 74"/>
            <p:cNvSpPr>
              <a:spLocks noChangeShapeType="1"/>
            </p:cNvSpPr>
            <p:nvPr/>
          </p:nvSpPr>
          <p:spPr bwMode="auto">
            <a:xfrm>
              <a:off x="5904071" y="2902976"/>
              <a:ext cx="0" cy="3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9" name="Line 43"/>
            <p:cNvSpPr>
              <a:spLocks noChangeShapeType="1"/>
            </p:cNvSpPr>
            <p:nvPr/>
          </p:nvSpPr>
          <p:spPr bwMode="auto">
            <a:xfrm flipH="1">
              <a:off x="3605439" y="2024327"/>
              <a:ext cx="230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6" name="Line 43"/>
            <p:cNvSpPr>
              <a:spLocks noChangeShapeType="1"/>
            </p:cNvSpPr>
            <p:nvPr/>
          </p:nvSpPr>
          <p:spPr bwMode="auto">
            <a:xfrm flipH="1">
              <a:off x="3605439" y="1873588"/>
              <a:ext cx="201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03" name="Line 43"/>
            <p:cNvSpPr>
              <a:spLocks noChangeShapeType="1"/>
            </p:cNvSpPr>
            <p:nvPr/>
          </p:nvSpPr>
          <p:spPr bwMode="auto">
            <a:xfrm flipH="1">
              <a:off x="3605439" y="1529616"/>
              <a:ext cx="61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 bwMode="auto">
            <a:xfrm>
              <a:off x="3900902" y="135244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 bwMode="auto">
            <a:xfrm>
              <a:off x="4183069" y="1502792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 bwMode="auto">
            <a:xfrm>
              <a:off x="4465236" y="1574800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 bwMode="auto">
            <a:xfrm>
              <a:off x="4888486" y="1646808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 bwMode="auto">
            <a:xfrm>
              <a:off x="5311737" y="1718816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 bwMode="auto">
            <a:xfrm>
              <a:off x="5593904" y="184482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椭圆 119"/>
            <p:cNvSpPr/>
            <p:nvPr/>
          </p:nvSpPr>
          <p:spPr bwMode="auto">
            <a:xfrm>
              <a:off x="5876072" y="1995177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3764030" y="3217629"/>
              <a:ext cx="200539" cy="455858"/>
              <a:chOff x="2759895" y="5277398"/>
              <a:chExt cx="200539" cy="455858"/>
            </a:xfrm>
          </p:grpSpPr>
          <p:grpSp>
            <p:nvGrpSpPr>
              <p:cNvPr id="55" name="组合 88"/>
              <p:cNvGrpSpPr/>
              <p:nvPr/>
            </p:nvGrpSpPr>
            <p:grpSpPr>
              <a:xfrm>
                <a:off x="2888434" y="5277398"/>
                <a:ext cx="72000" cy="311842"/>
                <a:chOff x="2888434" y="5277398"/>
                <a:chExt cx="72000" cy="311842"/>
              </a:xfrm>
            </p:grpSpPr>
            <p:sp>
              <p:nvSpPr>
                <p:cNvPr id="59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277398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517240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6" name="Line 40"/>
              <p:cNvSpPr>
                <a:spLocks noChangeShapeType="1"/>
              </p:cNvSpPr>
              <p:nvPr/>
            </p:nvSpPr>
            <p:spPr bwMode="auto">
              <a:xfrm rot="16200000">
                <a:off x="2853340" y="5661256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Line 40"/>
              <p:cNvSpPr>
                <a:spLocks noChangeShapeType="1"/>
              </p:cNvSpPr>
              <p:nvPr/>
            </p:nvSpPr>
            <p:spPr bwMode="auto">
              <a:xfrm rot="16200000">
                <a:off x="2687903" y="5433319"/>
                <a:ext cx="28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 bwMode="auto">
              <a:xfrm>
                <a:off x="2759895" y="5358930"/>
                <a:ext cx="72008" cy="14401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4046369" y="3217629"/>
              <a:ext cx="200539" cy="455858"/>
              <a:chOff x="2759895" y="5277398"/>
              <a:chExt cx="200539" cy="455858"/>
            </a:xfrm>
          </p:grpSpPr>
          <p:grpSp>
            <p:nvGrpSpPr>
              <p:cNvPr id="74" name="组合 88"/>
              <p:cNvGrpSpPr/>
              <p:nvPr/>
            </p:nvGrpSpPr>
            <p:grpSpPr>
              <a:xfrm>
                <a:off x="2888434" y="5277398"/>
                <a:ext cx="72000" cy="311842"/>
                <a:chOff x="2888434" y="5277398"/>
                <a:chExt cx="72000" cy="311842"/>
              </a:xfrm>
            </p:grpSpPr>
            <p:sp>
              <p:nvSpPr>
                <p:cNvPr id="90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277398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517240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1" name="Line 40"/>
              <p:cNvSpPr>
                <a:spLocks noChangeShapeType="1"/>
              </p:cNvSpPr>
              <p:nvPr/>
            </p:nvSpPr>
            <p:spPr bwMode="auto">
              <a:xfrm rot="16200000">
                <a:off x="2853340" y="5661256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Line 40"/>
              <p:cNvSpPr>
                <a:spLocks noChangeShapeType="1"/>
              </p:cNvSpPr>
              <p:nvPr/>
            </p:nvSpPr>
            <p:spPr bwMode="auto">
              <a:xfrm rot="16200000">
                <a:off x="2687903" y="5433319"/>
                <a:ext cx="28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 bwMode="auto">
              <a:xfrm>
                <a:off x="2759895" y="5358930"/>
                <a:ext cx="72008" cy="14401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>
              <a:off x="5458064" y="3217629"/>
              <a:ext cx="200539" cy="455858"/>
              <a:chOff x="2759895" y="5277398"/>
              <a:chExt cx="200539" cy="455858"/>
            </a:xfrm>
          </p:grpSpPr>
          <p:grpSp>
            <p:nvGrpSpPr>
              <p:cNvPr id="133" name="组合 88"/>
              <p:cNvGrpSpPr/>
              <p:nvPr/>
            </p:nvGrpSpPr>
            <p:grpSpPr>
              <a:xfrm>
                <a:off x="2888434" y="5277398"/>
                <a:ext cx="72000" cy="311842"/>
                <a:chOff x="2888434" y="5277398"/>
                <a:chExt cx="72000" cy="311842"/>
              </a:xfrm>
            </p:grpSpPr>
            <p:sp>
              <p:nvSpPr>
                <p:cNvPr id="137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277398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517240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4" name="Line 40"/>
              <p:cNvSpPr>
                <a:spLocks noChangeShapeType="1"/>
              </p:cNvSpPr>
              <p:nvPr/>
            </p:nvSpPr>
            <p:spPr bwMode="auto">
              <a:xfrm rot="16200000">
                <a:off x="2853340" y="5661256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Line 40"/>
              <p:cNvSpPr>
                <a:spLocks noChangeShapeType="1"/>
              </p:cNvSpPr>
              <p:nvPr/>
            </p:nvSpPr>
            <p:spPr bwMode="auto">
              <a:xfrm rot="16200000">
                <a:off x="2687903" y="5433319"/>
                <a:ext cx="28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圆角矩形 135"/>
              <p:cNvSpPr/>
              <p:nvPr/>
            </p:nvSpPr>
            <p:spPr bwMode="auto">
              <a:xfrm>
                <a:off x="2759895" y="5358930"/>
                <a:ext cx="72008" cy="14401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5740400" y="3217629"/>
              <a:ext cx="200539" cy="455858"/>
              <a:chOff x="2759895" y="5277398"/>
              <a:chExt cx="200539" cy="455858"/>
            </a:xfrm>
          </p:grpSpPr>
          <p:grpSp>
            <p:nvGrpSpPr>
              <p:cNvPr id="140" name="组合 88"/>
              <p:cNvGrpSpPr/>
              <p:nvPr/>
            </p:nvGrpSpPr>
            <p:grpSpPr>
              <a:xfrm>
                <a:off x="2888434" y="5277398"/>
                <a:ext cx="72000" cy="311842"/>
                <a:chOff x="2888434" y="5277398"/>
                <a:chExt cx="72000" cy="311842"/>
              </a:xfrm>
            </p:grpSpPr>
            <p:sp>
              <p:nvSpPr>
                <p:cNvPr id="151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277398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Oval 71"/>
                <p:cNvSpPr>
                  <a:spLocks noChangeArrowheads="1"/>
                </p:cNvSpPr>
                <p:nvPr/>
              </p:nvSpPr>
              <p:spPr bwMode="auto">
                <a:xfrm>
                  <a:off x="2888434" y="5517240"/>
                  <a:ext cx="72000" cy="720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1" name="Line 40"/>
              <p:cNvSpPr>
                <a:spLocks noChangeShapeType="1"/>
              </p:cNvSpPr>
              <p:nvPr/>
            </p:nvSpPr>
            <p:spPr bwMode="auto">
              <a:xfrm rot="16200000">
                <a:off x="2853340" y="5661256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Line 40"/>
              <p:cNvSpPr>
                <a:spLocks noChangeShapeType="1"/>
              </p:cNvSpPr>
              <p:nvPr/>
            </p:nvSpPr>
            <p:spPr bwMode="auto">
              <a:xfrm rot="16200000">
                <a:off x="2687903" y="5433319"/>
                <a:ext cx="288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圆角矩形 142"/>
              <p:cNvSpPr/>
              <p:nvPr/>
            </p:nvSpPr>
            <p:spPr bwMode="auto">
              <a:xfrm>
                <a:off x="2759895" y="5358930"/>
                <a:ext cx="72008" cy="14401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3824595" y="3673487"/>
              <a:ext cx="20518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110139" y="3673487"/>
              <a:ext cx="20518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537859" y="3673487"/>
              <a:ext cx="20518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7</a:t>
              </a:r>
              <a:endParaRPr lang="zh-CN" altLang="en-US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23401" y="3673487"/>
              <a:ext cx="20518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8</a:t>
              </a:r>
              <a:endParaRPr lang="zh-CN" altLang="en-US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07177" y="908720"/>
              <a:ext cx="24365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092721" y="908720"/>
              <a:ext cx="24365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520441" y="908720"/>
              <a:ext cx="24365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7</a:t>
              </a:r>
              <a:endParaRPr lang="zh-CN" altLang="en-US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805983" y="908720"/>
              <a:ext cx="24365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8</a:t>
              </a:r>
              <a:endParaRPr lang="zh-CN" altLang="en-US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0481" y="2393589"/>
              <a:ext cx="27251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sz="1600" dirty="0" smtClean="0">
                  <a:solidFill>
                    <a:srgbClr val="FF0000"/>
                  </a:solidFill>
                </a:rPr>
                <a:t>LE</a:t>
              </a:r>
              <a:endParaRPr lang="zh-CN" altLang="en-US" sz="16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3" name="椭圆 162"/>
            <p:cNvSpPr/>
            <p:nvPr/>
          </p:nvSpPr>
          <p:spPr bwMode="auto">
            <a:xfrm>
              <a:off x="4582800" y="3372607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0" name="椭圆 169"/>
            <p:cNvSpPr/>
            <p:nvPr/>
          </p:nvSpPr>
          <p:spPr bwMode="auto">
            <a:xfrm>
              <a:off x="4863776" y="3372607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1" name="椭圆 170"/>
            <p:cNvSpPr/>
            <p:nvPr/>
          </p:nvSpPr>
          <p:spPr bwMode="auto">
            <a:xfrm>
              <a:off x="5144753" y="3372607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74" name="Rectangle 52"/>
          <p:cNvSpPr>
            <a:spLocks noChangeArrowheads="1"/>
          </p:cNvSpPr>
          <p:nvPr/>
        </p:nvSpPr>
        <p:spPr bwMode="auto">
          <a:xfrm>
            <a:off x="431800" y="116632"/>
            <a:ext cx="215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一、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设计方案</a:t>
            </a:r>
          </a:p>
        </p:txBody>
      </p:sp>
      <p:sp>
        <p:nvSpPr>
          <p:cNvPr id="175" name="Rectangle 54"/>
          <p:cNvSpPr>
            <a:spLocks noChangeArrowheads="1"/>
          </p:cNvSpPr>
          <p:nvPr/>
        </p:nvSpPr>
        <p:spPr bwMode="auto">
          <a:xfrm>
            <a:off x="431800" y="591071"/>
            <a:ext cx="18870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．方案设计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9" name="Text Box 7"/>
          <p:cNvSpPr txBox="1">
            <a:spLocks noChangeArrowheads="1"/>
          </p:cNvSpPr>
          <p:nvPr/>
        </p:nvSpPr>
        <p:spPr bwMode="auto">
          <a:xfrm>
            <a:off x="323850" y="692696"/>
            <a:ext cx="84963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　</a:t>
            </a:r>
            <a:r>
              <a:rPr lang="zh-CN" altLang="en-US" sz="2400" dirty="0" smtClean="0">
                <a:solidFill>
                  <a:schemeClr val="tx1"/>
                </a:solidFill>
              </a:rPr>
              <a:t>本课程是</a:t>
            </a:r>
            <a:r>
              <a:rPr lang="en-US" altLang="zh-CN" sz="2400" dirty="0" smtClean="0">
                <a:solidFill>
                  <a:schemeClr val="tx1"/>
                </a:solidFill>
              </a:rPr>
              <a:t>《</a:t>
            </a:r>
            <a:r>
              <a:rPr lang="zh-CN" altLang="en-US" sz="2400" dirty="0" smtClean="0">
                <a:solidFill>
                  <a:schemeClr val="tx1"/>
                </a:solidFill>
              </a:rPr>
              <a:t>学科基础课程</a:t>
            </a:r>
            <a:r>
              <a:rPr lang="en-US" altLang="zh-CN" sz="2400" dirty="0" smtClean="0">
                <a:solidFill>
                  <a:schemeClr val="tx1"/>
                </a:solidFill>
              </a:rPr>
              <a:t>》</a:t>
            </a:r>
            <a:r>
              <a:rPr lang="zh-CN" altLang="en-US" sz="2400" dirty="0" smtClean="0">
                <a:solidFill>
                  <a:schemeClr val="tx1"/>
                </a:solidFill>
              </a:rPr>
              <a:t>部分的</a:t>
            </a:r>
            <a:r>
              <a:rPr lang="en-US" altLang="zh-CN" sz="2400" dirty="0" smtClean="0">
                <a:solidFill>
                  <a:schemeClr val="tx1"/>
                </a:solidFill>
              </a:rPr>
              <a:t>《</a:t>
            </a:r>
            <a:r>
              <a:rPr lang="zh-CN" altLang="en-US" sz="2400" dirty="0" smtClean="0">
                <a:solidFill>
                  <a:schemeClr val="tx1"/>
                </a:solidFill>
              </a:rPr>
              <a:t>学科拓展课</a:t>
            </a:r>
            <a:r>
              <a:rPr lang="en-US" altLang="zh-CN" sz="2400" dirty="0" smtClean="0">
                <a:solidFill>
                  <a:schemeClr val="tx1"/>
                </a:solidFill>
              </a:rPr>
              <a:t>》</a:t>
            </a:r>
            <a:r>
              <a:rPr lang="zh-CN" altLang="en-US" sz="2400" dirty="0" smtClean="0">
                <a:solidFill>
                  <a:schemeClr val="tx1"/>
                </a:solidFill>
              </a:rPr>
              <a:t>（选修），</a:t>
            </a:r>
            <a:r>
              <a:rPr lang="zh-CN" altLang="en-US" sz="2400" dirty="0">
                <a:solidFill>
                  <a:schemeClr val="tx1"/>
                </a:solidFill>
              </a:rPr>
              <a:t>是综合模拟电路、</a:t>
            </a:r>
            <a:r>
              <a:rPr lang="zh-CN" altLang="en-US" sz="2400" dirty="0" smtClean="0">
                <a:solidFill>
                  <a:schemeClr val="tx1"/>
                </a:solidFill>
              </a:rPr>
              <a:t>数字电路课程的一</a:t>
            </a:r>
            <a:r>
              <a:rPr lang="zh-CN" altLang="en-US" sz="2400" dirty="0">
                <a:solidFill>
                  <a:schemeClr val="tx1"/>
                </a:solidFill>
              </a:rPr>
              <a:t>门</a:t>
            </a:r>
            <a:r>
              <a:rPr lang="zh-CN" altLang="en-US" sz="2400" dirty="0">
                <a:solidFill>
                  <a:srgbClr val="FF0000"/>
                </a:solidFill>
              </a:rPr>
              <a:t>实践课程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　</a:t>
            </a:r>
            <a:r>
              <a:rPr lang="zh-CN" altLang="en-US" sz="2400" dirty="0" smtClean="0">
                <a:solidFill>
                  <a:schemeClr val="tx1"/>
                </a:solidFill>
              </a:rPr>
              <a:t>通过</a:t>
            </a:r>
            <a:r>
              <a:rPr lang="zh-CN" altLang="en-US" sz="2400" dirty="0">
                <a:solidFill>
                  <a:srgbClr val="0000FF"/>
                </a:solidFill>
              </a:rPr>
              <a:t>查资料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选方案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设计电路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撰写设计</a:t>
            </a:r>
            <a:r>
              <a:rPr lang="zh-CN" altLang="en-US" sz="2400" dirty="0" smtClean="0">
                <a:solidFill>
                  <a:srgbClr val="0000FF"/>
                </a:solidFill>
              </a:rPr>
              <a:t>报告</a:t>
            </a:r>
            <a:r>
              <a:rPr lang="zh-CN" altLang="en-US" sz="2400" dirty="0" smtClean="0">
                <a:solidFill>
                  <a:schemeClr val="tx1"/>
                </a:solidFill>
              </a:rPr>
              <a:t>，得到</a:t>
            </a:r>
            <a:r>
              <a:rPr lang="zh-CN" altLang="en-US" sz="2400" dirty="0">
                <a:solidFill>
                  <a:schemeClr val="tx1"/>
                </a:solidFill>
              </a:rPr>
              <a:t>一次较全面的</a:t>
            </a:r>
            <a:r>
              <a:rPr lang="zh-CN" altLang="en-US" sz="2400" dirty="0">
                <a:solidFill>
                  <a:srgbClr val="FF0000"/>
                </a:solidFill>
              </a:rPr>
              <a:t>工程实践</a:t>
            </a:r>
            <a:r>
              <a:rPr lang="zh-CN" altLang="en-US" sz="2400" dirty="0" smtClean="0">
                <a:solidFill>
                  <a:srgbClr val="FF0000"/>
                </a:solidFill>
              </a:rPr>
              <a:t>训练</a:t>
            </a:r>
            <a:r>
              <a:rPr lang="zh-CN" altLang="en-US" sz="2400" dirty="0" smtClean="0">
                <a:solidFill>
                  <a:schemeClr val="tx1"/>
                </a:solidFill>
              </a:rPr>
              <a:t>，并通过</a:t>
            </a:r>
            <a:r>
              <a:rPr lang="zh-CN" altLang="en-US" sz="2400" dirty="0">
                <a:solidFill>
                  <a:schemeClr val="tx1"/>
                </a:solidFill>
              </a:rPr>
              <a:t>理论联系实际，提高和培养创新能力，</a:t>
            </a:r>
            <a:r>
              <a:rPr lang="zh-CN" altLang="en-US" sz="2400" dirty="0" smtClean="0">
                <a:solidFill>
                  <a:schemeClr val="tx1"/>
                </a:solidFill>
              </a:rPr>
              <a:t>为毕业设计</a:t>
            </a:r>
            <a:r>
              <a:rPr lang="zh-CN" altLang="en-US" sz="2400" dirty="0">
                <a:solidFill>
                  <a:schemeClr val="tx1"/>
                </a:solidFill>
              </a:rPr>
              <a:t>、毕业后的工作</a:t>
            </a:r>
            <a:r>
              <a:rPr lang="zh-CN" altLang="en-US" sz="2400" dirty="0" smtClean="0">
                <a:solidFill>
                  <a:srgbClr val="FF0000"/>
                </a:solidFill>
              </a:rPr>
              <a:t>打下工程实践基础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305163" name="Text Box 11"/>
          <p:cNvSpPr txBox="1">
            <a:spLocks noChangeArrowheads="1"/>
          </p:cNvSpPr>
          <p:nvPr/>
        </p:nvSpPr>
        <p:spPr bwMode="auto">
          <a:xfrm>
            <a:off x="251520" y="3068960"/>
            <a:ext cx="84963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　</a:t>
            </a:r>
            <a:r>
              <a:rPr lang="zh-CN" altLang="en-US" sz="2400" dirty="0" smtClean="0">
                <a:solidFill>
                  <a:schemeClr val="tx1"/>
                </a:solidFill>
              </a:rPr>
              <a:t>达到的目的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①</a:t>
            </a:r>
            <a:r>
              <a:rPr lang="zh-CN" altLang="en-US" sz="2400" dirty="0" smtClean="0">
                <a:solidFill>
                  <a:schemeClr val="tx1"/>
                </a:solidFill>
              </a:rPr>
              <a:t>查阅</a:t>
            </a:r>
            <a:r>
              <a:rPr lang="zh-CN" altLang="en-US" sz="2400" dirty="0">
                <a:solidFill>
                  <a:schemeClr val="tx1"/>
                </a:solidFill>
              </a:rPr>
              <a:t>资料的能力；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②</a:t>
            </a:r>
            <a:r>
              <a:rPr lang="zh-CN" altLang="en-US" sz="2400" dirty="0" smtClean="0">
                <a:solidFill>
                  <a:schemeClr val="tx1"/>
                </a:solidFill>
              </a:rPr>
              <a:t>分析</a:t>
            </a:r>
            <a:r>
              <a:rPr lang="zh-CN" altLang="en-US" sz="2400" dirty="0">
                <a:solidFill>
                  <a:schemeClr val="tx1"/>
                </a:solidFill>
              </a:rPr>
              <a:t>问题和解决问题的能力；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③</a:t>
            </a:r>
            <a:r>
              <a:rPr lang="zh-CN" altLang="en-US" sz="2400" dirty="0" smtClean="0">
                <a:solidFill>
                  <a:schemeClr val="tx1"/>
                </a:solidFill>
              </a:rPr>
              <a:t>市场</a:t>
            </a:r>
            <a:r>
              <a:rPr lang="zh-CN" altLang="en-US" sz="2400" dirty="0">
                <a:solidFill>
                  <a:schemeClr val="tx1"/>
                </a:solidFill>
              </a:rPr>
              <a:t>素质和团队精神；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④</a:t>
            </a:r>
            <a:r>
              <a:rPr lang="zh-CN" altLang="en-US" sz="2400" dirty="0" smtClean="0">
                <a:solidFill>
                  <a:schemeClr val="tx1"/>
                </a:solidFill>
              </a:rPr>
              <a:t>综合</a:t>
            </a:r>
            <a:r>
              <a:rPr lang="zh-CN" altLang="en-US" sz="2400" dirty="0">
                <a:solidFill>
                  <a:schemeClr val="tx1"/>
                </a:solidFill>
              </a:rPr>
              <a:t>设计和实践能力。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850" y="188640"/>
            <a:ext cx="17251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课程目的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2"/>
          <p:cNvSpPr>
            <a:spLocks noChangeArrowheads="1"/>
          </p:cNvSpPr>
          <p:nvPr/>
        </p:nvSpPr>
        <p:spPr bwMode="auto">
          <a:xfrm>
            <a:off x="431800" y="116632"/>
            <a:ext cx="215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一、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</a:rPr>
              <a:t>设计方案</a:t>
            </a: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323528" y="1052736"/>
            <a:ext cx="842486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选定方案</a:t>
            </a:r>
            <a:endParaRPr lang="en-US" altLang="zh-CN" sz="2400" dirty="0" smtClean="0">
              <a:solidFill>
                <a:srgbClr val="FF0000"/>
              </a:solidFill>
              <a:latin typeface="+mn-lt"/>
            </a:endParaRPr>
          </a:p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方案一由触发器为主组成，输出高低电平均可，控制灵活，但需要的触发器个数较多，造价较高。</a:t>
            </a:r>
            <a:endParaRPr lang="en-US" altLang="zh-CN" sz="2400" dirty="0" smtClean="0">
              <a:solidFill>
                <a:schemeClr val="tx1"/>
              </a:solidFill>
              <a:latin typeface="+mn-lt"/>
            </a:endParaRPr>
          </a:p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方案二由锁存器为主构成，输出</a:t>
            </a:r>
            <a:r>
              <a:rPr lang="zh-CN" altLang="en-US" sz="2400" dirty="0" smtClean="0">
                <a:solidFill>
                  <a:schemeClr val="tx1"/>
                </a:solidFill>
              </a:rPr>
              <a:t>高低电平均可，控制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单一，造价低。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23528" y="3508265"/>
            <a:ext cx="84248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比较两个方案，采用方案二来完成本设计。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431800" y="591071"/>
            <a:ext cx="18870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．方案设计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52"/>
          <p:cNvSpPr>
            <a:spLocks noChangeArrowheads="1"/>
          </p:cNvSpPr>
          <p:nvPr/>
        </p:nvSpPr>
        <p:spPr bwMode="auto">
          <a:xfrm>
            <a:off x="431800" y="116632"/>
            <a:ext cx="4206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二、单元电路设计、器件选择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44" name="Rectangle 54"/>
          <p:cNvSpPr>
            <a:spLocks noChangeArrowheads="1"/>
          </p:cNvSpPr>
          <p:nvPr/>
        </p:nvSpPr>
        <p:spPr bwMode="auto">
          <a:xfrm>
            <a:off x="431800" y="591071"/>
            <a:ext cx="25058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．抢答锁存电路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45" name="Rectangle 54"/>
          <p:cNvSpPr>
            <a:spLocks noChangeArrowheads="1"/>
          </p:cNvSpPr>
          <p:nvPr/>
        </p:nvSpPr>
        <p:spPr bwMode="auto">
          <a:xfrm>
            <a:off x="431800" y="1066099"/>
            <a:ext cx="84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400"/>
            <a:r>
              <a:rPr lang="en-US" altLang="zh-CN" sz="2400" dirty="0" smtClean="0">
                <a:solidFill>
                  <a:schemeClr val="tx1"/>
                </a:solidFill>
                <a:cs typeface="Times New Roman" pitchFamily="18" charset="0"/>
              </a:rPr>
              <a:t>8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输入</a:t>
            </a:r>
            <a:r>
              <a:rPr lang="en-US" altLang="zh-CN" sz="2400" dirty="0" smtClean="0">
                <a:solidFill>
                  <a:schemeClr val="tx1"/>
                </a:solidFill>
                <a:cs typeface="Times New Roman" pitchFamily="18" charset="0"/>
              </a:rPr>
              <a:t>8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输出的锁存器有</a:t>
            </a:r>
            <a:r>
              <a:rPr lang="en-US" altLang="zh-CN" sz="2400" dirty="0" smtClean="0">
                <a:solidFill>
                  <a:schemeClr val="tx1"/>
                </a:solidFill>
                <a:cs typeface="Times New Roman" pitchFamily="18" charset="0"/>
              </a:rPr>
              <a:t>74LS373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cs typeface="Times New Roman" pitchFamily="18" charset="0"/>
              </a:rPr>
              <a:t>74LS573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93066" y="1628800"/>
            <a:ext cx="2144735" cy="2880000"/>
            <a:chOff x="993066" y="1628800"/>
            <a:chExt cx="2144735" cy="2880000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1480723" y="1628800"/>
              <a:ext cx="1134476" cy="2880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cs typeface="Times New Roman" pitchFamily="18" charset="0"/>
              </a:endParaRPr>
            </a:p>
          </p:txBody>
        </p:sp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1901017" y="1628800"/>
              <a:ext cx="300210" cy="1214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221"/>
                </a:cxn>
                <a:cxn ang="0">
                  <a:pos x="1083" y="0"/>
                </a:cxn>
              </a:cxnLst>
              <a:rect l="0" t="0" r="r" b="b"/>
              <a:pathLst>
                <a:path w="1083" h="221">
                  <a:moveTo>
                    <a:pt x="0" y="0"/>
                  </a:moveTo>
                  <a:cubicBezTo>
                    <a:pt x="188" y="110"/>
                    <a:pt x="376" y="221"/>
                    <a:pt x="556" y="221"/>
                  </a:cubicBezTo>
                  <a:cubicBezTo>
                    <a:pt x="736" y="221"/>
                    <a:pt x="909" y="110"/>
                    <a:pt x="1083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cs typeface="Times New Roman" pitchFamily="18" charset="0"/>
              </a:endParaRPr>
            </a:p>
          </p:txBody>
        </p:sp>
        <p:cxnSp>
          <p:nvCxnSpPr>
            <p:cNvPr id="1030" name="AutoShape 6"/>
            <p:cNvCxnSpPr>
              <a:cxnSpLocks noChangeShapeType="1"/>
            </p:cNvCxnSpPr>
            <p:nvPr/>
          </p:nvCxnSpPr>
          <p:spPr bwMode="auto">
            <a:xfrm>
              <a:off x="2618057" y="1843086"/>
              <a:ext cx="242898" cy="142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1" name="AutoShape 7"/>
            <p:cNvCxnSpPr>
              <a:cxnSpLocks noChangeShapeType="1"/>
            </p:cNvCxnSpPr>
            <p:nvPr/>
          </p:nvCxnSpPr>
          <p:spPr bwMode="auto">
            <a:xfrm>
              <a:off x="2618057" y="2114514"/>
              <a:ext cx="242898" cy="142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2" name="AutoShape 8"/>
            <p:cNvCxnSpPr>
              <a:cxnSpLocks noChangeShapeType="1"/>
            </p:cNvCxnSpPr>
            <p:nvPr/>
          </p:nvCxnSpPr>
          <p:spPr bwMode="auto">
            <a:xfrm>
              <a:off x="2618057" y="2387371"/>
              <a:ext cx="242898" cy="142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2618057" y="2658800"/>
              <a:ext cx="242898" cy="142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>
              <a:off x="2618057" y="2931657"/>
              <a:ext cx="242898" cy="142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5" name="AutoShape 11"/>
            <p:cNvCxnSpPr>
              <a:cxnSpLocks noChangeShapeType="1"/>
            </p:cNvCxnSpPr>
            <p:nvPr/>
          </p:nvCxnSpPr>
          <p:spPr bwMode="auto">
            <a:xfrm>
              <a:off x="2618057" y="3201657"/>
              <a:ext cx="242898" cy="285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>
              <a:off x="2618057" y="3475943"/>
              <a:ext cx="242898" cy="142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7" name="AutoShape 13"/>
            <p:cNvCxnSpPr>
              <a:cxnSpLocks noChangeShapeType="1"/>
            </p:cNvCxnSpPr>
            <p:nvPr/>
          </p:nvCxnSpPr>
          <p:spPr bwMode="auto">
            <a:xfrm>
              <a:off x="2618057" y="3745942"/>
              <a:ext cx="242898" cy="285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8" name="AutoShape 14"/>
            <p:cNvCxnSpPr>
              <a:cxnSpLocks noChangeShapeType="1"/>
            </p:cNvCxnSpPr>
            <p:nvPr/>
          </p:nvCxnSpPr>
          <p:spPr bwMode="auto">
            <a:xfrm>
              <a:off x="2618057" y="4018800"/>
              <a:ext cx="242898" cy="285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9" name="AutoShape 15"/>
            <p:cNvCxnSpPr>
              <a:cxnSpLocks noChangeShapeType="1"/>
            </p:cNvCxnSpPr>
            <p:nvPr/>
          </p:nvCxnSpPr>
          <p:spPr bwMode="auto">
            <a:xfrm>
              <a:off x="2618057" y="4293086"/>
              <a:ext cx="242898" cy="142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0" name="AutoShape 16"/>
            <p:cNvCxnSpPr>
              <a:cxnSpLocks noChangeShapeType="1"/>
            </p:cNvCxnSpPr>
            <p:nvPr/>
          </p:nvCxnSpPr>
          <p:spPr bwMode="auto">
            <a:xfrm>
              <a:off x="1242112" y="1843086"/>
              <a:ext cx="241470" cy="142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1" name="AutoShape 17"/>
            <p:cNvCxnSpPr>
              <a:cxnSpLocks noChangeShapeType="1"/>
            </p:cNvCxnSpPr>
            <p:nvPr/>
          </p:nvCxnSpPr>
          <p:spPr bwMode="auto">
            <a:xfrm>
              <a:off x="1242112" y="2114514"/>
              <a:ext cx="241470" cy="142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2" name="AutoShape 18"/>
            <p:cNvCxnSpPr>
              <a:cxnSpLocks noChangeShapeType="1"/>
            </p:cNvCxnSpPr>
            <p:nvPr/>
          </p:nvCxnSpPr>
          <p:spPr bwMode="auto">
            <a:xfrm>
              <a:off x="1242112" y="2387371"/>
              <a:ext cx="241470" cy="142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3" name="AutoShape 19"/>
            <p:cNvCxnSpPr>
              <a:cxnSpLocks noChangeShapeType="1"/>
            </p:cNvCxnSpPr>
            <p:nvPr/>
          </p:nvCxnSpPr>
          <p:spPr bwMode="auto">
            <a:xfrm>
              <a:off x="1242112" y="2658800"/>
              <a:ext cx="241470" cy="142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4" name="AutoShape 20"/>
            <p:cNvCxnSpPr>
              <a:cxnSpLocks noChangeShapeType="1"/>
            </p:cNvCxnSpPr>
            <p:nvPr/>
          </p:nvCxnSpPr>
          <p:spPr bwMode="auto">
            <a:xfrm>
              <a:off x="1242112" y="2931657"/>
              <a:ext cx="241470" cy="142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5" name="AutoShape 21"/>
            <p:cNvCxnSpPr>
              <a:cxnSpLocks noChangeShapeType="1"/>
            </p:cNvCxnSpPr>
            <p:nvPr/>
          </p:nvCxnSpPr>
          <p:spPr bwMode="auto">
            <a:xfrm>
              <a:off x="1242112" y="3201657"/>
              <a:ext cx="241470" cy="285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6" name="AutoShape 22"/>
            <p:cNvCxnSpPr>
              <a:cxnSpLocks noChangeShapeType="1"/>
            </p:cNvCxnSpPr>
            <p:nvPr/>
          </p:nvCxnSpPr>
          <p:spPr bwMode="auto">
            <a:xfrm>
              <a:off x="1242112" y="3475943"/>
              <a:ext cx="241470" cy="142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7" name="AutoShape 23"/>
            <p:cNvCxnSpPr>
              <a:cxnSpLocks noChangeShapeType="1"/>
            </p:cNvCxnSpPr>
            <p:nvPr/>
          </p:nvCxnSpPr>
          <p:spPr bwMode="auto">
            <a:xfrm>
              <a:off x="1242112" y="3745942"/>
              <a:ext cx="241470" cy="285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8" name="AutoShape 24"/>
            <p:cNvCxnSpPr>
              <a:cxnSpLocks noChangeShapeType="1"/>
            </p:cNvCxnSpPr>
            <p:nvPr/>
          </p:nvCxnSpPr>
          <p:spPr bwMode="auto">
            <a:xfrm>
              <a:off x="1242112" y="4018800"/>
              <a:ext cx="241470" cy="285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9" name="AutoShape 25"/>
            <p:cNvCxnSpPr>
              <a:cxnSpLocks noChangeShapeType="1"/>
            </p:cNvCxnSpPr>
            <p:nvPr/>
          </p:nvCxnSpPr>
          <p:spPr bwMode="auto">
            <a:xfrm>
              <a:off x="1242112" y="4293086"/>
              <a:ext cx="241470" cy="142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50" name="Text Box 26"/>
            <p:cNvSpPr txBox="1">
              <a:spLocks noChangeArrowheads="1"/>
            </p:cNvSpPr>
            <p:nvPr/>
          </p:nvSpPr>
          <p:spPr bwMode="auto">
            <a:xfrm>
              <a:off x="1566060" y="1727832"/>
              <a:ext cx="28373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OE</a:t>
              </a:r>
              <a:endParaRPr kumimoji="0" lang="zh-CN" altLang="zh-CN" sz="16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1565431" y="2002118"/>
              <a:ext cx="216406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6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1564002" y="2274976"/>
              <a:ext cx="216406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6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1564002" y="2547833"/>
              <a:ext cx="216406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6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54" name="Text Box 30"/>
            <p:cNvSpPr txBox="1">
              <a:spLocks noChangeArrowheads="1"/>
            </p:cNvSpPr>
            <p:nvPr/>
          </p:nvSpPr>
          <p:spPr bwMode="auto">
            <a:xfrm>
              <a:off x="1564002" y="2820690"/>
              <a:ext cx="216406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6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55" name="Text Box 31"/>
            <p:cNvSpPr txBox="1">
              <a:spLocks noChangeArrowheads="1"/>
            </p:cNvSpPr>
            <p:nvPr/>
          </p:nvSpPr>
          <p:spPr bwMode="auto">
            <a:xfrm>
              <a:off x="1564002" y="3094976"/>
              <a:ext cx="216406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6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56" name="Text Box 32"/>
            <p:cNvSpPr txBox="1">
              <a:spLocks noChangeArrowheads="1"/>
            </p:cNvSpPr>
            <p:nvPr/>
          </p:nvSpPr>
          <p:spPr bwMode="auto">
            <a:xfrm>
              <a:off x="1564002" y="3367833"/>
              <a:ext cx="216406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6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57" name="Text Box 33"/>
            <p:cNvSpPr txBox="1">
              <a:spLocks noChangeArrowheads="1"/>
            </p:cNvSpPr>
            <p:nvPr/>
          </p:nvSpPr>
          <p:spPr bwMode="auto">
            <a:xfrm>
              <a:off x="1564002" y="3640690"/>
              <a:ext cx="216406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6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58" name="Text Box 34"/>
            <p:cNvSpPr txBox="1">
              <a:spLocks noChangeArrowheads="1"/>
            </p:cNvSpPr>
            <p:nvPr/>
          </p:nvSpPr>
          <p:spPr bwMode="auto">
            <a:xfrm>
              <a:off x="1564002" y="3913546"/>
              <a:ext cx="216406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6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59" name="Text Box 35"/>
            <p:cNvSpPr txBox="1">
              <a:spLocks noChangeArrowheads="1"/>
            </p:cNvSpPr>
            <p:nvPr/>
          </p:nvSpPr>
          <p:spPr bwMode="auto">
            <a:xfrm>
              <a:off x="1588174" y="4186404"/>
              <a:ext cx="455253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GND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60" name="Text Box 36"/>
            <p:cNvSpPr txBox="1">
              <a:spLocks noChangeArrowheads="1"/>
            </p:cNvSpPr>
            <p:nvPr/>
          </p:nvSpPr>
          <p:spPr bwMode="auto">
            <a:xfrm>
              <a:off x="2170674" y="1710690"/>
              <a:ext cx="346249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U</a:t>
              </a:r>
              <a:r>
                <a:rPr kumimoji="0" lang="en-US" altLang="zh-CN" sz="16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CC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2306321" y="1984976"/>
              <a:ext cx="216406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sz="16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62" name="Text Box 38"/>
            <p:cNvSpPr txBox="1">
              <a:spLocks noChangeArrowheads="1"/>
            </p:cNvSpPr>
            <p:nvPr/>
          </p:nvSpPr>
          <p:spPr bwMode="auto">
            <a:xfrm>
              <a:off x="2306321" y="2257833"/>
              <a:ext cx="216406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sz="16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63" name="Text Box 39"/>
            <p:cNvSpPr txBox="1">
              <a:spLocks noChangeArrowheads="1"/>
            </p:cNvSpPr>
            <p:nvPr/>
          </p:nvSpPr>
          <p:spPr bwMode="auto">
            <a:xfrm>
              <a:off x="2306321" y="2530690"/>
              <a:ext cx="216406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sz="16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64" name="Text Box 40"/>
            <p:cNvSpPr txBox="1">
              <a:spLocks noChangeArrowheads="1"/>
            </p:cNvSpPr>
            <p:nvPr/>
          </p:nvSpPr>
          <p:spPr bwMode="auto">
            <a:xfrm>
              <a:off x="2306321" y="2803547"/>
              <a:ext cx="216406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sz="16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65" name="Text Box 41"/>
            <p:cNvSpPr txBox="1">
              <a:spLocks noChangeArrowheads="1"/>
            </p:cNvSpPr>
            <p:nvPr/>
          </p:nvSpPr>
          <p:spPr bwMode="auto">
            <a:xfrm>
              <a:off x="2306321" y="3077833"/>
              <a:ext cx="216406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sz="16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66" name="Text Box 42"/>
            <p:cNvSpPr txBox="1">
              <a:spLocks noChangeArrowheads="1"/>
            </p:cNvSpPr>
            <p:nvPr/>
          </p:nvSpPr>
          <p:spPr bwMode="auto">
            <a:xfrm>
              <a:off x="2306321" y="3350690"/>
              <a:ext cx="216406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sz="16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67" name="Text Box 43"/>
            <p:cNvSpPr txBox="1">
              <a:spLocks noChangeArrowheads="1"/>
            </p:cNvSpPr>
            <p:nvPr/>
          </p:nvSpPr>
          <p:spPr bwMode="auto">
            <a:xfrm>
              <a:off x="2306321" y="3623547"/>
              <a:ext cx="216406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sz="16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68" name="Text Box 44"/>
            <p:cNvSpPr txBox="1">
              <a:spLocks noChangeArrowheads="1"/>
            </p:cNvSpPr>
            <p:nvPr/>
          </p:nvSpPr>
          <p:spPr bwMode="auto">
            <a:xfrm>
              <a:off x="2306321" y="3896404"/>
              <a:ext cx="216406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sz="16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69" name="Text Box 45"/>
            <p:cNvSpPr txBox="1">
              <a:spLocks noChangeArrowheads="1"/>
            </p:cNvSpPr>
            <p:nvPr/>
          </p:nvSpPr>
          <p:spPr bwMode="auto">
            <a:xfrm>
              <a:off x="2262447" y="4169261"/>
              <a:ext cx="261290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LE</a:t>
              </a:r>
              <a:endParaRPr kumimoji="0" lang="zh-CN" altLang="zh-CN" sz="16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1070" name="AutoShape 46"/>
            <p:cNvCxnSpPr>
              <a:cxnSpLocks noChangeShapeType="1"/>
            </p:cNvCxnSpPr>
            <p:nvPr/>
          </p:nvCxnSpPr>
          <p:spPr bwMode="auto">
            <a:xfrm>
              <a:off x="1598010" y="1745260"/>
              <a:ext cx="216000" cy="1429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71" name="Text Box 47"/>
            <p:cNvSpPr txBox="1">
              <a:spLocks noChangeArrowheads="1"/>
            </p:cNvSpPr>
            <p:nvPr/>
          </p:nvSpPr>
          <p:spPr bwMode="auto">
            <a:xfrm>
              <a:off x="2932617" y="1713547"/>
              <a:ext cx="205184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20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72" name="Text Box 48"/>
            <p:cNvSpPr txBox="1">
              <a:spLocks noChangeArrowheads="1"/>
            </p:cNvSpPr>
            <p:nvPr/>
          </p:nvSpPr>
          <p:spPr bwMode="auto">
            <a:xfrm>
              <a:off x="2932617" y="1987833"/>
              <a:ext cx="205184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19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73" name="Text Box 49"/>
            <p:cNvSpPr txBox="1">
              <a:spLocks noChangeArrowheads="1"/>
            </p:cNvSpPr>
            <p:nvPr/>
          </p:nvSpPr>
          <p:spPr bwMode="auto">
            <a:xfrm>
              <a:off x="2932617" y="2260690"/>
              <a:ext cx="205184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18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74" name="Text Box 50"/>
            <p:cNvSpPr txBox="1">
              <a:spLocks noChangeArrowheads="1"/>
            </p:cNvSpPr>
            <p:nvPr/>
          </p:nvSpPr>
          <p:spPr bwMode="auto">
            <a:xfrm>
              <a:off x="2932617" y="2533547"/>
              <a:ext cx="205184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17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75" name="Text Box 51"/>
            <p:cNvSpPr txBox="1">
              <a:spLocks noChangeArrowheads="1"/>
            </p:cNvSpPr>
            <p:nvPr/>
          </p:nvSpPr>
          <p:spPr bwMode="auto">
            <a:xfrm>
              <a:off x="2932617" y="2806404"/>
              <a:ext cx="205184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16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76" name="Text Box 52"/>
            <p:cNvSpPr txBox="1">
              <a:spLocks noChangeArrowheads="1"/>
            </p:cNvSpPr>
            <p:nvPr/>
          </p:nvSpPr>
          <p:spPr bwMode="auto">
            <a:xfrm>
              <a:off x="2932617" y="3080690"/>
              <a:ext cx="205184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15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77" name="Text Box 53"/>
            <p:cNvSpPr txBox="1">
              <a:spLocks noChangeArrowheads="1"/>
            </p:cNvSpPr>
            <p:nvPr/>
          </p:nvSpPr>
          <p:spPr bwMode="auto">
            <a:xfrm>
              <a:off x="2932617" y="3353547"/>
              <a:ext cx="205184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14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78" name="Text Box 54"/>
            <p:cNvSpPr txBox="1">
              <a:spLocks noChangeArrowheads="1"/>
            </p:cNvSpPr>
            <p:nvPr/>
          </p:nvSpPr>
          <p:spPr bwMode="auto">
            <a:xfrm>
              <a:off x="2932617" y="3626405"/>
              <a:ext cx="205184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13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79" name="Text Box 55"/>
            <p:cNvSpPr txBox="1">
              <a:spLocks noChangeArrowheads="1"/>
            </p:cNvSpPr>
            <p:nvPr/>
          </p:nvSpPr>
          <p:spPr bwMode="auto">
            <a:xfrm>
              <a:off x="2932617" y="3899261"/>
              <a:ext cx="205184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12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80" name="Text Box 56"/>
            <p:cNvSpPr txBox="1">
              <a:spLocks noChangeArrowheads="1"/>
            </p:cNvSpPr>
            <p:nvPr/>
          </p:nvSpPr>
          <p:spPr bwMode="auto">
            <a:xfrm>
              <a:off x="2934005" y="4172118"/>
              <a:ext cx="193836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11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81" name="Text Box 57"/>
            <p:cNvSpPr txBox="1">
              <a:spLocks noChangeArrowheads="1"/>
            </p:cNvSpPr>
            <p:nvPr/>
          </p:nvSpPr>
          <p:spPr bwMode="auto">
            <a:xfrm>
              <a:off x="1044362" y="1716404"/>
              <a:ext cx="10259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82" name="Text Box 58"/>
            <p:cNvSpPr txBox="1">
              <a:spLocks noChangeArrowheads="1"/>
            </p:cNvSpPr>
            <p:nvPr/>
          </p:nvSpPr>
          <p:spPr bwMode="auto">
            <a:xfrm>
              <a:off x="1044362" y="1990689"/>
              <a:ext cx="10259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83" name="Text Box 59"/>
            <p:cNvSpPr txBox="1">
              <a:spLocks noChangeArrowheads="1"/>
            </p:cNvSpPr>
            <p:nvPr/>
          </p:nvSpPr>
          <p:spPr bwMode="auto">
            <a:xfrm>
              <a:off x="1044362" y="2263547"/>
              <a:ext cx="10259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84" name="Text Box 60"/>
            <p:cNvSpPr txBox="1">
              <a:spLocks noChangeArrowheads="1"/>
            </p:cNvSpPr>
            <p:nvPr/>
          </p:nvSpPr>
          <p:spPr bwMode="auto">
            <a:xfrm>
              <a:off x="1044362" y="2536404"/>
              <a:ext cx="10259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85" name="Text Box 61"/>
            <p:cNvSpPr txBox="1">
              <a:spLocks noChangeArrowheads="1"/>
            </p:cNvSpPr>
            <p:nvPr/>
          </p:nvSpPr>
          <p:spPr bwMode="auto">
            <a:xfrm>
              <a:off x="1044362" y="2809261"/>
              <a:ext cx="10259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86" name="Text Box 62"/>
            <p:cNvSpPr txBox="1">
              <a:spLocks noChangeArrowheads="1"/>
            </p:cNvSpPr>
            <p:nvPr/>
          </p:nvSpPr>
          <p:spPr bwMode="auto">
            <a:xfrm>
              <a:off x="1044362" y="3083547"/>
              <a:ext cx="10259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87" name="Text Box 63"/>
            <p:cNvSpPr txBox="1">
              <a:spLocks noChangeArrowheads="1"/>
            </p:cNvSpPr>
            <p:nvPr/>
          </p:nvSpPr>
          <p:spPr bwMode="auto">
            <a:xfrm>
              <a:off x="1044362" y="3356404"/>
              <a:ext cx="10259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88" name="Text Box 64"/>
            <p:cNvSpPr txBox="1">
              <a:spLocks noChangeArrowheads="1"/>
            </p:cNvSpPr>
            <p:nvPr/>
          </p:nvSpPr>
          <p:spPr bwMode="auto">
            <a:xfrm>
              <a:off x="1044362" y="3629261"/>
              <a:ext cx="10259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8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89" name="Text Box 65"/>
            <p:cNvSpPr txBox="1">
              <a:spLocks noChangeArrowheads="1"/>
            </p:cNvSpPr>
            <p:nvPr/>
          </p:nvSpPr>
          <p:spPr bwMode="auto">
            <a:xfrm>
              <a:off x="1044362" y="3902118"/>
              <a:ext cx="10259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9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90" name="Text Box 66"/>
            <p:cNvSpPr txBox="1">
              <a:spLocks noChangeArrowheads="1"/>
            </p:cNvSpPr>
            <p:nvPr/>
          </p:nvSpPr>
          <p:spPr bwMode="auto">
            <a:xfrm>
              <a:off x="993066" y="4174976"/>
              <a:ext cx="205184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10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091" name="Text Box 67"/>
            <p:cNvSpPr txBox="1">
              <a:spLocks noChangeArrowheads="1"/>
            </p:cNvSpPr>
            <p:nvPr/>
          </p:nvSpPr>
          <p:spPr bwMode="auto">
            <a:xfrm>
              <a:off x="1928423" y="2666571"/>
              <a:ext cx="246221" cy="7630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74LS573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105" name="表格 104"/>
          <p:cNvGraphicFramePr>
            <a:graphicFrameLocks noGrp="1"/>
          </p:cNvGraphicFramePr>
          <p:nvPr/>
        </p:nvGraphicFramePr>
        <p:xfrm>
          <a:off x="3779912" y="1874414"/>
          <a:ext cx="4140000" cy="2376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720000"/>
                <a:gridCol w="720000"/>
                <a:gridCol w="1260000"/>
              </a:tblGrid>
              <a:tr h="3960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输入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说明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OE</a:t>
                      </a:r>
                      <a:endParaRPr lang="zh-CN" sz="20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LE</a:t>
                      </a:r>
                      <a:endParaRPr lang="zh-CN" sz="20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D</a:t>
                      </a:r>
                      <a:endParaRPr lang="zh-CN" sz="20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Q</a:t>
                      </a:r>
                      <a:endParaRPr lang="zh-CN" sz="20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L</a:t>
                      </a:r>
                      <a:endParaRPr lang="zh-CN" sz="20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H</a:t>
                      </a:r>
                      <a:endParaRPr lang="zh-CN" sz="20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H</a:t>
                      </a:r>
                      <a:endParaRPr lang="zh-CN" sz="20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H</a:t>
                      </a:r>
                      <a:endParaRPr lang="zh-CN" sz="20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送数</a:t>
                      </a:r>
                      <a:endParaRPr lang="en-US" altLang="zh-CN" sz="2000" b="1" kern="100" dirty="0" smtClean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i="1" kern="100" dirty="0" err="1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sz="2000" b="1" i="1" kern="100" baseline="-25000" dirty="0" err="1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000" b="1" kern="100" baseline="-250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= </a:t>
                      </a: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sz="2000" b="1" i="1" kern="100" baseline="-250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endParaRPr lang="zh-CN" sz="2000" b="1" i="1" kern="100" baseline="-250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L</a:t>
                      </a:r>
                      <a:endParaRPr lang="zh-CN" sz="2000" b="1" i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H</a:t>
                      </a:r>
                      <a:endParaRPr lang="zh-CN" sz="20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L</a:t>
                      </a:r>
                      <a:endParaRPr lang="zh-CN" sz="20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L</a:t>
                      </a:r>
                      <a:endParaRPr lang="zh-CN" sz="20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L</a:t>
                      </a:r>
                      <a:endParaRPr lang="zh-CN" sz="2000" b="1" i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L</a:t>
                      </a:r>
                      <a:endParaRPr lang="zh-CN" sz="20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lang="en-US" sz="2000" b="1" kern="100" baseline="30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保持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H</a:t>
                      </a:r>
                      <a:endParaRPr lang="zh-CN" sz="20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Z</a:t>
                      </a:r>
                      <a:endParaRPr lang="zh-CN" sz="20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高阻态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Rectangle 54"/>
          <p:cNvSpPr>
            <a:spLocks noChangeArrowheads="1"/>
          </p:cNvSpPr>
          <p:nvPr/>
        </p:nvSpPr>
        <p:spPr bwMode="auto">
          <a:xfrm>
            <a:off x="431800" y="4597077"/>
            <a:ext cx="842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400">
              <a:lnSpc>
                <a:spcPct val="125000"/>
              </a:lnSpc>
            </a:pPr>
            <a:r>
              <a:rPr lang="en-US" altLang="zh-CN" sz="2400" dirty="0" smtClean="0">
                <a:solidFill>
                  <a:schemeClr val="tx1"/>
                </a:solidFill>
                <a:cs typeface="Times New Roman" pitchFamily="18" charset="0"/>
              </a:rPr>
              <a:t>74LS573 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lang="en-US" altLang="zh-CN" sz="2400" dirty="0" smtClean="0">
                <a:solidFill>
                  <a:schemeClr val="tx1"/>
                </a:solidFill>
                <a:cs typeface="Times New Roman" pitchFamily="18" charset="0"/>
              </a:rPr>
              <a:t>8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路</a:t>
            </a:r>
            <a:r>
              <a:rPr lang="en-US" altLang="zh-CN" sz="2400" i="1" dirty="0" smtClean="0">
                <a:solidFill>
                  <a:schemeClr val="tx1"/>
                </a:solidFill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型透明锁存器，即</a:t>
            </a:r>
            <a:r>
              <a:rPr lang="en-US" altLang="zh-CN" sz="2400" i="1" dirty="0" smtClean="0">
                <a:solidFill>
                  <a:schemeClr val="tx1"/>
                </a:solidFill>
                <a:cs typeface="Times New Roman" pitchFamily="18" charset="0"/>
              </a:rPr>
              <a:t>LE</a:t>
            </a:r>
            <a:r>
              <a:rPr lang="en-US" altLang="zh-CN" sz="2400" dirty="0" smtClean="0">
                <a:solidFill>
                  <a:schemeClr val="tx1"/>
                </a:solidFill>
                <a:cs typeface="Times New Roman" pitchFamily="18" charset="0"/>
              </a:rPr>
              <a:t> = 1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期间（非锁存），输出随输入变化。</a:t>
            </a:r>
            <a:r>
              <a:rPr lang="en-US" altLang="zh-CN" sz="2400" i="1" dirty="0" smtClean="0">
                <a:solidFill>
                  <a:schemeClr val="tx1"/>
                </a:solidFill>
                <a:cs typeface="Times New Roman" pitchFamily="18" charset="0"/>
              </a:rPr>
              <a:t>OE</a:t>
            </a:r>
            <a:r>
              <a:rPr lang="en-US" altLang="zh-CN" sz="2400" dirty="0" smtClean="0">
                <a:solidFill>
                  <a:schemeClr val="tx1"/>
                </a:solidFill>
                <a:cs typeface="Times New Roman" pitchFamily="18" charset="0"/>
              </a:rPr>
              <a:t> = 1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时，高阻态，新的数据仍可置入。</a:t>
            </a:r>
            <a:endParaRPr lang="zh-CN" altLang="en-US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3104012" y="603270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路抢答器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75" grpId="0"/>
      <p:bldP spid="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 52"/>
          <p:cNvSpPr>
            <a:spLocks noChangeArrowheads="1"/>
          </p:cNvSpPr>
          <p:nvPr/>
        </p:nvSpPr>
        <p:spPr bwMode="auto">
          <a:xfrm>
            <a:off x="431800" y="116632"/>
            <a:ext cx="4206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二、单元电路设计、器件选择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312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313" name="Rectangle 54"/>
          <p:cNvSpPr>
            <a:spLocks noChangeArrowheads="1"/>
          </p:cNvSpPr>
          <p:nvPr/>
        </p:nvSpPr>
        <p:spPr bwMode="auto">
          <a:xfrm>
            <a:off x="431800" y="591071"/>
            <a:ext cx="25058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．抢答锁存电路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45" name="Rectangle 54"/>
          <p:cNvSpPr>
            <a:spLocks noChangeArrowheads="1"/>
          </p:cNvSpPr>
          <p:nvPr/>
        </p:nvSpPr>
        <p:spPr bwMode="auto">
          <a:xfrm>
            <a:off x="544709" y="1080616"/>
            <a:ext cx="75184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根据前后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级关系，后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级编码器</a:t>
            </a:r>
            <a:r>
              <a:rPr lang="en-US" altLang="zh-CN" sz="2400" dirty="0" smtClean="0">
                <a:solidFill>
                  <a:schemeClr val="tx1"/>
                </a:solidFill>
                <a:cs typeface="Times New Roman" pitchFamily="18" charset="0"/>
              </a:rPr>
              <a:t>74LS148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输入低电平有效</a:t>
            </a:r>
            <a:endParaRPr lang="zh-CN" altLang="en-US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47" name="Rectangle 54"/>
          <p:cNvSpPr>
            <a:spLocks noChangeArrowheads="1"/>
          </p:cNvSpPr>
          <p:nvPr/>
        </p:nvSpPr>
        <p:spPr bwMode="auto">
          <a:xfrm>
            <a:off x="3059832" y="640442"/>
            <a:ext cx="2347415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0" rIns="90000" bIns="0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如何实现锁存？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graphicFrame>
        <p:nvGraphicFramePr>
          <p:cNvPr id="156" name="表格 155"/>
          <p:cNvGraphicFramePr>
            <a:graphicFrameLocks noGrp="1"/>
          </p:cNvGraphicFramePr>
          <p:nvPr/>
        </p:nvGraphicFramePr>
        <p:xfrm>
          <a:off x="1422000" y="1921934"/>
          <a:ext cx="6300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90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S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Q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7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Q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6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Q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5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Q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4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Q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3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Q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2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Q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Q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0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LE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0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送数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1</a:t>
                      </a:r>
                      <a:endParaRPr lang="zh-CN" alt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送数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Q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7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～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Q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0</a:t>
                      </a:r>
                      <a:r>
                        <a:rPr lang="zh-CN" altLang="en-US" sz="2000" b="1" baseline="0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中有一个为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0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锁存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Rectangle 54"/>
          <p:cNvSpPr>
            <a:spLocks noChangeArrowheads="1"/>
          </p:cNvSpPr>
          <p:nvPr/>
        </p:nvSpPr>
        <p:spPr bwMode="auto">
          <a:xfrm>
            <a:off x="6444208" y="1489886"/>
            <a:ext cx="14430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 dirty="0" smtClean="0">
                <a:solidFill>
                  <a:srgbClr val="FF0000"/>
                </a:solidFill>
                <a:latin typeface="+mn-lt"/>
              </a:rPr>
              <a:t>S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n-lt"/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—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主持人</a:t>
            </a:r>
            <a:endParaRPr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288" name="对象 287"/>
          <p:cNvGraphicFramePr>
            <a:graphicFrameLocks noChangeAspect="1"/>
          </p:cNvGraphicFramePr>
          <p:nvPr/>
        </p:nvGraphicFramePr>
        <p:xfrm>
          <a:off x="846385" y="3651868"/>
          <a:ext cx="4157663" cy="485775"/>
        </p:xfrm>
        <a:graphic>
          <a:graphicData uri="http://schemas.openxmlformats.org/presentationml/2006/ole">
            <p:oleObj spid="_x0000_s65539" name="公式" r:id="rId4" imgW="1955520" imgH="228600" progId="Equation.3">
              <p:embed/>
            </p:oleObj>
          </a:graphicData>
        </a:graphic>
      </p:graphicFrame>
      <p:graphicFrame>
        <p:nvGraphicFramePr>
          <p:cNvPr id="296" name="对象 295"/>
          <p:cNvGraphicFramePr>
            <a:graphicFrameLocks noChangeAspect="1"/>
          </p:cNvGraphicFramePr>
          <p:nvPr/>
        </p:nvGraphicFramePr>
        <p:xfrm>
          <a:off x="1321974" y="4689450"/>
          <a:ext cx="3132137" cy="539750"/>
        </p:xfrm>
        <a:graphic>
          <a:graphicData uri="http://schemas.openxmlformats.org/presentationml/2006/ole">
            <p:oleObj spid="_x0000_s65540" name="公式" r:id="rId5" imgW="1473120" imgH="253800" progId="Equation.3">
              <p:embed/>
            </p:oleObj>
          </a:graphicData>
        </a:graphic>
      </p:graphicFrame>
      <p:sp>
        <p:nvSpPr>
          <p:cNvPr id="12" name="Rectangle 54"/>
          <p:cNvSpPr>
            <a:spLocks noChangeArrowheads="1"/>
          </p:cNvSpPr>
          <p:nvPr/>
        </p:nvSpPr>
        <p:spPr bwMode="auto">
          <a:xfrm>
            <a:off x="3264705" y="1440180"/>
            <a:ext cx="26597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控制电路的功能表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1" name="Rectangle 54"/>
          <p:cNvSpPr>
            <a:spLocks noChangeArrowheads="1"/>
          </p:cNvSpPr>
          <p:nvPr/>
        </p:nvSpPr>
        <p:spPr bwMode="auto">
          <a:xfrm>
            <a:off x="5148064" y="4221088"/>
            <a:ext cx="2258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输入：</a:t>
            </a:r>
            <a:r>
              <a:rPr lang="en-US" altLang="zh-CN" sz="2400" dirty="0" smtClean="0">
                <a:solidFill>
                  <a:schemeClr val="tx1"/>
                </a:solidFill>
                <a:cs typeface="Times New Roman" pitchFamily="18" charset="0"/>
              </a:rPr>
              <a:t>74LS00</a:t>
            </a:r>
            <a:endParaRPr lang="zh-CN" altLang="en-US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5148064" y="4653136"/>
            <a:ext cx="2258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cs typeface="Times New Roman" pitchFamily="18" charset="0"/>
              </a:rPr>
              <a:t>8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输入：</a:t>
            </a:r>
            <a:r>
              <a:rPr lang="en-US" altLang="zh-CN" sz="2400" dirty="0" smtClean="0">
                <a:solidFill>
                  <a:schemeClr val="tx1"/>
                </a:solidFill>
                <a:cs typeface="Times New Roman" pitchFamily="18" charset="0"/>
              </a:rPr>
              <a:t>74LS30</a:t>
            </a:r>
            <a:endParaRPr lang="zh-CN" altLang="en-US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5148064" y="3717032"/>
            <a:ext cx="3278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控制电路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由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与非门组成</a:t>
            </a:r>
            <a:endParaRPr lang="zh-CN" altLang="en-US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312647" y="4170659"/>
          <a:ext cx="3240088" cy="485775"/>
        </p:xfrm>
        <a:graphic>
          <a:graphicData uri="http://schemas.openxmlformats.org/presentationml/2006/ole">
            <p:oleObj spid="_x0000_s65541" name="公式" r:id="rId6" imgW="152388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69" grpId="0"/>
      <p:bldP spid="12" grpId="0"/>
      <p:bldP spid="11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 169"/>
          <p:cNvSpPr/>
          <p:nvPr/>
        </p:nvSpPr>
        <p:spPr bwMode="auto">
          <a:xfrm>
            <a:off x="7005758" y="2262358"/>
            <a:ext cx="1980000" cy="7560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11" name="Rectangle 52"/>
          <p:cNvSpPr>
            <a:spLocks noChangeArrowheads="1"/>
          </p:cNvSpPr>
          <p:nvPr/>
        </p:nvSpPr>
        <p:spPr bwMode="auto">
          <a:xfrm>
            <a:off x="431800" y="116632"/>
            <a:ext cx="4206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二、单元电路设计、器件选择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312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313" name="Rectangle 54"/>
          <p:cNvSpPr>
            <a:spLocks noChangeArrowheads="1"/>
          </p:cNvSpPr>
          <p:nvPr/>
        </p:nvSpPr>
        <p:spPr bwMode="auto">
          <a:xfrm>
            <a:off x="431800" y="591071"/>
            <a:ext cx="25058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．抢答锁存电路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46" name="Rectangle 54"/>
          <p:cNvSpPr>
            <a:spLocks noChangeArrowheads="1"/>
          </p:cNvSpPr>
          <p:nvPr/>
        </p:nvSpPr>
        <p:spPr bwMode="auto">
          <a:xfrm>
            <a:off x="3131840" y="594561"/>
            <a:ext cx="3587842" cy="461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抢答锁存电路输出低电平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47" name="Rectangle 54"/>
          <p:cNvSpPr>
            <a:spLocks noChangeArrowheads="1"/>
          </p:cNvSpPr>
          <p:nvPr/>
        </p:nvSpPr>
        <p:spPr bwMode="auto">
          <a:xfrm>
            <a:off x="260792" y="1155808"/>
            <a:ext cx="2765501" cy="40011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仿宋_GB2312" pitchFamily="49" charset="-122"/>
              </a:rPr>
              <a:t>主持人发出抢答开始：</a:t>
            </a:r>
            <a:endParaRPr lang="zh-CN" altLang="en-US" sz="20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48" name="Rectangle 54"/>
          <p:cNvSpPr>
            <a:spLocks noChangeArrowheads="1"/>
          </p:cNvSpPr>
          <p:nvPr/>
        </p:nvSpPr>
        <p:spPr bwMode="auto">
          <a:xfrm>
            <a:off x="1869125" y="1894023"/>
            <a:ext cx="818100" cy="30777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>
            <a:spAutoFit/>
          </a:bodyPr>
          <a:lstStyle/>
          <a:p>
            <a:r>
              <a:rPr lang="en-US" altLang="zh-CN" sz="2000" i="1" dirty="0" smtClean="0">
                <a:solidFill>
                  <a:schemeClr val="tx1"/>
                </a:solidFill>
                <a:cs typeface="Times New Roman" pitchFamily="18" charset="0"/>
              </a:rPr>
              <a:t>LE</a:t>
            </a:r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</a:rPr>
              <a:t> = 1</a:t>
            </a:r>
            <a:endParaRPr lang="zh-CN" alt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49" name="Rectangle 54"/>
          <p:cNvSpPr>
            <a:spLocks noChangeArrowheads="1"/>
          </p:cNvSpPr>
          <p:nvPr/>
        </p:nvSpPr>
        <p:spPr bwMode="auto">
          <a:xfrm>
            <a:off x="373446" y="2083223"/>
            <a:ext cx="1270147" cy="30777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>
            <a:spAutoFit/>
          </a:bodyPr>
          <a:lstStyle/>
          <a:p>
            <a:r>
              <a:rPr lang="en-US" altLang="zh-CN" sz="2000" i="1" dirty="0" smtClean="0">
                <a:solidFill>
                  <a:schemeClr val="tx1"/>
                </a:solidFill>
                <a:cs typeface="Times New Roman" pitchFamily="18" charset="0"/>
              </a:rPr>
              <a:t>Q</a:t>
            </a:r>
            <a:r>
              <a:rPr lang="en-US" altLang="zh-CN" sz="2000" baseline="-25000" dirty="0" smtClean="0">
                <a:solidFill>
                  <a:schemeClr val="tx1"/>
                </a:solidFill>
                <a:cs typeface="Times New Roman" pitchFamily="18" charset="0"/>
              </a:rPr>
              <a:t>0 </a:t>
            </a:r>
            <a:r>
              <a:rPr lang="zh-CN" altLang="en-US" sz="2000" dirty="0" smtClean="0">
                <a:solidFill>
                  <a:schemeClr val="tx1"/>
                </a:solidFill>
                <a:cs typeface="Times New Roman" pitchFamily="18" charset="0"/>
                <a:sym typeface="Symbol"/>
              </a:rPr>
              <a:t></a:t>
            </a:r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cs typeface="Times New Roman" pitchFamily="18" charset="0"/>
              </a:rPr>
              <a:t>Q</a:t>
            </a:r>
            <a:r>
              <a:rPr lang="en-US" altLang="zh-CN" sz="2000" baseline="-25000" dirty="0" smtClean="0">
                <a:solidFill>
                  <a:schemeClr val="tx1"/>
                </a:solidFill>
                <a:cs typeface="Times New Roman" pitchFamily="18" charset="0"/>
              </a:rPr>
              <a:t>7 </a:t>
            </a:r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</a:rPr>
              <a:t>= 1</a:t>
            </a:r>
            <a:endParaRPr lang="zh-CN" alt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50" name="Rectangle 54"/>
          <p:cNvSpPr>
            <a:spLocks noChangeArrowheads="1"/>
          </p:cNvSpPr>
          <p:nvPr/>
        </p:nvSpPr>
        <p:spPr bwMode="auto">
          <a:xfrm>
            <a:off x="251520" y="3081154"/>
            <a:ext cx="701080" cy="30777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>
            <a:spAutoFit/>
          </a:bodyPr>
          <a:lstStyle/>
          <a:p>
            <a:r>
              <a:rPr lang="en-US" altLang="zh-CN" sz="2000" i="1" dirty="0" err="1" smtClean="0">
                <a:solidFill>
                  <a:schemeClr val="tx1"/>
                </a:solidFill>
                <a:cs typeface="Times New Roman" pitchFamily="18" charset="0"/>
              </a:rPr>
              <a:t>Q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altLang="zh-CN" sz="2000" i="1" baseline="-250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</a:rPr>
              <a:t>= 0</a:t>
            </a:r>
            <a:endParaRPr lang="zh-CN" alt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51" name="Rectangle 54"/>
          <p:cNvSpPr>
            <a:spLocks noChangeArrowheads="1"/>
          </p:cNvSpPr>
          <p:nvPr/>
        </p:nvSpPr>
        <p:spPr bwMode="auto">
          <a:xfrm>
            <a:off x="1370489" y="3068960"/>
            <a:ext cx="797260" cy="30777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>
            <a:spAutoFit/>
          </a:bodyPr>
          <a:lstStyle/>
          <a:p>
            <a:r>
              <a:rPr lang="en-US" altLang="zh-CN" sz="2000" i="1" dirty="0" smtClean="0">
                <a:solidFill>
                  <a:schemeClr val="tx1"/>
                </a:solidFill>
                <a:cs typeface="Times New Roman" pitchFamily="18" charset="0"/>
              </a:rPr>
              <a:t>LE</a:t>
            </a:r>
            <a:r>
              <a:rPr lang="en-US" altLang="zh-CN" sz="2000" baseline="-250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</a:rPr>
              <a:t>= 0</a:t>
            </a:r>
            <a:endParaRPr lang="zh-CN" alt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53" name="Rectangle 54"/>
          <p:cNvSpPr>
            <a:spLocks noChangeArrowheads="1"/>
          </p:cNvSpPr>
          <p:nvPr/>
        </p:nvSpPr>
        <p:spPr bwMode="auto">
          <a:xfrm>
            <a:off x="765456" y="3461509"/>
            <a:ext cx="1105037" cy="30777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cs typeface="Times New Roman" pitchFamily="18" charset="0"/>
              </a:rPr>
              <a:t>锁存状态</a:t>
            </a:r>
            <a:endParaRPr lang="zh-CN" alt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54" name="右箭头 153"/>
          <p:cNvSpPr/>
          <p:nvPr/>
        </p:nvSpPr>
        <p:spPr bwMode="auto">
          <a:xfrm>
            <a:off x="1006171" y="3156930"/>
            <a:ext cx="288032" cy="142670"/>
          </a:xfrm>
          <a:prstGeom prst="rightArrow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55" name="右箭头 154"/>
          <p:cNvSpPr/>
          <p:nvPr/>
        </p:nvSpPr>
        <p:spPr bwMode="auto">
          <a:xfrm>
            <a:off x="463776" y="3545711"/>
            <a:ext cx="288032" cy="142670"/>
          </a:xfrm>
          <a:prstGeom prst="rightArrow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165" name="对象 164"/>
          <p:cNvGraphicFramePr>
            <a:graphicFrameLocks noChangeAspect="1"/>
          </p:cNvGraphicFramePr>
          <p:nvPr/>
        </p:nvGraphicFramePr>
        <p:xfrm>
          <a:off x="6985000" y="2276475"/>
          <a:ext cx="1979613" cy="711200"/>
        </p:xfrm>
        <a:graphic>
          <a:graphicData uri="http://schemas.openxmlformats.org/presentationml/2006/ole">
            <p:oleObj spid="_x0000_s1026" name="公式" r:id="rId3" imgW="990360" imgH="355320" progId="Equation.3">
              <p:embed/>
            </p:oleObj>
          </a:graphicData>
        </a:graphic>
      </p:graphicFrame>
      <p:sp>
        <p:nvSpPr>
          <p:cNvPr id="166" name="Rectangle 54"/>
          <p:cNvSpPr>
            <a:spLocks noChangeArrowheads="1"/>
          </p:cNvSpPr>
          <p:nvPr/>
        </p:nvSpPr>
        <p:spPr bwMode="auto">
          <a:xfrm>
            <a:off x="7199213" y="1155808"/>
            <a:ext cx="1552028" cy="1015663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</a:rPr>
              <a:t>LED</a:t>
            </a:r>
            <a:r>
              <a:rPr lang="zh-CN" altLang="en-US" sz="2000" dirty="0" smtClean="0">
                <a:solidFill>
                  <a:schemeClr val="tx1"/>
                </a:solidFill>
                <a:cs typeface="Times New Roman" pitchFamily="18" charset="0"/>
              </a:rPr>
              <a:t>参数：</a:t>
            </a:r>
            <a:endParaRPr lang="en-US" altLang="zh-CN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</a:rPr>
              <a:t>1.5V</a:t>
            </a:r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  <a:sym typeface="Symbol"/>
              </a:rPr>
              <a:t></a:t>
            </a:r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</a:rPr>
              <a:t>3V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</a:rPr>
              <a:t>3mA</a:t>
            </a:r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  <a:sym typeface="Symbol"/>
              </a:rPr>
              <a:t></a:t>
            </a:r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</a:rPr>
              <a:t>20mA</a:t>
            </a:r>
            <a:endParaRPr lang="zh-CN" alt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52" name="Rectangle 54"/>
          <p:cNvSpPr>
            <a:spLocks noChangeArrowheads="1"/>
          </p:cNvSpPr>
          <p:nvPr/>
        </p:nvSpPr>
        <p:spPr bwMode="auto">
          <a:xfrm>
            <a:off x="304337" y="3853497"/>
            <a:ext cx="1991251" cy="1015663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cs typeface="Times New Roman" pitchFamily="18" charset="0"/>
              </a:rPr>
              <a:t>输入信号不起作</a:t>
            </a:r>
            <a:endParaRPr lang="en-US" altLang="zh-CN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cs typeface="Times New Roman" pitchFamily="18" charset="0"/>
              </a:rPr>
              <a:t>用，输出保持</a:t>
            </a:r>
            <a:endParaRPr lang="en-US" altLang="zh-CN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ctr"/>
            <a:r>
              <a:rPr lang="en-US" altLang="zh-CN" sz="2000" i="1" dirty="0" err="1" smtClean="0">
                <a:solidFill>
                  <a:schemeClr val="tx1"/>
                </a:solidFill>
                <a:cs typeface="Times New Roman" pitchFamily="18" charset="0"/>
              </a:rPr>
              <a:t>Q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</a:rPr>
              <a:t> = 0</a:t>
            </a:r>
            <a:endParaRPr lang="zh-CN" alt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26" name="Rectangle 54"/>
          <p:cNvSpPr>
            <a:spLocks noChangeArrowheads="1"/>
          </p:cNvSpPr>
          <p:nvPr/>
        </p:nvSpPr>
        <p:spPr bwMode="auto">
          <a:xfrm>
            <a:off x="657177" y="1706904"/>
            <a:ext cx="702684" cy="30777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>
            <a:spAutoFit/>
          </a:bodyPr>
          <a:lstStyle/>
          <a:p>
            <a:r>
              <a:rPr lang="en-US" altLang="zh-CN" sz="2000" i="1" dirty="0" smtClean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altLang="zh-CN" sz="2000" baseline="-25000" dirty="0" smtClean="0">
                <a:solidFill>
                  <a:schemeClr val="tx1"/>
                </a:solidFill>
                <a:cs typeface="Times New Roman" pitchFamily="18" charset="0"/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</a:rPr>
              <a:t> = 0</a:t>
            </a:r>
            <a:endParaRPr lang="zh-CN" alt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27" name="右大括号 226"/>
          <p:cNvSpPr/>
          <p:nvPr/>
        </p:nvSpPr>
        <p:spPr bwMode="auto">
          <a:xfrm>
            <a:off x="1697729" y="1831013"/>
            <a:ext cx="108000" cy="432000"/>
          </a:xfrm>
          <a:prstGeom prst="rightBrace">
            <a:avLst>
              <a:gd name="adj1" fmla="val 50920"/>
              <a:gd name="adj2" fmla="val 50000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85" name="Rectangle 54"/>
          <p:cNvSpPr>
            <a:spLocks noChangeArrowheads="1"/>
          </p:cNvSpPr>
          <p:nvPr/>
        </p:nvSpPr>
        <p:spPr bwMode="auto">
          <a:xfrm>
            <a:off x="539552" y="2473151"/>
            <a:ext cx="1399473" cy="30777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cs typeface="Times New Roman" pitchFamily="18" charset="0"/>
              </a:rPr>
              <a:t>非锁存状态</a:t>
            </a:r>
            <a:endParaRPr lang="zh-CN" alt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303" name="组合 302"/>
          <p:cNvGrpSpPr/>
          <p:nvPr/>
        </p:nvGrpSpPr>
        <p:grpSpPr>
          <a:xfrm>
            <a:off x="2253003" y="1118078"/>
            <a:ext cx="4684286" cy="4508334"/>
            <a:chOff x="2253003" y="1118078"/>
            <a:chExt cx="4684286" cy="4508334"/>
          </a:xfrm>
        </p:grpSpPr>
        <p:grpSp>
          <p:nvGrpSpPr>
            <p:cNvPr id="169" name="Group 2"/>
            <p:cNvGrpSpPr>
              <a:grpSpLocks/>
            </p:cNvGrpSpPr>
            <p:nvPr/>
          </p:nvGrpSpPr>
          <p:grpSpPr bwMode="auto">
            <a:xfrm>
              <a:off x="3327999" y="1952790"/>
              <a:ext cx="1138719" cy="2891428"/>
              <a:chOff x="5097" y="7208"/>
              <a:chExt cx="782" cy="1457"/>
            </a:xfrm>
          </p:grpSpPr>
          <p:sp>
            <p:nvSpPr>
              <p:cNvPr id="294" name="Rectangle 3"/>
              <p:cNvSpPr>
                <a:spLocks noChangeArrowheads="1"/>
              </p:cNvSpPr>
              <p:nvPr/>
            </p:nvSpPr>
            <p:spPr bwMode="auto">
              <a:xfrm>
                <a:off x="5097" y="7209"/>
                <a:ext cx="782" cy="145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295" name="Freeform 4"/>
              <p:cNvSpPr>
                <a:spLocks/>
              </p:cNvSpPr>
              <p:nvPr/>
            </p:nvSpPr>
            <p:spPr bwMode="auto">
              <a:xfrm>
                <a:off x="5385" y="7208"/>
                <a:ext cx="205" cy="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56" y="221"/>
                  </a:cxn>
                  <a:cxn ang="0">
                    <a:pos x="1083" y="0"/>
                  </a:cxn>
                </a:cxnLst>
                <a:rect l="0" t="0" r="r" b="b"/>
                <a:pathLst>
                  <a:path w="1083" h="221">
                    <a:moveTo>
                      <a:pt x="0" y="0"/>
                    </a:moveTo>
                    <a:cubicBezTo>
                      <a:pt x="188" y="110"/>
                      <a:pt x="376" y="221"/>
                      <a:pt x="556" y="221"/>
                    </a:cubicBezTo>
                    <a:cubicBezTo>
                      <a:pt x="736" y="221"/>
                      <a:pt x="909" y="110"/>
                      <a:pt x="1083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cxnSp>
          <p:nvCxnSpPr>
            <p:cNvPr id="171" name="AutoShape 5"/>
            <p:cNvCxnSpPr>
              <a:cxnSpLocks noChangeShapeType="1"/>
            </p:cNvCxnSpPr>
            <p:nvPr/>
          </p:nvCxnSpPr>
          <p:spPr bwMode="auto">
            <a:xfrm>
              <a:off x="4469587" y="2170686"/>
              <a:ext cx="180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2" name="AutoShape 6"/>
            <p:cNvCxnSpPr>
              <a:cxnSpLocks noChangeShapeType="1"/>
            </p:cNvCxnSpPr>
            <p:nvPr/>
          </p:nvCxnSpPr>
          <p:spPr bwMode="auto">
            <a:xfrm>
              <a:off x="4464130" y="2443057"/>
              <a:ext cx="1836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3" name="AutoShape 7"/>
            <p:cNvCxnSpPr>
              <a:cxnSpLocks noChangeShapeType="1"/>
            </p:cNvCxnSpPr>
            <p:nvPr/>
          </p:nvCxnSpPr>
          <p:spPr bwMode="auto">
            <a:xfrm>
              <a:off x="4464130" y="2716861"/>
              <a:ext cx="1836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" name="AutoShape 8"/>
            <p:cNvCxnSpPr>
              <a:cxnSpLocks noChangeShapeType="1"/>
            </p:cNvCxnSpPr>
            <p:nvPr/>
          </p:nvCxnSpPr>
          <p:spPr bwMode="auto">
            <a:xfrm>
              <a:off x="4464130" y="2989231"/>
              <a:ext cx="1836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5" name="AutoShape 9"/>
            <p:cNvCxnSpPr>
              <a:cxnSpLocks noChangeShapeType="1"/>
            </p:cNvCxnSpPr>
            <p:nvPr/>
          </p:nvCxnSpPr>
          <p:spPr bwMode="auto">
            <a:xfrm>
              <a:off x="4464130" y="3263036"/>
              <a:ext cx="1836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6" name="AutoShape 10"/>
            <p:cNvCxnSpPr>
              <a:cxnSpLocks noChangeShapeType="1"/>
            </p:cNvCxnSpPr>
            <p:nvPr/>
          </p:nvCxnSpPr>
          <p:spPr bwMode="auto">
            <a:xfrm>
              <a:off x="4464130" y="3533973"/>
              <a:ext cx="1836000" cy="286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7" name="AutoShape 11"/>
            <p:cNvCxnSpPr>
              <a:cxnSpLocks noChangeShapeType="1"/>
            </p:cNvCxnSpPr>
            <p:nvPr/>
          </p:nvCxnSpPr>
          <p:spPr bwMode="auto">
            <a:xfrm>
              <a:off x="4464130" y="3809211"/>
              <a:ext cx="1836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8" name="AutoShape 12"/>
            <p:cNvCxnSpPr>
              <a:cxnSpLocks noChangeShapeType="1"/>
            </p:cNvCxnSpPr>
            <p:nvPr/>
          </p:nvCxnSpPr>
          <p:spPr bwMode="auto">
            <a:xfrm>
              <a:off x="4464130" y="4080147"/>
              <a:ext cx="1836000" cy="286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9" name="AutoShape 13"/>
            <p:cNvCxnSpPr>
              <a:cxnSpLocks noChangeShapeType="1"/>
            </p:cNvCxnSpPr>
            <p:nvPr/>
          </p:nvCxnSpPr>
          <p:spPr bwMode="auto">
            <a:xfrm>
              <a:off x="4464130" y="4353952"/>
              <a:ext cx="1836000" cy="286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0" name="AutoShape 14"/>
            <p:cNvCxnSpPr>
              <a:cxnSpLocks noChangeShapeType="1"/>
            </p:cNvCxnSpPr>
            <p:nvPr/>
          </p:nvCxnSpPr>
          <p:spPr bwMode="auto">
            <a:xfrm>
              <a:off x="4469586" y="4629189"/>
              <a:ext cx="18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1" name="AutoShape 15"/>
            <p:cNvCxnSpPr>
              <a:cxnSpLocks noChangeShapeType="1"/>
            </p:cNvCxnSpPr>
            <p:nvPr/>
          </p:nvCxnSpPr>
          <p:spPr bwMode="auto">
            <a:xfrm>
              <a:off x="3153168" y="2170686"/>
              <a:ext cx="18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2" name="AutoShape 16"/>
            <p:cNvCxnSpPr>
              <a:cxnSpLocks noChangeShapeType="1"/>
            </p:cNvCxnSpPr>
            <p:nvPr/>
          </p:nvCxnSpPr>
          <p:spPr bwMode="auto">
            <a:xfrm>
              <a:off x="2793168" y="2443057"/>
              <a:ext cx="54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3" name="AutoShape 17"/>
            <p:cNvCxnSpPr>
              <a:cxnSpLocks noChangeShapeType="1"/>
            </p:cNvCxnSpPr>
            <p:nvPr/>
          </p:nvCxnSpPr>
          <p:spPr bwMode="auto">
            <a:xfrm>
              <a:off x="2793168" y="2716861"/>
              <a:ext cx="54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4" name="AutoShape 18"/>
            <p:cNvCxnSpPr>
              <a:cxnSpLocks noChangeShapeType="1"/>
            </p:cNvCxnSpPr>
            <p:nvPr/>
          </p:nvCxnSpPr>
          <p:spPr bwMode="auto">
            <a:xfrm>
              <a:off x="2793168" y="2989231"/>
              <a:ext cx="54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5" name="AutoShape 19"/>
            <p:cNvCxnSpPr>
              <a:cxnSpLocks noChangeShapeType="1"/>
            </p:cNvCxnSpPr>
            <p:nvPr/>
          </p:nvCxnSpPr>
          <p:spPr bwMode="auto">
            <a:xfrm>
              <a:off x="2793168" y="3263036"/>
              <a:ext cx="54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6" name="AutoShape 20"/>
            <p:cNvCxnSpPr>
              <a:cxnSpLocks noChangeShapeType="1"/>
            </p:cNvCxnSpPr>
            <p:nvPr/>
          </p:nvCxnSpPr>
          <p:spPr bwMode="auto">
            <a:xfrm>
              <a:off x="2793168" y="3533973"/>
              <a:ext cx="54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7" name="AutoShape 21"/>
            <p:cNvCxnSpPr>
              <a:cxnSpLocks noChangeShapeType="1"/>
            </p:cNvCxnSpPr>
            <p:nvPr/>
          </p:nvCxnSpPr>
          <p:spPr bwMode="auto">
            <a:xfrm>
              <a:off x="2793168" y="3809211"/>
              <a:ext cx="54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8" name="AutoShape 22"/>
            <p:cNvCxnSpPr>
              <a:cxnSpLocks noChangeShapeType="1"/>
            </p:cNvCxnSpPr>
            <p:nvPr/>
          </p:nvCxnSpPr>
          <p:spPr bwMode="auto">
            <a:xfrm>
              <a:off x="2793168" y="4080147"/>
              <a:ext cx="54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9" name="AutoShape 23"/>
            <p:cNvCxnSpPr>
              <a:cxnSpLocks noChangeShapeType="1"/>
            </p:cNvCxnSpPr>
            <p:nvPr/>
          </p:nvCxnSpPr>
          <p:spPr bwMode="auto">
            <a:xfrm>
              <a:off x="2793168" y="4353952"/>
              <a:ext cx="54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90" name="AutoShape 24"/>
            <p:cNvCxnSpPr>
              <a:cxnSpLocks noChangeShapeType="1"/>
            </p:cNvCxnSpPr>
            <p:nvPr/>
          </p:nvCxnSpPr>
          <p:spPr bwMode="auto">
            <a:xfrm>
              <a:off x="3153168" y="4629189"/>
              <a:ext cx="18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1" name="Text Box 25"/>
            <p:cNvSpPr txBox="1">
              <a:spLocks noChangeArrowheads="1"/>
            </p:cNvSpPr>
            <p:nvPr/>
          </p:nvSpPr>
          <p:spPr bwMode="auto">
            <a:xfrm>
              <a:off x="3377803" y="2040072"/>
              <a:ext cx="32060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OE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2" name="Text Box 26"/>
            <p:cNvSpPr txBox="1">
              <a:spLocks noChangeArrowheads="1"/>
            </p:cNvSpPr>
            <p:nvPr/>
          </p:nvSpPr>
          <p:spPr bwMode="auto">
            <a:xfrm>
              <a:off x="3380421" y="2315310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3" name="Text Box 27"/>
            <p:cNvSpPr txBox="1">
              <a:spLocks noChangeArrowheads="1"/>
            </p:cNvSpPr>
            <p:nvPr/>
          </p:nvSpPr>
          <p:spPr bwMode="auto">
            <a:xfrm>
              <a:off x="3379705" y="2589113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4" name="Text Box 28"/>
            <p:cNvSpPr txBox="1">
              <a:spLocks noChangeArrowheads="1"/>
            </p:cNvSpPr>
            <p:nvPr/>
          </p:nvSpPr>
          <p:spPr bwMode="auto">
            <a:xfrm>
              <a:off x="3379705" y="2862918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5" name="Text Box 29"/>
            <p:cNvSpPr txBox="1">
              <a:spLocks noChangeArrowheads="1"/>
            </p:cNvSpPr>
            <p:nvPr/>
          </p:nvSpPr>
          <p:spPr bwMode="auto">
            <a:xfrm>
              <a:off x="3379705" y="3136722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6" name="Text Box 30"/>
            <p:cNvSpPr txBox="1">
              <a:spLocks noChangeArrowheads="1"/>
            </p:cNvSpPr>
            <p:nvPr/>
          </p:nvSpPr>
          <p:spPr bwMode="auto">
            <a:xfrm>
              <a:off x="3379705" y="3411960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7" name="Text Box 31"/>
            <p:cNvSpPr txBox="1">
              <a:spLocks noChangeArrowheads="1"/>
            </p:cNvSpPr>
            <p:nvPr/>
          </p:nvSpPr>
          <p:spPr bwMode="auto">
            <a:xfrm>
              <a:off x="3379705" y="3685763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8" name="Text Box 32"/>
            <p:cNvSpPr txBox="1">
              <a:spLocks noChangeArrowheads="1"/>
            </p:cNvSpPr>
            <p:nvPr/>
          </p:nvSpPr>
          <p:spPr bwMode="auto">
            <a:xfrm>
              <a:off x="3379705" y="3959568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9" name="Text Box 33"/>
            <p:cNvSpPr txBox="1">
              <a:spLocks noChangeArrowheads="1"/>
            </p:cNvSpPr>
            <p:nvPr/>
          </p:nvSpPr>
          <p:spPr bwMode="auto">
            <a:xfrm>
              <a:off x="3379705" y="4233372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0" name="Text Box 34"/>
            <p:cNvSpPr txBox="1">
              <a:spLocks noChangeArrowheads="1"/>
            </p:cNvSpPr>
            <p:nvPr/>
          </p:nvSpPr>
          <p:spPr bwMode="auto">
            <a:xfrm>
              <a:off x="3400156" y="4513488"/>
              <a:ext cx="489582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GND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1" name="Text Box 35"/>
            <p:cNvSpPr txBox="1">
              <a:spLocks noChangeArrowheads="1"/>
            </p:cNvSpPr>
            <p:nvPr/>
          </p:nvSpPr>
          <p:spPr bwMode="auto">
            <a:xfrm>
              <a:off x="4004086" y="2029181"/>
              <a:ext cx="370246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U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CC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2" name="Text Box 36"/>
            <p:cNvSpPr txBox="1">
              <a:spLocks noChangeArrowheads="1"/>
            </p:cNvSpPr>
            <p:nvPr/>
          </p:nvSpPr>
          <p:spPr bwMode="auto">
            <a:xfrm>
              <a:off x="4139805" y="2298107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3" name="Text Box 37"/>
            <p:cNvSpPr txBox="1">
              <a:spLocks noChangeArrowheads="1"/>
            </p:cNvSpPr>
            <p:nvPr/>
          </p:nvSpPr>
          <p:spPr bwMode="auto">
            <a:xfrm>
              <a:off x="4139090" y="2571911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4" name="Text Box 38"/>
            <p:cNvSpPr txBox="1">
              <a:spLocks noChangeArrowheads="1"/>
            </p:cNvSpPr>
            <p:nvPr/>
          </p:nvSpPr>
          <p:spPr bwMode="auto">
            <a:xfrm>
              <a:off x="4139090" y="2845715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5" name="Text Box 39"/>
            <p:cNvSpPr txBox="1">
              <a:spLocks noChangeArrowheads="1"/>
            </p:cNvSpPr>
            <p:nvPr/>
          </p:nvSpPr>
          <p:spPr bwMode="auto">
            <a:xfrm>
              <a:off x="4139090" y="3119519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6" name="Text Box 40"/>
            <p:cNvSpPr txBox="1">
              <a:spLocks noChangeArrowheads="1"/>
            </p:cNvSpPr>
            <p:nvPr/>
          </p:nvSpPr>
          <p:spPr bwMode="auto">
            <a:xfrm>
              <a:off x="4139090" y="3394757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7" name="Text Box 41"/>
            <p:cNvSpPr txBox="1">
              <a:spLocks noChangeArrowheads="1"/>
            </p:cNvSpPr>
            <p:nvPr/>
          </p:nvSpPr>
          <p:spPr bwMode="auto">
            <a:xfrm>
              <a:off x="4139090" y="3668561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8" name="Text Box 42"/>
            <p:cNvSpPr txBox="1">
              <a:spLocks noChangeArrowheads="1"/>
            </p:cNvSpPr>
            <p:nvPr/>
          </p:nvSpPr>
          <p:spPr bwMode="auto">
            <a:xfrm>
              <a:off x="4139090" y="3942366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9" name="Text Box 43"/>
            <p:cNvSpPr txBox="1">
              <a:spLocks noChangeArrowheads="1"/>
            </p:cNvSpPr>
            <p:nvPr/>
          </p:nvSpPr>
          <p:spPr bwMode="auto">
            <a:xfrm>
              <a:off x="4139090" y="4216169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0" name="Text Box 44"/>
            <p:cNvSpPr txBox="1">
              <a:spLocks noChangeArrowheads="1"/>
            </p:cNvSpPr>
            <p:nvPr/>
          </p:nvSpPr>
          <p:spPr bwMode="auto">
            <a:xfrm>
              <a:off x="4093965" y="4496286"/>
              <a:ext cx="293749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LE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211" name="AutoShape 45"/>
            <p:cNvCxnSpPr>
              <a:cxnSpLocks noChangeShapeType="1"/>
            </p:cNvCxnSpPr>
            <p:nvPr/>
          </p:nvCxnSpPr>
          <p:spPr bwMode="auto">
            <a:xfrm>
              <a:off x="3373892" y="2040235"/>
              <a:ext cx="325554" cy="1434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2" name="Text Box 66"/>
            <p:cNvSpPr txBox="1">
              <a:spLocks noChangeArrowheads="1"/>
            </p:cNvSpPr>
            <p:nvPr/>
          </p:nvSpPr>
          <p:spPr bwMode="auto">
            <a:xfrm>
              <a:off x="3765171" y="2969126"/>
              <a:ext cx="264374" cy="8200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74LS573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213" name="AutoShape 91"/>
            <p:cNvCxnSpPr>
              <a:cxnSpLocks noChangeShapeType="1"/>
            </p:cNvCxnSpPr>
            <p:nvPr/>
          </p:nvCxnSpPr>
          <p:spPr bwMode="auto">
            <a:xfrm>
              <a:off x="3835091" y="1244626"/>
              <a:ext cx="223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4" name="AutoShape 168"/>
            <p:cNvCxnSpPr>
              <a:cxnSpLocks noChangeShapeType="1"/>
            </p:cNvCxnSpPr>
            <p:nvPr/>
          </p:nvCxnSpPr>
          <p:spPr bwMode="auto">
            <a:xfrm>
              <a:off x="4639671" y="1243683"/>
              <a:ext cx="1434" cy="93466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5" name="Rectangle 178"/>
            <p:cNvSpPr>
              <a:spLocks noChangeArrowheads="1"/>
            </p:cNvSpPr>
            <p:nvPr/>
          </p:nvSpPr>
          <p:spPr bwMode="auto">
            <a:xfrm>
              <a:off x="4810975" y="4734970"/>
              <a:ext cx="1340010" cy="360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16" name="Oval 179"/>
            <p:cNvSpPr>
              <a:spLocks noChangeArrowheads="1"/>
            </p:cNvSpPr>
            <p:nvPr/>
          </p:nvSpPr>
          <p:spPr bwMode="auto">
            <a:xfrm>
              <a:off x="5442285" y="5096178"/>
              <a:ext cx="81747" cy="8171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17" name="Oval 180"/>
            <p:cNvSpPr>
              <a:spLocks noChangeArrowheads="1"/>
            </p:cNvSpPr>
            <p:nvPr/>
          </p:nvSpPr>
          <p:spPr bwMode="auto">
            <a:xfrm>
              <a:off x="4858556" y="432195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18" name="Oval 181"/>
            <p:cNvSpPr>
              <a:spLocks noChangeArrowheads="1"/>
            </p:cNvSpPr>
            <p:nvPr/>
          </p:nvSpPr>
          <p:spPr bwMode="auto">
            <a:xfrm>
              <a:off x="5026353" y="4048148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19" name="Oval 182"/>
            <p:cNvSpPr>
              <a:spLocks noChangeArrowheads="1"/>
            </p:cNvSpPr>
            <p:nvPr/>
          </p:nvSpPr>
          <p:spPr bwMode="auto">
            <a:xfrm>
              <a:off x="5193202" y="3776725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20" name="Oval 183"/>
            <p:cNvSpPr>
              <a:spLocks noChangeArrowheads="1"/>
            </p:cNvSpPr>
            <p:nvPr/>
          </p:nvSpPr>
          <p:spPr bwMode="auto">
            <a:xfrm>
              <a:off x="5362433" y="3500540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21" name="Oval 184"/>
            <p:cNvSpPr>
              <a:spLocks noChangeArrowheads="1"/>
            </p:cNvSpPr>
            <p:nvPr/>
          </p:nvSpPr>
          <p:spPr bwMode="auto">
            <a:xfrm>
              <a:off x="5526901" y="322911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22" name="Oval 185"/>
            <p:cNvSpPr>
              <a:spLocks noChangeArrowheads="1"/>
            </p:cNvSpPr>
            <p:nvPr/>
          </p:nvSpPr>
          <p:spPr bwMode="auto">
            <a:xfrm>
              <a:off x="5696131" y="295769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23" name="Oval 186"/>
            <p:cNvSpPr>
              <a:spLocks noChangeArrowheads="1"/>
            </p:cNvSpPr>
            <p:nvPr/>
          </p:nvSpPr>
          <p:spPr bwMode="auto">
            <a:xfrm>
              <a:off x="5862981" y="2681509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24" name="Oval 187"/>
            <p:cNvSpPr>
              <a:spLocks noChangeArrowheads="1"/>
            </p:cNvSpPr>
            <p:nvPr/>
          </p:nvSpPr>
          <p:spPr bwMode="auto">
            <a:xfrm>
              <a:off x="6029830" y="241246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25" name="AutoShape 188"/>
            <p:cNvCxnSpPr>
              <a:cxnSpLocks noChangeShapeType="1"/>
            </p:cNvCxnSpPr>
            <p:nvPr/>
          </p:nvCxnSpPr>
          <p:spPr bwMode="auto">
            <a:xfrm>
              <a:off x="4754091" y="5513467"/>
              <a:ext cx="73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28" name="Rectangle 191"/>
            <p:cNvSpPr>
              <a:spLocks noChangeArrowheads="1"/>
            </p:cNvSpPr>
            <p:nvPr/>
          </p:nvSpPr>
          <p:spPr bwMode="auto">
            <a:xfrm>
              <a:off x="4439469" y="5130072"/>
              <a:ext cx="405867" cy="24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29" name="Oval 192"/>
            <p:cNvSpPr>
              <a:spLocks noChangeArrowheads="1"/>
            </p:cNvSpPr>
            <p:nvPr/>
          </p:nvSpPr>
          <p:spPr bwMode="auto">
            <a:xfrm>
              <a:off x="4603910" y="5039269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30" name="Text Box 193"/>
            <p:cNvSpPr txBox="1">
              <a:spLocks noChangeArrowheads="1"/>
            </p:cNvSpPr>
            <p:nvPr/>
          </p:nvSpPr>
          <p:spPr bwMode="auto">
            <a:xfrm>
              <a:off x="4546223" y="5102204"/>
              <a:ext cx="19236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&amp;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31" name="Text Box 194"/>
            <p:cNvSpPr txBox="1">
              <a:spLocks noChangeArrowheads="1"/>
            </p:cNvSpPr>
            <p:nvPr/>
          </p:nvSpPr>
          <p:spPr bwMode="auto">
            <a:xfrm>
              <a:off x="5389184" y="4782783"/>
              <a:ext cx="183593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&amp;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32" name="Text Box 195"/>
            <p:cNvSpPr txBox="1">
              <a:spLocks noChangeArrowheads="1"/>
            </p:cNvSpPr>
            <p:nvPr/>
          </p:nvSpPr>
          <p:spPr bwMode="auto">
            <a:xfrm>
              <a:off x="3648552" y="5099698"/>
              <a:ext cx="743793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74LS00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233" name="AutoShape 199"/>
            <p:cNvCxnSpPr>
              <a:cxnSpLocks noChangeShapeType="1"/>
            </p:cNvCxnSpPr>
            <p:nvPr/>
          </p:nvCxnSpPr>
          <p:spPr bwMode="auto">
            <a:xfrm rot="5400000">
              <a:off x="4314407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4" name="AutoShape 205"/>
            <p:cNvCxnSpPr>
              <a:cxnSpLocks noChangeShapeType="1"/>
            </p:cNvCxnSpPr>
            <p:nvPr/>
          </p:nvCxnSpPr>
          <p:spPr bwMode="auto">
            <a:xfrm rot="5400000">
              <a:off x="4148045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5" name="AutoShape 211"/>
            <p:cNvCxnSpPr>
              <a:cxnSpLocks noChangeShapeType="1"/>
            </p:cNvCxnSpPr>
            <p:nvPr/>
          </p:nvCxnSpPr>
          <p:spPr bwMode="auto">
            <a:xfrm rot="5400000">
              <a:off x="3981682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6" name="AutoShape 217"/>
            <p:cNvCxnSpPr>
              <a:cxnSpLocks noChangeShapeType="1"/>
            </p:cNvCxnSpPr>
            <p:nvPr/>
          </p:nvCxnSpPr>
          <p:spPr bwMode="auto">
            <a:xfrm rot="5400000">
              <a:off x="3813886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7" name="AutoShape 223"/>
            <p:cNvCxnSpPr>
              <a:cxnSpLocks noChangeShapeType="1"/>
            </p:cNvCxnSpPr>
            <p:nvPr/>
          </p:nvCxnSpPr>
          <p:spPr bwMode="auto">
            <a:xfrm rot="5400000">
              <a:off x="3647525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8" name="AutoShape 229"/>
            <p:cNvCxnSpPr>
              <a:cxnSpLocks noChangeShapeType="1"/>
            </p:cNvCxnSpPr>
            <p:nvPr/>
          </p:nvCxnSpPr>
          <p:spPr bwMode="auto">
            <a:xfrm rot="5400000">
              <a:off x="3479729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9" name="AutoShape 235"/>
            <p:cNvCxnSpPr>
              <a:cxnSpLocks noChangeShapeType="1"/>
            </p:cNvCxnSpPr>
            <p:nvPr/>
          </p:nvCxnSpPr>
          <p:spPr bwMode="auto">
            <a:xfrm rot="5400000">
              <a:off x="3313366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0" name="AutoShape 241"/>
            <p:cNvCxnSpPr>
              <a:cxnSpLocks noChangeShapeType="1"/>
            </p:cNvCxnSpPr>
            <p:nvPr/>
          </p:nvCxnSpPr>
          <p:spPr bwMode="auto">
            <a:xfrm rot="5400000">
              <a:off x="3145570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41" name="Oval 244"/>
            <p:cNvSpPr>
              <a:spLocks noChangeArrowheads="1"/>
            </p:cNvSpPr>
            <p:nvPr/>
          </p:nvSpPr>
          <p:spPr bwMode="auto">
            <a:xfrm rot="5400000">
              <a:off x="5027134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42" name="Oval 245"/>
            <p:cNvSpPr>
              <a:spLocks noChangeArrowheads="1"/>
            </p:cNvSpPr>
            <p:nvPr/>
          </p:nvSpPr>
          <p:spPr bwMode="auto">
            <a:xfrm rot="5400000">
              <a:off x="5193993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43" name="Oval 246"/>
            <p:cNvSpPr>
              <a:spLocks noChangeArrowheads="1"/>
            </p:cNvSpPr>
            <p:nvPr/>
          </p:nvSpPr>
          <p:spPr bwMode="auto">
            <a:xfrm rot="5400000">
              <a:off x="5360852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44" name="Oval 247"/>
            <p:cNvSpPr>
              <a:spLocks noChangeArrowheads="1"/>
            </p:cNvSpPr>
            <p:nvPr/>
          </p:nvSpPr>
          <p:spPr bwMode="auto">
            <a:xfrm rot="5400000">
              <a:off x="5527711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45" name="Oval 248"/>
            <p:cNvSpPr>
              <a:spLocks noChangeArrowheads="1"/>
            </p:cNvSpPr>
            <p:nvPr/>
          </p:nvSpPr>
          <p:spPr bwMode="auto">
            <a:xfrm rot="5400000">
              <a:off x="5694570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46" name="Oval 249"/>
            <p:cNvSpPr>
              <a:spLocks noChangeArrowheads="1"/>
            </p:cNvSpPr>
            <p:nvPr/>
          </p:nvSpPr>
          <p:spPr bwMode="auto">
            <a:xfrm rot="5400000">
              <a:off x="5861427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47" name="Oval 250"/>
            <p:cNvSpPr>
              <a:spLocks noChangeArrowheads="1"/>
            </p:cNvSpPr>
            <p:nvPr/>
          </p:nvSpPr>
          <p:spPr bwMode="auto">
            <a:xfrm rot="5400000">
              <a:off x="4607891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48" name="Oval 251"/>
            <p:cNvSpPr>
              <a:spLocks noChangeArrowheads="1"/>
            </p:cNvSpPr>
            <p:nvPr/>
          </p:nvSpPr>
          <p:spPr bwMode="auto">
            <a:xfrm rot="5400000">
              <a:off x="4860275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49" name="AutoShape 252"/>
            <p:cNvCxnSpPr>
              <a:cxnSpLocks noChangeShapeType="1"/>
            </p:cNvCxnSpPr>
            <p:nvPr/>
          </p:nvCxnSpPr>
          <p:spPr bwMode="auto">
            <a:xfrm>
              <a:off x="5484472" y="5184575"/>
              <a:ext cx="0" cy="3240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0" name="AutoShape 253"/>
            <p:cNvCxnSpPr>
              <a:cxnSpLocks noChangeShapeType="1"/>
            </p:cNvCxnSpPr>
            <p:nvPr/>
          </p:nvCxnSpPr>
          <p:spPr bwMode="auto">
            <a:xfrm>
              <a:off x="4641686" y="4621531"/>
              <a:ext cx="0" cy="4320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1" name="Text Box 254"/>
            <p:cNvSpPr txBox="1">
              <a:spLocks noChangeArrowheads="1"/>
            </p:cNvSpPr>
            <p:nvPr/>
          </p:nvSpPr>
          <p:spPr bwMode="auto">
            <a:xfrm>
              <a:off x="5590299" y="5108842"/>
              <a:ext cx="709893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74LS30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252" name="AutoShape 255"/>
            <p:cNvCxnSpPr>
              <a:cxnSpLocks noChangeShapeType="1"/>
            </p:cNvCxnSpPr>
            <p:nvPr/>
          </p:nvCxnSpPr>
          <p:spPr bwMode="auto">
            <a:xfrm>
              <a:off x="4757798" y="5377400"/>
              <a:ext cx="0" cy="1440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4" name="Text Box 260"/>
            <p:cNvSpPr txBox="1">
              <a:spLocks noChangeArrowheads="1"/>
            </p:cNvSpPr>
            <p:nvPr/>
          </p:nvSpPr>
          <p:spPr bwMode="auto">
            <a:xfrm>
              <a:off x="6253404" y="1911632"/>
              <a:ext cx="683885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LED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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8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255" name="AutoShape 255"/>
            <p:cNvCxnSpPr>
              <a:cxnSpLocks noChangeShapeType="1"/>
            </p:cNvCxnSpPr>
            <p:nvPr/>
          </p:nvCxnSpPr>
          <p:spPr bwMode="auto">
            <a:xfrm>
              <a:off x="4518397" y="5377400"/>
              <a:ext cx="0" cy="1440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6" name="AutoShape 188"/>
            <p:cNvCxnSpPr>
              <a:cxnSpLocks noChangeShapeType="1"/>
            </p:cNvCxnSpPr>
            <p:nvPr/>
          </p:nvCxnSpPr>
          <p:spPr bwMode="auto">
            <a:xfrm>
              <a:off x="4034714" y="5513467"/>
              <a:ext cx="46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57" name="Oval 180"/>
            <p:cNvSpPr>
              <a:spLocks noChangeArrowheads="1"/>
            </p:cNvSpPr>
            <p:nvPr/>
          </p:nvSpPr>
          <p:spPr bwMode="auto">
            <a:xfrm>
              <a:off x="3110001" y="459303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58" name="Rectangle 196"/>
            <p:cNvSpPr>
              <a:spLocks noChangeArrowheads="1"/>
            </p:cNvSpPr>
            <p:nvPr/>
          </p:nvSpPr>
          <p:spPr bwMode="auto">
            <a:xfrm rot="10800000">
              <a:off x="6018816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59" name="AutoShape 197"/>
            <p:cNvSpPr>
              <a:spLocks noChangeArrowheads="1"/>
            </p:cNvSpPr>
            <p:nvPr/>
          </p:nvSpPr>
          <p:spPr bwMode="auto">
            <a:xfrm rot="10800000">
              <a:off x="5998738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60" name="AutoShape 198"/>
            <p:cNvCxnSpPr>
              <a:cxnSpLocks noChangeShapeType="1"/>
            </p:cNvCxnSpPr>
            <p:nvPr/>
          </p:nvCxnSpPr>
          <p:spPr bwMode="auto">
            <a:xfrm rot="5400000">
              <a:off x="6058973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1" name="Rectangle 202"/>
            <p:cNvSpPr>
              <a:spLocks noChangeArrowheads="1"/>
            </p:cNvSpPr>
            <p:nvPr/>
          </p:nvSpPr>
          <p:spPr bwMode="auto">
            <a:xfrm rot="10800000">
              <a:off x="5852454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62" name="AutoShape 203"/>
            <p:cNvSpPr>
              <a:spLocks noChangeArrowheads="1"/>
            </p:cNvSpPr>
            <p:nvPr/>
          </p:nvSpPr>
          <p:spPr bwMode="auto">
            <a:xfrm rot="10800000">
              <a:off x="5832376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63" name="AutoShape 204"/>
            <p:cNvCxnSpPr>
              <a:cxnSpLocks noChangeShapeType="1"/>
            </p:cNvCxnSpPr>
            <p:nvPr/>
          </p:nvCxnSpPr>
          <p:spPr bwMode="auto">
            <a:xfrm rot="5400000">
              <a:off x="5892611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4" name="Rectangle 208"/>
            <p:cNvSpPr>
              <a:spLocks noChangeArrowheads="1"/>
            </p:cNvSpPr>
            <p:nvPr/>
          </p:nvSpPr>
          <p:spPr bwMode="auto">
            <a:xfrm rot="10800000">
              <a:off x="5686092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65" name="AutoShape 209"/>
            <p:cNvSpPr>
              <a:spLocks noChangeArrowheads="1"/>
            </p:cNvSpPr>
            <p:nvPr/>
          </p:nvSpPr>
          <p:spPr bwMode="auto">
            <a:xfrm rot="10800000">
              <a:off x="5666014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66" name="AutoShape 210"/>
            <p:cNvCxnSpPr>
              <a:cxnSpLocks noChangeShapeType="1"/>
            </p:cNvCxnSpPr>
            <p:nvPr/>
          </p:nvCxnSpPr>
          <p:spPr bwMode="auto">
            <a:xfrm rot="5400000">
              <a:off x="5726249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7" name="Rectangle 214"/>
            <p:cNvSpPr>
              <a:spLocks noChangeArrowheads="1"/>
            </p:cNvSpPr>
            <p:nvPr/>
          </p:nvSpPr>
          <p:spPr bwMode="auto">
            <a:xfrm rot="10800000">
              <a:off x="5518296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68" name="AutoShape 215"/>
            <p:cNvSpPr>
              <a:spLocks noChangeArrowheads="1"/>
            </p:cNvSpPr>
            <p:nvPr/>
          </p:nvSpPr>
          <p:spPr bwMode="auto">
            <a:xfrm rot="10800000">
              <a:off x="5498217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69" name="AutoShape 216"/>
            <p:cNvCxnSpPr>
              <a:cxnSpLocks noChangeShapeType="1"/>
            </p:cNvCxnSpPr>
            <p:nvPr/>
          </p:nvCxnSpPr>
          <p:spPr bwMode="auto">
            <a:xfrm rot="5400000">
              <a:off x="5558453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0" name="Rectangle 220"/>
            <p:cNvSpPr>
              <a:spLocks noChangeArrowheads="1"/>
            </p:cNvSpPr>
            <p:nvPr/>
          </p:nvSpPr>
          <p:spPr bwMode="auto">
            <a:xfrm rot="10800000">
              <a:off x="5351934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71" name="AutoShape 221"/>
            <p:cNvSpPr>
              <a:spLocks noChangeArrowheads="1"/>
            </p:cNvSpPr>
            <p:nvPr/>
          </p:nvSpPr>
          <p:spPr bwMode="auto">
            <a:xfrm rot="10800000">
              <a:off x="5331856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72" name="AutoShape 222"/>
            <p:cNvCxnSpPr>
              <a:cxnSpLocks noChangeShapeType="1"/>
            </p:cNvCxnSpPr>
            <p:nvPr/>
          </p:nvCxnSpPr>
          <p:spPr bwMode="auto">
            <a:xfrm rot="5400000">
              <a:off x="5392090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3" name="Rectangle 226"/>
            <p:cNvSpPr>
              <a:spLocks noChangeArrowheads="1"/>
            </p:cNvSpPr>
            <p:nvPr/>
          </p:nvSpPr>
          <p:spPr bwMode="auto">
            <a:xfrm rot="10800000">
              <a:off x="5184138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74" name="AutoShape 227"/>
            <p:cNvSpPr>
              <a:spLocks noChangeArrowheads="1"/>
            </p:cNvSpPr>
            <p:nvPr/>
          </p:nvSpPr>
          <p:spPr bwMode="auto">
            <a:xfrm rot="10800000">
              <a:off x="5164060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75" name="AutoShape 228"/>
            <p:cNvCxnSpPr>
              <a:cxnSpLocks noChangeShapeType="1"/>
            </p:cNvCxnSpPr>
            <p:nvPr/>
          </p:nvCxnSpPr>
          <p:spPr bwMode="auto">
            <a:xfrm rot="5400000">
              <a:off x="5224294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6" name="Rectangle 232"/>
            <p:cNvSpPr>
              <a:spLocks noChangeArrowheads="1"/>
            </p:cNvSpPr>
            <p:nvPr/>
          </p:nvSpPr>
          <p:spPr bwMode="auto">
            <a:xfrm rot="10800000">
              <a:off x="5017775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77" name="AutoShape 233"/>
            <p:cNvSpPr>
              <a:spLocks noChangeArrowheads="1"/>
            </p:cNvSpPr>
            <p:nvPr/>
          </p:nvSpPr>
          <p:spPr bwMode="auto">
            <a:xfrm rot="10800000">
              <a:off x="4997697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78" name="AutoShape 234"/>
            <p:cNvCxnSpPr>
              <a:cxnSpLocks noChangeShapeType="1"/>
            </p:cNvCxnSpPr>
            <p:nvPr/>
          </p:nvCxnSpPr>
          <p:spPr bwMode="auto">
            <a:xfrm rot="5400000">
              <a:off x="5057932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9" name="Rectangle 238"/>
            <p:cNvSpPr>
              <a:spLocks noChangeArrowheads="1"/>
            </p:cNvSpPr>
            <p:nvPr/>
          </p:nvSpPr>
          <p:spPr bwMode="auto">
            <a:xfrm rot="10800000">
              <a:off x="4849979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80" name="AutoShape 239"/>
            <p:cNvSpPr>
              <a:spLocks noChangeArrowheads="1"/>
            </p:cNvSpPr>
            <p:nvPr/>
          </p:nvSpPr>
          <p:spPr bwMode="auto">
            <a:xfrm rot="10800000">
              <a:off x="4829901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81" name="AutoShape 240"/>
            <p:cNvCxnSpPr>
              <a:cxnSpLocks noChangeShapeType="1"/>
            </p:cNvCxnSpPr>
            <p:nvPr/>
          </p:nvCxnSpPr>
          <p:spPr bwMode="auto">
            <a:xfrm rot="5400000">
              <a:off x="4890136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2" name="AutoShape 241"/>
            <p:cNvCxnSpPr>
              <a:cxnSpLocks noChangeShapeType="1"/>
            </p:cNvCxnSpPr>
            <p:nvPr/>
          </p:nvCxnSpPr>
          <p:spPr bwMode="auto">
            <a:xfrm rot="5400000">
              <a:off x="1685988" y="3618602"/>
              <a:ext cx="2916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3" name="AutoShape 14"/>
            <p:cNvCxnSpPr>
              <a:cxnSpLocks noChangeShapeType="1"/>
            </p:cNvCxnSpPr>
            <p:nvPr/>
          </p:nvCxnSpPr>
          <p:spPr bwMode="auto">
            <a:xfrm>
              <a:off x="3052857" y="5085184"/>
              <a:ext cx="18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84" name="Text Box 195"/>
            <p:cNvSpPr txBox="1">
              <a:spLocks noChangeArrowheads="1"/>
            </p:cNvSpPr>
            <p:nvPr/>
          </p:nvSpPr>
          <p:spPr bwMode="auto">
            <a:xfrm>
              <a:off x="3433789" y="1118078"/>
              <a:ext cx="394726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+5V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86" name="Text Box 190"/>
            <p:cNvSpPr txBox="1">
              <a:spLocks noChangeArrowheads="1"/>
            </p:cNvSpPr>
            <p:nvPr/>
          </p:nvSpPr>
          <p:spPr bwMode="auto">
            <a:xfrm>
              <a:off x="2253003" y="2970864"/>
              <a:ext cx="276999" cy="9105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_GB2312" pitchFamily="49" charset="-122"/>
                  <a:cs typeface="Times New Roman" pitchFamily="18" charset="0"/>
                </a:rPr>
                <a:t>抢答信号</a:t>
              </a:r>
              <a:endPara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_GB2312" pitchFamily="49" charset="-122"/>
                <a:cs typeface="Times New Roman" pitchFamily="18" charset="0"/>
              </a:endParaRPr>
            </a:p>
          </p:txBody>
        </p:sp>
        <p:sp>
          <p:nvSpPr>
            <p:cNvPr id="287" name="Text Box 195"/>
            <p:cNvSpPr txBox="1">
              <a:spLocks noChangeArrowheads="1"/>
            </p:cNvSpPr>
            <p:nvPr/>
          </p:nvSpPr>
          <p:spPr bwMode="auto">
            <a:xfrm>
              <a:off x="3808170" y="5349413"/>
              <a:ext cx="205184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endParaRPr>
            </a:p>
          </p:txBody>
        </p:sp>
        <p:grpSp>
          <p:nvGrpSpPr>
            <p:cNvPr id="288" name="组合 333"/>
            <p:cNvGrpSpPr>
              <a:grpSpLocks noChangeAspect="1"/>
            </p:cNvGrpSpPr>
            <p:nvPr/>
          </p:nvGrpSpPr>
          <p:grpSpPr>
            <a:xfrm>
              <a:off x="3419872" y="5435935"/>
              <a:ext cx="324000" cy="150449"/>
              <a:chOff x="6151145" y="4797152"/>
              <a:chExt cx="542690" cy="252000"/>
            </a:xfrm>
          </p:grpSpPr>
          <p:cxnSp>
            <p:nvCxnSpPr>
              <p:cNvPr id="289" name="AutoShape 253"/>
              <p:cNvCxnSpPr>
                <a:cxnSpLocks noChangeShapeType="1"/>
              </p:cNvCxnSpPr>
              <p:nvPr/>
            </p:nvCxnSpPr>
            <p:spPr bwMode="auto">
              <a:xfrm>
                <a:off x="6331145" y="4797152"/>
                <a:ext cx="0" cy="25200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90" name="AutoShape 14"/>
              <p:cNvCxnSpPr>
                <a:cxnSpLocks noChangeShapeType="1"/>
              </p:cNvCxnSpPr>
              <p:nvPr/>
            </p:nvCxnSpPr>
            <p:spPr bwMode="auto">
              <a:xfrm>
                <a:off x="6151145" y="4797152"/>
                <a:ext cx="180000" cy="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91" name="AutoShape 14"/>
              <p:cNvCxnSpPr>
                <a:cxnSpLocks noChangeShapeType="1"/>
              </p:cNvCxnSpPr>
              <p:nvPr/>
            </p:nvCxnSpPr>
            <p:spPr bwMode="auto">
              <a:xfrm>
                <a:off x="6331145" y="5048891"/>
                <a:ext cx="180000" cy="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92" name="AutoShape 253"/>
              <p:cNvCxnSpPr>
                <a:cxnSpLocks noChangeShapeType="1"/>
              </p:cNvCxnSpPr>
              <p:nvPr/>
            </p:nvCxnSpPr>
            <p:spPr bwMode="auto">
              <a:xfrm>
                <a:off x="6516216" y="4797152"/>
                <a:ext cx="0" cy="25200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93" name="AutoShape 14"/>
              <p:cNvCxnSpPr>
                <a:cxnSpLocks noChangeShapeType="1"/>
              </p:cNvCxnSpPr>
              <p:nvPr/>
            </p:nvCxnSpPr>
            <p:spPr bwMode="auto">
              <a:xfrm>
                <a:off x="6513835" y="4797152"/>
                <a:ext cx="180000" cy="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sp>
          <p:nvSpPr>
            <p:cNvPr id="145" name="Text Box 36"/>
            <p:cNvSpPr txBox="1">
              <a:spLocks noChangeArrowheads="1"/>
            </p:cNvSpPr>
            <p:nvPr/>
          </p:nvSpPr>
          <p:spPr bwMode="auto">
            <a:xfrm>
              <a:off x="2533430" y="2313424"/>
              <a:ext cx="205184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7" name="Text Box 37"/>
            <p:cNvSpPr txBox="1">
              <a:spLocks noChangeArrowheads="1"/>
            </p:cNvSpPr>
            <p:nvPr/>
          </p:nvSpPr>
          <p:spPr bwMode="auto">
            <a:xfrm>
              <a:off x="2532715" y="2587228"/>
              <a:ext cx="205184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8" name="Text Box 38"/>
            <p:cNvSpPr txBox="1">
              <a:spLocks noChangeArrowheads="1"/>
            </p:cNvSpPr>
            <p:nvPr/>
          </p:nvSpPr>
          <p:spPr bwMode="auto">
            <a:xfrm>
              <a:off x="2532715" y="2861032"/>
              <a:ext cx="205184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9" name="Text Box 39"/>
            <p:cNvSpPr txBox="1">
              <a:spLocks noChangeArrowheads="1"/>
            </p:cNvSpPr>
            <p:nvPr/>
          </p:nvSpPr>
          <p:spPr bwMode="auto">
            <a:xfrm>
              <a:off x="2532715" y="3134836"/>
              <a:ext cx="205184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0" name="Text Box 40"/>
            <p:cNvSpPr txBox="1">
              <a:spLocks noChangeArrowheads="1"/>
            </p:cNvSpPr>
            <p:nvPr/>
          </p:nvSpPr>
          <p:spPr bwMode="auto">
            <a:xfrm>
              <a:off x="2532715" y="3410074"/>
              <a:ext cx="205184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1" name="Text Box 41"/>
            <p:cNvSpPr txBox="1">
              <a:spLocks noChangeArrowheads="1"/>
            </p:cNvSpPr>
            <p:nvPr/>
          </p:nvSpPr>
          <p:spPr bwMode="auto">
            <a:xfrm>
              <a:off x="2532715" y="3683878"/>
              <a:ext cx="205184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baseline="-25000" dirty="0" smtClean="0">
                  <a:solidFill>
                    <a:schemeClr val="tx1"/>
                  </a:solidFill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2" name="Text Box 42"/>
            <p:cNvSpPr txBox="1">
              <a:spLocks noChangeArrowheads="1"/>
            </p:cNvSpPr>
            <p:nvPr/>
          </p:nvSpPr>
          <p:spPr bwMode="auto">
            <a:xfrm>
              <a:off x="2532715" y="3957683"/>
              <a:ext cx="205184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3" name="Text Box 43"/>
            <p:cNvSpPr txBox="1">
              <a:spLocks noChangeArrowheads="1"/>
            </p:cNvSpPr>
            <p:nvPr/>
          </p:nvSpPr>
          <p:spPr bwMode="auto">
            <a:xfrm>
              <a:off x="2532715" y="4231486"/>
              <a:ext cx="205184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8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4" name="Text Box 36"/>
            <p:cNvSpPr txBox="1">
              <a:spLocks noChangeArrowheads="1"/>
            </p:cNvSpPr>
            <p:nvPr/>
          </p:nvSpPr>
          <p:spPr bwMode="auto">
            <a:xfrm>
              <a:off x="6343433" y="2299136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6342718" y="2572940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8" name="Text Box 38"/>
            <p:cNvSpPr txBox="1">
              <a:spLocks noChangeArrowheads="1"/>
            </p:cNvSpPr>
            <p:nvPr/>
          </p:nvSpPr>
          <p:spPr bwMode="auto">
            <a:xfrm>
              <a:off x="6342718" y="2846744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6" name="Text Box 39"/>
            <p:cNvSpPr txBox="1">
              <a:spLocks noChangeArrowheads="1"/>
            </p:cNvSpPr>
            <p:nvPr/>
          </p:nvSpPr>
          <p:spPr bwMode="auto">
            <a:xfrm>
              <a:off x="6342718" y="3120548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7" name="Text Box 40"/>
            <p:cNvSpPr txBox="1">
              <a:spLocks noChangeArrowheads="1"/>
            </p:cNvSpPr>
            <p:nvPr/>
          </p:nvSpPr>
          <p:spPr bwMode="auto">
            <a:xfrm>
              <a:off x="6342718" y="3395786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8" name="Text Box 41"/>
            <p:cNvSpPr txBox="1">
              <a:spLocks noChangeArrowheads="1"/>
            </p:cNvSpPr>
            <p:nvPr/>
          </p:nvSpPr>
          <p:spPr bwMode="auto">
            <a:xfrm>
              <a:off x="6342718" y="3669590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9" name="Text Box 42"/>
            <p:cNvSpPr txBox="1">
              <a:spLocks noChangeArrowheads="1"/>
            </p:cNvSpPr>
            <p:nvPr/>
          </p:nvSpPr>
          <p:spPr bwMode="auto">
            <a:xfrm>
              <a:off x="6342718" y="3943395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0" name="Text Box 43"/>
            <p:cNvSpPr txBox="1">
              <a:spLocks noChangeArrowheads="1"/>
            </p:cNvSpPr>
            <p:nvPr/>
          </p:nvSpPr>
          <p:spPr bwMode="auto">
            <a:xfrm>
              <a:off x="6342718" y="4217198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1" name="Text Box 259"/>
            <p:cNvSpPr txBox="1">
              <a:spLocks noChangeArrowheads="1"/>
            </p:cNvSpPr>
            <p:nvPr/>
          </p:nvSpPr>
          <p:spPr bwMode="auto">
            <a:xfrm>
              <a:off x="6493656" y="1412776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R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2" name="Text Box 259"/>
            <p:cNvSpPr txBox="1">
              <a:spLocks noChangeArrowheads="1"/>
            </p:cNvSpPr>
            <p:nvPr/>
          </p:nvSpPr>
          <p:spPr bwMode="auto">
            <a:xfrm>
              <a:off x="6300192" y="1593964"/>
              <a:ext cx="52418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200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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3" grpId="0" animBg="1"/>
      <p:bldP spid="154" grpId="0" animBg="1"/>
      <p:bldP spid="155" grpId="0" animBg="1"/>
      <p:bldP spid="166" grpId="0" animBg="1"/>
      <p:bldP spid="152" grpId="0" animBg="1"/>
      <p:bldP spid="226" grpId="0" animBg="1"/>
      <p:bldP spid="227" grpId="0" animBg="1"/>
      <p:bldP spid="2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ChangeArrowheads="1"/>
          </p:cNvSpPr>
          <p:nvPr/>
        </p:nvSpPr>
        <p:spPr bwMode="auto">
          <a:xfrm>
            <a:off x="431800" y="116632"/>
            <a:ext cx="4206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二、单元电路设计、器件选择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431800" y="591071"/>
            <a:ext cx="43620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．抢答信号和主持人控制电路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532" name="Rectangle 54"/>
          <p:cNvSpPr>
            <a:spLocks noChangeArrowheads="1"/>
          </p:cNvSpPr>
          <p:nvPr/>
        </p:nvSpPr>
        <p:spPr bwMode="auto">
          <a:xfrm>
            <a:off x="242069" y="1317104"/>
            <a:ext cx="216969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+mn-lt"/>
              </a:rPr>
              <a:t>抢答信号电路</a:t>
            </a:r>
            <a:endParaRPr lang="en-US" altLang="zh-CN" sz="2000" dirty="0" smtClean="0">
              <a:solidFill>
                <a:srgbClr val="0000FF"/>
              </a:solidFill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个轻触按钮开关和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个电阻组成。</a:t>
            </a:r>
            <a:endParaRPr lang="en-US" altLang="zh-CN" sz="2000" dirty="0" smtClean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  <a:sym typeface="Symbol"/>
              </a:rPr>
              <a:t>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+mn-lt"/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为抢答按钮</a:t>
            </a:r>
            <a:endParaRPr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3" name="Rectangle 54"/>
          <p:cNvSpPr>
            <a:spLocks noChangeArrowheads="1"/>
          </p:cNvSpPr>
          <p:nvPr/>
        </p:nvSpPr>
        <p:spPr bwMode="auto">
          <a:xfrm>
            <a:off x="1259632" y="4869160"/>
            <a:ext cx="6681637" cy="461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按下按钮，输出低电平；松开按钮，输出高电平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5" name="Rectangle 54"/>
          <p:cNvSpPr>
            <a:spLocks noChangeArrowheads="1"/>
          </p:cNvSpPr>
          <p:nvPr/>
        </p:nvSpPr>
        <p:spPr bwMode="auto">
          <a:xfrm>
            <a:off x="6290740" y="1268760"/>
            <a:ext cx="219803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+mn-lt"/>
              </a:rPr>
              <a:t>主持人控制电路</a:t>
            </a:r>
            <a:endParaRPr lang="en-US" altLang="zh-CN" sz="2000" dirty="0" smtClean="0">
              <a:solidFill>
                <a:srgbClr val="0000FF"/>
              </a:solidFill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个轻触按钮开关</a:t>
            </a:r>
            <a:endParaRPr lang="en-US" altLang="zh-CN" sz="2000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和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200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  <a:sym typeface="Symbol"/>
              </a:rPr>
              <a:t>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电阻</a:t>
            </a:r>
            <a:endParaRPr lang="en-US" altLang="zh-CN" sz="2000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组成。</a:t>
            </a:r>
            <a:endParaRPr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6" name="Rectangle 54"/>
          <p:cNvSpPr>
            <a:spLocks noChangeArrowheads="1"/>
          </p:cNvSpPr>
          <p:nvPr/>
        </p:nvSpPr>
        <p:spPr bwMode="auto">
          <a:xfrm>
            <a:off x="6290740" y="2853224"/>
            <a:ext cx="2069797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灯光提示电路</a:t>
            </a:r>
            <a:endParaRPr lang="en-US" altLang="zh-CN" sz="2000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LED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和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200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  <a:sym typeface="Symbol"/>
              </a:rPr>
              <a:t>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电阻</a:t>
            </a:r>
            <a:endParaRPr lang="en-US" altLang="zh-CN" sz="2000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组成。亮灯信号</a:t>
            </a:r>
            <a:endParaRPr lang="en-US" altLang="zh-CN" sz="2000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由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74LS573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的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LE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提供。</a:t>
            </a:r>
            <a:endParaRPr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8" name="Rectangle 54"/>
          <p:cNvSpPr>
            <a:spLocks noChangeArrowheads="1"/>
          </p:cNvSpPr>
          <p:nvPr/>
        </p:nvSpPr>
        <p:spPr bwMode="auto">
          <a:xfrm>
            <a:off x="4788024" y="587235"/>
            <a:ext cx="2969083" cy="461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cs typeface="Times New Roman" pitchFamily="18" charset="0"/>
              </a:rPr>
              <a:t>抢答信号低电平有效</a:t>
            </a:r>
            <a:endParaRPr lang="zh-CN" altLang="en-US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59" name="Rectangle 54"/>
          <p:cNvSpPr>
            <a:spLocks noChangeArrowheads="1"/>
          </p:cNvSpPr>
          <p:nvPr/>
        </p:nvSpPr>
        <p:spPr bwMode="auto">
          <a:xfrm>
            <a:off x="237006" y="3068960"/>
            <a:ext cx="231877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电阻配合按钮产生高低电平，阻值大小不限，取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200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  <a:sym typeface="Symbol"/>
              </a:rPr>
              <a:t>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5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2843896" y="1124744"/>
            <a:ext cx="3229239" cy="3604774"/>
            <a:chOff x="2843896" y="1124744"/>
            <a:chExt cx="3229239" cy="3604774"/>
          </a:xfrm>
        </p:grpSpPr>
        <p:grpSp>
          <p:nvGrpSpPr>
            <p:cNvPr id="264" name="组合 263"/>
            <p:cNvGrpSpPr/>
            <p:nvPr/>
          </p:nvGrpSpPr>
          <p:grpSpPr>
            <a:xfrm>
              <a:off x="3376330" y="2091438"/>
              <a:ext cx="322508" cy="198538"/>
              <a:chOff x="2004936" y="2562164"/>
              <a:chExt cx="322508" cy="198538"/>
            </a:xfrm>
          </p:grpSpPr>
          <p:cxnSp>
            <p:nvCxnSpPr>
              <p:cNvPr id="2158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159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2160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2161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sp>
          <p:nvSpPr>
            <p:cNvPr id="2219" name="Text Box 171"/>
            <p:cNvSpPr txBox="1">
              <a:spLocks noChangeArrowheads="1"/>
            </p:cNvSpPr>
            <p:nvPr/>
          </p:nvSpPr>
          <p:spPr bwMode="auto">
            <a:xfrm>
              <a:off x="2843896" y="2014106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0" name="Text Box 172"/>
            <p:cNvSpPr txBox="1">
              <a:spLocks noChangeArrowheads="1"/>
            </p:cNvSpPr>
            <p:nvPr/>
          </p:nvSpPr>
          <p:spPr bwMode="auto">
            <a:xfrm>
              <a:off x="2843896" y="2283221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1" name="Text Box 173"/>
            <p:cNvSpPr txBox="1">
              <a:spLocks noChangeArrowheads="1"/>
            </p:cNvSpPr>
            <p:nvPr/>
          </p:nvSpPr>
          <p:spPr bwMode="auto">
            <a:xfrm>
              <a:off x="2843896" y="2552336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2" name="Text Box 174"/>
            <p:cNvSpPr txBox="1">
              <a:spLocks noChangeArrowheads="1"/>
            </p:cNvSpPr>
            <p:nvPr/>
          </p:nvSpPr>
          <p:spPr bwMode="auto">
            <a:xfrm>
              <a:off x="2843896" y="2821451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3" name="Text Box 175"/>
            <p:cNvSpPr txBox="1">
              <a:spLocks noChangeArrowheads="1"/>
            </p:cNvSpPr>
            <p:nvPr/>
          </p:nvSpPr>
          <p:spPr bwMode="auto">
            <a:xfrm>
              <a:off x="2843896" y="3090566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4" name="Text Box 176"/>
            <p:cNvSpPr txBox="1">
              <a:spLocks noChangeArrowheads="1"/>
            </p:cNvSpPr>
            <p:nvPr/>
          </p:nvSpPr>
          <p:spPr bwMode="auto">
            <a:xfrm>
              <a:off x="2843896" y="3359681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5" name="Text Box 177"/>
            <p:cNvSpPr txBox="1">
              <a:spLocks noChangeArrowheads="1"/>
            </p:cNvSpPr>
            <p:nvPr/>
          </p:nvSpPr>
          <p:spPr bwMode="auto">
            <a:xfrm>
              <a:off x="2843896" y="3628796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6" name="Text Box 178"/>
            <p:cNvSpPr txBox="1">
              <a:spLocks noChangeArrowheads="1"/>
            </p:cNvSpPr>
            <p:nvPr/>
          </p:nvSpPr>
          <p:spPr bwMode="auto">
            <a:xfrm>
              <a:off x="2843896" y="3897909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8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278" name="AutoShape 16"/>
            <p:cNvCxnSpPr>
              <a:cxnSpLocks noChangeShapeType="1"/>
            </p:cNvCxnSpPr>
            <p:nvPr/>
          </p:nvCxnSpPr>
          <p:spPr bwMode="auto">
            <a:xfrm>
              <a:off x="3682638" y="2252861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9" name="AutoShape 17"/>
            <p:cNvCxnSpPr>
              <a:cxnSpLocks noChangeShapeType="1"/>
            </p:cNvCxnSpPr>
            <p:nvPr/>
          </p:nvCxnSpPr>
          <p:spPr bwMode="auto">
            <a:xfrm>
              <a:off x="3682638" y="2526665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0" name="AutoShape 18"/>
            <p:cNvCxnSpPr>
              <a:cxnSpLocks noChangeShapeType="1"/>
            </p:cNvCxnSpPr>
            <p:nvPr/>
          </p:nvCxnSpPr>
          <p:spPr bwMode="auto">
            <a:xfrm>
              <a:off x="3682638" y="2799035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1" name="AutoShape 19"/>
            <p:cNvCxnSpPr>
              <a:cxnSpLocks noChangeShapeType="1"/>
            </p:cNvCxnSpPr>
            <p:nvPr/>
          </p:nvCxnSpPr>
          <p:spPr bwMode="auto">
            <a:xfrm>
              <a:off x="3682638" y="3072840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2" name="AutoShape 20"/>
            <p:cNvCxnSpPr>
              <a:cxnSpLocks noChangeShapeType="1"/>
            </p:cNvCxnSpPr>
            <p:nvPr/>
          </p:nvCxnSpPr>
          <p:spPr bwMode="auto">
            <a:xfrm>
              <a:off x="3682638" y="3343777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3" name="AutoShape 21"/>
            <p:cNvCxnSpPr>
              <a:cxnSpLocks noChangeShapeType="1"/>
            </p:cNvCxnSpPr>
            <p:nvPr/>
          </p:nvCxnSpPr>
          <p:spPr bwMode="auto">
            <a:xfrm>
              <a:off x="3682638" y="3619015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4" name="AutoShape 22"/>
            <p:cNvCxnSpPr>
              <a:cxnSpLocks noChangeShapeType="1"/>
            </p:cNvCxnSpPr>
            <p:nvPr/>
          </p:nvCxnSpPr>
          <p:spPr bwMode="auto">
            <a:xfrm>
              <a:off x="3682638" y="3889951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5" name="AutoShape 23"/>
            <p:cNvCxnSpPr>
              <a:cxnSpLocks noChangeShapeType="1"/>
            </p:cNvCxnSpPr>
            <p:nvPr/>
          </p:nvCxnSpPr>
          <p:spPr bwMode="auto">
            <a:xfrm>
              <a:off x="3682638" y="4163756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" name="AutoShape 91"/>
            <p:cNvCxnSpPr>
              <a:cxnSpLocks noChangeShapeType="1"/>
            </p:cNvCxnSpPr>
            <p:nvPr/>
          </p:nvCxnSpPr>
          <p:spPr bwMode="auto">
            <a:xfrm>
              <a:off x="3731764" y="1271112"/>
              <a:ext cx="151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23" name="Text Box 190"/>
            <p:cNvSpPr txBox="1">
              <a:spLocks noChangeArrowheads="1"/>
            </p:cNvSpPr>
            <p:nvPr/>
          </p:nvSpPr>
          <p:spPr bwMode="auto">
            <a:xfrm>
              <a:off x="5796136" y="2832899"/>
              <a:ext cx="276999" cy="859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Times New Roman" pitchFamily="18" charset="0"/>
                </a:rPr>
                <a:t>74LS573</a:t>
              </a:r>
              <a:endPara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endParaRPr>
            </a:p>
          </p:txBody>
        </p:sp>
        <p:sp>
          <p:nvSpPr>
            <p:cNvPr id="391" name="Text Box 195"/>
            <p:cNvSpPr txBox="1">
              <a:spLocks noChangeArrowheads="1"/>
            </p:cNvSpPr>
            <p:nvPr/>
          </p:nvSpPr>
          <p:spPr bwMode="auto">
            <a:xfrm>
              <a:off x="3265104" y="1124744"/>
              <a:ext cx="394726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+5V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95" name="AutoShape 24"/>
            <p:cNvCxnSpPr>
              <a:cxnSpLocks noChangeShapeType="1"/>
            </p:cNvCxnSpPr>
            <p:nvPr/>
          </p:nvCxnSpPr>
          <p:spPr bwMode="auto">
            <a:xfrm>
              <a:off x="3092060" y="4725144"/>
              <a:ext cx="18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08" name="Oval 180"/>
            <p:cNvSpPr>
              <a:spLocks noChangeArrowheads="1"/>
            </p:cNvSpPr>
            <p:nvPr/>
          </p:nvSpPr>
          <p:spPr bwMode="auto">
            <a:xfrm>
              <a:off x="4052542" y="4129220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09" name="Oval 181"/>
            <p:cNvSpPr>
              <a:spLocks noChangeArrowheads="1"/>
            </p:cNvSpPr>
            <p:nvPr/>
          </p:nvSpPr>
          <p:spPr bwMode="auto">
            <a:xfrm>
              <a:off x="4218166" y="385609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0" name="Oval 182"/>
            <p:cNvSpPr>
              <a:spLocks noChangeArrowheads="1"/>
            </p:cNvSpPr>
            <p:nvPr/>
          </p:nvSpPr>
          <p:spPr bwMode="auto">
            <a:xfrm>
              <a:off x="4383790" y="358297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1" name="Oval 183"/>
            <p:cNvSpPr>
              <a:spLocks noChangeArrowheads="1"/>
            </p:cNvSpPr>
            <p:nvPr/>
          </p:nvSpPr>
          <p:spPr bwMode="auto">
            <a:xfrm>
              <a:off x="4551795" y="3309849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2" name="Oval 184"/>
            <p:cNvSpPr>
              <a:spLocks noChangeArrowheads="1"/>
            </p:cNvSpPr>
            <p:nvPr/>
          </p:nvSpPr>
          <p:spPr bwMode="auto">
            <a:xfrm>
              <a:off x="4717419" y="3036725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3" name="Oval 185"/>
            <p:cNvSpPr>
              <a:spLocks noChangeArrowheads="1"/>
            </p:cNvSpPr>
            <p:nvPr/>
          </p:nvSpPr>
          <p:spPr bwMode="auto">
            <a:xfrm>
              <a:off x="4887805" y="2763601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4" name="Oval 186"/>
            <p:cNvSpPr>
              <a:spLocks noChangeArrowheads="1"/>
            </p:cNvSpPr>
            <p:nvPr/>
          </p:nvSpPr>
          <p:spPr bwMode="auto">
            <a:xfrm>
              <a:off x="5053429" y="249047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5" name="Oval 187"/>
            <p:cNvSpPr>
              <a:spLocks noChangeArrowheads="1"/>
            </p:cNvSpPr>
            <p:nvPr/>
          </p:nvSpPr>
          <p:spPr bwMode="auto">
            <a:xfrm>
              <a:off x="5221435" y="221735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421" name="AutoShape 201"/>
            <p:cNvCxnSpPr>
              <a:cxnSpLocks noChangeShapeType="1"/>
            </p:cNvCxnSpPr>
            <p:nvPr/>
          </p:nvCxnSpPr>
          <p:spPr bwMode="auto">
            <a:xfrm rot="5400000">
              <a:off x="4766011" y="1752075"/>
              <a:ext cx="97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27" name="AutoShape 207"/>
            <p:cNvCxnSpPr>
              <a:cxnSpLocks noChangeShapeType="1"/>
            </p:cNvCxnSpPr>
            <p:nvPr/>
          </p:nvCxnSpPr>
          <p:spPr bwMode="auto">
            <a:xfrm rot="5400000">
              <a:off x="4455649" y="1888932"/>
              <a:ext cx="126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3" name="AutoShape 213"/>
            <p:cNvCxnSpPr>
              <a:cxnSpLocks noChangeShapeType="1"/>
            </p:cNvCxnSpPr>
            <p:nvPr/>
          </p:nvCxnSpPr>
          <p:spPr bwMode="auto">
            <a:xfrm rot="5400000">
              <a:off x="4145287" y="2032932"/>
              <a:ext cx="154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9" name="AutoShape 219"/>
            <p:cNvCxnSpPr>
              <a:cxnSpLocks noChangeShapeType="1"/>
            </p:cNvCxnSpPr>
            <p:nvPr/>
          </p:nvCxnSpPr>
          <p:spPr bwMode="auto">
            <a:xfrm rot="5400000">
              <a:off x="3851491" y="2158932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45" name="AutoShape 225"/>
            <p:cNvCxnSpPr>
              <a:cxnSpLocks noChangeShapeType="1"/>
            </p:cNvCxnSpPr>
            <p:nvPr/>
          </p:nvCxnSpPr>
          <p:spPr bwMode="auto">
            <a:xfrm rot="5400000">
              <a:off x="3541129" y="2302932"/>
              <a:ext cx="208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51" name="AutoShape 231"/>
            <p:cNvCxnSpPr>
              <a:cxnSpLocks noChangeShapeType="1"/>
            </p:cNvCxnSpPr>
            <p:nvPr/>
          </p:nvCxnSpPr>
          <p:spPr bwMode="auto">
            <a:xfrm rot="5400000">
              <a:off x="3247333" y="2428932"/>
              <a:ext cx="234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57" name="AutoShape 237"/>
            <p:cNvCxnSpPr>
              <a:cxnSpLocks noChangeShapeType="1"/>
            </p:cNvCxnSpPr>
            <p:nvPr/>
          </p:nvCxnSpPr>
          <p:spPr bwMode="auto">
            <a:xfrm rot="5400000">
              <a:off x="2936971" y="2572932"/>
              <a:ext cx="262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3" name="AutoShape 243"/>
            <p:cNvCxnSpPr>
              <a:cxnSpLocks noChangeShapeType="1"/>
            </p:cNvCxnSpPr>
            <p:nvPr/>
          </p:nvCxnSpPr>
          <p:spPr bwMode="auto">
            <a:xfrm rot="5400000">
              <a:off x="2625174" y="2716932"/>
              <a:ext cx="29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64" name="Oval 244"/>
            <p:cNvSpPr>
              <a:spLocks noChangeArrowheads="1"/>
            </p:cNvSpPr>
            <p:nvPr/>
          </p:nvSpPr>
          <p:spPr bwMode="auto">
            <a:xfrm rot="5400000">
              <a:off x="4218739" y="1235336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5" name="Oval 245"/>
            <p:cNvSpPr>
              <a:spLocks noChangeArrowheads="1"/>
            </p:cNvSpPr>
            <p:nvPr/>
          </p:nvSpPr>
          <p:spPr bwMode="auto">
            <a:xfrm rot="5400000">
              <a:off x="4385598" y="1235336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6" name="Oval 246"/>
            <p:cNvSpPr>
              <a:spLocks noChangeArrowheads="1"/>
            </p:cNvSpPr>
            <p:nvPr/>
          </p:nvSpPr>
          <p:spPr bwMode="auto">
            <a:xfrm rot="5400000">
              <a:off x="4552457" y="1235336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7" name="Oval 247"/>
            <p:cNvSpPr>
              <a:spLocks noChangeArrowheads="1"/>
            </p:cNvSpPr>
            <p:nvPr/>
          </p:nvSpPr>
          <p:spPr bwMode="auto">
            <a:xfrm rot="5400000">
              <a:off x="4719316" y="1235336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8" name="Oval 248"/>
            <p:cNvSpPr>
              <a:spLocks noChangeArrowheads="1"/>
            </p:cNvSpPr>
            <p:nvPr/>
          </p:nvSpPr>
          <p:spPr bwMode="auto">
            <a:xfrm rot="5400000">
              <a:off x="4886175" y="1235336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9" name="Oval 249"/>
            <p:cNvSpPr>
              <a:spLocks noChangeArrowheads="1"/>
            </p:cNvSpPr>
            <p:nvPr/>
          </p:nvSpPr>
          <p:spPr bwMode="auto">
            <a:xfrm rot="5400000">
              <a:off x="5053032" y="1235336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70" name="Oval 251"/>
            <p:cNvSpPr>
              <a:spLocks noChangeArrowheads="1"/>
            </p:cNvSpPr>
            <p:nvPr/>
          </p:nvSpPr>
          <p:spPr bwMode="auto">
            <a:xfrm rot="5400000">
              <a:off x="4051880" y="1235336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grpSp>
          <p:nvGrpSpPr>
            <p:cNvPr id="471" name="组合 470"/>
            <p:cNvGrpSpPr/>
            <p:nvPr/>
          </p:nvGrpSpPr>
          <p:grpSpPr>
            <a:xfrm>
              <a:off x="3376330" y="2364148"/>
              <a:ext cx="322508" cy="198538"/>
              <a:chOff x="2004936" y="2562164"/>
              <a:chExt cx="322508" cy="198538"/>
            </a:xfrm>
          </p:grpSpPr>
          <p:cxnSp>
            <p:nvCxnSpPr>
              <p:cNvPr id="472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73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74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75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476" name="组合 475"/>
            <p:cNvGrpSpPr/>
            <p:nvPr/>
          </p:nvGrpSpPr>
          <p:grpSpPr>
            <a:xfrm>
              <a:off x="3376330" y="2636858"/>
              <a:ext cx="322508" cy="198538"/>
              <a:chOff x="2004936" y="2562164"/>
              <a:chExt cx="322508" cy="198538"/>
            </a:xfrm>
          </p:grpSpPr>
          <p:cxnSp>
            <p:nvCxnSpPr>
              <p:cNvPr id="477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78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79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80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481" name="组合 480"/>
            <p:cNvGrpSpPr/>
            <p:nvPr/>
          </p:nvGrpSpPr>
          <p:grpSpPr>
            <a:xfrm>
              <a:off x="3376330" y="2909568"/>
              <a:ext cx="322508" cy="198538"/>
              <a:chOff x="2004936" y="2562164"/>
              <a:chExt cx="322508" cy="198538"/>
            </a:xfrm>
          </p:grpSpPr>
          <p:cxnSp>
            <p:nvCxnSpPr>
              <p:cNvPr id="482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83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84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85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486" name="组合 485"/>
            <p:cNvGrpSpPr/>
            <p:nvPr/>
          </p:nvGrpSpPr>
          <p:grpSpPr>
            <a:xfrm>
              <a:off x="3376330" y="3182278"/>
              <a:ext cx="322508" cy="198538"/>
              <a:chOff x="2004936" y="2562164"/>
              <a:chExt cx="322508" cy="198538"/>
            </a:xfrm>
          </p:grpSpPr>
          <p:cxnSp>
            <p:nvCxnSpPr>
              <p:cNvPr id="487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88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89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90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491" name="组合 490"/>
            <p:cNvGrpSpPr/>
            <p:nvPr/>
          </p:nvGrpSpPr>
          <p:grpSpPr>
            <a:xfrm>
              <a:off x="3376330" y="3454988"/>
              <a:ext cx="322508" cy="198538"/>
              <a:chOff x="2004936" y="2562164"/>
              <a:chExt cx="322508" cy="198538"/>
            </a:xfrm>
          </p:grpSpPr>
          <p:cxnSp>
            <p:nvCxnSpPr>
              <p:cNvPr id="492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93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94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95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496" name="组合 495"/>
            <p:cNvGrpSpPr/>
            <p:nvPr/>
          </p:nvGrpSpPr>
          <p:grpSpPr>
            <a:xfrm>
              <a:off x="3376330" y="3727698"/>
              <a:ext cx="322508" cy="198538"/>
              <a:chOff x="2004936" y="2562164"/>
              <a:chExt cx="322508" cy="198538"/>
            </a:xfrm>
          </p:grpSpPr>
          <p:cxnSp>
            <p:nvCxnSpPr>
              <p:cNvPr id="497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98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99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500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501" name="组合 500"/>
            <p:cNvGrpSpPr/>
            <p:nvPr/>
          </p:nvGrpSpPr>
          <p:grpSpPr>
            <a:xfrm>
              <a:off x="3376330" y="4000408"/>
              <a:ext cx="322508" cy="198538"/>
              <a:chOff x="2004936" y="2562164"/>
              <a:chExt cx="322508" cy="198538"/>
            </a:xfrm>
          </p:grpSpPr>
          <p:cxnSp>
            <p:nvCxnSpPr>
              <p:cNvPr id="502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503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504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505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cxnSp>
          <p:nvCxnSpPr>
            <p:cNvPr id="511" name="AutoShape 16"/>
            <p:cNvCxnSpPr>
              <a:cxnSpLocks noChangeShapeType="1"/>
            </p:cNvCxnSpPr>
            <p:nvPr/>
          </p:nvCxnSpPr>
          <p:spPr bwMode="auto">
            <a:xfrm>
              <a:off x="3174072" y="2252349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2" name="AutoShape 16"/>
            <p:cNvCxnSpPr>
              <a:cxnSpLocks noChangeShapeType="1"/>
            </p:cNvCxnSpPr>
            <p:nvPr/>
          </p:nvCxnSpPr>
          <p:spPr bwMode="auto">
            <a:xfrm>
              <a:off x="3174072" y="2525300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3" name="AutoShape 16"/>
            <p:cNvCxnSpPr>
              <a:cxnSpLocks noChangeShapeType="1"/>
            </p:cNvCxnSpPr>
            <p:nvPr/>
          </p:nvCxnSpPr>
          <p:spPr bwMode="auto">
            <a:xfrm>
              <a:off x="3174072" y="2798251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4" name="AutoShape 16"/>
            <p:cNvCxnSpPr>
              <a:cxnSpLocks noChangeShapeType="1"/>
            </p:cNvCxnSpPr>
            <p:nvPr/>
          </p:nvCxnSpPr>
          <p:spPr bwMode="auto">
            <a:xfrm>
              <a:off x="3174072" y="3071202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5" name="AutoShape 16"/>
            <p:cNvCxnSpPr>
              <a:cxnSpLocks noChangeShapeType="1"/>
            </p:cNvCxnSpPr>
            <p:nvPr/>
          </p:nvCxnSpPr>
          <p:spPr bwMode="auto">
            <a:xfrm>
              <a:off x="3174072" y="3344153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6" name="AutoShape 16"/>
            <p:cNvCxnSpPr>
              <a:cxnSpLocks noChangeShapeType="1"/>
            </p:cNvCxnSpPr>
            <p:nvPr/>
          </p:nvCxnSpPr>
          <p:spPr bwMode="auto">
            <a:xfrm>
              <a:off x="3174072" y="3617104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7" name="AutoShape 16"/>
            <p:cNvCxnSpPr>
              <a:cxnSpLocks noChangeShapeType="1"/>
            </p:cNvCxnSpPr>
            <p:nvPr/>
          </p:nvCxnSpPr>
          <p:spPr bwMode="auto">
            <a:xfrm>
              <a:off x="3174072" y="3890055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8" name="AutoShape 16"/>
            <p:cNvCxnSpPr>
              <a:cxnSpLocks noChangeShapeType="1"/>
            </p:cNvCxnSpPr>
            <p:nvPr/>
          </p:nvCxnSpPr>
          <p:spPr bwMode="auto">
            <a:xfrm>
              <a:off x="3174072" y="4163003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9" name="AutoShape 242"/>
            <p:cNvCxnSpPr>
              <a:cxnSpLocks noChangeShapeType="1"/>
            </p:cNvCxnSpPr>
            <p:nvPr/>
          </p:nvCxnSpPr>
          <p:spPr bwMode="auto">
            <a:xfrm rot="5400000">
              <a:off x="1937299" y="3486801"/>
              <a:ext cx="2484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21" name="Oval 181"/>
            <p:cNvSpPr>
              <a:spLocks noChangeArrowheads="1"/>
            </p:cNvSpPr>
            <p:nvPr/>
          </p:nvSpPr>
          <p:spPr bwMode="auto">
            <a:xfrm>
              <a:off x="3147857" y="4130071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2" name="Oval 182"/>
            <p:cNvSpPr>
              <a:spLocks noChangeArrowheads="1"/>
            </p:cNvSpPr>
            <p:nvPr/>
          </p:nvSpPr>
          <p:spPr bwMode="auto">
            <a:xfrm>
              <a:off x="3147857" y="385694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3" name="Oval 183"/>
            <p:cNvSpPr>
              <a:spLocks noChangeArrowheads="1"/>
            </p:cNvSpPr>
            <p:nvPr/>
          </p:nvSpPr>
          <p:spPr bwMode="auto">
            <a:xfrm>
              <a:off x="3147857" y="358382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4" name="Oval 184"/>
            <p:cNvSpPr>
              <a:spLocks noChangeArrowheads="1"/>
            </p:cNvSpPr>
            <p:nvPr/>
          </p:nvSpPr>
          <p:spPr bwMode="auto">
            <a:xfrm>
              <a:off x="3147857" y="3310699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5" name="Oval 185"/>
            <p:cNvSpPr>
              <a:spLocks noChangeArrowheads="1"/>
            </p:cNvSpPr>
            <p:nvPr/>
          </p:nvSpPr>
          <p:spPr bwMode="auto">
            <a:xfrm>
              <a:off x="3147857" y="3037575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6" name="Oval 186"/>
            <p:cNvSpPr>
              <a:spLocks noChangeArrowheads="1"/>
            </p:cNvSpPr>
            <p:nvPr/>
          </p:nvSpPr>
          <p:spPr bwMode="auto">
            <a:xfrm>
              <a:off x="3147857" y="2764451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7" name="Oval 187"/>
            <p:cNvSpPr>
              <a:spLocks noChangeArrowheads="1"/>
            </p:cNvSpPr>
            <p:nvPr/>
          </p:nvSpPr>
          <p:spPr bwMode="auto">
            <a:xfrm>
              <a:off x="3147857" y="249132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6" name="Rectangle 196"/>
            <p:cNvSpPr>
              <a:spLocks noChangeArrowheads="1"/>
            </p:cNvSpPr>
            <p:nvPr/>
          </p:nvSpPr>
          <p:spPr bwMode="auto">
            <a:xfrm rot="10800000">
              <a:off x="5210421" y="1512410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22" name="Rectangle 202"/>
            <p:cNvSpPr>
              <a:spLocks noChangeArrowheads="1"/>
            </p:cNvSpPr>
            <p:nvPr/>
          </p:nvSpPr>
          <p:spPr bwMode="auto">
            <a:xfrm rot="10800000">
              <a:off x="5044059" y="1512410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28" name="Rectangle 208"/>
            <p:cNvSpPr>
              <a:spLocks noChangeArrowheads="1"/>
            </p:cNvSpPr>
            <p:nvPr/>
          </p:nvSpPr>
          <p:spPr bwMode="auto">
            <a:xfrm rot="10800000">
              <a:off x="4877697" y="1512410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 rot="10800000">
              <a:off x="4709901" y="1512410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0" name="Rectangle 220"/>
            <p:cNvSpPr>
              <a:spLocks noChangeArrowheads="1"/>
            </p:cNvSpPr>
            <p:nvPr/>
          </p:nvSpPr>
          <p:spPr bwMode="auto">
            <a:xfrm rot="10800000">
              <a:off x="4543539" y="1512410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6" name="Rectangle 226"/>
            <p:cNvSpPr>
              <a:spLocks noChangeArrowheads="1"/>
            </p:cNvSpPr>
            <p:nvPr/>
          </p:nvSpPr>
          <p:spPr bwMode="auto">
            <a:xfrm rot="10800000">
              <a:off x="4375743" y="1512409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2" name="Rectangle 232"/>
            <p:cNvSpPr>
              <a:spLocks noChangeArrowheads="1"/>
            </p:cNvSpPr>
            <p:nvPr/>
          </p:nvSpPr>
          <p:spPr bwMode="auto">
            <a:xfrm rot="10800000">
              <a:off x="4209380" y="1512409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8" name="Rectangle 238"/>
            <p:cNvSpPr>
              <a:spLocks noChangeArrowheads="1"/>
            </p:cNvSpPr>
            <p:nvPr/>
          </p:nvSpPr>
          <p:spPr bwMode="auto">
            <a:xfrm rot="10800000">
              <a:off x="4041584" y="1512409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539" name="AutoShape 23"/>
            <p:cNvCxnSpPr>
              <a:cxnSpLocks noChangeShapeType="1"/>
            </p:cNvCxnSpPr>
            <p:nvPr/>
          </p:nvCxnSpPr>
          <p:spPr bwMode="auto">
            <a:xfrm>
              <a:off x="3682151" y="4423579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40" name="Oval 180"/>
            <p:cNvSpPr>
              <a:spLocks noChangeArrowheads="1"/>
            </p:cNvSpPr>
            <p:nvPr/>
          </p:nvSpPr>
          <p:spPr bwMode="auto">
            <a:xfrm>
              <a:off x="3878199" y="438904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grpSp>
          <p:nvGrpSpPr>
            <p:cNvPr id="541" name="组合 540"/>
            <p:cNvGrpSpPr/>
            <p:nvPr/>
          </p:nvGrpSpPr>
          <p:grpSpPr>
            <a:xfrm>
              <a:off x="3375843" y="4260231"/>
              <a:ext cx="322508" cy="198538"/>
              <a:chOff x="2004936" y="2562164"/>
              <a:chExt cx="322508" cy="198538"/>
            </a:xfrm>
          </p:grpSpPr>
          <p:cxnSp>
            <p:nvCxnSpPr>
              <p:cNvPr id="542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543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544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545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cxnSp>
          <p:nvCxnSpPr>
            <p:cNvPr id="546" name="AutoShape 16"/>
            <p:cNvCxnSpPr>
              <a:cxnSpLocks noChangeShapeType="1"/>
            </p:cNvCxnSpPr>
            <p:nvPr/>
          </p:nvCxnSpPr>
          <p:spPr bwMode="auto">
            <a:xfrm>
              <a:off x="3173585" y="4422826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47" name="Oval 181"/>
            <p:cNvSpPr>
              <a:spLocks noChangeArrowheads="1"/>
            </p:cNvSpPr>
            <p:nvPr/>
          </p:nvSpPr>
          <p:spPr bwMode="auto">
            <a:xfrm>
              <a:off x="3147370" y="4389894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548" name="AutoShape 243"/>
            <p:cNvCxnSpPr>
              <a:cxnSpLocks noChangeShapeType="1"/>
            </p:cNvCxnSpPr>
            <p:nvPr/>
          </p:nvCxnSpPr>
          <p:spPr bwMode="auto">
            <a:xfrm rot="5400000">
              <a:off x="2325502" y="2843236"/>
              <a:ext cx="316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49" name="Oval 251"/>
            <p:cNvSpPr>
              <a:spLocks noChangeArrowheads="1"/>
            </p:cNvSpPr>
            <p:nvPr/>
          </p:nvSpPr>
          <p:spPr bwMode="auto">
            <a:xfrm rot="5400000">
              <a:off x="3878208" y="1235640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50" name="Rectangle 238"/>
            <p:cNvSpPr>
              <a:spLocks noChangeArrowheads="1"/>
            </p:cNvSpPr>
            <p:nvPr/>
          </p:nvSpPr>
          <p:spPr bwMode="auto">
            <a:xfrm rot="10800000">
              <a:off x="3867912" y="1512713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51" name="Text Box 178"/>
            <p:cNvSpPr txBox="1">
              <a:spLocks noChangeArrowheads="1"/>
            </p:cNvSpPr>
            <p:nvPr/>
          </p:nvSpPr>
          <p:spPr bwMode="auto">
            <a:xfrm>
              <a:off x="2852605" y="4255924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52" name="Rectangle 54"/>
            <p:cNvSpPr>
              <a:spLocks noChangeArrowheads="1"/>
            </p:cNvSpPr>
            <p:nvPr/>
          </p:nvSpPr>
          <p:spPr bwMode="auto">
            <a:xfrm>
              <a:off x="5503156" y="4238788"/>
              <a:ext cx="2949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LE</a:t>
              </a:r>
              <a:endParaRPr lang="zh-CN" altLang="en-US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6" name="Text Box 171"/>
            <p:cNvSpPr txBox="1">
              <a:spLocks noChangeArrowheads="1"/>
            </p:cNvSpPr>
            <p:nvPr/>
          </p:nvSpPr>
          <p:spPr bwMode="auto">
            <a:xfrm>
              <a:off x="5503156" y="2118568"/>
              <a:ext cx="243656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37" name="Text Box 171"/>
            <p:cNvSpPr txBox="1">
              <a:spLocks noChangeArrowheads="1"/>
            </p:cNvSpPr>
            <p:nvPr/>
          </p:nvSpPr>
          <p:spPr bwMode="auto">
            <a:xfrm>
              <a:off x="5503156" y="2390109"/>
              <a:ext cx="243656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38" name="Text Box 171"/>
            <p:cNvSpPr txBox="1">
              <a:spLocks noChangeArrowheads="1"/>
            </p:cNvSpPr>
            <p:nvPr/>
          </p:nvSpPr>
          <p:spPr bwMode="auto">
            <a:xfrm>
              <a:off x="5503156" y="2661650"/>
              <a:ext cx="243656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39" name="Text Box 171"/>
            <p:cNvSpPr txBox="1">
              <a:spLocks noChangeArrowheads="1"/>
            </p:cNvSpPr>
            <p:nvPr/>
          </p:nvSpPr>
          <p:spPr bwMode="auto">
            <a:xfrm>
              <a:off x="5503156" y="2933191"/>
              <a:ext cx="243656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0" name="Text Box 171"/>
            <p:cNvSpPr txBox="1">
              <a:spLocks noChangeArrowheads="1"/>
            </p:cNvSpPr>
            <p:nvPr/>
          </p:nvSpPr>
          <p:spPr bwMode="auto">
            <a:xfrm>
              <a:off x="5503156" y="3204732"/>
              <a:ext cx="243656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1" name="Text Box 171"/>
            <p:cNvSpPr txBox="1">
              <a:spLocks noChangeArrowheads="1"/>
            </p:cNvSpPr>
            <p:nvPr/>
          </p:nvSpPr>
          <p:spPr bwMode="auto">
            <a:xfrm>
              <a:off x="5503156" y="3476273"/>
              <a:ext cx="243656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2" name="Text Box 171"/>
            <p:cNvSpPr txBox="1">
              <a:spLocks noChangeArrowheads="1"/>
            </p:cNvSpPr>
            <p:nvPr/>
          </p:nvSpPr>
          <p:spPr bwMode="auto">
            <a:xfrm>
              <a:off x="5503156" y="3747814"/>
              <a:ext cx="243656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3" name="Text Box 171"/>
            <p:cNvSpPr txBox="1">
              <a:spLocks noChangeArrowheads="1"/>
            </p:cNvSpPr>
            <p:nvPr/>
          </p:nvSpPr>
          <p:spPr bwMode="auto">
            <a:xfrm>
              <a:off x="5503156" y="4019352"/>
              <a:ext cx="243656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6" name="Text Box 259"/>
            <p:cNvSpPr txBox="1">
              <a:spLocks noChangeArrowheads="1"/>
            </p:cNvSpPr>
            <p:nvPr/>
          </p:nvSpPr>
          <p:spPr bwMode="auto">
            <a:xfrm>
              <a:off x="3467619" y="1447612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R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7" name="Text Box 259"/>
            <p:cNvSpPr txBox="1">
              <a:spLocks noChangeArrowheads="1"/>
            </p:cNvSpPr>
            <p:nvPr/>
          </p:nvSpPr>
          <p:spPr bwMode="auto">
            <a:xfrm>
              <a:off x="3274155" y="1628800"/>
              <a:ext cx="52418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200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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/>
      <p:bldP spid="533" grpId="0" animBg="1"/>
      <p:bldP spid="555" grpId="0"/>
      <p:bldP spid="556" grpId="0"/>
      <p:bldP spid="558" grpId="0" animBg="1"/>
      <p:bldP spid="5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ChangeArrowheads="1"/>
          </p:cNvSpPr>
          <p:nvPr/>
        </p:nvSpPr>
        <p:spPr bwMode="auto">
          <a:xfrm>
            <a:off x="431800" y="116632"/>
            <a:ext cx="4206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二、单元电路设计、器件选择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431800" y="591071"/>
            <a:ext cx="4825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抢答锁存和主持人控制电路全景图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262" name="Rectangle 54"/>
          <p:cNvSpPr>
            <a:spLocks noChangeArrowheads="1"/>
          </p:cNvSpPr>
          <p:nvPr/>
        </p:nvSpPr>
        <p:spPr bwMode="auto">
          <a:xfrm>
            <a:off x="5364088" y="476672"/>
            <a:ext cx="1242648" cy="461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D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 = 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+mn-lt"/>
              </a:rPr>
              <a:t>i+1</a:t>
            </a:r>
            <a:endParaRPr lang="zh-CN" altLang="en-US" sz="2400" baseline="-25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3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grpSp>
        <p:nvGrpSpPr>
          <p:cNvPr id="339" name="组合 338"/>
          <p:cNvGrpSpPr/>
          <p:nvPr/>
        </p:nvGrpSpPr>
        <p:grpSpPr>
          <a:xfrm>
            <a:off x="1499896" y="1100660"/>
            <a:ext cx="6293345" cy="4420740"/>
            <a:chOff x="1499896" y="1100660"/>
            <a:chExt cx="6293345" cy="4420740"/>
          </a:xfrm>
        </p:grpSpPr>
        <p:grpSp>
          <p:nvGrpSpPr>
            <p:cNvPr id="5" name="组合 263"/>
            <p:cNvGrpSpPr/>
            <p:nvPr/>
          </p:nvGrpSpPr>
          <p:grpSpPr>
            <a:xfrm>
              <a:off x="2032330" y="2281634"/>
              <a:ext cx="322508" cy="198538"/>
              <a:chOff x="2004936" y="2562164"/>
              <a:chExt cx="322508" cy="198538"/>
            </a:xfrm>
          </p:grpSpPr>
          <p:cxnSp>
            <p:nvCxnSpPr>
              <p:cNvPr id="2158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159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2160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2161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sp>
          <p:nvSpPr>
            <p:cNvPr id="2219" name="Text Box 171"/>
            <p:cNvSpPr txBox="1">
              <a:spLocks noChangeArrowheads="1"/>
            </p:cNvSpPr>
            <p:nvPr/>
          </p:nvSpPr>
          <p:spPr bwMode="auto">
            <a:xfrm>
              <a:off x="1499896" y="2204302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0" name="Text Box 172"/>
            <p:cNvSpPr txBox="1">
              <a:spLocks noChangeArrowheads="1"/>
            </p:cNvSpPr>
            <p:nvPr/>
          </p:nvSpPr>
          <p:spPr bwMode="auto">
            <a:xfrm>
              <a:off x="1499896" y="2473417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1" name="Text Box 173"/>
            <p:cNvSpPr txBox="1">
              <a:spLocks noChangeArrowheads="1"/>
            </p:cNvSpPr>
            <p:nvPr/>
          </p:nvSpPr>
          <p:spPr bwMode="auto">
            <a:xfrm>
              <a:off x="1499896" y="2742532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2" name="Text Box 174"/>
            <p:cNvSpPr txBox="1">
              <a:spLocks noChangeArrowheads="1"/>
            </p:cNvSpPr>
            <p:nvPr/>
          </p:nvSpPr>
          <p:spPr bwMode="auto">
            <a:xfrm>
              <a:off x="1499896" y="3011647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3" name="Text Box 175"/>
            <p:cNvSpPr txBox="1">
              <a:spLocks noChangeArrowheads="1"/>
            </p:cNvSpPr>
            <p:nvPr/>
          </p:nvSpPr>
          <p:spPr bwMode="auto">
            <a:xfrm>
              <a:off x="1499896" y="3280762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4" name="Text Box 176"/>
            <p:cNvSpPr txBox="1">
              <a:spLocks noChangeArrowheads="1"/>
            </p:cNvSpPr>
            <p:nvPr/>
          </p:nvSpPr>
          <p:spPr bwMode="auto">
            <a:xfrm>
              <a:off x="1499896" y="3549877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5" name="Text Box 177"/>
            <p:cNvSpPr txBox="1">
              <a:spLocks noChangeArrowheads="1"/>
            </p:cNvSpPr>
            <p:nvPr/>
          </p:nvSpPr>
          <p:spPr bwMode="auto">
            <a:xfrm>
              <a:off x="1499896" y="3818992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6" name="Text Box 178"/>
            <p:cNvSpPr txBox="1">
              <a:spLocks noChangeArrowheads="1"/>
            </p:cNvSpPr>
            <p:nvPr/>
          </p:nvSpPr>
          <p:spPr bwMode="auto">
            <a:xfrm>
              <a:off x="1499896" y="4088105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8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4134783" y="1952790"/>
              <a:ext cx="1138719" cy="2891428"/>
              <a:chOff x="5097" y="7208"/>
              <a:chExt cx="782" cy="1457"/>
            </a:xfrm>
          </p:grpSpPr>
          <p:sp>
            <p:nvSpPr>
              <p:cNvPr id="406" name="Rectangle 3"/>
              <p:cNvSpPr>
                <a:spLocks noChangeArrowheads="1"/>
              </p:cNvSpPr>
              <p:nvPr/>
            </p:nvSpPr>
            <p:spPr bwMode="auto">
              <a:xfrm>
                <a:off x="5097" y="7209"/>
                <a:ext cx="782" cy="145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07" name="Freeform 4"/>
              <p:cNvSpPr>
                <a:spLocks/>
              </p:cNvSpPr>
              <p:nvPr/>
            </p:nvSpPr>
            <p:spPr bwMode="auto">
              <a:xfrm>
                <a:off x="5385" y="7208"/>
                <a:ext cx="205" cy="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56" y="221"/>
                  </a:cxn>
                  <a:cxn ang="0">
                    <a:pos x="1083" y="0"/>
                  </a:cxn>
                </a:cxnLst>
                <a:rect l="0" t="0" r="r" b="b"/>
                <a:pathLst>
                  <a:path w="1083" h="221">
                    <a:moveTo>
                      <a:pt x="0" y="0"/>
                    </a:moveTo>
                    <a:cubicBezTo>
                      <a:pt x="188" y="110"/>
                      <a:pt x="376" y="221"/>
                      <a:pt x="556" y="221"/>
                    </a:cubicBezTo>
                    <a:cubicBezTo>
                      <a:pt x="736" y="221"/>
                      <a:pt x="909" y="110"/>
                      <a:pt x="1083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cxnSp>
          <p:nvCxnSpPr>
            <p:cNvPr id="267" name="AutoShape 5"/>
            <p:cNvCxnSpPr>
              <a:cxnSpLocks noChangeShapeType="1"/>
            </p:cNvCxnSpPr>
            <p:nvPr/>
          </p:nvCxnSpPr>
          <p:spPr bwMode="auto">
            <a:xfrm>
              <a:off x="5276371" y="2170686"/>
              <a:ext cx="180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8" name="AutoShape 6"/>
            <p:cNvCxnSpPr>
              <a:cxnSpLocks noChangeShapeType="1"/>
            </p:cNvCxnSpPr>
            <p:nvPr/>
          </p:nvCxnSpPr>
          <p:spPr bwMode="auto">
            <a:xfrm>
              <a:off x="5270914" y="2443057"/>
              <a:ext cx="1836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9" name="AutoShape 7"/>
            <p:cNvCxnSpPr>
              <a:cxnSpLocks noChangeShapeType="1"/>
            </p:cNvCxnSpPr>
            <p:nvPr/>
          </p:nvCxnSpPr>
          <p:spPr bwMode="auto">
            <a:xfrm>
              <a:off x="5270914" y="2716861"/>
              <a:ext cx="1836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0" name="AutoShape 8"/>
            <p:cNvCxnSpPr>
              <a:cxnSpLocks noChangeShapeType="1"/>
            </p:cNvCxnSpPr>
            <p:nvPr/>
          </p:nvCxnSpPr>
          <p:spPr bwMode="auto">
            <a:xfrm>
              <a:off x="5270914" y="2989231"/>
              <a:ext cx="1836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1" name="AutoShape 9"/>
            <p:cNvCxnSpPr>
              <a:cxnSpLocks noChangeShapeType="1"/>
            </p:cNvCxnSpPr>
            <p:nvPr/>
          </p:nvCxnSpPr>
          <p:spPr bwMode="auto">
            <a:xfrm>
              <a:off x="5270914" y="3263036"/>
              <a:ext cx="1836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2" name="AutoShape 10"/>
            <p:cNvCxnSpPr>
              <a:cxnSpLocks noChangeShapeType="1"/>
            </p:cNvCxnSpPr>
            <p:nvPr/>
          </p:nvCxnSpPr>
          <p:spPr bwMode="auto">
            <a:xfrm>
              <a:off x="5270914" y="3533973"/>
              <a:ext cx="1836000" cy="286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3" name="AutoShape 11"/>
            <p:cNvCxnSpPr>
              <a:cxnSpLocks noChangeShapeType="1"/>
            </p:cNvCxnSpPr>
            <p:nvPr/>
          </p:nvCxnSpPr>
          <p:spPr bwMode="auto">
            <a:xfrm>
              <a:off x="5270914" y="3809211"/>
              <a:ext cx="1836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4" name="AutoShape 12"/>
            <p:cNvCxnSpPr>
              <a:cxnSpLocks noChangeShapeType="1"/>
            </p:cNvCxnSpPr>
            <p:nvPr/>
          </p:nvCxnSpPr>
          <p:spPr bwMode="auto">
            <a:xfrm>
              <a:off x="5270914" y="4080147"/>
              <a:ext cx="1836000" cy="286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5" name="AutoShape 13"/>
            <p:cNvCxnSpPr>
              <a:cxnSpLocks noChangeShapeType="1"/>
            </p:cNvCxnSpPr>
            <p:nvPr/>
          </p:nvCxnSpPr>
          <p:spPr bwMode="auto">
            <a:xfrm>
              <a:off x="5270914" y="4353952"/>
              <a:ext cx="1836000" cy="286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6" name="AutoShape 14"/>
            <p:cNvCxnSpPr>
              <a:cxnSpLocks noChangeShapeType="1"/>
            </p:cNvCxnSpPr>
            <p:nvPr/>
          </p:nvCxnSpPr>
          <p:spPr bwMode="auto">
            <a:xfrm>
              <a:off x="5276370" y="4629189"/>
              <a:ext cx="18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" name="AutoShape 15"/>
            <p:cNvCxnSpPr>
              <a:cxnSpLocks noChangeShapeType="1"/>
            </p:cNvCxnSpPr>
            <p:nvPr/>
          </p:nvCxnSpPr>
          <p:spPr bwMode="auto">
            <a:xfrm>
              <a:off x="1849096" y="2170686"/>
              <a:ext cx="228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" name="AutoShape 16"/>
            <p:cNvCxnSpPr>
              <a:cxnSpLocks noChangeShapeType="1"/>
            </p:cNvCxnSpPr>
            <p:nvPr/>
          </p:nvCxnSpPr>
          <p:spPr bwMode="auto">
            <a:xfrm>
              <a:off x="2338638" y="2443057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9" name="AutoShape 17"/>
            <p:cNvCxnSpPr>
              <a:cxnSpLocks noChangeShapeType="1"/>
            </p:cNvCxnSpPr>
            <p:nvPr/>
          </p:nvCxnSpPr>
          <p:spPr bwMode="auto">
            <a:xfrm>
              <a:off x="2338638" y="2716861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0" name="AutoShape 18"/>
            <p:cNvCxnSpPr>
              <a:cxnSpLocks noChangeShapeType="1"/>
            </p:cNvCxnSpPr>
            <p:nvPr/>
          </p:nvCxnSpPr>
          <p:spPr bwMode="auto">
            <a:xfrm>
              <a:off x="2338638" y="2989231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1" name="AutoShape 19"/>
            <p:cNvCxnSpPr>
              <a:cxnSpLocks noChangeShapeType="1"/>
            </p:cNvCxnSpPr>
            <p:nvPr/>
          </p:nvCxnSpPr>
          <p:spPr bwMode="auto">
            <a:xfrm>
              <a:off x="2338638" y="3263036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2" name="AutoShape 20"/>
            <p:cNvCxnSpPr>
              <a:cxnSpLocks noChangeShapeType="1"/>
            </p:cNvCxnSpPr>
            <p:nvPr/>
          </p:nvCxnSpPr>
          <p:spPr bwMode="auto">
            <a:xfrm>
              <a:off x="2338638" y="3533973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3" name="AutoShape 21"/>
            <p:cNvCxnSpPr>
              <a:cxnSpLocks noChangeShapeType="1"/>
            </p:cNvCxnSpPr>
            <p:nvPr/>
          </p:nvCxnSpPr>
          <p:spPr bwMode="auto">
            <a:xfrm>
              <a:off x="2338638" y="3809211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4" name="AutoShape 22"/>
            <p:cNvCxnSpPr>
              <a:cxnSpLocks noChangeShapeType="1"/>
            </p:cNvCxnSpPr>
            <p:nvPr/>
          </p:nvCxnSpPr>
          <p:spPr bwMode="auto">
            <a:xfrm>
              <a:off x="2338638" y="4080147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5" name="AutoShape 23"/>
            <p:cNvCxnSpPr>
              <a:cxnSpLocks noChangeShapeType="1"/>
            </p:cNvCxnSpPr>
            <p:nvPr/>
          </p:nvCxnSpPr>
          <p:spPr bwMode="auto">
            <a:xfrm>
              <a:off x="2338638" y="4353952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6" name="AutoShape 24"/>
            <p:cNvCxnSpPr>
              <a:cxnSpLocks noChangeShapeType="1"/>
            </p:cNvCxnSpPr>
            <p:nvPr/>
          </p:nvCxnSpPr>
          <p:spPr bwMode="auto">
            <a:xfrm>
              <a:off x="1849096" y="4629189"/>
              <a:ext cx="228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87" name="Text Box 25"/>
            <p:cNvSpPr txBox="1">
              <a:spLocks noChangeArrowheads="1"/>
            </p:cNvSpPr>
            <p:nvPr/>
          </p:nvSpPr>
          <p:spPr bwMode="auto">
            <a:xfrm>
              <a:off x="4184587" y="2040072"/>
              <a:ext cx="32060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OE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88" name="Text Box 26"/>
            <p:cNvSpPr txBox="1">
              <a:spLocks noChangeArrowheads="1"/>
            </p:cNvSpPr>
            <p:nvPr/>
          </p:nvSpPr>
          <p:spPr bwMode="auto">
            <a:xfrm>
              <a:off x="4187205" y="2315310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89" name="Text Box 27"/>
            <p:cNvSpPr txBox="1">
              <a:spLocks noChangeArrowheads="1"/>
            </p:cNvSpPr>
            <p:nvPr/>
          </p:nvSpPr>
          <p:spPr bwMode="auto">
            <a:xfrm>
              <a:off x="4186489" y="2589113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0" name="Text Box 28"/>
            <p:cNvSpPr txBox="1">
              <a:spLocks noChangeArrowheads="1"/>
            </p:cNvSpPr>
            <p:nvPr/>
          </p:nvSpPr>
          <p:spPr bwMode="auto">
            <a:xfrm>
              <a:off x="4186489" y="2862918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1" name="Text Box 29"/>
            <p:cNvSpPr txBox="1">
              <a:spLocks noChangeArrowheads="1"/>
            </p:cNvSpPr>
            <p:nvPr/>
          </p:nvSpPr>
          <p:spPr bwMode="auto">
            <a:xfrm>
              <a:off x="4186489" y="3136722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2" name="Text Box 30"/>
            <p:cNvSpPr txBox="1">
              <a:spLocks noChangeArrowheads="1"/>
            </p:cNvSpPr>
            <p:nvPr/>
          </p:nvSpPr>
          <p:spPr bwMode="auto">
            <a:xfrm>
              <a:off x="4186489" y="3411960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3" name="Text Box 31"/>
            <p:cNvSpPr txBox="1">
              <a:spLocks noChangeArrowheads="1"/>
            </p:cNvSpPr>
            <p:nvPr/>
          </p:nvSpPr>
          <p:spPr bwMode="auto">
            <a:xfrm>
              <a:off x="4186489" y="3685763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4" name="Text Box 32"/>
            <p:cNvSpPr txBox="1">
              <a:spLocks noChangeArrowheads="1"/>
            </p:cNvSpPr>
            <p:nvPr/>
          </p:nvSpPr>
          <p:spPr bwMode="auto">
            <a:xfrm>
              <a:off x="4186489" y="3959568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5" name="Text Box 33"/>
            <p:cNvSpPr txBox="1">
              <a:spLocks noChangeArrowheads="1"/>
            </p:cNvSpPr>
            <p:nvPr/>
          </p:nvSpPr>
          <p:spPr bwMode="auto">
            <a:xfrm>
              <a:off x="4186489" y="4233372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6" name="Text Box 34"/>
            <p:cNvSpPr txBox="1">
              <a:spLocks noChangeArrowheads="1"/>
            </p:cNvSpPr>
            <p:nvPr/>
          </p:nvSpPr>
          <p:spPr bwMode="auto">
            <a:xfrm>
              <a:off x="4206940" y="4513488"/>
              <a:ext cx="489582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GND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7" name="Text Box 35"/>
            <p:cNvSpPr txBox="1">
              <a:spLocks noChangeArrowheads="1"/>
            </p:cNvSpPr>
            <p:nvPr/>
          </p:nvSpPr>
          <p:spPr bwMode="auto">
            <a:xfrm>
              <a:off x="4810870" y="2029181"/>
              <a:ext cx="370246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U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CC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8" name="Text Box 36"/>
            <p:cNvSpPr txBox="1">
              <a:spLocks noChangeArrowheads="1"/>
            </p:cNvSpPr>
            <p:nvPr/>
          </p:nvSpPr>
          <p:spPr bwMode="auto">
            <a:xfrm>
              <a:off x="4946589" y="2298107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9" name="Text Box 37"/>
            <p:cNvSpPr txBox="1">
              <a:spLocks noChangeArrowheads="1"/>
            </p:cNvSpPr>
            <p:nvPr/>
          </p:nvSpPr>
          <p:spPr bwMode="auto">
            <a:xfrm>
              <a:off x="4945874" y="2571911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0" name="Text Box 38"/>
            <p:cNvSpPr txBox="1">
              <a:spLocks noChangeArrowheads="1"/>
            </p:cNvSpPr>
            <p:nvPr/>
          </p:nvSpPr>
          <p:spPr bwMode="auto">
            <a:xfrm>
              <a:off x="4945874" y="2845715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1" name="Text Box 39"/>
            <p:cNvSpPr txBox="1">
              <a:spLocks noChangeArrowheads="1"/>
            </p:cNvSpPr>
            <p:nvPr/>
          </p:nvSpPr>
          <p:spPr bwMode="auto">
            <a:xfrm>
              <a:off x="4945874" y="3119519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2" name="Text Box 40"/>
            <p:cNvSpPr txBox="1">
              <a:spLocks noChangeArrowheads="1"/>
            </p:cNvSpPr>
            <p:nvPr/>
          </p:nvSpPr>
          <p:spPr bwMode="auto">
            <a:xfrm>
              <a:off x="4945874" y="3394757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3" name="Text Box 41"/>
            <p:cNvSpPr txBox="1">
              <a:spLocks noChangeArrowheads="1"/>
            </p:cNvSpPr>
            <p:nvPr/>
          </p:nvSpPr>
          <p:spPr bwMode="auto">
            <a:xfrm>
              <a:off x="4945874" y="3668561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4" name="Text Box 42"/>
            <p:cNvSpPr txBox="1">
              <a:spLocks noChangeArrowheads="1"/>
            </p:cNvSpPr>
            <p:nvPr/>
          </p:nvSpPr>
          <p:spPr bwMode="auto">
            <a:xfrm>
              <a:off x="4945874" y="3942366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5" name="Text Box 43"/>
            <p:cNvSpPr txBox="1">
              <a:spLocks noChangeArrowheads="1"/>
            </p:cNvSpPr>
            <p:nvPr/>
          </p:nvSpPr>
          <p:spPr bwMode="auto">
            <a:xfrm>
              <a:off x="4945874" y="4216169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6" name="Text Box 44"/>
            <p:cNvSpPr txBox="1">
              <a:spLocks noChangeArrowheads="1"/>
            </p:cNvSpPr>
            <p:nvPr/>
          </p:nvSpPr>
          <p:spPr bwMode="auto">
            <a:xfrm>
              <a:off x="4900749" y="4496286"/>
              <a:ext cx="293749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LE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07" name="AutoShape 45"/>
            <p:cNvCxnSpPr>
              <a:cxnSpLocks noChangeShapeType="1"/>
            </p:cNvCxnSpPr>
            <p:nvPr/>
          </p:nvCxnSpPr>
          <p:spPr bwMode="auto">
            <a:xfrm>
              <a:off x="4180676" y="2040235"/>
              <a:ext cx="325554" cy="1434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08" name="Text Box 66"/>
            <p:cNvSpPr txBox="1">
              <a:spLocks noChangeArrowheads="1"/>
            </p:cNvSpPr>
            <p:nvPr/>
          </p:nvSpPr>
          <p:spPr bwMode="auto">
            <a:xfrm>
              <a:off x="4571955" y="2969126"/>
              <a:ext cx="264374" cy="8200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74LS573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09" name="AutoShape 91"/>
            <p:cNvCxnSpPr>
              <a:cxnSpLocks noChangeShapeType="1"/>
            </p:cNvCxnSpPr>
            <p:nvPr/>
          </p:nvCxnSpPr>
          <p:spPr bwMode="auto">
            <a:xfrm>
              <a:off x="2230348" y="1244626"/>
              <a:ext cx="46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0" name="AutoShape 168"/>
            <p:cNvCxnSpPr>
              <a:cxnSpLocks noChangeShapeType="1"/>
            </p:cNvCxnSpPr>
            <p:nvPr/>
          </p:nvCxnSpPr>
          <p:spPr bwMode="auto">
            <a:xfrm>
              <a:off x="5446455" y="1243683"/>
              <a:ext cx="1434" cy="93466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11" name="Rectangle 178"/>
            <p:cNvSpPr>
              <a:spLocks noChangeArrowheads="1"/>
            </p:cNvSpPr>
            <p:nvPr/>
          </p:nvSpPr>
          <p:spPr bwMode="auto">
            <a:xfrm>
              <a:off x="5617759" y="4734970"/>
              <a:ext cx="1340010" cy="360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2" name="Oval 179"/>
            <p:cNvSpPr>
              <a:spLocks noChangeArrowheads="1"/>
            </p:cNvSpPr>
            <p:nvPr/>
          </p:nvSpPr>
          <p:spPr bwMode="auto">
            <a:xfrm>
              <a:off x="6249069" y="5096178"/>
              <a:ext cx="81747" cy="8171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3" name="Oval 180"/>
            <p:cNvSpPr>
              <a:spLocks noChangeArrowheads="1"/>
            </p:cNvSpPr>
            <p:nvPr/>
          </p:nvSpPr>
          <p:spPr bwMode="auto">
            <a:xfrm>
              <a:off x="5665340" y="432195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4" name="Oval 181"/>
            <p:cNvSpPr>
              <a:spLocks noChangeArrowheads="1"/>
            </p:cNvSpPr>
            <p:nvPr/>
          </p:nvSpPr>
          <p:spPr bwMode="auto">
            <a:xfrm>
              <a:off x="5833137" y="4048148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5" name="Oval 182"/>
            <p:cNvSpPr>
              <a:spLocks noChangeArrowheads="1"/>
            </p:cNvSpPr>
            <p:nvPr/>
          </p:nvSpPr>
          <p:spPr bwMode="auto">
            <a:xfrm>
              <a:off x="5999986" y="3776725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6" name="Oval 183"/>
            <p:cNvSpPr>
              <a:spLocks noChangeArrowheads="1"/>
            </p:cNvSpPr>
            <p:nvPr/>
          </p:nvSpPr>
          <p:spPr bwMode="auto">
            <a:xfrm>
              <a:off x="6169217" y="3500540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7" name="Oval 184"/>
            <p:cNvSpPr>
              <a:spLocks noChangeArrowheads="1"/>
            </p:cNvSpPr>
            <p:nvPr/>
          </p:nvSpPr>
          <p:spPr bwMode="auto">
            <a:xfrm>
              <a:off x="6333685" y="322911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8" name="Oval 185"/>
            <p:cNvSpPr>
              <a:spLocks noChangeArrowheads="1"/>
            </p:cNvSpPr>
            <p:nvPr/>
          </p:nvSpPr>
          <p:spPr bwMode="auto">
            <a:xfrm>
              <a:off x="6502915" y="295769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9" name="Oval 186"/>
            <p:cNvSpPr>
              <a:spLocks noChangeArrowheads="1"/>
            </p:cNvSpPr>
            <p:nvPr/>
          </p:nvSpPr>
          <p:spPr bwMode="auto">
            <a:xfrm>
              <a:off x="6669765" y="2681509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20" name="Oval 187"/>
            <p:cNvSpPr>
              <a:spLocks noChangeArrowheads="1"/>
            </p:cNvSpPr>
            <p:nvPr/>
          </p:nvSpPr>
          <p:spPr bwMode="auto">
            <a:xfrm>
              <a:off x="6836614" y="241246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21" name="AutoShape 188"/>
            <p:cNvCxnSpPr>
              <a:cxnSpLocks noChangeShapeType="1"/>
            </p:cNvCxnSpPr>
            <p:nvPr/>
          </p:nvCxnSpPr>
          <p:spPr bwMode="auto">
            <a:xfrm>
              <a:off x="5560875" y="5513467"/>
              <a:ext cx="73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22" name="AutoShape 189"/>
            <p:cNvSpPr>
              <a:spLocks/>
            </p:cNvSpPr>
            <p:nvPr/>
          </p:nvSpPr>
          <p:spPr bwMode="auto">
            <a:xfrm>
              <a:off x="7177027" y="2441623"/>
              <a:ext cx="205085" cy="1906594"/>
            </a:xfrm>
            <a:prstGeom prst="rightBrace">
              <a:avLst>
                <a:gd name="adj1" fmla="val 77506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23" name="Text Box 190"/>
            <p:cNvSpPr txBox="1">
              <a:spLocks noChangeArrowheads="1"/>
            </p:cNvSpPr>
            <p:nvPr/>
          </p:nvSpPr>
          <p:spPr bwMode="auto">
            <a:xfrm>
              <a:off x="7528867" y="2951098"/>
              <a:ext cx="264374" cy="8690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_GB2312" pitchFamily="49" charset="-122"/>
                  <a:cs typeface="Times New Roman" pitchFamily="18" charset="0"/>
                </a:rPr>
                <a:t>编码电路</a:t>
              </a:r>
              <a:endParaRPr kumimoji="0" 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_GB2312" pitchFamily="49" charset="-122"/>
                <a:cs typeface="Times New Roman" pitchFamily="18" charset="0"/>
              </a:endParaRPr>
            </a:p>
          </p:txBody>
        </p:sp>
        <p:sp>
          <p:nvSpPr>
            <p:cNvPr id="324" name="Rectangle 191"/>
            <p:cNvSpPr>
              <a:spLocks noChangeArrowheads="1"/>
            </p:cNvSpPr>
            <p:nvPr/>
          </p:nvSpPr>
          <p:spPr bwMode="auto">
            <a:xfrm>
              <a:off x="5246253" y="5130072"/>
              <a:ext cx="405867" cy="24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25" name="Oval 192"/>
            <p:cNvSpPr>
              <a:spLocks noChangeArrowheads="1"/>
            </p:cNvSpPr>
            <p:nvPr/>
          </p:nvSpPr>
          <p:spPr bwMode="auto">
            <a:xfrm>
              <a:off x="5413075" y="5039269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26" name="Text Box 193"/>
            <p:cNvSpPr txBox="1">
              <a:spLocks noChangeArrowheads="1"/>
            </p:cNvSpPr>
            <p:nvPr/>
          </p:nvSpPr>
          <p:spPr bwMode="auto">
            <a:xfrm>
              <a:off x="5353007" y="5102204"/>
              <a:ext cx="19236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&amp;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27" name="Text Box 194"/>
            <p:cNvSpPr txBox="1">
              <a:spLocks noChangeArrowheads="1"/>
            </p:cNvSpPr>
            <p:nvPr/>
          </p:nvSpPr>
          <p:spPr bwMode="auto">
            <a:xfrm>
              <a:off x="6195968" y="4782783"/>
              <a:ext cx="183593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&amp;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28" name="Text Box 195"/>
            <p:cNvSpPr txBox="1">
              <a:spLocks noChangeArrowheads="1"/>
            </p:cNvSpPr>
            <p:nvPr/>
          </p:nvSpPr>
          <p:spPr bwMode="auto">
            <a:xfrm>
              <a:off x="4455336" y="5099698"/>
              <a:ext cx="743793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74LS00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32" name="AutoShape 199"/>
            <p:cNvCxnSpPr>
              <a:cxnSpLocks noChangeShapeType="1"/>
            </p:cNvCxnSpPr>
            <p:nvPr/>
          </p:nvCxnSpPr>
          <p:spPr bwMode="auto">
            <a:xfrm rot="5400000">
              <a:off x="5121191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38" name="AutoShape 205"/>
            <p:cNvCxnSpPr>
              <a:cxnSpLocks noChangeShapeType="1"/>
            </p:cNvCxnSpPr>
            <p:nvPr/>
          </p:nvCxnSpPr>
          <p:spPr bwMode="auto">
            <a:xfrm rot="5400000">
              <a:off x="4954829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44" name="AutoShape 211"/>
            <p:cNvCxnSpPr>
              <a:cxnSpLocks noChangeShapeType="1"/>
            </p:cNvCxnSpPr>
            <p:nvPr/>
          </p:nvCxnSpPr>
          <p:spPr bwMode="auto">
            <a:xfrm rot="5400000">
              <a:off x="4788466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0" name="AutoShape 217"/>
            <p:cNvCxnSpPr>
              <a:cxnSpLocks noChangeShapeType="1"/>
            </p:cNvCxnSpPr>
            <p:nvPr/>
          </p:nvCxnSpPr>
          <p:spPr bwMode="auto">
            <a:xfrm rot="5400000">
              <a:off x="4620670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6" name="AutoShape 223"/>
            <p:cNvCxnSpPr>
              <a:cxnSpLocks noChangeShapeType="1"/>
            </p:cNvCxnSpPr>
            <p:nvPr/>
          </p:nvCxnSpPr>
          <p:spPr bwMode="auto">
            <a:xfrm rot="5400000">
              <a:off x="4454309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62" name="AutoShape 229"/>
            <p:cNvCxnSpPr>
              <a:cxnSpLocks noChangeShapeType="1"/>
            </p:cNvCxnSpPr>
            <p:nvPr/>
          </p:nvCxnSpPr>
          <p:spPr bwMode="auto">
            <a:xfrm rot="5400000">
              <a:off x="4286513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68" name="AutoShape 235"/>
            <p:cNvCxnSpPr>
              <a:cxnSpLocks noChangeShapeType="1"/>
            </p:cNvCxnSpPr>
            <p:nvPr/>
          </p:nvCxnSpPr>
          <p:spPr bwMode="auto">
            <a:xfrm rot="5400000">
              <a:off x="4120150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4" name="AutoShape 241"/>
            <p:cNvCxnSpPr>
              <a:cxnSpLocks noChangeShapeType="1"/>
            </p:cNvCxnSpPr>
            <p:nvPr/>
          </p:nvCxnSpPr>
          <p:spPr bwMode="auto">
            <a:xfrm rot="5400000">
              <a:off x="3952354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77" name="Oval 244"/>
            <p:cNvSpPr>
              <a:spLocks noChangeArrowheads="1"/>
            </p:cNvSpPr>
            <p:nvPr/>
          </p:nvSpPr>
          <p:spPr bwMode="auto">
            <a:xfrm rot="5400000">
              <a:off x="5833918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78" name="Oval 245"/>
            <p:cNvSpPr>
              <a:spLocks noChangeArrowheads="1"/>
            </p:cNvSpPr>
            <p:nvPr/>
          </p:nvSpPr>
          <p:spPr bwMode="auto">
            <a:xfrm rot="5400000">
              <a:off x="6000777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79" name="Oval 246"/>
            <p:cNvSpPr>
              <a:spLocks noChangeArrowheads="1"/>
            </p:cNvSpPr>
            <p:nvPr/>
          </p:nvSpPr>
          <p:spPr bwMode="auto">
            <a:xfrm rot="5400000">
              <a:off x="6167636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80" name="Oval 247"/>
            <p:cNvSpPr>
              <a:spLocks noChangeArrowheads="1"/>
            </p:cNvSpPr>
            <p:nvPr/>
          </p:nvSpPr>
          <p:spPr bwMode="auto">
            <a:xfrm rot="5400000">
              <a:off x="6334495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81" name="Oval 248"/>
            <p:cNvSpPr>
              <a:spLocks noChangeArrowheads="1"/>
            </p:cNvSpPr>
            <p:nvPr/>
          </p:nvSpPr>
          <p:spPr bwMode="auto">
            <a:xfrm rot="5400000">
              <a:off x="6501354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82" name="Oval 249"/>
            <p:cNvSpPr>
              <a:spLocks noChangeArrowheads="1"/>
            </p:cNvSpPr>
            <p:nvPr/>
          </p:nvSpPr>
          <p:spPr bwMode="auto">
            <a:xfrm rot="5400000">
              <a:off x="6668211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83" name="Oval 250"/>
            <p:cNvSpPr>
              <a:spLocks noChangeArrowheads="1"/>
            </p:cNvSpPr>
            <p:nvPr/>
          </p:nvSpPr>
          <p:spPr bwMode="auto">
            <a:xfrm rot="5400000">
              <a:off x="5414675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84" name="Oval 251"/>
            <p:cNvSpPr>
              <a:spLocks noChangeArrowheads="1"/>
            </p:cNvSpPr>
            <p:nvPr/>
          </p:nvSpPr>
          <p:spPr bwMode="auto">
            <a:xfrm rot="5400000">
              <a:off x="5667059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85" name="AutoShape 252"/>
            <p:cNvCxnSpPr>
              <a:cxnSpLocks noChangeShapeType="1"/>
            </p:cNvCxnSpPr>
            <p:nvPr/>
          </p:nvCxnSpPr>
          <p:spPr bwMode="auto">
            <a:xfrm>
              <a:off x="6291256" y="5184575"/>
              <a:ext cx="0" cy="3240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6" name="AutoShape 253"/>
            <p:cNvCxnSpPr>
              <a:cxnSpLocks noChangeShapeType="1"/>
            </p:cNvCxnSpPr>
            <p:nvPr/>
          </p:nvCxnSpPr>
          <p:spPr bwMode="auto">
            <a:xfrm>
              <a:off x="5449186" y="4621531"/>
              <a:ext cx="0" cy="4320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87" name="Text Box 254"/>
            <p:cNvSpPr txBox="1">
              <a:spLocks noChangeArrowheads="1"/>
            </p:cNvSpPr>
            <p:nvPr/>
          </p:nvSpPr>
          <p:spPr bwMode="auto">
            <a:xfrm>
              <a:off x="6444208" y="5131065"/>
              <a:ext cx="709893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74LS30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88" name="AutoShape 255"/>
            <p:cNvCxnSpPr>
              <a:cxnSpLocks noChangeShapeType="1"/>
            </p:cNvCxnSpPr>
            <p:nvPr/>
          </p:nvCxnSpPr>
          <p:spPr bwMode="auto">
            <a:xfrm>
              <a:off x="5564582" y="5377400"/>
              <a:ext cx="0" cy="1440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90" name="Text Box 260"/>
            <p:cNvSpPr txBox="1">
              <a:spLocks noChangeArrowheads="1"/>
            </p:cNvSpPr>
            <p:nvPr/>
          </p:nvSpPr>
          <p:spPr bwMode="auto">
            <a:xfrm>
              <a:off x="7020272" y="1940490"/>
              <a:ext cx="683885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LED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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8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91" name="Text Box 195"/>
            <p:cNvSpPr txBox="1">
              <a:spLocks noChangeArrowheads="1"/>
            </p:cNvSpPr>
            <p:nvPr/>
          </p:nvSpPr>
          <p:spPr bwMode="auto">
            <a:xfrm>
              <a:off x="1763688" y="1100660"/>
              <a:ext cx="394726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+5V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95" name="AutoShape 24"/>
            <p:cNvCxnSpPr>
              <a:cxnSpLocks noChangeShapeType="1"/>
            </p:cNvCxnSpPr>
            <p:nvPr/>
          </p:nvCxnSpPr>
          <p:spPr bwMode="auto">
            <a:xfrm>
              <a:off x="1748060" y="5301208"/>
              <a:ext cx="18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97" name="AutoShape 255"/>
            <p:cNvCxnSpPr>
              <a:cxnSpLocks noChangeShapeType="1"/>
            </p:cNvCxnSpPr>
            <p:nvPr/>
          </p:nvCxnSpPr>
          <p:spPr bwMode="auto">
            <a:xfrm>
              <a:off x="5325181" y="5377400"/>
              <a:ext cx="0" cy="1440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98" name="AutoShape 188"/>
            <p:cNvCxnSpPr>
              <a:cxnSpLocks noChangeShapeType="1"/>
            </p:cNvCxnSpPr>
            <p:nvPr/>
          </p:nvCxnSpPr>
          <p:spPr bwMode="auto">
            <a:xfrm>
              <a:off x="2597866" y="5513467"/>
              <a:ext cx="273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med"/>
            </a:ln>
          </p:spPr>
        </p:cxnSp>
        <p:sp>
          <p:nvSpPr>
            <p:cNvPr id="408" name="Oval 180"/>
            <p:cNvSpPr>
              <a:spLocks noChangeArrowheads="1"/>
            </p:cNvSpPr>
            <p:nvPr/>
          </p:nvSpPr>
          <p:spPr bwMode="auto">
            <a:xfrm>
              <a:off x="2741244" y="4319416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09" name="Oval 181"/>
            <p:cNvSpPr>
              <a:spLocks noChangeArrowheads="1"/>
            </p:cNvSpPr>
            <p:nvPr/>
          </p:nvSpPr>
          <p:spPr bwMode="auto">
            <a:xfrm>
              <a:off x="2906868" y="404629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0" name="Oval 182"/>
            <p:cNvSpPr>
              <a:spLocks noChangeArrowheads="1"/>
            </p:cNvSpPr>
            <p:nvPr/>
          </p:nvSpPr>
          <p:spPr bwMode="auto">
            <a:xfrm>
              <a:off x="3072492" y="3773169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1" name="Oval 183"/>
            <p:cNvSpPr>
              <a:spLocks noChangeArrowheads="1"/>
            </p:cNvSpPr>
            <p:nvPr/>
          </p:nvSpPr>
          <p:spPr bwMode="auto">
            <a:xfrm>
              <a:off x="3240497" y="3500045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2" name="Oval 184"/>
            <p:cNvSpPr>
              <a:spLocks noChangeArrowheads="1"/>
            </p:cNvSpPr>
            <p:nvPr/>
          </p:nvSpPr>
          <p:spPr bwMode="auto">
            <a:xfrm>
              <a:off x="3406121" y="3226921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3" name="Oval 185"/>
            <p:cNvSpPr>
              <a:spLocks noChangeArrowheads="1"/>
            </p:cNvSpPr>
            <p:nvPr/>
          </p:nvSpPr>
          <p:spPr bwMode="auto">
            <a:xfrm>
              <a:off x="3576507" y="295379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4" name="Oval 186"/>
            <p:cNvSpPr>
              <a:spLocks noChangeArrowheads="1"/>
            </p:cNvSpPr>
            <p:nvPr/>
          </p:nvSpPr>
          <p:spPr bwMode="auto">
            <a:xfrm>
              <a:off x="3742131" y="268067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5" name="Oval 187"/>
            <p:cNvSpPr>
              <a:spLocks noChangeArrowheads="1"/>
            </p:cNvSpPr>
            <p:nvPr/>
          </p:nvSpPr>
          <p:spPr bwMode="auto">
            <a:xfrm>
              <a:off x="3910137" y="2407549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421" name="AutoShape 201"/>
            <p:cNvCxnSpPr>
              <a:cxnSpLocks noChangeShapeType="1"/>
            </p:cNvCxnSpPr>
            <p:nvPr/>
          </p:nvCxnSpPr>
          <p:spPr bwMode="auto">
            <a:xfrm rot="5400000">
              <a:off x="3346713" y="1828848"/>
              <a:ext cx="118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27" name="AutoShape 207"/>
            <p:cNvCxnSpPr>
              <a:cxnSpLocks noChangeShapeType="1"/>
            </p:cNvCxnSpPr>
            <p:nvPr/>
          </p:nvCxnSpPr>
          <p:spPr bwMode="auto">
            <a:xfrm rot="5400000">
              <a:off x="3036351" y="1972848"/>
              <a:ext cx="147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3" name="AutoShape 213"/>
            <p:cNvCxnSpPr>
              <a:cxnSpLocks noChangeShapeType="1"/>
            </p:cNvCxnSpPr>
            <p:nvPr/>
          </p:nvCxnSpPr>
          <p:spPr bwMode="auto">
            <a:xfrm rot="5400000">
              <a:off x="2743989" y="2098848"/>
              <a:ext cx="172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9" name="AutoShape 219"/>
            <p:cNvCxnSpPr>
              <a:cxnSpLocks noChangeShapeType="1"/>
            </p:cNvCxnSpPr>
            <p:nvPr/>
          </p:nvCxnSpPr>
          <p:spPr bwMode="auto">
            <a:xfrm rot="5400000">
              <a:off x="2432193" y="2242848"/>
              <a:ext cx="20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45" name="AutoShape 225"/>
            <p:cNvCxnSpPr>
              <a:cxnSpLocks noChangeShapeType="1"/>
            </p:cNvCxnSpPr>
            <p:nvPr/>
          </p:nvCxnSpPr>
          <p:spPr bwMode="auto">
            <a:xfrm rot="5400000">
              <a:off x="2121831" y="2386848"/>
              <a:ext cx="230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51" name="AutoShape 231"/>
            <p:cNvCxnSpPr>
              <a:cxnSpLocks noChangeShapeType="1"/>
            </p:cNvCxnSpPr>
            <p:nvPr/>
          </p:nvCxnSpPr>
          <p:spPr bwMode="auto">
            <a:xfrm rot="5400000">
              <a:off x="1828035" y="2512848"/>
              <a:ext cx="255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57" name="AutoShape 237"/>
            <p:cNvCxnSpPr>
              <a:cxnSpLocks noChangeShapeType="1"/>
            </p:cNvCxnSpPr>
            <p:nvPr/>
          </p:nvCxnSpPr>
          <p:spPr bwMode="auto">
            <a:xfrm rot="5400000">
              <a:off x="1517673" y="2656848"/>
              <a:ext cx="28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3" name="AutoShape 243"/>
            <p:cNvCxnSpPr>
              <a:cxnSpLocks noChangeShapeType="1"/>
            </p:cNvCxnSpPr>
            <p:nvPr/>
          </p:nvCxnSpPr>
          <p:spPr bwMode="auto">
            <a:xfrm rot="5400000">
              <a:off x="1205876" y="2800848"/>
              <a:ext cx="313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64" name="Oval 244"/>
            <p:cNvSpPr>
              <a:spLocks noChangeArrowheads="1"/>
            </p:cNvSpPr>
            <p:nvPr/>
          </p:nvSpPr>
          <p:spPr bwMode="auto">
            <a:xfrm rot="5400000">
              <a:off x="2907441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5" name="Oval 245"/>
            <p:cNvSpPr>
              <a:spLocks noChangeArrowheads="1"/>
            </p:cNvSpPr>
            <p:nvPr/>
          </p:nvSpPr>
          <p:spPr bwMode="auto">
            <a:xfrm rot="5400000">
              <a:off x="3074300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6" name="Oval 246"/>
            <p:cNvSpPr>
              <a:spLocks noChangeArrowheads="1"/>
            </p:cNvSpPr>
            <p:nvPr/>
          </p:nvSpPr>
          <p:spPr bwMode="auto">
            <a:xfrm rot="5400000">
              <a:off x="3241159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7" name="Oval 247"/>
            <p:cNvSpPr>
              <a:spLocks noChangeArrowheads="1"/>
            </p:cNvSpPr>
            <p:nvPr/>
          </p:nvSpPr>
          <p:spPr bwMode="auto">
            <a:xfrm rot="5400000">
              <a:off x="3408018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8" name="Oval 248"/>
            <p:cNvSpPr>
              <a:spLocks noChangeArrowheads="1"/>
            </p:cNvSpPr>
            <p:nvPr/>
          </p:nvSpPr>
          <p:spPr bwMode="auto">
            <a:xfrm rot="5400000">
              <a:off x="3574877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9" name="Oval 249"/>
            <p:cNvSpPr>
              <a:spLocks noChangeArrowheads="1"/>
            </p:cNvSpPr>
            <p:nvPr/>
          </p:nvSpPr>
          <p:spPr bwMode="auto">
            <a:xfrm rot="5400000">
              <a:off x="3741734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70" name="Oval 251"/>
            <p:cNvSpPr>
              <a:spLocks noChangeArrowheads="1"/>
            </p:cNvSpPr>
            <p:nvPr/>
          </p:nvSpPr>
          <p:spPr bwMode="auto">
            <a:xfrm rot="5400000">
              <a:off x="2740582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grpSp>
          <p:nvGrpSpPr>
            <p:cNvPr id="7" name="组合 470"/>
            <p:cNvGrpSpPr/>
            <p:nvPr/>
          </p:nvGrpSpPr>
          <p:grpSpPr>
            <a:xfrm>
              <a:off x="2032330" y="2554344"/>
              <a:ext cx="322508" cy="198538"/>
              <a:chOff x="2004936" y="2562164"/>
              <a:chExt cx="322508" cy="198538"/>
            </a:xfrm>
          </p:grpSpPr>
          <p:cxnSp>
            <p:nvCxnSpPr>
              <p:cNvPr id="472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73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74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75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8" name="组合 475"/>
            <p:cNvGrpSpPr/>
            <p:nvPr/>
          </p:nvGrpSpPr>
          <p:grpSpPr>
            <a:xfrm>
              <a:off x="2032330" y="2827054"/>
              <a:ext cx="322508" cy="198538"/>
              <a:chOff x="2004936" y="2562164"/>
              <a:chExt cx="322508" cy="198538"/>
            </a:xfrm>
          </p:grpSpPr>
          <p:cxnSp>
            <p:nvCxnSpPr>
              <p:cNvPr id="477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78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79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80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9" name="组合 480"/>
            <p:cNvGrpSpPr/>
            <p:nvPr/>
          </p:nvGrpSpPr>
          <p:grpSpPr>
            <a:xfrm>
              <a:off x="2032330" y="3099764"/>
              <a:ext cx="322508" cy="198538"/>
              <a:chOff x="2004936" y="2562164"/>
              <a:chExt cx="322508" cy="198538"/>
            </a:xfrm>
          </p:grpSpPr>
          <p:cxnSp>
            <p:nvCxnSpPr>
              <p:cNvPr id="482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83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84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85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10" name="组合 485"/>
            <p:cNvGrpSpPr/>
            <p:nvPr/>
          </p:nvGrpSpPr>
          <p:grpSpPr>
            <a:xfrm>
              <a:off x="2032330" y="3372474"/>
              <a:ext cx="322508" cy="198538"/>
              <a:chOff x="2004936" y="2562164"/>
              <a:chExt cx="322508" cy="198538"/>
            </a:xfrm>
          </p:grpSpPr>
          <p:cxnSp>
            <p:nvCxnSpPr>
              <p:cNvPr id="487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88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89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90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11" name="组合 490"/>
            <p:cNvGrpSpPr/>
            <p:nvPr/>
          </p:nvGrpSpPr>
          <p:grpSpPr>
            <a:xfrm>
              <a:off x="2032330" y="3645184"/>
              <a:ext cx="322508" cy="198538"/>
              <a:chOff x="2004936" y="2562164"/>
              <a:chExt cx="322508" cy="198538"/>
            </a:xfrm>
          </p:grpSpPr>
          <p:cxnSp>
            <p:nvCxnSpPr>
              <p:cNvPr id="492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93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94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95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12" name="组合 495"/>
            <p:cNvGrpSpPr/>
            <p:nvPr/>
          </p:nvGrpSpPr>
          <p:grpSpPr>
            <a:xfrm>
              <a:off x="2032330" y="3917894"/>
              <a:ext cx="322508" cy="198538"/>
              <a:chOff x="2004936" y="2562164"/>
              <a:chExt cx="322508" cy="198538"/>
            </a:xfrm>
          </p:grpSpPr>
          <p:cxnSp>
            <p:nvCxnSpPr>
              <p:cNvPr id="497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98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99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500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13" name="组合 500"/>
            <p:cNvGrpSpPr/>
            <p:nvPr/>
          </p:nvGrpSpPr>
          <p:grpSpPr>
            <a:xfrm>
              <a:off x="2032330" y="4190604"/>
              <a:ext cx="322508" cy="198538"/>
              <a:chOff x="2004936" y="2562164"/>
              <a:chExt cx="322508" cy="198538"/>
            </a:xfrm>
          </p:grpSpPr>
          <p:cxnSp>
            <p:nvCxnSpPr>
              <p:cNvPr id="502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503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504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505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cxnSp>
          <p:nvCxnSpPr>
            <p:cNvPr id="511" name="AutoShape 16"/>
            <p:cNvCxnSpPr>
              <a:cxnSpLocks noChangeShapeType="1"/>
            </p:cNvCxnSpPr>
            <p:nvPr/>
          </p:nvCxnSpPr>
          <p:spPr bwMode="auto">
            <a:xfrm>
              <a:off x="1830072" y="2442545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2" name="AutoShape 16"/>
            <p:cNvCxnSpPr>
              <a:cxnSpLocks noChangeShapeType="1"/>
            </p:cNvCxnSpPr>
            <p:nvPr/>
          </p:nvCxnSpPr>
          <p:spPr bwMode="auto">
            <a:xfrm>
              <a:off x="1830072" y="2715496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3" name="AutoShape 16"/>
            <p:cNvCxnSpPr>
              <a:cxnSpLocks noChangeShapeType="1"/>
            </p:cNvCxnSpPr>
            <p:nvPr/>
          </p:nvCxnSpPr>
          <p:spPr bwMode="auto">
            <a:xfrm>
              <a:off x="1830072" y="2988447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4" name="AutoShape 16"/>
            <p:cNvCxnSpPr>
              <a:cxnSpLocks noChangeShapeType="1"/>
            </p:cNvCxnSpPr>
            <p:nvPr/>
          </p:nvCxnSpPr>
          <p:spPr bwMode="auto">
            <a:xfrm>
              <a:off x="1830072" y="3261398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5" name="AutoShape 16"/>
            <p:cNvCxnSpPr>
              <a:cxnSpLocks noChangeShapeType="1"/>
            </p:cNvCxnSpPr>
            <p:nvPr/>
          </p:nvCxnSpPr>
          <p:spPr bwMode="auto">
            <a:xfrm>
              <a:off x="1830072" y="3534349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6" name="AutoShape 16"/>
            <p:cNvCxnSpPr>
              <a:cxnSpLocks noChangeShapeType="1"/>
            </p:cNvCxnSpPr>
            <p:nvPr/>
          </p:nvCxnSpPr>
          <p:spPr bwMode="auto">
            <a:xfrm>
              <a:off x="1830072" y="3807300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7" name="AutoShape 16"/>
            <p:cNvCxnSpPr>
              <a:cxnSpLocks noChangeShapeType="1"/>
            </p:cNvCxnSpPr>
            <p:nvPr/>
          </p:nvCxnSpPr>
          <p:spPr bwMode="auto">
            <a:xfrm>
              <a:off x="1830072" y="4080251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8" name="AutoShape 16"/>
            <p:cNvCxnSpPr>
              <a:cxnSpLocks noChangeShapeType="1"/>
            </p:cNvCxnSpPr>
            <p:nvPr/>
          </p:nvCxnSpPr>
          <p:spPr bwMode="auto">
            <a:xfrm>
              <a:off x="1830072" y="4353199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9" name="AutoShape 242"/>
            <p:cNvCxnSpPr>
              <a:cxnSpLocks noChangeShapeType="1"/>
            </p:cNvCxnSpPr>
            <p:nvPr/>
          </p:nvCxnSpPr>
          <p:spPr bwMode="auto">
            <a:xfrm rot="5400000">
              <a:off x="269299" y="3726605"/>
              <a:ext cx="313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20" name="Oval 180"/>
            <p:cNvSpPr>
              <a:spLocks noChangeArrowheads="1"/>
            </p:cNvSpPr>
            <p:nvPr/>
          </p:nvSpPr>
          <p:spPr bwMode="auto">
            <a:xfrm>
              <a:off x="1803857" y="4593390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1" name="Oval 181"/>
            <p:cNvSpPr>
              <a:spLocks noChangeArrowheads="1"/>
            </p:cNvSpPr>
            <p:nvPr/>
          </p:nvSpPr>
          <p:spPr bwMode="auto">
            <a:xfrm>
              <a:off x="1803857" y="432026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2" name="Oval 182"/>
            <p:cNvSpPr>
              <a:spLocks noChangeArrowheads="1"/>
            </p:cNvSpPr>
            <p:nvPr/>
          </p:nvSpPr>
          <p:spPr bwMode="auto">
            <a:xfrm>
              <a:off x="1803857" y="404714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3" name="Oval 183"/>
            <p:cNvSpPr>
              <a:spLocks noChangeArrowheads="1"/>
            </p:cNvSpPr>
            <p:nvPr/>
          </p:nvSpPr>
          <p:spPr bwMode="auto">
            <a:xfrm>
              <a:off x="1803857" y="3774019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4" name="Oval 184"/>
            <p:cNvSpPr>
              <a:spLocks noChangeArrowheads="1"/>
            </p:cNvSpPr>
            <p:nvPr/>
          </p:nvSpPr>
          <p:spPr bwMode="auto">
            <a:xfrm>
              <a:off x="1803857" y="3500895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5" name="Oval 185"/>
            <p:cNvSpPr>
              <a:spLocks noChangeArrowheads="1"/>
            </p:cNvSpPr>
            <p:nvPr/>
          </p:nvSpPr>
          <p:spPr bwMode="auto">
            <a:xfrm>
              <a:off x="1803857" y="3227771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6" name="Oval 186"/>
            <p:cNvSpPr>
              <a:spLocks noChangeArrowheads="1"/>
            </p:cNvSpPr>
            <p:nvPr/>
          </p:nvSpPr>
          <p:spPr bwMode="auto">
            <a:xfrm>
              <a:off x="1803857" y="295464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7" name="Oval 187"/>
            <p:cNvSpPr>
              <a:spLocks noChangeArrowheads="1"/>
            </p:cNvSpPr>
            <p:nvPr/>
          </p:nvSpPr>
          <p:spPr bwMode="auto">
            <a:xfrm>
              <a:off x="1803857" y="268152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6" name="Rectangle 196"/>
            <p:cNvSpPr>
              <a:spLocks noChangeArrowheads="1"/>
            </p:cNvSpPr>
            <p:nvPr/>
          </p:nvSpPr>
          <p:spPr bwMode="auto">
            <a:xfrm rot="10800000">
              <a:off x="3899123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22" name="Rectangle 202"/>
            <p:cNvSpPr>
              <a:spLocks noChangeArrowheads="1"/>
            </p:cNvSpPr>
            <p:nvPr/>
          </p:nvSpPr>
          <p:spPr bwMode="auto">
            <a:xfrm rot="10800000">
              <a:off x="3732761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28" name="Rectangle 208"/>
            <p:cNvSpPr>
              <a:spLocks noChangeArrowheads="1"/>
            </p:cNvSpPr>
            <p:nvPr/>
          </p:nvSpPr>
          <p:spPr bwMode="auto">
            <a:xfrm rot="10800000">
              <a:off x="3566399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 rot="10800000">
              <a:off x="3398603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0" name="Rectangle 220"/>
            <p:cNvSpPr>
              <a:spLocks noChangeArrowheads="1"/>
            </p:cNvSpPr>
            <p:nvPr/>
          </p:nvSpPr>
          <p:spPr bwMode="auto">
            <a:xfrm rot="10800000">
              <a:off x="3232241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6" name="Rectangle 226"/>
            <p:cNvSpPr>
              <a:spLocks noChangeArrowheads="1"/>
            </p:cNvSpPr>
            <p:nvPr/>
          </p:nvSpPr>
          <p:spPr bwMode="auto">
            <a:xfrm rot="10800000">
              <a:off x="3064445" y="1488325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2" name="Rectangle 232"/>
            <p:cNvSpPr>
              <a:spLocks noChangeArrowheads="1"/>
            </p:cNvSpPr>
            <p:nvPr/>
          </p:nvSpPr>
          <p:spPr bwMode="auto">
            <a:xfrm rot="10800000">
              <a:off x="2898082" y="1488325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8" name="Rectangle 238"/>
            <p:cNvSpPr>
              <a:spLocks noChangeArrowheads="1"/>
            </p:cNvSpPr>
            <p:nvPr/>
          </p:nvSpPr>
          <p:spPr bwMode="auto">
            <a:xfrm rot="10800000">
              <a:off x="2730286" y="1488325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8" name="Oval 249"/>
            <p:cNvSpPr>
              <a:spLocks noChangeArrowheads="1"/>
            </p:cNvSpPr>
            <p:nvPr/>
          </p:nvSpPr>
          <p:spPr bwMode="auto">
            <a:xfrm rot="5400000">
              <a:off x="3905329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9" name="Oval 187"/>
            <p:cNvSpPr>
              <a:spLocks noChangeArrowheads="1"/>
            </p:cNvSpPr>
            <p:nvPr/>
          </p:nvSpPr>
          <p:spPr bwMode="auto">
            <a:xfrm>
              <a:off x="1801476" y="240898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47" name="AutoShape 23"/>
            <p:cNvCxnSpPr>
              <a:cxnSpLocks noChangeShapeType="1"/>
            </p:cNvCxnSpPr>
            <p:nvPr/>
          </p:nvCxnSpPr>
          <p:spPr bwMode="auto">
            <a:xfrm>
              <a:off x="2353152" y="4957596"/>
              <a:ext cx="25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48" name="Oval 180"/>
            <p:cNvSpPr>
              <a:spLocks noChangeArrowheads="1"/>
            </p:cNvSpPr>
            <p:nvPr/>
          </p:nvSpPr>
          <p:spPr bwMode="auto">
            <a:xfrm>
              <a:off x="2571747" y="4923060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grpSp>
          <p:nvGrpSpPr>
            <p:cNvPr id="14" name="组合 500"/>
            <p:cNvGrpSpPr/>
            <p:nvPr/>
          </p:nvGrpSpPr>
          <p:grpSpPr>
            <a:xfrm>
              <a:off x="2046844" y="4794248"/>
              <a:ext cx="322508" cy="198538"/>
              <a:chOff x="2004936" y="2562164"/>
              <a:chExt cx="322508" cy="198538"/>
            </a:xfrm>
          </p:grpSpPr>
          <p:cxnSp>
            <p:nvCxnSpPr>
              <p:cNvPr id="250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51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252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253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cxnSp>
          <p:nvCxnSpPr>
            <p:cNvPr id="254" name="AutoShape 16"/>
            <p:cNvCxnSpPr>
              <a:cxnSpLocks noChangeShapeType="1"/>
            </p:cNvCxnSpPr>
            <p:nvPr/>
          </p:nvCxnSpPr>
          <p:spPr bwMode="auto">
            <a:xfrm>
              <a:off x="1844586" y="4956843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5" name="Oval 181"/>
            <p:cNvSpPr>
              <a:spLocks noChangeArrowheads="1"/>
            </p:cNvSpPr>
            <p:nvPr/>
          </p:nvSpPr>
          <p:spPr bwMode="auto">
            <a:xfrm>
              <a:off x="1818371" y="4923911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56" name="AutoShape 243"/>
            <p:cNvCxnSpPr>
              <a:cxnSpLocks noChangeShapeType="1"/>
            </p:cNvCxnSpPr>
            <p:nvPr/>
          </p:nvCxnSpPr>
          <p:spPr bwMode="auto">
            <a:xfrm rot="5400000">
              <a:off x="468767" y="3376620"/>
              <a:ext cx="428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7" name="Oval 251"/>
            <p:cNvSpPr>
              <a:spLocks noChangeArrowheads="1"/>
            </p:cNvSpPr>
            <p:nvPr/>
          </p:nvSpPr>
          <p:spPr bwMode="auto">
            <a:xfrm rot="5400000">
              <a:off x="2579473" y="1211024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58" name="Rectangle 238"/>
            <p:cNvSpPr>
              <a:spLocks noChangeArrowheads="1"/>
            </p:cNvSpPr>
            <p:nvPr/>
          </p:nvSpPr>
          <p:spPr bwMode="auto">
            <a:xfrm rot="10800000">
              <a:off x="2569177" y="1488097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59" name="Text Box 178"/>
            <p:cNvSpPr txBox="1">
              <a:spLocks noChangeArrowheads="1"/>
            </p:cNvSpPr>
            <p:nvPr/>
          </p:nvSpPr>
          <p:spPr bwMode="auto">
            <a:xfrm>
              <a:off x="1505909" y="4725144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264" name="AutoShape 188"/>
            <p:cNvCxnSpPr>
              <a:cxnSpLocks noChangeShapeType="1"/>
            </p:cNvCxnSpPr>
            <p:nvPr/>
          </p:nvCxnSpPr>
          <p:spPr bwMode="auto">
            <a:xfrm>
              <a:off x="2929520" y="4958021"/>
              <a:ext cx="2520000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med"/>
            </a:ln>
          </p:spPr>
        </p:cxnSp>
        <p:sp>
          <p:nvSpPr>
            <p:cNvPr id="265" name="Oval 180"/>
            <p:cNvSpPr>
              <a:spLocks noChangeArrowheads="1"/>
            </p:cNvSpPr>
            <p:nvPr/>
          </p:nvSpPr>
          <p:spPr bwMode="auto">
            <a:xfrm>
              <a:off x="5416918" y="4922184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grpSp>
          <p:nvGrpSpPr>
            <p:cNvPr id="15" name="组合 261"/>
            <p:cNvGrpSpPr/>
            <p:nvPr/>
          </p:nvGrpSpPr>
          <p:grpSpPr>
            <a:xfrm rot="5400000">
              <a:off x="3296397" y="4886470"/>
              <a:ext cx="121904" cy="136186"/>
              <a:chOff x="4499993" y="5093014"/>
              <a:chExt cx="121904" cy="136186"/>
            </a:xfrm>
            <a:solidFill>
              <a:srgbClr val="CCE8CE"/>
            </a:solidFill>
          </p:grpSpPr>
          <p:sp>
            <p:nvSpPr>
              <p:cNvPr id="260" name="AutoShape 239"/>
              <p:cNvSpPr>
                <a:spLocks noChangeArrowheads="1"/>
              </p:cNvSpPr>
              <p:nvPr/>
            </p:nvSpPr>
            <p:spPr bwMode="auto">
              <a:xfrm rot="10800000">
                <a:off x="4499993" y="5093014"/>
                <a:ext cx="121904" cy="121850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cxnSp>
            <p:nvCxnSpPr>
              <p:cNvPr id="261" name="AutoShape 240"/>
              <p:cNvCxnSpPr>
                <a:cxnSpLocks noChangeShapeType="1"/>
              </p:cNvCxnSpPr>
              <p:nvPr/>
            </p:nvCxnSpPr>
            <p:spPr bwMode="auto">
              <a:xfrm rot="5400000">
                <a:off x="4560228" y="5167531"/>
                <a:ext cx="1434" cy="121904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sp>
          <p:nvSpPr>
            <p:cNvPr id="263" name="Rectangle 196"/>
            <p:cNvSpPr>
              <a:spLocks noChangeArrowheads="1"/>
            </p:cNvSpPr>
            <p:nvPr/>
          </p:nvSpPr>
          <p:spPr bwMode="auto">
            <a:xfrm rot="16200000">
              <a:off x="3721304" y="4791858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66" name="AutoShape 252"/>
            <p:cNvCxnSpPr>
              <a:cxnSpLocks noChangeShapeType="1"/>
            </p:cNvCxnSpPr>
            <p:nvPr/>
          </p:nvCxnSpPr>
          <p:spPr bwMode="auto">
            <a:xfrm>
              <a:off x="2939477" y="4632779"/>
              <a:ext cx="0" cy="32400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392" name="Oval 180"/>
            <p:cNvSpPr>
              <a:spLocks noChangeArrowheads="1"/>
            </p:cNvSpPr>
            <p:nvPr/>
          </p:nvSpPr>
          <p:spPr bwMode="auto">
            <a:xfrm>
              <a:off x="2907209" y="4595414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93" name="Text Box 259"/>
            <p:cNvSpPr txBox="1">
              <a:spLocks noChangeArrowheads="1"/>
            </p:cNvSpPr>
            <p:nvPr/>
          </p:nvSpPr>
          <p:spPr bwMode="auto">
            <a:xfrm>
              <a:off x="3685344" y="4978340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R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94" name="Text Box 260"/>
            <p:cNvSpPr txBox="1">
              <a:spLocks noChangeArrowheads="1"/>
            </p:cNvSpPr>
            <p:nvPr/>
          </p:nvSpPr>
          <p:spPr bwMode="auto">
            <a:xfrm>
              <a:off x="3133264" y="4646824"/>
              <a:ext cx="474489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LED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29" name="Rectangle 196"/>
            <p:cNvSpPr>
              <a:spLocks noChangeArrowheads="1"/>
            </p:cNvSpPr>
            <p:nvPr/>
          </p:nvSpPr>
          <p:spPr bwMode="auto">
            <a:xfrm rot="10800000">
              <a:off x="6825600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30" name="AutoShape 197"/>
            <p:cNvSpPr>
              <a:spLocks noChangeArrowheads="1"/>
            </p:cNvSpPr>
            <p:nvPr/>
          </p:nvSpPr>
          <p:spPr bwMode="auto">
            <a:xfrm rot="10800000">
              <a:off x="6805522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31" name="AutoShape 198"/>
            <p:cNvCxnSpPr>
              <a:cxnSpLocks noChangeShapeType="1"/>
            </p:cNvCxnSpPr>
            <p:nvPr/>
          </p:nvCxnSpPr>
          <p:spPr bwMode="auto">
            <a:xfrm rot="5400000">
              <a:off x="6865757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35" name="Rectangle 202"/>
            <p:cNvSpPr>
              <a:spLocks noChangeArrowheads="1"/>
            </p:cNvSpPr>
            <p:nvPr/>
          </p:nvSpPr>
          <p:spPr bwMode="auto">
            <a:xfrm rot="10800000">
              <a:off x="6659238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36" name="AutoShape 203"/>
            <p:cNvSpPr>
              <a:spLocks noChangeArrowheads="1"/>
            </p:cNvSpPr>
            <p:nvPr/>
          </p:nvSpPr>
          <p:spPr bwMode="auto">
            <a:xfrm rot="10800000">
              <a:off x="6639160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37" name="AutoShape 204"/>
            <p:cNvCxnSpPr>
              <a:cxnSpLocks noChangeShapeType="1"/>
            </p:cNvCxnSpPr>
            <p:nvPr/>
          </p:nvCxnSpPr>
          <p:spPr bwMode="auto">
            <a:xfrm rot="5400000">
              <a:off x="6699395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41" name="Rectangle 208"/>
            <p:cNvSpPr>
              <a:spLocks noChangeArrowheads="1"/>
            </p:cNvSpPr>
            <p:nvPr/>
          </p:nvSpPr>
          <p:spPr bwMode="auto">
            <a:xfrm rot="10800000">
              <a:off x="6492876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42" name="AutoShape 209"/>
            <p:cNvSpPr>
              <a:spLocks noChangeArrowheads="1"/>
            </p:cNvSpPr>
            <p:nvPr/>
          </p:nvSpPr>
          <p:spPr bwMode="auto">
            <a:xfrm rot="10800000">
              <a:off x="6472798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43" name="AutoShape 210"/>
            <p:cNvCxnSpPr>
              <a:cxnSpLocks noChangeShapeType="1"/>
            </p:cNvCxnSpPr>
            <p:nvPr/>
          </p:nvCxnSpPr>
          <p:spPr bwMode="auto">
            <a:xfrm rot="5400000">
              <a:off x="6533033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47" name="Rectangle 214"/>
            <p:cNvSpPr>
              <a:spLocks noChangeArrowheads="1"/>
            </p:cNvSpPr>
            <p:nvPr/>
          </p:nvSpPr>
          <p:spPr bwMode="auto">
            <a:xfrm rot="10800000">
              <a:off x="6325080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48" name="AutoShape 215"/>
            <p:cNvSpPr>
              <a:spLocks noChangeArrowheads="1"/>
            </p:cNvSpPr>
            <p:nvPr/>
          </p:nvSpPr>
          <p:spPr bwMode="auto">
            <a:xfrm rot="10800000">
              <a:off x="6305001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49" name="AutoShape 216"/>
            <p:cNvCxnSpPr>
              <a:cxnSpLocks noChangeShapeType="1"/>
            </p:cNvCxnSpPr>
            <p:nvPr/>
          </p:nvCxnSpPr>
          <p:spPr bwMode="auto">
            <a:xfrm rot="5400000">
              <a:off x="6365237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53" name="Rectangle 220"/>
            <p:cNvSpPr>
              <a:spLocks noChangeArrowheads="1"/>
            </p:cNvSpPr>
            <p:nvPr/>
          </p:nvSpPr>
          <p:spPr bwMode="auto">
            <a:xfrm rot="10800000">
              <a:off x="6158718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54" name="AutoShape 221"/>
            <p:cNvSpPr>
              <a:spLocks noChangeArrowheads="1"/>
            </p:cNvSpPr>
            <p:nvPr/>
          </p:nvSpPr>
          <p:spPr bwMode="auto">
            <a:xfrm rot="10800000">
              <a:off x="6138640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55" name="AutoShape 222"/>
            <p:cNvCxnSpPr>
              <a:cxnSpLocks noChangeShapeType="1"/>
            </p:cNvCxnSpPr>
            <p:nvPr/>
          </p:nvCxnSpPr>
          <p:spPr bwMode="auto">
            <a:xfrm rot="5400000">
              <a:off x="6198874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59" name="Rectangle 226"/>
            <p:cNvSpPr>
              <a:spLocks noChangeArrowheads="1"/>
            </p:cNvSpPr>
            <p:nvPr/>
          </p:nvSpPr>
          <p:spPr bwMode="auto">
            <a:xfrm rot="10800000">
              <a:off x="5990922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60" name="AutoShape 227"/>
            <p:cNvSpPr>
              <a:spLocks noChangeArrowheads="1"/>
            </p:cNvSpPr>
            <p:nvPr/>
          </p:nvSpPr>
          <p:spPr bwMode="auto">
            <a:xfrm rot="10800000">
              <a:off x="5970844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61" name="AutoShape 228"/>
            <p:cNvCxnSpPr>
              <a:cxnSpLocks noChangeShapeType="1"/>
            </p:cNvCxnSpPr>
            <p:nvPr/>
          </p:nvCxnSpPr>
          <p:spPr bwMode="auto">
            <a:xfrm rot="5400000">
              <a:off x="6031078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65" name="Rectangle 232"/>
            <p:cNvSpPr>
              <a:spLocks noChangeArrowheads="1"/>
            </p:cNvSpPr>
            <p:nvPr/>
          </p:nvSpPr>
          <p:spPr bwMode="auto">
            <a:xfrm rot="10800000">
              <a:off x="5824559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66" name="AutoShape 233"/>
            <p:cNvSpPr>
              <a:spLocks noChangeArrowheads="1"/>
            </p:cNvSpPr>
            <p:nvPr/>
          </p:nvSpPr>
          <p:spPr bwMode="auto">
            <a:xfrm rot="10800000">
              <a:off x="5804481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67" name="AutoShape 234"/>
            <p:cNvCxnSpPr>
              <a:cxnSpLocks noChangeShapeType="1"/>
            </p:cNvCxnSpPr>
            <p:nvPr/>
          </p:nvCxnSpPr>
          <p:spPr bwMode="auto">
            <a:xfrm rot="5400000">
              <a:off x="5864716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71" name="Rectangle 238"/>
            <p:cNvSpPr>
              <a:spLocks noChangeArrowheads="1"/>
            </p:cNvSpPr>
            <p:nvPr/>
          </p:nvSpPr>
          <p:spPr bwMode="auto">
            <a:xfrm rot="10800000">
              <a:off x="5656763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72" name="AutoShape 239"/>
            <p:cNvSpPr>
              <a:spLocks noChangeArrowheads="1"/>
            </p:cNvSpPr>
            <p:nvPr/>
          </p:nvSpPr>
          <p:spPr bwMode="auto">
            <a:xfrm rot="10800000">
              <a:off x="5636685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73" name="AutoShape 240"/>
            <p:cNvCxnSpPr>
              <a:cxnSpLocks noChangeShapeType="1"/>
            </p:cNvCxnSpPr>
            <p:nvPr/>
          </p:nvCxnSpPr>
          <p:spPr bwMode="auto">
            <a:xfrm rot="5400000">
              <a:off x="5696920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45" name="Text Box 259"/>
            <p:cNvSpPr txBox="1">
              <a:spLocks noChangeArrowheads="1"/>
            </p:cNvSpPr>
            <p:nvPr/>
          </p:nvSpPr>
          <p:spPr bwMode="auto">
            <a:xfrm>
              <a:off x="3491880" y="5159528"/>
              <a:ext cx="52418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200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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46" name="Text Box 259"/>
            <p:cNvSpPr txBox="1">
              <a:spLocks noChangeArrowheads="1"/>
            </p:cNvSpPr>
            <p:nvPr/>
          </p:nvSpPr>
          <p:spPr bwMode="auto">
            <a:xfrm>
              <a:off x="2173176" y="1447612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R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49" name="Text Box 259"/>
            <p:cNvSpPr txBox="1">
              <a:spLocks noChangeArrowheads="1"/>
            </p:cNvSpPr>
            <p:nvPr/>
          </p:nvSpPr>
          <p:spPr bwMode="auto">
            <a:xfrm>
              <a:off x="1979712" y="1628800"/>
              <a:ext cx="52418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200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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3" name="Text Box 259"/>
            <p:cNvSpPr txBox="1">
              <a:spLocks noChangeArrowheads="1"/>
            </p:cNvSpPr>
            <p:nvPr/>
          </p:nvSpPr>
          <p:spPr bwMode="auto">
            <a:xfrm>
              <a:off x="7285744" y="1447612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R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4" name="Text Box 259"/>
            <p:cNvSpPr txBox="1">
              <a:spLocks noChangeArrowheads="1"/>
            </p:cNvSpPr>
            <p:nvPr/>
          </p:nvSpPr>
          <p:spPr bwMode="auto">
            <a:xfrm>
              <a:off x="7092280" y="1628800"/>
              <a:ext cx="52418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200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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 bwMode="auto">
          <a:xfrm>
            <a:off x="6103216" y="2500039"/>
            <a:ext cx="345600" cy="306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5739772" y="2824116"/>
            <a:ext cx="345600" cy="306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376331" y="3148193"/>
            <a:ext cx="345600" cy="306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012890" y="3474651"/>
            <a:ext cx="345600" cy="306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649449" y="3798728"/>
            <a:ext cx="345600" cy="306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286008" y="4120424"/>
            <a:ext cx="345600" cy="306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3922567" y="4444501"/>
            <a:ext cx="345600" cy="306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3559126" y="4768580"/>
            <a:ext cx="345600" cy="306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6468018" y="2502420"/>
            <a:ext cx="1098000" cy="306000"/>
          </a:xfrm>
          <a:prstGeom prst="rect">
            <a:avLst/>
          </a:prstGeom>
          <a:solidFill>
            <a:srgbClr val="33CC33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468018" y="2826157"/>
            <a:ext cx="1098000" cy="306000"/>
          </a:xfrm>
          <a:prstGeom prst="rect">
            <a:avLst/>
          </a:prstGeom>
          <a:solidFill>
            <a:srgbClr val="33CC33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468018" y="3149894"/>
            <a:ext cx="1098000" cy="306000"/>
          </a:xfrm>
          <a:prstGeom prst="rect">
            <a:avLst/>
          </a:prstGeom>
          <a:solidFill>
            <a:srgbClr val="33CC33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6468018" y="3473631"/>
            <a:ext cx="1098000" cy="306000"/>
          </a:xfrm>
          <a:prstGeom prst="rect">
            <a:avLst/>
          </a:prstGeom>
          <a:solidFill>
            <a:srgbClr val="33CC33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6468018" y="3797368"/>
            <a:ext cx="1098000" cy="306000"/>
          </a:xfrm>
          <a:prstGeom prst="rect">
            <a:avLst/>
          </a:prstGeom>
          <a:solidFill>
            <a:srgbClr val="33CC33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468018" y="4121105"/>
            <a:ext cx="1098000" cy="306000"/>
          </a:xfrm>
          <a:prstGeom prst="rect">
            <a:avLst/>
          </a:prstGeom>
          <a:solidFill>
            <a:srgbClr val="33CC33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468018" y="4444842"/>
            <a:ext cx="1098000" cy="306000"/>
          </a:xfrm>
          <a:prstGeom prst="rect">
            <a:avLst/>
          </a:prstGeom>
          <a:solidFill>
            <a:srgbClr val="33CC33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6468018" y="4768580"/>
            <a:ext cx="1098000" cy="306000"/>
          </a:xfrm>
          <a:prstGeom prst="rect">
            <a:avLst/>
          </a:prstGeom>
          <a:solidFill>
            <a:srgbClr val="33CC33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Rectangle 52"/>
          <p:cNvSpPr>
            <a:spLocks noChangeArrowheads="1"/>
          </p:cNvSpPr>
          <p:nvPr/>
        </p:nvSpPr>
        <p:spPr bwMode="auto">
          <a:xfrm>
            <a:off x="431800" y="116632"/>
            <a:ext cx="4206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二、单元电路设计、器件选择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400" name="Rectangle 54"/>
          <p:cNvSpPr>
            <a:spLocks noChangeArrowheads="1"/>
          </p:cNvSpPr>
          <p:nvPr/>
        </p:nvSpPr>
        <p:spPr bwMode="auto">
          <a:xfrm>
            <a:off x="431800" y="591071"/>
            <a:ext cx="18870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．编码电路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767950" y="1693676"/>
            <a:ext cx="2189819" cy="2894153"/>
            <a:chOff x="767950" y="1693676"/>
            <a:chExt cx="2189819" cy="2894153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>
              <a:off x="1234739" y="1693676"/>
              <a:ext cx="1139684" cy="2894153"/>
              <a:chOff x="5403" y="9187"/>
              <a:chExt cx="1077" cy="2016"/>
            </a:xfrm>
          </p:grpSpPr>
          <p:sp>
            <p:nvSpPr>
              <p:cNvPr id="3076" name="Rectangle 4"/>
              <p:cNvSpPr>
                <a:spLocks noChangeArrowheads="1"/>
              </p:cNvSpPr>
              <p:nvPr/>
            </p:nvSpPr>
            <p:spPr bwMode="auto">
              <a:xfrm>
                <a:off x="5403" y="9187"/>
                <a:ext cx="1077" cy="201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3077" name="Freeform 5"/>
              <p:cNvSpPr>
                <a:spLocks/>
              </p:cNvSpPr>
              <p:nvPr/>
            </p:nvSpPr>
            <p:spPr bwMode="auto">
              <a:xfrm>
                <a:off x="5802" y="9187"/>
                <a:ext cx="285" cy="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56" y="221"/>
                  </a:cxn>
                  <a:cxn ang="0">
                    <a:pos x="1083" y="0"/>
                  </a:cxn>
                </a:cxnLst>
                <a:rect l="0" t="0" r="r" b="b"/>
                <a:pathLst>
                  <a:path w="1083" h="221">
                    <a:moveTo>
                      <a:pt x="0" y="0"/>
                    </a:moveTo>
                    <a:cubicBezTo>
                      <a:pt x="188" y="110"/>
                      <a:pt x="376" y="221"/>
                      <a:pt x="556" y="221"/>
                    </a:cubicBezTo>
                    <a:cubicBezTo>
                      <a:pt x="736" y="221"/>
                      <a:pt x="909" y="110"/>
                      <a:pt x="1083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cxnSp>
          <p:nvCxnSpPr>
            <p:cNvPr id="3078" name="AutoShape 6"/>
            <p:cNvCxnSpPr>
              <a:cxnSpLocks noChangeShapeType="1"/>
            </p:cNvCxnSpPr>
            <p:nvPr/>
          </p:nvCxnSpPr>
          <p:spPr bwMode="auto">
            <a:xfrm>
              <a:off x="2377293" y="1909015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79" name="AutoShape 7"/>
            <p:cNvCxnSpPr>
              <a:cxnSpLocks noChangeShapeType="1"/>
            </p:cNvCxnSpPr>
            <p:nvPr/>
          </p:nvCxnSpPr>
          <p:spPr bwMode="auto">
            <a:xfrm>
              <a:off x="2377293" y="2259299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0" name="AutoShape 8"/>
            <p:cNvCxnSpPr>
              <a:cxnSpLocks noChangeShapeType="1"/>
            </p:cNvCxnSpPr>
            <p:nvPr/>
          </p:nvCxnSpPr>
          <p:spPr bwMode="auto">
            <a:xfrm>
              <a:off x="2377293" y="2611019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1" name="AutoShape 9"/>
            <p:cNvCxnSpPr>
              <a:cxnSpLocks noChangeShapeType="1"/>
            </p:cNvCxnSpPr>
            <p:nvPr/>
          </p:nvCxnSpPr>
          <p:spPr bwMode="auto">
            <a:xfrm>
              <a:off x="2377293" y="2962739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2" name="AutoShape 10"/>
            <p:cNvCxnSpPr>
              <a:cxnSpLocks noChangeShapeType="1"/>
            </p:cNvCxnSpPr>
            <p:nvPr/>
          </p:nvCxnSpPr>
          <p:spPr bwMode="auto">
            <a:xfrm>
              <a:off x="2377293" y="3314459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3" name="AutoShape 11"/>
            <p:cNvCxnSpPr>
              <a:cxnSpLocks noChangeShapeType="1"/>
            </p:cNvCxnSpPr>
            <p:nvPr/>
          </p:nvCxnSpPr>
          <p:spPr bwMode="auto">
            <a:xfrm>
              <a:off x="2377293" y="3666178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4" name="AutoShape 12"/>
            <p:cNvCxnSpPr>
              <a:cxnSpLocks noChangeShapeType="1"/>
            </p:cNvCxnSpPr>
            <p:nvPr/>
          </p:nvCxnSpPr>
          <p:spPr bwMode="auto">
            <a:xfrm>
              <a:off x="2377293" y="4019335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5" name="AutoShape 13"/>
            <p:cNvCxnSpPr>
              <a:cxnSpLocks noChangeShapeType="1"/>
            </p:cNvCxnSpPr>
            <p:nvPr/>
          </p:nvCxnSpPr>
          <p:spPr bwMode="auto">
            <a:xfrm>
              <a:off x="2377293" y="4371055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6" name="AutoShape 14"/>
            <p:cNvCxnSpPr>
              <a:cxnSpLocks noChangeShapeType="1"/>
            </p:cNvCxnSpPr>
            <p:nvPr/>
          </p:nvCxnSpPr>
          <p:spPr bwMode="auto">
            <a:xfrm>
              <a:off x="908910" y="1909015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7" name="AutoShape 15"/>
            <p:cNvCxnSpPr>
              <a:cxnSpLocks noChangeShapeType="1"/>
            </p:cNvCxnSpPr>
            <p:nvPr/>
          </p:nvCxnSpPr>
          <p:spPr bwMode="auto">
            <a:xfrm>
              <a:off x="908910" y="2259299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8" name="AutoShape 16"/>
            <p:cNvCxnSpPr>
              <a:cxnSpLocks noChangeShapeType="1"/>
            </p:cNvCxnSpPr>
            <p:nvPr/>
          </p:nvCxnSpPr>
          <p:spPr bwMode="auto">
            <a:xfrm>
              <a:off x="908910" y="2611019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9" name="AutoShape 17"/>
            <p:cNvCxnSpPr>
              <a:cxnSpLocks noChangeShapeType="1"/>
            </p:cNvCxnSpPr>
            <p:nvPr/>
          </p:nvCxnSpPr>
          <p:spPr bwMode="auto">
            <a:xfrm>
              <a:off x="908910" y="2962739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0" name="AutoShape 18"/>
            <p:cNvCxnSpPr>
              <a:cxnSpLocks noChangeShapeType="1"/>
            </p:cNvCxnSpPr>
            <p:nvPr/>
          </p:nvCxnSpPr>
          <p:spPr bwMode="auto">
            <a:xfrm>
              <a:off x="908910" y="3314459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1" name="AutoShape 19"/>
            <p:cNvCxnSpPr>
              <a:cxnSpLocks noChangeShapeType="1"/>
            </p:cNvCxnSpPr>
            <p:nvPr/>
          </p:nvCxnSpPr>
          <p:spPr bwMode="auto">
            <a:xfrm>
              <a:off x="908910" y="3666178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2" name="AutoShape 20"/>
            <p:cNvCxnSpPr>
              <a:cxnSpLocks noChangeShapeType="1"/>
            </p:cNvCxnSpPr>
            <p:nvPr/>
          </p:nvCxnSpPr>
          <p:spPr bwMode="auto">
            <a:xfrm>
              <a:off x="908910" y="4019335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3" name="AutoShape 21"/>
            <p:cNvCxnSpPr>
              <a:cxnSpLocks noChangeShapeType="1"/>
            </p:cNvCxnSpPr>
            <p:nvPr/>
          </p:nvCxnSpPr>
          <p:spPr bwMode="auto">
            <a:xfrm>
              <a:off x="908910" y="4371055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094" name="Text Box 22"/>
            <p:cNvSpPr txBox="1">
              <a:spLocks noChangeArrowheads="1"/>
            </p:cNvSpPr>
            <p:nvPr/>
          </p:nvSpPr>
          <p:spPr bwMode="auto">
            <a:xfrm>
              <a:off x="1274824" y="1778411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95" name="Text Box 23"/>
            <p:cNvSpPr txBox="1">
              <a:spLocks noChangeArrowheads="1"/>
            </p:cNvSpPr>
            <p:nvPr/>
          </p:nvSpPr>
          <p:spPr bwMode="auto">
            <a:xfrm>
              <a:off x="1274824" y="2130131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>
              <a:off x="1274824" y="2483286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97" name="Text Box 25"/>
            <p:cNvSpPr txBox="1">
              <a:spLocks noChangeArrowheads="1"/>
            </p:cNvSpPr>
            <p:nvPr/>
          </p:nvSpPr>
          <p:spPr bwMode="auto">
            <a:xfrm>
              <a:off x="1274824" y="2836442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98" name="Text Box 26"/>
            <p:cNvSpPr txBox="1">
              <a:spLocks noChangeArrowheads="1"/>
            </p:cNvSpPr>
            <p:nvPr/>
          </p:nvSpPr>
          <p:spPr bwMode="auto">
            <a:xfrm>
              <a:off x="1272955" y="3189598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EI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99" name="Text Box 27"/>
            <p:cNvSpPr txBox="1">
              <a:spLocks noChangeArrowheads="1"/>
            </p:cNvSpPr>
            <p:nvPr/>
          </p:nvSpPr>
          <p:spPr bwMode="auto">
            <a:xfrm>
              <a:off x="1293720" y="3542753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00" name="Text Box 28"/>
            <p:cNvSpPr txBox="1">
              <a:spLocks noChangeArrowheads="1"/>
            </p:cNvSpPr>
            <p:nvPr/>
          </p:nvSpPr>
          <p:spPr bwMode="auto">
            <a:xfrm>
              <a:off x="1293720" y="3895909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01" name="Text Box 29"/>
            <p:cNvSpPr txBox="1">
              <a:spLocks noChangeArrowheads="1"/>
            </p:cNvSpPr>
            <p:nvPr/>
          </p:nvSpPr>
          <p:spPr bwMode="auto">
            <a:xfrm>
              <a:off x="1295474" y="4249064"/>
              <a:ext cx="51296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GND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02" name="Text Box 30"/>
            <p:cNvSpPr txBox="1">
              <a:spLocks noChangeArrowheads="1"/>
            </p:cNvSpPr>
            <p:nvPr/>
          </p:nvSpPr>
          <p:spPr bwMode="auto">
            <a:xfrm>
              <a:off x="1957976" y="1761184"/>
              <a:ext cx="387927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U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CC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2013887" y="2112904"/>
              <a:ext cx="32060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EO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04" name="Text Box 32"/>
            <p:cNvSpPr txBox="1">
              <a:spLocks noChangeArrowheads="1"/>
            </p:cNvSpPr>
            <p:nvPr/>
          </p:nvSpPr>
          <p:spPr bwMode="auto">
            <a:xfrm>
              <a:off x="2033889" y="2466059"/>
              <a:ext cx="294953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GS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05" name="Text Box 33"/>
            <p:cNvSpPr txBox="1">
              <a:spLocks noChangeArrowheads="1"/>
            </p:cNvSpPr>
            <p:nvPr/>
          </p:nvSpPr>
          <p:spPr bwMode="auto">
            <a:xfrm>
              <a:off x="2177672" y="2819215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2177672" y="3172371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07" name="Text Box 35"/>
            <p:cNvSpPr txBox="1">
              <a:spLocks noChangeArrowheads="1"/>
            </p:cNvSpPr>
            <p:nvPr/>
          </p:nvSpPr>
          <p:spPr bwMode="auto">
            <a:xfrm>
              <a:off x="2177672" y="3525526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2177672" y="3878682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09" name="Text Box 37"/>
            <p:cNvSpPr txBox="1">
              <a:spLocks noChangeArrowheads="1"/>
            </p:cNvSpPr>
            <p:nvPr/>
          </p:nvSpPr>
          <p:spPr bwMode="auto">
            <a:xfrm>
              <a:off x="2096092" y="4231837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2726937" y="1764055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16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2726937" y="2115775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15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2726937" y="2468931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14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2726937" y="2822086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13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14" name="Text Box 42"/>
            <p:cNvSpPr txBox="1">
              <a:spLocks noChangeArrowheads="1"/>
            </p:cNvSpPr>
            <p:nvPr/>
          </p:nvSpPr>
          <p:spPr bwMode="auto">
            <a:xfrm>
              <a:off x="2726937" y="3175242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12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15" name="Text Box 43"/>
            <p:cNvSpPr txBox="1">
              <a:spLocks noChangeArrowheads="1"/>
            </p:cNvSpPr>
            <p:nvPr/>
          </p:nvSpPr>
          <p:spPr bwMode="auto">
            <a:xfrm>
              <a:off x="2731233" y="3528397"/>
              <a:ext cx="22224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11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16" name="Text Box 44"/>
            <p:cNvSpPr txBox="1">
              <a:spLocks noChangeArrowheads="1"/>
            </p:cNvSpPr>
            <p:nvPr/>
          </p:nvSpPr>
          <p:spPr bwMode="auto">
            <a:xfrm>
              <a:off x="2726937" y="3881553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10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17" name="Text Box 45"/>
            <p:cNvSpPr txBox="1">
              <a:spLocks noChangeArrowheads="1"/>
            </p:cNvSpPr>
            <p:nvPr/>
          </p:nvSpPr>
          <p:spPr bwMode="auto">
            <a:xfrm>
              <a:off x="2720053" y="4234708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9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18" name="Text Box 46"/>
            <p:cNvSpPr txBox="1">
              <a:spLocks noChangeArrowheads="1"/>
            </p:cNvSpPr>
            <p:nvPr/>
          </p:nvSpPr>
          <p:spPr bwMode="auto">
            <a:xfrm>
              <a:off x="767950" y="1766926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19" name="Text Box 47"/>
            <p:cNvSpPr txBox="1">
              <a:spLocks noChangeArrowheads="1"/>
            </p:cNvSpPr>
            <p:nvPr/>
          </p:nvSpPr>
          <p:spPr bwMode="auto">
            <a:xfrm>
              <a:off x="767950" y="2118646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20" name="Text Box 48"/>
            <p:cNvSpPr txBox="1">
              <a:spLocks noChangeArrowheads="1"/>
            </p:cNvSpPr>
            <p:nvPr/>
          </p:nvSpPr>
          <p:spPr bwMode="auto">
            <a:xfrm>
              <a:off x="767950" y="2470366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21" name="Text Box 49"/>
            <p:cNvSpPr txBox="1">
              <a:spLocks noChangeArrowheads="1"/>
            </p:cNvSpPr>
            <p:nvPr/>
          </p:nvSpPr>
          <p:spPr bwMode="auto">
            <a:xfrm>
              <a:off x="767950" y="2822086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22" name="Text Box 50"/>
            <p:cNvSpPr txBox="1">
              <a:spLocks noChangeArrowheads="1"/>
            </p:cNvSpPr>
            <p:nvPr/>
          </p:nvSpPr>
          <p:spPr bwMode="auto">
            <a:xfrm>
              <a:off x="767950" y="3175242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23" name="Text Box 51"/>
            <p:cNvSpPr txBox="1">
              <a:spLocks noChangeArrowheads="1"/>
            </p:cNvSpPr>
            <p:nvPr/>
          </p:nvSpPr>
          <p:spPr bwMode="auto">
            <a:xfrm>
              <a:off x="767950" y="3526962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24" name="Text Box 52"/>
            <p:cNvSpPr txBox="1">
              <a:spLocks noChangeArrowheads="1"/>
            </p:cNvSpPr>
            <p:nvPr/>
          </p:nvSpPr>
          <p:spPr bwMode="auto">
            <a:xfrm>
              <a:off x="767950" y="3878682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25" name="Text Box 53"/>
            <p:cNvSpPr txBox="1">
              <a:spLocks noChangeArrowheads="1"/>
            </p:cNvSpPr>
            <p:nvPr/>
          </p:nvSpPr>
          <p:spPr bwMode="auto">
            <a:xfrm>
              <a:off x="767950" y="4231837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8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126" name="Text Box 54"/>
            <p:cNvSpPr txBox="1">
              <a:spLocks noChangeArrowheads="1"/>
            </p:cNvSpPr>
            <p:nvPr/>
          </p:nvSpPr>
          <p:spPr bwMode="auto">
            <a:xfrm>
              <a:off x="1666082" y="2689613"/>
              <a:ext cx="276999" cy="859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74LS148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127" name="AutoShape 55"/>
            <p:cNvCxnSpPr>
              <a:cxnSpLocks noChangeShapeType="1"/>
            </p:cNvCxnSpPr>
            <p:nvPr/>
          </p:nvCxnSpPr>
          <p:spPr bwMode="auto">
            <a:xfrm>
              <a:off x="1272058" y="1788425"/>
              <a:ext cx="16219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28" name="AutoShape 56"/>
            <p:cNvCxnSpPr>
              <a:cxnSpLocks noChangeShapeType="1"/>
            </p:cNvCxnSpPr>
            <p:nvPr/>
          </p:nvCxnSpPr>
          <p:spPr bwMode="auto">
            <a:xfrm>
              <a:off x="1282106" y="2140145"/>
              <a:ext cx="16219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29" name="AutoShape 57"/>
            <p:cNvCxnSpPr>
              <a:cxnSpLocks noChangeShapeType="1"/>
            </p:cNvCxnSpPr>
            <p:nvPr/>
          </p:nvCxnSpPr>
          <p:spPr bwMode="auto">
            <a:xfrm>
              <a:off x="1282106" y="2493301"/>
              <a:ext cx="16219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30" name="AutoShape 58"/>
            <p:cNvCxnSpPr>
              <a:cxnSpLocks noChangeShapeType="1"/>
            </p:cNvCxnSpPr>
            <p:nvPr/>
          </p:nvCxnSpPr>
          <p:spPr bwMode="auto">
            <a:xfrm>
              <a:off x="1282106" y="2846456"/>
              <a:ext cx="16219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31" name="AutoShape 59"/>
            <p:cNvCxnSpPr>
              <a:cxnSpLocks noChangeShapeType="1"/>
            </p:cNvCxnSpPr>
            <p:nvPr/>
          </p:nvCxnSpPr>
          <p:spPr bwMode="auto">
            <a:xfrm>
              <a:off x="1286868" y="3198176"/>
              <a:ext cx="21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32" name="AutoShape 60"/>
            <p:cNvCxnSpPr>
              <a:cxnSpLocks noChangeShapeType="1"/>
            </p:cNvCxnSpPr>
            <p:nvPr/>
          </p:nvCxnSpPr>
          <p:spPr bwMode="auto">
            <a:xfrm>
              <a:off x="2174906" y="3885825"/>
              <a:ext cx="16219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33" name="AutoShape 61"/>
            <p:cNvCxnSpPr>
              <a:cxnSpLocks noChangeShapeType="1"/>
            </p:cNvCxnSpPr>
            <p:nvPr/>
          </p:nvCxnSpPr>
          <p:spPr bwMode="auto">
            <a:xfrm>
              <a:off x="2180192" y="3532669"/>
              <a:ext cx="16219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34" name="AutoShape 62"/>
            <p:cNvCxnSpPr>
              <a:cxnSpLocks noChangeShapeType="1"/>
            </p:cNvCxnSpPr>
            <p:nvPr/>
          </p:nvCxnSpPr>
          <p:spPr bwMode="auto">
            <a:xfrm>
              <a:off x="2170144" y="3189563"/>
              <a:ext cx="16219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35" name="AutoShape 63"/>
            <p:cNvCxnSpPr>
              <a:cxnSpLocks noChangeShapeType="1"/>
            </p:cNvCxnSpPr>
            <p:nvPr/>
          </p:nvCxnSpPr>
          <p:spPr bwMode="auto">
            <a:xfrm>
              <a:off x="2170144" y="2822051"/>
              <a:ext cx="16219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36" name="AutoShape 64"/>
            <p:cNvCxnSpPr>
              <a:cxnSpLocks noChangeShapeType="1"/>
            </p:cNvCxnSpPr>
            <p:nvPr/>
          </p:nvCxnSpPr>
          <p:spPr bwMode="auto">
            <a:xfrm>
              <a:off x="1302201" y="3558510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37" name="AutoShape 65"/>
            <p:cNvCxnSpPr>
              <a:cxnSpLocks noChangeShapeType="1"/>
            </p:cNvCxnSpPr>
            <p:nvPr/>
          </p:nvCxnSpPr>
          <p:spPr bwMode="auto">
            <a:xfrm>
              <a:off x="1292154" y="3917408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38" name="AutoShape 66"/>
            <p:cNvCxnSpPr>
              <a:cxnSpLocks noChangeShapeType="1"/>
            </p:cNvCxnSpPr>
            <p:nvPr/>
          </p:nvCxnSpPr>
          <p:spPr bwMode="auto">
            <a:xfrm>
              <a:off x="2123097" y="4256172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39" name="AutoShape 67"/>
            <p:cNvCxnSpPr>
              <a:cxnSpLocks noChangeShapeType="1"/>
            </p:cNvCxnSpPr>
            <p:nvPr/>
          </p:nvCxnSpPr>
          <p:spPr bwMode="auto">
            <a:xfrm>
              <a:off x="2049016" y="2482201"/>
              <a:ext cx="24401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</p:grp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3184113" y="1196752"/>
          <a:ext cx="5223393" cy="3888000"/>
        </p:xfrm>
        <a:graphic>
          <a:graphicData uri="http://schemas.openxmlformats.org/drawingml/2006/table">
            <a:tbl>
              <a:tblPr/>
              <a:tblGrid>
                <a:gridCol w="363741"/>
                <a:gridCol w="363741"/>
                <a:gridCol w="363741"/>
                <a:gridCol w="363741"/>
                <a:gridCol w="363741"/>
                <a:gridCol w="363741"/>
                <a:gridCol w="363741"/>
                <a:gridCol w="363741"/>
                <a:gridCol w="363741"/>
                <a:gridCol w="371987"/>
                <a:gridCol w="371987"/>
                <a:gridCol w="371987"/>
                <a:gridCol w="415965"/>
                <a:gridCol w="417798"/>
              </a:tblGrid>
              <a:tr h="324000">
                <a:tc gridSpan="9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输　　　入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输　　出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EI</a:t>
                      </a:r>
                      <a:endParaRPr lang="zh-CN" sz="18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GS</a:t>
                      </a:r>
                      <a:endParaRPr lang="zh-CN" sz="18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EO</a:t>
                      </a:r>
                      <a:endParaRPr lang="zh-CN" sz="18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6" name="矩形 85"/>
          <p:cNvSpPr/>
          <p:nvPr/>
        </p:nvSpPr>
        <p:spPr>
          <a:xfrm>
            <a:off x="2514386" y="116632"/>
            <a:ext cx="4115229" cy="461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</p:spPr>
        <p:txBody>
          <a:bodyPr wrap="none">
            <a:spAutoFit/>
          </a:bodyPr>
          <a:lstStyle/>
          <a:p>
            <a:r>
              <a:rPr lang="zh-CN" altLang="zh-CN" sz="2400" dirty="0" smtClean="0">
                <a:solidFill>
                  <a:schemeClr val="tx1"/>
                </a:solidFill>
                <a:cs typeface="Times New Roman" pitchFamily="18" charset="0"/>
              </a:rPr>
              <a:t>选用集成优先编码器</a:t>
            </a:r>
            <a:r>
              <a:rPr lang="en-US" altLang="zh-CN" sz="2400" dirty="0" smtClean="0">
                <a:solidFill>
                  <a:schemeClr val="tx1"/>
                </a:solidFill>
                <a:cs typeface="Times New Roman" pitchFamily="18" charset="0"/>
              </a:rPr>
              <a:t>74LS148</a:t>
            </a:r>
            <a:endParaRPr lang="zh-CN" altLang="en-US" sz="2400" dirty="0"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96529" y="1223277"/>
            <a:ext cx="348066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txBody>
          <a:bodyPr wrap="none" lIns="115200" tIns="0" rIns="115200" bIns="0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49830" y="1223277"/>
            <a:ext cx="348066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txBody>
          <a:bodyPr wrap="none" lIns="115200" tIns="0" rIns="115200" bIns="0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77458" y="1223277"/>
            <a:ext cx="348066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txBody>
          <a:bodyPr wrap="none" lIns="115200" tIns="0" rIns="115200" bIns="0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41272" y="1223277"/>
            <a:ext cx="348066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txBody>
          <a:bodyPr wrap="none" lIns="115200" tIns="0" rIns="115200" bIns="0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05086" y="1223277"/>
            <a:ext cx="348066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txBody>
          <a:bodyPr wrap="none" lIns="115200" tIns="0" rIns="115200" bIns="0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68900" y="1223277"/>
            <a:ext cx="348066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txBody>
          <a:bodyPr wrap="none" lIns="115200" tIns="0" rIns="115200" bIns="0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732714" y="1223277"/>
            <a:ext cx="348066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txBody>
          <a:bodyPr wrap="none" lIns="115200" tIns="0" rIns="115200" bIns="0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922353" y="1223277"/>
            <a:ext cx="348066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txBody>
          <a:bodyPr wrap="none" lIns="115200" tIns="0" rIns="115200" bIns="0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2699792" y="666569"/>
            <a:ext cx="4165419" cy="369610"/>
            <a:chOff x="2339752" y="982232"/>
            <a:chExt cx="4165419" cy="369610"/>
          </a:xfrm>
        </p:grpSpPr>
        <p:sp>
          <p:nvSpPr>
            <p:cNvPr id="112" name="AutoShape 16"/>
            <p:cNvSpPr>
              <a:spLocks noChangeArrowheads="1"/>
            </p:cNvSpPr>
            <p:nvPr/>
          </p:nvSpPr>
          <p:spPr bwMode="auto">
            <a:xfrm>
              <a:off x="3884260" y="982510"/>
              <a:ext cx="1116000" cy="363600"/>
            </a:xfrm>
            <a:prstGeom prst="flowChartProcess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编码电路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AutoShape 17"/>
            <p:cNvSpPr>
              <a:spLocks noChangeArrowheads="1"/>
            </p:cNvSpPr>
            <p:nvPr/>
          </p:nvSpPr>
          <p:spPr bwMode="auto">
            <a:xfrm>
              <a:off x="5389171" y="982232"/>
              <a:ext cx="1116000" cy="363600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译码电路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>
              <a:off x="3509608" y="1166382"/>
              <a:ext cx="3600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Line 18"/>
            <p:cNvSpPr>
              <a:spLocks noChangeShapeType="1"/>
            </p:cNvSpPr>
            <p:nvPr/>
          </p:nvSpPr>
          <p:spPr bwMode="auto">
            <a:xfrm>
              <a:off x="5033757" y="1166382"/>
              <a:ext cx="3600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AutoShape 16"/>
            <p:cNvSpPr>
              <a:spLocks noChangeArrowheads="1"/>
            </p:cNvSpPr>
            <p:nvPr/>
          </p:nvSpPr>
          <p:spPr bwMode="auto">
            <a:xfrm>
              <a:off x="2339752" y="982510"/>
              <a:ext cx="1174874" cy="369332"/>
            </a:xfrm>
            <a:prstGeom prst="flowChartProcess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抢答锁存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8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86" grpId="0" animBg="1"/>
      <p:bldP spid="103" grpId="0" animBg="1"/>
      <p:bldP spid="104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ChangeArrowheads="1"/>
          </p:cNvSpPr>
          <p:nvPr/>
        </p:nvSpPr>
        <p:spPr bwMode="auto">
          <a:xfrm>
            <a:off x="431800" y="116632"/>
            <a:ext cx="4206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二、单元电路设计、器件选择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400" name="Rectangle 54"/>
          <p:cNvSpPr>
            <a:spLocks noChangeArrowheads="1"/>
          </p:cNvSpPr>
          <p:nvPr/>
        </p:nvSpPr>
        <p:spPr bwMode="auto">
          <a:xfrm>
            <a:off x="431800" y="591071"/>
            <a:ext cx="18870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．编码电路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67544" y="1132144"/>
            <a:ext cx="2210862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74LS573</a:t>
            </a:r>
            <a:r>
              <a:rPr lang="zh-CN" altLang="zh-CN" sz="2000" dirty="0" smtClean="0">
                <a:solidFill>
                  <a:schemeClr val="tx1"/>
                </a:solidFill>
              </a:rPr>
              <a:t>的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Q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0</a:t>
            </a:r>
            <a:r>
              <a:rPr lang="zh-CN" altLang="zh-CN" sz="2000" dirty="0" smtClean="0">
                <a:solidFill>
                  <a:srgbClr val="FF0000"/>
                </a:solidFill>
              </a:rPr>
              <a:t>～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Q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6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74LS148</a:t>
            </a:r>
            <a:r>
              <a:rPr lang="zh-CN" altLang="zh-CN" sz="2000" dirty="0" smtClean="0">
                <a:solidFill>
                  <a:schemeClr val="tx1"/>
                </a:solidFill>
              </a:rPr>
              <a:t>的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I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6</a:t>
            </a:r>
            <a:r>
              <a:rPr lang="zh-CN" altLang="zh-CN" sz="2000" dirty="0" smtClean="0">
                <a:solidFill>
                  <a:srgbClr val="FF0000"/>
                </a:solidFill>
              </a:rPr>
              <a:t>～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I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25000"/>
              </a:lnSpc>
            </a:pPr>
            <a:r>
              <a:rPr lang="zh-CN" altLang="zh-CN" sz="2000" dirty="0" smtClean="0">
                <a:solidFill>
                  <a:schemeClr val="tx1"/>
                </a:solidFill>
              </a:rPr>
              <a:t>连接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7</a:t>
            </a:r>
            <a:r>
              <a:rPr lang="zh-CN" altLang="zh-CN" sz="2000" dirty="0" smtClean="0">
                <a:solidFill>
                  <a:schemeClr val="tx1"/>
                </a:solidFill>
              </a:rPr>
              <a:t>连接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I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300192" y="2204864"/>
            <a:ext cx="258436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②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7</a:t>
            </a:r>
            <a:r>
              <a:rPr lang="zh-CN" altLang="zh-CN" sz="2000" dirty="0" smtClean="0">
                <a:solidFill>
                  <a:schemeClr val="tx1"/>
                </a:solidFill>
              </a:rPr>
              <a:t>经反相后作为一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zh-CN" sz="2000" dirty="0" smtClean="0">
                <a:solidFill>
                  <a:schemeClr val="tx1"/>
                </a:solidFill>
              </a:rPr>
              <a:t>个输出端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，解决了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7</a:t>
            </a:r>
            <a:r>
              <a:rPr lang="zh-CN" altLang="en-US" sz="2000" dirty="0" smtClean="0">
                <a:solidFill>
                  <a:schemeClr val="tx1"/>
                </a:solidFill>
              </a:rPr>
              <a:t>有信号时不能显示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</a:rPr>
              <a:t>的难题。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67544" y="3190617"/>
            <a:ext cx="2334293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充分利用</a:t>
            </a:r>
            <a:r>
              <a:rPr lang="en-US" altLang="zh-CN" sz="2000" dirty="0" smtClean="0">
                <a:solidFill>
                  <a:schemeClr val="tx1"/>
                </a:solidFill>
              </a:rPr>
              <a:t>74LS148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的反相特性，并巧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妙解决了两个问题</a:t>
            </a:r>
            <a:r>
              <a:rPr lang="en-US" altLang="zh-CN" sz="2000" dirty="0" smtClean="0">
                <a:solidFill>
                  <a:schemeClr val="tx1"/>
                </a:solidFill>
              </a:rPr>
              <a:t>: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300192" y="1268760"/>
            <a:ext cx="243047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①将</a:t>
            </a:r>
            <a:r>
              <a:rPr lang="en-US" altLang="zh-CN" sz="2000" dirty="0" smtClean="0">
                <a:solidFill>
                  <a:schemeClr val="tx1"/>
                </a:solidFill>
              </a:rPr>
              <a:t>74LS148</a:t>
            </a:r>
            <a:r>
              <a:rPr lang="zh-CN" altLang="en-US" sz="2000" dirty="0" smtClean="0">
                <a:solidFill>
                  <a:schemeClr val="tx1"/>
                </a:solidFill>
              </a:rPr>
              <a:t>的反相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输出变为</a:t>
            </a:r>
            <a:r>
              <a:rPr lang="en-US" altLang="zh-CN" sz="2000" dirty="0" smtClean="0">
                <a:solidFill>
                  <a:schemeClr val="tx1"/>
                </a:solidFill>
              </a:rPr>
              <a:t>BCD</a:t>
            </a:r>
            <a:r>
              <a:rPr lang="zh-CN" altLang="en-US" sz="2000" dirty="0" smtClean="0">
                <a:solidFill>
                  <a:schemeClr val="tx1"/>
                </a:solidFill>
              </a:rPr>
              <a:t>码。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319439" y="3789040"/>
            <a:ext cx="700833" cy="437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如：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67544" y="4593314"/>
            <a:ext cx="81464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i="1" dirty="0" smtClean="0">
                <a:solidFill>
                  <a:schemeClr val="tx1"/>
                </a:solidFill>
              </a:rPr>
              <a:t>S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 = 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331640" y="4593314"/>
            <a:ext cx="87075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 = 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339752" y="4593314"/>
            <a:ext cx="161614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i="1" dirty="0" smtClean="0">
                <a:solidFill>
                  <a:schemeClr val="tx1"/>
                </a:solidFill>
              </a:rPr>
              <a:t>I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6</a:t>
            </a:r>
            <a:r>
              <a:rPr lang="en-US" altLang="zh-CN" sz="2000" dirty="0" smtClean="0">
                <a:solidFill>
                  <a:schemeClr val="tx1"/>
                </a:solidFill>
              </a:rPr>
              <a:t> = 0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I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7</a:t>
            </a:r>
            <a:r>
              <a:rPr lang="en-US" altLang="zh-CN" sz="2000" dirty="0" smtClean="0">
                <a:solidFill>
                  <a:schemeClr val="tx1"/>
                </a:solidFill>
              </a:rPr>
              <a:t> = 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603080" y="4593314"/>
            <a:ext cx="20553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i="1" dirty="0" smtClean="0">
                <a:solidFill>
                  <a:schemeClr val="tx1"/>
                </a:solidFill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 = 0001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3923928" y="4593314"/>
            <a:ext cx="2529860" cy="477054"/>
            <a:chOff x="3851920" y="5589240"/>
            <a:chExt cx="2529860" cy="477054"/>
          </a:xfrm>
        </p:grpSpPr>
        <p:sp>
          <p:nvSpPr>
            <p:cNvPr id="115" name="矩形 114"/>
            <p:cNvSpPr/>
            <p:nvPr/>
          </p:nvSpPr>
          <p:spPr>
            <a:xfrm>
              <a:off x="3851920" y="5589240"/>
              <a:ext cx="252986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= 0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= 001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AutoShape 64"/>
            <p:cNvCxnSpPr>
              <a:cxnSpLocks noChangeShapeType="1"/>
            </p:cNvCxnSpPr>
            <p:nvPr/>
          </p:nvCxnSpPr>
          <p:spPr bwMode="auto">
            <a:xfrm>
              <a:off x="4884175" y="5689824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8" name="AutoShape 64"/>
            <p:cNvCxnSpPr>
              <a:cxnSpLocks noChangeShapeType="1"/>
            </p:cNvCxnSpPr>
            <p:nvPr/>
          </p:nvCxnSpPr>
          <p:spPr bwMode="auto">
            <a:xfrm>
              <a:off x="5428688" y="5689824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9" name="AutoShape 64"/>
            <p:cNvCxnSpPr>
              <a:cxnSpLocks noChangeShapeType="1"/>
            </p:cNvCxnSpPr>
            <p:nvPr/>
          </p:nvCxnSpPr>
          <p:spPr bwMode="auto">
            <a:xfrm>
              <a:off x="5155512" y="5689824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21" name="矩形 120"/>
          <p:cNvSpPr/>
          <p:nvPr/>
        </p:nvSpPr>
        <p:spPr>
          <a:xfrm>
            <a:off x="466976" y="5044741"/>
            <a:ext cx="81464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i="1" dirty="0" smtClean="0">
                <a:solidFill>
                  <a:schemeClr val="tx1"/>
                </a:solidFill>
              </a:rPr>
              <a:t>S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8</a:t>
            </a:r>
            <a:r>
              <a:rPr lang="en-US" altLang="zh-CN" sz="2000" dirty="0" smtClean="0">
                <a:solidFill>
                  <a:schemeClr val="tx1"/>
                </a:solidFill>
              </a:rPr>
              <a:t> = 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331072" y="5044741"/>
            <a:ext cx="87075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7</a:t>
            </a:r>
            <a:r>
              <a:rPr lang="en-US" altLang="zh-CN" sz="2000" dirty="0" smtClean="0">
                <a:solidFill>
                  <a:schemeClr val="tx1"/>
                </a:solidFill>
              </a:rPr>
              <a:t> = 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339752" y="5044741"/>
            <a:ext cx="161614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i="1" dirty="0" smtClean="0">
                <a:solidFill>
                  <a:schemeClr val="tx1"/>
                </a:solidFill>
              </a:rPr>
              <a:t>I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6</a:t>
            </a:r>
            <a:r>
              <a:rPr lang="en-US" altLang="zh-CN" sz="2000" dirty="0" smtClean="0">
                <a:solidFill>
                  <a:schemeClr val="tx1"/>
                </a:solidFill>
              </a:rPr>
              <a:t> = 1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I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7</a:t>
            </a:r>
            <a:r>
              <a:rPr lang="en-US" altLang="zh-CN" sz="2000" dirty="0" smtClean="0">
                <a:solidFill>
                  <a:schemeClr val="tx1"/>
                </a:solidFill>
              </a:rPr>
              <a:t> = 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602512" y="5044741"/>
            <a:ext cx="20553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i="1" dirty="0" smtClean="0">
                <a:solidFill>
                  <a:schemeClr val="tx1"/>
                </a:solidFill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 = 1000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3923360" y="5044741"/>
            <a:ext cx="2587568" cy="477054"/>
            <a:chOff x="3851920" y="5589240"/>
            <a:chExt cx="2587568" cy="477054"/>
          </a:xfrm>
        </p:grpSpPr>
        <p:sp>
          <p:nvSpPr>
            <p:cNvPr id="126" name="矩形 125"/>
            <p:cNvSpPr/>
            <p:nvPr/>
          </p:nvSpPr>
          <p:spPr>
            <a:xfrm>
              <a:off x="3851920" y="5589240"/>
              <a:ext cx="2587568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= 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= 000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AutoShape 64"/>
            <p:cNvCxnSpPr>
              <a:cxnSpLocks noChangeShapeType="1"/>
            </p:cNvCxnSpPr>
            <p:nvPr/>
          </p:nvCxnSpPr>
          <p:spPr bwMode="auto">
            <a:xfrm>
              <a:off x="4884175" y="5689824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8" name="AutoShape 64"/>
            <p:cNvCxnSpPr>
              <a:cxnSpLocks noChangeShapeType="1"/>
            </p:cNvCxnSpPr>
            <p:nvPr/>
          </p:nvCxnSpPr>
          <p:spPr bwMode="auto">
            <a:xfrm>
              <a:off x="5428688" y="5689824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9" name="AutoShape 64"/>
            <p:cNvCxnSpPr>
              <a:cxnSpLocks noChangeShapeType="1"/>
            </p:cNvCxnSpPr>
            <p:nvPr/>
          </p:nvCxnSpPr>
          <p:spPr bwMode="auto">
            <a:xfrm>
              <a:off x="5155512" y="5689824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32" name="组合 131"/>
          <p:cNvGrpSpPr/>
          <p:nvPr/>
        </p:nvGrpSpPr>
        <p:grpSpPr>
          <a:xfrm>
            <a:off x="3082189" y="713872"/>
            <a:ext cx="2973211" cy="3867256"/>
            <a:chOff x="3068541" y="713872"/>
            <a:chExt cx="2973211" cy="3867256"/>
          </a:xfrm>
        </p:grpSpPr>
        <p:sp>
          <p:nvSpPr>
            <p:cNvPr id="134" name="Rectangle 4"/>
            <p:cNvSpPr>
              <a:spLocks noChangeArrowheads="1"/>
            </p:cNvSpPr>
            <p:nvPr/>
          </p:nvSpPr>
          <p:spPr bwMode="auto">
            <a:xfrm>
              <a:off x="3863196" y="1444997"/>
              <a:ext cx="1139684" cy="289415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135" name="AutoShape 8"/>
            <p:cNvCxnSpPr>
              <a:cxnSpLocks noChangeShapeType="1"/>
            </p:cNvCxnSpPr>
            <p:nvPr/>
          </p:nvCxnSpPr>
          <p:spPr bwMode="auto">
            <a:xfrm>
              <a:off x="5076905" y="2565911"/>
              <a:ext cx="68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6" name="AutoShape 9"/>
            <p:cNvCxnSpPr>
              <a:cxnSpLocks noChangeShapeType="1"/>
            </p:cNvCxnSpPr>
            <p:nvPr/>
          </p:nvCxnSpPr>
          <p:spPr bwMode="auto">
            <a:xfrm>
              <a:off x="5076905" y="2998966"/>
              <a:ext cx="68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7" name="AutoShape 10"/>
            <p:cNvCxnSpPr>
              <a:cxnSpLocks noChangeShapeType="1"/>
            </p:cNvCxnSpPr>
            <p:nvPr/>
          </p:nvCxnSpPr>
          <p:spPr bwMode="auto">
            <a:xfrm>
              <a:off x="5076905" y="3432021"/>
              <a:ext cx="68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8" name="AutoShape 11"/>
            <p:cNvCxnSpPr>
              <a:cxnSpLocks noChangeShapeType="1"/>
            </p:cNvCxnSpPr>
            <p:nvPr/>
          </p:nvCxnSpPr>
          <p:spPr bwMode="auto">
            <a:xfrm>
              <a:off x="3590168" y="3921617"/>
              <a:ext cx="18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9" name="AutoShape 12"/>
            <p:cNvCxnSpPr>
              <a:cxnSpLocks noChangeShapeType="1"/>
            </p:cNvCxnSpPr>
            <p:nvPr/>
          </p:nvCxnSpPr>
          <p:spPr bwMode="auto">
            <a:xfrm>
              <a:off x="5076906" y="1851579"/>
              <a:ext cx="18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0" name="AutoShape 13"/>
            <p:cNvCxnSpPr>
              <a:cxnSpLocks noChangeShapeType="1"/>
            </p:cNvCxnSpPr>
            <p:nvPr/>
          </p:nvCxnSpPr>
          <p:spPr bwMode="auto">
            <a:xfrm>
              <a:off x="5014919" y="3958833"/>
              <a:ext cx="30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1" name="AutoShape 14"/>
            <p:cNvCxnSpPr>
              <a:cxnSpLocks noChangeShapeType="1"/>
            </p:cNvCxnSpPr>
            <p:nvPr/>
          </p:nvCxnSpPr>
          <p:spPr bwMode="auto">
            <a:xfrm>
              <a:off x="3348438" y="2009365"/>
              <a:ext cx="43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2" name="AutoShape 15"/>
            <p:cNvCxnSpPr>
              <a:cxnSpLocks noChangeShapeType="1"/>
            </p:cNvCxnSpPr>
            <p:nvPr/>
          </p:nvCxnSpPr>
          <p:spPr bwMode="auto">
            <a:xfrm>
              <a:off x="3348438" y="1736244"/>
              <a:ext cx="43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3" name="AutoShape 16"/>
            <p:cNvCxnSpPr>
              <a:cxnSpLocks noChangeShapeType="1"/>
            </p:cNvCxnSpPr>
            <p:nvPr/>
          </p:nvCxnSpPr>
          <p:spPr bwMode="auto">
            <a:xfrm>
              <a:off x="3348438" y="2282486"/>
              <a:ext cx="43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4" name="AutoShape 17"/>
            <p:cNvCxnSpPr>
              <a:cxnSpLocks noChangeShapeType="1"/>
            </p:cNvCxnSpPr>
            <p:nvPr/>
          </p:nvCxnSpPr>
          <p:spPr bwMode="auto">
            <a:xfrm>
              <a:off x="3348438" y="2555607"/>
              <a:ext cx="43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5" name="AutoShape 18"/>
            <p:cNvCxnSpPr>
              <a:cxnSpLocks noChangeShapeType="1"/>
            </p:cNvCxnSpPr>
            <p:nvPr/>
          </p:nvCxnSpPr>
          <p:spPr bwMode="auto">
            <a:xfrm>
              <a:off x="3348438" y="2828728"/>
              <a:ext cx="43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6" name="AutoShape 19"/>
            <p:cNvCxnSpPr>
              <a:cxnSpLocks noChangeShapeType="1"/>
            </p:cNvCxnSpPr>
            <p:nvPr/>
          </p:nvCxnSpPr>
          <p:spPr bwMode="auto">
            <a:xfrm>
              <a:off x="3348438" y="3101849"/>
              <a:ext cx="43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7" name="AutoShape 20"/>
            <p:cNvCxnSpPr>
              <a:cxnSpLocks noChangeShapeType="1"/>
            </p:cNvCxnSpPr>
            <p:nvPr/>
          </p:nvCxnSpPr>
          <p:spPr bwMode="auto">
            <a:xfrm>
              <a:off x="3348438" y="3374970"/>
              <a:ext cx="43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8" name="AutoShape 21"/>
            <p:cNvCxnSpPr>
              <a:cxnSpLocks noChangeShapeType="1"/>
            </p:cNvCxnSpPr>
            <p:nvPr/>
          </p:nvCxnSpPr>
          <p:spPr bwMode="auto">
            <a:xfrm>
              <a:off x="3348438" y="3648094"/>
              <a:ext cx="43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49" name="Text Box 22"/>
            <p:cNvSpPr txBox="1">
              <a:spLocks noChangeArrowheads="1"/>
            </p:cNvSpPr>
            <p:nvPr/>
          </p:nvSpPr>
          <p:spPr bwMode="auto">
            <a:xfrm>
              <a:off x="3917461" y="1585182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baseline="-25000" dirty="0" smtClean="0">
                  <a:solidFill>
                    <a:schemeClr val="tx1"/>
                  </a:solidFill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0" name="Text Box 23"/>
            <p:cNvSpPr txBox="1">
              <a:spLocks noChangeArrowheads="1"/>
            </p:cNvSpPr>
            <p:nvPr/>
          </p:nvSpPr>
          <p:spPr bwMode="auto">
            <a:xfrm>
              <a:off x="3917461" y="1860886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1" name="Text Box 24"/>
            <p:cNvSpPr txBox="1">
              <a:spLocks noChangeArrowheads="1"/>
            </p:cNvSpPr>
            <p:nvPr/>
          </p:nvSpPr>
          <p:spPr bwMode="auto">
            <a:xfrm>
              <a:off x="3917461" y="2136590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2" name="Text Box 25"/>
            <p:cNvSpPr txBox="1">
              <a:spLocks noChangeArrowheads="1"/>
            </p:cNvSpPr>
            <p:nvPr/>
          </p:nvSpPr>
          <p:spPr bwMode="auto">
            <a:xfrm>
              <a:off x="3917461" y="2412294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3" name="Text Box 26"/>
            <p:cNvSpPr txBox="1">
              <a:spLocks noChangeArrowheads="1"/>
            </p:cNvSpPr>
            <p:nvPr/>
          </p:nvSpPr>
          <p:spPr bwMode="auto">
            <a:xfrm>
              <a:off x="3902213" y="3817430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EI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4" name="Text Box 27"/>
            <p:cNvSpPr txBox="1">
              <a:spLocks noChangeArrowheads="1"/>
            </p:cNvSpPr>
            <p:nvPr/>
          </p:nvSpPr>
          <p:spPr bwMode="auto">
            <a:xfrm>
              <a:off x="4702334" y="2416143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5" name="Text Box 28"/>
            <p:cNvSpPr txBox="1">
              <a:spLocks noChangeArrowheads="1"/>
            </p:cNvSpPr>
            <p:nvPr/>
          </p:nvSpPr>
          <p:spPr bwMode="auto">
            <a:xfrm>
              <a:off x="4702334" y="2848088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6" name="Text Box 29"/>
            <p:cNvSpPr txBox="1">
              <a:spLocks noChangeArrowheads="1"/>
            </p:cNvSpPr>
            <p:nvPr/>
          </p:nvSpPr>
          <p:spPr bwMode="auto">
            <a:xfrm>
              <a:off x="4135274" y="4054552"/>
              <a:ext cx="51296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GND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7" name="Text Box 30"/>
            <p:cNvSpPr txBox="1">
              <a:spLocks noChangeArrowheads="1"/>
            </p:cNvSpPr>
            <p:nvPr/>
          </p:nvSpPr>
          <p:spPr bwMode="auto">
            <a:xfrm>
              <a:off x="4241333" y="1462170"/>
              <a:ext cx="387927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U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CC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8" name="Text Box 31"/>
            <p:cNvSpPr txBox="1">
              <a:spLocks noChangeArrowheads="1"/>
            </p:cNvSpPr>
            <p:nvPr/>
          </p:nvSpPr>
          <p:spPr bwMode="auto">
            <a:xfrm>
              <a:off x="4659116" y="3819899"/>
              <a:ext cx="32060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EO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9" name="Text Box 32"/>
            <p:cNvSpPr txBox="1">
              <a:spLocks noChangeArrowheads="1"/>
            </p:cNvSpPr>
            <p:nvPr/>
          </p:nvSpPr>
          <p:spPr bwMode="auto">
            <a:xfrm>
              <a:off x="4644278" y="1704325"/>
              <a:ext cx="294953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GS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0" name="Text Box 33"/>
            <p:cNvSpPr txBox="1">
              <a:spLocks noChangeArrowheads="1"/>
            </p:cNvSpPr>
            <p:nvPr/>
          </p:nvSpPr>
          <p:spPr bwMode="auto">
            <a:xfrm>
              <a:off x="3937236" y="2687998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1" name="Text Box 34"/>
            <p:cNvSpPr txBox="1">
              <a:spLocks noChangeArrowheads="1"/>
            </p:cNvSpPr>
            <p:nvPr/>
          </p:nvSpPr>
          <p:spPr bwMode="auto">
            <a:xfrm>
              <a:off x="3937236" y="2963702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2" name="Text Box 35"/>
            <p:cNvSpPr txBox="1">
              <a:spLocks noChangeArrowheads="1"/>
            </p:cNvSpPr>
            <p:nvPr/>
          </p:nvSpPr>
          <p:spPr bwMode="auto">
            <a:xfrm>
              <a:off x="3937236" y="3239406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3" name="Text Box 36"/>
            <p:cNvSpPr txBox="1">
              <a:spLocks noChangeArrowheads="1"/>
            </p:cNvSpPr>
            <p:nvPr/>
          </p:nvSpPr>
          <p:spPr bwMode="auto">
            <a:xfrm>
              <a:off x="3937236" y="3515109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4" name="Text Box 37"/>
            <p:cNvSpPr txBox="1">
              <a:spLocks noChangeArrowheads="1"/>
            </p:cNvSpPr>
            <p:nvPr/>
          </p:nvSpPr>
          <p:spPr bwMode="auto">
            <a:xfrm>
              <a:off x="4702334" y="3291066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5" name="Text Box 54"/>
            <p:cNvSpPr txBox="1">
              <a:spLocks noChangeArrowheads="1"/>
            </p:cNvSpPr>
            <p:nvPr/>
          </p:nvSpPr>
          <p:spPr bwMode="auto">
            <a:xfrm>
              <a:off x="4296797" y="2437045"/>
              <a:ext cx="276999" cy="859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74LS148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166" name="AutoShape 55"/>
            <p:cNvCxnSpPr>
              <a:cxnSpLocks noChangeShapeType="1"/>
            </p:cNvCxnSpPr>
            <p:nvPr/>
          </p:nvCxnSpPr>
          <p:spPr bwMode="auto">
            <a:xfrm>
              <a:off x="3941677" y="2169838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7" name="AutoShape 56"/>
            <p:cNvCxnSpPr>
              <a:cxnSpLocks noChangeShapeType="1"/>
            </p:cNvCxnSpPr>
            <p:nvPr/>
          </p:nvCxnSpPr>
          <p:spPr bwMode="auto">
            <a:xfrm>
              <a:off x="3941677" y="1617090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8" name="AutoShape 57"/>
            <p:cNvCxnSpPr>
              <a:cxnSpLocks noChangeShapeType="1"/>
            </p:cNvCxnSpPr>
            <p:nvPr/>
          </p:nvCxnSpPr>
          <p:spPr bwMode="auto">
            <a:xfrm>
              <a:off x="3941677" y="1893464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9" name="AutoShape 58"/>
            <p:cNvCxnSpPr>
              <a:cxnSpLocks noChangeShapeType="1"/>
            </p:cNvCxnSpPr>
            <p:nvPr/>
          </p:nvCxnSpPr>
          <p:spPr bwMode="auto">
            <a:xfrm>
              <a:off x="3941677" y="2446212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0" name="AutoShape 59"/>
            <p:cNvCxnSpPr>
              <a:cxnSpLocks noChangeShapeType="1"/>
            </p:cNvCxnSpPr>
            <p:nvPr/>
          </p:nvCxnSpPr>
          <p:spPr bwMode="auto">
            <a:xfrm>
              <a:off x="3916126" y="3826008"/>
              <a:ext cx="21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1" name="AutoShape 60"/>
            <p:cNvCxnSpPr>
              <a:cxnSpLocks noChangeShapeType="1"/>
            </p:cNvCxnSpPr>
            <p:nvPr/>
          </p:nvCxnSpPr>
          <p:spPr bwMode="auto">
            <a:xfrm>
              <a:off x="3941677" y="3551706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2" name="AutoShape 61"/>
            <p:cNvCxnSpPr>
              <a:cxnSpLocks noChangeShapeType="1"/>
            </p:cNvCxnSpPr>
            <p:nvPr/>
          </p:nvCxnSpPr>
          <p:spPr bwMode="auto">
            <a:xfrm>
              <a:off x="3941677" y="3275334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3" name="AutoShape 62"/>
            <p:cNvCxnSpPr>
              <a:cxnSpLocks noChangeShapeType="1"/>
            </p:cNvCxnSpPr>
            <p:nvPr/>
          </p:nvCxnSpPr>
          <p:spPr bwMode="auto">
            <a:xfrm>
              <a:off x="3941677" y="2998960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" name="AutoShape 63"/>
            <p:cNvCxnSpPr>
              <a:cxnSpLocks noChangeShapeType="1"/>
            </p:cNvCxnSpPr>
            <p:nvPr/>
          </p:nvCxnSpPr>
          <p:spPr bwMode="auto">
            <a:xfrm>
              <a:off x="3941677" y="2722586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5" name="AutoShape 64"/>
            <p:cNvCxnSpPr>
              <a:cxnSpLocks noChangeShapeType="1"/>
            </p:cNvCxnSpPr>
            <p:nvPr/>
          </p:nvCxnSpPr>
          <p:spPr bwMode="auto">
            <a:xfrm>
              <a:off x="4710815" y="2431900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6" name="AutoShape 65"/>
            <p:cNvCxnSpPr>
              <a:cxnSpLocks noChangeShapeType="1"/>
            </p:cNvCxnSpPr>
            <p:nvPr/>
          </p:nvCxnSpPr>
          <p:spPr bwMode="auto">
            <a:xfrm>
              <a:off x="4700768" y="2869587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7" name="AutoShape 66"/>
            <p:cNvCxnSpPr>
              <a:cxnSpLocks noChangeShapeType="1"/>
            </p:cNvCxnSpPr>
            <p:nvPr/>
          </p:nvCxnSpPr>
          <p:spPr bwMode="auto">
            <a:xfrm>
              <a:off x="4710815" y="3315401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8" name="AutoShape 67"/>
            <p:cNvCxnSpPr>
              <a:cxnSpLocks noChangeShapeType="1"/>
            </p:cNvCxnSpPr>
            <p:nvPr/>
          </p:nvCxnSpPr>
          <p:spPr bwMode="auto">
            <a:xfrm>
              <a:off x="4659405" y="1720467"/>
              <a:ext cx="24401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79" name="Oval 68"/>
            <p:cNvSpPr>
              <a:spLocks noChangeArrowheads="1"/>
            </p:cNvSpPr>
            <p:nvPr/>
          </p:nvSpPr>
          <p:spPr bwMode="auto">
            <a:xfrm>
              <a:off x="3781206" y="1964675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80" name="Oval 69"/>
            <p:cNvSpPr>
              <a:spLocks noChangeArrowheads="1"/>
            </p:cNvSpPr>
            <p:nvPr/>
          </p:nvSpPr>
          <p:spPr bwMode="auto">
            <a:xfrm>
              <a:off x="3781206" y="1691741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81" name="Oval 70"/>
            <p:cNvSpPr>
              <a:spLocks noChangeArrowheads="1"/>
            </p:cNvSpPr>
            <p:nvPr/>
          </p:nvSpPr>
          <p:spPr bwMode="auto">
            <a:xfrm>
              <a:off x="3781206" y="2237609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82" name="Oval 71"/>
            <p:cNvSpPr>
              <a:spLocks noChangeArrowheads="1"/>
            </p:cNvSpPr>
            <p:nvPr/>
          </p:nvSpPr>
          <p:spPr bwMode="auto">
            <a:xfrm>
              <a:off x="3781206" y="2783477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83" name="Oval 72"/>
            <p:cNvSpPr>
              <a:spLocks noChangeArrowheads="1"/>
            </p:cNvSpPr>
            <p:nvPr/>
          </p:nvSpPr>
          <p:spPr bwMode="auto">
            <a:xfrm>
              <a:off x="3781206" y="2510543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84" name="Oval 73"/>
            <p:cNvSpPr>
              <a:spLocks noChangeArrowheads="1"/>
            </p:cNvSpPr>
            <p:nvPr/>
          </p:nvSpPr>
          <p:spPr bwMode="auto">
            <a:xfrm>
              <a:off x="3781206" y="3056411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85" name="Oval 74"/>
            <p:cNvSpPr>
              <a:spLocks noChangeArrowheads="1"/>
            </p:cNvSpPr>
            <p:nvPr/>
          </p:nvSpPr>
          <p:spPr bwMode="auto">
            <a:xfrm>
              <a:off x="3781206" y="3329345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86" name="Oval 75"/>
            <p:cNvSpPr>
              <a:spLocks noChangeArrowheads="1"/>
            </p:cNvSpPr>
            <p:nvPr/>
          </p:nvSpPr>
          <p:spPr bwMode="auto">
            <a:xfrm>
              <a:off x="5009444" y="2517911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87" name="Oval 76"/>
            <p:cNvSpPr>
              <a:spLocks noChangeArrowheads="1"/>
            </p:cNvSpPr>
            <p:nvPr/>
          </p:nvSpPr>
          <p:spPr bwMode="auto">
            <a:xfrm>
              <a:off x="5009444" y="2953881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88" name="Oval 77"/>
            <p:cNvSpPr>
              <a:spLocks noChangeArrowheads="1"/>
            </p:cNvSpPr>
            <p:nvPr/>
          </p:nvSpPr>
          <p:spPr bwMode="auto">
            <a:xfrm>
              <a:off x="5009444" y="3389850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89" name="Oval 78"/>
            <p:cNvSpPr>
              <a:spLocks noChangeArrowheads="1"/>
            </p:cNvSpPr>
            <p:nvPr/>
          </p:nvSpPr>
          <p:spPr bwMode="auto">
            <a:xfrm>
              <a:off x="5009444" y="1808511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90" name="Oval 79"/>
            <p:cNvSpPr>
              <a:spLocks noChangeArrowheads="1"/>
            </p:cNvSpPr>
            <p:nvPr/>
          </p:nvSpPr>
          <p:spPr bwMode="auto">
            <a:xfrm>
              <a:off x="3767441" y="3878549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91" name="Oval 74"/>
            <p:cNvSpPr>
              <a:spLocks noChangeArrowheads="1"/>
            </p:cNvSpPr>
            <p:nvPr/>
          </p:nvSpPr>
          <p:spPr bwMode="auto">
            <a:xfrm>
              <a:off x="3781206" y="3602277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92" name="Text Box 36"/>
            <p:cNvSpPr txBox="1">
              <a:spLocks noChangeArrowheads="1"/>
            </p:cNvSpPr>
            <p:nvPr/>
          </p:nvSpPr>
          <p:spPr bwMode="auto">
            <a:xfrm>
              <a:off x="3068541" y="1578222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3" name="Text Box 36"/>
            <p:cNvSpPr txBox="1">
              <a:spLocks noChangeArrowheads="1"/>
            </p:cNvSpPr>
            <p:nvPr/>
          </p:nvSpPr>
          <p:spPr bwMode="auto">
            <a:xfrm>
              <a:off x="3068541" y="1853676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/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4" name="Text Box 36"/>
            <p:cNvSpPr txBox="1">
              <a:spLocks noChangeArrowheads="1"/>
            </p:cNvSpPr>
            <p:nvPr/>
          </p:nvSpPr>
          <p:spPr bwMode="auto">
            <a:xfrm>
              <a:off x="3068541" y="2404584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/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5" name="Text Box 36"/>
            <p:cNvSpPr txBox="1">
              <a:spLocks noChangeArrowheads="1"/>
            </p:cNvSpPr>
            <p:nvPr/>
          </p:nvSpPr>
          <p:spPr bwMode="auto">
            <a:xfrm>
              <a:off x="3068541" y="2680038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/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6" name="Text Box 36"/>
            <p:cNvSpPr txBox="1">
              <a:spLocks noChangeArrowheads="1"/>
            </p:cNvSpPr>
            <p:nvPr/>
          </p:nvSpPr>
          <p:spPr bwMode="auto">
            <a:xfrm>
              <a:off x="3068541" y="2955492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/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7" name="Text Box 36"/>
            <p:cNvSpPr txBox="1">
              <a:spLocks noChangeArrowheads="1"/>
            </p:cNvSpPr>
            <p:nvPr/>
          </p:nvSpPr>
          <p:spPr bwMode="auto">
            <a:xfrm>
              <a:off x="3068541" y="3230946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/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8" name="Text Box 36"/>
            <p:cNvSpPr txBox="1">
              <a:spLocks noChangeArrowheads="1"/>
            </p:cNvSpPr>
            <p:nvPr/>
          </p:nvSpPr>
          <p:spPr bwMode="auto">
            <a:xfrm>
              <a:off x="3068541" y="3506400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/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9" name="Text Box 36"/>
            <p:cNvSpPr txBox="1">
              <a:spLocks noChangeArrowheads="1"/>
            </p:cNvSpPr>
            <p:nvPr/>
          </p:nvSpPr>
          <p:spPr bwMode="auto">
            <a:xfrm>
              <a:off x="3068541" y="2129130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/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200" name="AutoShape 13"/>
            <p:cNvCxnSpPr>
              <a:cxnSpLocks noChangeShapeType="1"/>
            </p:cNvCxnSpPr>
            <p:nvPr/>
          </p:nvCxnSpPr>
          <p:spPr bwMode="auto">
            <a:xfrm>
              <a:off x="5436905" y="2132856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1" name="直接连接符 200"/>
            <p:cNvCxnSpPr/>
            <p:nvPr/>
          </p:nvCxnSpPr>
          <p:spPr bwMode="auto">
            <a:xfrm>
              <a:off x="5444468" y="1167351"/>
              <a:ext cx="0" cy="972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>
              <a:off x="3591426" y="3915944"/>
              <a:ext cx="0" cy="252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AutoShape 13"/>
            <p:cNvCxnSpPr>
              <a:cxnSpLocks noChangeShapeType="1"/>
            </p:cNvCxnSpPr>
            <p:nvPr/>
          </p:nvCxnSpPr>
          <p:spPr bwMode="auto">
            <a:xfrm>
              <a:off x="3501426" y="4160540"/>
              <a:ext cx="18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4" name="直接连接符 203"/>
            <p:cNvCxnSpPr/>
            <p:nvPr/>
          </p:nvCxnSpPr>
          <p:spPr bwMode="auto">
            <a:xfrm>
              <a:off x="3572260" y="1167351"/>
              <a:ext cx="0" cy="54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5" name="Oval 68"/>
            <p:cNvSpPr>
              <a:spLocks noChangeArrowheads="1"/>
            </p:cNvSpPr>
            <p:nvPr/>
          </p:nvSpPr>
          <p:spPr bwMode="auto">
            <a:xfrm>
              <a:off x="3538920" y="1705085"/>
              <a:ext cx="64800" cy="648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06" name="矩形 205"/>
            <p:cNvSpPr/>
            <p:nvPr/>
          </p:nvSpPr>
          <p:spPr bwMode="auto">
            <a:xfrm>
              <a:off x="4712479" y="973328"/>
              <a:ext cx="252000" cy="396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7" name="Text Box 30"/>
            <p:cNvSpPr txBox="1">
              <a:spLocks noChangeArrowheads="1"/>
            </p:cNvSpPr>
            <p:nvPr/>
          </p:nvSpPr>
          <p:spPr bwMode="auto">
            <a:xfrm>
              <a:off x="4748711" y="1032829"/>
              <a:ext cx="17953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&amp;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8" name="Oval 68"/>
            <p:cNvSpPr>
              <a:spLocks noChangeArrowheads="1"/>
            </p:cNvSpPr>
            <p:nvPr/>
          </p:nvSpPr>
          <p:spPr bwMode="auto">
            <a:xfrm>
              <a:off x="4981467" y="1135328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09" name="AutoShape 13"/>
            <p:cNvCxnSpPr>
              <a:cxnSpLocks noChangeShapeType="1"/>
            </p:cNvCxnSpPr>
            <p:nvPr/>
          </p:nvCxnSpPr>
          <p:spPr bwMode="auto">
            <a:xfrm>
              <a:off x="5052897" y="1171328"/>
              <a:ext cx="39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0" name="AutoShape 13"/>
            <p:cNvCxnSpPr>
              <a:cxnSpLocks noChangeShapeType="1"/>
            </p:cNvCxnSpPr>
            <p:nvPr/>
          </p:nvCxnSpPr>
          <p:spPr bwMode="auto">
            <a:xfrm>
              <a:off x="3572260" y="1171328"/>
              <a:ext cx="100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1" name="直接连接符 210"/>
            <p:cNvCxnSpPr/>
            <p:nvPr/>
          </p:nvCxnSpPr>
          <p:spPr bwMode="auto">
            <a:xfrm>
              <a:off x="4435296" y="973328"/>
              <a:ext cx="0" cy="46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>
              <a:off x="4436356" y="4329128"/>
              <a:ext cx="0" cy="252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AutoShape 13"/>
            <p:cNvCxnSpPr>
              <a:cxnSpLocks noChangeShapeType="1"/>
            </p:cNvCxnSpPr>
            <p:nvPr/>
          </p:nvCxnSpPr>
          <p:spPr bwMode="auto">
            <a:xfrm>
              <a:off x="4346356" y="4573724"/>
              <a:ext cx="18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4" name="Text Box 31"/>
            <p:cNvSpPr txBox="1">
              <a:spLocks noChangeArrowheads="1"/>
            </p:cNvSpPr>
            <p:nvPr/>
          </p:nvSpPr>
          <p:spPr bwMode="auto">
            <a:xfrm>
              <a:off x="4234620" y="713872"/>
              <a:ext cx="413575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+5V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215" name="AutoShape 11"/>
            <p:cNvCxnSpPr>
              <a:cxnSpLocks noChangeShapeType="1"/>
            </p:cNvCxnSpPr>
            <p:nvPr/>
          </p:nvCxnSpPr>
          <p:spPr bwMode="auto">
            <a:xfrm>
              <a:off x="4563131" y="1081312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6" name="AutoShape 11"/>
            <p:cNvCxnSpPr>
              <a:cxnSpLocks noChangeShapeType="1"/>
            </p:cNvCxnSpPr>
            <p:nvPr/>
          </p:nvCxnSpPr>
          <p:spPr bwMode="auto">
            <a:xfrm>
              <a:off x="4563131" y="1268760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7" name="直接连接符 216"/>
            <p:cNvCxnSpPr/>
            <p:nvPr/>
          </p:nvCxnSpPr>
          <p:spPr bwMode="auto">
            <a:xfrm>
              <a:off x="4575610" y="1081312"/>
              <a:ext cx="0" cy="18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8" name="Oval 68"/>
            <p:cNvSpPr>
              <a:spLocks noChangeArrowheads="1"/>
            </p:cNvSpPr>
            <p:nvPr/>
          </p:nvSpPr>
          <p:spPr bwMode="auto">
            <a:xfrm>
              <a:off x="4547038" y="1140837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19" name="Text Box 29"/>
            <p:cNvSpPr txBox="1">
              <a:spLocks noChangeArrowheads="1"/>
            </p:cNvSpPr>
            <p:nvPr/>
          </p:nvSpPr>
          <p:spPr bwMode="auto">
            <a:xfrm>
              <a:off x="5025596" y="851000"/>
              <a:ext cx="743793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74LS00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0" name="Text Box 27"/>
            <p:cNvSpPr txBox="1">
              <a:spLocks noChangeArrowheads="1"/>
            </p:cNvSpPr>
            <p:nvPr/>
          </p:nvSpPr>
          <p:spPr bwMode="auto">
            <a:xfrm>
              <a:off x="5810920" y="1999873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1" name="Text Box 27"/>
            <p:cNvSpPr txBox="1">
              <a:spLocks noChangeArrowheads="1"/>
            </p:cNvSpPr>
            <p:nvPr/>
          </p:nvSpPr>
          <p:spPr bwMode="auto">
            <a:xfrm>
              <a:off x="5810920" y="2430271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" name="Text Box 28"/>
            <p:cNvSpPr txBox="1">
              <a:spLocks noChangeArrowheads="1"/>
            </p:cNvSpPr>
            <p:nvPr/>
          </p:nvSpPr>
          <p:spPr bwMode="auto">
            <a:xfrm>
              <a:off x="5810920" y="2860669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3" name="Text Box 37"/>
            <p:cNvSpPr txBox="1">
              <a:spLocks noChangeArrowheads="1"/>
            </p:cNvSpPr>
            <p:nvPr/>
          </p:nvSpPr>
          <p:spPr bwMode="auto">
            <a:xfrm>
              <a:off x="5810920" y="3291066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67544" y="2351202"/>
            <a:ext cx="204414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利用</a:t>
            </a:r>
            <a:r>
              <a:rPr lang="en-US" altLang="zh-CN" sz="2000" dirty="0" smtClean="0">
                <a:solidFill>
                  <a:schemeClr val="tx1"/>
                </a:solidFill>
              </a:rPr>
              <a:t>74LS00</a:t>
            </a:r>
            <a:r>
              <a:rPr lang="zh-CN" altLang="en-US" sz="2000" dirty="0" smtClean="0">
                <a:solidFill>
                  <a:schemeClr val="tx1"/>
                </a:solidFill>
              </a:rPr>
              <a:t>改成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非门，避免浪费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7" grpId="0"/>
      <p:bldP spid="108" grpId="0"/>
      <p:bldP spid="109" grpId="0"/>
      <p:bldP spid="110" grpId="0"/>
      <p:bldP spid="111" grpId="0"/>
      <p:bldP spid="114" grpId="0"/>
      <p:bldP spid="116" grpId="0"/>
      <p:bldP spid="121" grpId="0"/>
      <p:bldP spid="122" grpId="0"/>
      <p:bldP spid="123" grpId="0"/>
      <p:bldP spid="124" grpId="0"/>
      <p:bldP spid="1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ChangeArrowheads="1"/>
          </p:cNvSpPr>
          <p:nvPr/>
        </p:nvSpPr>
        <p:spPr bwMode="auto">
          <a:xfrm>
            <a:off x="431800" y="116632"/>
            <a:ext cx="4206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二、单元电路设计、器件选择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431800" y="591071"/>
            <a:ext cx="5134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抢答、锁存、控制、编码电路全景图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323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540155" y="992564"/>
            <a:ext cx="8059603" cy="4876758"/>
            <a:chOff x="540155" y="992564"/>
            <a:chExt cx="8059603" cy="4876758"/>
          </a:xfrm>
        </p:grpSpPr>
        <p:grpSp>
          <p:nvGrpSpPr>
            <p:cNvPr id="5" name="组合 263"/>
            <p:cNvGrpSpPr/>
            <p:nvPr/>
          </p:nvGrpSpPr>
          <p:grpSpPr>
            <a:xfrm>
              <a:off x="1072589" y="2281634"/>
              <a:ext cx="322508" cy="198538"/>
              <a:chOff x="2004936" y="2562164"/>
              <a:chExt cx="322508" cy="198538"/>
            </a:xfrm>
          </p:grpSpPr>
          <p:cxnSp>
            <p:nvCxnSpPr>
              <p:cNvPr id="2158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159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2160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2161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sp>
          <p:nvSpPr>
            <p:cNvPr id="2219" name="Text Box 171"/>
            <p:cNvSpPr txBox="1">
              <a:spLocks noChangeArrowheads="1"/>
            </p:cNvSpPr>
            <p:nvPr/>
          </p:nvSpPr>
          <p:spPr bwMode="auto">
            <a:xfrm>
              <a:off x="540155" y="2204302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0" name="Text Box 172"/>
            <p:cNvSpPr txBox="1">
              <a:spLocks noChangeArrowheads="1"/>
            </p:cNvSpPr>
            <p:nvPr/>
          </p:nvSpPr>
          <p:spPr bwMode="auto">
            <a:xfrm>
              <a:off x="540155" y="2473417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1" name="Text Box 173"/>
            <p:cNvSpPr txBox="1">
              <a:spLocks noChangeArrowheads="1"/>
            </p:cNvSpPr>
            <p:nvPr/>
          </p:nvSpPr>
          <p:spPr bwMode="auto">
            <a:xfrm>
              <a:off x="540155" y="2742532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2" name="Text Box 174"/>
            <p:cNvSpPr txBox="1">
              <a:spLocks noChangeArrowheads="1"/>
            </p:cNvSpPr>
            <p:nvPr/>
          </p:nvSpPr>
          <p:spPr bwMode="auto">
            <a:xfrm>
              <a:off x="540155" y="3011647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3" name="Text Box 175"/>
            <p:cNvSpPr txBox="1">
              <a:spLocks noChangeArrowheads="1"/>
            </p:cNvSpPr>
            <p:nvPr/>
          </p:nvSpPr>
          <p:spPr bwMode="auto">
            <a:xfrm>
              <a:off x="540155" y="3280762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4" name="Text Box 176"/>
            <p:cNvSpPr txBox="1">
              <a:spLocks noChangeArrowheads="1"/>
            </p:cNvSpPr>
            <p:nvPr/>
          </p:nvSpPr>
          <p:spPr bwMode="auto">
            <a:xfrm>
              <a:off x="540155" y="3549877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5" name="Text Box 177"/>
            <p:cNvSpPr txBox="1">
              <a:spLocks noChangeArrowheads="1"/>
            </p:cNvSpPr>
            <p:nvPr/>
          </p:nvSpPr>
          <p:spPr bwMode="auto">
            <a:xfrm>
              <a:off x="540155" y="3818992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6" name="Text Box 178"/>
            <p:cNvSpPr txBox="1">
              <a:spLocks noChangeArrowheads="1"/>
            </p:cNvSpPr>
            <p:nvPr/>
          </p:nvSpPr>
          <p:spPr bwMode="auto">
            <a:xfrm>
              <a:off x="540155" y="4088105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8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3175042" y="1952790"/>
              <a:ext cx="1138719" cy="2891428"/>
              <a:chOff x="5097" y="7208"/>
              <a:chExt cx="782" cy="1457"/>
            </a:xfrm>
          </p:grpSpPr>
          <p:sp>
            <p:nvSpPr>
              <p:cNvPr id="406" name="Rectangle 3"/>
              <p:cNvSpPr>
                <a:spLocks noChangeArrowheads="1"/>
              </p:cNvSpPr>
              <p:nvPr/>
            </p:nvSpPr>
            <p:spPr bwMode="auto">
              <a:xfrm>
                <a:off x="5097" y="7209"/>
                <a:ext cx="782" cy="145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07" name="Freeform 4"/>
              <p:cNvSpPr>
                <a:spLocks/>
              </p:cNvSpPr>
              <p:nvPr/>
            </p:nvSpPr>
            <p:spPr bwMode="auto">
              <a:xfrm>
                <a:off x="5385" y="7208"/>
                <a:ext cx="205" cy="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56" y="221"/>
                  </a:cxn>
                  <a:cxn ang="0">
                    <a:pos x="1083" y="0"/>
                  </a:cxn>
                </a:cxnLst>
                <a:rect l="0" t="0" r="r" b="b"/>
                <a:pathLst>
                  <a:path w="1083" h="221">
                    <a:moveTo>
                      <a:pt x="0" y="0"/>
                    </a:moveTo>
                    <a:cubicBezTo>
                      <a:pt x="188" y="110"/>
                      <a:pt x="376" y="221"/>
                      <a:pt x="556" y="221"/>
                    </a:cubicBezTo>
                    <a:cubicBezTo>
                      <a:pt x="736" y="221"/>
                      <a:pt x="909" y="110"/>
                      <a:pt x="1083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cxnSp>
          <p:nvCxnSpPr>
            <p:cNvPr id="267" name="AutoShape 5"/>
            <p:cNvCxnSpPr>
              <a:cxnSpLocks noChangeShapeType="1"/>
            </p:cNvCxnSpPr>
            <p:nvPr/>
          </p:nvCxnSpPr>
          <p:spPr bwMode="auto">
            <a:xfrm>
              <a:off x="4316630" y="2170686"/>
              <a:ext cx="180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8" name="AutoShape 6"/>
            <p:cNvCxnSpPr>
              <a:cxnSpLocks noChangeShapeType="1"/>
            </p:cNvCxnSpPr>
            <p:nvPr/>
          </p:nvCxnSpPr>
          <p:spPr bwMode="auto">
            <a:xfrm>
              <a:off x="4311173" y="2443057"/>
              <a:ext cx="2034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9" name="AutoShape 7"/>
            <p:cNvCxnSpPr>
              <a:cxnSpLocks noChangeShapeType="1"/>
            </p:cNvCxnSpPr>
            <p:nvPr/>
          </p:nvCxnSpPr>
          <p:spPr bwMode="auto">
            <a:xfrm>
              <a:off x="4311173" y="2716861"/>
              <a:ext cx="2034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0" name="AutoShape 8"/>
            <p:cNvCxnSpPr>
              <a:cxnSpLocks noChangeShapeType="1"/>
            </p:cNvCxnSpPr>
            <p:nvPr/>
          </p:nvCxnSpPr>
          <p:spPr bwMode="auto">
            <a:xfrm>
              <a:off x="4311173" y="2989231"/>
              <a:ext cx="2034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1" name="AutoShape 9"/>
            <p:cNvCxnSpPr>
              <a:cxnSpLocks noChangeShapeType="1"/>
            </p:cNvCxnSpPr>
            <p:nvPr/>
          </p:nvCxnSpPr>
          <p:spPr bwMode="auto">
            <a:xfrm>
              <a:off x="4311173" y="3263036"/>
              <a:ext cx="2034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2" name="AutoShape 10"/>
            <p:cNvCxnSpPr>
              <a:cxnSpLocks noChangeShapeType="1"/>
            </p:cNvCxnSpPr>
            <p:nvPr/>
          </p:nvCxnSpPr>
          <p:spPr bwMode="auto">
            <a:xfrm>
              <a:off x="4311173" y="3533973"/>
              <a:ext cx="2034000" cy="286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3" name="AutoShape 11"/>
            <p:cNvCxnSpPr>
              <a:cxnSpLocks noChangeShapeType="1"/>
            </p:cNvCxnSpPr>
            <p:nvPr/>
          </p:nvCxnSpPr>
          <p:spPr bwMode="auto">
            <a:xfrm>
              <a:off x="4311173" y="3809211"/>
              <a:ext cx="2034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4" name="AutoShape 12"/>
            <p:cNvCxnSpPr>
              <a:cxnSpLocks noChangeShapeType="1"/>
            </p:cNvCxnSpPr>
            <p:nvPr/>
          </p:nvCxnSpPr>
          <p:spPr bwMode="auto">
            <a:xfrm>
              <a:off x="4311173" y="4080147"/>
              <a:ext cx="2034000" cy="286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5" name="AutoShape 13"/>
            <p:cNvCxnSpPr>
              <a:cxnSpLocks noChangeShapeType="1"/>
            </p:cNvCxnSpPr>
            <p:nvPr/>
          </p:nvCxnSpPr>
          <p:spPr bwMode="auto">
            <a:xfrm>
              <a:off x="4311173" y="4353952"/>
              <a:ext cx="176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6" name="AutoShape 14"/>
            <p:cNvCxnSpPr>
              <a:cxnSpLocks noChangeShapeType="1"/>
            </p:cNvCxnSpPr>
            <p:nvPr/>
          </p:nvCxnSpPr>
          <p:spPr bwMode="auto">
            <a:xfrm>
              <a:off x="4316629" y="4629189"/>
              <a:ext cx="18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" name="AutoShape 15"/>
            <p:cNvCxnSpPr>
              <a:cxnSpLocks noChangeShapeType="1"/>
            </p:cNvCxnSpPr>
            <p:nvPr/>
          </p:nvCxnSpPr>
          <p:spPr bwMode="auto">
            <a:xfrm>
              <a:off x="889355" y="2170686"/>
              <a:ext cx="228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" name="AutoShape 16"/>
            <p:cNvCxnSpPr>
              <a:cxnSpLocks noChangeShapeType="1"/>
            </p:cNvCxnSpPr>
            <p:nvPr/>
          </p:nvCxnSpPr>
          <p:spPr bwMode="auto">
            <a:xfrm>
              <a:off x="1378897" y="2443057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9" name="AutoShape 17"/>
            <p:cNvCxnSpPr>
              <a:cxnSpLocks noChangeShapeType="1"/>
            </p:cNvCxnSpPr>
            <p:nvPr/>
          </p:nvCxnSpPr>
          <p:spPr bwMode="auto">
            <a:xfrm>
              <a:off x="1378897" y="2716861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0" name="AutoShape 18"/>
            <p:cNvCxnSpPr>
              <a:cxnSpLocks noChangeShapeType="1"/>
            </p:cNvCxnSpPr>
            <p:nvPr/>
          </p:nvCxnSpPr>
          <p:spPr bwMode="auto">
            <a:xfrm>
              <a:off x="1378897" y="2989231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1" name="AutoShape 19"/>
            <p:cNvCxnSpPr>
              <a:cxnSpLocks noChangeShapeType="1"/>
            </p:cNvCxnSpPr>
            <p:nvPr/>
          </p:nvCxnSpPr>
          <p:spPr bwMode="auto">
            <a:xfrm>
              <a:off x="1378897" y="3263036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2" name="AutoShape 20"/>
            <p:cNvCxnSpPr>
              <a:cxnSpLocks noChangeShapeType="1"/>
            </p:cNvCxnSpPr>
            <p:nvPr/>
          </p:nvCxnSpPr>
          <p:spPr bwMode="auto">
            <a:xfrm>
              <a:off x="1378897" y="3533973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3" name="AutoShape 21"/>
            <p:cNvCxnSpPr>
              <a:cxnSpLocks noChangeShapeType="1"/>
            </p:cNvCxnSpPr>
            <p:nvPr/>
          </p:nvCxnSpPr>
          <p:spPr bwMode="auto">
            <a:xfrm>
              <a:off x="1378897" y="3809211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4" name="AutoShape 22"/>
            <p:cNvCxnSpPr>
              <a:cxnSpLocks noChangeShapeType="1"/>
            </p:cNvCxnSpPr>
            <p:nvPr/>
          </p:nvCxnSpPr>
          <p:spPr bwMode="auto">
            <a:xfrm>
              <a:off x="1378897" y="4080147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5" name="AutoShape 23"/>
            <p:cNvCxnSpPr>
              <a:cxnSpLocks noChangeShapeType="1"/>
            </p:cNvCxnSpPr>
            <p:nvPr/>
          </p:nvCxnSpPr>
          <p:spPr bwMode="auto">
            <a:xfrm>
              <a:off x="1378897" y="4353952"/>
              <a:ext cx="180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6" name="AutoShape 24"/>
            <p:cNvCxnSpPr>
              <a:cxnSpLocks noChangeShapeType="1"/>
            </p:cNvCxnSpPr>
            <p:nvPr/>
          </p:nvCxnSpPr>
          <p:spPr bwMode="auto">
            <a:xfrm>
              <a:off x="889355" y="4629189"/>
              <a:ext cx="228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87" name="Text Box 25"/>
            <p:cNvSpPr txBox="1">
              <a:spLocks noChangeArrowheads="1"/>
            </p:cNvSpPr>
            <p:nvPr/>
          </p:nvSpPr>
          <p:spPr bwMode="auto">
            <a:xfrm>
              <a:off x="3224846" y="2040072"/>
              <a:ext cx="32060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OE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88" name="Text Box 26"/>
            <p:cNvSpPr txBox="1">
              <a:spLocks noChangeArrowheads="1"/>
            </p:cNvSpPr>
            <p:nvPr/>
          </p:nvSpPr>
          <p:spPr bwMode="auto">
            <a:xfrm>
              <a:off x="3227464" y="2315310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89" name="Text Box 27"/>
            <p:cNvSpPr txBox="1">
              <a:spLocks noChangeArrowheads="1"/>
            </p:cNvSpPr>
            <p:nvPr/>
          </p:nvSpPr>
          <p:spPr bwMode="auto">
            <a:xfrm>
              <a:off x="3226748" y="2589113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0" name="Text Box 28"/>
            <p:cNvSpPr txBox="1">
              <a:spLocks noChangeArrowheads="1"/>
            </p:cNvSpPr>
            <p:nvPr/>
          </p:nvSpPr>
          <p:spPr bwMode="auto">
            <a:xfrm>
              <a:off x="3226748" y="2862918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1" name="Text Box 29"/>
            <p:cNvSpPr txBox="1">
              <a:spLocks noChangeArrowheads="1"/>
            </p:cNvSpPr>
            <p:nvPr/>
          </p:nvSpPr>
          <p:spPr bwMode="auto">
            <a:xfrm>
              <a:off x="3226748" y="3136722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2" name="Text Box 30"/>
            <p:cNvSpPr txBox="1">
              <a:spLocks noChangeArrowheads="1"/>
            </p:cNvSpPr>
            <p:nvPr/>
          </p:nvSpPr>
          <p:spPr bwMode="auto">
            <a:xfrm>
              <a:off x="3226748" y="3411960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3" name="Text Box 31"/>
            <p:cNvSpPr txBox="1">
              <a:spLocks noChangeArrowheads="1"/>
            </p:cNvSpPr>
            <p:nvPr/>
          </p:nvSpPr>
          <p:spPr bwMode="auto">
            <a:xfrm>
              <a:off x="3226748" y="3685763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4" name="Text Box 32"/>
            <p:cNvSpPr txBox="1">
              <a:spLocks noChangeArrowheads="1"/>
            </p:cNvSpPr>
            <p:nvPr/>
          </p:nvSpPr>
          <p:spPr bwMode="auto">
            <a:xfrm>
              <a:off x="3226748" y="3959568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5" name="Text Box 33"/>
            <p:cNvSpPr txBox="1">
              <a:spLocks noChangeArrowheads="1"/>
            </p:cNvSpPr>
            <p:nvPr/>
          </p:nvSpPr>
          <p:spPr bwMode="auto">
            <a:xfrm>
              <a:off x="3226748" y="4233372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6" name="Text Box 34"/>
            <p:cNvSpPr txBox="1">
              <a:spLocks noChangeArrowheads="1"/>
            </p:cNvSpPr>
            <p:nvPr/>
          </p:nvSpPr>
          <p:spPr bwMode="auto">
            <a:xfrm>
              <a:off x="3247199" y="4513488"/>
              <a:ext cx="489582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GND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7" name="Text Box 35"/>
            <p:cNvSpPr txBox="1">
              <a:spLocks noChangeArrowheads="1"/>
            </p:cNvSpPr>
            <p:nvPr/>
          </p:nvSpPr>
          <p:spPr bwMode="auto">
            <a:xfrm>
              <a:off x="3851129" y="2029181"/>
              <a:ext cx="370246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U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CC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8" name="Text Box 36"/>
            <p:cNvSpPr txBox="1">
              <a:spLocks noChangeArrowheads="1"/>
            </p:cNvSpPr>
            <p:nvPr/>
          </p:nvSpPr>
          <p:spPr bwMode="auto">
            <a:xfrm>
              <a:off x="3986848" y="2298107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9" name="Text Box 37"/>
            <p:cNvSpPr txBox="1">
              <a:spLocks noChangeArrowheads="1"/>
            </p:cNvSpPr>
            <p:nvPr/>
          </p:nvSpPr>
          <p:spPr bwMode="auto">
            <a:xfrm>
              <a:off x="3986133" y="2571911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0" name="Text Box 38"/>
            <p:cNvSpPr txBox="1">
              <a:spLocks noChangeArrowheads="1"/>
            </p:cNvSpPr>
            <p:nvPr/>
          </p:nvSpPr>
          <p:spPr bwMode="auto">
            <a:xfrm>
              <a:off x="3986133" y="2845715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1" name="Text Box 39"/>
            <p:cNvSpPr txBox="1">
              <a:spLocks noChangeArrowheads="1"/>
            </p:cNvSpPr>
            <p:nvPr/>
          </p:nvSpPr>
          <p:spPr bwMode="auto">
            <a:xfrm>
              <a:off x="3986133" y="3119519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2" name="Text Box 40"/>
            <p:cNvSpPr txBox="1">
              <a:spLocks noChangeArrowheads="1"/>
            </p:cNvSpPr>
            <p:nvPr/>
          </p:nvSpPr>
          <p:spPr bwMode="auto">
            <a:xfrm>
              <a:off x="3986133" y="3394757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3" name="Text Box 41"/>
            <p:cNvSpPr txBox="1">
              <a:spLocks noChangeArrowheads="1"/>
            </p:cNvSpPr>
            <p:nvPr/>
          </p:nvSpPr>
          <p:spPr bwMode="auto">
            <a:xfrm>
              <a:off x="3986133" y="3668561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4" name="Text Box 42"/>
            <p:cNvSpPr txBox="1">
              <a:spLocks noChangeArrowheads="1"/>
            </p:cNvSpPr>
            <p:nvPr/>
          </p:nvSpPr>
          <p:spPr bwMode="auto">
            <a:xfrm>
              <a:off x="3986133" y="3942366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5" name="Text Box 43"/>
            <p:cNvSpPr txBox="1">
              <a:spLocks noChangeArrowheads="1"/>
            </p:cNvSpPr>
            <p:nvPr/>
          </p:nvSpPr>
          <p:spPr bwMode="auto">
            <a:xfrm>
              <a:off x="3986133" y="4216169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6" name="Text Box 44"/>
            <p:cNvSpPr txBox="1">
              <a:spLocks noChangeArrowheads="1"/>
            </p:cNvSpPr>
            <p:nvPr/>
          </p:nvSpPr>
          <p:spPr bwMode="auto">
            <a:xfrm>
              <a:off x="3940406" y="4489974"/>
              <a:ext cx="294953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LE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07" name="AutoShape 45"/>
            <p:cNvCxnSpPr>
              <a:cxnSpLocks noChangeShapeType="1"/>
            </p:cNvCxnSpPr>
            <p:nvPr/>
          </p:nvCxnSpPr>
          <p:spPr bwMode="auto">
            <a:xfrm>
              <a:off x="3220935" y="2040235"/>
              <a:ext cx="325554" cy="1434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08" name="Text Box 66"/>
            <p:cNvSpPr txBox="1">
              <a:spLocks noChangeArrowheads="1"/>
            </p:cNvSpPr>
            <p:nvPr/>
          </p:nvSpPr>
          <p:spPr bwMode="auto">
            <a:xfrm>
              <a:off x="3612214" y="2969126"/>
              <a:ext cx="264374" cy="8200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74LS573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09" name="AutoShape 91"/>
            <p:cNvCxnSpPr>
              <a:cxnSpLocks noChangeShapeType="1"/>
            </p:cNvCxnSpPr>
            <p:nvPr/>
          </p:nvCxnSpPr>
          <p:spPr bwMode="auto">
            <a:xfrm>
              <a:off x="1270607" y="1244626"/>
              <a:ext cx="57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0" name="AutoShape 168"/>
            <p:cNvCxnSpPr>
              <a:cxnSpLocks noChangeShapeType="1"/>
            </p:cNvCxnSpPr>
            <p:nvPr/>
          </p:nvCxnSpPr>
          <p:spPr bwMode="auto">
            <a:xfrm>
              <a:off x="4486714" y="1243683"/>
              <a:ext cx="1434" cy="93466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11" name="Rectangle 178"/>
            <p:cNvSpPr>
              <a:spLocks noChangeArrowheads="1"/>
            </p:cNvSpPr>
            <p:nvPr/>
          </p:nvSpPr>
          <p:spPr bwMode="auto">
            <a:xfrm>
              <a:off x="4658018" y="4734970"/>
              <a:ext cx="1340010" cy="360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2" name="Oval 179"/>
            <p:cNvSpPr>
              <a:spLocks noChangeArrowheads="1"/>
            </p:cNvSpPr>
            <p:nvPr/>
          </p:nvSpPr>
          <p:spPr bwMode="auto">
            <a:xfrm>
              <a:off x="5289328" y="5096178"/>
              <a:ext cx="81747" cy="8171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3" name="Oval 180"/>
            <p:cNvSpPr>
              <a:spLocks noChangeArrowheads="1"/>
            </p:cNvSpPr>
            <p:nvPr/>
          </p:nvSpPr>
          <p:spPr bwMode="auto">
            <a:xfrm>
              <a:off x="4705599" y="432195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4" name="Oval 181"/>
            <p:cNvSpPr>
              <a:spLocks noChangeArrowheads="1"/>
            </p:cNvSpPr>
            <p:nvPr/>
          </p:nvSpPr>
          <p:spPr bwMode="auto">
            <a:xfrm>
              <a:off x="4873396" y="4048148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5" name="Oval 182"/>
            <p:cNvSpPr>
              <a:spLocks noChangeArrowheads="1"/>
            </p:cNvSpPr>
            <p:nvPr/>
          </p:nvSpPr>
          <p:spPr bwMode="auto">
            <a:xfrm>
              <a:off x="5040245" y="3776725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6" name="Oval 183"/>
            <p:cNvSpPr>
              <a:spLocks noChangeArrowheads="1"/>
            </p:cNvSpPr>
            <p:nvPr/>
          </p:nvSpPr>
          <p:spPr bwMode="auto">
            <a:xfrm>
              <a:off x="5209476" y="3500540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7" name="Oval 184"/>
            <p:cNvSpPr>
              <a:spLocks noChangeArrowheads="1"/>
            </p:cNvSpPr>
            <p:nvPr/>
          </p:nvSpPr>
          <p:spPr bwMode="auto">
            <a:xfrm>
              <a:off x="5373944" y="322911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8" name="Oval 185"/>
            <p:cNvSpPr>
              <a:spLocks noChangeArrowheads="1"/>
            </p:cNvSpPr>
            <p:nvPr/>
          </p:nvSpPr>
          <p:spPr bwMode="auto">
            <a:xfrm>
              <a:off x="5543174" y="295769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9" name="Oval 186"/>
            <p:cNvSpPr>
              <a:spLocks noChangeArrowheads="1"/>
            </p:cNvSpPr>
            <p:nvPr/>
          </p:nvSpPr>
          <p:spPr bwMode="auto">
            <a:xfrm>
              <a:off x="5710024" y="2681509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20" name="Oval 187"/>
            <p:cNvSpPr>
              <a:spLocks noChangeArrowheads="1"/>
            </p:cNvSpPr>
            <p:nvPr/>
          </p:nvSpPr>
          <p:spPr bwMode="auto">
            <a:xfrm>
              <a:off x="5876873" y="241246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21" name="AutoShape 188"/>
            <p:cNvCxnSpPr>
              <a:cxnSpLocks noChangeShapeType="1"/>
            </p:cNvCxnSpPr>
            <p:nvPr/>
          </p:nvCxnSpPr>
          <p:spPr bwMode="auto">
            <a:xfrm>
              <a:off x="4601134" y="5513467"/>
              <a:ext cx="73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24" name="Rectangle 191"/>
            <p:cNvSpPr>
              <a:spLocks noChangeArrowheads="1"/>
            </p:cNvSpPr>
            <p:nvPr/>
          </p:nvSpPr>
          <p:spPr bwMode="auto">
            <a:xfrm>
              <a:off x="4286512" y="5130072"/>
              <a:ext cx="405867" cy="24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25" name="Oval 192"/>
            <p:cNvSpPr>
              <a:spLocks noChangeArrowheads="1"/>
            </p:cNvSpPr>
            <p:nvPr/>
          </p:nvSpPr>
          <p:spPr bwMode="auto">
            <a:xfrm>
              <a:off x="4453334" y="5039269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26" name="Text Box 193"/>
            <p:cNvSpPr txBox="1">
              <a:spLocks noChangeArrowheads="1"/>
            </p:cNvSpPr>
            <p:nvPr/>
          </p:nvSpPr>
          <p:spPr bwMode="auto">
            <a:xfrm>
              <a:off x="4393266" y="5102204"/>
              <a:ext cx="19236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&amp;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27" name="Text Box 194"/>
            <p:cNvSpPr txBox="1">
              <a:spLocks noChangeArrowheads="1"/>
            </p:cNvSpPr>
            <p:nvPr/>
          </p:nvSpPr>
          <p:spPr bwMode="auto">
            <a:xfrm>
              <a:off x="5236227" y="4782783"/>
              <a:ext cx="183593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&amp;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28" name="Text Box 195"/>
            <p:cNvSpPr txBox="1">
              <a:spLocks noChangeArrowheads="1"/>
            </p:cNvSpPr>
            <p:nvPr/>
          </p:nvSpPr>
          <p:spPr bwMode="auto">
            <a:xfrm>
              <a:off x="3495595" y="5099698"/>
              <a:ext cx="743793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74LS00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32" name="AutoShape 199"/>
            <p:cNvCxnSpPr>
              <a:cxnSpLocks noChangeShapeType="1"/>
            </p:cNvCxnSpPr>
            <p:nvPr/>
          </p:nvCxnSpPr>
          <p:spPr bwMode="auto">
            <a:xfrm rot="5400000">
              <a:off x="4161450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38" name="AutoShape 205"/>
            <p:cNvCxnSpPr>
              <a:cxnSpLocks noChangeShapeType="1"/>
            </p:cNvCxnSpPr>
            <p:nvPr/>
          </p:nvCxnSpPr>
          <p:spPr bwMode="auto">
            <a:xfrm rot="5400000">
              <a:off x="3995088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44" name="AutoShape 211"/>
            <p:cNvCxnSpPr>
              <a:cxnSpLocks noChangeShapeType="1"/>
            </p:cNvCxnSpPr>
            <p:nvPr/>
          </p:nvCxnSpPr>
          <p:spPr bwMode="auto">
            <a:xfrm rot="5400000">
              <a:off x="3828725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0" name="AutoShape 217"/>
            <p:cNvCxnSpPr>
              <a:cxnSpLocks noChangeShapeType="1"/>
            </p:cNvCxnSpPr>
            <p:nvPr/>
          </p:nvCxnSpPr>
          <p:spPr bwMode="auto">
            <a:xfrm rot="5400000">
              <a:off x="3660929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6" name="AutoShape 223"/>
            <p:cNvCxnSpPr>
              <a:cxnSpLocks noChangeShapeType="1"/>
            </p:cNvCxnSpPr>
            <p:nvPr/>
          </p:nvCxnSpPr>
          <p:spPr bwMode="auto">
            <a:xfrm rot="5400000">
              <a:off x="3494568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62" name="AutoShape 229"/>
            <p:cNvCxnSpPr>
              <a:cxnSpLocks noChangeShapeType="1"/>
            </p:cNvCxnSpPr>
            <p:nvPr/>
          </p:nvCxnSpPr>
          <p:spPr bwMode="auto">
            <a:xfrm rot="5400000">
              <a:off x="3326772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68" name="AutoShape 235"/>
            <p:cNvCxnSpPr>
              <a:cxnSpLocks noChangeShapeType="1"/>
            </p:cNvCxnSpPr>
            <p:nvPr/>
          </p:nvCxnSpPr>
          <p:spPr bwMode="auto">
            <a:xfrm rot="5400000">
              <a:off x="3160409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4" name="AutoShape 241"/>
            <p:cNvCxnSpPr>
              <a:cxnSpLocks noChangeShapeType="1"/>
            </p:cNvCxnSpPr>
            <p:nvPr/>
          </p:nvCxnSpPr>
          <p:spPr bwMode="auto">
            <a:xfrm rot="5400000">
              <a:off x="2992613" y="2980591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77" name="Oval 244"/>
            <p:cNvSpPr>
              <a:spLocks noChangeArrowheads="1"/>
            </p:cNvSpPr>
            <p:nvPr/>
          </p:nvSpPr>
          <p:spPr bwMode="auto">
            <a:xfrm rot="5400000">
              <a:off x="4874177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78" name="Oval 245"/>
            <p:cNvSpPr>
              <a:spLocks noChangeArrowheads="1"/>
            </p:cNvSpPr>
            <p:nvPr/>
          </p:nvSpPr>
          <p:spPr bwMode="auto">
            <a:xfrm rot="5400000">
              <a:off x="5041036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79" name="Oval 246"/>
            <p:cNvSpPr>
              <a:spLocks noChangeArrowheads="1"/>
            </p:cNvSpPr>
            <p:nvPr/>
          </p:nvSpPr>
          <p:spPr bwMode="auto">
            <a:xfrm rot="5400000">
              <a:off x="5207895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80" name="Oval 247"/>
            <p:cNvSpPr>
              <a:spLocks noChangeArrowheads="1"/>
            </p:cNvSpPr>
            <p:nvPr/>
          </p:nvSpPr>
          <p:spPr bwMode="auto">
            <a:xfrm rot="5400000">
              <a:off x="5374754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81" name="Oval 248"/>
            <p:cNvSpPr>
              <a:spLocks noChangeArrowheads="1"/>
            </p:cNvSpPr>
            <p:nvPr/>
          </p:nvSpPr>
          <p:spPr bwMode="auto">
            <a:xfrm rot="5400000">
              <a:off x="5541613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82" name="Oval 249"/>
            <p:cNvSpPr>
              <a:spLocks noChangeArrowheads="1"/>
            </p:cNvSpPr>
            <p:nvPr/>
          </p:nvSpPr>
          <p:spPr bwMode="auto">
            <a:xfrm rot="5400000">
              <a:off x="5708470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83" name="Oval 250"/>
            <p:cNvSpPr>
              <a:spLocks noChangeArrowheads="1"/>
            </p:cNvSpPr>
            <p:nvPr/>
          </p:nvSpPr>
          <p:spPr bwMode="auto">
            <a:xfrm rot="5400000">
              <a:off x="4454934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84" name="Oval 251"/>
            <p:cNvSpPr>
              <a:spLocks noChangeArrowheads="1"/>
            </p:cNvSpPr>
            <p:nvPr/>
          </p:nvSpPr>
          <p:spPr bwMode="auto">
            <a:xfrm rot="5400000">
              <a:off x="4707318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85" name="AutoShape 252"/>
            <p:cNvCxnSpPr>
              <a:cxnSpLocks noChangeShapeType="1"/>
            </p:cNvCxnSpPr>
            <p:nvPr/>
          </p:nvCxnSpPr>
          <p:spPr bwMode="auto">
            <a:xfrm>
              <a:off x="5331515" y="5184575"/>
              <a:ext cx="0" cy="3240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6" name="AutoShape 253"/>
            <p:cNvCxnSpPr>
              <a:cxnSpLocks noChangeShapeType="1"/>
            </p:cNvCxnSpPr>
            <p:nvPr/>
          </p:nvCxnSpPr>
          <p:spPr bwMode="auto">
            <a:xfrm>
              <a:off x="4488729" y="4621531"/>
              <a:ext cx="0" cy="4320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87" name="Text Box 254"/>
            <p:cNvSpPr txBox="1">
              <a:spLocks noChangeArrowheads="1"/>
            </p:cNvSpPr>
            <p:nvPr/>
          </p:nvSpPr>
          <p:spPr bwMode="auto">
            <a:xfrm>
              <a:off x="5436096" y="5108842"/>
              <a:ext cx="709893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74LS30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88" name="AutoShape 255"/>
            <p:cNvCxnSpPr>
              <a:cxnSpLocks noChangeShapeType="1"/>
            </p:cNvCxnSpPr>
            <p:nvPr/>
          </p:nvCxnSpPr>
          <p:spPr bwMode="auto">
            <a:xfrm>
              <a:off x="4604841" y="5377400"/>
              <a:ext cx="0" cy="1440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91" name="Text Box 195"/>
            <p:cNvSpPr txBox="1">
              <a:spLocks noChangeArrowheads="1"/>
            </p:cNvSpPr>
            <p:nvPr/>
          </p:nvSpPr>
          <p:spPr bwMode="auto">
            <a:xfrm>
              <a:off x="803947" y="1100660"/>
              <a:ext cx="394726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+5V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95" name="AutoShape 24"/>
            <p:cNvCxnSpPr>
              <a:cxnSpLocks noChangeShapeType="1"/>
            </p:cNvCxnSpPr>
            <p:nvPr/>
          </p:nvCxnSpPr>
          <p:spPr bwMode="auto">
            <a:xfrm>
              <a:off x="788319" y="5866227"/>
              <a:ext cx="18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97" name="AutoShape 255"/>
            <p:cNvCxnSpPr>
              <a:cxnSpLocks noChangeShapeType="1"/>
            </p:cNvCxnSpPr>
            <p:nvPr/>
          </p:nvCxnSpPr>
          <p:spPr bwMode="auto">
            <a:xfrm>
              <a:off x="4365440" y="5377400"/>
              <a:ext cx="0" cy="1440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98" name="AutoShape 188"/>
            <p:cNvCxnSpPr>
              <a:cxnSpLocks noChangeShapeType="1"/>
            </p:cNvCxnSpPr>
            <p:nvPr/>
          </p:nvCxnSpPr>
          <p:spPr bwMode="auto">
            <a:xfrm>
              <a:off x="1638125" y="5513467"/>
              <a:ext cx="273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med"/>
            </a:ln>
          </p:spPr>
        </p:cxnSp>
        <p:sp>
          <p:nvSpPr>
            <p:cNvPr id="408" name="Oval 180"/>
            <p:cNvSpPr>
              <a:spLocks noChangeArrowheads="1"/>
            </p:cNvSpPr>
            <p:nvPr/>
          </p:nvSpPr>
          <p:spPr bwMode="auto">
            <a:xfrm>
              <a:off x="1781503" y="4319416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09" name="Oval 181"/>
            <p:cNvSpPr>
              <a:spLocks noChangeArrowheads="1"/>
            </p:cNvSpPr>
            <p:nvPr/>
          </p:nvSpPr>
          <p:spPr bwMode="auto">
            <a:xfrm>
              <a:off x="1947127" y="404629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0" name="Oval 182"/>
            <p:cNvSpPr>
              <a:spLocks noChangeArrowheads="1"/>
            </p:cNvSpPr>
            <p:nvPr/>
          </p:nvSpPr>
          <p:spPr bwMode="auto">
            <a:xfrm>
              <a:off x="2112751" y="3773169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1" name="Oval 183"/>
            <p:cNvSpPr>
              <a:spLocks noChangeArrowheads="1"/>
            </p:cNvSpPr>
            <p:nvPr/>
          </p:nvSpPr>
          <p:spPr bwMode="auto">
            <a:xfrm>
              <a:off x="2280756" y="3500045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2" name="Oval 184"/>
            <p:cNvSpPr>
              <a:spLocks noChangeArrowheads="1"/>
            </p:cNvSpPr>
            <p:nvPr/>
          </p:nvSpPr>
          <p:spPr bwMode="auto">
            <a:xfrm>
              <a:off x="2446380" y="3226921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3" name="Oval 185"/>
            <p:cNvSpPr>
              <a:spLocks noChangeArrowheads="1"/>
            </p:cNvSpPr>
            <p:nvPr/>
          </p:nvSpPr>
          <p:spPr bwMode="auto">
            <a:xfrm>
              <a:off x="2616766" y="295379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4" name="Oval 186"/>
            <p:cNvSpPr>
              <a:spLocks noChangeArrowheads="1"/>
            </p:cNvSpPr>
            <p:nvPr/>
          </p:nvSpPr>
          <p:spPr bwMode="auto">
            <a:xfrm>
              <a:off x="2782390" y="268067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5" name="Oval 187"/>
            <p:cNvSpPr>
              <a:spLocks noChangeArrowheads="1"/>
            </p:cNvSpPr>
            <p:nvPr/>
          </p:nvSpPr>
          <p:spPr bwMode="auto">
            <a:xfrm>
              <a:off x="2950396" y="2407549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421" name="AutoShape 201"/>
            <p:cNvCxnSpPr>
              <a:cxnSpLocks noChangeShapeType="1"/>
            </p:cNvCxnSpPr>
            <p:nvPr/>
          </p:nvCxnSpPr>
          <p:spPr bwMode="auto">
            <a:xfrm rot="5400000">
              <a:off x="2386972" y="1828848"/>
              <a:ext cx="118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27" name="AutoShape 207"/>
            <p:cNvCxnSpPr>
              <a:cxnSpLocks noChangeShapeType="1"/>
            </p:cNvCxnSpPr>
            <p:nvPr/>
          </p:nvCxnSpPr>
          <p:spPr bwMode="auto">
            <a:xfrm rot="5400000">
              <a:off x="2076610" y="1972848"/>
              <a:ext cx="147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3" name="AutoShape 213"/>
            <p:cNvCxnSpPr>
              <a:cxnSpLocks noChangeShapeType="1"/>
            </p:cNvCxnSpPr>
            <p:nvPr/>
          </p:nvCxnSpPr>
          <p:spPr bwMode="auto">
            <a:xfrm rot="5400000">
              <a:off x="1784248" y="2098848"/>
              <a:ext cx="172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9" name="AutoShape 219"/>
            <p:cNvCxnSpPr>
              <a:cxnSpLocks noChangeShapeType="1"/>
            </p:cNvCxnSpPr>
            <p:nvPr/>
          </p:nvCxnSpPr>
          <p:spPr bwMode="auto">
            <a:xfrm rot="5400000">
              <a:off x="1472452" y="2242848"/>
              <a:ext cx="20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45" name="AutoShape 225"/>
            <p:cNvCxnSpPr>
              <a:cxnSpLocks noChangeShapeType="1"/>
            </p:cNvCxnSpPr>
            <p:nvPr/>
          </p:nvCxnSpPr>
          <p:spPr bwMode="auto">
            <a:xfrm rot="5400000">
              <a:off x="1162090" y="2386848"/>
              <a:ext cx="230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51" name="AutoShape 231"/>
            <p:cNvCxnSpPr>
              <a:cxnSpLocks noChangeShapeType="1"/>
            </p:cNvCxnSpPr>
            <p:nvPr/>
          </p:nvCxnSpPr>
          <p:spPr bwMode="auto">
            <a:xfrm rot="5400000">
              <a:off x="868294" y="2512848"/>
              <a:ext cx="255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57" name="AutoShape 237"/>
            <p:cNvCxnSpPr>
              <a:cxnSpLocks noChangeShapeType="1"/>
            </p:cNvCxnSpPr>
            <p:nvPr/>
          </p:nvCxnSpPr>
          <p:spPr bwMode="auto">
            <a:xfrm rot="5400000">
              <a:off x="557932" y="2656848"/>
              <a:ext cx="28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3" name="AutoShape 243"/>
            <p:cNvCxnSpPr>
              <a:cxnSpLocks noChangeShapeType="1"/>
            </p:cNvCxnSpPr>
            <p:nvPr/>
          </p:nvCxnSpPr>
          <p:spPr bwMode="auto">
            <a:xfrm rot="5400000">
              <a:off x="246135" y="2800848"/>
              <a:ext cx="313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64" name="Oval 244"/>
            <p:cNvSpPr>
              <a:spLocks noChangeArrowheads="1"/>
            </p:cNvSpPr>
            <p:nvPr/>
          </p:nvSpPr>
          <p:spPr bwMode="auto">
            <a:xfrm rot="5400000">
              <a:off x="1947700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5" name="Oval 245"/>
            <p:cNvSpPr>
              <a:spLocks noChangeArrowheads="1"/>
            </p:cNvSpPr>
            <p:nvPr/>
          </p:nvSpPr>
          <p:spPr bwMode="auto">
            <a:xfrm rot="5400000">
              <a:off x="2114559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6" name="Oval 246"/>
            <p:cNvSpPr>
              <a:spLocks noChangeArrowheads="1"/>
            </p:cNvSpPr>
            <p:nvPr/>
          </p:nvSpPr>
          <p:spPr bwMode="auto">
            <a:xfrm rot="5400000">
              <a:off x="2281418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7" name="Oval 247"/>
            <p:cNvSpPr>
              <a:spLocks noChangeArrowheads="1"/>
            </p:cNvSpPr>
            <p:nvPr/>
          </p:nvSpPr>
          <p:spPr bwMode="auto">
            <a:xfrm rot="5400000">
              <a:off x="2448277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8" name="Oval 248"/>
            <p:cNvSpPr>
              <a:spLocks noChangeArrowheads="1"/>
            </p:cNvSpPr>
            <p:nvPr/>
          </p:nvSpPr>
          <p:spPr bwMode="auto">
            <a:xfrm rot="5400000">
              <a:off x="2615136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9" name="Oval 249"/>
            <p:cNvSpPr>
              <a:spLocks noChangeArrowheads="1"/>
            </p:cNvSpPr>
            <p:nvPr/>
          </p:nvSpPr>
          <p:spPr bwMode="auto">
            <a:xfrm rot="5400000">
              <a:off x="2781993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70" name="Oval 251"/>
            <p:cNvSpPr>
              <a:spLocks noChangeArrowheads="1"/>
            </p:cNvSpPr>
            <p:nvPr/>
          </p:nvSpPr>
          <p:spPr bwMode="auto">
            <a:xfrm rot="5400000">
              <a:off x="1780841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grpSp>
          <p:nvGrpSpPr>
            <p:cNvPr id="7" name="组合 470"/>
            <p:cNvGrpSpPr/>
            <p:nvPr/>
          </p:nvGrpSpPr>
          <p:grpSpPr>
            <a:xfrm>
              <a:off x="1072589" y="2554344"/>
              <a:ext cx="322508" cy="198538"/>
              <a:chOff x="2004936" y="2562164"/>
              <a:chExt cx="322508" cy="198538"/>
            </a:xfrm>
          </p:grpSpPr>
          <p:cxnSp>
            <p:nvCxnSpPr>
              <p:cNvPr id="472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73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74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75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8" name="组合 475"/>
            <p:cNvGrpSpPr/>
            <p:nvPr/>
          </p:nvGrpSpPr>
          <p:grpSpPr>
            <a:xfrm>
              <a:off x="1072589" y="2827054"/>
              <a:ext cx="322508" cy="198538"/>
              <a:chOff x="2004936" y="2562164"/>
              <a:chExt cx="322508" cy="198538"/>
            </a:xfrm>
          </p:grpSpPr>
          <p:cxnSp>
            <p:nvCxnSpPr>
              <p:cNvPr id="477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78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79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80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9" name="组合 480"/>
            <p:cNvGrpSpPr/>
            <p:nvPr/>
          </p:nvGrpSpPr>
          <p:grpSpPr>
            <a:xfrm>
              <a:off x="1072589" y="3099764"/>
              <a:ext cx="322508" cy="198538"/>
              <a:chOff x="2004936" y="2562164"/>
              <a:chExt cx="322508" cy="198538"/>
            </a:xfrm>
          </p:grpSpPr>
          <p:cxnSp>
            <p:nvCxnSpPr>
              <p:cNvPr id="482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83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84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85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10" name="组合 485"/>
            <p:cNvGrpSpPr/>
            <p:nvPr/>
          </p:nvGrpSpPr>
          <p:grpSpPr>
            <a:xfrm>
              <a:off x="1072589" y="3372474"/>
              <a:ext cx="322508" cy="198538"/>
              <a:chOff x="2004936" y="2562164"/>
              <a:chExt cx="322508" cy="198538"/>
            </a:xfrm>
          </p:grpSpPr>
          <p:cxnSp>
            <p:nvCxnSpPr>
              <p:cNvPr id="487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88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89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90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11" name="组合 490"/>
            <p:cNvGrpSpPr/>
            <p:nvPr/>
          </p:nvGrpSpPr>
          <p:grpSpPr>
            <a:xfrm>
              <a:off x="1072589" y="3645184"/>
              <a:ext cx="322508" cy="198538"/>
              <a:chOff x="2004936" y="2562164"/>
              <a:chExt cx="322508" cy="198538"/>
            </a:xfrm>
          </p:grpSpPr>
          <p:cxnSp>
            <p:nvCxnSpPr>
              <p:cNvPr id="492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93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94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95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12" name="组合 495"/>
            <p:cNvGrpSpPr/>
            <p:nvPr/>
          </p:nvGrpSpPr>
          <p:grpSpPr>
            <a:xfrm>
              <a:off x="1072589" y="3917894"/>
              <a:ext cx="322508" cy="198538"/>
              <a:chOff x="2004936" y="2562164"/>
              <a:chExt cx="322508" cy="198538"/>
            </a:xfrm>
          </p:grpSpPr>
          <p:cxnSp>
            <p:nvCxnSpPr>
              <p:cNvPr id="497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498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499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500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grpSp>
          <p:nvGrpSpPr>
            <p:cNvPr id="13" name="组合 500"/>
            <p:cNvGrpSpPr/>
            <p:nvPr/>
          </p:nvGrpSpPr>
          <p:grpSpPr>
            <a:xfrm>
              <a:off x="1072589" y="4190604"/>
              <a:ext cx="322508" cy="198538"/>
              <a:chOff x="2004936" y="2562164"/>
              <a:chExt cx="322508" cy="198538"/>
            </a:xfrm>
          </p:grpSpPr>
          <p:cxnSp>
            <p:nvCxnSpPr>
              <p:cNvPr id="502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503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504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505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cxnSp>
          <p:nvCxnSpPr>
            <p:cNvPr id="511" name="AutoShape 16"/>
            <p:cNvCxnSpPr>
              <a:cxnSpLocks noChangeShapeType="1"/>
            </p:cNvCxnSpPr>
            <p:nvPr/>
          </p:nvCxnSpPr>
          <p:spPr bwMode="auto">
            <a:xfrm>
              <a:off x="870331" y="2442545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2" name="AutoShape 16"/>
            <p:cNvCxnSpPr>
              <a:cxnSpLocks noChangeShapeType="1"/>
            </p:cNvCxnSpPr>
            <p:nvPr/>
          </p:nvCxnSpPr>
          <p:spPr bwMode="auto">
            <a:xfrm>
              <a:off x="870331" y="2715496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3" name="AutoShape 16"/>
            <p:cNvCxnSpPr>
              <a:cxnSpLocks noChangeShapeType="1"/>
            </p:cNvCxnSpPr>
            <p:nvPr/>
          </p:nvCxnSpPr>
          <p:spPr bwMode="auto">
            <a:xfrm>
              <a:off x="870331" y="2988447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4" name="AutoShape 16"/>
            <p:cNvCxnSpPr>
              <a:cxnSpLocks noChangeShapeType="1"/>
            </p:cNvCxnSpPr>
            <p:nvPr/>
          </p:nvCxnSpPr>
          <p:spPr bwMode="auto">
            <a:xfrm>
              <a:off x="870331" y="3261398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5" name="AutoShape 16"/>
            <p:cNvCxnSpPr>
              <a:cxnSpLocks noChangeShapeType="1"/>
            </p:cNvCxnSpPr>
            <p:nvPr/>
          </p:nvCxnSpPr>
          <p:spPr bwMode="auto">
            <a:xfrm>
              <a:off x="870331" y="3534349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6" name="AutoShape 16"/>
            <p:cNvCxnSpPr>
              <a:cxnSpLocks noChangeShapeType="1"/>
            </p:cNvCxnSpPr>
            <p:nvPr/>
          </p:nvCxnSpPr>
          <p:spPr bwMode="auto">
            <a:xfrm>
              <a:off x="870331" y="3807300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7" name="AutoShape 16"/>
            <p:cNvCxnSpPr>
              <a:cxnSpLocks noChangeShapeType="1"/>
            </p:cNvCxnSpPr>
            <p:nvPr/>
          </p:nvCxnSpPr>
          <p:spPr bwMode="auto">
            <a:xfrm>
              <a:off x="870331" y="4080251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8" name="AutoShape 16"/>
            <p:cNvCxnSpPr>
              <a:cxnSpLocks noChangeShapeType="1"/>
            </p:cNvCxnSpPr>
            <p:nvPr/>
          </p:nvCxnSpPr>
          <p:spPr bwMode="auto">
            <a:xfrm>
              <a:off x="870331" y="4353199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9" name="AutoShape 242"/>
            <p:cNvCxnSpPr>
              <a:cxnSpLocks noChangeShapeType="1"/>
            </p:cNvCxnSpPr>
            <p:nvPr/>
          </p:nvCxnSpPr>
          <p:spPr bwMode="auto">
            <a:xfrm rot="5400000">
              <a:off x="-978442" y="4014605"/>
              <a:ext cx="3708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20" name="Oval 180"/>
            <p:cNvSpPr>
              <a:spLocks noChangeArrowheads="1"/>
            </p:cNvSpPr>
            <p:nvPr/>
          </p:nvSpPr>
          <p:spPr bwMode="auto">
            <a:xfrm>
              <a:off x="844116" y="4593390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1" name="Oval 181"/>
            <p:cNvSpPr>
              <a:spLocks noChangeArrowheads="1"/>
            </p:cNvSpPr>
            <p:nvPr/>
          </p:nvSpPr>
          <p:spPr bwMode="auto">
            <a:xfrm>
              <a:off x="844116" y="432026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2" name="Oval 182"/>
            <p:cNvSpPr>
              <a:spLocks noChangeArrowheads="1"/>
            </p:cNvSpPr>
            <p:nvPr/>
          </p:nvSpPr>
          <p:spPr bwMode="auto">
            <a:xfrm>
              <a:off x="844116" y="404714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3" name="Oval 183"/>
            <p:cNvSpPr>
              <a:spLocks noChangeArrowheads="1"/>
            </p:cNvSpPr>
            <p:nvPr/>
          </p:nvSpPr>
          <p:spPr bwMode="auto">
            <a:xfrm>
              <a:off x="844116" y="3774019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4" name="Oval 184"/>
            <p:cNvSpPr>
              <a:spLocks noChangeArrowheads="1"/>
            </p:cNvSpPr>
            <p:nvPr/>
          </p:nvSpPr>
          <p:spPr bwMode="auto">
            <a:xfrm>
              <a:off x="844116" y="3500895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5" name="Oval 185"/>
            <p:cNvSpPr>
              <a:spLocks noChangeArrowheads="1"/>
            </p:cNvSpPr>
            <p:nvPr/>
          </p:nvSpPr>
          <p:spPr bwMode="auto">
            <a:xfrm>
              <a:off x="844116" y="3227771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6" name="Oval 186"/>
            <p:cNvSpPr>
              <a:spLocks noChangeArrowheads="1"/>
            </p:cNvSpPr>
            <p:nvPr/>
          </p:nvSpPr>
          <p:spPr bwMode="auto">
            <a:xfrm>
              <a:off x="844116" y="295464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7" name="Oval 187"/>
            <p:cNvSpPr>
              <a:spLocks noChangeArrowheads="1"/>
            </p:cNvSpPr>
            <p:nvPr/>
          </p:nvSpPr>
          <p:spPr bwMode="auto">
            <a:xfrm>
              <a:off x="844116" y="268152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6" name="Rectangle 196"/>
            <p:cNvSpPr>
              <a:spLocks noChangeArrowheads="1"/>
            </p:cNvSpPr>
            <p:nvPr/>
          </p:nvSpPr>
          <p:spPr bwMode="auto">
            <a:xfrm rot="10800000">
              <a:off x="2939382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22" name="Rectangle 202"/>
            <p:cNvSpPr>
              <a:spLocks noChangeArrowheads="1"/>
            </p:cNvSpPr>
            <p:nvPr/>
          </p:nvSpPr>
          <p:spPr bwMode="auto">
            <a:xfrm rot="10800000">
              <a:off x="2773020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28" name="Rectangle 208"/>
            <p:cNvSpPr>
              <a:spLocks noChangeArrowheads="1"/>
            </p:cNvSpPr>
            <p:nvPr/>
          </p:nvSpPr>
          <p:spPr bwMode="auto">
            <a:xfrm rot="10800000">
              <a:off x="2606658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 rot="10800000">
              <a:off x="2438862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0" name="Rectangle 220"/>
            <p:cNvSpPr>
              <a:spLocks noChangeArrowheads="1"/>
            </p:cNvSpPr>
            <p:nvPr/>
          </p:nvSpPr>
          <p:spPr bwMode="auto">
            <a:xfrm rot="10800000">
              <a:off x="2272500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6" name="Rectangle 226"/>
            <p:cNvSpPr>
              <a:spLocks noChangeArrowheads="1"/>
            </p:cNvSpPr>
            <p:nvPr/>
          </p:nvSpPr>
          <p:spPr bwMode="auto">
            <a:xfrm rot="10800000">
              <a:off x="2104704" y="1488325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2" name="Rectangle 232"/>
            <p:cNvSpPr>
              <a:spLocks noChangeArrowheads="1"/>
            </p:cNvSpPr>
            <p:nvPr/>
          </p:nvSpPr>
          <p:spPr bwMode="auto">
            <a:xfrm rot="10800000">
              <a:off x="1938341" y="1488325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8" name="Rectangle 238"/>
            <p:cNvSpPr>
              <a:spLocks noChangeArrowheads="1"/>
            </p:cNvSpPr>
            <p:nvPr/>
          </p:nvSpPr>
          <p:spPr bwMode="auto">
            <a:xfrm rot="10800000">
              <a:off x="1770545" y="1488325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8" name="Oval 249"/>
            <p:cNvSpPr>
              <a:spLocks noChangeArrowheads="1"/>
            </p:cNvSpPr>
            <p:nvPr/>
          </p:nvSpPr>
          <p:spPr bwMode="auto">
            <a:xfrm rot="5400000">
              <a:off x="2945588" y="1211252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9" name="Oval 187"/>
            <p:cNvSpPr>
              <a:spLocks noChangeArrowheads="1"/>
            </p:cNvSpPr>
            <p:nvPr/>
          </p:nvSpPr>
          <p:spPr bwMode="auto">
            <a:xfrm>
              <a:off x="841735" y="240898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47" name="AutoShape 23"/>
            <p:cNvCxnSpPr>
              <a:cxnSpLocks noChangeShapeType="1"/>
            </p:cNvCxnSpPr>
            <p:nvPr/>
          </p:nvCxnSpPr>
          <p:spPr bwMode="auto">
            <a:xfrm>
              <a:off x="1393411" y="4957596"/>
              <a:ext cx="25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48" name="Oval 180"/>
            <p:cNvSpPr>
              <a:spLocks noChangeArrowheads="1"/>
            </p:cNvSpPr>
            <p:nvPr/>
          </p:nvSpPr>
          <p:spPr bwMode="auto">
            <a:xfrm>
              <a:off x="1612006" y="4923060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grpSp>
          <p:nvGrpSpPr>
            <p:cNvPr id="14" name="组合 500"/>
            <p:cNvGrpSpPr/>
            <p:nvPr/>
          </p:nvGrpSpPr>
          <p:grpSpPr>
            <a:xfrm>
              <a:off x="1087103" y="4794248"/>
              <a:ext cx="322508" cy="198538"/>
              <a:chOff x="2004936" y="2562164"/>
              <a:chExt cx="322508" cy="198538"/>
            </a:xfrm>
          </p:grpSpPr>
          <p:cxnSp>
            <p:nvCxnSpPr>
              <p:cNvPr id="250" name="AutoShape 110"/>
              <p:cNvCxnSpPr>
                <a:cxnSpLocks noChangeShapeType="1"/>
              </p:cNvCxnSpPr>
              <p:nvPr/>
            </p:nvCxnSpPr>
            <p:spPr bwMode="auto">
              <a:xfrm>
                <a:off x="2004936" y="2636557"/>
                <a:ext cx="322508" cy="1305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51" name="Rectangle 111"/>
              <p:cNvSpPr>
                <a:spLocks noChangeArrowheads="1"/>
              </p:cNvSpPr>
              <p:nvPr/>
            </p:nvSpPr>
            <p:spPr bwMode="auto">
              <a:xfrm>
                <a:off x="2092418" y="2562164"/>
                <a:ext cx="147544" cy="74393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252" name="Oval 112"/>
              <p:cNvSpPr>
                <a:spLocks noChangeArrowheads="1"/>
              </p:cNvSpPr>
              <p:nvPr/>
            </p:nvSpPr>
            <p:spPr bwMode="auto">
              <a:xfrm>
                <a:off x="2017993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253" name="Oval 113"/>
              <p:cNvSpPr>
                <a:spLocks noChangeArrowheads="1"/>
              </p:cNvSpPr>
              <p:nvPr/>
            </p:nvSpPr>
            <p:spPr bwMode="auto">
              <a:xfrm>
                <a:off x="2239962" y="2686309"/>
                <a:ext cx="74425" cy="743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</p:grpSp>
        <p:cxnSp>
          <p:nvCxnSpPr>
            <p:cNvPr id="254" name="AutoShape 16"/>
            <p:cNvCxnSpPr>
              <a:cxnSpLocks noChangeShapeType="1"/>
            </p:cNvCxnSpPr>
            <p:nvPr/>
          </p:nvCxnSpPr>
          <p:spPr bwMode="auto">
            <a:xfrm>
              <a:off x="884845" y="4956843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5" name="Oval 181"/>
            <p:cNvSpPr>
              <a:spLocks noChangeArrowheads="1"/>
            </p:cNvSpPr>
            <p:nvPr/>
          </p:nvSpPr>
          <p:spPr bwMode="auto">
            <a:xfrm>
              <a:off x="841963" y="4923911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56" name="AutoShape 243"/>
            <p:cNvCxnSpPr>
              <a:cxnSpLocks noChangeShapeType="1"/>
            </p:cNvCxnSpPr>
            <p:nvPr/>
          </p:nvCxnSpPr>
          <p:spPr bwMode="auto">
            <a:xfrm rot="5400000">
              <a:off x="-490974" y="3376620"/>
              <a:ext cx="428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7" name="Oval 251"/>
            <p:cNvSpPr>
              <a:spLocks noChangeArrowheads="1"/>
            </p:cNvSpPr>
            <p:nvPr/>
          </p:nvSpPr>
          <p:spPr bwMode="auto">
            <a:xfrm rot="5400000">
              <a:off x="1619732" y="1211024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58" name="Rectangle 238"/>
            <p:cNvSpPr>
              <a:spLocks noChangeArrowheads="1"/>
            </p:cNvSpPr>
            <p:nvPr/>
          </p:nvSpPr>
          <p:spPr bwMode="auto">
            <a:xfrm rot="10800000">
              <a:off x="1609436" y="1488097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59" name="Text Box 178"/>
            <p:cNvSpPr txBox="1">
              <a:spLocks noChangeArrowheads="1"/>
            </p:cNvSpPr>
            <p:nvPr/>
          </p:nvSpPr>
          <p:spPr bwMode="auto">
            <a:xfrm>
              <a:off x="554877" y="4733853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264" name="AutoShape 188"/>
            <p:cNvCxnSpPr>
              <a:cxnSpLocks noChangeShapeType="1"/>
            </p:cNvCxnSpPr>
            <p:nvPr/>
          </p:nvCxnSpPr>
          <p:spPr bwMode="auto">
            <a:xfrm>
              <a:off x="1969779" y="4966730"/>
              <a:ext cx="252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med"/>
            </a:ln>
          </p:spPr>
        </p:cxnSp>
        <p:sp>
          <p:nvSpPr>
            <p:cNvPr id="265" name="Oval 180"/>
            <p:cNvSpPr>
              <a:spLocks noChangeArrowheads="1"/>
            </p:cNvSpPr>
            <p:nvPr/>
          </p:nvSpPr>
          <p:spPr bwMode="auto">
            <a:xfrm>
              <a:off x="4461289" y="4935948"/>
              <a:ext cx="54000" cy="540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grpSp>
          <p:nvGrpSpPr>
            <p:cNvPr id="15" name="组合 261"/>
            <p:cNvGrpSpPr/>
            <p:nvPr/>
          </p:nvGrpSpPr>
          <p:grpSpPr>
            <a:xfrm rot="5400000">
              <a:off x="2336656" y="4895179"/>
              <a:ext cx="121904" cy="136186"/>
              <a:chOff x="4499993" y="5093014"/>
              <a:chExt cx="121904" cy="136186"/>
            </a:xfrm>
            <a:solidFill>
              <a:srgbClr val="CCE8CE"/>
            </a:solidFill>
          </p:grpSpPr>
          <p:sp>
            <p:nvSpPr>
              <p:cNvPr id="260" name="AutoShape 239"/>
              <p:cNvSpPr>
                <a:spLocks noChangeArrowheads="1"/>
              </p:cNvSpPr>
              <p:nvPr/>
            </p:nvSpPr>
            <p:spPr bwMode="auto">
              <a:xfrm rot="10800000">
                <a:off x="4499993" y="5093014"/>
                <a:ext cx="121904" cy="121850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cxnSp>
            <p:nvCxnSpPr>
              <p:cNvPr id="261" name="AutoShape 240"/>
              <p:cNvCxnSpPr>
                <a:cxnSpLocks noChangeShapeType="1"/>
              </p:cNvCxnSpPr>
              <p:nvPr/>
            </p:nvCxnSpPr>
            <p:spPr bwMode="auto">
              <a:xfrm rot="5400000">
                <a:off x="4560228" y="5167531"/>
                <a:ext cx="1434" cy="121904"/>
              </a:xfrm>
              <a:prstGeom prst="straightConnector1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263" name="Rectangle 196"/>
            <p:cNvSpPr>
              <a:spLocks noChangeArrowheads="1"/>
            </p:cNvSpPr>
            <p:nvPr/>
          </p:nvSpPr>
          <p:spPr bwMode="auto">
            <a:xfrm rot="16200000">
              <a:off x="2761563" y="4800567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66" name="AutoShape 252"/>
            <p:cNvCxnSpPr>
              <a:cxnSpLocks noChangeShapeType="1"/>
            </p:cNvCxnSpPr>
            <p:nvPr/>
          </p:nvCxnSpPr>
          <p:spPr bwMode="auto">
            <a:xfrm>
              <a:off x="1979736" y="4632779"/>
              <a:ext cx="0" cy="3240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92" name="Oval 180"/>
            <p:cNvSpPr>
              <a:spLocks noChangeArrowheads="1"/>
            </p:cNvSpPr>
            <p:nvPr/>
          </p:nvSpPr>
          <p:spPr bwMode="auto">
            <a:xfrm>
              <a:off x="1947468" y="4595414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93" name="Text Box 259"/>
            <p:cNvSpPr txBox="1">
              <a:spLocks noChangeArrowheads="1"/>
            </p:cNvSpPr>
            <p:nvPr/>
          </p:nvSpPr>
          <p:spPr bwMode="auto">
            <a:xfrm>
              <a:off x="2617547" y="4995758"/>
              <a:ext cx="735779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R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200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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94" name="Text Box 260"/>
            <p:cNvSpPr txBox="1">
              <a:spLocks noChangeArrowheads="1"/>
            </p:cNvSpPr>
            <p:nvPr/>
          </p:nvSpPr>
          <p:spPr bwMode="auto">
            <a:xfrm>
              <a:off x="2173523" y="4629406"/>
              <a:ext cx="474489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LED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29" name="Rectangle 196"/>
            <p:cNvSpPr>
              <a:spLocks noChangeArrowheads="1"/>
            </p:cNvSpPr>
            <p:nvPr/>
          </p:nvSpPr>
          <p:spPr bwMode="auto">
            <a:xfrm rot="10800000">
              <a:off x="5865859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30" name="AutoShape 197"/>
            <p:cNvSpPr>
              <a:spLocks noChangeArrowheads="1"/>
            </p:cNvSpPr>
            <p:nvPr/>
          </p:nvSpPr>
          <p:spPr bwMode="auto">
            <a:xfrm rot="10800000">
              <a:off x="5845781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31" name="AutoShape 198"/>
            <p:cNvCxnSpPr>
              <a:cxnSpLocks noChangeShapeType="1"/>
            </p:cNvCxnSpPr>
            <p:nvPr/>
          </p:nvCxnSpPr>
          <p:spPr bwMode="auto">
            <a:xfrm rot="5400000">
              <a:off x="5906016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35" name="Rectangle 202"/>
            <p:cNvSpPr>
              <a:spLocks noChangeArrowheads="1"/>
            </p:cNvSpPr>
            <p:nvPr/>
          </p:nvSpPr>
          <p:spPr bwMode="auto">
            <a:xfrm rot="10800000">
              <a:off x="5699497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36" name="AutoShape 203"/>
            <p:cNvSpPr>
              <a:spLocks noChangeArrowheads="1"/>
            </p:cNvSpPr>
            <p:nvPr/>
          </p:nvSpPr>
          <p:spPr bwMode="auto">
            <a:xfrm rot="10800000">
              <a:off x="5679419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37" name="AutoShape 204"/>
            <p:cNvCxnSpPr>
              <a:cxnSpLocks noChangeShapeType="1"/>
            </p:cNvCxnSpPr>
            <p:nvPr/>
          </p:nvCxnSpPr>
          <p:spPr bwMode="auto">
            <a:xfrm rot="5400000">
              <a:off x="5739654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41" name="Rectangle 208"/>
            <p:cNvSpPr>
              <a:spLocks noChangeArrowheads="1"/>
            </p:cNvSpPr>
            <p:nvPr/>
          </p:nvSpPr>
          <p:spPr bwMode="auto">
            <a:xfrm rot="10800000">
              <a:off x="5533135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42" name="AutoShape 209"/>
            <p:cNvSpPr>
              <a:spLocks noChangeArrowheads="1"/>
            </p:cNvSpPr>
            <p:nvPr/>
          </p:nvSpPr>
          <p:spPr bwMode="auto">
            <a:xfrm rot="10800000">
              <a:off x="5513057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43" name="AutoShape 210"/>
            <p:cNvCxnSpPr>
              <a:cxnSpLocks noChangeShapeType="1"/>
            </p:cNvCxnSpPr>
            <p:nvPr/>
          </p:nvCxnSpPr>
          <p:spPr bwMode="auto">
            <a:xfrm rot="5400000">
              <a:off x="5573292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47" name="Rectangle 214"/>
            <p:cNvSpPr>
              <a:spLocks noChangeArrowheads="1"/>
            </p:cNvSpPr>
            <p:nvPr/>
          </p:nvSpPr>
          <p:spPr bwMode="auto">
            <a:xfrm rot="10800000">
              <a:off x="5365339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48" name="AutoShape 215"/>
            <p:cNvSpPr>
              <a:spLocks noChangeArrowheads="1"/>
            </p:cNvSpPr>
            <p:nvPr/>
          </p:nvSpPr>
          <p:spPr bwMode="auto">
            <a:xfrm rot="10800000">
              <a:off x="5345260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49" name="AutoShape 216"/>
            <p:cNvCxnSpPr>
              <a:cxnSpLocks noChangeShapeType="1"/>
            </p:cNvCxnSpPr>
            <p:nvPr/>
          </p:nvCxnSpPr>
          <p:spPr bwMode="auto">
            <a:xfrm rot="5400000">
              <a:off x="5405496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53" name="Rectangle 220"/>
            <p:cNvSpPr>
              <a:spLocks noChangeArrowheads="1"/>
            </p:cNvSpPr>
            <p:nvPr/>
          </p:nvSpPr>
          <p:spPr bwMode="auto">
            <a:xfrm rot="10800000">
              <a:off x="5198977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54" name="AutoShape 221"/>
            <p:cNvSpPr>
              <a:spLocks noChangeArrowheads="1"/>
            </p:cNvSpPr>
            <p:nvPr/>
          </p:nvSpPr>
          <p:spPr bwMode="auto">
            <a:xfrm rot="10800000">
              <a:off x="5178899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55" name="AutoShape 222"/>
            <p:cNvCxnSpPr>
              <a:cxnSpLocks noChangeShapeType="1"/>
            </p:cNvCxnSpPr>
            <p:nvPr/>
          </p:nvCxnSpPr>
          <p:spPr bwMode="auto">
            <a:xfrm rot="5400000">
              <a:off x="5239133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59" name="Rectangle 226"/>
            <p:cNvSpPr>
              <a:spLocks noChangeArrowheads="1"/>
            </p:cNvSpPr>
            <p:nvPr/>
          </p:nvSpPr>
          <p:spPr bwMode="auto">
            <a:xfrm rot="10800000">
              <a:off x="5031181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60" name="AutoShape 227"/>
            <p:cNvSpPr>
              <a:spLocks noChangeArrowheads="1"/>
            </p:cNvSpPr>
            <p:nvPr/>
          </p:nvSpPr>
          <p:spPr bwMode="auto">
            <a:xfrm rot="10800000">
              <a:off x="5011103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61" name="AutoShape 228"/>
            <p:cNvCxnSpPr>
              <a:cxnSpLocks noChangeShapeType="1"/>
            </p:cNvCxnSpPr>
            <p:nvPr/>
          </p:nvCxnSpPr>
          <p:spPr bwMode="auto">
            <a:xfrm rot="5400000">
              <a:off x="5071337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65" name="Rectangle 232"/>
            <p:cNvSpPr>
              <a:spLocks noChangeArrowheads="1"/>
            </p:cNvSpPr>
            <p:nvPr/>
          </p:nvSpPr>
          <p:spPr bwMode="auto">
            <a:xfrm rot="10800000">
              <a:off x="4864818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66" name="AutoShape 233"/>
            <p:cNvSpPr>
              <a:spLocks noChangeArrowheads="1"/>
            </p:cNvSpPr>
            <p:nvPr/>
          </p:nvSpPr>
          <p:spPr bwMode="auto">
            <a:xfrm rot="10800000">
              <a:off x="4844740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67" name="AutoShape 234"/>
            <p:cNvCxnSpPr>
              <a:cxnSpLocks noChangeShapeType="1"/>
            </p:cNvCxnSpPr>
            <p:nvPr/>
          </p:nvCxnSpPr>
          <p:spPr bwMode="auto">
            <a:xfrm rot="5400000">
              <a:off x="4904975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71" name="Rectangle 238"/>
            <p:cNvSpPr>
              <a:spLocks noChangeArrowheads="1"/>
            </p:cNvSpPr>
            <p:nvPr/>
          </p:nvSpPr>
          <p:spPr bwMode="auto">
            <a:xfrm rot="10800000">
              <a:off x="4697022" y="148832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72" name="AutoShape 239"/>
            <p:cNvSpPr>
              <a:spLocks noChangeArrowheads="1"/>
            </p:cNvSpPr>
            <p:nvPr/>
          </p:nvSpPr>
          <p:spPr bwMode="auto">
            <a:xfrm rot="10800000">
              <a:off x="4676944" y="1984327"/>
              <a:ext cx="121904" cy="121850"/>
            </a:xfrm>
            <a:prstGeom prst="triangle">
              <a:avLst>
                <a:gd name="adj" fmla="val 50000"/>
              </a:avLst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73" name="AutoShape 240"/>
            <p:cNvCxnSpPr>
              <a:cxnSpLocks noChangeShapeType="1"/>
            </p:cNvCxnSpPr>
            <p:nvPr/>
          </p:nvCxnSpPr>
          <p:spPr bwMode="auto">
            <a:xfrm rot="5400000">
              <a:off x="4737179" y="2058844"/>
              <a:ext cx="1434" cy="12190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45" name="Rectangle 4"/>
            <p:cNvSpPr>
              <a:spLocks noChangeArrowheads="1"/>
            </p:cNvSpPr>
            <p:nvPr/>
          </p:nvSpPr>
          <p:spPr bwMode="auto">
            <a:xfrm>
              <a:off x="6421202" y="1881996"/>
              <a:ext cx="1139684" cy="289415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46" name="AutoShape 8"/>
            <p:cNvCxnSpPr>
              <a:cxnSpLocks noChangeShapeType="1"/>
            </p:cNvCxnSpPr>
            <p:nvPr/>
          </p:nvCxnSpPr>
          <p:spPr bwMode="auto">
            <a:xfrm>
              <a:off x="7634911" y="2999609"/>
              <a:ext cx="68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9" name="AutoShape 9"/>
            <p:cNvCxnSpPr>
              <a:cxnSpLocks noChangeShapeType="1"/>
            </p:cNvCxnSpPr>
            <p:nvPr/>
          </p:nvCxnSpPr>
          <p:spPr bwMode="auto">
            <a:xfrm>
              <a:off x="7634911" y="3434314"/>
              <a:ext cx="68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33" name="AutoShape 10"/>
            <p:cNvCxnSpPr>
              <a:cxnSpLocks noChangeShapeType="1"/>
            </p:cNvCxnSpPr>
            <p:nvPr/>
          </p:nvCxnSpPr>
          <p:spPr bwMode="auto">
            <a:xfrm>
              <a:off x="7634911" y="3869020"/>
              <a:ext cx="68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34" name="AutoShape 11"/>
            <p:cNvCxnSpPr>
              <a:cxnSpLocks noChangeShapeType="1"/>
            </p:cNvCxnSpPr>
            <p:nvPr/>
          </p:nvCxnSpPr>
          <p:spPr bwMode="auto">
            <a:xfrm>
              <a:off x="6225730" y="4358616"/>
              <a:ext cx="10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39" name="AutoShape 12"/>
            <p:cNvCxnSpPr>
              <a:cxnSpLocks noChangeShapeType="1"/>
            </p:cNvCxnSpPr>
            <p:nvPr/>
          </p:nvCxnSpPr>
          <p:spPr bwMode="auto">
            <a:xfrm>
              <a:off x="7634912" y="2288578"/>
              <a:ext cx="18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40" name="AutoShape 13"/>
            <p:cNvCxnSpPr>
              <a:cxnSpLocks noChangeShapeType="1"/>
            </p:cNvCxnSpPr>
            <p:nvPr/>
          </p:nvCxnSpPr>
          <p:spPr bwMode="auto">
            <a:xfrm>
              <a:off x="7572925" y="4395832"/>
              <a:ext cx="30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46" name="AutoShape 15"/>
            <p:cNvCxnSpPr>
              <a:cxnSpLocks noChangeShapeType="1"/>
            </p:cNvCxnSpPr>
            <p:nvPr/>
          </p:nvCxnSpPr>
          <p:spPr bwMode="auto">
            <a:xfrm>
              <a:off x="6067175" y="2173243"/>
              <a:ext cx="28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69" name="Text Box 22"/>
            <p:cNvSpPr txBox="1">
              <a:spLocks noChangeArrowheads="1"/>
            </p:cNvSpPr>
            <p:nvPr/>
          </p:nvSpPr>
          <p:spPr bwMode="auto">
            <a:xfrm>
              <a:off x="6475467" y="2022181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baseline="-25000" dirty="0" smtClean="0">
                  <a:solidFill>
                    <a:schemeClr val="tx1"/>
                  </a:solidFill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70" name="Text Box 23"/>
            <p:cNvSpPr txBox="1">
              <a:spLocks noChangeArrowheads="1"/>
            </p:cNvSpPr>
            <p:nvPr/>
          </p:nvSpPr>
          <p:spPr bwMode="auto">
            <a:xfrm>
              <a:off x="6475467" y="2297885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75" name="Text Box 24"/>
            <p:cNvSpPr txBox="1">
              <a:spLocks noChangeArrowheads="1"/>
            </p:cNvSpPr>
            <p:nvPr/>
          </p:nvSpPr>
          <p:spPr bwMode="auto">
            <a:xfrm>
              <a:off x="6475467" y="2573589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76" name="Text Box 25"/>
            <p:cNvSpPr txBox="1">
              <a:spLocks noChangeArrowheads="1"/>
            </p:cNvSpPr>
            <p:nvPr/>
          </p:nvSpPr>
          <p:spPr bwMode="auto">
            <a:xfrm>
              <a:off x="6475467" y="2849293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96" name="Text Box 26"/>
            <p:cNvSpPr txBox="1">
              <a:spLocks noChangeArrowheads="1"/>
            </p:cNvSpPr>
            <p:nvPr/>
          </p:nvSpPr>
          <p:spPr bwMode="auto">
            <a:xfrm>
              <a:off x="6460219" y="4254429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EI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99" name="Text Box 27"/>
            <p:cNvSpPr txBox="1">
              <a:spLocks noChangeArrowheads="1"/>
            </p:cNvSpPr>
            <p:nvPr/>
          </p:nvSpPr>
          <p:spPr bwMode="auto">
            <a:xfrm>
              <a:off x="7260340" y="2853142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0" name="Text Box 28"/>
            <p:cNvSpPr txBox="1">
              <a:spLocks noChangeArrowheads="1"/>
            </p:cNvSpPr>
            <p:nvPr/>
          </p:nvSpPr>
          <p:spPr bwMode="auto">
            <a:xfrm>
              <a:off x="7260340" y="3276263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1" name="Text Box 29"/>
            <p:cNvSpPr txBox="1">
              <a:spLocks noChangeArrowheads="1"/>
            </p:cNvSpPr>
            <p:nvPr/>
          </p:nvSpPr>
          <p:spPr bwMode="auto">
            <a:xfrm>
              <a:off x="6693280" y="4491551"/>
              <a:ext cx="51296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GND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2" name="Text Box 30"/>
            <p:cNvSpPr txBox="1">
              <a:spLocks noChangeArrowheads="1"/>
            </p:cNvSpPr>
            <p:nvPr/>
          </p:nvSpPr>
          <p:spPr bwMode="auto">
            <a:xfrm>
              <a:off x="6799339" y="1899169"/>
              <a:ext cx="387927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U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CC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3" name="Text Box 31"/>
            <p:cNvSpPr txBox="1">
              <a:spLocks noChangeArrowheads="1"/>
            </p:cNvSpPr>
            <p:nvPr/>
          </p:nvSpPr>
          <p:spPr bwMode="auto">
            <a:xfrm>
              <a:off x="7217122" y="4256898"/>
              <a:ext cx="32060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EO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4" name="Text Box 32"/>
            <p:cNvSpPr txBox="1">
              <a:spLocks noChangeArrowheads="1"/>
            </p:cNvSpPr>
            <p:nvPr/>
          </p:nvSpPr>
          <p:spPr bwMode="auto">
            <a:xfrm>
              <a:off x="7202284" y="2141324"/>
              <a:ext cx="294953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GS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5" name="Text Box 33"/>
            <p:cNvSpPr txBox="1">
              <a:spLocks noChangeArrowheads="1"/>
            </p:cNvSpPr>
            <p:nvPr/>
          </p:nvSpPr>
          <p:spPr bwMode="auto">
            <a:xfrm>
              <a:off x="6495242" y="3124997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7" name="Text Box 34"/>
            <p:cNvSpPr txBox="1">
              <a:spLocks noChangeArrowheads="1"/>
            </p:cNvSpPr>
            <p:nvPr/>
          </p:nvSpPr>
          <p:spPr bwMode="auto">
            <a:xfrm>
              <a:off x="6495242" y="3400701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8" name="Text Box 35"/>
            <p:cNvSpPr txBox="1">
              <a:spLocks noChangeArrowheads="1"/>
            </p:cNvSpPr>
            <p:nvPr/>
          </p:nvSpPr>
          <p:spPr bwMode="auto">
            <a:xfrm>
              <a:off x="6495242" y="3676405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9" name="Text Box 36"/>
            <p:cNvSpPr txBox="1">
              <a:spLocks noChangeArrowheads="1"/>
            </p:cNvSpPr>
            <p:nvPr/>
          </p:nvSpPr>
          <p:spPr bwMode="auto">
            <a:xfrm>
              <a:off x="6495242" y="3952108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20" name="Text Box 37"/>
            <p:cNvSpPr txBox="1">
              <a:spLocks noChangeArrowheads="1"/>
            </p:cNvSpPr>
            <p:nvPr/>
          </p:nvSpPr>
          <p:spPr bwMode="auto">
            <a:xfrm>
              <a:off x="7260340" y="3728065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23" name="Text Box 54"/>
            <p:cNvSpPr txBox="1">
              <a:spLocks noChangeArrowheads="1"/>
            </p:cNvSpPr>
            <p:nvPr/>
          </p:nvSpPr>
          <p:spPr bwMode="auto">
            <a:xfrm>
              <a:off x="6854803" y="2874044"/>
              <a:ext cx="276999" cy="859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74LS148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424" name="AutoShape 55"/>
            <p:cNvCxnSpPr>
              <a:cxnSpLocks noChangeShapeType="1"/>
            </p:cNvCxnSpPr>
            <p:nvPr/>
          </p:nvCxnSpPr>
          <p:spPr bwMode="auto">
            <a:xfrm>
              <a:off x="6499683" y="2606837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25" name="AutoShape 56"/>
            <p:cNvCxnSpPr>
              <a:cxnSpLocks noChangeShapeType="1"/>
            </p:cNvCxnSpPr>
            <p:nvPr/>
          </p:nvCxnSpPr>
          <p:spPr bwMode="auto">
            <a:xfrm>
              <a:off x="6499683" y="2054089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26" name="AutoShape 57"/>
            <p:cNvCxnSpPr>
              <a:cxnSpLocks noChangeShapeType="1"/>
            </p:cNvCxnSpPr>
            <p:nvPr/>
          </p:nvCxnSpPr>
          <p:spPr bwMode="auto">
            <a:xfrm>
              <a:off x="6499683" y="2330463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29" name="AutoShape 58"/>
            <p:cNvCxnSpPr>
              <a:cxnSpLocks noChangeShapeType="1"/>
            </p:cNvCxnSpPr>
            <p:nvPr/>
          </p:nvCxnSpPr>
          <p:spPr bwMode="auto">
            <a:xfrm>
              <a:off x="6499683" y="2883211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0" name="AutoShape 59"/>
            <p:cNvCxnSpPr>
              <a:cxnSpLocks noChangeShapeType="1"/>
            </p:cNvCxnSpPr>
            <p:nvPr/>
          </p:nvCxnSpPr>
          <p:spPr bwMode="auto">
            <a:xfrm>
              <a:off x="6474132" y="4263007"/>
              <a:ext cx="21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1" name="AutoShape 60"/>
            <p:cNvCxnSpPr>
              <a:cxnSpLocks noChangeShapeType="1"/>
            </p:cNvCxnSpPr>
            <p:nvPr/>
          </p:nvCxnSpPr>
          <p:spPr bwMode="auto">
            <a:xfrm>
              <a:off x="6499683" y="3988705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2" name="AutoShape 61"/>
            <p:cNvCxnSpPr>
              <a:cxnSpLocks noChangeShapeType="1"/>
            </p:cNvCxnSpPr>
            <p:nvPr/>
          </p:nvCxnSpPr>
          <p:spPr bwMode="auto">
            <a:xfrm>
              <a:off x="6499683" y="3712333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5" name="AutoShape 62"/>
            <p:cNvCxnSpPr>
              <a:cxnSpLocks noChangeShapeType="1"/>
            </p:cNvCxnSpPr>
            <p:nvPr/>
          </p:nvCxnSpPr>
          <p:spPr bwMode="auto">
            <a:xfrm>
              <a:off x="6499683" y="3435959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6" name="AutoShape 63"/>
            <p:cNvCxnSpPr>
              <a:cxnSpLocks noChangeShapeType="1"/>
            </p:cNvCxnSpPr>
            <p:nvPr/>
          </p:nvCxnSpPr>
          <p:spPr bwMode="auto">
            <a:xfrm>
              <a:off x="6499683" y="3159585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7" name="AutoShape 64"/>
            <p:cNvCxnSpPr>
              <a:cxnSpLocks noChangeShapeType="1"/>
            </p:cNvCxnSpPr>
            <p:nvPr/>
          </p:nvCxnSpPr>
          <p:spPr bwMode="auto">
            <a:xfrm>
              <a:off x="7268821" y="2868899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8" name="AutoShape 65"/>
            <p:cNvCxnSpPr>
              <a:cxnSpLocks noChangeShapeType="1"/>
            </p:cNvCxnSpPr>
            <p:nvPr/>
          </p:nvCxnSpPr>
          <p:spPr bwMode="auto">
            <a:xfrm>
              <a:off x="7258774" y="3297762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41" name="AutoShape 66"/>
            <p:cNvCxnSpPr>
              <a:cxnSpLocks noChangeShapeType="1"/>
            </p:cNvCxnSpPr>
            <p:nvPr/>
          </p:nvCxnSpPr>
          <p:spPr bwMode="auto">
            <a:xfrm>
              <a:off x="7268821" y="3752400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42" name="AutoShape 67"/>
            <p:cNvCxnSpPr>
              <a:cxnSpLocks noChangeShapeType="1"/>
            </p:cNvCxnSpPr>
            <p:nvPr/>
          </p:nvCxnSpPr>
          <p:spPr bwMode="auto">
            <a:xfrm>
              <a:off x="7217411" y="2157466"/>
              <a:ext cx="24401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43" name="Oval 68"/>
            <p:cNvSpPr>
              <a:spLocks noChangeArrowheads="1"/>
            </p:cNvSpPr>
            <p:nvPr/>
          </p:nvSpPr>
          <p:spPr bwMode="auto">
            <a:xfrm>
              <a:off x="6339212" y="2401674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4" name="Oval 69"/>
            <p:cNvSpPr>
              <a:spLocks noChangeArrowheads="1"/>
            </p:cNvSpPr>
            <p:nvPr/>
          </p:nvSpPr>
          <p:spPr bwMode="auto">
            <a:xfrm>
              <a:off x="6339212" y="2128740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7" name="Oval 70"/>
            <p:cNvSpPr>
              <a:spLocks noChangeArrowheads="1"/>
            </p:cNvSpPr>
            <p:nvPr/>
          </p:nvSpPr>
          <p:spPr bwMode="auto">
            <a:xfrm>
              <a:off x="6339212" y="2674608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8" name="Oval 71"/>
            <p:cNvSpPr>
              <a:spLocks noChangeArrowheads="1"/>
            </p:cNvSpPr>
            <p:nvPr/>
          </p:nvSpPr>
          <p:spPr bwMode="auto">
            <a:xfrm>
              <a:off x="6339212" y="3220476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9" name="Oval 72"/>
            <p:cNvSpPr>
              <a:spLocks noChangeArrowheads="1"/>
            </p:cNvSpPr>
            <p:nvPr/>
          </p:nvSpPr>
          <p:spPr bwMode="auto">
            <a:xfrm>
              <a:off x="6339212" y="2947542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0" name="Oval 73"/>
            <p:cNvSpPr>
              <a:spLocks noChangeArrowheads="1"/>
            </p:cNvSpPr>
            <p:nvPr/>
          </p:nvSpPr>
          <p:spPr bwMode="auto">
            <a:xfrm>
              <a:off x="6339212" y="3493410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3" name="Oval 74"/>
            <p:cNvSpPr>
              <a:spLocks noChangeArrowheads="1"/>
            </p:cNvSpPr>
            <p:nvPr/>
          </p:nvSpPr>
          <p:spPr bwMode="auto">
            <a:xfrm>
              <a:off x="6339212" y="3766344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4" name="Oval 75"/>
            <p:cNvSpPr>
              <a:spLocks noChangeArrowheads="1"/>
            </p:cNvSpPr>
            <p:nvPr/>
          </p:nvSpPr>
          <p:spPr bwMode="auto">
            <a:xfrm>
              <a:off x="7567450" y="2956332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5" name="Oval 76"/>
            <p:cNvSpPr>
              <a:spLocks noChangeArrowheads="1"/>
            </p:cNvSpPr>
            <p:nvPr/>
          </p:nvSpPr>
          <p:spPr bwMode="auto">
            <a:xfrm>
              <a:off x="7567450" y="3391591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6" name="Oval 77"/>
            <p:cNvSpPr>
              <a:spLocks noChangeArrowheads="1"/>
            </p:cNvSpPr>
            <p:nvPr/>
          </p:nvSpPr>
          <p:spPr bwMode="auto">
            <a:xfrm>
              <a:off x="7567450" y="3826849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9" name="Oval 78"/>
            <p:cNvSpPr>
              <a:spLocks noChangeArrowheads="1"/>
            </p:cNvSpPr>
            <p:nvPr/>
          </p:nvSpPr>
          <p:spPr bwMode="auto">
            <a:xfrm>
              <a:off x="7567450" y="2245510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0" name="Oval 79"/>
            <p:cNvSpPr>
              <a:spLocks noChangeArrowheads="1"/>
            </p:cNvSpPr>
            <p:nvPr/>
          </p:nvSpPr>
          <p:spPr bwMode="auto">
            <a:xfrm>
              <a:off x="6325447" y="4315548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1" name="Oval 74"/>
            <p:cNvSpPr>
              <a:spLocks noChangeArrowheads="1"/>
            </p:cNvSpPr>
            <p:nvPr/>
          </p:nvSpPr>
          <p:spPr bwMode="auto">
            <a:xfrm>
              <a:off x="6339212" y="4039276"/>
              <a:ext cx="81816" cy="8182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506" name="AutoShape 13"/>
            <p:cNvCxnSpPr>
              <a:cxnSpLocks noChangeShapeType="1"/>
            </p:cNvCxnSpPr>
            <p:nvPr/>
          </p:nvCxnSpPr>
          <p:spPr bwMode="auto">
            <a:xfrm>
              <a:off x="7994911" y="2564904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7" name="直接连接符 506"/>
            <p:cNvCxnSpPr/>
            <p:nvPr/>
          </p:nvCxnSpPr>
          <p:spPr bwMode="auto">
            <a:xfrm>
              <a:off x="8002474" y="1604350"/>
              <a:ext cx="0" cy="972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1" name="矩形 530"/>
            <p:cNvSpPr/>
            <p:nvPr/>
          </p:nvSpPr>
          <p:spPr bwMode="auto">
            <a:xfrm>
              <a:off x="6412877" y="1410327"/>
              <a:ext cx="252000" cy="396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2" name="Text Box 30"/>
            <p:cNvSpPr txBox="1">
              <a:spLocks noChangeArrowheads="1"/>
            </p:cNvSpPr>
            <p:nvPr/>
          </p:nvSpPr>
          <p:spPr bwMode="auto">
            <a:xfrm>
              <a:off x="6449109" y="1469828"/>
              <a:ext cx="17953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&amp;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33" name="Oval 68"/>
            <p:cNvSpPr>
              <a:spLocks noChangeArrowheads="1"/>
            </p:cNvSpPr>
            <p:nvPr/>
          </p:nvSpPr>
          <p:spPr bwMode="auto">
            <a:xfrm>
              <a:off x="6681865" y="1572327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534" name="AutoShape 13"/>
            <p:cNvCxnSpPr>
              <a:cxnSpLocks noChangeShapeType="1"/>
            </p:cNvCxnSpPr>
            <p:nvPr/>
          </p:nvCxnSpPr>
          <p:spPr bwMode="auto">
            <a:xfrm>
              <a:off x="6751492" y="1608327"/>
              <a:ext cx="126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35" name="AutoShape 13"/>
            <p:cNvCxnSpPr>
              <a:cxnSpLocks noChangeShapeType="1"/>
            </p:cNvCxnSpPr>
            <p:nvPr/>
          </p:nvCxnSpPr>
          <p:spPr bwMode="auto">
            <a:xfrm>
              <a:off x="6069508" y="1608327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36" name="直接连接符 535"/>
            <p:cNvCxnSpPr/>
            <p:nvPr/>
          </p:nvCxnSpPr>
          <p:spPr bwMode="auto">
            <a:xfrm>
              <a:off x="6993302" y="1244950"/>
              <a:ext cx="0" cy="64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7" name="直接连接符 536"/>
            <p:cNvCxnSpPr/>
            <p:nvPr/>
          </p:nvCxnSpPr>
          <p:spPr bwMode="auto">
            <a:xfrm>
              <a:off x="6994362" y="4766127"/>
              <a:ext cx="0" cy="936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0" name="AutoShape 11"/>
            <p:cNvCxnSpPr>
              <a:cxnSpLocks noChangeShapeType="1"/>
            </p:cNvCxnSpPr>
            <p:nvPr/>
          </p:nvCxnSpPr>
          <p:spPr bwMode="auto">
            <a:xfrm>
              <a:off x="6263529" y="1518311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41" name="AutoShape 11"/>
            <p:cNvCxnSpPr>
              <a:cxnSpLocks noChangeShapeType="1"/>
            </p:cNvCxnSpPr>
            <p:nvPr/>
          </p:nvCxnSpPr>
          <p:spPr bwMode="auto">
            <a:xfrm>
              <a:off x="6263529" y="1705759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42" name="直接连接符 541"/>
            <p:cNvCxnSpPr/>
            <p:nvPr/>
          </p:nvCxnSpPr>
          <p:spPr bwMode="auto">
            <a:xfrm>
              <a:off x="6276008" y="1518311"/>
              <a:ext cx="0" cy="18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4" name="Text Box 29"/>
            <p:cNvSpPr txBox="1">
              <a:spLocks noChangeArrowheads="1"/>
            </p:cNvSpPr>
            <p:nvPr/>
          </p:nvSpPr>
          <p:spPr bwMode="auto">
            <a:xfrm>
              <a:off x="6194476" y="992564"/>
              <a:ext cx="743793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74LS00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45" name="Text Box 27"/>
            <p:cNvSpPr txBox="1">
              <a:spLocks noChangeArrowheads="1"/>
            </p:cNvSpPr>
            <p:nvPr/>
          </p:nvSpPr>
          <p:spPr bwMode="auto">
            <a:xfrm>
              <a:off x="8368926" y="2438294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46" name="Text Box 27"/>
            <p:cNvSpPr txBox="1">
              <a:spLocks noChangeArrowheads="1"/>
            </p:cNvSpPr>
            <p:nvPr/>
          </p:nvSpPr>
          <p:spPr bwMode="auto">
            <a:xfrm>
              <a:off x="8368926" y="2868218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47" name="Text Box 28"/>
            <p:cNvSpPr txBox="1">
              <a:spLocks noChangeArrowheads="1"/>
            </p:cNvSpPr>
            <p:nvPr/>
          </p:nvSpPr>
          <p:spPr bwMode="auto">
            <a:xfrm>
              <a:off x="8368926" y="3298142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48" name="Text Box 37"/>
            <p:cNvSpPr txBox="1">
              <a:spLocks noChangeArrowheads="1"/>
            </p:cNvSpPr>
            <p:nvPr/>
          </p:nvSpPr>
          <p:spPr bwMode="auto">
            <a:xfrm>
              <a:off x="8368926" y="3728065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550" name="AutoShape 199"/>
            <p:cNvCxnSpPr>
              <a:cxnSpLocks noChangeShapeType="1"/>
            </p:cNvCxnSpPr>
            <p:nvPr/>
          </p:nvCxnSpPr>
          <p:spPr bwMode="auto">
            <a:xfrm rot="5400000">
              <a:off x="4695028" y="2978991"/>
              <a:ext cx="2754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51" name="Oval 187"/>
            <p:cNvSpPr>
              <a:spLocks noChangeArrowheads="1"/>
            </p:cNvSpPr>
            <p:nvPr/>
          </p:nvSpPr>
          <p:spPr bwMode="auto">
            <a:xfrm>
              <a:off x="6036174" y="2142380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52" name="Oval 187"/>
            <p:cNvSpPr>
              <a:spLocks noChangeArrowheads="1"/>
            </p:cNvSpPr>
            <p:nvPr/>
          </p:nvSpPr>
          <p:spPr bwMode="auto">
            <a:xfrm>
              <a:off x="6242674" y="157403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53" name="Oval 187"/>
            <p:cNvSpPr>
              <a:spLocks noChangeArrowheads="1"/>
            </p:cNvSpPr>
            <p:nvPr/>
          </p:nvSpPr>
          <p:spPr bwMode="auto">
            <a:xfrm>
              <a:off x="5875491" y="1213419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554" name="AutoShape 188"/>
            <p:cNvCxnSpPr>
              <a:cxnSpLocks noChangeShapeType="1"/>
            </p:cNvCxnSpPr>
            <p:nvPr/>
          </p:nvCxnSpPr>
          <p:spPr bwMode="auto">
            <a:xfrm>
              <a:off x="883302" y="5704793"/>
              <a:ext cx="612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med"/>
            </a:ln>
          </p:spPr>
        </p:cxnSp>
        <p:sp>
          <p:nvSpPr>
            <p:cNvPr id="555" name="Oval 181"/>
            <p:cNvSpPr>
              <a:spLocks noChangeArrowheads="1"/>
            </p:cNvSpPr>
            <p:nvPr/>
          </p:nvSpPr>
          <p:spPr bwMode="auto">
            <a:xfrm>
              <a:off x="842074" y="5670772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556" name="直接连接符 555"/>
            <p:cNvCxnSpPr/>
            <p:nvPr/>
          </p:nvCxnSpPr>
          <p:spPr bwMode="auto">
            <a:xfrm>
              <a:off x="6233150" y="4355580"/>
              <a:ext cx="0" cy="792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7" name="AutoShape 13"/>
            <p:cNvCxnSpPr>
              <a:cxnSpLocks noChangeShapeType="1"/>
            </p:cNvCxnSpPr>
            <p:nvPr/>
          </p:nvCxnSpPr>
          <p:spPr bwMode="auto">
            <a:xfrm>
              <a:off x="6225429" y="5150049"/>
              <a:ext cx="75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58" name="Oval 180"/>
            <p:cNvSpPr>
              <a:spLocks noChangeArrowheads="1"/>
            </p:cNvSpPr>
            <p:nvPr/>
          </p:nvSpPr>
          <p:spPr bwMode="auto">
            <a:xfrm>
              <a:off x="6962176" y="5119096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22" name="Text Box 259"/>
            <p:cNvSpPr txBox="1">
              <a:spLocks noChangeArrowheads="1"/>
            </p:cNvSpPr>
            <p:nvPr/>
          </p:nvSpPr>
          <p:spPr bwMode="auto">
            <a:xfrm>
              <a:off x="1216947" y="1438903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R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51" name="Text Box 259"/>
            <p:cNvSpPr txBox="1">
              <a:spLocks noChangeArrowheads="1"/>
            </p:cNvSpPr>
            <p:nvPr/>
          </p:nvSpPr>
          <p:spPr bwMode="auto">
            <a:xfrm>
              <a:off x="1023483" y="1620091"/>
              <a:ext cx="52418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200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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ChangeArrowheads="1"/>
          </p:cNvSpPr>
          <p:nvPr/>
        </p:nvSpPr>
        <p:spPr bwMode="auto">
          <a:xfrm>
            <a:off x="431800" y="116632"/>
            <a:ext cx="4206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二、单元电路设计、器件选择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400" name="Rectangle 54"/>
          <p:cNvSpPr>
            <a:spLocks noChangeArrowheads="1"/>
          </p:cNvSpPr>
          <p:nvPr/>
        </p:nvSpPr>
        <p:spPr bwMode="auto">
          <a:xfrm>
            <a:off x="431800" y="591071"/>
            <a:ext cx="25058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．译码显示电路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grpSp>
        <p:nvGrpSpPr>
          <p:cNvPr id="184" name="组合 183"/>
          <p:cNvGrpSpPr/>
          <p:nvPr/>
        </p:nvGrpSpPr>
        <p:grpSpPr>
          <a:xfrm>
            <a:off x="323529" y="1980548"/>
            <a:ext cx="1999620" cy="2799432"/>
            <a:chOff x="648656" y="1349336"/>
            <a:chExt cx="1999620" cy="2799432"/>
          </a:xfrm>
        </p:grpSpPr>
        <p:cxnSp>
          <p:nvCxnSpPr>
            <p:cNvPr id="46083" name="AutoShape 3"/>
            <p:cNvCxnSpPr>
              <a:cxnSpLocks noChangeShapeType="1"/>
            </p:cNvCxnSpPr>
            <p:nvPr/>
          </p:nvCxnSpPr>
          <p:spPr bwMode="auto">
            <a:xfrm>
              <a:off x="648656" y="1590307"/>
              <a:ext cx="360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084" name="AutoShape 4"/>
            <p:cNvCxnSpPr>
              <a:cxnSpLocks noChangeShapeType="1"/>
            </p:cNvCxnSpPr>
            <p:nvPr/>
          </p:nvCxnSpPr>
          <p:spPr bwMode="auto">
            <a:xfrm>
              <a:off x="648656" y="1924854"/>
              <a:ext cx="360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085" name="AutoShape 5"/>
            <p:cNvCxnSpPr>
              <a:cxnSpLocks noChangeShapeType="1"/>
            </p:cNvCxnSpPr>
            <p:nvPr/>
          </p:nvCxnSpPr>
          <p:spPr bwMode="auto">
            <a:xfrm>
              <a:off x="648656" y="2260772"/>
              <a:ext cx="360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086" name="AutoShape 6"/>
            <p:cNvCxnSpPr>
              <a:cxnSpLocks noChangeShapeType="1"/>
            </p:cNvCxnSpPr>
            <p:nvPr/>
          </p:nvCxnSpPr>
          <p:spPr bwMode="auto">
            <a:xfrm>
              <a:off x="648656" y="2596690"/>
              <a:ext cx="360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087" name="AutoShape 7"/>
            <p:cNvCxnSpPr>
              <a:cxnSpLocks noChangeShapeType="1"/>
            </p:cNvCxnSpPr>
            <p:nvPr/>
          </p:nvCxnSpPr>
          <p:spPr bwMode="auto">
            <a:xfrm>
              <a:off x="648656" y="2932608"/>
              <a:ext cx="360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088" name="AutoShape 8"/>
            <p:cNvCxnSpPr>
              <a:cxnSpLocks noChangeShapeType="1"/>
            </p:cNvCxnSpPr>
            <p:nvPr/>
          </p:nvCxnSpPr>
          <p:spPr bwMode="auto">
            <a:xfrm>
              <a:off x="648656" y="3268526"/>
              <a:ext cx="360000" cy="2742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089" name="AutoShape 9"/>
            <p:cNvCxnSpPr>
              <a:cxnSpLocks noChangeShapeType="1"/>
            </p:cNvCxnSpPr>
            <p:nvPr/>
          </p:nvCxnSpPr>
          <p:spPr bwMode="auto">
            <a:xfrm>
              <a:off x="648656" y="3605815"/>
              <a:ext cx="360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090" name="AutoShape 10"/>
            <p:cNvCxnSpPr>
              <a:cxnSpLocks noChangeShapeType="1"/>
            </p:cNvCxnSpPr>
            <p:nvPr/>
          </p:nvCxnSpPr>
          <p:spPr bwMode="auto">
            <a:xfrm>
              <a:off x="648656" y="3941733"/>
              <a:ext cx="360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6091" name="Text Box 11"/>
            <p:cNvSpPr txBox="1">
              <a:spLocks noChangeArrowheads="1"/>
            </p:cNvSpPr>
            <p:nvPr/>
          </p:nvSpPr>
          <p:spPr bwMode="auto">
            <a:xfrm>
              <a:off x="2302502" y="1349336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16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092" name="Text Box 12"/>
            <p:cNvSpPr txBox="1">
              <a:spLocks noChangeArrowheads="1"/>
            </p:cNvSpPr>
            <p:nvPr/>
          </p:nvSpPr>
          <p:spPr bwMode="auto">
            <a:xfrm>
              <a:off x="2302502" y="2015039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14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093" name="Text Box 13"/>
            <p:cNvSpPr txBox="1">
              <a:spLocks noChangeArrowheads="1"/>
            </p:cNvSpPr>
            <p:nvPr/>
          </p:nvSpPr>
          <p:spPr bwMode="auto">
            <a:xfrm>
              <a:off x="2302502" y="2356729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13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2302502" y="2692647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12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095" name="Text Box 15"/>
            <p:cNvSpPr txBox="1">
              <a:spLocks noChangeArrowheads="1"/>
            </p:cNvSpPr>
            <p:nvPr/>
          </p:nvSpPr>
          <p:spPr bwMode="auto">
            <a:xfrm>
              <a:off x="2303396" y="3027194"/>
              <a:ext cx="218073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11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2302502" y="3363112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10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2297821" y="3699030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9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098" name="Text Box 18"/>
            <p:cNvSpPr txBox="1">
              <a:spLocks noChangeArrowheads="1"/>
            </p:cNvSpPr>
            <p:nvPr/>
          </p:nvSpPr>
          <p:spPr bwMode="auto">
            <a:xfrm>
              <a:off x="750615" y="1349336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750615" y="1681502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00" name="Text Box 20"/>
            <p:cNvSpPr txBox="1">
              <a:spLocks noChangeArrowheads="1"/>
            </p:cNvSpPr>
            <p:nvPr/>
          </p:nvSpPr>
          <p:spPr bwMode="auto">
            <a:xfrm>
              <a:off x="750615" y="2016049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01" name="Text Box 21"/>
            <p:cNvSpPr txBox="1">
              <a:spLocks noChangeArrowheads="1"/>
            </p:cNvSpPr>
            <p:nvPr/>
          </p:nvSpPr>
          <p:spPr bwMode="auto">
            <a:xfrm>
              <a:off x="750615" y="2352977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750615" y="2688895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03" name="Text Box 23"/>
            <p:cNvSpPr txBox="1">
              <a:spLocks noChangeArrowheads="1"/>
            </p:cNvSpPr>
            <p:nvPr/>
          </p:nvSpPr>
          <p:spPr bwMode="auto">
            <a:xfrm>
              <a:off x="750615" y="3023441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04" name="Text Box 24"/>
            <p:cNvSpPr txBox="1">
              <a:spLocks noChangeArrowheads="1"/>
            </p:cNvSpPr>
            <p:nvPr/>
          </p:nvSpPr>
          <p:spPr bwMode="auto">
            <a:xfrm>
              <a:off x="750615" y="3357988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750615" y="3699030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8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46106" name="Group 26"/>
            <p:cNvGrpSpPr>
              <a:grpSpLocks/>
            </p:cNvGrpSpPr>
            <p:nvPr/>
          </p:nvGrpSpPr>
          <p:grpSpPr bwMode="auto">
            <a:xfrm>
              <a:off x="1000975" y="1384643"/>
              <a:ext cx="1260000" cy="2764125"/>
              <a:chOff x="5403" y="9187"/>
              <a:chExt cx="1077" cy="2016"/>
            </a:xfrm>
          </p:grpSpPr>
          <p:sp>
            <p:nvSpPr>
              <p:cNvPr id="46107" name="Rectangle 27"/>
              <p:cNvSpPr>
                <a:spLocks noChangeArrowheads="1"/>
              </p:cNvSpPr>
              <p:nvPr/>
            </p:nvSpPr>
            <p:spPr bwMode="auto">
              <a:xfrm>
                <a:off x="5403" y="9187"/>
                <a:ext cx="1077" cy="201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6108" name="Freeform 28"/>
              <p:cNvSpPr>
                <a:spLocks/>
              </p:cNvSpPr>
              <p:nvPr/>
            </p:nvSpPr>
            <p:spPr bwMode="auto">
              <a:xfrm>
                <a:off x="5802" y="9187"/>
                <a:ext cx="285" cy="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56" y="221"/>
                  </a:cxn>
                  <a:cxn ang="0">
                    <a:pos x="1083" y="0"/>
                  </a:cxn>
                </a:cxnLst>
                <a:rect l="0" t="0" r="r" b="b"/>
                <a:pathLst>
                  <a:path w="1083" h="221">
                    <a:moveTo>
                      <a:pt x="0" y="0"/>
                    </a:moveTo>
                    <a:cubicBezTo>
                      <a:pt x="188" y="110"/>
                      <a:pt x="376" y="221"/>
                      <a:pt x="556" y="221"/>
                    </a:cubicBezTo>
                    <a:cubicBezTo>
                      <a:pt x="736" y="221"/>
                      <a:pt x="909" y="110"/>
                      <a:pt x="1083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sp>
          <p:nvSpPr>
            <p:cNvPr id="46109" name="Text Box 29"/>
            <p:cNvSpPr txBox="1">
              <a:spLocks noChangeArrowheads="1"/>
            </p:cNvSpPr>
            <p:nvPr/>
          </p:nvSpPr>
          <p:spPr bwMode="auto">
            <a:xfrm>
              <a:off x="1041266" y="1458662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B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1041266" y="1794580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C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1033177" y="2131869"/>
              <a:ext cx="286617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LT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1021676" y="2515324"/>
              <a:ext cx="538609" cy="184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BI</a:t>
              </a:r>
              <a:r>
                <a:rPr kumimoji="0" lang="en-US" altLang="zh-CN" sz="1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/</a:t>
              </a:r>
              <a:r>
                <a:rPr kumimoji="0" lang="en-US" altLang="zh-CN" sz="12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RBO</a:t>
              </a:r>
              <a:endParaRPr kumimoji="0" lang="zh-CN" altLang="zh-CN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1037803" y="2806447"/>
              <a:ext cx="410369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RBI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1041710" y="3143737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D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1048122" y="3481026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A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16" name="Text Box 36"/>
            <p:cNvSpPr txBox="1">
              <a:spLocks noChangeArrowheads="1"/>
            </p:cNvSpPr>
            <p:nvPr/>
          </p:nvSpPr>
          <p:spPr bwMode="auto">
            <a:xfrm>
              <a:off x="1818772" y="1442209"/>
              <a:ext cx="387927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U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CC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17" name="Text Box 37"/>
            <p:cNvSpPr txBox="1">
              <a:spLocks noChangeArrowheads="1"/>
            </p:cNvSpPr>
            <p:nvPr/>
          </p:nvSpPr>
          <p:spPr bwMode="auto">
            <a:xfrm>
              <a:off x="2017439" y="1767142"/>
              <a:ext cx="149647" cy="3497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36000" tIns="36000" rIns="36000" bIns="3600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f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18" name="Text Box 38"/>
            <p:cNvSpPr txBox="1">
              <a:spLocks noChangeArrowheads="1"/>
            </p:cNvSpPr>
            <p:nvPr/>
          </p:nvSpPr>
          <p:spPr bwMode="auto">
            <a:xfrm>
              <a:off x="1562148" y="2380413"/>
              <a:ext cx="276999" cy="7437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74LS47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46119" name="AutoShape 39"/>
            <p:cNvCxnSpPr>
              <a:cxnSpLocks noChangeShapeType="1"/>
            </p:cNvCxnSpPr>
            <p:nvPr/>
          </p:nvCxnSpPr>
          <p:spPr bwMode="auto">
            <a:xfrm>
              <a:off x="1046224" y="2148342"/>
              <a:ext cx="2331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120" name="AutoShape 40"/>
            <p:cNvCxnSpPr>
              <a:cxnSpLocks noChangeShapeType="1"/>
            </p:cNvCxnSpPr>
            <p:nvPr/>
          </p:nvCxnSpPr>
          <p:spPr bwMode="auto">
            <a:xfrm>
              <a:off x="1046224" y="2485631"/>
              <a:ext cx="466201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121" name="AutoShape 41"/>
            <p:cNvCxnSpPr>
              <a:cxnSpLocks noChangeShapeType="1"/>
            </p:cNvCxnSpPr>
            <p:nvPr/>
          </p:nvCxnSpPr>
          <p:spPr bwMode="auto">
            <a:xfrm>
              <a:off x="1036625" y="2821549"/>
              <a:ext cx="388043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6122" name="Text Box 42"/>
            <p:cNvSpPr txBox="1">
              <a:spLocks noChangeArrowheads="1"/>
            </p:cNvSpPr>
            <p:nvPr/>
          </p:nvSpPr>
          <p:spPr bwMode="auto">
            <a:xfrm>
              <a:off x="1053009" y="3801862"/>
              <a:ext cx="51296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GND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2302502" y="1679121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15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27" name="Text Box 47"/>
            <p:cNvSpPr txBox="1">
              <a:spLocks noChangeArrowheads="1"/>
            </p:cNvSpPr>
            <p:nvPr/>
          </p:nvSpPr>
          <p:spPr bwMode="auto">
            <a:xfrm>
              <a:off x="2066092" y="2134612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g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2066092" y="2469158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a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29" name="Text Box 49"/>
            <p:cNvSpPr txBox="1">
              <a:spLocks noChangeArrowheads="1"/>
            </p:cNvSpPr>
            <p:nvPr/>
          </p:nvSpPr>
          <p:spPr bwMode="auto">
            <a:xfrm>
              <a:off x="2066092" y="2802334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b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2072504" y="3136881"/>
              <a:ext cx="10259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c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31" name="Text Box 51"/>
            <p:cNvSpPr txBox="1">
              <a:spLocks noChangeArrowheads="1"/>
            </p:cNvSpPr>
            <p:nvPr/>
          </p:nvSpPr>
          <p:spPr bwMode="auto">
            <a:xfrm>
              <a:off x="2025627" y="3435763"/>
              <a:ext cx="188119" cy="3497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36000" tIns="36000" rIns="36000" bIns="3600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d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32" name="Text Box 52"/>
            <p:cNvSpPr txBox="1">
              <a:spLocks noChangeArrowheads="1"/>
            </p:cNvSpPr>
            <p:nvPr/>
          </p:nvSpPr>
          <p:spPr bwMode="auto">
            <a:xfrm>
              <a:off x="2073875" y="3804604"/>
              <a:ext cx="10259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e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46133" name="AutoShape 53"/>
            <p:cNvCxnSpPr>
              <a:cxnSpLocks noChangeShapeType="1"/>
            </p:cNvCxnSpPr>
            <p:nvPr/>
          </p:nvCxnSpPr>
          <p:spPr bwMode="auto">
            <a:xfrm>
              <a:off x="2260233" y="1590307"/>
              <a:ext cx="388043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134" name="AutoShape 54"/>
            <p:cNvCxnSpPr>
              <a:cxnSpLocks noChangeShapeType="1"/>
            </p:cNvCxnSpPr>
            <p:nvPr/>
          </p:nvCxnSpPr>
          <p:spPr bwMode="auto">
            <a:xfrm>
              <a:off x="2260233" y="2260772"/>
              <a:ext cx="388043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135" name="AutoShape 55"/>
            <p:cNvCxnSpPr>
              <a:cxnSpLocks noChangeShapeType="1"/>
            </p:cNvCxnSpPr>
            <p:nvPr/>
          </p:nvCxnSpPr>
          <p:spPr bwMode="auto">
            <a:xfrm>
              <a:off x="2260233" y="2596690"/>
              <a:ext cx="388043" cy="2742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136" name="AutoShape 56"/>
            <p:cNvCxnSpPr>
              <a:cxnSpLocks noChangeShapeType="1"/>
            </p:cNvCxnSpPr>
            <p:nvPr/>
          </p:nvCxnSpPr>
          <p:spPr bwMode="auto">
            <a:xfrm>
              <a:off x="2260233" y="3269897"/>
              <a:ext cx="388043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137" name="AutoShape 57"/>
            <p:cNvCxnSpPr>
              <a:cxnSpLocks noChangeShapeType="1"/>
            </p:cNvCxnSpPr>
            <p:nvPr/>
          </p:nvCxnSpPr>
          <p:spPr bwMode="auto">
            <a:xfrm>
              <a:off x="2260233" y="3941733"/>
              <a:ext cx="388043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138" name="AutoShape 58"/>
            <p:cNvCxnSpPr>
              <a:cxnSpLocks noChangeShapeType="1"/>
            </p:cNvCxnSpPr>
            <p:nvPr/>
          </p:nvCxnSpPr>
          <p:spPr bwMode="auto">
            <a:xfrm>
              <a:off x="2260233" y="1924854"/>
              <a:ext cx="388043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139" name="AutoShape 59"/>
            <p:cNvCxnSpPr>
              <a:cxnSpLocks noChangeShapeType="1"/>
            </p:cNvCxnSpPr>
            <p:nvPr/>
          </p:nvCxnSpPr>
          <p:spPr bwMode="auto">
            <a:xfrm>
              <a:off x="2260233" y="2933979"/>
              <a:ext cx="388043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140" name="AutoShape 60"/>
            <p:cNvCxnSpPr>
              <a:cxnSpLocks noChangeShapeType="1"/>
            </p:cNvCxnSpPr>
            <p:nvPr/>
          </p:nvCxnSpPr>
          <p:spPr bwMode="auto">
            <a:xfrm>
              <a:off x="2260233" y="3605815"/>
              <a:ext cx="388043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7" name="AutoShape 39"/>
            <p:cNvCxnSpPr>
              <a:cxnSpLocks noChangeShapeType="1"/>
            </p:cNvCxnSpPr>
            <p:nvPr/>
          </p:nvCxnSpPr>
          <p:spPr bwMode="auto">
            <a:xfrm>
              <a:off x="2092197" y="2204864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8" name="AutoShape 39"/>
            <p:cNvCxnSpPr>
              <a:cxnSpLocks noChangeShapeType="1"/>
            </p:cNvCxnSpPr>
            <p:nvPr/>
          </p:nvCxnSpPr>
          <p:spPr bwMode="auto">
            <a:xfrm>
              <a:off x="2092197" y="1840062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9" name="AutoShape 39"/>
            <p:cNvCxnSpPr>
              <a:cxnSpLocks noChangeShapeType="1"/>
            </p:cNvCxnSpPr>
            <p:nvPr/>
          </p:nvCxnSpPr>
          <p:spPr bwMode="auto">
            <a:xfrm>
              <a:off x="2092197" y="2523849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0" name="AutoShape 39"/>
            <p:cNvCxnSpPr>
              <a:cxnSpLocks noChangeShapeType="1"/>
            </p:cNvCxnSpPr>
            <p:nvPr/>
          </p:nvCxnSpPr>
          <p:spPr bwMode="auto">
            <a:xfrm>
              <a:off x="2092197" y="2833888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1" name="AutoShape 39"/>
            <p:cNvCxnSpPr>
              <a:cxnSpLocks noChangeShapeType="1"/>
            </p:cNvCxnSpPr>
            <p:nvPr/>
          </p:nvCxnSpPr>
          <p:spPr bwMode="auto">
            <a:xfrm>
              <a:off x="2092197" y="3212976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2" name="AutoShape 39"/>
            <p:cNvCxnSpPr>
              <a:cxnSpLocks noChangeShapeType="1"/>
            </p:cNvCxnSpPr>
            <p:nvPr/>
          </p:nvCxnSpPr>
          <p:spPr bwMode="auto">
            <a:xfrm>
              <a:off x="2092197" y="3501008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3" name="AutoShape 39"/>
            <p:cNvCxnSpPr>
              <a:cxnSpLocks noChangeShapeType="1"/>
            </p:cNvCxnSpPr>
            <p:nvPr/>
          </p:nvCxnSpPr>
          <p:spPr bwMode="auto">
            <a:xfrm>
              <a:off x="2092197" y="3882477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graphicFrame>
        <p:nvGraphicFramePr>
          <p:cNvPr id="185" name="表格 184"/>
          <p:cNvGraphicFramePr>
            <a:graphicFrameLocks noGrp="1"/>
          </p:cNvGraphicFramePr>
          <p:nvPr/>
        </p:nvGraphicFramePr>
        <p:xfrm>
          <a:off x="2483768" y="1124744"/>
          <a:ext cx="6192687" cy="4511040"/>
        </p:xfrm>
        <a:graphic>
          <a:graphicData uri="http://schemas.openxmlformats.org/drawingml/2006/table">
            <a:tbl>
              <a:tblPr/>
              <a:tblGrid>
                <a:gridCol w="425319"/>
                <a:gridCol w="522447"/>
                <a:gridCol w="434521"/>
                <a:gridCol w="421230"/>
                <a:gridCol w="342505"/>
                <a:gridCol w="407938"/>
                <a:gridCol w="393625"/>
                <a:gridCol w="435543"/>
                <a:gridCol w="310810"/>
                <a:gridCol w="310810"/>
                <a:gridCol w="310810"/>
                <a:gridCol w="310810"/>
                <a:gridCol w="310810"/>
                <a:gridCol w="310810"/>
                <a:gridCol w="310810"/>
                <a:gridCol w="633889"/>
              </a:tblGrid>
              <a:tr h="179705">
                <a:tc gridSpan="7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仿宋_GB2312"/>
                        </a:rPr>
                        <a:t>输入</a:t>
                      </a:r>
                      <a:endParaRPr lang="zh-CN" sz="1600" b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仿宋_GB2312"/>
                        </a:rPr>
                        <a:t>输出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spc="-10">
                          <a:latin typeface="Times New Roman"/>
                          <a:ea typeface="仿宋_GB2312"/>
                        </a:rPr>
                        <a:t>字形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kern="100" spc="-10" dirty="0">
                          <a:latin typeface="Times New Roman"/>
                          <a:ea typeface="仿宋_GB2312"/>
                        </a:rPr>
                        <a:t>LT</a:t>
                      </a:r>
                      <a:endParaRPr lang="zh-CN" sz="1600" b="1" i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kern="100" spc="-10" dirty="0">
                          <a:latin typeface="Times New Roman"/>
                          <a:ea typeface="仿宋_GB2312"/>
                        </a:rPr>
                        <a:t>RBI</a:t>
                      </a:r>
                      <a:endParaRPr lang="zh-CN" sz="1600" b="1" i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kern="100" spc="-10" dirty="0">
                          <a:latin typeface="Times New Roman"/>
                          <a:ea typeface="仿宋_GB2312"/>
                        </a:rPr>
                        <a:t>D</a:t>
                      </a:r>
                      <a:endParaRPr lang="zh-CN" sz="1600" b="1" i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kern="100" spc="-10" dirty="0">
                          <a:latin typeface="Times New Roman"/>
                          <a:ea typeface="仿宋_GB2312"/>
                        </a:rPr>
                        <a:t>C</a:t>
                      </a:r>
                      <a:endParaRPr lang="zh-CN" sz="1600" b="1" i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kern="100" spc="-10" dirty="0">
                          <a:latin typeface="Times New Roman"/>
                          <a:ea typeface="仿宋_GB2312"/>
                        </a:rPr>
                        <a:t>B</a:t>
                      </a:r>
                      <a:endParaRPr lang="zh-CN" sz="1600" b="1" i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kern="100" spc="-10">
                          <a:latin typeface="Times New Roman"/>
                          <a:ea typeface="仿宋_GB2312"/>
                        </a:rPr>
                        <a:t>A</a:t>
                      </a:r>
                      <a:endParaRPr lang="zh-CN" sz="1600" b="1" i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kern="100" spc="-10" dirty="0">
                          <a:latin typeface="Times New Roman"/>
                          <a:ea typeface="仿宋_GB2312"/>
                        </a:rPr>
                        <a:t>BI</a:t>
                      </a:r>
                      <a:r>
                        <a:rPr lang="en-US" sz="1600" b="1" i="0" kern="100" spc="-10" dirty="0">
                          <a:latin typeface="Times New Roman"/>
                          <a:ea typeface="仿宋_GB2312"/>
                        </a:rPr>
                        <a:t>/</a:t>
                      </a:r>
                      <a:r>
                        <a:rPr lang="en-US" sz="1600" b="1" i="1" kern="100" dirty="0">
                          <a:latin typeface="Times New Roman"/>
                          <a:ea typeface="宋体"/>
                        </a:rPr>
                        <a:t>RBO</a:t>
                      </a:r>
                      <a:endParaRPr lang="zh-CN" sz="1600" b="1" i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kern="100" spc="-10">
                          <a:latin typeface="Times New Roman"/>
                          <a:ea typeface="仿宋_GB2312"/>
                        </a:rPr>
                        <a:t>a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kern="100" spc="-10">
                          <a:latin typeface="Times New Roman"/>
                          <a:ea typeface="仿宋_GB2312"/>
                        </a:rPr>
                        <a:t>b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kern="100" spc="-10">
                          <a:latin typeface="Times New Roman"/>
                          <a:ea typeface="仿宋_GB2312"/>
                        </a:rPr>
                        <a:t>c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kern="100" spc="-10">
                          <a:latin typeface="Times New Roman"/>
                          <a:ea typeface="仿宋_GB2312"/>
                        </a:rPr>
                        <a:t>d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kern="100" spc="-10">
                          <a:latin typeface="Times New Roman"/>
                          <a:ea typeface="仿宋_GB2312"/>
                        </a:rPr>
                        <a:t>e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kern="100" spc="-10">
                          <a:latin typeface="Times New Roman"/>
                          <a:ea typeface="仿宋_GB2312"/>
                        </a:rPr>
                        <a:t>f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kern="100" spc="-10">
                          <a:latin typeface="Times New Roman"/>
                          <a:ea typeface="仿宋_GB2312"/>
                        </a:rPr>
                        <a:t>g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 dirty="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spc="-10">
                          <a:latin typeface="Times New Roman"/>
                          <a:ea typeface="仿宋_GB2312"/>
                        </a:rPr>
                        <a:t>熄灭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 dirty="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8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spc="-10">
                          <a:latin typeface="Times New Roman"/>
                          <a:ea typeface="仿宋_GB2312"/>
                        </a:rPr>
                        <a:t>熄灭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2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3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4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5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6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7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8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lang="zh-CN" alt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1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 dirty="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>
                          <a:latin typeface="Times New Roman"/>
                          <a:ea typeface="仿宋_GB2312"/>
                        </a:rPr>
                        <a:t>0</a:t>
                      </a:r>
                      <a:endParaRPr lang="zh-CN" sz="1600" b="1" kern="10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pc="-10" dirty="0">
                          <a:latin typeface="Times New Roman"/>
                          <a:ea typeface="仿宋_GB2312"/>
                        </a:rPr>
                        <a:t>9</a:t>
                      </a:r>
                      <a:endParaRPr lang="zh-CN" sz="1600" b="1" kern="100" dirty="0">
                        <a:latin typeface="Times New Roman"/>
                        <a:ea typeface="宋体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6" name="矩形 185"/>
          <p:cNvSpPr/>
          <p:nvPr/>
        </p:nvSpPr>
        <p:spPr>
          <a:xfrm>
            <a:off x="2987824" y="616032"/>
            <a:ext cx="5508239" cy="461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r>
              <a:rPr lang="zh-CN" altLang="zh-CN" sz="2400" dirty="0" smtClean="0">
                <a:solidFill>
                  <a:schemeClr val="tx1"/>
                </a:solidFill>
              </a:rPr>
              <a:t>选用译码驱动</a:t>
            </a:r>
            <a:r>
              <a:rPr lang="en-US" altLang="zh-CN" sz="2400" dirty="0" smtClean="0">
                <a:solidFill>
                  <a:schemeClr val="tx1"/>
                </a:solidFill>
              </a:rPr>
              <a:t>74LS47</a:t>
            </a:r>
            <a:r>
              <a:rPr lang="zh-CN" altLang="zh-CN" sz="2400" dirty="0" smtClean="0">
                <a:solidFill>
                  <a:schemeClr val="tx1"/>
                </a:solidFill>
              </a:rPr>
              <a:t>（共阳）</a:t>
            </a:r>
            <a:r>
              <a:rPr lang="zh-CN" altLang="en-US" sz="2400" dirty="0" smtClean="0">
                <a:solidFill>
                  <a:schemeClr val="tx1"/>
                </a:solidFill>
              </a:rPr>
              <a:t>和</a:t>
            </a:r>
            <a:r>
              <a:rPr lang="zh-CN" altLang="zh-CN" sz="2400" dirty="0" smtClean="0">
                <a:solidFill>
                  <a:schemeClr val="tx1"/>
                </a:solidFill>
              </a:rPr>
              <a:t>数码管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323850" y="1265818"/>
            <a:ext cx="842486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en-US" altLang="en-US" sz="2400" dirty="0" err="1" smtClean="0">
                <a:solidFill>
                  <a:schemeClr val="tx1"/>
                </a:solidFill>
              </a:rPr>
              <a:t>学生动手为主，教师指导为铺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188640"/>
            <a:ext cx="26532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课程形式和要求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3528" y="735087"/>
            <a:ext cx="1667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课程形式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3528" y="1916832"/>
            <a:ext cx="1667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课程要求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3528" y="2492896"/>
            <a:ext cx="84248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en-US" altLang="en-US" sz="2400" dirty="0" err="1" smtClean="0">
                <a:solidFill>
                  <a:schemeClr val="tx1"/>
                </a:solidFill>
              </a:rPr>
              <a:t>以组为单位</a:t>
            </a:r>
            <a:r>
              <a:rPr lang="en-US" altLang="en-US" sz="2400" dirty="0" err="1">
                <a:solidFill>
                  <a:schemeClr val="tx1"/>
                </a:solidFill>
              </a:rPr>
              <a:t>，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完成设计</a:t>
            </a:r>
            <a:r>
              <a:rPr lang="zh-CN" altLang="en-US" sz="2400" dirty="0">
                <a:solidFill>
                  <a:schemeClr val="tx1"/>
                </a:solidFill>
              </a:rPr>
              <a:t>并验证</a:t>
            </a:r>
            <a:r>
              <a:rPr lang="en-US" altLang="en-US" sz="2400" dirty="0">
                <a:solidFill>
                  <a:schemeClr val="tx1"/>
                </a:solidFill>
              </a:rPr>
              <a:t>，</a:t>
            </a:r>
            <a:r>
              <a:rPr lang="en-US" altLang="en-US" sz="2400" dirty="0" err="1">
                <a:solidFill>
                  <a:schemeClr val="tx1"/>
                </a:solidFill>
              </a:rPr>
              <a:t>提交设计报告</a:t>
            </a:r>
            <a:r>
              <a:rPr lang="en-US" altLang="en-US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ChangeArrowheads="1"/>
          </p:cNvSpPr>
          <p:nvPr/>
        </p:nvSpPr>
        <p:spPr bwMode="auto">
          <a:xfrm>
            <a:off x="431800" y="116632"/>
            <a:ext cx="4206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二、单元电路设计、器件选择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400" name="Rectangle 54"/>
          <p:cNvSpPr>
            <a:spLocks noChangeArrowheads="1"/>
          </p:cNvSpPr>
          <p:nvPr/>
        </p:nvSpPr>
        <p:spPr bwMode="auto">
          <a:xfrm>
            <a:off x="431800" y="591071"/>
            <a:ext cx="25058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仿宋_GB2312" pitchFamily="49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．译码显示电路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386" name="矩形 385"/>
          <p:cNvSpPr/>
          <p:nvPr/>
        </p:nvSpPr>
        <p:spPr>
          <a:xfrm>
            <a:off x="769201" y="1579726"/>
            <a:ext cx="2074607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利用</a:t>
            </a:r>
            <a:r>
              <a:rPr lang="en-US" altLang="zh-CN" sz="2000" dirty="0" smtClean="0">
                <a:solidFill>
                  <a:schemeClr val="tx1"/>
                </a:solidFill>
              </a:rPr>
              <a:t>74LS148</a:t>
            </a:r>
            <a:r>
              <a:rPr lang="zh-CN" altLang="en-US" sz="2000" dirty="0" smtClean="0">
                <a:solidFill>
                  <a:schemeClr val="tx1"/>
                </a:solidFill>
              </a:rPr>
              <a:t>在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i="1" dirty="0" smtClean="0">
                <a:solidFill>
                  <a:schemeClr val="tx1"/>
                </a:solidFill>
              </a:rPr>
              <a:t>EI</a:t>
            </a:r>
            <a:r>
              <a:rPr lang="en-US" altLang="zh-CN" sz="2000" dirty="0" smtClean="0">
                <a:solidFill>
                  <a:schemeClr val="tx1"/>
                </a:solidFill>
              </a:rPr>
              <a:t> = 0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I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0</a:t>
            </a:r>
            <a:r>
              <a:rPr lang="zh-CN" altLang="zh-CN" sz="2000" dirty="0" smtClean="0">
                <a:solidFill>
                  <a:schemeClr val="tx1"/>
                </a:solidFill>
              </a:rPr>
              <a:t>～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I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全为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时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没有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抢答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EO </a:t>
            </a:r>
            <a:r>
              <a:rPr lang="en-US" altLang="zh-CN" sz="2000" dirty="0" smtClean="0">
                <a:solidFill>
                  <a:schemeClr val="tx1"/>
                </a:solidFill>
              </a:rPr>
              <a:t>= 0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控制数码管不显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示，有抢答时，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i="1" dirty="0" smtClean="0">
                <a:solidFill>
                  <a:schemeClr val="tx1"/>
                </a:solidFill>
              </a:rPr>
              <a:t>EO</a:t>
            </a:r>
            <a:r>
              <a:rPr lang="en-US" altLang="zh-CN" sz="2000" dirty="0" smtClean="0">
                <a:solidFill>
                  <a:schemeClr val="tx1"/>
                </a:solidFill>
              </a:rPr>
              <a:t> = 1</a:t>
            </a:r>
            <a:r>
              <a:rPr lang="zh-CN" altLang="en-US" sz="2000" dirty="0" smtClean="0">
                <a:solidFill>
                  <a:schemeClr val="tx1"/>
                </a:solidFill>
              </a:rPr>
              <a:t>，显示。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2051720" y="4977280"/>
          <a:ext cx="5223393" cy="972000"/>
        </p:xfrm>
        <a:graphic>
          <a:graphicData uri="http://schemas.openxmlformats.org/drawingml/2006/table">
            <a:tbl>
              <a:tblPr/>
              <a:tblGrid>
                <a:gridCol w="363741"/>
                <a:gridCol w="363741"/>
                <a:gridCol w="363741"/>
                <a:gridCol w="363741"/>
                <a:gridCol w="363741"/>
                <a:gridCol w="363741"/>
                <a:gridCol w="363741"/>
                <a:gridCol w="363741"/>
                <a:gridCol w="363741"/>
                <a:gridCol w="371987"/>
                <a:gridCol w="371987"/>
                <a:gridCol w="371987"/>
                <a:gridCol w="415965"/>
                <a:gridCol w="417798"/>
              </a:tblGrid>
              <a:tr h="324000">
                <a:tc gridSpan="9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输　　　入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输　　出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EI</a:t>
                      </a:r>
                      <a:endParaRPr lang="zh-CN" sz="18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sz="1800" b="1" kern="100" baseline="-250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GS</a:t>
                      </a:r>
                      <a:endParaRPr lang="zh-CN" sz="18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EO</a:t>
                      </a:r>
                      <a:endParaRPr lang="zh-CN" sz="1800" b="1" i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87" name="组合 86"/>
          <p:cNvGrpSpPr/>
          <p:nvPr/>
        </p:nvGrpSpPr>
        <p:grpSpPr>
          <a:xfrm>
            <a:off x="3204248" y="998146"/>
            <a:ext cx="4032048" cy="3816401"/>
            <a:chOff x="3204248" y="998146"/>
            <a:chExt cx="4032048" cy="3816401"/>
          </a:xfrm>
        </p:grpSpPr>
        <p:cxnSp>
          <p:nvCxnSpPr>
            <p:cNvPr id="46084" name="AutoShape 4"/>
            <p:cNvCxnSpPr>
              <a:cxnSpLocks noChangeShapeType="1"/>
            </p:cNvCxnSpPr>
            <p:nvPr/>
          </p:nvCxnSpPr>
          <p:spPr bwMode="auto">
            <a:xfrm rot="16200000">
              <a:off x="6558500" y="3932339"/>
              <a:ext cx="144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085" name="AutoShape 5"/>
            <p:cNvCxnSpPr>
              <a:cxnSpLocks noChangeShapeType="1"/>
            </p:cNvCxnSpPr>
            <p:nvPr/>
          </p:nvCxnSpPr>
          <p:spPr bwMode="auto">
            <a:xfrm>
              <a:off x="4593455" y="4805861"/>
              <a:ext cx="180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089" name="AutoShape 9"/>
            <p:cNvCxnSpPr>
              <a:cxnSpLocks noChangeShapeType="1"/>
            </p:cNvCxnSpPr>
            <p:nvPr/>
          </p:nvCxnSpPr>
          <p:spPr bwMode="auto">
            <a:xfrm>
              <a:off x="5394252" y="4356396"/>
              <a:ext cx="288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6107" name="Rectangle 27"/>
            <p:cNvSpPr>
              <a:spLocks noChangeArrowheads="1"/>
            </p:cNvSpPr>
            <p:nvPr/>
          </p:nvSpPr>
          <p:spPr bwMode="auto">
            <a:xfrm>
              <a:off x="4053535" y="1700808"/>
              <a:ext cx="1260000" cy="2898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6109" name="Text Box 29"/>
            <p:cNvSpPr txBox="1">
              <a:spLocks noChangeArrowheads="1"/>
            </p:cNvSpPr>
            <p:nvPr/>
          </p:nvSpPr>
          <p:spPr bwMode="auto">
            <a:xfrm>
              <a:off x="4139395" y="3131482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B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4126571" y="2265828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D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4093312" y="1870952"/>
              <a:ext cx="286617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LT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4123547" y="4024236"/>
              <a:ext cx="315792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BI</a:t>
              </a:r>
              <a:r>
                <a:rPr kumimoji="0" lang="en-US" altLang="zh-CN" sz="1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/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RBO</a:t>
              </a:r>
              <a:endParaRPr kumimoji="0" lang="zh-CN" altLang="zh-CN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4881487" y="4212380"/>
              <a:ext cx="410369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RBI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4132983" y="3564308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A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16" name="Text Box 36"/>
            <p:cNvSpPr txBox="1">
              <a:spLocks noChangeArrowheads="1"/>
            </p:cNvSpPr>
            <p:nvPr/>
          </p:nvSpPr>
          <p:spPr bwMode="auto">
            <a:xfrm>
              <a:off x="4504029" y="1703133"/>
              <a:ext cx="387927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U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CC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17" name="Text Box 37"/>
            <p:cNvSpPr txBox="1">
              <a:spLocks noChangeArrowheads="1"/>
            </p:cNvSpPr>
            <p:nvPr/>
          </p:nvSpPr>
          <p:spPr bwMode="auto">
            <a:xfrm>
              <a:off x="5060156" y="1835228"/>
              <a:ext cx="149647" cy="3497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36000" tIns="36000" rIns="36000" bIns="3600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f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18" name="Text Box 38"/>
            <p:cNvSpPr txBox="1">
              <a:spLocks noChangeArrowheads="1"/>
            </p:cNvSpPr>
            <p:nvPr/>
          </p:nvSpPr>
          <p:spPr bwMode="auto">
            <a:xfrm>
              <a:off x="4545036" y="2777912"/>
              <a:ext cx="276999" cy="7437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74LS47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46119" name="AutoShape 39"/>
            <p:cNvCxnSpPr>
              <a:cxnSpLocks noChangeShapeType="1"/>
            </p:cNvCxnSpPr>
            <p:nvPr/>
          </p:nvCxnSpPr>
          <p:spPr bwMode="auto">
            <a:xfrm>
              <a:off x="4106359" y="1878716"/>
              <a:ext cx="2331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120" name="AutoShape 40"/>
            <p:cNvCxnSpPr>
              <a:cxnSpLocks noChangeShapeType="1"/>
            </p:cNvCxnSpPr>
            <p:nvPr/>
          </p:nvCxnSpPr>
          <p:spPr bwMode="auto">
            <a:xfrm>
              <a:off x="4181844" y="4034622"/>
              <a:ext cx="144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121" name="AutoShape 41"/>
            <p:cNvCxnSpPr>
              <a:cxnSpLocks noChangeShapeType="1"/>
            </p:cNvCxnSpPr>
            <p:nvPr/>
          </p:nvCxnSpPr>
          <p:spPr bwMode="auto">
            <a:xfrm>
              <a:off x="4880309" y="4227482"/>
              <a:ext cx="388043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6127" name="Text Box 47"/>
            <p:cNvSpPr txBox="1">
              <a:spLocks noChangeArrowheads="1"/>
            </p:cNvSpPr>
            <p:nvPr/>
          </p:nvSpPr>
          <p:spPr bwMode="auto">
            <a:xfrm>
              <a:off x="5108809" y="2202698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g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5108809" y="2537244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a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29" name="Text Box 49"/>
            <p:cNvSpPr txBox="1">
              <a:spLocks noChangeArrowheads="1"/>
            </p:cNvSpPr>
            <p:nvPr/>
          </p:nvSpPr>
          <p:spPr bwMode="auto">
            <a:xfrm>
              <a:off x="5108809" y="2870420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b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5115221" y="3204967"/>
              <a:ext cx="10259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c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31" name="Text Box 51"/>
            <p:cNvSpPr txBox="1">
              <a:spLocks noChangeArrowheads="1"/>
            </p:cNvSpPr>
            <p:nvPr/>
          </p:nvSpPr>
          <p:spPr bwMode="auto">
            <a:xfrm>
              <a:off x="5068344" y="3503849"/>
              <a:ext cx="188119" cy="3497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36000" tIns="36000" rIns="36000" bIns="3600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d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132" name="Text Box 52"/>
            <p:cNvSpPr txBox="1">
              <a:spLocks noChangeArrowheads="1"/>
            </p:cNvSpPr>
            <p:nvPr/>
          </p:nvSpPr>
          <p:spPr bwMode="auto">
            <a:xfrm>
              <a:off x="5116592" y="3872690"/>
              <a:ext cx="10259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e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46134" name="AutoShape 54"/>
            <p:cNvCxnSpPr>
              <a:cxnSpLocks noChangeShapeType="1"/>
            </p:cNvCxnSpPr>
            <p:nvPr/>
          </p:nvCxnSpPr>
          <p:spPr bwMode="auto">
            <a:xfrm>
              <a:off x="5302949" y="2328858"/>
              <a:ext cx="756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135" name="AutoShape 55"/>
            <p:cNvCxnSpPr>
              <a:cxnSpLocks noChangeShapeType="1"/>
            </p:cNvCxnSpPr>
            <p:nvPr/>
          </p:nvCxnSpPr>
          <p:spPr bwMode="auto">
            <a:xfrm>
              <a:off x="5302949" y="2664776"/>
              <a:ext cx="756000" cy="2742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136" name="AutoShape 56"/>
            <p:cNvCxnSpPr>
              <a:cxnSpLocks noChangeShapeType="1"/>
            </p:cNvCxnSpPr>
            <p:nvPr/>
          </p:nvCxnSpPr>
          <p:spPr bwMode="auto">
            <a:xfrm>
              <a:off x="5302949" y="3337983"/>
              <a:ext cx="756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137" name="AutoShape 57"/>
            <p:cNvCxnSpPr>
              <a:cxnSpLocks noChangeShapeType="1"/>
            </p:cNvCxnSpPr>
            <p:nvPr/>
          </p:nvCxnSpPr>
          <p:spPr bwMode="auto">
            <a:xfrm>
              <a:off x="5302949" y="4009819"/>
              <a:ext cx="1332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138" name="AutoShape 58"/>
            <p:cNvCxnSpPr>
              <a:cxnSpLocks noChangeShapeType="1"/>
            </p:cNvCxnSpPr>
            <p:nvPr/>
          </p:nvCxnSpPr>
          <p:spPr bwMode="auto">
            <a:xfrm>
              <a:off x="5302949" y="1992940"/>
              <a:ext cx="1332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139" name="AutoShape 59"/>
            <p:cNvCxnSpPr>
              <a:cxnSpLocks noChangeShapeType="1"/>
            </p:cNvCxnSpPr>
            <p:nvPr/>
          </p:nvCxnSpPr>
          <p:spPr bwMode="auto">
            <a:xfrm>
              <a:off x="5302949" y="3002065"/>
              <a:ext cx="756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140" name="AutoShape 60"/>
            <p:cNvCxnSpPr>
              <a:cxnSpLocks noChangeShapeType="1"/>
            </p:cNvCxnSpPr>
            <p:nvPr/>
          </p:nvCxnSpPr>
          <p:spPr bwMode="auto">
            <a:xfrm>
              <a:off x="5302949" y="3673901"/>
              <a:ext cx="756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7" name="AutoShape 39"/>
            <p:cNvCxnSpPr>
              <a:cxnSpLocks noChangeShapeType="1"/>
            </p:cNvCxnSpPr>
            <p:nvPr/>
          </p:nvCxnSpPr>
          <p:spPr bwMode="auto">
            <a:xfrm>
              <a:off x="5134914" y="2272950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8" name="AutoShape 39"/>
            <p:cNvCxnSpPr>
              <a:cxnSpLocks noChangeShapeType="1"/>
            </p:cNvCxnSpPr>
            <p:nvPr/>
          </p:nvCxnSpPr>
          <p:spPr bwMode="auto">
            <a:xfrm>
              <a:off x="5134914" y="1908148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9" name="AutoShape 39"/>
            <p:cNvCxnSpPr>
              <a:cxnSpLocks noChangeShapeType="1"/>
            </p:cNvCxnSpPr>
            <p:nvPr/>
          </p:nvCxnSpPr>
          <p:spPr bwMode="auto">
            <a:xfrm>
              <a:off x="5134914" y="2591935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0" name="AutoShape 39"/>
            <p:cNvCxnSpPr>
              <a:cxnSpLocks noChangeShapeType="1"/>
            </p:cNvCxnSpPr>
            <p:nvPr/>
          </p:nvCxnSpPr>
          <p:spPr bwMode="auto">
            <a:xfrm>
              <a:off x="5134914" y="2901974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1" name="AutoShape 39"/>
            <p:cNvCxnSpPr>
              <a:cxnSpLocks noChangeShapeType="1"/>
            </p:cNvCxnSpPr>
            <p:nvPr/>
          </p:nvCxnSpPr>
          <p:spPr bwMode="auto">
            <a:xfrm>
              <a:off x="5134914" y="3281062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2" name="AutoShape 39"/>
            <p:cNvCxnSpPr>
              <a:cxnSpLocks noChangeShapeType="1"/>
            </p:cNvCxnSpPr>
            <p:nvPr/>
          </p:nvCxnSpPr>
          <p:spPr bwMode="auto">
            <a:xfrm>
              <a:off x="5134914" y="3569094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3" name="AutoShape 39"/>
            <p:cNvCxnSpPr>
              <a:cxnSpLocks noChangeShapeType="1"/>
            </p:cNvCxnSpPr>
            <p:nvPr/>
          </p:nvCxnSpPr>
          <p:spPr bwMode="auto">
            <a:xfrm>
              <a:off x="5134914" y="3950563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9" name="Text Box 30"/>
            <p:cNvSpPr txBox="1">
              <a:spLocks noChangeArrowheads="1"/>
            </p:cNvSpPr>
            <p:nvPr/>
          </p:nvSpPr>
          <p:spPr bwMode="auto">
            <a:xfrm>
              <a:off x="4132983" y="2698655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C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70" name="AutoShape 40"/>
            <p:cNvCxnSpPr>
              <a:cxnSpLocks noChangeShapeType="1"/>
            </p:cNvCxnSpPr>
            <p:nvPr/>
          </p:nvCxnSpPr>
          <p:spPr bwMode="auto">
            <a:xfrm>
              <a:off x="4135963" y="4220518"/>
              <a:ext cx="28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8" name="Text Box 27"/>
            <p:cNvSpPr txBox="1">
              <a:spLocks noChangeArrowheads="1"/>
            </p:cNvSpPr>
            <p:nvPr/>
          </p:nvSpPr>
          <p:spPr bwMode="auto">
            <a:xfrm>
              <a:off x="3249133" y="2253361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59" name="Text Box 27"/>
            <p:cNvSpPr txBox="1">
              <a:spLocks noChangeArrowheads="1"/>
            </p:cNvSpPr>
            <p:nvPr/>
          </p:nvSpPr>
          <p:spPr bwMode="auto">
            <a:xfrm>
              <a:off x="3249133" y="2693246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60" name="Text Box 28"/>
            <p:cNvSpPr txBox="1">
              <a:spLocks noChangeArrowheads="1"/>
            </p:cNvSpPr>
            <p:nvPr/>
          </p:nvSpPr>
          <p:spPr bwMode="auto">
            <a:xfrm>
              <a:off x="3249133" y="3133131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61" name="Text Box 37"/>
            <p:cNvSpPr txBox="1">
              <a:spLocks noChangeArrowheads="1"/>
            </p:cNvSpPr>
            <p:nvPr/>
          </p:nvSpPr>
          <p:spPr bwMode="auto">
            <a:xfrm>
              <a:off x="3249133" y="3573017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264" name="AutoShape 8"/>
            <p:cNvCxnSpPr>
              <a:cxnSpLocks noChangeShapeType="1"/>
            </p:cNvCxnSpPr>
            <p:nvPr/>
          </p:nvCxnSpPr>
          <p:spPr bwMode="auto">
            <a:xfrm>
              <a:off x="3504626" y="2830153"/>
              <a:ext cx="54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5" name="AutoShape 9"/>
            <p:cNvCxnSpPr>
              <a:cxnSpLocks noChangeShapeType="1"/>
            </p:cNvCxnSpPr>
            <p:nvPr/>
          </p:nvCxnSpPr>
          <p:spPr bwMode="auto">
            <a:xfrm>
              <a:off x="3504626" y="3263208"/>
              <a:ext cx="54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6" name="AutoShape 10"/>
            <p:cNvCxnSpPr>
              <a:cxnSpLocks noChangeShapeType="1"/>
            </p:cNvCxnSpPr>
            <p:nvPr/>
          </p:nvCxnSpPr>
          <p:spPr bwMode="auto">
            <a:xfrm>
              <a:off x="3504626" y="3696263"/>
              <a:ext cx="54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9" name="AutoShape 13"/>
            <p:cNvCxnSpPr>
              <a:cxnSpLocks noChangeShapeType="1"/>
            </p:cNvCxnSpPr>
            <p:nvPr/>
          </p:nvCxnSpPr>
          <p:spPr bwMode="auto">
            <a:xfrm>
              <a:off x="3538346" y="4223075"/>
              <a:ext cx="43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29" name="AutoShape 13"/>
            <p:cNvCxnSpPr>
              <a:cxnSpLocks noChangeShapeType="1"/>
            </p:cNvCxnSpPr>
            <p:nvPr/>
          </p:nvCxnSpPr>
          <p:spPr bwMode="auto">
            <a:xfrm>
              <a:off x="3504626" y="2397098"/>
              <a:ext cx="54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53" name="Oval 77"/>
            <p:cNvSpPr>
              <a:spLocks noChangeArrowheads="1"/>
            </p:cNvSpPr>
            <p:nvPr/>
          </p:nvSpPr>
          <p:spPr bwMode="auto">
            <a:xfrm>
              <a:off x="3962801" y="418625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54" name="Oval 77"/>
            <p:cNvSpPr>
              <a:spLocks noChangeArrowheads="1"/>
            </p:cNvSpPr>
            <p:nvPr/>
          </p:nvSpPr>
          <p:spPr bwMode="auto">
            <a:xfrm>
              <a:off x="3962801" y="1962714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55" name="AutoShape 13"/>
            <p:cNvCxnSpPr>
              <a:cxnSpLocks noChangeShapeType="1"/>
            </p:cNvCxnSpPr>
            <p:nvPr/>
          </p:nvCxnSpPr>
          <p:spPr bwMode="auto">
            <a:xfrm>
              <a:off x="3822748" y="1999071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56" name="Oval 77"/>
            <p:cNvSpPr>
              <a:spLocks noChangeArrowheads="1"/>
            </p:cNvSpPr>
            <p:nvPr/>
          </p:nvSpPr>
          <p:spPr bwMode="auto">
            <a:xfrm>
              <a:off x="5325440" y="4321560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pic>
          <p:nvPicPr>
            <p:cNvPr id="358" name="图片 357" descr="未标题-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3615" y="2141565"/>
              <a:ext cx="1193771" cy="1728192"/>
            </a:xfrm>
            <a:prstGeom prst="rect">
              <a:avLst/>
            </a:prstGeom>
          </p:spPr>
        </p:pic>
        <p:grpSp>
          <p:nvGrpSpPr>
            <p:cNvPr id="359" name="组合 358"/>
            <p:cNvGrpSpPr/>
            <p:nvPr/>
          </p:nvGrpSpPr>
          <p:grpSpPr>
            <a:xfrm>
              <a:off x="6027164" y="2048643"/>
              <a:ext cx="1209132" cy="1847241"/>
              <a:chOff x="3974262" y="1529496"/>
              <a:chExt cx="1209132" cy="1847241"/>
            </a:xfrm>
          </p:grpSpPr>
          <p:sp>
            <p:nvSpPr>
              <p:cNvPr id="360" name="Text Box 19"/>
              <p:cNvSpPr txBox="1">
                <a:spLocks noChangeArrowheads="1"/>
              </p:cNvSpPr>
              <p:nvPr/>
            </p:nvSpPr>
            <p:spPr bwMode="auto">
              <a:xfrm>
                <a:off x="4567734" y="1529496"/>
                <a:ext cx="128588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just"/>
                <a:r>
                  <a:rPr lang="zh-CN" altLang="zh-CN" sz="2000" b="1" i="1" dirty="0">
                    <a:ea typeface="宋体" pitchFamily="2" charset="-122"/>
                  </a:rPr>
                  <a:t>a</a:t>
                </a:r>
                <a:endParaRPr lang="zh-CN" altLang="zh-CN" sz="2000" b="1" dirty="0"/>
              </a:p>
            </p:txBody>
          </p:sp>
          <p:sp>
            <p:nvSpPr>
              <p:cNvPr id="361" name="Text Box 19"/>
              <p:cNvSpPr txBox="1">
                <a:spLocks noChangeArrowheads="1"/>
              </p:cNvSpPr>
              <p:nvPr/>
            </p:nvSpPr>
            <p:spPr bwMode="auto">
              <a:xfrm>
                <a:off x="5040726" y="2060848"/>
                <a:ext cx="128588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just"/>
                <a:r>
                  <a:rPr lang="en-US" altLang="zh-CN" sz="2000" b="1" i="1" dirty="0" smtClean="0">
                    <a:ea typeface="宋体" pitchFamily="2" charset="-122"/>
                  </a:rPr>
                  <a:t>b</a:t>
                </a:r>
                <a:endParaRPr lang="zh-CN" altLang="zh-CN" sz="2000" b="1" dirty="0"/>
              </a:p>
            </p:txBody>
          </p:sp>
          <p:sp>
            <p:nvSpPr>
              <p:cNvPr id="362" name="Text Box 19"/>
              <p:cNvSpPr txBox="1">
                <a:spLocks noChangeArrowheads="1"/>
              </p:cNvSpPr>
              <p:nvPr/>
            </p:nvSpPr>
            <p:spPr bwMode="auto">
              <a:xfrm>
                <a:off x="4941422" y="2650560"/>
                <a:ext cx="11381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just"/>
                <a:r>
                  <a:rPr lang="en-US" altLang="zh-CN" sz="2000" b="1" i="1" dirty="0" smtClean="0">
                    <a:ea typeface="宋体" pitchFamily="2" charset="-122"/>
                  </a:rPr>
                  <a:t>c</a:t>
                </a:r>
                <a:endParaRPr lang="zh-CN" altLang="zh-CN" sz="2000" b="1" dirty="0"/>
              </a:p>
            </p:txBody>
          </p:sp>
          <p:sp>
            <p:nvSpPr>
              <p:cNvPr id="363" name="Text Box 19"/>
              <p:cNvSpPr txBox="1">
                <a:spLocks noChangeArrowheads="1"/>
              </p:cNvSpPr>
              <p:nvPr/>
            </p:nvSpPr>
            <p:spPr bwMode="auto">
              <a:xfrm>
                <a:off x="4392654" y="2780928"/>
                <a:ext cx="128588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just"/>
                <a:r>
                  <a:rPr lang="en-US" altLang="zh-CN" sz="2000" b="1" i="1" dirty="0" smtClean="0">
                    <a:ea typeface="宋体" pitchFamily="2" charset="-122"/>
                  </a:rPr>
                  <a:t>d</a:t>
                </a:r>
                <a:endParaRPr lang="zh-CN" altLang="zh-CN" sz="2000" b="1" dirty="0"/>
              </a:p>
            </p:txBody>
          </p:sp>
          <p:sp>
            <p:nvSpPr>
              <p:cNvPr id="364" name="Text Box 19"/>
              <p:cNvSpPr txBox="1">
                <a:spLocks noChangeArrowheads="1"/>
              </p:cNvSpPr>
              <p:nvPr/>
            </p:nvSpPr>
            <p:spPr bwMode="auto">
              <a:xfrm>
                <a:off x="3974262" y="2593564"/>
                <a:ext cx="11381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just"/>
                <a:r>
                  <a:rPr lang="en-US" altLang="zh-CN" sz="2000" b="1" i="1" dirty="0" smtClean="0">
                    <a:ea typeface="宋体" pitchFamily="2" charset="-122"/>
                  </a:rPr>
                  <a:t>e</a:t>
                </a:r>
                <a:endParaRPr lang="zh-CN" altLang="zh-CN" sz="2000" b="1" dirty="0"/>
              </a:p>
            </p:txBody>
          </p:sp>
          <p:sp>
            <p:nvSpPr>
              <p:cNvPr id="365" name="Text Box 19"/>
              <p:cNvSpPr txBox="1">
                <a:spLocks noChangeArrowheads="1"/>
              </p:cNvSpPr>
              <p:nvPr/>
            </p:nvSpPr>
            <p:spPr bwMode="auto">
              <a:xfrm>
                <a:off x="4054992" y="1969095"/>
                <a:ext cx="849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just"/>
                <a:r>
                  <a:rPr lang="en-US" altLang="zh-CN" sz="2000" b="1" i="1" dirty="0" smtClean="0">
                    <a:ea typeface="宋体" pitchFamily="2" charset="-122"/>
                  </a:rPr>
                  <a:t>f</a:t>
                </a:r>
                <a:endParaRPr lang="zh-CN" altLang="zh-CN" sz="2000" b="1" dirty="0"/>
              </a:p>
            </p:txBody>
          </p:sp>
          <p:sp>
            <p:nvSpPr>
              <p:cNvPr id="366" name="Text Box 19"/>
              <p:cNvSpPr txBox="1">
                <a:spLocks noChangeArrowheads="1"/>
              </p:cNvSpPr>
              <p:nvPr/>
            </p:nvSpPr>
            <p:spPr bwMode="auto">
              <a:xfrm>
                <a:off x="4523022" y="2091912"/>
                <a:ext cx="128588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just"/>
                <a:r>
                  <a:rPr lang="en-US" altLang="zh-CN" sz="2000" b="1" i="1" dirty="0" smtClean="0">
                    <a:ea typeface="宋体" pitchFamily="2" charset="-122"/>
                  </a:rPr>
                  <a:t>g</a:t>
                </a:r>
                <a:endParaRPr lang="zh-CN" altLang="zh-CN" sz="2000" b="1" dirty="0"/>
              </a:p>
            </p:txBody>
          </p:sp>
          <p:sp>
            <p:nvSpPr>
              <p:cNvPr id="367" name="Text Box 19"/>
              <p:cNvSpPr txBox="1">
                <a:spLocks noChangeArrowheads="1"/>
              </p:cNvSpPr>
              <p:nvPr/>
            </p:nvSpPr>
            <p:spPr bwMode="auto">
              <a:xfrm>
                <a:off x="5040726" y="3068960"/>
                <a:ext cx="1426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just"/>
                <a:r>
                  <a:rPr lang="en-US" altLang="zh-CN" sz="2000" b="1" i="1" dirty="0" smtClean="0">
                    <a:ea typeface="宋体" pitchFamily="2" charset="-122"/>
                  </a:rPr>
                  <a:t>h</a:t>
                </a:r>
                <a:endParaRPr lang="zh-CN" altLang="zh-CN" sz="2000" b="1" dirty="0"/>
              </a:p>
            </p:txBody>
          </p:sp>
        </p:grpSp>
        <p:sp>
          <p:nvSpPr>
            <p:cNvPr id="368" name="Rectangle 238"/>
            <p:cNvSpPr>
              <a:spLocks noChangeArrowheads="1"/>
            </p:cNvSpPr>
            <p:nvPr/>
          </p:nvSpPr>
          <p:spPr bwMode="auto">
            <a:xfrm rot="16200000">
              <a:off x="5631430" y="1828912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69" name="Rectangle 238"/>
            <p:cNvSpPr>
              <a:spLocks noChangeArrowheads="1"/>
            </p:cNvSpPr>
            <p:nvPr/>
          </p:nvSpPr>
          <p:spPr bwMode="auto">
            <a:xfrm rot="16200000">
              <a:off x="5631430" y="2165647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70" name="Rectangle 238"/>
            <p:cNvSpPr>
              <a:spLocks noChangeArrowheads="1"/>
            </p:cNvSpPr>
            <p:nvPr/>
          </p:nvSpPr>
          <p:spPr bwMode="auto">
            <a:xfrm rot="16200000">
              <a:off x="5631430" y="2502382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71" name="Rectangle 238"/>
            <p:cNvSpPr>
              <a:spLocks noChangeArrowheads="1"/>
            </p:cNvSpPr>
            <p:nvPr/>
          </p:nvSpPr>
          <p:spPr bwMode="auto">
            <a:xfrm rot="16200000">
              <a:off x="5631430" y="2839117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72" name="Rectangle 238"/>
            <p:cNvSpPr>
              <a:spLocks noChangeArrowheads="1"/>
            </p:cNvSpPr>
            <p:nvPr/>
          </p:nvSpPr>
          <p:spPr bwMode="auto">
            <a:xfrm rot="16200000">
              <a:off x="5631430" y="3175852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73" name="Rectangle 238"/>
            <p:cNvSpPr>
              <a:spLocks noChangeArrowheads="1"/>
            </p:cNvSpPr>
            <p:nvPr/>
          </p:nvSpPr>
          <p:spPr bwMode="auto">
            <a:xfrm rot="16200000">
              <a:off x="5631430" y="3512587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74" name="Rectangle 238"/>
            <p:cNvSpPr>
              <a:spLocks noChangeArrowheads="1"/>
            </p:cNvSpPr>
            <p:nvPr/>
          </p:nvSpPr>
          <p:spPr bwMode="auto">
            <a:xfrm rot="16200000">
              <a:off x="5631430" y="3849320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76" name="AutoShape 4"/>
            <p:cNvCxnSpPr>
              <a:cxnSpLocks noChangeShapeType="1"/>
            </p:cNvCxnSpPr>
            <p:nvPr/>
          </p:nvCxnSpPr>
          <p:spPr bwMode="auto">
            <a:xfrm rot="16200000">
              <a:off x="6540500" y="2078147"/>
              <a:ext cx="180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7" name="AutoShape 4"/>
            <p:cNvCxnSpPr>
              <a:cxnSpLocks noChangeShapeType="1"/>
            </p:cNvCxnSpPr>
            <p:nvPr/>
          </p:nvCxnSpPr>
          <p:spPr bwMode="auto">
            <a:xfrm rot="16200000">
              <a:off x="4574850" y="4706547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8" name="AutoShape 4"/>
            <p:cNvCxnSpPr>
              <a:cxnSpLocks noChangeShapeType="1"/>
            </p:cNvCxnSpPr>
            <p:nvPr/>
          </p:nvCxnSpPr>
          <p:spPr bwMode="auto">
            <a:xfrm rot="16200000">
              <a:off x="4485535" y="1502106"/>
              <a:ext cx="396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79" name="Text Box 35"/>
            <p:cNvSpPr txBox="1">
              <a:spLocks noChangeArrowheads="1"/>
            </p:cNvSpPr>
            <p:nvPr/>
          </p:nvSpPr>
          <p:spPr bwMode="auto">
            <a:xfrm>
              <a:off x="4475566" y="998146"/>
              <a:ext cx="413575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+5V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380" name="AutoShape 4"/>
            <p:cNvCxnSpPr>
              <a:cxnSpLocks noChangeShapeType="1"/>
            </p:cNvCxnSpPr>
            <p:nvPr/>
          </p:nvCxnSpPr>
          <p:spPr bwMode="auto">
            <a:xfrm rot="16200000">
              <a:off x="3575494" y="1754234"/>
              <a:ext cx="50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1" name="AutoShape 13"/>
            <p:cNvCxnSpPr>
              <a:cxnSpLocks noChangeShapeType="1"/>
            </p:cNvCxnSpPr>
            <p:nvPr/>
          </p:nvCxnSpPr>
          <p:spPr bwMode="auto">
            <a:xfrm>
              <a:off x="3818785" y="1513247"/>
              <a:ext cx="86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82" name="Oval 77"/>
            <p:cNvSpPr>
              <a:spLocks noChangeArrowheads="1"/>
            </p:cNvSpPr>
            <p:nvPr/>
          </p:nvSpPr>
          <p:spPr bwMode="auto">
            <a:xfrm>
              <a:off x="4646588" y="1475260"/>
              <a:ext cx="64800" cy="648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83" name="Text Box 37"/>
            <p:cNvSpPr txBox="1">
              <a:spLocks noChangeArrowheads="1"/>
            </p:cNvSpPr>
            <p:nvPr/>
          </p:nvSpPr>
          <p:spPr bwMode="auto">
            <a:xfrm>
              <a:off x="3204248" y="4077072"/>
              <a:ext cx="32060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EO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5" name="Text Box 259"/>
            <p:cNvSpPr txBox="1">
              <a:spLocks noChangeArrowheads="1"/>
            </p:cNvSpPr>
            <p:nvPr/>
          </p:nvSpPr>
          <p:spPr bwMode="auto">
            <a:xfrm>
              <a:off x="5594353" y="1465030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R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6" name="Text Box 259"/>
            <p:cNvSpPr txBox="1">
              <a:spLocks noChangeArrowheads="1"/>
            </p:cNvSpPr>
            <p:nvPr/>
          </p:nvSpPr>
          <p:spPr bwMode="auto">
            <a:xfrm>
              <a:off x="5400889" y="1646218"/>
              <a:ext cx="52418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200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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ChangeArrowheads="1"/>
          </p:cNvSpPr>
          <p:nvPr/>
        </p:nvSpPr>
        <p:spPr bwMode="auto">
          <a:xfrm>
            <a:off x="431800" y="116632"/>
            <a:ext cx="45159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三、电路原理图（电源未设计）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grpSp>
        <p:nvGrpSpPr>
          <p:cNvPr id="545" name="组合 544"/>
          <p:cNvGrpSpPr/>
          <p:nvPr/>
        </p:nvGrpSpPr>
        <p:grpSpPr>
          <a:xfrm>
            <a:off x="349915" y="659734"/>
            <a:ext cx="8444170" cy="4768662"/>
            <a:chOff x="349915" y="659734"/>
            <a:chExt cx="8444170" cy="4768662"/>
          </a:xfrm>
        </p:grpSpPr>
        <p:cxnSp>
          <p:nvCxnSpPr>
            <p:cNvPr id="2158" name="AutoShape 110"/>
            <p:cNvCxnSpPr>
              <a:cxnSpLocks noChangeShapeType="1"/>
            </p:cNvCxnSpPr>
            <p:nvPr/>
          </p:nvCxnSpPr>
          <p:spPr bwMode="auto">
            <a:xfrm>
              <a:off x="741933" y="1915101"/>
              <a:ext cx="322508" cy="13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59" name="Rectangle 111"/>
            <p:cNvSpPr>
              <a:spLocks noChangeArrowheads="1"/>
            </p:cNvSpPr>
            <p:nvPr/>
          </p:nvSpPr>
          <p:spPr bwMode="auto">
            <a:xfrm>
              <a:off x="829415" y="1840708"/>
              <a:ext cx="147544" cy="7439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160" name="Oval 112"/>
            <p:cNvSpPr>
              <a:spLocks noChangeArrowheads="1"/>
            </p:cNvSpPr>
            <p:nvPr/>
          </p:nvSpPr>
          <p:spPr bwMode="auto">
            <a:xfrm>
              <a:off x="754990" y="196485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161" name="Oval 113"/>
            <p:cNvSpPr>
              <a:spLocks noChangeArrowheads="1"/>
            </p:cNvSpPr>
            <p:nvPr/>
          </p:nvSpPr>
          <p:spPr bwMode="auto">
            <a:xfrm>
              <a:off x="976959" y="196485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219" name="Text Box 171"/>
            <p:cNvSpPr txBox="1">
              <a:spLocks noChangeArrowheads="1"/>
            </p:cNvSpPr>
            <p:nvPr/>
          </p:nvSpPr>
          <p:spPr bwMode="auto">
            <a:xfrm>
              <a:off x="349915" y="1763376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0" name="Text Box 172"/>
            <p:cNvSpPr txBox="1">
              <a:spLocks noChangeArrowheads="1"/>
            </p:cNvSpPr>
            <p:nvPr/>
          </p:nvSpPr>
          <p:spPr bwMode="auto">
            <a:xfrm>
              <a:off x="349915" y="2032491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1" name="Text Box 173"/>
            <p:cNvSpPr txBox="1">
              <a:spLocks noChangeArrowheads="1"/>
            </p:cNvSpPr>
            <p:nvPr/>
          </p:nvSpPr>
          <p:spPr bwMode="auto">
            <a:xfrm>
              <a:off x="349915" y="2301606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2" name="Text Box 174"/>
            <p:cNvSpPr txBox="1">
              <a:spLocks noChangeArrowheads="1"/>
            </p:cNvSpPr>
            <p:nvPr/>
          </p:nvSpPr>
          <p:spPr bwMode="auto">
            <a:xfrm>
              <a:off x="349915" y="2570721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3" name="Text Box 175"/>
            <p:cNvSpPr txBox="1">
              <a:spLocks noChangeArrowheads="1"/>
            </p:cNvSpPr>
            <p:nvPr/>
          </p:nvSpPr>
          <p:spPr bwMode="auto">
            <a:xfrm>
              <a:off x="349915" y="2839836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4" name="Text Box 176"/>
            <p:cNvSpPr txBox="1">
              <a:spLocks noChangeArrowheads="1"/>
            </p:cNvSpPr>
            <p:nvPr/>
          </p:nvSpPr>
          <p:spPr bwMode="auto">
            <a:xfrm>
              <a:off x="349915" y="3108951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5" name="Text Box 177"/>
            <p:cNvSpPr txBox="1">
              <a:spLocks noChangeArrowheads="1"/>
            </p:cNvSpPr>
            <p:nvPr/>
          </p:nvSpPr>
          <p:spPr bwMode="auto">
            <a:xfrm>
              <a:off x="349915" y="3378066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26" name="Text Box 178"/>
            <p:cNvSpPr txBox="1">
              <a:spLocks noChangeArrowheads="1"/>
            </p:cNvSpPr>
            <p:nvPr/>
          </p:nvSpPr>
          <p:spPr bwMode="auto">
            <a:xfrm>
              <a:off x="349915" y="3647179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8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6" name="Rectangle 3"/>
            <p:cNvSpPr>
              <a:spLocks noChangeArrowheads="1"/>
            </p:cNvSpPr>
            <p:nvPr/>
          </p:nvSpPr>
          <p:spPr bwMode="auto">
            <a:xfrm>
              <a:off x="2332721" y="1513849"/>
              <a:ext cx="1008000" cy="288944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67" name="AutoShape 5"/>
            <p:cNvCxnSpPr>
              <a:cxnSpLocks noChangeShapeType="1"/>
            </p:cNvCxnSpPr>
            <p:nvPr/>
          </p:nvCxnSpPr>
          <p:spPr bwMode="auto">
            <a:xfrm>
              <a:off x="3358895" y="1729760"/>
              <a:ext cx="144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8" name="AutoShape 6"/>
            <p:cNvCxnSpPr>
              <a:cxnSpLocks noChangeShapeType="1"/>
            </p:cNvCxnSpPr>
            <p:nvPr/>
          </p:nvCxnSpPr>
          <p:spPr bwMode="auto">
            <a:xfrm>
              <a:off x="3353438" y="2002131"/>
              <a:ext cx="1566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9" name="AutoShape 7"/>
            <p:cNvCxnSpPr>
              <a:cxnSpLocks noChangeShapeType="1"/>
            </p:cNvCxnSpPr>
            <p:nvPr/>
          </p:nvCxnSpPr>
          <p:spPr bwMode="auto">
            <a:xfrm>
              <a:off x="3353438" y="2275935"/>
              <a:ext cx="1566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0" name="AutoShape 8"/>
            <p:cNvCxnSpPr>
              <a:cxnSpLocks noChangeShapeType="1"/>
            </p:cNvCxnSpPr>
            <p:nvPr/>
          </p:nvCxnSpPr>
          <p:spPr bwMode="auto">
            <a:xfrm>
              <a:off x="3353438" y="2548305"/>
              <a:ext cx="1566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1" name="AutoShape 9"/>
            <p:cNvCxnSpPr>
              <a:cxnSpLocks noChangeShapeType="1"/>
            </p:cNvCxnSpPr>
            <p:nvPr/>
          </p:nvCxnSpPr>
          <p:spPr bwMode="auto">
            <a:xfrm>
              <a:off x="3353438" y="2822110"/>
              <a:ext cx="1566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2" name="AutoShape 10"/>
            <p:cNvCxnSpPr>
              <a:cxnSpLocks noChangeShapeType="1"/>
            </p:cNvCxnSpPr>
            <p:nvPr/>
          </p:nvCxnSpPr>
          <p:spPr bwMode="auto">
            <a:xfrm>
              <a:off x="3353438" y="3093047"/>
              <a:ext cx="1566000" cy="286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3" name="AutoShape 11"/>
            <p:cNvCxnSpPr>
              <a:cxnSpLocks noChangeShapeType="1"/>
            </p:cNvCxnSpPr>
            <p:nvPr/>
          </p:nvCxnSpPr>
          <p:spPr bwMode="auto">
            <a:xfrm>
              <a:off x="3353438" y="3368285"/>
              <a:ext cx="1566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4" name="AutoShape 12"/>
            <p:cNvCxnSpPr>
              <a:cxnSpLocks noChangeShapeType="1"/>
            </p:cNvCxnSpPr>
            <p:nvPr/>
          </p:nvCxnSpPr>
          <p:spPr bwMode="auto">
            <a:xfrm>
              <a:off x="3353438" y="3639221"/>
              <a:ext cx="1566000" cy="286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5" name="AutoShape 13"/>
            <p:cNvCxnSpPr>
              <a:cxnSpLocks noChangeShapeType="1"/>
            </p:cNvCxnSpPr>
            <p:nvPr/>
          </p:nvCxnSpPr>
          <p:spPr bwMode="auto">
            <a:xfrm>
              <a:off x="3353438" y="3913026"/>
              <a:ext cx="144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6" name="AutoShape 14"/>
            <p:cNvCxnSpPr>
              <a:cxnSpLocks noChangeShapeType="1"/>
            </p:cNvCxnSpPr>
            <p:nvPr/>
          </p:nvCxnSpPr>
          <p:spPr bwMode="auto">
            <a:xfrm>
              <a:off x="3358894" y="4188263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" name="AutoShape 15"/>
            <p:cNvCxnSpPr>
              <a:cxnSpLocks noChangeShapeType="1"/>
            </p:cNvCxnSpPr>
            <p:nvPr/>
          </p:nvCxnSpPr>
          <p:spPr bwMode="auto">
            <a:xfrm>
              <a:off x="632510" y="1729760"/>
              <a:ext cx="169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" name="AutoShape 16"/>
            <p:cNvCxnSpPr>
              <a:cxnSpLocks noChangeShapeType="1"/>
            </p:cNvCxnSpPr>
            <p:nvPr/>
          </p:nvCxnSpPr>
          <p:spPr bwMode="auto">
            <a:xfrm>
              <a:off x="1048241" y="2002131"/>
              <a:ext cx="129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9" name="AutoShape 17"/>
            <p:cNvCxnSpPr>
              <a:cxnSpLocks noChangeShapeType="1"/>
            </p:cNvCxnSpPr>
            <p:nvPr/>
          </p:nvCxnSpPr>
          <p:spPr bwMode="auto">
            <a:xfrm>
              <a:off x="1048241" y="2275935"/>
              <a:ext cx="129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0" name="AutoShape 18"/>
            <p:cNvCxnSpPr>
              <a:cxnSpLocks noChangeShapeType="1"/>
            </p:cNvCxnSpPr>
            <p:nvPr/>
          </p:nvCxnSpPr>
          <p:spPr bwMode="auto">
            <a:xfrm>
              <a:off x="1048241" y="2548305"/>
              <a:ext cx="129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1" name="AutoShape 19"/>
            <p:cNvCxnSpPr>
              <a:cxnSpLocks noChangeShapeType="1"/>
            </p:cNvCxnSpPr>
            <p:nvPr/>
          </p:nvCxnSpPr>
          <p:spPr bwMode="auto">
            <a:xfrm>
              <a:off x="1048241" y="2822110"/>
              <a:ext cx="129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2" name="AutoShape 20"/>
            <p:cNvCxnSpPr>
              <a:cxnSpLocks noChangeShapeType="1"/>
            </p:cNvCxnSpPr>
            <p:nvPr/>
          </p:nvCxnSpPr>
          <p:spPr bwMode="auto">
            <a:xfrm>
              <a:off x="1048241" y="3093047"/>
              <a:ext cx="129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3" name="AutoShape 21"/>
            <p:cNvCxnSpPr>
              <a:cxnSpLocks noChangeShapeType="1"/>
            </p:cNvCxnSpPr>
            <p:nvPr/>
          </p:nvCxnSpPr>
          <p:spPr bwMode="auto">
            <a:xfrm>
              <a:off x="1048241" y="3368285"/>
              <a:ext cx="129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4" name="AutoShape 22"/>
            <p:cNvCxnSpPr>
              <a:cxnSpLocks noChangeShapeType="1"/>
            </p:cNvCxnSpPr>
            <p:nvPr/>
          </p:nvCxnSpPr>
          <p:spPr bwMode="auto">
            <a:xfrm>
              <a:off x="1048241" y="3639221"/>
              <a:ext cx="129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5" name="AutoShape 23"/>
            <p:cNvCxnSpPr>
              <a:cxnSpLocks noChangeShapeType="1"/>
            </p:cNvCxnSpPr>
            <p:nvPr/>
          </p:nvCxnSpPr>
          <p:spPr bwMode="auto">
            <a:xfrm>
              <a:off x="1048241" y="3913026"/>
              <a:ext cx="129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6" name="AutoShape 24"/>
            <p:cNvCxnSpPr>
              <a:cxnSpLocks noChangeShapeType="1"/>
            </p:cNvCxnSpPr>
            <p:nvPr/>
          </p:nvCxnSpPr>
          <p:spPr bwMode="auto">
            <a:xfrm>
              <a:off x="632510" y="4188263"/>
              <a:ext cx="169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87" name="Text Box 25"/>
            <p:cNvSpPr txBox="1">
              <a:spLocks noChangeArrowheads="1"/>
            </p:cNvSpPr>
            <p:nvPr/>
          </p:nvSpPr>
          <p:spPr bwMode="auto">
            <a:xfrm>
              <a:off x="2382525" y="1599146"/>
              <a:ext cx="32060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OE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88" name="Text Box 26"/>
            <p:cNvSpPr txBox="1">
              <a:spLocks noChangeArrowheads="1"/>
            </p:cNvSpPr>
            <p:nvPr/>
          </p:nvSpPr>
          <p:spPr bwMode="auto">
            <a:xfrm>
              <a:off x="2385143" y="1874384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89" name="Text Box 27"/>
            <p:cNvSpPr txBox="1">
              <a:spLocks noChangeArrowheads="1"/>
            </p:cNvSpPr>
            <p:nvPr/>
          </p:nvSpPr>
          <p:spPr bwMode="auto">
            <a:xfrm>
              <a:off x="2384427" y="2148187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0" name="Text Box 28"/>
            <p:cNvSpPr txBox="1">
              <a:spLocks noChangeArrowheads="1"/>
            </p:cNvSpPr>
            <p:nvPr/>
          </p:nvSpPr>
          <p:spPr bwMode="auto">
            <a:xfrm>
              <a:off x="2384427" y="2421992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1" name="Text Box 29"/>
            <p:cNvSpPr txBox="1">
              <a:spLocks noChangeArrowheads="1"/>
            </p:cNvSpPr>
            <p:nvPr/>
          </p:nvSpPr>
          <p:spPr bwMode="auto">
            <a:xfrm>
              <a:off x="2384427" y="2695796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2" name="Text Box 30"/>
            <p:cNvSpPr txBox="1">
              <a:spLocks noChangeArrowheads="1"/>
            </p:cNvSpPr>
            <p:nvPr/>
          </p:nvSpPr>
          <p:spPr bwMode="auto">
            <a:xfrm>
              <a:off x="2384427" y="2971034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3" name="Text Box 31"/>
            <p:cNvSpPr txBox="1">
              <a:spLocks noChangeArrowheads="1"/>
            </p:cNvSpPr>
            <p:nvPr/>
          </p:nvSpPr>
          <p:spPr bwMode="auto">
            <a:xfrm>
              <a:off x="2384427" y="3244837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4" name="Text Box 32"/>
            <p:cNvSpPr txBox="1">
              <a:spLocks noChangeArrowheads="1"/>
            </p:cNvSpPr>
            <p:nvPr/>
          </p:nvSpPr>
          <p:spPr bwMode="auto">
            <a:xfrm>
              <a:off x="2384427" y="3518642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5" name="Text Box 33"/>
            <p:cNvSpPr txBox="1">
              <a:spLocks noChangeArrowheads="1"/>
            </p:cNvSpPr>
            <p:nvPr/>
          </p:nvSpPr>
          <p:spPr bwMode="auto">
            <a:xfrm>
              <a:off x="2384427" y="3792446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D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6" name="Text Box 34"/>
            <p:cNvSpPr txBox="1">
              <a:spLocks noChangeArrowheads="1"/>
            </p:cNvSpPr>
            <p:nvPr/>
          </p:nvSpPr>
          <p:spPr bwMode="auto">
            <a:xfrm>
              <a:off x="2386530" y="4072760"/>
              <a:ext cx="455253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GND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7" name="Text Box 35"/>
            <p:cNvSpPr txBox="1">
              <a:spLocks noChangeArrowheads="1"/>
            </p:cNvSpPr>
            <p:nvPr/>
          </p:nvSpPr>
          <p:spPr bwMode="auto">
            <a:xfrm>
              <a:off x="2911150" y="1588255"/>
              <a:ext cx="370246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U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CC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8" name="Text Box 36"/>
            <p:cNvSpPr txBox="1">
              <a:spLocks noChangeArrowheads="1"/>
            </p:cNvSpPr>
            <p:nvPr/>
          </p:nvSpPr>
          <p:spPr bwMode="auto">
            <a:xfrm>
              <a:off x="3046869" y="1857181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9" name="Text Box 37"/>
            <p:cNvSpPr txBox="1">
              <a:spLocks noChangeArrowheads="1"/>
            </p:cNvSpPr>
            <p:nvPr/>
          </p:nvSpPr>
          <p:spPr bwMode="auto">
            <a:xfrm>
              <a:off x="3046154" y="2130985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0" name="Text Box 38"/>
            <p:cNvSpPr txBox="1">
              <a:spLocks noChangeArrowheads="1"/>
            </p:cNvSpPr>
            <p:nvPr/>
          </p:nvSpPr>
          <p:spPr bwMode="auto">
            <a:xfrm>
              <a:off x="3046154" y="2404789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1" name="Text Box 39"/>
            <p:cNvSpPr txBox="1">
              <a:spLocks noChangeArrowheads="1"/>
            </p:cNvSpPr>
            <p:nvPr/>
          </p:nvSpPr>
          <p:spPr bwMode="auto">
            <a:xfrm>
              <a:off x="3046154" y="2678593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2" name="Text Box 40"/>
            <p:cNvSpPr txBox="1">
              <a:spLocks noChangeArrowheads="1"/>
            </p:cNvSpPr>
            <p:nvPr/>
          </p:nvSpPr>
          <p:spPr bwMode="auto">
            <a:xfrm>
              <a:off x="3046154" y="2953831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3" name="Text Box 41"/>
            <p:cNvSpPr txBox="1">
              <a:spLocks noChangeArrowheads="1"/>
            </p:cNvSpPr>
            <p:nvPr/>
          </p:nvSpPr>
          <p:spPr bwMode="auto">
            <a:xfrm>
              <a:off x="3046154" y="3227635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4" name="Text Box 42"/>
            <p:cNvSpPr txBox="1">
              <a:spLocks noChangeArrowheads="1"/>
            </p:cNvSpPr>
            <p:nvPr/>
          </p:nvSpPr>
          <p:spPr bwMode="auto">
            <a:xfrm>
              <a:off x="3046154" y="3501440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5" name="Text Box 43"/>
            <p:cNvSpPr txBox="1">
              <a:spLocks noChangeArrowheads="1"/>
            </p:cNvSpPr>
            <p:nvPr/>
          </p:nvSpPr>
          <p:spPr bwMode="auto">
            <a:xfrm>
              <a:off x="3046154" y="3775243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06" name="Text Box 44"/>
            <p:cNvSpPr txBox="1">
              <a:spLocks noChangeArrowheads="1"/>
            </p:cNvSpPr>
            <p:nvPr/>
          </p:nvSpPr>
          <p:spPr bwMode="auto">
            <a:xfrm>
              <a:off x="3000427" y="4049048"/>
              <a:ext cx="294953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LE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07" name="AutoShape 45"/>
            <p:cNvCxnSpPr>
              <a:cxnSpLocks noChangeShapeType="1"/>
            </p:cNvCxnSpPr>
            <p:nvPr/>
          </p:nvCxnSpPr>
          <p:spPr bwMode="auto">
            <a:xfrm>
              <a:off x="2423004" y="1617065"/>
              <a:ext cx="252000" cy="143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08" name="Text Box 66"/>
            <p:cNvSpPr txBox="1">
              <a:spLocks noChangeArrowheads="1"/>
            </p:cNvSpPr>
            <p:nvPr/>
          </p:nvSpPr>
          <p:spPr bwMode="auto">
            <a:xfrm>
              <a:off x="2704534" y="2528200"/>
              <a:ext cx="264374" cy="8200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74LS573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09" name="AutoShape 91"/>
            <p:cNvCxnSpPr>
              <a:cxnSpLocks noChangeShapeType="1"/>
            </p:cNvCxnSpPr>
            <p:nvPr/>
          </p:nvCxnSpPr>
          <p:spPr bwMode="auto">
            <a:xfrm>
              <a:off x="939951" y="803700"/>
              <a:ext cx="608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0" name="AutoShape 168"/>
            <p:cNvCxnSpPr>
              <a:cxnSpLocks noChangeShapeType="1"/>
            </p:cNvCxnSpPr>
            <p:nvPr/>
          </p:nvCxnSpPr>
          <p:spPr bwMode="auto">
            <a:xfrm>
              <a:off x="3502345" y="802757"/>
              <a:ext cx="1434" cy="93466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11" name="Rectangle 178"/>
            <p:cNvSpPr>
              <a:spLocks noChangeArrowheads="1"/>
            </p:cNvSpPr>
            <p:nvPr/>
          </p:nvSpPr>
          <p:spPr bwMode="auto">
            <a:xfrm>
              <a:off x="3620381" y="4281442"/>
              <a:ext cx="1080000" cy="360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2" name="Oval 179"/>
            <p:cNvSpPr>
              <a:spLocks noChangeArrowheads="1"/>
            </p:cNvSpPr>
            <p:nvPr/>
          </p:nvSpPr>
          <p:spPr bwMode="auto">
            <a:xfrm>
              <a:off x="4124381" y="4655252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3" name="Oval 180"/>
            <p:cNvSpPr>
              <a:spLocks noChangeArrowheads="1"/>
            </p:cNvSpPr>
            <p:nvPr/>
          </p:nvSpPr>
          <p:spPr bwMode="auto">
            <a:xfrm>
              <a:off x="3650235" y="388102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4" name="Oval 181"/>
            <p:cNvSpPr>
              <a:spLocks noChangeArrowheads="1"/>
            </p:cNvSpPr>
            <p:nvPr/>
          </p:nvSpPr>
          <p:spPr bwMode="auto">
            <a:xfrm>
              <a:off x="3787462" y="3607222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5" name="Oval 182"/>
            <p:cNvSpPr>
              <a:spLocks noChangeArrowheads="1"/>
            </p:cNvSpPr>
            <p:nvPr/>
          </p:nvSpPr>
          <p:spPr bwMode="auto">
            <a:xfrm>
              <a:off x="3924689" y="3335799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6" name="Oval 183"/>
            <p:cNvSpPr>
              <a:spLocks noChangeArrowheads="1"/>
            </p:cNvSpPr>
            <p:nvPr/>
          </p:nvSpPr>
          <p:spPr bwMode="auto">
            <a:xfrm>
              <a:off x="4061916" y="3059614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7" name="Oval 184"/>
            <p:cNvSpPr>
              <a:spLocks noChangeArrowheads="1"/>
            </p:cNvSpPr>
            <p:nvPr/>
          </p:nvSpPr>
          <p:spPr bwMode="auto">
            <a:xfrm>
              <a:off x="4199143" y="2788191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8" name="Oval 185"/>
            <p:cNvSpPr>
              <a:spLocks noChangeArrowheads="1"/>
            </p:cNvSpPr>
            <p:nvPr/>
          </p:nvSpPr>
          <p:spPr bwMode="auto">
            <a:xfrm>
              <a:off x="4336370" y="251676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19" name="Oval 186"/>
            <p:cNvSpPr>
              <a:spLocks noChangeArrowheads="1"/>
            </p:cNvSpPr>
            <p:nvPr/>
          </p:nvSpPr>
          <p:spPr bwMode="auto">
            <a:xfrm>
              <a:off x="4473597" y="224058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20" name="Oval 187"/>
            <p:cNvSpPr>
              <a:spLocks noChangeArrowheads="1"/>
            </p:cNvSpPr>
            <p:nvPr/>
          </p:nvSpPr>
          <p:spPr bwMode="auto">
            <a:xfrm>
              <a:off x="4610826" y="1971541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21" name="AutoShape 188"/>
            <p:cNvCxnSpPr>
              <a:cxnSpLocks noChangeShapeType="1"/>
            </p:cNvCxnSpPr>
            <p:nvPr/>
          </p:nvCxnSpPr>
          <p:spPr bwMode="auto">
            <a:xfrm>
              <a:off x="3625643" y="5072541"/>
              <a:ext cx="54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24" name="Rectangle 191"/>
            <p:cNvSpPr>
              <a:spLocks noChangeArrowheads="1"/>
            </p:cNvSpPr>
            <p:nvPr/>
          </p:nvSpPr>
          <p:spPr bwMode="auto">
            <a:xfrm>
              <a:off x="3302143" y="4689146"/>
              <a:ext cx="405867" cy="24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25" name="Oval 192"/>
            <p:cNvSpPr>
              <a:spLocks noChangeArrowheads="1"/>
            </p:cNvSpPr>
            <p:nvPr/>
          </p:nvSpPr>
          <p:spPr bwMode="auto">
            <a:xfrm>
              <a:off x="3468965" y="459834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26" name="Text Box 193"/>
            <p:cNvSpPr txBox="1">
              <a:spLocks noChangeArrowheads="1"/>
            </p:cNvSpPr>
            <p:nvPr/>
          </p:nvSpPr>
          <p:spPr bwMode="auto">
            <a:xfrm>
              <a:off x="3408897" y="4661278"/>
              <a:ext cx="19236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&amp;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27" name="Text Box 194"/>
            <p:cNvSpPr txBox="1">
              <a:spLocks noChangeArrowheads="1"/>
            </p:cNvSpPr>
            <p:nvPr/>
          </p:nvSpPr>
          <p:spPr bwMode="auto">
            <a:xfrm>
              <a:off x="4068585" y="4357883"/>
              <a:ext cx="183593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&amp;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28" name="Text Box 195"/>
            <p:cNvSpPr txBox="1">
              <a:spLocks noChangeArrowheads="1"/>
            </p:cNvSpPr>
            <p:nvPr/>
          </p:nvSpPr>
          <p:spPr bwMode="auto">
            <a:xfrm>
              <a:off x="2530989" y="4658772"/>
              <a:ext cx="743793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74LS00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32" name="AutoShape 199"/>
            <p:cNvCxnSpPr>
              <a:cxnSpLocks noChangeShapeType="1"/>
            </p:cNvCxnSpPr>
            <p:nvPr/>
          </p:nvCxnSpPr>
          <p:spPr bwMode="auto">
            <a:xfrm rot="5400000">
              <a:off x="2897094" y="2539665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38" name="AutoShape 205"/>
            <p:cNvCxnSpPr>
              <a:cxnSpLocks noChangeShapeType="1"/>
            </p:cNvCxnSpPr>
            <p:nvPr/>
          </p:nvCxnSpPr>
          <p:spPr bwMode="auto">
            <a:xfrm rot="5400000">
              <a:off x="2759865" y="2539665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44" name="AutoShape 211"/>
            <p:cNvCxnSpPr>
              <a:cxnSpLocks noChangeShapeType="1"/>
            </p:cNvCxnSpPr>
            <p:nvPr/>
          </p:nvCxnSpPr>
          <p:spPr bwMode="auto">
            <a:xfrm rot="5400000">
              <a:off x="2622638" y="2539665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0" name="AutoShape 217"/>
            <p:cNvCxnSpPr>
              <a:cxnSpLocks noChangeShapeType="1"/>
            </p:cNvCxnSpPr>
            <p:nvPr/>
          </p:nvCxnSpPr>
          <p:spPr bwMode="auto">
            <a:xfrm rot="5400000">
              <a:off x="2485411" y="2539665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6" name="AutoShape 223"/>
            <p:cNvCxnSpPr>
              <a:cxnSpLocks noChangeShapeType="1"/>
            </p:cNvCxnSpPr>
            <p:nvPr/>
          </p:nvCxnSpPr>
          <p:spPr bwMode="auto">
            <a:xfrm rot="5400000">
              <a:off x="2348184" y="2539665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62" name="AutoShape 229"/>
            <p:cNvCxnSpPr>
              <a:cxnSpLocks noChangeShapeType="1"/>
            </p:cNvCxnSpPr>
            <p:nvPr/>
          </p:nvCxnSpPr>
          <p:spPr bwMode="auto">
            <a:xfrm rot="5400000">
              <a:off x="2210957" y="2539665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68" name="AutoShape 235"/>
            <p:cNvCxnSpPr>
              <a:cxnSpLocks noChangeShapeType="1"/>
            </p:cNvCxnSpPr>
            <p:nvPr/>
          </p:nvCxnSpPr>
          <p:spPr bwMode="auto">
            <a:xfrm rot="5400000">
              <a:off x="2073730" y="2539665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4" name="AutoShape 241"/>
            <p:cNvCxnSpPr>
              <a:cxnSpLocks noChangeShapeType="1"/>
            </p:cNvCxnSpPr>
            <p:nvPr/>
          </p:nvCxnSpPr>
          <p:spPr bwMode="auto">
            <a:xfrm rot="5400000">
              <a:off x="1936503" y="2539665"/>
              <a:ext cx="3492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77" name="Oval 244"/>
            <p:cNvSpPr>
              <a:spLocks noChangeArrowheads="1"/>
            </p:cNvSpPr>
            <p:nvPr/>
          </p:nvSpPr>
          <p:spPr bwMode="auto">
            <a:xfrm rot="5400000">
              <a:off x="3787668" y="770326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78" name="Oval 245"/>
            <p:cNvSpPr>
              <a:spLocks noChangeArrowheads="1"/>
            </p:cNvSpPr>
            <p:nvPr/>
          </p:nvSpPr>
          <p:spPr bwMode="auto">
            <a:xfrm rot="5400000">
              <a:off x="3923411" y="770326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79" name="Oval 246"/>
            <p:cNvSpPr>
              <a:spLocks noChangeArrowheads="1"/>
            </p:cNvSpPr>
            <p:nvPr/>
          </p:nvSpPr>
          <p:spPr bwMode="auto">
            <a:xfrm rot="5400000">
              <a:off x="4059154" y="770326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80" name="Oval 247"/>
            <p:cNvSpPr>
              <a:spLocks noChangeArrowheads="1"/>
            </p:cNvSpPr>
            <p:nvPr/>
          </p:nvSpPr>
          <p:spPr bwMode="auto">
            <a:xfrm rot="5400000">
              <a:off x="4194897" y="770326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81" name="Oval 248"/>
            <p:cNvSpPr>
              <a:spLocks noChangeArrowheads="1"/>
            </p:cNvSpPr>
            <p:nvPr/>
          </p:nvSpPr>
          <p:spPr bwMode="auto">
            <a:xfrm rot="5400000">
              <a:off x="4330640" y="770326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82" name="Oval 249"/>
            <p:cNvSpPr>
              <a:spLocks noChangeArrowheads="1"/>
            </p:cNvSpPr>
            <p:nvPr/>
          </p:nvSpPr>
          <p:spPr bwMode="auto">
            <a:xfrm rot="5400000">
              <a:off x="4466383" y="770326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83" name="Oval 250"/>
            <p:cNvSpPr>
              <a:spLocks noChangeArrowheads="1"/>
            </p:cNvSpPr>
            <p:nvPr/>
          </p:nvSpPr>
          <p:spPr bwMode="auto">
            <a:xfrm rot="5400000">
              <a:off x="3470565" y="770326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84" name="Oval 251"/>
            <p:cNvSpPr>
              <a:spLocks noChangeArrowheads="1"/>
            </p:cNvSpPr>
            <p:nvPr/>
          </p:nvSpPr>
          <p:spPr bwMode="auto">
            <a:xfrm rot="5400000">
              <a:off x="3650249" y="770326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85" name="AutoShape 252"/>
            <p:cNvCxnSpPr>
              <a:cxnSpLocks noChangeShapeType="1"/>
            </p:cNvCxnSpPr>
            <p:nvPr/>
          </p:nvCxnSpPr>
          <p:spPr bwMode="auto">
            <a:xfrm>
              <a:off x="4162274" y="4738887"/>
              <a:ext cx="0" cy="3240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6" name="AutoShape 253"/>
            <p:cNvCxnSpPr>
              <a:cxnSpLocks noChangeShapeType="1"/>
            </p:cNvCxnSpPr>
            <p:nvPr/>
          </p:nvCxnSpPr>
          <p:spPr bwMode="auto">
            <a:xfrm>
              <a:off x="3504360" y="4180605"/>
              <a:ext cx="0" cy="4320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87" name="Text Box 254"/>
            <p:cNvSpPr txBox="1">
              <a:spLocks noChangeArrowheads="1"/>
            </p:cNvSpPr>
            <p:nvPr/>
          </p:nvSpPr>
          <p:spPr bwMode="auto">
            <a:xfrm>
              <a:off x="4283968" y="4653136"/>
              <a:ext cx="709893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74LS30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88" name="AutoShape 255"/>
            <p:cNvCxnSpPr>
              <a:cxnSpLocks noChangeShapeType="1"/>
            </p:cNvCxnSpPr>
            <p:nvPr/>
          </p:nvCxnSpPr>
          <p:spPr bwMode="auto">
            <a:xfrm>
              <a:off x="3620472" y="4936474"/>
              <a:ext cx="0" cy="1440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89" name="Text Box 259"/>
            <p:cNvSpPr txBox="1">
              <a:spLocks noChangeArrowheads="1"/>
            </p:cNvSpPr>
            <p:nvPr/>
          </p:nvSpPr>
          <p:spPr bwMode="auto">
            <a:xfrm>
              <a:off x="4775075" y="854468"/>
              <a:ext cx="21159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/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R</a:t>
              </a:r>
              <a:r>
                <a:rPr kumimoji="0" lang="en-US" altLang="zh-CN" dirty="0" smtClean="0">
                  <a:solidFill>
                    <a:schemeClr val="tx1"/>
                  </a:solidFill>
                  <a:ea typeface="宋体" pitchFamily="2" charset="-122"/>
                  <a:cs typeface="Times New Roman" pitchFamily="18" charset="0"/>
                  <a:sym typeface="Symbol" pitchFamily="18" charset="2"/>
                </a:rPr>
                <a:t> 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90" name="Text Box 260"/>
            <p:cNvSpPr txBox="1">
              <a:spLocks noChangeArrowheads="1"/>
            </p:cNvSpPr>
            <p:nvPr/>
          </p:nvSpPr>
          <p:spPr bwMode="auto">
            <a:xfrm>
              <a:off x="7175997" y="775737"/>
              <a:ext cx="117019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LED—</a:t>
              </a:r>
              <a:r>
                <a:rPr kumimoji="0" lang="zh-CN" alt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_GB2312" pitchFamily="49" charset="-122"/>
                  <a:cs typeface="Times New Roman" pitchFamily="18" charset="0"/>
                </a:rPr>
                <a:t>红色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_GB2312" pitchFamily="49" charset="-122"/>
                <a:cs typeface="Times New Roman" pitchFamily="18" charset="0"/>
              </a:endParaRPr>
            </a:p>
          </p:txBody>
        </p:sp>
        <p:sp>
          <p:nvSpPr>
            <p:cNvPr id="391" name="Text Box 195"/>
            <p:cNvSpPr txBox="1">
              <a:spLocks noChangeArrowheads="1"/>
            </p:cNvSpPr>
            <p:nvPr/>
          </p:nvSpPr>
          <p:spPr bwMode="auto">
            <a:xfrm>
              <a:off x="547102" y="659734"/>
              <a:ext cx="394726" cy="264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+5V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95" name="AutoShape 24"/>
            <p:cNvCxnSpPr>
              <a:cxnSpLocks noChangeShapeType="1"/>
            </p:cNvCxnSpPr>
            <p:nvPr/>
          </p:nvCxnSpPr>
          <p:spPr bwMode="auto">
            <a:xfrm>
              <a:off x="531474" y="5425301"/>
              <a:ext cx="180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97" name="AutoShape 255"/>
            <p:cNvCxnSpPr>
              <a:cxnSpLocks noChangeShapeType="1"/>
            </p:cNvCxnSpPr>
            <p:nvPr/>
          </p:nvCxnSpPr>
          <p:spPr bwMode="auto">
            <a:xfrm>
              <a:off x="3381071" y="4936474"/>
              <a:ext cx="0" cy="14400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98" name="AutoShape 188"/>
            <p:cNvCxnSpPr>
              <a:cxnSpLocks noChangeShapeType="1"/>
            </p:cNvCxnSpPr>
            <p:nvPr/>
          </p:nvCxnSpPr>
          <p:spPr bwMode="auto">
            <a:xfrm>
              <a:off x="1156543" y="5072541"/>
              <a:ext cx="223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med"/>
            </a:ln>
          </p:spPr>
        </p:cxnSp>
        <p:sp>
          <p:nvSpPr>
            <p:cNvPr id="408" name="Oval 180"/>
            <p:cNvSpPr>
              <a:spLocks noChangeArrowheads="1"/>
            </p:cNvSpPr>
            <p:nvPr/>
          </p:nvSpPr>
          <p:spPr bwMode="auto">
            <a:xfrm>
              <a:off x="1263763" y="3878490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09" name="Oval 181"/>
            <p:cNvSpPr>
              <a:spLocks noChangeArrowheads="1"/>
            </p:cNvSpPr>
            <p:nvPr/>
          </p:nvSpPr>
          <p:spPr bwMode="auto">
            <a:xfrm>
              <a:off x="1392140" y="360536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0" name="Oval 182"/>
            <p:cNvSpPr>
              <a:spLocks noChangeArrowheads="1"/>
            </p:cNvSpPr>
            <p:nvPr/>
          </p:nvSpPr>
          <p:spPr bwMode="auto">
            <a:xfrm>
              <a:off x="1519871" y="333224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1" name="Oval 183"/>
            <p:cNvSpPr>
              <a:spLocks noChangeArrowheads="1"/>
            </p:cNvSpPr>
            <p:nvPr/>
          </p:nvSpPr>
          <p:spPr bwMode="auto">
            <a:xfrm>
              <a:off x="1650629" y="3059119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2" name="Oval 184"/>
            <p:cNvSpPr>
              <a:spLocks noChangeArrowheads="1"/>
            </p:cNvSpPr>
            <p:nvPr/>
          </p:nvSpPr>
          <p:spPr bwMode="auto">
            <a:xfrm>
              <a:off x="1775397" y="2785995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3" name="Oval 185"/>
            <p:cNvSpPr>
              <a:spLocks noChangeArrowheads="1"/>
            </p:cNvSpPr>
            <p:nvPr/>
          </p:nvSpPr>
          <p:spPr bwMode="auto">
            <a:xfrm>
              <a:off x="1905683" y="2512871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4" name="Oval 186"/>
            <p:cNvSpPr>
              <a:spLocks noChangeArrowheads="1"/>
            </p:cNvSpPr>
            <p:nvPr/>
          </p:nvSpPr>
          <p:spPr bwMode="auto">
            <a:xfrm>
              <a:off x="2032107" y="223974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5" name="Oval 187"/>
            <p:cNvSpPr>
              <a:spLocks noChangeArrowheads="1"/>
            </p:cNvSpPr>
            <p:nvPr/>
          </p:nvSpPr>
          <p:spPr bwMode="auto">
            <a:xfrm>
              <a:off x="2161799" y="196662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421" name="AutoShape 201"/>
            <p:cNvCxnSpPr>
              <a:cxnSpLocks noChangeShapeType="1"/>
            </p:cNvCxnSpPr>
            <p:nvPr/>
          </p:nvCxnSpPr>
          <p:spPr bwMode="auto">
            <a:xfrm rot="5400000">
              <a:off x="1600067" y="1387922"/>
              <a:ext cx="118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27" name="AutoShape 207"/>
            <p:cNvCxnSpPr>
              <a:cxnSpLocks noChangeShapeType="1"/>
            </p:cNvCxnSpPr>
            <p:nvPr/>
          </p:nvCxnSpPr>
          <p:spPr bwMode="auto">
            <a:xfrm rot="5400000">
              <a:off x="1327899" y="1531922"/>
              <a:ext cx="147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3" name="AutoShape 213"/>
            <p:cNvCxnSpPr>
              <a:cxnSpLocks noChangeShapeType="1"/>
            </p:cNvCxnSpPr>
            <p:nvPr/>
          </p:nvCxnSpPr>
          <p:spPr bwMode="auto">
            <a:xfrm rot="5400000">
              <a:off x="1073731" y="1657922"/>
              <a:ext cx="172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9" name="AutoShape 219"/>
            <p:cNvCxnSpPr>
              <a:cxnSpLocks noChangeShapeType="1"/>
            </p:cNvCxnSpPr>
            <p:nvPr/>
          </p:nvCxnSpPr>
          <p:spPr bwMode="auto">
            <a:xfrm rot="5400000">
              <a:off x="801563" y="1801922"/>
              <a:ext cx="20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45" name="AutoShape 225"/>
            <p:cNvCxnSpPr>
              <a:cxnSpLocks noChangeShapeType="1"/>
            </p:cNvCxnSpPr>
            <p:nvPr/>
          </p:nvCxnSpPr>
          <p:spPr bwMode="auto">
            <a:xfrm rot="5400000">
              <a:off x="529395" y="1945922"/>
              <a:ext cx="230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51" name="AutoShape 231"/>
            <p:cNvCxnSpPr>
              <a:cxnSpLocks noChangeShapeType="1"/>
            </p:cNvCxnSpPr>
            <p:nvPr/>
          </p:nvCxnSpPr>
          <p:spPr bwMode="auto">
            <a:xfrm rot="5400000">
              <a:off x="275228" y="2071922"/>
              <a:ext cx="255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57" name="AutoShape 237"/>
            <p:cNvCxnSpPr>
              <a:cxnSpLocks noChangeShapeType="1"/>
            </p:cNvCxnSpPr>
            <p:nvPr/>
          </p:nvCxnSpPr>
          <p:spPr bwMode="auto">
            <a:xfrm rot="5400000">
              <a:off x="3061" y="2215922"/>
              <a:ext cx="28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3" name="AutoShape 243"/>
            <p:cNvCxnSpPr>
              <a:cxnSpLocks noChangeShapeType="1"/>
            </p:cNvCxnSpPr>
            <p:nvPr/>
          </p:nvCxnSpPr>
          <p:spPr bwMode="auto">
            <a:xfrm rot="5400000">
              <a:off x="-269106" y="2359922"/>
              <a:ext cx="3132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64" name="Oval 244"/>
            <p:cNvSpPr>
              <a:spLocks noChangeArrowheads="1"/>
            </p:cNvSpPr>
            <p:nvPr/>
          </p:nvSpPr>
          <p:spPr bwMode="auto">
            <a:xfrm rot="5400000">
              <a:off x="1394066" y="770098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5" name="Oval 245"/>
            <p:cNvSpPr>
              <a:spLocks noChangeArrowheads="1"/>
            </p:cNvSpPr>
            <p:nvPr/>
          </p:nvSpPr>
          <p:spPr bwMode="auto">
            <a:xfrm rot="5400000">
              <a:off x="1522024" y="770098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6" name="Oval 246"/>
            <p:cNvSpPr>
              <a:spLocks noChangeArrowheads="1"/>
            </p:cNvSpPr>
            <p:nvPr/>
          </p:nvSpPr>
          <p:spPr bwMode="auto">
            <a:xfrm rot="5400000">
              <a:off x="1649982" y="770098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7" name="Oval 247"/>
            <p:cNvSpPr>
              <a:spLocks noChangeArrowheads="1"/>
            </p:cNvSpPr>
            <p:nvPr/>
          </p:nvSpPr>
          <p:spPr bwMode="auto">
            <a:xfrm rot="5400000">
              <a:off x="1777940" y="770098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8" name="Oval 248"/>
            <p:cNvSpPr>
              <a:spLocks noChangeArrowheads="1"/>
            </p:cNvSpPr>
            <p:nvPr/>
          </p:nvSpPr>
          <p:spPr bwMode="auto">
            <a:xfrm rot="5400000">
              <a:off x="1905898" y="770098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9" name="Oval 249"/>
            <p:cNvSpPr>
              <a:spLocks noChangeArrowheads="1"/>
            </p:cNvSpPr>
            <p:nvPr/>
          </p:nvSpPr>
          <p:spPr bwMode="auto">
            <a:xfrm rot="5400000">
              <a:off x="2033856" y="770098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70" name="Oval 251"/>
            <p:cNvSpPr>
              <a:spLocks noChangeArrowheads="1"/>
            </p:cNvSpPr>
            <p:nvPr/>
          </p:nvSpPr>
          <p:spPr bwMode="auto">
            <a:xfrm rot="5400000">
              <a:off x="1266108" y="770098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472" name="AutoShape 110"/>
            <p:cNvCxnSpPr>
              <a:cxnSpLocks noChangeShapeType="1"/>
            </p:cNvCxnSpPr>
            <p:nvPr/>
          </p:nvCxnSpPr>
          <p:spPr bwMode="auto">
            <a:xfrm>
              <a:off x="741933" y="2187811"/>
              <a:ext cx="322508" cy="13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73" name="Rectangle 111"/>
            <p:cNvSpPr>
              <a:spLocks noChangeArrowheads="1"/>
            </p:cNvSpPr>
            <p:nvPr/>
          </p:nvSpPr>
          <p:spPr bwMode="auto">
            <a:xfrm>
              <a:off x="829415" y="2113418"/>
              <a:ext cx="147544" cy="7439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74" name="Oval 112"/>
            <p:cNvSpPr>
              <a:spLocks noChangeArrowheads="1"/>
            </p:cNvSpPr>
            <p:nvPr/>
          </p:nvSpPr>
          <p:spPr bwMode="auto">
            <a:xfrm>
              <a:off x="754990" y="223756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75" name="Oval 113"/>
            <p:cNvSpPr>
              <a:spLocks noChangeArrowheads="1"/>
            </p:cNvSpPr>
            <p:nvPr/>
          </p:nvSpPr>
          <p:spPr bwMode="auto">
            <a:xfrm>
              <a:off x="976959" y="223756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477" name="AutoShape 110"/>
            <p:cNvCxnSpPr>
              <a:cxnSpLocks noChangeShapeType="1"/>
            </p:cNvCxnSpPr>
            <p:nvPr/>
          </p:nvCxnSpPr>
          <p:spPr bwMode="auto">
            <a:xfrm>
              <a:off x="741933" y="2460521"/>
              <a:ext cx="322508" cy="13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78" name="Rectangle 111"/>
            <p:cNvSpPr>
              <a:spLocks noChangeArrowheads="1"/>
            </p:cNvSpPr>
            <p:nvPr/>
          </p:nvSpPr>
          <p:spPr bwMode="auto">
            <a:xfrm>
              <a:off x="829415" y="2386128"/>
              <a:ext cx="147544" cy="7439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79" name="Oval 112"/>
            <p:cNvSpPr>
              <a:spLocks noChangeArrowheads="1"/>
            </p:cNvSpPr>
            <p:nvPr/>
          </p:nvSpPr>
          <p:spPr bwMode="auto">
            <a:xfrm>
              <a:off x="754990" y="251027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80" name="Oval 113"/>
            <p:cNvSpPr>
              <a:spLocks noChangeArrowheads="1"/>
            </p:cNvSpPr>
            <p:nvPr/>
          </p:nvSpPr>
          <p:spPr bwMode="auto">
            <a:xfrm>
              <a:off x="976959" y="251027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482" name="AutoShape 110"/>
            <p:cNvCxnSpPr>
              <a:cxnSpLocks noChangeShapeType="1"/>
            </p:cNvCxnSpPr>
            <p:nvPr/>
          </p:nvCxnSpPr>
          <p:spPr bwMode="auto">
            <a:xfrm>
              <a:off x="741933" y="2733231"/>
              <a:ext cx="322508" cy="13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83" name="Rectangle 111"/>
            <p:cNvSpPr>
              <a:spLocks noChangeArrowheads="1"/>
            </p:cNvSpPr>
            <p:nvPr/>
          </p:nvSpPr>
          <p:spPr bwMode="auto">
            <a:xfrm>
              <a:off x="829415" y="2658838"/>
              <a:ext cx="147544" cy="7439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84" name="Oval 112"/>
            <p:cNvSpPr>
              <a:spLocks noChangeArrowheads="1"/>
            </p:cNvSpPr>
            <p:nvPr/>
          </p:nvSpPr>
          <p:spPr bwMode="auto">
            <a:xfrm>
              <a:off x="754990" y="278298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85" name="Oval 113"/>
            <p:cNvSpPr>
              <a:spLocks noChangeArrowheads="1"/>
            </p:cNvSpPr>
            <p:nvPr/>
          </p:nvSpPr>
          <p:spPr bwMode="auto">
            <a:xfrm>
              <a:off x="976959" y="278298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487" name="AutoShape 110"/>
            <p:cNvCxnSpPr>
              <a:cxnSpLocks noChangeShapeType="1"/>
            </p:cNvCxnSpPr>
            <p:nvPr/>
          </p:nvCxnSpPr>
          <p:spPr bwMode="auto">
            <a:xfrm>
              <a:off x="741933" y="3005941"/>
              <a:ext cx="322508" cy="13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88" name="Rectangle 111"/>
            <p:cNvSpPr>
              <a:spLocks noChangeArrowheads="1"/>
            </p:cNvSpPr>
            <p:nvPr/>
          </p:nvSpPr>
          <p:spPr bwMode="auto">
            <a:xfrm>
              <a:off x="829415" y="2931548"/>
              <a:ext cx="147544" cy="7439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89" name="Oval 112"/>
            <p:cNvSpPr>
              <a:spLocks noChangeArrowheads="1"/>
            </p:cNvSpPr>
            <p:nvPr/>
          </p:nvSpPr>
          <p:spPr bwMode="auto">
            <a:xfrm>
              <a:off x="754990" y="305569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90" name="Oval 113"/>
            <p:cNvSpPr>
              <a:spLocks noChangeArrowheads="1"/>
            </p:cNvSpPr>
            <p:nvPr/>
          </p:nvSpPr>
          <p:spPr bwMode="auto">
            <a:xfrm>
              <a:off x="976959" y="305569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492" name="AutoShape 110"/>
            <p:cNvCxnSpPr>
              <a:cxnSpLocks noChangeShapeType="1"/>
            </p:cNvCxnSpPr>
            <p:nvPr/>
          </p:nvCxnSpPr>
          <p:spPr bwMode="auto">
            <a:xfrm>
              <a:off x="741933" y="3278651"/>
              <a:ext cx="322508" cy="13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93" name="Rectangle 111"/>
            <p:cNvSpPr>
              <a:spLocks noChangeArrowheads="1"/>
            </p:cNvSpPr>
            <p:nvPr/>
          </p:nvSpPr>
          <p:spPr bwMode="auto">
            <a:xfrm>
              <a:off x="829415" y="3204258"/>
              <a:ext cx="147544" cy="7439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94" name="Oval 112"/>
            <p:cNvSpPr>
              <a:spLocks noChangeArrowheads="1"/>
            </p:cNvSpPr>
            <p:nvPr/>
          </p:nvSpPr>
          <p:spPr bwMode="auto">
            <a:xfrm>
              <a:off x="754990" y="332840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95" name="Oval 113"/>
            <p:cNvSpPr>
              <a:spLocks noChangeArrowheads="1"/>
            </p:cNvSpPr>
            <p:nvPr/>
          </p:nvSpPr>
          <p:spPr bwMode="auto">
            <a:xfrm>
              <a:off x="976959" y="332840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497" name="AutoShape 110"/>
            <p:cNvCxnSpPr>
              <a:cxnSpLocks noChangeShapeType="1"/>
            </p:cNvCxnSpPr>
            <p:nvPr/>
          </p:nvCxnSpPr>
          <p:spPr bwMode="auto">
            <a:xfrm>
              <a:off x="741933" y="3551361"/>
              <a:ext cx="322508" cy="13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98" name="Rectangle 111"/>
            <p:cNvSpPr>
              <a:spLocks noChangeArrowheads="1"/>
            </p:cNvSpPr>
            <p:nvPr/>
          </p:nvSpPr>
          <p:spPr bwMode="auto">
            <a:xfrm>
              <a:off x="829415" y="3476968"/>
              <a:ext cx="147544" cy="7439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99" name="Oval 112"/>
            <p:cNvSpPr>
              <a:spLocks noChangeArrowheads="1"/>
            </p:cNvSpPr>
            <p:nvPr/>
          </p:nvSpPr>
          <p:spPr bwMode="auto">
            <a:xfrm>
              <a:off x="754990" y="360111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00" name="Oval 113"/>
            <p:cNvSpPr>
              <a:spLocks noChangeArrowheads="1"/>
            </p:cNvSpPr>
            <p:nvPr/>
          </p:nvSpPr>
          <p:spPr bwMode="auto">
            <a:xfrm>
              <a:off x="976959" y="360111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502" name="AutoShape 110"/>
            <p:cNvCxnSpPr>
              <a:cxnSpLocks noChangeShapeType="1"/>
            </p:cNvCxnSpPr>
            <p:nvPr/>
          </p:nvCxnSpPr>
          <p:spPr bwMode="auto">
            <a:xfrm>
              <a:off x="741933" y="3824071"/>
              <a:ext cx="322508" cy="13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03" name="Rectangle 111"/>
            <p:cNvSpPr>
              <a:spLocks noChangeArrowheads="1"/>
            </p:cNvSpPr>
            <p:nvPr/>
          </p:nvSpPr>
          <p:spPr bwMode="auto">
            <a:xfrm>
              <a:off x="829415" y="3749678"/>
              <a:ext cx="147544" cy="7439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04" name="Oval 112"/>
            <p:cNvSpPr>
              <a:spLocks noChangeArrowheads="1"/>
            </p:cNvSpPr>
            <p:nvPr/>
          </p:nvSpPr>
          <p:spPr bwMode="auto">
            <a:xfrm>
              <a:off x="754990" y="387382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05" name="Oval 113"/>
            <p:cNvSpPr>
              <a:spLocks noChangeArrowheads="1"/>
            </p:cNvSpPr>
            <p:nvPr/>
          </p:nvSpPr>
          <p:spPr bwMode="auto">
            <a:xfrm>
              <a:off x="976959" y="3873823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511" name="AutoShape 16"/>
            <p:cNvCxnSpPr>
              <a:cxnSpLocks noChangeShapeType="1"/>
            </p:cNvCxnSpPr>
            <p:nvPr/>
          </p:nvCxnSpPr>
          <p:spPr bwMode="auto">
            <a:xfrm>
              <a:off x="613486" y="2001619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2" name="AutoShape 16"/>
            <p:cNvCxnSpPr>
              <a:cxnSpLocks noChangeShapeType="1"/>
            </p:cNvCxnSpPr>
            <p:nvPr/>
          </p:nvCxnSpPr>
          <p:spPr bwMode="auto">
            <a:xfrm>
              <a:off x="613486" y="2274570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3" name="AutoShape 16"/>
            <p:cNvCxnSpPr>
              <a:cxnSpLocks noChangeShapeType="1"/>
            </p:cNvCxnSpPr>
            <p:nvPr/>
          </p:nvCxnSpPr>
          <p:spPr bwMode="auto">
            <a:xfrm>
              <a:off x="613486" y="2547521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4" name="AutoShape 16"/>
            <p:cNvCxnSpPr>
              <a:cxnSpLocks noChangeShapeType="1"/>
            </p:cNvCxnSpPr>
            <p:nvPr/>
          </p:nvCxnSpPr>
          <p:spPr bwMode="auto">
            <a:xfrm>
              <a:off x="613486" y="2820472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5" name="AutoShape 16"/>
            <p:cNvCxnSpPr>
              <a:cxnSpLocks noChangeShapeType="1"/>
            </p:cNvCxnSpPr>
            <p:nvPr/>
          </p:nvCxnSpPr>
          <p:spPr bwMode="auto">
            <a:xfrm>
              <a:off x="613486" y="3093423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6" name="AutoShape 16"/>
            <p:cNvCxnSpPr>
              <a:cxnSpLocks noChangeShapeType="1"/>
            </p:cNvCxnSpPr>
            <p:nvPr/>
          </p:nvCxnSpPr>
          <p:spPr bwMode="auto">
            <a:xfrm>
              <a:off x="613486" y="3366374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7" name="AutoShape 16"/>
            <p:cNvCxnSpPr>
              <a:cxnSpLocks noChangeShapeType="1"/>
            </p:cNvCxnSpPr>
            <p:nvPr/>
          </p:nvCxnSpPr>
          <p:spPr bwMode="auto">
            <a:xfrm>
              <a:off x="613486" y="3639325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8" name="AutoShape 16"/>
            <p:cNvCxnSpPr>
              <a:cxnSpLocks noChangeShapeType="1"/>
            </p:cNvCxnSpPr>
            <p:nvPr/>
          </p:nvCxnSpPr>
          <p:spPr bwMode="auto">
            <a:xfrm>
              <a:off x="613486" y="3912273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9" name="AutoShape 242"/>
            <p:cNvCxnSpPr>
              <a:cxnSpLocks noChangeShapeType="1"/>
            </p:cNvCxnSpPr>
            <p:nvPr/>
          </p:nvCxnSpPr>
          <p:spPr bwMode="auto">
            <a:xfrm rot="5400000">
              <a:off x="-1235287" y="3573679"/>
              <a:ext cx="3708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20" name="Oval 180"/>
            <p:cNvSpPr>
              <a:spLocks noChangeArrowheads="1"/>
            </p:cNvSpPr>
            <p:nvPr/>
          </p:nvSpPr>
          <p:spPr bwMode="auto">
            <a:xfrm>
              <a:off x="587271" y="4152464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1" name="Oval 181"/>
            <p:cNvSpPr>
              <a:spLocks noChangeArrowheads="1"/>
            </p:cNvSpPr>
            <p:nvPr/>
          </p:nvSpPr>
          <p:spPr bwMode="auto">
            <a:xfrm>
              <a:off x="587271" y="3879341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2" name="Oval 182"/>
            <p:cNvSpPr>
              <a:spLocks noChangeArrowheads="1"/>
            </p:cNvSpPr>
            <p:nvPr/>
          </p:nvSpPr>
          <p:spPr bwMode="auto">
            <a:xfrm>
              <a:off x="587271" y="360621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3" name="Oval 183"/>
            <p:cNvSpPr>
              <a:spLocks noChangeArrowheads="1"/>
            </p:cNvSpPr>
            <p:nvPr/>
          </p:nvSpPr>
          <p:spPr bwMode="auto">
            <a:xfrm>
              <a:off x="587271" y="333309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4" name="Oval 184"/>
            <p:cNvSpPr>
              <a:spLocks noChangeArrowheads="1"/>
            </p:cNvSpPr>
            <p:nvPr/>
          </p:nvSpPr>
          <p:spPr bwMode="auto">
            <a:xfrm>
              <a:off x="587271" y="3059969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5" name="Oval 185"/>
            <p:cNvSpPr>
              <a:spLocks noChangeArrowheads="1"/>
            </p:cNvSpPr>
            <p:nvPr/>
          </p:nvSpPr>
          <p:spPr bwMode="auto">
            <a:xfrm>
              <a:off x="587271" y="2786845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6" name="Oval 186"/>
            <p:cNvSpPr>
              <a:spLocks noChangeArrowheads="1"/>
            </p:cNvSpPr>
            <p:nvPr/>
          </p:nvSpPr>
          <p:spPr bwMode="auto">
            <a:xfrm>
              <a:off x="587271" y="2513721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7" name="Oval 187"/>
            <p:cNvSpPr>
              <a:spLocks noChangeArrowheads="1"/>
            </p:cNvSpPr>
            <p:nvPr/>
          </p:nvSpPr>
          <p:spPr bwMode="auto">
            <a:xfrm>
              <a:off x="587271" y="224059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6" name="Rectangle 196"/>
            <p:cNvSpPr>
              <a:spLocks noChangeArrowheads="1"/>
            </p:cNvSpPr>
            <p:nvPr/>
          </p:nvSpPr>
          <p:spPr bwMode="auto">
            <a:xfrm rot="10800000">
              <a:off x="2025023" y="110954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22" name="Rectangle 202"/>
            <p:cNvSpPr>
              <a:spLocks noChangeArrowheads="1"/>
            </p:cNvSpPr>
            <p:nvPr/>
          </p:nvSpPr>
          <p:spPr bwMode="auto">
            <a:xfrm rot="10800000">
              <a:off x="2153194" y="110954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28" name="Rectangle 208"/>
            <p:cNvSpPr>
              <a:spLocks noChangeArrowheads="1"/>
            </p:cNvSpPr>
            <p:nvPr/>
          </p:nvSpPr>
          <p:spPr bwMode="auto">
            <a:xfrm rot="10800000">
              <a:off x="1896856" y="110954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 rot="10800000">
              <a:off x="1768689" y="110954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0" name="Rectangle 220"/>
            <p:cNvSpPr>
              <a:spLocks noChangeArrowheads="1"/>
            </p:cNvSpPr>
            <p:nvPr/>
          </p:nvSpPr>
          <p:spPr bwMode="auto">
            <a:xfrm rot="10800000">
              <a:off x="1640522" y="110954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6" name="Rectangle 226"/>
            <p:cNvSpPr>
              <a:spLocks noChangeArrowheads="1"/>
            </p:cNvSpPr>
            <p:nvPr/>
          </p:nvSpPr>
          <p:spPr bwMode="auto">
            <a:xfrm rot="10800000">
              <a:off x="1512355" y="1109545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2" name="Rectangle 232"/>
            <p:cNvSpPr>
              <a:spLocks noChangeArrowheads="1"/>
            </p:cNvSpPr>
            <p:nvPr/>
          </p:nvSpPr>
          <p:spPr bwMode="auto">
            <a:xfrm rot="10800000">
              <a:off x="1384188" y="1109545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8" name="Rectangle 238"/>
            <p:cNvSpPr>
              <a:spLocks noChangeArrowheads="1"/>
            </p:cNvSpPr>
            <p:nvPr/>
          </p:nvSpPr>
          <p:spPr bwMode="auto">
            <a:xfrm rot="10800000">
              <a:off x="1256021" y="1109545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8" name="Oval 249"/>
            <p:cNvSpPr>
              <a:spLocks noChangeArrowheads="1"/>
            </p:cNvSpPr>
            <p:nvPr/>
          </p:nvSpPr>
          <p:spPr bwMode="auto">
            <a:xfrm rot="5400000">
              <a:off x="2161813" y="770098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29" name="Oval 187"/>
            <p:cNvSpPr>
              <a:spLocks noChangeArrowheads="1"/>
            </p:cNvSpPr>
            <p:nvPr/>
          </p:nvSpPr>
          <p:spPr bwMode="auto">
            <a:xfrm>
              <a:off x="584890" y="196805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47" name="AutoShape 23"/>
            <p:cNvCxnSpPr>
              <a:cxnSpLocks noChangeShapeType="1"/>
            </p:cNvCxnSpPr>
            <p:nvPr/>
          </p:nvCxnSpPr>
          <p:spPr bwMode="auto">
            <a:xfrm>
              <a:off x="1062755" y="4516670"/>
              <a:ext cx="10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48" name="Oval 180"/>
            <p:cNvSpPr>
              <a:spLocks noChangeArrowheads="1"/>
            </p:cNvSpPr>
            <p:nvPr/>
          </p:nvSpPr>
          <p:spPr bwMode="auto">
            <a:xfrm>
              <a:off x="1130424" y="4482134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50" name="AutoShape 110"/>
            <p:cNvCxnSpPr>
              <a:cxnSpLocks noChangeShapeType="1"/>
            </p:cNvCxnSpPr>
            <p:nvPr/>
          </p:nvCxnSpPr>
          <p:spPr bwMode="auto">
            <a:xfrm>
              <a:off x="756447" y="4427715"/>
              <a:ext cx="322508" cy="1305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1" name="Rectangle 111"/>
            <p:cNvSpPr>
              <a:spLocks noChangeArrowheads="1"/>
            </p:cNvSpPr>
            <p:nvPr/>
          </p:nvSpPr>
          <p:spPr bwMode="auto">
            <a:xfrm>
              <a:off x="843929" y="4353322"/>
              <a:ext cx="147544" cy="7439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52" name="Oval 112"/>
            <p:cNvSpPr>
              <a:spLocks noChangeArrowheads="1"/>
            </p:cNvSpPr>
            <p:nvPr/>
          </p:nvSpPr>
          <p:spPr bwMode="auto">
            <a:xfrm>
              <a:off x="769504" y="4477467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53" name="Oval 113"/>
            <p:cNvSpPr>
              <a:spLocks noChangeArrowheads="1"/>
            </p:cNvSpPr>
            <p:nvPr/>
          </p:nvSpPr>
          <p:spPr bwMode="auto">
            <a:xfrm>
              <a:off x="991473" y="4477467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54" name="AutoShape 16"/>
            <p:cNvCxnSpPr>
              <a:cxnSpLocks noChangeShapeType="1"/>
            </p:cNvCxnSpPr>
            <p:nvPr/>
          </p:nvCxnSpPr>
          <p:spPr bwMode="auto">
            <a:xfrm>
              <a:off x="628000" y="4515917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5" name="Oval 181"/>
            <p:cNvSpPr>
              <a:spLocks noChangeArrowheads="1"/>
            </p:cNvSpPr>
            <p:nvPr/>
          </p:nvSpPr>
          <p:spPr bwMode="auto">
            <a:xfrm>
              <a:off x="585118" y="4482985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56" name="AutoShape 243"/>
            <p:cNvCxnSpPr>
              <a:cxnSpLocks noChangeShapeType="1"/>
            </p:cNvCxnSpPr>
            <p:nvPr/>
          </p:nvCxnSpPr>
          <p:spPr bwMode="auto">
            <a:xfrm rot="5400000">
              <a:off x="-973273" y="2935694"/>
              <a:ext cx="428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7" name="Oval 251"/>
            <p:cNvSpPr>
              <a:spLocks noChangeArrowheads="1"/>
            </p:cNvSpPr>
            <p:nvPr/>
          </p:nvSpPr>
          <p:spPr bwMode="auto">
            <a:xfrm rot="5400000">
              <a:off x="1138150" y="770098"/>
              <a:ext cx="64508" cy="64537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58" name="Rectangle 238"/>
            <p:cNvSpPr>
              <a:spLocks noChangeArrowheads="1"/>
            </p:cNvSpPr>
            <p:nvPr/>
          </p:nvSpPr>
          <p:spPr bwMode="auto">
            <a:xfrm rot="10800000">
              <a:off x="1127854" y="1109317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59" name="Text Box 178"/>
            <p:cNvSpPr txBox="1">
              <a:spLocks noChangeArrowheads="1"/>
            </p:cNvSpPr>
            <p:nvPr/>
          </p:nvSpPr>
          <p:spPr bwMode="auto">
            <a:xfrm>
              <a:off x="349915" y="4266800"/>
              <a:ext cx="205184" cy="2769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宋体" pitchFamily="2" charset="-122"/>
                  <a:cs typeface="Times New Roman" pitchFamily="18" charset="0"/>
                </a:rPr>
                <a:t>S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264" name="AutoShape 188"/>
            <p:cNvCxnSpPr>
              <a:cxnSpLocks noChangeShapeType="1"/>
            </p:cNvCxnSpPr>
            <p:nvPr/>
          </p:nvCxnSpPr>
          <p:spPr bwMode="auto">
            <a:xfrm>
              <a:off x="1434929" y="4525804"/>
              <a:ext cx="2088000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med"/>
            </a:ln>
          </p:spPr>
        </p:cxnSp>
        <p:sp>
          <p:nvSpPr>
            <p:cNvPr id="265" name="Oval 180"/>
            <p:cNvSpPr>
              <a:spLocks noChangeArrowheads="1"/>
            </p:cNvSpPr>
            <p:nvPr/>
          </p:nvSpPr>
          <p:spPr bwMode="auto">
            <a:xfrm>
              <a:off x="3479301" y="4499784"/>
              <a:ext cx="54000" cy="540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grpSp>
          <p:nvGrpSpPr>
            <p:cNvPr id="15" name="组合 261"/>
            <p:cNvGrpSpPr/>
            <p:nvPr/>
          </p:nvGrpSpPr>
          <p:grpSpPr>
            <a:xfrm rot="5400000">
              <a:off x="1855074" y="4454253"/>
              <a:ext cx="121904" cy="136186"/>
              <a:chOff x="4499993" y="5093014"/>
              <a:chExt cx="121904" cy="136186"/>
            </a:xfrm>
            <a:solidFill>
              <a:srgbClr val="CCE8CE"/>
            </a:solidFill>
          </p:grpSpPr>
          <p:sp>
            <p:nvSpPr>
              <p:cNvPr id="260" name="AutoShape 239"/>
              <p:cNvSpPr>
                <a:spLocks noChangeArrowheads="1"/>
              </p:cNvSpPr>
              <p:nvPr/>
            </p:nvSpPr>
            <p:spPr bwMode="auto">
              <a:xfrm rot="10800000">
                <a:off x="4499993" y="5093014"/>
                <a:ext cx="121904" cy="121850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cxnSp>
            <p:nvCxnSpPr>
              <p:cNvPr id="261" name="AutoShape 240"/>
              <p:cNvCxnSpPr>
                <a:cxnSpLocks noChangeShapeType="1"/>
              </p:cNvCxnSpPr>
              <p:nvPr/>
            </p:nvCxnSpPr>
            <p:spPr bwMode="auto">
              <a:xfrm rot="5400000">
                <a:off x="4560228" y="5167531"/>
                <a:ext cx="1434" cy="121904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sp>
          <p:nvSpPr>
            <p:cNvPr id="263" name="Rectangle 196"/>
            <p:cNvSpPr>
              <a:spLocks noChangeArrowheads="1"/>
            </p:cNvSpPr>
            <p:nvPr/>
          </p:nvSpPr>
          <p:spPr bwMode="auto">
            <a:xfrm rot="16200000">
              <a:off x="2279981" y="4359641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66" name="AutoShape 252"/>
            <p:cNvCxnSpPr>
              <a:cxnSpLocks noChangeShapeType="1"/>
            </p:cNvCxnSpPr>
            <p:nvPr/>
          </p:nvCxnSpPr>
          <p:spPr bwMode="auto">
            <a:xfrm>
              <a:off x="1434260" y="4201911"/>
              <a:ext cx="0" cy="32400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392" name="Oval 180"/>
            <p:cNvSpPr>
              <a:spLocks noChangeArrowheads="1"/>
            </p:cNvSpPr>
            <p:nvPr/>
          </p:nvSpPr>
          <p:spPr bwMode="auto">
            <a:xfrm>
              <a:off x="1401992" y="4155837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93" name="Text Box 259"/>
            <p:cNvSpPr txBox="1">
              <a:spLocks noChangeArrowheads="1"/>
            </p:cNvSpPr>
            <p:nvPr/>
          </p:nvSpPr>
          <p:spPr bwMode="auto">
            <a:xfrm>
              <a:off x="2218252" y="4554832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R</a:t>
              </a:r>
              <a:endParaRPr kumimoji="0" lang="zh-CN" altLang="zh-CN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94" name="Text Box 260"/>
            <p:cNvSpPr txBox="1">
              <a:spLocks noChangeArrowheads="1"/>
            </p:cNvSpPr>
            <p:nvPr/>
          </p:nvSpPr>
          <p:spPr bwMode="auto">
            <a:xfrm>
              <a:off x="1691941" y="4188480"/>
              <a:ext cx="474489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LED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29" name="Rectangle 196"/>
            <p:cNvSpPr>
              <a:spLocks noChangeArrowheads="1"/>
            </p:cNvSpPr>
            <p:nvPr/>
          </p:nvSpPr>
          <p:spPr bwMode="auto">
            <a:xfrm rot="10800000">
              <a:off x="4602221" y="936338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grpSp>
          <p:nvGrpSpPr>
            <p:cNvPr id="621" name="组合 620"/>
            <p:cNvGrpSpPr/>
            <p:nvPr/>
          </p:nvGrpSpPr>
          <p:grpSpPr>
            <a:xfrm>
              <a:off x="4582142" y="1321451"/>
              <a:ext cx="121904" cy="136186"/>
              <a:chOff x="4624801" y="1984327"/>
              <a:chExt cx="121904" cy="136186"/>
            </a:xfrm>
          </p:grpSpPr>
          <p:sp>
            <p:nvSpPr>
              <p:cNvPr id="330" name="AutoShape 197"/>
              <p:cNvSpPr>
                <a:spLocks noChangeArrowheads="1"/>
              </p:cNvSpPr>
              <p:nvPr/>
            </p:nvSpPr>
            <p:spPr bwMode="auto">
              <a:xfrm rot="10800000">
                <a:off x="4624801" y="1984327"/>
                <a:ext cx="121904" cy="121850"/>
              </a:xfrm>
              <a:prstGeom prst="triangle">
                <a:avLst>
                  <a:gd name="adj" fmla="val 50000"/>
                </a:avLst>
              </a:prstGeom>
              <a:solidFill>
                <a:srgbClr val="CCE8CE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cxnSp>
            <p:nvCxnSpPr>
              <p:cNvPr id="331" name="AutoShape 198"/>
              <p:cNvCxnSpPr>
                <a:cxnSpLocks noChangeShapeType="1"/>
              </p:cNvCxnSpPr>
              <p:nvPr/>
            </p:nvCxnSpPr>
            <p:spPr bwMode="auto">
              <a:xfrm rot="5400000">
                <a:off x="4685036" y="2058844"/>
                <a:ext cx="1434" cy="121904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335" name="Rectangle 202"/>
            <p:cNvSpPr>
              <a:spLocks noChangeArrowheads="1"/>
            </p:cNvSpPr>
            <p:nvPr/>
          </p:nvSpPr>
          <p:spPr bwMode="auto">
            <a:xfrm rot="10800000">
              <a:off x="4464992" y="936338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grpSp>
          <p:nvGrpSpPr>
            <p:cNvPr id="620" name="组合 619"/>
            <p:cNvGrpSpPr/>
            <p:nvPr/>
          </p:nvGrpSpPr>
          <p:grpSpPr>
            <a:xfrm>
              <a:off x="4444916" y="1389938"/>
              <a:ext cx="121904" cy="136186"/>
              <a:chOff x="4458439" y="1984327"/>
              <a:chExt cx="121904" cy="136186"/>
            </a:xfrm>
          </p:grpSpPr>
          <p:sp>
            <p:nvSpPr>
              <p:cNvPr id="336" name="AutoShape 203"/>
              <p:cNvSpPr>
                <a:spLocks noChangeArrowheads="1"/>
              </p:cNvSpPr>
              <p:nvPr/>
            </p:nvSpPr>
            <p:spPr bwMode="auto">
              <a:xfrm rot="10800000">
                <a:off x="4458439" y="1984327"/>
                <a:ext cx="121904" cy="121850"/>
              </a:xfrm>
              <a:prstGeom prst="triangle">
                <a:avLst>
                  <a:gd name="adj" fmla="val 50000"/>
                </a:avLst>
              </a:prstGeom>
              <a:solidFill>
                <a:srgbClr val="CCE8CE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cxnSp>
            <p:nvCxnSpPr>
              <p:cNvPr id="337" name="AutoShape 204"/>
              <p:cNvCxnSpPr>
                <a:cxnSpLocks noChangeShapeType="1"/>
              </p:cNvCxnSpPr>
              <p:nvPr/>
            </p:nvCxnSpPr>
            <p:spPr bwMode="auto">
              <a:xfrm rot="5400000">
                <a:off x="4518674" y="2058844"/>
                <a:ext cx="1434" cy="121904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341" name="Rectangle 208"/>
            <p:cNvSpPr>
              <a:spLocks noChangeArrowheads="1"/>
            </p:cNvSpPr>
            <p:nvPr/>
          </p:nvSpPr>
          <p:spPr bwMode="auto">
            <a:xfrm rot="10800000">
              <a:off x="4327765" y="936338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grpSp>
          <p:nvGrpSpPr>
            <p:cNvPr id="619" name="组合 618"/>
            <p:cNvGrpSpPr/>
            <p:nvPr/>
          </p:nvGrpSpPr>
          <p:grpSpPr>
            <a:xfrm>
              <a:off x="4307689" y="1458425"/>
              <a:ext cx="121904" cy="136186"/>
              <a:chOff x="4292077" y="1984327"/>
              <a:chExt cx="121904" cy="136186"/>
            </a:xfrm>
          </p:grpSpPr>
          <p:sp>
            <p:nvSpPr>
              <p:cNvPr id="342" name="AutoShape 209"/>
              <p:cNvSpPr>
                <a:spLocks noChangeArrowheads="1"/>
              </p:cNvSpPr>
              <p:nvPr/>
            </p:nvSpPr>
            <p:spPr bwMode="auto">
              <a:xfrm rot="10800000">
                <a:off x="4292077" y="1984327"/>
                <a:ext cx="121904" cy="121850"/>
              </a:xfrm>
              <a:prstGeom prst="triangle">
                <a:avLst>
                  <a:gd name="adj" fmla="val 50000"/>
                </a:avLst>
              </a:prstGeom>
              <a:solidFill>
                <a:srgbClr val="CCE8CE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cxnSp>
            <p:nvCxnSpPr>
              <p:cNvPr id="343" name="AutoShape 210"/>
              <p:cNvCxnSpPr>
                <a:cxnSpLocks noChangeShapeType="1"/>
              </p:cNvCxnSpPr>
              <p:nvPr/>
            </p:nvCxnSpPr>
            <p:spPr bwMode="auto">
              <a:xfrm rot="5400000">
                <a:off x="4352312" y="2058844"/>
                <a:ext cx="1434" cy="121904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347" name="Rectangle 214"/>
            <p:cNvSpPr>
              <a:spLocks noChangeArrowheads="1"/>
            </p:cNvSpPr>
            <p:nvPr/>
          </p:nvSpPr>
          <p:spPr bwMode="auto">
            <a:xfrm rot="10800000">
              <a:off x="4190538" y="936338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grpSp>
          <p:nvGrpSpPr>
            <p:cNvPr id="618" name="组合 617"/>
            <p:cNvGrpSpPr/>
            <p:nvPr/>
          </p:nvGrpSpPr>
          <p:grpSpPr>
            <a:xfrm>
              <a:off x="4170461" y="1526912"/>
              <a:ext cx="121905" cy="136186"/>
              <a:chOff x="4124280" y="1984327"/>
              <a:chExt cx="121905" cy="136186"/>
            </a:xfrm>
          </p:grpSpPr>
          <p:sp>
            <p:nvSpPr>
              <p:cNvPr id="348" name="AutoShape 215"/>
              <p:cNvSpPr>
                <a:spLocks noChangeArrowheads="1"/>
              </p:cNvSpPr>
              <p:nvPr/>
            </p:nvSpPr>
            <p:spPr bwMode="auto">
              <a:xfrm rot="10800000">
                <a:off x="4124280" y="1984327"/>
                <a:ext cx="121904" cy="121850"/>
              </a:xfrm>
              <a:prstGeom prst="triangle">
                <a:avLst>
                  <a:gd name="adj" fmla="val 50000"/>
                </a:avLst>
              </a:prstGeom>
              <a:solidFill>
                <a:srgbClr val="CCE8CE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cxnSp>
            <p:nvCxnSpPr>
              <p:cNvPr id="349" name="AutoShape 216"/>
              <p:cNvCxnSpPr>
                <a:cxnSpLocks noChangeShapeType="1"/>
              </p:cNvCxnSpPr>
              <p:nvPr/>
            </p:nvCxnSpPr>
            <p:spPr bwMode="auto">
              <a:xfrm rot="5400000">
                <a:off x="4184516" y="2058844"/>
                <a:ext cx="1434" cy="121904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353" name="Rectangle 220"/>
            <p:cNvSpPr>
              <a:spLocks noChangeArrowheads="1"/>
            </p:cNvSpPr>
            <p:nvPr/>
          </p:nvSpPr>
          <p:spPr bwMode="auto">
            <a:xfrm rot="10800000">
              <a:off x="4053311" y="936338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grpSp>
          <p:nvGrpSpPr>
            <p:cNvPr id="617" name="组合 616"/>
            <p:cNvGrpSpPr/>
            <p:nvPr/>
          </p:nvGrpSpPr>
          <p:grpSpPr>
            <a:xfrm>
              <a:off x="4033233" y="1595399"/>
              <a:ext cx="121905" cy="136186"/>
              <a:chOff x="3957918" y="1984327"/>
              <a:chExt cx="121905" cy="136186"/>
            </a:xfrm>
          </p:grpSpPr>
          <p:sp>
            <p:nvSpPr>
              <p:cNvPr id="354" name="AutoShape 221"/>
              <p:cNvSpPr>
                <a:spLocks noChangeArrowheads="1"/>
              </p:cNvSpPr>
              <p:nvPr/>
            </p:nvSpPr>
            <p:spPr bwMode="auto">
              <a:xfrm rot="10800000">
                <a:off x="3957919" y="1984327"/>
                <a:ext cx="121904" cy="121850"/>
              </a:xfrm>
              <a:prstGeom prst="triangle">
                <a:avLst>
                  <a:gd name="adj" fmla="val 50000"/>
                </a:avLst>
              </a:prstGeom>
              <a:solidFill>
                <a:srgbClr val="CCE8CE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cxnSp>
            <p:nvCxnSpPr>
              <p:cNvPr id="355" name="AutoShape 222"/>
              <p:cNvCxnSpPr>
                <a:cxnSpLocks noChangeShapeType="1"/>
              </p:cNvCxnSpPr>
              <p:nvPr/>
            </p:nvCxnSpPr>
            <p:spPr bwMode="auto">
              <a:xfrm rot="5400000">
                <a:off x="4018153" y="2058844"/>
                <a:ext cx="1434" cy="121904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359" name="Rectangle 226"/>
            <p:cNvSpPr>
              <a:spLocks noChangeArrowheads="1"/>
            </p:cNvSpPr>
            <p:nvPr/>
          </p:nvSpPr>
          <p:spPr bwMode="auto">
            <a:xfrm rot="10800000">
              <a:off x="3916084" y="936338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grpSp>
          <p:nvGrpSpPr>
            <p:cNvPr id="616" name="组合 615"/>
            <p:cNvGrpSpPr/>
            <p:nvPr/>
          </p:nvGrpSpPr>
          <p:grpSpPr>
            <a:xfrm>
              <a:off x="3896005" y="1663886"/>
              <a:ext cx="121905" cy="136186"/>
              <a:chOff x="3790122" y="1984327"/>
              <a:chExt cx="121905" cy="136186"/>
            </a:xfrm>
          </p:grpSpPr>
          <p:sp>
            <p:nvSpPr>
              <p:cNvPr id="360" name="AutoShape 227"/>
              <p:cNvSpPr>
                <a:spLocks noChangeArrowheads="1"/>
              </p:cNvSpPr>
              <p:nvPr/>
            </p:nvSpPr>
            <p:spPr bwMode="auto">
              <a:xfrm rot="10800000">
                <a:off x="3790123" y="1984327"/>
                <a:ext cx="121904" cy="121850"/>
              </a:xfrm>
              <a:prstGeom prst="triangle">
                <a:avLst>
                  <a:gd name="adj" fmla="val 50000"/>
                </a:avLst>
              </a:prstGeom>
              <a:solidFill>
                <a:srgbClr val="CCE8CE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cxnSp>
            <p:nvCxnSpPr>
              <p:cNvPr id="361" name="AutoShape 228"/>
              <p:cNvCxnSpPr>
                <a:cxnSpLocks noChangeShapeType="1"/>
              </p:cNvCxnSpPr>
              <p:nvPr/>
            </p:nvCxnSpPr>
            <p:spPr bwMode="auto">
              <a:xfrm rot="5400000">
                <a:off x="3850357" y="2058844"/>
                <a:ext cx="1434" cy="121904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365" name="Rectangle 232"/>
            <p:cNvSpPr>
              <a:spLocks noChangeArrowheads="1"/>
            </p:cNvSpPr>
            <p:nvPr/>
          </p:nvSpPr>
          <p:spPr bwMode="auto">
            <a:xfrm rot="10800000">
              <a:off x="3778857" y="936338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grpSp>
          <p:nvGrpSpPr>
            <p:cNvPr id="615" name="组合 614"/>
            <p:cNvGrpSpPr/>
            <p:nvPr/>
          </p:nvGrpSpPr>
          <p:grpSpPr>
            <a:xfrm>
              <a:off x="3758778" y="1732373"/>
              <a:ext cx="121904" cy="136186"/>
              <a:chOff x="3623760" y="1984327"/>
              <a:chExt cx="121904" cy="136186"/>
            </a:xfrm>
          </p:grpSpPr>
          <p:sp>
            <p:nvSpPr>
              <p:cNvPr id="366" name="AutoShape 233"/>
              <p:cNvSpPr>
                <a:spLocks noChangeArrowheads="1"/>
              </p:cNvSpPr>
              <p:nvPr/>
            </p:nvSpPr>
            <p:spPr bwMode="auto">
              <a:xfrm rot="10800000">
                <a:off x="3623760" y="1984327"/>
                <a:ext cx="121904" cy="121850"/>
              </a:xfrm>
              <a:prstGeom prst="triangle">
                <a:avLst>
                  <a:gd name="adj" fmla="val 50000"/>
                </a:avLst>
              </a:prstGeom>
              <a:solidFill>
                <a:srgbClr val="CCE8CE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cxnSp>
            <p:nvCxnSpPr>
              <p:cNvPr id="367" name="AutoShape 234"/>
              <p:cNvCxnSpPr>
                <a:cxnSpLocks noChangeShapeType="1"/>
              </p:cNvCxnSpPr>
              <p:nvPr/>
            </p:nvCxnSpPr>
            <p:spPr bwMode="auto">
              <a:xfrm rot="5400000">
                <a:off x="3683995" y="2058844"/>
                <a:ext cx="1434" cy="121904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371" name="Rectangle 238"/>
            <p:cNvSpPr>
              <a:spLocks noChangeArrowheads="1"/>
            </p:cNvSpPr>
            <p:nvPr/>
          </p:nvSpPr>
          <p:spPr bwMode="auto">
            <a:xfrm rot="10800000">
              <a:off x="3641630" y="936338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grpSp>
          <p:nvGrpSpPr>
            <p:cNvPr id="614" name="组合 613"/>
            <p:cNvGrpSpPr/>
            <p:nvPr/>
          </p:nvGrpSpPr>
          <p:grpSpPr>
            <a:xfrm>
              <a:off x="3621551" y="1800863"/>
              <a:ext cx="121904" cy="136186"/>
              <a:chOff x="3455964" y="1984327"/>
              <a:chExt cx="121904" cy="136186"/>
            </a:xfrm>
          </p:grpSpPr>
          <p:sp>
            <p:nvSpPr>
              <p:cNvPr id="372" name="AutoShape 239"/>
              <p:cNvSpPr>
                <a:spLocks noChangeArrowheads="1"/>
              </p:cNvSpPr>
              <p:nvPr/>
            </p:nvSpPr>
            <p:spPr bwMode="auto">
              <a:xfrm rot="10800000">
                <a:off x="3455964" y="1984327"/>
                <a:ext cx="121904" cy="121850"/>
              </a:xfrm>
              <a:prstGeom prst="triangle">
                <a:avLst>
                  <a:gd name="adj" fmla="val 50000"/>
                </a:avLst>
              </a:prstGeom>
              <a:solidFill>
                <a:srgbClr val="CCE8CE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cxnSp>
            <p:nvCxnSpPr>
              <p:cNvPr id="373" name="AutoShape 240"/>
              <p:cNvCxnSpPr>
                <a:cxnSpLocks noChangeShapeType="1"/>
              </p:cNvCxnSpPr>
              <p:nvPr/>
            </p:nvCxnSpPr>
            <p:spPr bwMode="auto">
              <a:xfrm rot="5400000">
                <a:off x="3516199" y="2058844"/>
                <a:ext cx="1434" cy="121904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245" name="Rectangle 4"/>
            <p:cNvSpPr>
              <a:spLocks noChangeArrowheads="1"/>
            </p:cNvSpPr>
            <p:nvPr/>
          </p:nvSpPr>
          <p:spPr bwMode="auto">
            <a:xfrm>
              <a:off x="4992933" y="1441070"/>
              <a:ext cx="1008000" cy="289415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246" name="AutoShape 8"/>
            <p:cNvCxnSpPr>
              <a:cxnSpLocks noChangeShapeType="1"/>
            </p:cNvCxnSpPr>
            <p:nvPr/>
          </p:nvCxnSpPr>
          <p:spPr bwMode="auto">
            <a:xfrm>
              <a:off x="6078031" y="2558683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9" name="AutoShape 9"/>
            <p:cNvCxnSpPr>
              <a:cxnSpLocks noChangeShapeType="1"/>
            </p:cNvCxnSpPr>
            <p:nvPr/>
          </p:nvCxnSpPr>
          <p:spPr bwMode="auto">
            <a:xfrm>
              <a:off x="6078031" y="2993388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33" name="AutoShape 10"/>
            <p:cNvCxnSpPr>
              <a:cxnSpLocks noChangeShapeType="1"/>
            </p:cNvCxnSpPr>
            <p:nvPr/>
          </p:nvCxnSpPr>
          <p:spPr bwMode="auto">
            <a:xfrm>
              <a:off x="6078031" y="3428094"/>
              <a:ext cx="32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39" name="AutoShape 12"/>
            <p:cNvCxnSpPr>
              <a:cxnSpLocks noChangeShapeType="1"/>
            </p:cNvCxnSpPr>
            <p:nvPr/>
          </p:nvCxnSpPr>
          <p:spPr bwMode="auto">
            <a:xfrm>
              <a:off x="6078032" y="1847652"/>
              <a:ext cx="10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40" name="AutoShape 13"/>
            <p:cNvCxnSpPr>
              <a:cxnSpLocks noChangeShapeType="1"/>
            </p:cNvCxnSpPr>
            <p:nvPr/>
          </p:nvCxnSpPr>
          <p:spPr bwMode="auto">
            <a:xfrm>
              <a:off x="6016045" y="3954906"/>
              <a:ext cx="30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46" name="AutoShape 15"/>
            <p:cNvCxnSpPr>
              <a:cxnSpLocks noChangeShapeType="1"/>
            </p:cNvCxnSpPr>
            <p:nvPr/>
          </p:nvCxnSpPr>
          <p:spPr bwMode="auto">
            <a:xfrm>
              <a:off x="4780954" y="1732317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69" name="Text Box 22"/>
            <p:cNvSpPr txBox="1">
              <a:spLocks noChangeArrowheads="1"/>
            </p:cNvSpPr>
            <p:nvPr/>
          </p:nvSpPr>
          <p:spPr bwMode="auto">
            <a:xfrm>
              <a:off x="5047198" y="1581255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baseline="-25000" dirty="0" smtClean="0">
                  <a:solidFill>
                    <a:schemeClr val="tx1"/>
                  </a:solidFill>
                  <a:ea typeface="宋体" pitchFamily="2" charset="-122"/>
                  <a:cs typeface="Times New Roman" pitchFamily="18" charset="0"/>
                </a:rPr>
                <a:t>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70" name="Text Box 23"/>
            <p:cNvSpPr txBox="1">
              <a:spLocks noChangeArrowheads="1"/>
            </p:cNvSpPr>
            <p:nvPr/>
          </p:nvSpPr>
          <p:spPr bwMode="auto">
            <a:xfrm>
              <a:off x="5047198" y="1856959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6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75" name="Text Box 24"/>
            <p:cNvSpPr txBox="1">
              <a:spLocks noChangeArrowheads="1"/>
            </p:cNvSpPr>
            <p:nvPr/>
          </p:nvSpPr>
          <p:spPr bwMode="auto">
            <a:xfrm>
              <a:off x="5047198" y="2132663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76" name="Text Box 25"/>
            <p:cNvSpPr txBox="1">
              <a:spLocks noChangeArrowheads="1"/>
            </p:cNvSpPr>
            <p:nvPr/>
          </p:nvSpPr>
          <p:spPr bwMode="auto">
            <a:xfrm>
              <a:off x="5047198" y="2408367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96" name="Text Box 26"/>
            <p:cNvSpPr txBox="1">
              <a:spLocks noChangeArrowheads="1"/>
            </p:cNvSpPr>
            <p:nvPr/>
          </p:nvSpPr>
          <p:spPr bwMode="auto">
            <a:xfrm>
              <a:off x="5067462" y="4016097"/>
              <a:ext cx="24365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EI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99" name="Text Box 27"/>
            <p:cNvSpPr txBox="1">
              <a:spLocks noChangeArrowheads="1"/>
            </p:cNvSpPr>
            <p:nvPr/>
          </p:nvSpPr>
          <p:spPr bwMode="auto">
            <a:xfrm>
              <a:off x="5703460" y="2412216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0" name="Text Box 28"/>
            <p:cNvSpPr txBox="1">
              <a:spLocks noChangeArrowheads="1"/>
            </p:cNvSpPr>
            <p:nvPr/>
          </p:nvSpPr>
          <p:spPr bwMode="auto">
            <a:xfrm>
              <a:off x="5703460" y="2835337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1" name="Text Box 29"/>
            <p:cNvSpPr txBox="1">
              <a:spLocks noChangeArrowheads="1"/>
            </p:cNvSpPr>
            <p:nvPr/>
          </p:nvSpPr>
          <p:spPr bwMode="auto">
            <a:xfrm>
              <a:off x="5345430" y="4101526"/>
              <a:ext cx="455253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GND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2" name="Text Box 30"/>
            <p:cNvSpPr txBox="1">
              <a:spLocks noChangeArrowheads="1"/>
            </p:cNvSpPr>
            <p:nvPr/>
          </p:nvSpPr>
          <p:spPr bwMode="auto">
            <a:xfrm>
              <a:off x="5353314" y="1413853"/>
              <a:ext cx="387927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U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CC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3" name="Text Box 31"/>
            <p:cNvSpPr txBox="1">
              <a:spLocks noChangeArrowheads="1"/>
            </p:cNvSpPr>
            <p:nvPr/>
          </p:nvSpPr>
          <p:spPr bwMode="auto">
            <a:xfrm>
              <a:off x="5660242" y="3815972"/>
              <a:ext cx="32060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EO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4" name="Text Box 32"/>
            <p:cNvSpPr txBox="1">
              <a:spLocks noChangeArrowheads="1"/>
            </p:cNvSpPr>
            <p:nvPr/>
          </p:nvSpPr>
          <p:spPr bwMode="auto">
            <a:xfrm>
              <a:off x="5645404" y="1700398"/>
              <a:ext cx="294953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GS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05" name="Text Box 33"/>
            <p:cNvSpPr txBox="1">
              <a:spLocks noChangeArrowheads="1"/>
            </p:cNvSpPr>
            <p:nvPr/>
          </p:nvSpPr>
          <p:spPr bwMode="auto">
            <a:xfrm>
              <a:off x="5066973" y="2684071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7" name="Text Box 34"/>
            <p:cNvSpPr txBox="1">
              <a:spLocks noChangeArrowheads="1"/>
            </p:cNvSpPr>
            <p:nvPr/>
          </p:nvSpPr>
          <p:spPr bwMode="auto">
            <a:xfrm>
              <a:off x="5066973" y="2959775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8" name="Text Box 35"/>
            <p:cNvSpPr txBox="1">
              <a:spLocks noChangeArrowheads="1"/>
            </p:cNvSpPr>
            <p:nvPr/>
          </p:nvSpPr>
          <p:spPr bwMode="auto">
            <a:xfrm>
              <a:off x="5066973" y="3235479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19" name="Text Box 36"/>
            <p:cNvSpPr txBox="1">
              <a:spLocks noChangeArrowheads="1"/>
            </p:cNvSpPr>
            <p:nvPr/>
          </p:nvSpPr>
          <p:spPr bwMode="auto">
            <a:xfrm>
              <a:off x="5066973" y="3511182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I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20" name="Text Box 37"/>
            <p:cNvSpPr txBox="1">
              <a:spLocks noChangeArrowheads="1"/>
            </p:cNvSpPr>
            <p:nvPr/>
          </p:nvSpPr>
          <p:spPr bwMode="auto">
            <a:xfrm>
              <a:off x="5703460" y="3287139"/>
              <a:ext cx="23083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23" name="Text Box 54"/>
            <p:cNvSpPr txBox="1">
              <a:spLocks noChangeArrowheads="1"/>
            </p:cNvSpPr>
            <p:nvPr/>
          </p:nvSpPr>
          <p:spPr bwMode="auto">
            <a:xfrm>
              <a:off x="5358434" y="2433118"/>
              <a:ext cx="276999" cy="859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74LS148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424" name="AutoShape 55"/>
            <p:cNvCxnSpPr>
              <a:cxnSpLocks noChangeShapeType="1"/>
            </p:cNvCxnSpPr>
            <p:nvPr/>
          </p:nvCxnSpPr>
          <p:spPr bwMode="auto">
            <a:xfrm>
              <a:off x="5071414" y="2165911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25" name="AutoShape 56"/>
            <p:cNvCxnSpPr>
              <a:cxnSpLocks noChangeShapeType="1"/>
            </p:cNvCxnSpPr>
            <p:nvPr/>
          </p:nvCxnSpPr>
          <p:spPr bwMode="auto">
            <a:xfrm>
              <a:off x="5071414" y="1613163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26" name="AutoShape 57"/>
            <p:cNvCxnSpPr>
              <a:cxnSpLocks noChangeShapeType="1"/>
            </p:cNvCxnSpPr>
            <p:nvPr/>
          </p:nvCxnSpPr>
          <p:spPr bwMode="auto">
            <a:xfrm>
              <a:off x="5071414" y="1889537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29" name="AutoShape 58"/>
            <p:cNvCxnSpPr>
              <a:cxnSpLocks noChangeShapeType="1"/>
            </p:cNvCxnSpPr>
            <p:nvPr/>
          </p:nvCxnSpPr>
          <p:spPr bwMode="auto">
            <a:xfrm>
              <a:off x="5071414" y="2442285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0" name="AutoShape 59"/>
            <p:cNvCxnSpPr>
              <a:cxnSpLocks noChangeShapeType="1"/>
            </p:cNvCxnSpPr>
            <p:nvPr/>
          </p:nvCxnSpPr>
          <p:spPr bwMode="auto">
            <a:xfrm>
              <a:off x="5081375" y="4024675"/>
              <a:ext cx="21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1" name="AutoShape 60"/>
            <p:cNvCxnSpPr>
              <a:cxnSpLocks noChangeShapeType="1"/>
            </p:cNvCxnSpPr>
            <p:nvPr/>
          </p:nvCxnSpPr>
          <p:spPr bwMode="auto">
            <a:xfrm>
              <a:off x="5071414" y="3547779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2" name="AutoShape 61"/>
            <p:cNvCxnSpPr>
              <a:cxnSpLocks noChangeShapeType="1"/>
            </p:cNvCxnSpPr>
            <p:nvPr/>
          </p:nvCxnSpPr>
          <p:spPr bwMode="auto">
            <a:xfrm>
              <a:off x="5071414" y="3271407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5" name="AutoShape 62"/>
            <p:cNvCxnSpPr>
              <a:cxnSpLocks noChangeShapeType="1"/>
            </p:cNvCxnSpPr>
            <p:nvPr/>
          </p:nvCxnSpPr>
          <p:spPr bwMode="auto">
            <a:xfrm>
              <a:off x="5071414" y="2995033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6" name="AutoShape 63"/>
            <p:cNvCxnSpPr>
              <a:cxnSpLocks noChangeShapeType="1"/>
            </p:cNvCxnSpPr>
            <p:nvPr/>
          </p:nvCxnSpPr>
          <p:spPr bwMode="auto">
            <a:xfrm>
              <a:off x="5071414" y="2718659"/>
              <a:ext cx="126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7" name="AutoShape 64"/>
            <p:cNvCxnSpPr>
              <a:cxnSpLocks noChangeShapeType="1"/>
            </p:cNvCxnSpPr>
            <p:nvPr/>
          </p:nvCxnSpPr>
          <p:spPr bwMode="auto">
            <a:xfrm>
              <a:off x="5711941" y="2427973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8" name="AutoShape 65"/>
            <p:cNvCxnSpPr>
              <a:cxnSpLocks noChangeShapeType="1"/>
            </p:cNvCxnSpPr>
            <p:nvPr/>
          </p:nvCxnSpPr>
          <p:spPr bwMode="auto">
            <a:xfrm>
              <a:off x="5701894" y="2856836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41" name="AutoShape 66"/>
            <p:cNvCxnSpPr>
              <a:cxnSpLocks noChangeShapeType="1"/>
            </p:cNvCxnSpPr>
            <p:nvPr/>
          </p:nvCxnSpPr>
          <p:spPr bwMode="auto">
            <a:xfrm>
              <a:off x="5711941" y="3311474"/>
              <a:ext cx="180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42" name="AutoShape 67"/>
            <p:cNvCxnSpPr>
              <a:cxnSpLocks noChangeShapeType="1"/>
            </p:cNvCxnSpPr>
            <p:nvPr/>
          </p:nvCxnSpPr>
          <p:spPr bwMode="auto">
            <a:xfrm>
              <a:off x="5660531" y="1716540"/>
              <a:ext cx="24401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43" name="Oval 68"/>
            <p:cNvSpPr>
              <a:spLocks noChangeArrowheads="1"/>
            </p:cNvSpPr>
            <p:nvPr/>
          </p:nvSpPr>
          <p:spPr bwMode="auto">
            <a:xfrm>
              <a:off x="4910943" y="1970274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4" name="Oval 69"/>
            <p:cNvSpPr>
              <a:spLocks noChangeArrowheads="1"/>
            </p:cNvSpPr>
            <p:nvPr/>
          </p:nvSpPr>
          <p:spPr bwMode="auto">
            <a:xfrm>
              <a:off x="4910943" y="1697340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7" name="Oval 70"/>
            <p:cNvSpPr>
              <a:spLocks noChangeArrowheads="1"/>
            </p:cNvSpPr>
            <p:nvPr/>
          </p:nvSpPr>
          <p:spPr bwMode="auto">
            <a:xfrm>
              <a:off x="4910943" y="2243208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8" name="Oval 71"/>
            <p:cNvSpPr>
              <a:spLocks noChangeArrowheads="1"/>
            </p:cNvSpPr>
            <p:nvPr/>
          </p:nvSpPr>
          <p:spPr bwMode="auto">
            <a:xfrm>
              <a:off x="4910943" y="2789076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9" name="Oval 72"/>
            <p:cNvSpPr>
              <a:spLocks noChangeArrowheads="1"/>
            </p:cNvSpPr>
            <p:nvPr/>
          </p:nvSpPr>
          <p:spPr bwMode="auto">
            <a:xfrm>
              <a:off x="4910943" y="2516142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0" name="Oval 73"/>
            <p:cNvSpPr>
              <a:spLocks noChangeArrowheads="1"/>
            </p:cNvSpPr>
            <p:nvPr/>
          </p:nvSpPr>
          <p:spPr bwMode="auto">
            <a:xfrm>
              <a:off x="4910943" y="3062010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3" name="Oval 74"/>
            <p:cNvSpPr>
              <a:spLocks noChangeArrowheads="1"/>
            </p:cNvSpPr>
            <p:nvPr/>
          </p:nvSpPr>
          <p:spPr bwMode="auto">
            <a:xfrm>
              <a:off x="4910943" y="3334944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4" name="Oval 75"/>
            <p:cNvSpPr>
              <a:spLocks noChangeArrowheads="1"/>
            </p:cNvSpPr>
            <p:nvPr/>
          </p:nvSpPr>
          <p:spPr bwMode="auto">
            <a:xfrm>
              <a:off x="6010570" y="2520168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5" name="Oval 76"/>
            <p:cNvSpPr>
              <a:spLocks noChangeArrowheads="1"/>
            </p:cNvSpPr>
            <p:nvPr/>
          </p:nvSpPr>
          <p:spPr bwMode="auto">
            <a:xfrm>
              <a:off x="6010570" y="2955427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6" name="Oval 77"/>
            <p:cNvSpPr>
              <a:spLocks noChangeArrowheads="1"/>
            </p:cNvSpPr>
            <p:nvPr/>
          </p:nvSpPr>
          <p:spPr bwMode="auto">
            <a:xfrm>
              <a:off x="6010570" y="3390685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9" name="Oval 78"/>
            <p:cNvSpPr>
              <a:spLocks noChangeArrowheads="1"/>
            </p:cNvSpPr>
            <p:nvPr/>
          </p:nvSpPr>
          <p:spPr bwMode="auto">
            <a:xfrm>
              <a:off x="6010570" y="1809346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0" name="Oval 79"/>
            <p:cNvSpPr>
              <a:spLocks noChangeArrowheads="1"/>
            </p:cNvSpPr>
            <p:nvPr/>
          </p:nvSpPr>
          <p:spPr bwMode="auto">
            <a:xfrm>
              <a:off x="5142071" y="4346405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1" name="Oval 74"/>
            <p:cNvSpPr>
              <a:spLocks noChangeArrowheads="1"/>
            </p:cNvSpPr>
            <p:nvPr/>
          </p:nvSpPr>
          <p:spPr bwMode="auto">
            <a:xfrm>
              <a:off x="4910943" y="3607876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506" name="AutoShape 13"/>
            <p:cNvCxnSpPr>
              <a:cxnSpLocks noChangeShapeType="1"/>
            </p:cNvCxnSpPr>
            <p:nvPr/>
          </p:nvCxnSpPr>
          <p:spPr bwMode="auto">
            <a:xfrm>
              <a:off x="6264371" y="2123978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7" name="直接连接符 506"/>
            <p:cNvCxnSpPr/>
            <p:nvPr/>
          </p:nvCxnSpPr>
          <p:spPr bwMode="auto">
            <a:xfrm>
              <a:off x="6262102" y="1163424"/>
              <a:ext cx="0" cy="972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1" name="矩形 530"/>
            <p:cNvSpPr/>
            <p:nvPr/>
          </p:nvSpPr>
          <p:spPr bwMode="auto">
            <a:xfrm>
              <a:off x="5735766" y="969401"/>
              <a:ext cx="252000" cy="396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2" name="Text Box 30"/>
            <p:cNvSpPr txBox="1">
              <a:spLocks noChangeArrowheads="1"/>
            </p:cNvSpPr>
            <p:nvPr/>
          </p:nvSpPr>
          <p:spPr bwMode="auto">
            <a:xfrm>
              <a:off x="5771998" y="1028902"/>
              <a:ext cx="17953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&amp;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33" name="Oval 68"/>
            <p:cNvSpPr>
              <a:spLocks noChangeArrowheads="1"/>
            </p:cNvSpPr>
            <p:nvPr/>
          </p:nvSpPr>
          <p:spPr bwMode="auto">
            <a:xfrm>
              <a:off x="6004754" y="1131401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534" name="AutoShape 13"/>
            <p:cNvCxnSpPr>
              <a:cxnSpLocks noChangeShapeType="1"/>
            </p:cNvCxnSpPr>
            <p:nvPr/>
          </p:nvCxnSpPr>
          <p:spPr bwMode="auto">
            <a:xfrm>
              <a:off x="6066676" y="1167401"/>
              <a:ext cx="19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35" name="AutoShape 13"/>
            <p:cNvCxnSpPr>
              <a:cxnSpLocks noChangeShapeType="1"/>
            </p:cNvCxnSpPr>
            <p:nvPr/>
          </p:nvCxnSpPr>
          <p:spPr bwMode="auto">
            <a:xfrm>
              <a:off x="4783287" y="1167401"/>
              <a:ext cx="82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36" name="直接连接符 535"/>
            <p:cNvCxnSpPr/>
            <p:nvPr/>
          </p:nvCxnSpPr>
          <p:spPr bwMode="auto">
            <a:xfrm>
              <a:off x="5496933" y="804024"/>
              <a:ext cx="0" cy="64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7" name="直接连接符 536"/>
            <p:cNvCxnSpPr/>
            <p:nvPr/>
          </p:nvCxnSpPr>
          <p:spPr bwMode="auto">
            <a:xfrm>
              <a:off x="5566093" y="4325201"/>
              <a:ext cx="0" cy="936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0" name="AutoShape 11"/>
            <p:cNvCxnSpPr>
              <a:cxnSpLocks noChangeShapeType="1"/>
            </p:cNvCxnSpPr>
            <p:nvPr/>
          </p:nvCxnSpPr>
          <p:spPr bwMode="auto">
            <a:xfrm>
              <a:off x="5595942" y="1077385"/>
              <a:ext cx="1368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41" name="AutoShape 11"/>
            <p:cNvCxnSpPr>
              <a:cxnSpLocks noChangeShapeType="1"/>
            </p:cNvCxnSpPr>
            <p:nvPr/>
          </p:nvCxnSpPr>
          <p:spPr bwMode="auto">
            <a:xfrm>
              <a:off x="5595942" y="1264833"/>
              <a:ext cx="1368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42" name="直接连接符 541"/>
            <p:cNvCxnSpPr/>
            <p:nvPr/>
          </p:nvCxnSpPr>
          <p:spPr bwMode="auto">
            <a:xfrm>
              <a:off x="5598897" y="1077385"/>
              <a:ext cx="0" cy="18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4" name="Text Box 29"/>
            <p:cNvSpPr txBox="1">
              <a:spLocks noChangeArrowheads="1"/>
            </p:cNvSpPr>
            <p:nvPr/>
          </p:nvSpPr>
          <p:spPr bwMode="auto">
            <a:xfrm>
              <a:off x="6042609" y="836712"/>
              <a:ext cx="743793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74LS00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550" name="AutoShape 199"/>
            <p:cNvCxnSpPr>
              <a:cxnSpLocks noChangeShapeType="1"/>
            </p:cNvCxnSpPr>
            <p:nvPr/>
          </p:nvCxnSpPr>
          <p:spPr bwMode="auto">
            <a:xfrm rot="5400000">
              <a:off x="3408807" y="2538065"/>
              <a:ext cx="2754000" cy="1434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51" name="Oval 187"/>
            <p:cNvSpPr>
              <a:spLocks noChangeArrowheads="1"/>
            </p:cNvSpPr>
            <p:nvPr/>
          </p:nvSpPr>
          <p:spPr bwMode="auto">
            <a:xfrm>
              <a:off x="4749953" y="1701454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52" name="Oval 187"/>
            <p:cNvSpPr>
              <a:spLocks noChangeArrowheads="1"/>
            </p:cNvSpPr>
            <p:nvPr/>
          </p:nvSpPr>
          <p:spPr bwMode="auto">
            <a:xfrm>
              <a:off x="5567944" y="1135492"/>
              <a:ext cx="54000" cy="5400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53" name="Oval 187"/>
            <p:cNvSpPr>
              <a:spLocks noChangeArrowheads="1"/>
            </p:cNvSpPr>
            <p:nvPr/>
          </p:nvSpPr>
          <p:spPr bwMode="auto">
            <a:xfrm>
              <a:off x="4610826" y="772493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554" name="AutoShape 188"/>
            <p:cNvCxnSpPr>
              <a:cxnSpLocks noChangeShapeType="1"/>
            </p:cNvCxnSpPr>
            <p:nvPr/>
          </p:nvCxnSpPr>
          <p:spPr bwMode="auto">
            <a:xfrm>
              <a:off x="626457" y="5263867"/>
              <a:ext cx="622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med" len="med"/>
            </a:ln>
          </p:spPr>
        </p:cxnSp>
        <p:sp>
          <p:nvSpPr>
            <p:cNvPr id="555" name="Oval 181"/>
            <p:cNvSpPr>
              <a:spLocks noChangeArrowheads="1"/>
            </p:cNvSpPr>
            <p:nvPr/>
          </p:nvSpPr>
          <p:spPr bwMode="auto">
            <a:xfrm>
              <a:off x="585229" y="5229846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556" name="直接连接符 555"/>
            <p:cNvCxnSpPr/>
            <p:nvPr/>
          </p:nvCxnSpPr>
          <p:spPr bwMode="auto">
            <a:xfrm>
              <a:off x="5177116" y="4421179"/>
              <a:ext cx="0" cy="28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7" name="AutoShape 13"/>
            <p:cNvCxnSpPr>
              <a:cxnSpLocks noChangeShapeType="1"/>
            </p:cNvCxnSpPr>
            <p:nvPr/>
          </p:nvCxnSpPr>
          <p:spPr bwMode="auto">
            <a:xfrm>
              <a:off x="5174735" y="4709123"/>
              <a:ext cx="39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58" name="Oval 180"/>
            <p:cNvSpPr>
              <a:spLocks noChangeArrowheads="1"/>
            </p:cNvSpPr>
            <p:nvPr/>
          </p:nvSpPr>
          <p:spPr bwMode="auto">
            <a:xfrm>
              <a:off x="5533907" y="4678170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323" name="AutoShape 4"/>
            <p:cNvCxnSpPr>
              <a:cxnSpLocks noChangeShapeType="1"/>
            </p:cNvCxnSpPr>
            <p:nvPr/>
          </p:nvCxnSpPr>
          <p:spPr bwMode="auto">
            <a:xfrm rot="16200000">
              <a:off x="8384898" y="3501408"/>
              <a:ext cx="468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1" name="AutoShape 9"/>
            <p:cNvCxnSpPr>
              <a:cxnSpLocks noChangeShapeType="1"/>
            </p:cNvCxnSpPr>
            <p:nvPr/>
          </p:nvCxnSpPr>
          <p:spPr bwMode="auto">
            <a:xfrm>
              <a:off x="7498064" y="4043075"/>
              <a:ext cx="144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52" name="Rectangle 27"/>
            <p:cNvSpPr>
              <a:spLocks noChangeArrowheads="1"/>
            </p:cNvSpPr>
            <p:nvPr/>
          </p:nvSpPr>
          <p:spPr bwMode="auto">
            <a:xfrm>
              <a:off x="6401121" y="1431877"/>
              <a:ext cx="1008000" cy="2898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57" name="Text Box 29"/>
            <p:cNvSpPr txBox="1">
              <a:spLocks noChangeArrowheads="1"/>
            </p:cNvSpPr>
            <p:nvPr/>
          </p:nvSpPr>
          <p:spPr bwMode="auto">
            <a:xfrm>
              <a:off x="6486981" y="2862551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B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8" name="Text Box 30"/>
            <p:cNvSpPr txBox="1">
              <a:spLocks noChangeArrowheads="1"/>
            </p:cNvSpPr>
            <p:nvPr/>
          </p:nvSpPr>
          <p:spPr bwMode="auto">
            <a:xfrm>
              <a:off x="6474157" y="1996897"/>
              <a:ext cx="16671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D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3" name="Text Box 31"/>
            <p:cNvSpPr txBox="1">
              <a:spLocks noChangeArrowheads="1"/>
            </p:cNvSpPr>
            <p:nvPr/>
          </p:nvSpPr>
          <p:spPr bwMode="auto">
            <a:xfrm>
              <a:off x="6449776" y="1511418"/>
              <a:ext cx="286617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LT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4" name="Text Box 32"/>
            <p:cNvSpPr txBox="1">
              <a:spLocks noChangeArrowheads="1"/>
            </p:cNvSpPr>
            <p:nvPr/>
          </p:nvSpPr>
          <p:spPr bwMode="auto">
            <a:xfrm>
              <a:off x="6471133" y="3755305"/>
              <a:ext cx="315792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BI</a:t>
              </a:r>
              <a:r>
                <a:rPr kumimoji="0" lang="en-US" altLang="zh-CN" sz="1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/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RBO</a:t>
              </a:r>
              <a:endParaRPr kumimoji="0" lang="zh-CN" altLang="zh-CN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2" name="Text Box 33"/>
            <p:cNvSpPr txBox="1">
              <a:spLocks noChangeArrowheads="1"/>
            </p:cNvSpPr>
            <p:nvPr/>
          </p:nvSpPr>
          <p:spPr bwMode="auto">
            <a:xfrm>
              <a:off x="7025960" y="3914448"/>
              <a:ext cx="36388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RBI</a:t>
              </a:r>
              <a:endParaRPr kumimoji="0" lang="zh-CN" altLang="zh-CN" sz="16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" name="Text Box 35"/>
            <p:cNvSpPr txBox="1">
              <a:spLocks noChangeArrowheads="1"/>
            </p:cNvSpPr>
            <p:nvPr/>
          </p:nvSpPr>
          <p:spPr bwMode="auto">
            <a:xfrm>
              <a:off x="6480569" y="3295377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A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6" name="Text Box 36"/>
            <p:cNvSpPr txBox="1">
              <a:spLocks noChangeArrowheads="1"/>
            </p:cNvSpPr>
            <p:nvPr/>
          </p:nvSpPr>
          <p:spPr bwMode="auto">
            <a:xfrm>
              <a:off x="6851615" y="1407568"/>
              <a:ext cx="387927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U</a:t>
              </a:r>
              <a:r>
                <a:rPr kumimoji="0" lang="en-US" altLang="zh-CN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CC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81" name="Text Box 37"/>
            <p:cNvSpPr txBox="1">
              <a:spLocks noChangeArrowheads="1"/>
            </p:cNvSpPr>
            <p:nvPr/>
          </p:nvSpPr>
          <p:spPr bwMode="auto">
            <a:xfrm>
              <a:off x="7163968" y="1566297"/>
              <a:ext cx="149647" cy="3497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36000" tIns="36000" rIns="36000" bIns="3600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f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86" name="Text Box 38"/>
            <p:cNvSpPr txBox="1">
              <a:spLocks noChangeArrowheads="1"/>
            </p:cNvSpPr>
            <p:nvPr/>
          </p:nvSpPr>
          <p:spPr bwMode="auto">
            <a:xfrm>
              <a:off x="6766622" y="2508981"/>
              <a:ext cx="276999" cy="7437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74LS47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491" name="AutoShape 39"/>
            <p:cNvCxnSpPr>
              <a:cxnSpLocks noChangeShapeType="1"/>
            </p:cNvCxnSpPr>
            <p:nvPr/>
          </p:nvCxnSpPr>
          <p:spPr bwMode="auto">
            <a:xfrm>
              <a:off x="6462823" y="1519182"/>
              <a:ext cx="2331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96" name="AutoShape 40"/>
            <p:cNvCxnSpPr>
              <a:cxnSpLocks noChangeShapeType="1"/>
            </p:cNvCxnSpPr>
            <p:nvPr/>
          </p:nvCxnSpPr>
          <p:spPr bwMode="auto">
            <a:xfrm>
              <a:off x="6529430" y="3765691"/>
              <a:ext cx="144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1" name="AutoShape 41"/>
            <p:cNvCxnSpPr>
              <a:cxnSpLocks noChangeShapeType="1"/>
            </p:cNvCxnSpPr>
            <p:nvPr/>
          </p:nvCxnSpPr>
          <p:spPr bwMode="auto">
            <a:xfrm>
              <a:off x="7001539" y="3914161"/>
              <a:ext cx="388043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08" name="Text Box 47"/>
            <p:cNvSpPr txBox="1">
              <a:spLocks noChangeArrowheads="1"/>
            </p:cNvSpPr>
            <p:nvPr/>
          </p:nvSpPr>
          <p:spPr bwMode="auto">
            <a:xfrm>
              <a:off x="7212621" y="1933767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g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9" name="Text Box 48"/>
            <p:cNvSpPr txBox="1">
              <a:spLocks noChangeArrowheads="1"/>
            </p:cNvSpPr>
            <p:nvPr/>
          </p:nvSpPr>
          <p:spPr bwMode="auto">
            <a:xfrm>
              <a:off x="7212621" y="2268313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a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10" name="Text Box 49"/>
            <p:cNvSpPr txBox="1">
              <a:spLocks noChangeArrowheads="1"/>
            </p:cNvSpPr>
            <p:nvPr/>
          </p:nvSpPr>
          <p:spPr bwMode="auto">
            <a:xfrm>
              <a:off x="7212621" y="2601489"/>
              <a:ext cx="11541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b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30" name="Text Box 50"/>
            <p:cNvSpPr txBox="1">
              <a:spLocks noChangeArrowheads="1"/>
            </p:cNvSpPr>
            <p:nvPr/>
          </p:nvSpPr>
          <p:spPr bwMode="auto">
            <a:xfrm>
              <a:off x="7219033" y="2936036"/>
              <a:ext cx="10259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c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38" name="Text Box 51"/>
            <p:cNvSpPr txBox="1">
              <a:spLocks noChangeArrowheads="1"/>
            </p:cNvSpPr>
            <p:nvPr/>
          </p:nvSpPr>
          <p:spPr bwMode="auto">
            <a:xfrm>
              <a:off x="7172156" y="3234918"/>
              <a:ext cx="188119" cy="3497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36000" tIns="36000" rIns="36000" bIns="3600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d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39" name="Text Box 52"/>
            <p:cNvSpPr txBox="1">
              <a:spLocks noChangeArrowheads="1"/>
            </p:cNvSpPr>
            <p:nvPr/>
          </p:nvSpPr>
          <p:spPr bwMode="auto">
            <a:xfrm>
              <a:off x="7220404" y="3603759"/>
              <a:ext cx="102592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e</a:t>
              </a:r>
              <a:endPara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543" name="AutoShape 54"/>
            <p:cNvCxnSpPr>
              <a:cxnSpLocks noChangeShapeType="1"/>
            </p:cNvCxnSpPr>
            <p:nvPr/>
          </p:nvCxnSpPr>
          <p:spPr bwMode="auto">
            <a:xfrm>
              <a:off x="7406761" y="2059927"/>
              <a:ext cx="720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49" name="AutoShape 55"/>
            <p:cNvCxnSpPr>
              <a:cxnSpLocks noChangeShapeType="1"/>
            </p:cNvCxnSpPr>
            <p:nvPr/>
          </p:nvCxnSpPr>
          <p:spPr bwMode="auto">
            <a:xfrm>
              <a:off x="7406761" y="2395845"/>
              <a:ext cx="756000" cy="2742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59" name="AutoShape 56"/>
            <p:cNvCxnSpPr>
              <a:cxnSpLocks noChangeShapeType="1"/>
            </p:cNvCxnSpPr>
            <p:nvPr/>
          </p:nvCxnSpPr>
          <p:spPr bwMode="auto">
            <a:xfrm>
              <a:off x="7406761" y="3069052"/>
              <a:ext cx="756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0" name="AutoShape 57"/>
            <p:cNvCxnSpPr>
              <a:cxnSpLocks noChangeShapeType="1"/>
            </p:cNvCxnSpPr>
            <p:nvPr/>
          </p:nvCxnSpPr>
          <p:spPr bwMode="auto">
            <a:xfrm>
              <a:off x="7406761" y="3740888"/>
              <a:ext cx="1224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1" name="AutoShape 58"/>
            <p:cNvCxnSpPr>
              <a:cxnSpLocks noChangeShapeType="1"/>
            </p:cNvCxnSpPr>
            <p:nvPr/>
          </p:nvCxnSpPr>
          <p:spPr bwMode="auto">
            <a:xfrm>
              <a:off x="7406761" y="1724009"/>
              <a:ext cx="1224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2" name="AutoShape 59"/>
            <p:cNvCxnSpPr>
              <a:cxnSpLocks noChangeShapeType="1"/>
            </p:cNvCxnSpPr>
            <p:nvPr/>
          </p:nvCxnSpPr>
          <p:spPr bwMode="auto">
            <a:xfrm>
              <a:off x="7406761" y="2733134"/>
              <a:ext cx="756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3" name="AutoShape 60"/>
            <p:cNvCxnSpPr>
              <a:cxnSpLocks noChangeShapeType="1"/>
            </p:cNvCxnSpPr>
            <p:nvPr/>
          </p:nvCxnSpPr>
          <p:spPr bwMode="auto">
            <a:xfrm>
              <a:off x="7406761" y="3404970"/>
              <a:ext cx="720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4" name="AutoShape 39"/>
            <p:cNvCxnSpPr>
              <a:cxnSpLocks noChangeShapeType="1"/>
            </p:cNvCxnSpPr>
            <p:nvPr/>
          </p:nvCxnSpPr>
          <p:spPr bwMode="auto">
            <a:xfrm>
              <a:off x="7238726" y="2004019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5" name="AutoShape 39"/>
            <p:cNvCxnSpPr>
              <a:cxnSpLocks noChangeShapeType="1"/>
            </p:cNvCxnSpPr>
            <p:nvPr/>
          </p:nvCxnSpPr>
          <p:spPr bwMode="auto">
            <a:xfrm>
              <a:off x="7238726" y="1639217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6" name="AutoShape 39"/>
            <p:cNvCxnSpPr>
              <a:cxnSpLocks noChangeShapeType="1"/>
            </p:cNvCxnSpPr>
            <p:nvPr/>
          </p:nvCxnSpPr>
          <p:spPr bwMode="auto">
            <a:xfrm>
              <a:off x="7238726" y="2323004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7" name="AutoShape 39"/>
            <p:cNvCxnSpPr>
              <a:cxnSpLocks noChangeShapeType="1"/>
            </p:cNvCxnSpPr>
            <p:nvPr/>
          </p:nvCxnSpPr>
          <p:spPr bwMode="auto">
            <a:xfrm>
              <a:off x="7238726" y="2633043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8" name="AutoShape 39"/>
            <p:cNvCxnSpPr>
              <a:cxnSpLocks noChangeShapeType="1"/>
            </p:cNvCxnSpPr>
            <p:nvPr/>
          </p:nvCxnSpPr>
          <p:spPr bwMode="auto">
            <a:xfrm>
              <a:off x="7238726" y="3012131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9" name="AutoShape 39"/>
            <p:cNvCxnSpPr>
              <a:cxnSpLocks noChangeShapeType="1"/>
            </p:cNvCxnSpPr>
            <p:nvPr/>
          </p:nvCxnSpPr>
          <p:spPr bwMode="auto">
            <a:xfrm>
              <a:off x="7238726" y="3300163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70" name="AutoShape 39"/>
            <p:cNvCxnSpPr>
              <a:cxnSpLocks noChangeShapeType="1"/>
            </p:cNvCxnSpPr>
            <p:nvPr/>
          </p:nvCxnSpPr>
          <p:spPr bwMode="auto">
            <a:xfrm>
              <a:off x="7238726" y="3681632"/>
              <a:ext cx="10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71" name="Text Box 30"/>
            <p:cNvSpPr txBox="1">
              <a:spLocks noChangeArrowheads="1"/>
            </p:cNvSpPr>
            <p:nvPr/>
          </p:nvSpPr>
          <p:spPr bwMode="auto">
            <a:xfrm>
              <a:off x="6480569" y="2429724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C</a:t>
              </a:r>
              <a:endParaRPr kumimoji="0" lang="zh-CN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572" name="AutoShape 40"/>
            <p:cNvCxnSpPr>
              <a:cxnSpLocks noChangeShapeType="1"/>
            </p:cNvCxnSpPr>
            <p:nvPr/>
          </p:nvCxnSpPr>
          <p:spPr bwMode="auto">
            <a:xfrm>
              <a:off x="6483549" y="3951587"/>
              <a:ext cx="288000" cy="13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82" name="Oval 77"/>
            <p:cNvSpPr>
              <a:spLocks noChangeArrowheads="1"/>
            </p:cNvSpPr>
            <p:nvPr/>
          </p:nvSpPr>
          <p:spPr bwMode="auto">
            <a:xfrm>
              <a:off x="6310387" y="3917322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83" name="Oval 77"/>
            <p:cNvSpPr>
              <a:spLocks noChangeArrowheads="1"/>
            </p:cNvSpPr>
            <p:nvPr/>
          </p:nvSpPr>
          <p:spPr bwMode="auto">
            <a:xfrm>
              <a:off x="6532912" y="1358524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85" name="Oval 77"/>
            <p:cNvSpPr>
              <a:spLocks noChangeArrowheads="1"/>
            </p:cNvSpPr>
            <p:nvPr/>
          </p:nvSpPr>
          <p:spPr bwMode="auto">
            <a:xfrm>
              <a:off x="7429252" y="4008239"/>
              <a:ext cx="72000" cy="72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pic>
          <p:nvPicPr>
            <p:cNvPr id="586" name="图片 585" descr="未标题-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3183" y="2204864"/>
              <a:ext cx="746025" cy="1080000"/>
            </a:xfrm>
            <a:prstGeom prst="rect">
              <a:avLst/>
            </a:prstGeom>
          </p:spPr>
        </p:pic>
        <p:grpSp>
          <p:nvGrpSpPr>
            <p:cNvPr id="587" name="组合 358"/>
            <p:cNvGrpSpPr/>
            <p:nvPr/>
          </p:nvGrpSpPr>
          <p:grpSpPr>
            <a:xfrm>
              <a:off x="8032199" y="2110465"/>
              <a:ext cx="761886" cy="1195838"/>
              <a:chOff x="4208042" y="1560373"/>
              <a:chExt cx="761886" cy="1195838"/>
            </a:xfrm>
          </p:grpSpPr>
          <p:sp>
            <p:nvSpPr>
              <p:cNvPr id="604" name="Text Box 19"/>
              <p:cNvSpPr txBox="1">
                <a:spLocks noChangeArrowheads="1"/>
              </p:cNvSpPr>
              <p:nvPr/>
            </p:nvSpPr>
            <p:spPr bwMode="auto">
              <a:xfrm>
                <a:off x="4580732" y="1560373"/>
                <a:ext cx="102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just"/>
                <a:r>
                  <a:rPr lang="zh-CN" altLang="zh-CN" sz="1600" b="1" i="1" dirty="0">
                    <a:ea typeface="宋体" pitchFamily="2" charset="-122"/>
                  </a:rPr>
                  <a:t>a</a:t>
                </a:r>
                <a:endParaRPr lang="zh-CN" altLang="zh-CN" sz="1600" b="1" dirty="0"/>
              </a:p>
            </p:txBody>
          </p:sp>
          <p:sp>
            <p:nvSpPr>
              <p:cNvPr id="605" name="Text Box 19"/>
              <p:cNvSpPr txBox="1">
                <a:spLocks noChangeArrowheads="1"/>
              </p:cNvSpPr>
              <p:nvPr/>
            </p:nvSpPr>
            <p:spPr bwMode="auto">
              <a:xfrm>
                <a:off x="4856114" y="1903729"/>
                <a:ext cx="102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just"/>
                <a:r>
                  <a:rPr lang="en-US" altLang="zh-CN" sz="1600" b="1" i="1" dirty="0" smtClean="0">
                    <a:ea typeface="宋体" pitchFamily="2" charset="-122"/>
                  </a:rPr>
                  <a:t>b</a:t>
                </a:r>
                <a:endParaRPr lang="zh-CN" altLang="zh-CN" sz="1600" b="1" dirty="0"/>
              </a:p>
            </p:txBody>
          </p:sp>
          <p:sp>
            <p:nvSpPr>
              <p:cNvPr id="606" name="Text Box 19"/>
              <p:cNvSpPr txBox="1">
                <a:spLocks noChangeArrowheads="1"/>
              </p:cNvSpPr>
              <p:nvPr/>
            </p:nvSpPr>
            <p:spPr bwMode="auto">
              <a:xfrm>
                <a:off x="4792984" y="2285088"/>
                <a:ext cx="913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just"/>
                <a:r>
                  <a:rPr lang="en-US" altLang="zh-CN" sz="1600" b="1" i="1" dirty="0" smtClean="0">
                    <a:ea typeface="宋体" pitchFamily="2" charset="-122"/>
                  </a:rPr>
                  <a:t>c</a:t>
                </a:r>
                <a:endParaRPr lang="zh-CN" altLang="zh-CN" sz="1600" b="1" dirty="0"/>
              </a:p>
            </p:txBody>
          </p:sp>
          <p:sp>
            <p:nvSpPr>
              <p:cNvPr id="607" name="Text Box 19"/>
              <p:cNvSpPr txBox="1">
                <a:spLocks noChangeArrowheads="1"/>
              </p:cNvSpPr>
              <p:nvPr/>
            </p:nvSpPr>
            <p:spPr bwMode="auto">
              <a:xfrm>
                <a:off x="4450042" y="2349202"/>
                <a:ext cx="102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just"/>
                <a:r>
                  <a:rPr lang="en-US" altLang="zh-CN" sz="1600" b="1" i="1" dirty="0" smtClean="0">
                    <a:ea typeface="宋体" pitchFamily="2" charset="-122"/>
                  </a:rPr>
                  <a:t>d</a:t>
                </a:r>
                <a:endParaRPr lang="zh-CN" altLang="zh-CN" sz="1600" b="1" dirty="0"/>
              </a:p>
            </p:txBody>
          </p:sp>
          <p:sp>
            <p:nvSpPr>
              <p:cNvPr id="608" name="Text Box 19"/>
              <p:cNvSpPr txBox="1">
                <a:spLocks noChangeArrowheads="1"/>
              </p:cNvSpPr>
              <p:nvPr/>
            </p:nvSpPr>
            <p:spPr bwMode="auto">
              <a:xfrm>
                <a:off x="4208042" y="2222942"/>
                <a:ext cx="913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just"/>
                <a:r>
                  <a:rPr lang="en-US" altLang="zh-CN" sz="1600" b="1" i="1" dirty="0" smtClean="0">
                    <a:ea typeface="宋体" pitchFamily="2" charset="-122"/>
                  </a:rPr>
                  <a:t>e</a:t>
                </a:r>
                <a:endParaRPr lang="zh-CN" altLang="zh-CN" sz="1600" b="1" dirty="0"/>
              </a:p>
            </p:txBody>
          </p:sp>
          <p:sp>
            <p:nvSpPr>
              <p:cNvPr id="609" name="Text Box 19"/>
              <p:cNvSpPr txBox="1">
                <a:spLocks noChangeArrowheads="1"/>
              </p:cNvSpPr>
              <p:nvPr/>
            </p:nvSpPr>
            <p:spPr bwMode="auto">
              <a:xfrm>
                <a:off x="4247616" y="1853040"/>
                <a:ext cx="6893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just"/>
                <a:r>
                  <a:rPr lang="en-US" altLang="zh-CN" sz="1600" b="1" i="1" dirty="0" smtClean="0">
                    <a:ea typeface="宋体" pitchFamily="2" charset="-122"/>
                  </a:rPr>
                  <a:t>f</a:t>
                </a:r>
                <a:endParaRPr lang="zh-CN" altLang="zh-CN" sz="1600" b="1" dirty="0"/>
              </a:p>
            </p:txBody>
          </p:sp>
          <p:sp>
            <p:nvSpPr>
              <p:cNvPr id="610" name="Text Box 19"/>
              <p:cNvSpPr txBox="1">
                <a:spLocks noChangeArrowheads="1"/>
              </p:cNvSpPr>
              <p:nvPr/>
            </p:nvSpPr>
            <p:spPr bwMode="auto">
              <a:xfrm>
                <a:off x="4536020" y="1900839"/>
                <a:ext cx="102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just"/>
                <a:r>
                  <a:rPr lang="en-US" altLang="zh-CN" sz="1600" b="1" i="1" dirty="0" smtClean="0">
                    <a:ea typeface="宋体" pitchFamily="2" charset="-122"/>
                  </a:rPr>
                  <a:t>g</a:t>
                </a:r>
                <a:endParaRPr lang="zh-CN" altLang="zh-CN" sz="1600" b="1" dirty="0"/>
              </a:p>
            </p:txBody>
          </p:sp>
          <p:sp>
            <p:nvSpPr>
              <p:cNvPr id="611" name="Text Box 19"/>
              <p:cNvSpPr txBox="1">
                <a:spLocks noChangeArrowheads="1"/>
              </p:cNvSpPr>
              <p:nvPr/>
            </p:nvSpPr>
            <p:spPr bwMode="auto">
              <a:xfrm>
                <a:off x="4856114" y="2509990"/>
                <a:ext cx="11381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just"/>
                <a:r>
                  <a:rPr lang="en-US" altLang="zh-CN" sz="1600" b="1" i="1" dirty="0" smtClean="0">
                    <a:ea typeface="宋体" pitchFamily="2" charset="-122"/>
                  </a:rPr>
                  <a:t>h</a:t>
                </a:r>
                <a:endParaRPr lang="zh-CN" altLang="zh-CN" sz="1600" b="1" dirty="0"/>
              </a:p>
            </p:txBody>
          </p:sp>
        </p:grpSp>
        <p:sp>
          <p:nvSpPr>
            <p:cNvPr id="588" name="Rectangle 238"/>
            <p:cNvSpPr>
              <a:spLocks noChangeArrowheads="1"/>
            </p:cNvSpPr>
            <p:nvPr/>
          </p:nvSpPr>
          <p:spPr bwMode="auto">
            <a:xfrm rot="16200000">
              <a:off x="7673096" y="1559981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89" name="Rectangle 238"/>
            <p:cNvSpPr>
              <a:spLocks noChangeArrowheads="1"/>
            </p:cNvSpPr>
            <p:nvPr/>
          </p:nvSpPr>
          <p:spPr bwMode="auto">
            <a:xfrm rot="16200000">
              <a:off x="7673096" y="189671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90" name="Rectangle 238"/>
            <p:cNvSpPr>
              <a:spLocks noChangeArrowheads="1"/>
            </p:cNvSpPr>
            <p:nvPr/>
          </p:nvSpPr>
          <p:spPr bwMode="auto">
            <a:xfrm rot="16200000">
              <a:off x="7673096" y="2233451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91" name="Rectangle 238"/>
            <p:cNvSpPr>
              <a:spLocks noChangeArrowheads="1"/>
            </p:cNvSpPr>
            <p:nvPr/>
          </p:nvSpPr>
          <p:spPr bwMode="auto">
            <a:xfrm rot="16200000">
              <a:off x="7673096" y="257018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92" name="Rectangle 238"/>
            <p:cNvSpPr>
              <a:spLocks noChangeArrowheads="1"/>
            </p:cNvSpPr>
            <p:nvPr/>
          </p:nvSpPr>
          <p:spPr bwMode="auto">
            <a:xfrm rot="16200000">
              <a:off x="7673096" y="2906921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93" name="Rectangle 238"/>
            <p:cNvSpPr>
              <a:spLocks noChangeArrowheads="1"/>
            </p:cNvSpPr>
            <p:nvPr/>
          </p:nvSpPr>
          <p:spPr bwMode="auto">
            <a:xfrm rot="16200000">
              <a:off x="7673096" y="3243656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94" name="Rectangle 238"/>
            <p:cNvSpPr>
              <a:spLocks noChangeArrowheads="1"/>
            </p:cNvSpPr>
            <p:nvPr/>
          </p:nvSpPr>
          <p:spPr bwMode="auto">
            <a:xfrm rot="16200000">
              <a:off x="7673096" y="3580389"/>
              <a:ext cx="81747" cy="325411"/>
            </a:xfrm>
            <a:prstGeom prst="rect">
              <a:avLst/>
            </a:prstGeom>
            <a:solidFill>
              <a:srgbClr val="CCE8C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cxnSp>
          <p:nvCxnSpPr>
            <p:cNvPr id="595" name="AutoShape 4"/>
            <p:cNvCxnSpPr>
              <a:cxnSpLocks noChangeShapeType="1"/>
            </p:cNvCxnSpPr>
            <p:nvPr/>
          </p:nvCxnSpPr>
          <p:spPr bwMode="auto">
            <a:xfrm rot="16200000">
              <a:off x="8384898" y="1970178"/>
              <a:ext cx="468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6" name="AutoShape 4"/>
            <p:cNvCxnSpPr>
              <a:cxnSpLocks noChangeShapeType="1"/>
            </p:cNvCxnSpPr>
            <p:nvPr/>
          </p:nvCxnSpPr>
          <p:spPr bwMode="auto">
            <a:xfrm rot="16200000">
              <a:off x="6383100" y="4806574"/>
              <a:ext cx="93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7" name="AutoShape 4"/>
            <p:cNvCxnSpPr>
              <a:cxnSpLocks noChangeShapeType="1"/>
            </p:cNvCxnSpPr>
            <p:nvPr/>
          </p:nvCxnSpPr>
          <p:spPr bwMode="auto">
            <a:xfrm rot="16200000">
              <a:off x="6716121" y="1116175"/>
              <a:ext cx="630000" cy="137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9" name="AutoShape 4"/>
            <p:cNvCxnSpPr>
              <a:cxnSpLocks noChangeShapeType="1"/>
            </p:cNvCxnSpPr>
            <p:nvPr/>
          </p:nvCxnSpPr>
          <p:spPr bwMode="auto">
            <a:xfrm rot="16200000">
              <a:off x="6460424" y="1268720"/>
              <a:ext cx="216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0" name="AutoShape 13"/>
            <p:cNvCxnSpPr>
              <a:cxnSpLocks noChangeShapeType="1"/>
            </p:cNvCxnSpPr>
            <p:nvPr/>
          </p:nvCxnSpPr>
          <p:spPr bwMode="auto">
            <a:xfrm>
              <a:off x="6568362" y="1164414"/>
              <a:ext cx="468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01" name="Oval 77"/>
            <p:cNvSpPr>
              <a:spLocks noChangeArrowheads="1"/>
            </p:cNvSpPr>
            <p:nvPr/>
          </p:nvSpPr>
          <p:spPr bwMode="auto">
            <a:xfrm>
              <a:off x="6994174" y="1126427"/>
              <a:ext cx="64800" cy="648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603" name="Text Box 35"/>
            <p:cNvSpPr txBox="1">
              <a:spLocks noChangeArrowheads="1"/>
            </p:cNvSpPr>
            <p:nvPr/>
          </p:nvSpPr>
          <p:spPr bwMode="auto">
            <a:xfrm>
              <a:off x="7339745" y="1043858"/>
              <a:ext cx="809517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R=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</a:rPr>
                <a:t>200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宋体" pitchFamily="2" charset="-122"/>
                  <a:sym typeface="Symbol"/>
                </a:rPr>
                <a:t>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2" name="Oval 77"/>
            <p:cNvSpPr>
              <a:spLocks noChangeArrowheads="1"/>
            </p:cNvSpPr>
            <p:nvPr/>
          </p:nvSpPr>
          <p:spPr bwMode="auto">
            <a:xfrm>
              <a:off x="5464088" y="774874"/>
              <a:ext cx="64800" cy="648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622" name="Oval 180"/>
            <p:cNvSpPr>
              <a:spLocks noChangeArrowheads="1"/>
            </p:cNvSpPr>
            <p:nvPr/>
          </p:nvSpPr>
          <p:spPr bwMode="auto">
            <a:xfrm>
              <a:off x="5535188" y="5229846"/>
              <a:ext cx="64537" cy="6450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623" name="Text Box 259"/>
            <p:cNvSpPr txBox="1">
              <a:spLocks noChangeArrowheads="1"/>
            </p:cNvSpPr>
            <p:nvPr/>
          </p:nvSpPr>
          <p:spPr bwMode="auto">
            <a:xfrm>
              <a:off x="2343575" y="971850"/>
              <a:ext cx="21159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/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R</a:t>
              </a:r>
              <a:r>
                <a:rPr kumimoji="0" lang="en-US" altLang="zh-CN" dirty="0" smtClean="0">
                  <a:solidFill>
                    <a:schemeClr val="tx1"/>
                  </a:solidFill>
                  <a:ea typeface="宋体" pitchFamily="2" charset="-122"/>
                  <a:cs typeface="Times New Roman" pitchFamily="18" charset="0"/>
                  <a:sym typeface="Symbol" pitchFamily="18" charset="2"/>
                </a:rPr>
                <a:t> </a:t>
              </a:r>
              <a:endPara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24" name="Text Box 259"/>
            <p:cNvSpPr txBox="1">
              <a:spLocks noChangeArrowheads="1"/>
            </p:cNvSpPr>
            <p:nvPr/>
          </p:nvSpPr>
          <p:spPr bwMode="auto">
            <a:xfrm>
              <a:off x="7636681" y="1411250"/>
              <a:ext cx="15388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R</a:t>
              </a:r>
              <a:endParaRPr kumimoji="0" lang="zh-CN" altLang="zh-CN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625" name="AutoShape 4"/>
            <p:cNvCxnSpPr>
              <a:cxnSpLocks noChangeShapeType="1"/>
            </p:cNvCxnSpPr>
            <p:nvPr/>
          </p:nvCxnSpPr>
          <p:spPr bwMode="auto">
            <a:xfrm rot="16200000">
              <a:off x="8050948" y="3339228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6" name="AutoShape 4"/>
            <p:cNvCxnSpPr>
              <a:cxnSpLocks noChangeShapeType="1"/>
            </p:cNvCxnSpPr>
            <p:nvPr/>
          </p:nvCxnSpPr>
          <p:spPr bwMode="auto">
            <a:xfrm rot="16200000">
              <a:off x="8050948" y="2132863"/>
              <a:ext cx="144000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28" name="Text Box 29"/>
            <p:cNvSpPr txBox="1">
              <a:spLocks noChangeArrowheads="1"/>
            </p:cNvSpPr>
            <p:nvPr/>
          </p:nvSpPr>
          <p:spPr bwMode="auto">
            <a:xfrm>
              <a:off x="6632866" y="4083583"/>
              <a:ext cx="455253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GND</a:t>
              </a:r>
              <a:endPara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407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557152"/>
          <a:ext cx="5940000" cy="3240000"/>
        </p:xfrm>
        <a:graphic>
          <a:graphicData uri="http://schemas.openxmlformats.org/drawingml/2006/table">
            <a:tbl>
              <a:tblPr/>
              <a:tblGrid>
                <a:gridCol w="1980000"/>
                <a:gridCol w="1080000"/>
                <a:gridCol w="1980000"/>
                <a:gridCol w="900000"/>
              </a:tblGrid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lt"/>
                          <a:ea typeface="仿宋_GB2312" pitchFamily="49" charset="-122"/>
                        </a:rPr>
                        <a:t>元器件名称</a:t>
                      </a: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lt"/>
                          <a:ea typeface="仿宋_GB2312" pitchFamily="49" charset="-122"/>
                        </a:rPr>
                        <a:t>数量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lt"/>
                          <a:ea typeface="仿宋_GB2312" pitchFamily="49" charset="-122"/>
                        </a:rPr>
                        <a:t>元器件名称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lt"/>
                          <a:ea typeface="仿宋_GB2312" pitchFamily="49" charset="-122"/>
                        </a:rPr>
                        <a:t>数量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仿宋_GB2312" pitchFamily="49" charset="-122"/>
                        </a:rPr>
                        <a:t>74LS573</a:t>
                      </a:r>
                      <a:endParaRPr lang="zh-CN" sz="2000" b="1" kern="100">
                        <a:latin typeface="+mn-lt"/>
                        <a:ea typeface="仿宋_GB2312" pitchFamily="49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sz="2000" b="1" kern="100">
                        <a:latin typeface="+mn-lt"/>
                        <a:ea typeface="仿宋_GB2312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+mn-lt"/>
                          <a:ea typeface="仿宋_GB2312" pitchFamily="49" charset="-122"/>
                        </a:rPr>
                        <a:t>数码管（红色）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sz="2000" b="1" kern="100">
                        <a:latin typeface="+mn-lt"/>
                        <a:ea typeface="仿宋_GB2312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仿宋_GB2312" pitchFamily="49" charset="-122"/>
                        </a:rPr>
                        <a:t>74LS148</a:t>
                      </a:r>
                      <a:endParaRPr lang="zh-CN" sz="2000" b="1" kern="100">
                        <a:latin typeface="+mn-lt"/>
                        <a:ea typeface="仿宋_GB2312" pitchFamily="49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sz="2000" b="1" kern="100">
                        <a:latin typeface="+mn-lt"/>
                        <a:ea typeface="仿宋_GB2312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+mn-lt"/>
                          <a:ea typeface="仿宋_GB2312" pitchFamily="49" charset="-122"/>
                        </a:rPr>
                        <a:t>200</a:t>
                      </a:r>
                      <a:r>
                        <a:rPr lang="en-US" sz="2000" b="1" kern="100" dirty="0" smtClean="0">
                          <a:latin typeface="+mn-lt"/>
                          <a:ea typeface="仿宋_GB2312" pitchFamily="49" charset="-122"/>
                          <a:sym typeface="Symbol"/>
                        </a:rPr>
                        <a:t> W/8</a:t>
                      </a:r>
                      <a:r>
                        <a:rPr lang="zh-CN" sz="2000" b="1" kern="100" dirty="0" smtClean="0">
                          <a:latin typeface="+mn-lt"/>
                          <a:ea typeface="仿宋_GB2312" pitchFamily="49" charset="-122"/>
                        </a:rPr>
                        <a:t>电阻</a:t>
                      </a:r>
                      <a:endParaRPr lang="zh-CN" sz="2000" b="1" kern="100" dirty="0">
                        <a:latin typeface="+mn-lt"/>
                        <a:ea typeface="仿宋_GB2312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仿宋_GB2312" pitchFamily="49" charset="-122"/>
                        </a:rPr>
                        <a:t>25</a:t>
                      </a:r>
                      <a:endParaRPr lang="zh-CN" sz="2000" b="1" kern="100">
                        <a:latin typeface="+mn-lt"/>
                        <a:ea typeface="仿宋_GB2312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仿宋_GB2312" pitchFamily="49" charset="-122"/>
                        </a:rPr>
                        <a:t>74LS47</a:t>
                      </a:r>
                      <a:endParaRPr lang="zh-CN" sz="2000" b="1" kern="100">
                        <a:latin typeface="+mn-lt"/>
                        <a:ea typeface="仿宋_GB2312" pitchFamily="49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sz="2000" b="1" kern="100">
                        <a:latin typeface="+mn-lt"/>
                        <a:ea typeface="仿宋_GB2312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+mn-lt"/>
                          <a:ea typeface="仿宋_GB2312" pitchFamily="49" charset="-122"/>
                        </a:rPr>
                        <a:t>发光二极管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仿宋_GB2312" pitchFamily="49" charset="-122"/>
                        </a:rPr>
                        <a:t>9</a:t>
                      </a:r>
                      <a:endParaRPr lang="zh-CN" sz="2000" b="1" kern="100">
                        <a:latin typeface="+mn-lt"/>
                        <a:ea typeface="仿宋_GB2312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仿宋_GB2312" pitchFamily="49" charset="-122"/>
                        </a:rPr>
                        <a:t>74LS30</a:t>
                      </a:r>
                      <a:endParaRPr lang="zh-CN" sz="2000" b="1" kern="100">
                        <a:latin typeface="+mn-lt"/>
                        <a:ea typeface="仿宋_GB2312" pitchFamily="49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sz="2000" b="1" kern="100">
                        <a:latin typeface="+mn-lt"/>
                        <a:ea typeface="仿宋_GB2312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+mn-lt"/>
                          <a:ea typeface="仿宋_GB2312" pitchFamily="49" charset="-122"/>
                        </a:rPr>
                        <a:t>轻触开关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仿宋_GB2312" pitchFamily="49" charset="-122"/>
                        </a:rPr>
                        <a:t>9</a:t>
                      </a:r>
                      <a:endParaRPr lang="zh-CN" sz="2000" b="1" kern="100">
                        <a:latin typeface="+mn-lt"/>
                        <a:ea typeface="仿宋_GB2312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仿宋_GB2312" pitchFamily="49" charset="-122"/>
                        </a:rPr>
                        <a:t>74LS00</a:t>
                      </a:r>
                      <a:endParaRPr lang="zh-CN" sz="2000" b="1" kern="100">
                        <a:latin typeface="+mn-lt"/>
                        <a:ea typeface="仿宋_GB2312" pitchFamily="49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sz="2000" b="1" kern="100">
                        <a:latin typeface="+mn-lt"/>
                        <a:ea typeface="仿宋_GB2312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+mn-lt"/>
                          <a:ea typeface="仿宋_GB2312" pitchFamily="49" charset="-122"/>
                        </a:rPr>
                        <a:t>导线</a:t>
                      </a:r>
                      <a:endParaRPr lang="en-US" sz="2000" b="1" kern="100" dirty="0">
                        <a:latin typeface="+mn-lt"/>
                        <a:ea typeface="仿宋_GB2312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+mn-lt"/>
                          <a:ea typeface="仿宋_GB2312" pitchFamily="49" charset="-122"/>
                        </a:rPr>
                        <a:t>若干</a:t>
                      </a:r>
                      <a:endParaRPr lang="en-US" sz="2000" b="1" kern="100" dirty="0">
                        <a:latin typeface="+mn-lt"/>
                        <a:ea typeface="仿宋_GB2312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6977" name="Rectangle 1"/>
          <p:cNvSpPr>
            <a:spLocks noChangeArrowheads="1"/>
          </p:cNvSpPr>
          <p:nvPr/>
        </p:nvSpPr>
        <p:spPr bwMode="auto">
          <a:xfrm>
            <a:off x="2932770" y="980728"/>
            <a:ext cx="32784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_GB2312" pitchFamily="49" charset="-122"/>
                <a:cs typeface="Times New Roman" pitchFamily="18" charset="0"/>
              </a:rPr>
              <a:t>竞赛抢答器元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_GB2312" pitchFamily="49" charset="-122"/>
                <a:cs typeface="Times New Roman" pitchFamily="18" charset="0"/>
              </a:rPr>
              <a:t>器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_GB2312" pitchFamily="49" charset="-122"/>
                <a:cs typeface="Times New Roman" pitchFamily="18" charset="0"/>
              </a:rPr>
              <a:t>件列表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950397" y="44624"/>
            <a:ext cx="1870075" cy="46166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仿宋_GB2312" pitchFamily="49" charset="-122"/>
              </a:rPr>
              <a:t>竞赛抢答器</a:t>
            </a:r>
            <a:endParaRPr lang="zh-CN" altLang="en-US" sz="2400" b="0">
              <a:solidFill>
                <a:schemeClr val="tx1"/>
              </a:solidFill>
              <a:latin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WordArt 2"/>
          <p:cNvSpPr>
            <a:spLocks noChangeArrowheads="1" noChangeShapeType="1" noTextEdit="1"/>
          </p:cNvSpPr>
          <p:nvPr/>
        </p:nvSpPr>
        <p:spPr bwMode="auto">
          <a:xfrm>
            <a:off x="2809875" y="1773238"/>
            <a:ext cx="36004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800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仿宋_GB2312" pitchFamily="49" charset="-122"/>
              </a:rPr>
              <a:t>课程</a:t>
            </a:r>
            <a:r>
              <a:rPr lang="zh-CN" altLang="en-US" sz="2800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仿宋_GB2312" pitchFamily="49" charset="-122"/>
              </a:rPr>
              <a:t>设计题目</a:t>
            </a:r>
            <a:endParaRPr lang="zh-CN" altLang="en-US" sz="2800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416771" name="WordArt 3"/>
          <p:cNvSpPr>
            <a:spLocks noChangeArrowheads="1" noChangeShapeType="1" noTextEdit="1"/>
          </p:cNvSpPr>
          <p:nvPr/>
        </p:nvSpPr>
        <p:spPr bwMode="auto">
          <a:xfrm>
            <a:off x="2267769" y="3213100"/>
            <a:ext cx="4896519" cy="949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tx1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仿宋_GB2312" pitchFamily="49" charset="-122"/>
              </a:rPr>
              <a:t>4</a:t>
            </a:r>
            <a:r>
              <a:rPr lang="zh-CN" altLang="en-US" sz="3600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tx1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仿宋_GB2312" pitchFamily="49" charset="-122"/>
              </a:rPr>
              <a:t>路竞赛抢答器</a:t>
            </a:r>
            <a:endParaRPr lang="zh-CN" altLang="en-US" sz="3600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chemeClr val="tx1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850" y="1052736"/>
            <a:ext cx="84963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4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一般要求是：</a:t>
            </a:r>
          </a:p>
          <a:p>
            <a:pPr indent="2664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用触发器设计竞赛抢答器。</a:t>
            </a:r>
          </a:p>
          <a:p>
            <a:pPr indent="2664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①抢答组数为</a:t>
            </a:r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</a:rPr>
              <a:t>组，组号分别为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～</a:t>
            </a:r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</a:rPr>
              <a:t>号或</a:t>
            </a:r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</a:rPr>
              <a:t>～</a:t>
            </a:r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r>
              <a:rPr lang="zh-CN" altLang="en-US" sz="2400" dirty="0" smtClean="0">
                <a:solidFill>
                  <a:schemeClr val="tx1"/>
                </a:solidFill>
              </a:rPr>
              <a:t>号。</a:t>
            </a:r>
          </a:p>
          <a:p>
            <a:pPr indent="2664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②抢答时，最先抢答一组的组号由数字显示，并能对抢中者有灯光的提示；未抢答时无数字显示。</a:t>
            </a:r>
          </a:p>
          <a:p>
            <a:pPr indent="2664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③主持人能控制抢答器的“抢答”“复位”功能，并有灯光提示，即主持人按下“抢答”按钮后抢答有效，指示灯亮；未按下“抢答”按钮时，抢答按钮不起作用，指示灯不亮。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5613" y="476672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827584" y="5284838"/>
            <a:ext cx="2311063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19050">
            <a:gradFill>
              <a:gsLst>
                <a:gs pos="0">
                  <a:srgbClr val="FF0000"/>
                </a:gs>
                <a:gs pos="50000">
                  <a:srgbClr val="FFFF00"/>
                </a:gs>
                <a:gs pos="100000">
                  <a:srgbClr val="FF0000"/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lIns="72000" tIns="0" rIns="72000" bIns="0" rtlCol="0" anchor="ctr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tx1"/>
                </a:solidFill>
              </a:rPr>
              <a:t>课程设计选用②</a:t>
            </a:r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251520" y="661919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395288" y="1128215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1．</a:t>
            </a:r>
            <a:r>
              <a:rPr lang="en-US" altLang="en-US" sz="2400" dirty="0" smtClean="0">
                <a:solidFill>
                  <a:schemeClr val="tx1"/>
                </a:solidFill>
              </a:rPr>
              <a:t>抢答锁存</a:t>
            </a:r>
            <a:r>
              <a:rPr lang="zh-CN" altLang="en-US" sz="2400" dirty="0" smtClean="0">
                <a:solidFill>
                  <a:schemeClr val="tx1"/>
                </a:solidFill>
              </a:rPr>
              <a:t>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4572751" y="836712"/>
            <a:ext cx="3023585" cy="384721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抢答</a:t>
            </a:r>
            <a:r>
              <a:rPr lang="zh-CN" altLang="en-US" sz="2000" dirty="0">
                <a:solidFill>
                  <a:schemeClr val="tx1"/>
                </a:solidFill>
              </a:rPr>
              <a:t>锁</a:t>
            </a:r>
            <a:r>
              <a:rPr lang="zh-CN" altLang="en-US" sz="2000" dirty="0" smtClean="0">
                <a:solidFill>
                  <a:schemeClr val="tx1"/>
                </a:solidFill>
              </a:rPr>
              <a:t>存电路的</a:t>
            </a:r>
            <a:r>
              <a:rPr lang="zh-CN" altLang="en-US" sz="2000" dirty="0">
                <a:solidFill>
                  <a:schemeClr val="tx1"/>
                </a:solidFill>
              </a:rPr>
              <a:t>主要功能</a:t>
            </a:r>
          </a:p>
        </p:txBody>
      </p:sp>
      <p:graphicFrame>
        <p:nvGraphicFramePr>
          <p:cNvPr id="375206" name="Group 422"/>
          <p:cNvGraphicFramePr>
            <a:graphicFrameLocks noGrp="1"/>
          </p:cNvGraphicFramePr>
          <p:nvPr/>
        </p:nvGraphicFramePr>
        <p:xfrm>
          <a:off x="3924408" y="1251196"/>
          <a:ext cx="4320000" cy="2834640"/>
        </p:xfrm>
        <a:graphic>
          <a:graphicData uri="http://schemas.openxmlformats.org/drawingml/2006/table">
            <a:tbl>
              <a:tblPr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2286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仿宋_GB2312" pitchFamily="49" charset="-122"/>
                          <a:cs typeface="Times New Roman" pitchFamily="18" charset="0"/>
                        </a:rPr>
                        <a:t>输　入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仿宋_GB2312" pitchFamily="49" charset="-122"/>
                          <a:cs typeface="Times New Roman" pitchFamily="18" charset="0"/>
                        </a:rPr>
                        <a:t>输　出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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b="1" i="1" baseline="-25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—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抢答信号</a:t>
                      </a:r>
                      <a:endParaRPr lang="en-US" altLang="zh-CN" b="1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  1—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抢答成功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  <a:defRPr/>
                      </a:pPr>
                      <a:r>
                        <a:rPr lang="en-US" altLang="zh-CN" b="1" i="1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b="1" i="1" baseline="-250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—</a:t>
                      </a:r>
                      <a:r>
                        <a:rPr lang="zh-CN" altLang="en-US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触发器输出</a:t>
                      </a:r>
                      <a:endParaRPr lang="en-US" altLang="zh-CN" b="1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  <a:defRPr/>
                      </a:pP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  1—</a:t>
                      </a:r>
                      <a:r>
                        <a:rPr lang="zh-CN" altLang="en-US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高电平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7544" y="3645024"/>
            <a:ext cx="28889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抢答信号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S</a:t>
            </a:r>
            <a:r>
              <a:rPr lang="en-US" altLang="zh-CN" sz="2400" i="1" baseline="-25000" dirty="0" smtClean="0">
                <a:solidFill>
                  <a:schemeClr val="tx1"/>
                </a:solidFill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</a:rPr>
              <a:t>可作为：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9101" y="4167876"/>
            <a:ext cx="32784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①触发器的</a:t>
            </a:r>
            <a:r>
              <a:rPr lang="zh-CN" altLang="en-US" sz="2400" dirty="0" smtClean="0">
                <a:solidFill>
                  <a:srgbClr val="FF0000"/>
                </a:solidFill>
              </a:rPr>
              <a:t>输入</a:t>
            </a:r>
            <a:r>
              <a:rPr lang="zh-CN" altLang="en-US" sz="2400" dirty="0" smtClean="0">
                <a:solidFill>
                  <a:schemeClr val="tx1"/>
                </a:solidFill>
              </a:rPr>
              <a:t>信号；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48533" y="4659428"/>
            <a:ext cx="32784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②触发器的</a:t>
            </a:r>
            <a:r>
              <a:rPr lang="zh-CN" altLang="en-US" sz="2400" dirty="0" smtClean="0">
                <a:solidFill>
                  <a:srgbClr val="0000FF"/>
                </a:solidFill>
              </a:rPr>
              <a:t>时钟</a:t>
            </a:r>
            <a:r>
              <a:rPr lang="zh-CN" altLang="en-US" sz="2400" dirty="0" smtClean="0">
                <a:solidFill>
                  <a:schemeClr val="tx1"/>
                </a:solidFill>
              </a:rPr>
              <a:t>信号。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026242" y="4172952"/>
            <a:ext cx="35862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</a:rPr>
              <a:t>需另加时钟脉冲电路。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026242" y="4659428"/>
            <a:ext cx="35862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</a:rPr>
              <a:t>不需要时钟脉冲电路。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2825" y="2095688"/>
            <a:ext cx="326507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4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某一选手抢答成功后，立即阻止其它三选手再抢答，并保存结果。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428506" y="5179258"/>
            <a:ext cx="358784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主要是控制电路的设计。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74789" grpId="0" animBg="1"/>
      <p:bldP spid="9" grpId="0"/>
      <p:bldP spid="10" grpId="0"/>
      <p:bldP spid="11" grpId="0"/>
      <p:bldP spid="12" grpId="0"/>
      <p:bldP spid="13" grpId="0"/>
      <p:bldP spid="15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395536" y="1499072"/>
            <a:ext cx="38571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00FF"/>
                </a:solidFill>
              </a:rPr>
              <a:t>抢答信号作脉冲信号</a:t>
            </a:r>
            <a:r>
              <a:rPr lang="zh-CN" altLang="en-US" sz="2400" dirty="0" smtClean="0">
                <a:solidFill>
                  <a:schemeClr val="tx1"/>
                </a:solidFill>
              </a:rPr>
              <a:t>时，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控制电路功能是</a:t>
            </a:r>
            <a:r>
              <a:rPr lang="en-US" altLang="zh-CN" sz="2400" dirty="0" smtClean="0">
                <a:solidFill>
                  <a:schemeClr val="tx1"/>
                </a:solidFill>
              </a:rPr>
              <a:t>: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251520" y="614009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395288" y="1049832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1．</a:t>
            </a:r>
            <a:r>
              <a:rPr lang="en-US" altLang="en-US" sz="2400" dirty="0" smtClean="0">
                <a:solidFill>
                  <a:schemeClr val="tx1"/>
                </a:solidFill>
              </a:rPr>
              <a:t>抢答锁存</a:t>
            </a:r>
            <a:r>
              <a:rPr lang="zh-CN" altLang="en-US" sz="2400" dirty="0" smtClean="0">
                <a:solidFill>
                  <a:schemeClr val="tx1"/>
                </a:solidFill>
              </a:rPr>
              <a:t>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5652120" y="2894166"/>
            <a:ext cx="2765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</a:rPr>
              <a:t>控制触发器信号输入端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395536" y="2426112"/>
            <a:ext cx="46085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①在主持人发出抢答信号</a:t>
            </a:r>
            <a:r>
              <a:rPr lang="zh-CN" altLang="en-US" sz="2400" dirty="0" smtClean="0">
                <a:solidFill>
                  <a:srgbClr val="FF0000"/>
                </a:solidFill>
              </a:rPr>
              <a:t>前</a:t>
            </a:r>
            <a:r>
              <a:rPr lang="zh-CN" altLang="en-US" sz="2400" dirty="0" smtClean="0">
                <a:solidFill>
                  <a:schemeClr val="tx1"/>
                </a:solidFill>
              </a:rPr>
              <a:t>或</a:t>
            </a:r>
            <a:r>
              <a:rPr lang="zh-CN" altLang="en-US" sz="2400" dirty="0" smtClean="0">
                <a:solidFill>
                  <a:srgbClr val="FF0000"/>
                </a:solidFill>
              </a:rPr>
              <a:t>同时</a:t>
            </a:r>
            <a:r>
              <a:rPr lang="zh-CN" altLang="en-US" sz="2400" dirty="0" smtClean="0">
                <a:solidFill>
                  <a:schemeClr val="tx1"/>
                </a:solidFill>
              </a:rPr>
              <a:t>，控制</a:t>
            </a:r>
            <a:r>
              <a:rPr lang="zh-CN" altLang="en-US" sz="2400" dirty="0" smtClean="0">
                <a:solidFill>
                  <a:srgbClr val="FF0000"/>
                </a:solidFill>
              </a:rPr>
              <a:t>触发器输入端的电平信号</a:t>
            </a:r>
            <a:r>
              <a:rPr lang="zh-CN" altLang="en-US" sz="2400" dirty="0" smtClean="0">
                <a:solidFill>
                  <a:schemeClr val="tx1"/>
                </a:solidFill>
              </a:rPr>
              <a:t>或</a:t>
            </a:r>
            <a:r>
              <a:rPr lang="zh-CN" altLang="en-US" sz="2400" dirty="0" smtClean="0">
                <a:solidFill>
                  <a:srgbClr val="FF0000"/>
                </a:solidFill>
              </a:rPr>
              <a:t>触发器脉冲信号通路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为抢答做好前期准备。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395536" y="4365104"/>
            <a:ext cx="468052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②抢答成功后，在触发器输出作用下，使各触发器即使再有脉冲的作用，其</a:t>
            </a:r>
            <a:r>
              <a:rPr lang="zh-CN" altLang="en-US" sz="2400" dirty="0" smtClean="0">
                <a:solidFill>
                  <a:srgbClr val="FF0000"/>
                </a:solidFill>
              </a:rPr>
              <a:t>输出保持原态不变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263504" y="924312"/>
            <a:ext cx="3329786" cy="1928624"/>
            <a:chOff x="5274662" y="713614"/>
            <a:chExt cx="3329786" cy="1928624"/>
          </a:xfrm>
        </p:grpSpPr>
        <p:sp>
          <p:nvSpPr>
            <p:cNvPr id="12" name="Rectangle 39"/>
            <p:cNvSpPr>
              <a:spLocks noChangeArrowheads="1"/>
            </p:cNvSpPr>
            <p:nvPr/>
          </p:nvSpPr>
          <p:spPr bwMode="auto">
            <a:xfrm>
              <a:off x="5274662" y="1030109"/>
              <a:ext cx="486278" cy="49244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0" rIns="36000" bIns="0" anchor="ctr" anchorCtr="1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控制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电路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Line 42"/>
            <p:cNvSpPr>
              <a:spLocks noChangeShapeType="1"/>
            </p:cNvSpPr>
            <p:nvPr/>
          </p:nvSpPr>
          <p:spPr bwMode="auto">
            <a:xfrm flipH="1">
              <a:off x="5766894" y="1229282"/>
              <a:ext cx="10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H="1">
              <a:off x="5766894" y="1145662"/>
              <a:ext cx="36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H="1">
              <a:off x="5766894" y="1312902"/>
              <a:ext cx="180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H="1">
              <a:off x="5766894" y="1396522"/>
              <a:ext cx="252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48"/>
            <p:cNvSpPr>
              <a:spLocks noChangeArrowheads="1"/>
            </p:cNvSpPr>
            <p:nvPr/>
          </p:nvSpPr>
          <p:spPr bwMode="auto">
            <a:xfrm>
              <a:off x="6099217" y="1117853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Line 60"/>
            <p:cNvSpPr>
              <a:spLocks noChangeShapeType="1"/>
            </p:cNvSpPr>
            <p:nvPr/>
          </p:nvSpPr>
          <p:spPr bwMode="auto">
            <a:xfrm rot="16200000">
              <a:off x="5229801" y="1821041"/>
              <a:ext cx="57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Line 61"/>
            <p:cNvSpPr>
              <a:spLocks noChangeShapeType="1"/>
            </p:cNvSpPr>
            <p:nvPr/>
          </p:nvSpPr>
          <p:spPr bwMode="auto">
            <a:xfrm>
              <a:off x="5508104" y="2104195"/>
              <a:ext cx="295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 Box 64"/>
            <p:cNvSpPr txBox="1">
              <a:spLocks noChangeArrowheads="1"/>
            </p:cNvSpPr>
            <p:nvPr/>
          </p:nvSpPr>
          <p:spPr bwMode="auto">
            <a:xfrm>
              <a:off x="5652120" y="1820443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 Box 67"/>
            <p:cNvSpPr txBox="1">
              <a:spLocks noChangeArrowheads="1"/>
            </p:cNvSpPr>
            <p:nvPr/>
          </p:nvSpPr>
          <p:spPr bwMode="auto">
            <a:xfrm>
              <a:off x="7514970" y="1808853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1" name="Text Box 68"/>
            <p:cNvSpPr txBox="1">
              <a:spLocks noChangeArrowheads="1"/>
            </p:cNvSpPr>
            <p:nvPr/>
          </p:nvSpPr>
          <p:spPr bwMode="auto">
            <a:xfrm>
              <a:off x="6798572" y="1808853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 Box 69"/>
            <p:cNvSpPr txBox="1">
              <a:spLocks noChangeArrowheads="1"/>
            </p:cNvSpPr>
            <p:nvPr/>
          </p:nvSpPr>
          <p:spPr bwMode="auto">
            <a:xfrm>
              <a:off x="6075031" y="1808853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5804845" y="1514411"/>
              <a:ext cx="648000" cy="324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触发器</a:t>
              </a:r>
            </a:p>
          </p:txBody>
        </p:sp>
        <p:sp>
          <p:nvSpPr>
            <p:cNvPr id="13" name="Line 40"/>
            <p:cNvSpPr>
              <a:spLocks noChangeShapeType="1"/>
            </p:cNvSpPr>
            <p:nvPr/>
          </p:nvSpPr>
          <p:spPr bwMode="auto">
            <a:xfrm rot="16200000">
              <a:off x="5750825" y="2036136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ine 41"/>
            <p:cNvSpPr>
              <a:spLocks noChangeShapeType="1"/>
            </p:cNvSpPr>
            <p:nvPr/>
          </p:nvSpPr>
          <p:spPr bwMode="auto">
            <a:xfrm rot="16200000">
              <a:off x="6173865" y="1974369"/>
              <a:ext cx="27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Line 74"/>
            <p:cNvSpPr>
              <a:spLocks noChangeShapeType="1"/>
            </p:cNvSpPr>
            <p:nvPr/>
          </p:nvSpPr>
          <p:spPr bwMode="auto">
            <a:xfrm>
              <a:off x="6128845" y="966810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Rectangle 38"/>
            <p:cNvSpPr>
              <a:spLocks noChangeArrowheads="1"/>
            </p:cNvSpPr>
            <p:nvPr/>
          </p:nvSpPr>
          <p:spPr bwMode="auto">
            <a:xfrm>
              <a:off x="6522046" y="1514088"/>
              <a:ext cx="648000" cy="324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触发器</a:t>
              </a:r>
            </a:p>
          </p:txBody>
        </p:sp>
        <p:sp>
          <p:nvSpPr>
            <p:cNvPr id="59" name="Line 40"/>
            <p:cNvSpPr>
              <a:spLocks noChangeShapeType="1"/>
            </p:cNvSpPr>
            <p:nvPr/>
          </p:nvSpPr>
          <p:spPr bwMode="auto">
            <a:xfrm rot="16200000">
              <a:off x="6468026" y="2035813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Line 41"/>
            <p:cNvSpPr>
              <a:spLocks noChangeShapeType="1"/>
            </p:cNvSpPr>
            <p:nvPr/>
          </p:nvSpPr>
          <p:spPr bwMode="auto">
            <a:xfrm rot="16200000">
              <a:off x="6891066" y="1974046"/>
              <a:ext cx="27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Line 74"/>
            <p:cNvSpPr>
              <a:spLocks noChangeShapeType="1"/>
            </p:cNvSpPr>
            <p:nvPr/>
          </p:nvSpPr>
          <p:spPr bwMode="auto">
            <a:xfrm>
              <a:off x="6846046" y="975519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Rectangle 38"/>
            <p:cNvSpPr>
              <a:spLocks noChangeArrowheads="1"/>
            </p:cNvSpPr>
            <p:nvPr/>
          </p:nvSpPr>
          <p:spPr bwMode="auto">
            <a:xfrm>
              <a:off x="7239247" y="1514088"/>
              <a:ext cx="648000" cy="324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触发器</a:t>
              </a:r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 rot="16200000">
              <a:off x="7185227" y="2035813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 rot="16200000">
              <a:off x="7608267" y="1974046"/>
              <a:ext cx="27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Line 74"/>
            <p:cNvSpPr>
              <a:spLocks noChangeShapeType="1"/>
            </p:cNvSpPr>
            <p:nvPr/>
          </p:nvSpPr>
          <p:spPr bwMode="auto">
            <a:xfrm>
              <a:off x="7563247" y="974411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Rectangle 38"/>
            <p:cNvSpPr>
              <a:spLocks noChangeArrowheads="1"/>
            </p:cNvSpPr>
            <p:nvPr/>
          </p:nvSpPr>
          <p:spPr bwMode="auto">
            <a:xfrm>
              <a:off x="7956448" y="1514088"/>
              <a:ext cx="648000" cy="324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触发器</a:t>
              </a:r>
            </a:p>
          </p:txBody>
        </p:sp>
        <p:sp>
          <p:nvSpPr>
            <p:cNvPr id="69" name="Line 40"/>
            <p:cNvSpPr>
              <a:spLocks noChangeShapeType="1"/>
            </p:cNvSpPr>
            <p:nvPr/>
          </p:nvSpPr>
          <p:spPr bwMode="auto">
            <a:xfrm rot="16200000">
              <a:off x="7902428" y="2035813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Line 41"/>
            <p:cNvSpPr>
              <a:spLocks noChangeShapeType="1"/>
            </p:cNvSpPr>
            <p:nvPr/>
          </p:nvSpPr>
          <p:spPr bwMode="auto">
            <a:xfrm rot="16200000">
              <a:off x="8325468" y="1974046"/>
              <a:ext cx="27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Line 74"/>
            <p:cNvSpPr>
              <a:spLocks noChangeShapeType="1"/>
            </p:cNvSpPr>
            <p:nvPr/>
          </p:nvSpPr>
          <p:spPr bwMode="auto">
            <a:xfrm>
              <a:off x="8280448" y="965702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Text Box 64"/>
            <p:cNvSpPr txBox="1">
              <a:spLocks noChangeArrowheads="1"/>
            </p:cNvSpPr>
            <p:nvPr/>
          </p:nvSpPr>
          <p:spPr bwMode="auto">
            <a:xfrm>
              <a:off x="6369819" y="1820443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3" name="Text Box 64"/>
            <p:cNvSpPr txBox="1">
              <a:spLocks noChangeArrowheads="1"/>
            </p:cNvSpPr>
            <p:nvPr/>
          </p:nvSpPr>
          <p:spPr bwMode="auto">
            <a:xfrm>
              <a:off x="7089899" y="1821316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 Box 64"/>
            <p:cNvSpPr txBox="1">
              <a:spLocks noChangeArrowheads="1"/>
            </p:cNvSpPr>
            <p:nvPr/>
          </p:nvSpPr>
          <p:spPr bwMode="auto">
            <a:xfrm>
              <a:off x="7805217" y="1821316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48"/>
            <p:cNvSpPr>
              <a:spLocks noChangeArrowheads="1"/>
            </p:cNvSpPr>
            <p:nvPr/>
          </p:nvSpPr>
          <p:spPr bwMode="auto">
            <a:xfrm>
              <a:off x="6816662" y="1200718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Oval 48"/>
            <p:cNvSpPr>
              <a:spLocks noChangeArrowheads="1"/>
            </p:cNvSpPr>
            <p:nvPr/>
          </p:nvSpPr>
          <p:spPr bwMode="auto">
            <a:xfrm>
              <a:off x="7534107" y="1283583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Oval 48"/>
            <p:cNvSpPr>
              <a:spLocks noChangeArrowheads="1"/>
            </p:cNvSpPr>
            <p:nvPr/>
          </p:nvSpPr>
          <p:spPr bwMode="auto">
            <a:xfrm>
              <a:off x="8251551" y="1366448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Text Box 64"/>
            <p:cNvSpPr txBox="1">
              <a:spLocks noChangeArrowheads="1"/>
            </p:cNvSpPr>
            <p:nvPr/>
          </p:nvSpPr>
          <p:spPr bwMode="auto">
            <a:xfrm>
              <a:off x="6010859" y="713614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9" name="Text Box 64"/>
            <p:cNvSpPr txBox="1">
              <a:spLocks noChangeArrowheads="1"/>
            </p:cNvSpPr>
            <p:nvPr/>
          </p:nvSpPr>
          <p:spPr bwMode="auto">
            <a:xfrm>
              <a:off x="6729352" y="713614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64"/>
            <p:cNvSpPr txBox="1">
              <a:spLocks noChangeArrowheads="1"/>
            </p:cNvSpPr>
            <p:nvPr/>
          </p:nvSpPr>
          <p:spPr bwMode="auto">
            <a:xfrm>
              <a:off x="7447845" y="713614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 Box 64"/>
            <p:cNvSpPr txBox="1">
              <a:spLocks noChangeArrowheads="1"/>
            </p:cNvSpPr>
            <p:nvPr/>
          </p:nvSpPr>
          <p:spPr bwMode="auto">
            <a:xfrm>
              <a:off x="8166337" y="713614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48"/>
            <p:cNvSpPr>
              <a:spLocks noChangeArrowheads="1"/>
            </p:cNvSpPr>
            <p:nvPr/>
          </p:nvSpPr>
          <p:spPr bwMode="auto">
            <a:xfrm>
              <a:off x="6280876" y="2074055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Oval 48"/>
            <p:cNvSpPr>
              <a:spLocks noChangeArrowheads="1"/>
            </p:cNvSpPr>
            <p:nvPr/>
          </p:nvSpPr>
          <p:spPr bwMode="auto">
            <a:xfrm>
              <a:off x="6998843" y="2074055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Oval 48"/>
            <p:cNvSpPr>
              <a:spLocks noChangeArrowheads="1"/>
            </p:cNvSpPr>
            <p:nvPr/>
          </p:nvSpPr>
          <p:spPr bwMode="auto">
            <a:xfrm>
              <a:off x="7715727" y="2074055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Text Box 67"/>
            <p:cNvSpPr txBox="1">
              <a:spLocks noChangeArrowheads="1"/>
            </p:cNvSpPr>
            <p:nvPr/>
          </p:nvSpPr>
          <p:spPr bwMode="auto">
            <a:xfrm>
              <a:off x="8228988" y="1808853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 Box 64"/>
            <p:cNvSpPr txBox="1">
              <a:spLocks noChangeArrowheads="1"/>
            </p:cNvSpPr>
            <p:nvPr/>
          </p:nvSpPr>
          <p:spPr bwMode="auto">
            <a:xfrm>
              <a:off x="6008782" y="2223916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 Box 64"/>
            <p:cNvSpPr txBox="1">
              <a:spLocks noChangeArrowheads="1"/>
            </p:cNvSpPr>
            <p:nvPr/>
          </p:nvSpPr>
          <p:spPr bwMode="auto">
            <a:xfrm>
              <a:off x="6732544" y="2223916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 Box 64"/>
            <p:cNvSpPr txBox="1">
              <a:spLocks noChangeArrowheads="1"/>
            </p:cNvSpPr>
            <p:nvPr/>
          </p:nvSpPr>
          <p:spPr bwMode="auto">
            <a:xfrm>
              <a:off x="7456306" y="2223916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 Box 64"/>
            <p:cNvSpPr txBox="1">
              <a:spLocks noChangeArrowheads="1"/>
            </p:cNvSpPr>
            <p:nvPr/>
          </p:nvSpPr>
          <p:spPr bwMode="auto">
            <a:xfrm>
              <a:off x="8180067" y="2223916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48"/>
            <p:cNvSpPr>
              <a:spLocks noChangeArrowheads="1"/>
            </p:cNvSpPr>
            <p:nvPr/>
          </p:nvSpPr>
          <p:spPr bwMode="auto">
            <a:xfrm>
              <a:off x="5911574" y="2219153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Oval 48"/>
            <p:cNvSpPr>
              <a:spLocks noChangeArrowheads="1"/>
            </p:cNvSpPr>
            <p:nvPr/>
          </p:nvSpPr>
          <p:spPr bwMode="auto">
            <a:xfrm>
              <a:off x="6630066" y="2219153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Oval 48"/>
            <p:cNvSpPr>
              <a:spLocks noChangeArrowheads="1"/>
            </p:cNvSpPr>
            <p:nvPr/>
          </p:nvSpPr>
          <p:spPr bwMode="auto">
            <a:xfrm>
              <a:off x="7348558" y="2219153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Oval 48"/>
            <p:cNvSpPr>
              <a:spLocks noChangeArrowheads="1"/>
            </p:cNvSpPr>
            <p:nvPr/>
          </p:nvSpPr>
          <p:spPr bwMode="auto">
            <a:xfrm>
              <a:off x="8067051" y="2219153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Oval 48"/>
            <p:cNvSpPr>
              <a:spLocks noChangeArrowheads="1"/>
            </p:cNvSpPr>
            <p:nvPr/>
          </p:nvSpPr>
          <p:spPr bwMode="auto">
            <a:xfrm>
              <a:off x="5911574" y="2426214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Oval 48"/>
            <p:cNvSpPr>
              <a:spLocks noChangeArrowheads="1"/>
            </p:cNvSpPr>
            <p:nvPr/>
          </p:nvSpPr>
          <p:spPr bwMode="auto">
            <a:xfrm>
              <a:off x="6630066" y="2426214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48"/>
            <p:cNvSpPr>
              <a:spLocks noChangeArrowheads="1"/>
            </p:cNvSpPr>
            <p:nvPr/>
          </p:nvSpPr>
          <p:spPr bwMode="auto">
            <a:xfrm>
              <a:off x="7348558" y="2426214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Oval 48"/>
            <p:cNvSpPr>
              <a:spLocks noChangeArrowheads="1"/>
            </p:cNvSpPr>
            <p:nvPr/>
          </p:nvSpPr>
          <p:spPr bwMode="auto">
            <a:xfrm>
              <a:off x="8067051" y="2426214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Line 40"/>
            <p:cNvSpPr>
              <a:spLocks noChangeShapeType="1"/>
            </p:cNvSpPr>
            <p:nvPr/>
          </p:nvSpPr>
          <p:spPr bwMode="auto">
            <a:xfrm rot="16200000">
              <a:off x="5877678" y="2570238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 rot="16200000">
              <a:off x="6594879" y="2569915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Line 40"/>
            <p:cNvSpPr>
              <a:spLocks noChangeShapeType="1"/>
            </p:cNvSpPr>
            <p:nvPr/>
          </p:nvSpPr>
          <p:spPr bwMode="auto">
            <a:xfrm rot="16200000">
              <a:off x="7312080" y="2569915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Line 40"/>
            <p:cNvSpPr>
              <a:spLocks noChangeShapeType="1"/>
            </p:cNvSpPr>
            <p:nvPr/>
          </p:nvSpPr>
          <p:spPr bwMode="auto">
            <a:xfrm rot="16200000">
              <a:off x="8029281" y="2569915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5790810" y="2241423"/>
              <a:ext cx="77334" cy="252000"/>
              <a:chOff x="5790810" y="2229789"/>
              <a:chExt cx="77334" cy="252000"/>
            </a:xfrm>
          </p:grpSpPr>
          <p:sp>
            <p:nvSpPr>
              <p:cNvPr id="104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圆角矩形 104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6509490" y="2241423"/>
              <a:ext cx="77334" cy="252000"/>
              <a:chOff x="5790810" y="2229789"/>
              <a:chExt cx="77334" cy="252000"/>
            </a:xfrm>
          </p:grpSpPr>
          <p:sp>
            <p:nvSpPr>
              <p:cNvPr id="108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圆角矩形 108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7228170" y="2241423"/>
              <a:ext cx="77334" cy="252000"/>
              <a:chOff x="5790810" y="2229789"/>
              <a:chExt cx="77334" cy="252000"/>
            </a:xfrm>
          </p:grpSpPr>
          <p:sp>
            <p:nvSpPr>
              <p:cNvPr id="111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圆角矩形 111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7946850" y="2241423"/>
              <a:ext cx="77334" cy="252000"/>
              <a:chOff x="5790810" y="2229789"/>
              <a:chExt cx="77334" cy="252000"/>
            </a:xfrm>
          </p:grpSpPr>
          <p:sp>
            <p:nvSpPr>
              <p:cNvPr id="114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圆角矩形 114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9" name="组合 188"/>
          <p:cNvGrpSpPr/>
          <p:nvPr/>
        </p:nvGrpSpPr>
        <p:grpSpPr>
          <a:xfrm>
            <a:off x="5263504" y="3429000"/>
            <a:ext cx="3329786" cy="1928624"/>
            <a:chOff x="5263504" y="3588608"/>
            <a:chExt cx="3329786" cy="1928624"/>
          </a:xfrm>
        </p:grpSpPr>
        <p:sp>
          <p:nvSpPr>
            <p:cNvPr id="118" name="Rectangle 39"/>
            <p:cNvSpPr>
              <a:spLocks noChangeArrowheads="1"/>
            </p:cNvSpPr>
            <p:nvPr/>
          </p:nvSpPr>
          <p:spPr bwMode="auto">
            <a:xfrm>
              <a:off x="5263504" y="3905103"/>
              <a:ext cx="486278" cy="49244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0" rIns="36000" bIns="0" anchor="ctr" anchorCtr="1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控制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电路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9" name="Line 42"/>
            <p:cNvSpPr>
              <a:spLocks noChangeShapeType="1"/>
            </p:cNvSpPr>
            <p:nvPr/>
          </p:nvSpPr>
          <p:spPr bwMode="auto">
            <a:xfrm flipH="1">
              <a:off x="5755736" y="4104276"/>
              <a:ext cx="10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Line 43"/>
            <p:cNvSpPr>
              <a:spLocks noChangeShapeType="1"/>
            </p:cNvSpPr>
            <p:nvPr/>
          </p:nvSpPr>
          <p:spPr bwMode="auto">
            <a:xfrm flipH="1">
              <a:off x="5755736" y="4020656"/>
              <a:ext cx="36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Line 44"/>
            <p:cNvSpPr>
              <a:spLocks noChangeShapeType="1"/>
            </p:cNvSpPr>
            <p:nvPr/>
          </p:nvSpPr>
          <p:spPr bwMode="auto">
            <a:xfrm flipH="1">
              <a:off x="5755736" y="4187896"/>
              <a:ext cx="180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Line 45"/>
            <p:cNvSpPr>
              <a:spLocks noChangeShapeType="1"/>
            </p:cNvSpPr>
            <p:nvPr/>
          </p:nvSpPr>
          <p:spPr bwMode="auto">
            <a:xfrm flipH="1">
              <a:off x="5755736" y="4271516"/>
              <a:ext cx="252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Oval 48"/>
            <p:cNvSpPr>
              <a:spLocks noChangeArrowheads="1"/>
            </p:cNvSpPr>
            <p:nvPr/>
          </p:nvSpPr>
          <p:spPr bwMode="auto">
            <a:xfrm>
              <a:off x="6088059" y="3992847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 rot="16200000">
              <a:off x="5218643" y="4696035"/>
              <a:ext cx="57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Line 61"/>
            <p:cNvSpPr>
              <a:spLocks noChangeShapeType="1"/>
            </p:cNvSpPr>
            <p:nvPr/>
          </p:nvSpPr>
          <p:spPr bwMode="auto">
            <a:xfrm>
              <a:off x="5496946" y="4979189"/>
              <a:ext cx="259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Text Box 64"/>
            <p:cNvSpPr txBox="1">
              <a:spLocks noChangeArrowheads="1"/>
            </p:cNvSpPr>
            <p:nvPr/>
          </p:nvSpPr>
          <p:spPr bwMode="auto">
            <a:xfrm>
              <a:off x="5640962" y="4695437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 Box 67"/>
            <p:cNvSpPr txBox="1">
              <a:spLocks noChangeArrowheads="1"/>
            </p:cNvSpPr>
            <p:nvPr/>
          </p:nvSpPr>
          <p:spPr bwMode="auto">
            <a:xfrm>
              <a:off x="7503812" y="4683847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8" name="Text Box 68"/>
            <p:cNvSpPr txBox="1">
              <a:spLocks noChangeArrowheads="1"/>
            </p:cNvSpPr>
            <p:nvPr/>
          </p:nvSpPr>
          <p:spPr bwMode="auto">
            <a:xfrm>
              <a:off x="6787414" y="4683847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 Box 69"/>
            <p:cNvSpPr txBox="1">
              <a:spLocks noChangeArrowheads="1"/>
            </p:cNvSpPr>
            <p:nvPr/>
          </p:nvSpPr>
          <p:spPr bwMode="auto">
            <a:xfrm>
              <a:off x="6063873" y="4683847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38"/>
            <p:cNvSpPr>
              <a:spLocks noChangeArrowheads="1"/>
            </p:cNvSpPr>
            <p:nvPr/>
          </p:nvSpPr>
          <p:spPr bwMode="auto">
            <a:xfrm>
              <a:off x="5793687" y="4389405"/>
              <a:ext cx="648000" cy="324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触发器</a:t>
              </a:r>
            </a:p>
          </p:txBody>
        </p:sp>
        <p:sp>
          <p:nvSpPr>
            <p:cNvPr id="131" name="Line 40"/>
            <p:cNvSpPr>
              <a:spLocks noChangeShapeType="1"/>
            </p:cNvSpPr>
            <p:nvPr/>
          </p:nvSpPr>
          <p:spPr bwMode="auto">
            <a:xfrm rot="16200000">
              <a:off x="5739667" y="4911130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Line 41"/>
            <p:cNvSpPr>
              <a:spLocks noChangeShapeType="1"/>
            </p:cNvSpPr>
            <p:nvPr/>
          </p:nvSpPr>
          <p:spPr bwMode="auto">
            <a:xfrm rot="16200000">
              <a:off x="6189707" y="4823970"/>
              <a:ext cx="21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Line 74"/>
            <p:cNvSpPr>
              <a:spLocks noChangeShapeType="1"/>
            </p:cNvSpPr>
            <p:nvPr/>
          </p:nvSpPr>
          <p:spPr bwMode="auto">
            <a:xfrm>
              <a:off x="6117687" y="3841804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Rectangle 38"/>
            <p:cNvSpPr>
              <a:spLocks noChangeArrowheads="1"/>
            </p:cNvSpPr>
            <p:nvPr/>
          </p:nvSpPr>
          <p:spPr bwMode="auto">
            <a:xfrm>
              <a:off x="6510888" y="4389082"/>
              <a:ext cx="648000" cy="324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触发器</a:t>
              </a:r>
            </a:p>
          </p:txBody>
        </p:sp>
        <p:sp>
          <p:nvSpPr>
            <p:cNvPr id="135" name="Line 40"/>
            <p:cNvSpPr>
              <a:spLocks noChangeShapeType="1"/>
            </p:cNvSpPr>
            <p:nvPr/>
          </p:nvSpPr>
          <p:spPr bwMode="auto">
            <a:xfrm rot="16200000">
              <a:off x="6456868" y="4910807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Line 41"/>
            <p:cNvSpPr>
              <a:spLocks noChangeShapeType="1"/>
            </p:cNvSpPr>
            <p:nvPr/>
          </p:nvSpPr>
          <p:spPr bwMode="auto">
            <a:xfrm rot="16200000">
              <a:off x="6906908" y="4823647"/>
              <a:ext cx="21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Line 74"/>
            <p:cNvSpPr>
              <a:spLocks noChangeShapeType="1"/>
            </p:cNvSpPr>
            <p:nvPr/>
          </p:nvSpPr>
          <p:spPr bwMode="auto">
            <a:xfrm>
              <a:off x="6834888" y="3850513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Rectangle 38"/>
            <p:cNvSpPr>
              <a:spLocks noChangeArrowheads="1"/>
            </p:cNvSpPr>
            <p:nvPr/>
          </p:nvSpPr>
          <p:spPr bwMode="auto">
            <a:xfrm>
              <a:off x="7228089" y="4389082"/>
              <a:ext cx="648000" cy="324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触发器</a:t>
              </a:r>
            </a:p>
          </p:txBody>
        </p:sp>
        <p:sp>
          <p:nvSpPr>
            <p:cNvPr id="139" name="Line 40"/>
            <p:cNvSpPr>
              <a:spLocks noChangeShapeType="1"/>
            </p:cNvSpPr>
            <p:nvPr/>
          </p:nvSpPr>
          <p:spPr bwMode="auto">
            <a:xfrm rot="16200000">
              <a:off x="7174069" y="4910807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Line 41"/>
            <p:cNvSpPr>
              <a:spLocks noChangeShapeType="1"/>
            </p:cNvSpPr>
            <p:nvPr/>
          </p:nvSpPr>
          <p:spPr bwMode="auto">
            <a:xfrm rot="16200000">
              <a:off x="7624109" y="4823647"/>
              <a:ext cx="21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Line 74"/>
            <p:cNvSpPr>
              <a:spLocks noChangeShapeType="1"/>
            </p:cNvSpPr>
            <p:nvPr/>
          </p:nvSpPr>
          <p:spPr bwMode="auto">
            <a:xfrm>
              <a:off x="7552089" y="3849405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Rectangle 38"/>
            <p:cNvSpPr>
              <a:spLocks noChangeArrowheads="1"/>
            </p:cNvSpPr>
            <p:nvPr/>
          </p:nvSpPr>
          <p:spPr bwMode="auto">
            <a:xfrm>
              <a:off x="7945290" y="4389082"/>
              <a:ext cx="648000" cy="324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触发器</a:t>
              </a:r>
            </a:p>
          </p:txBody>
        </p:sp>
        <p:sp>
          <p:nvSpPr>
            <p:cNvPr id="143" name="Line 40"/>
            <p:cNvSpPr>
              <a:spLocks noChangeShapeType="1"/>
            </p:cNvSpPr>
            <p:nvPr/>
          </p:nvSpPr>
          <p:spPr bwMode="auto">
            <a:xfrm rot="16200000">
              <a:off x="7891270" y="4910807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Line 41"/>
            <p:cNvSpPr>
              <a:spLocks noChangeShapeType="1"/>
            </p:cNvSpPr>
            <p:nvPr/>
          </p:nvSpPr>
          <p:spPr bwMode="auto">
            <a:xfrm rot="16200000">
              <a:off x="8341310" y="4833171"/>
              <a:ext cx="21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Line 74"/>
            <p:cNvSpPr>
              <a:spLocks noChangeShapeType="1"/>
            </p:cNvSpPr>
            <p:nvPr/>
          </p:nvSpPr>
          <p:spPr bwMode="auto">
            <a:xfrm>
              <a:off x="8269290" y="3840696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Text Box 64"/>
            <p:cNvSpPr txBox="1">
              <a:spLocks noChangeArrowheads="1"/>
            </p:cNvSpPr>
            <p:nvPr/>
          </p:nvSpPr>
          <p:spPr bwMode="auto">
            <a:xfrm>
              <a:off x="6358661" y="4695437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 Box 64"/>
            <p:cNvSpPr txBox="1">
              <a:spLocks noChangeArrowheads="1"/>
            </p:cNvSpPr>
            <p:nvPr/>
          </p:nvSpPr>
          <p:spPr bwMode="auto">
            <a:xfrm>
              <a:off x="7078741" y="4696310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 Box 64"/>
            <p:cNvSpPr txBox="1">
              <a:spLocks noChangeArrowheads="1"/>
            </p:cNvSpPr>
            <p:nvPr/>
          </p:nvSpPr>
          <p:spPr bwMode="auto">
            <a:xfrm>
              <a:off x="7794059" y="4696310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48"/>
            <p:cNvSpPr>
              <a:spLocks noChangeArrowheads="1"/>
            </p:cNvSpPr>
            <p:nvPr/>
          </p:nvSpPr>
          <p:spPr bwMode="auto">
            <a:xfrm>
              <a:off x="6805504" y="4075712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Oval 48"/>
            <p:cNvSpPr>
              <a:spLocks noChangeArrowheads="1"/>
            </p:cNvSpPr>
            <p:nvPr/>
          </p:nvSpPr>
          <p:spPr bwMode="auto">
            <a:xfrm>
              <a:off x="7522949" y="4158577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Oval 48"/>
            <p:cNvSpPr>
              <a:spLocks noChangeArrowheads="1"/>
            </p:cNvSpPr>
            <p:nvPr/>
          </p:nvSpPr>
          <p:spPr bwMode="auto">
            <a:xfrm>
              <a:off x="8240393" y="4241442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 Box 64"/>
            <p:cNvSpPr txBox="1">
              <a:spLocks noChangeArrowheads="1"/>
            </p:cNvSpPr>
            <p:nvPr/>
          </p:nvSpPr>
          <p:spPr bwMode="auto">
            <a:xfrm>
              <a:off x="5999701" y="3588608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 Box 64"/>
            <p:cNvSpPr txBox="1">
              <a:spLocks noChangeArrowheads="1"/>
            </p:cNvSpPr>
            <p:nvPr/>
          </p:nvSpPr>
          <p:spPr bwMode="auto">
            <a:xfrm>
              <a:off x="6718194" y="3588608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 Box 64"/>
            <p:cNvSpPr txBox="1">
              <a:spLocks noChangeArrowheads="1"/>
            </p:cNvSpPr>
            <p:nvPr/>
          </p:nvSpPr>
          <p:spPr bwMode="auto">
            <a:xfrm>
              <a:off x="7436687" y="3588608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5" name="Text Box 64"/>
            <p:cNvSpPr txBox="1">
              <a:spLocks noChangeArrowheads="1"/>
            </p:cNvSpPr>
            <p:nvPr/>
          </p:nvSpPr>
          <p:spPr bwMode="auto">
            <a:xfrm>
              <a:off x="8155179" y="3588608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6" name="Oval 48"/>
            <p:cNvSpPr>
              <a:spLocks noChangeArrowheads="1"/>
            </p:cNvSpPr>
            <p:nvPr/>
          </p:nvSpPr>
          <p:spPr bwMode="auto">
            <a:xfrm>
              <a:off x="5909199" y="4951432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Oval 48"/>
            <p:cNvSpPr>
              <a:spLocks noChangeArrowheads="1"/>
            </p:cNvSpPr>
            <p:nvPr/>
          </p:nvSpPr>
          <p:spPr bwMode="auto">
            <a:xfrm>
              <a:off x="6627166" y="4951432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8" name="Oval 48"/>
            <p:cNvSpPr>
              <a:spLocks noChangeArrowheads="1"/>
            </p:cNvSpPr>
            <p:nvPr/>
          </p:nvSpPr>
          <p:spPr bwMode="auto">
            <a:xfrm>
              <a:off x="7344050" y="4951432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Text Box 67"/>
            <p:cNvSpPr txBox="1">
              <a:spLocks noChangeArrowheads="1"/>
            </p:cNvSpPr>
            <p:nvPr/>
          </p:nvSpPr>
          <p:spPr bwMode="auto">
            <a:xfrm>
              <a:off x="8205923" y="4683847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 Box 64"/>
            <p:cNvSpPr txBox="1">
              <a:spLocks noChangeArrowheads="1"/>
            </p:cNvSpPr>
            <p:nvPr/>
          </p:nvSpPr>
          <p:spPr bwMode="auto">
            <a:xfrm>
              <a:off x="5997624" y="5098910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 Box 64"/>
            <p:cNvSpPr txBox="1">
              <a:spLocks noChangeArrowheads="1"/>
            </p:cNvSpPr>
            <p:nvPr/>
          </p:nvSpPr>
          <p:spPr bwMode="auto">
            <a:xfrm>
              <a:off x="6721386" y="5098910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 Box 64"/>
            <p:cNvSpPr txBox="1">
              <a:spLocks noChangeArrowheads="1"/>
            </p:cNvSpPr>
            <p:nvPr/>
          </p:nvSpPr>
          <p:spPr bwMode="auto">
            <a:xfrm>
              <a:off x="7445148" y="5098910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 Box 64"/>
            <p:cNvSpPr txBox="1">
              <a:spLocks noChangeArrowheads="1"/>
            </p:cNvSpPr>
            <p:nvPr/>
          </p:nvSpPr>
          <p:spPr bwMode="auto">
            <a:xfrm>
              <a:off x="8168909" y="5098910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48"/>
            <p:cNvSpPr>
              <a:spLocks noChangeArrowheads="1"/>
            </p:cNvSpPr>
            <p:nvPr/>
          </p:nvSpPr>
          <p:spPr bwMode="auto">
            <a:xfrm>
              <a:off x="5900416" y="5094147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Oval 48"/>
            <p:cNvSpPr>
              <a:spLocks noChangeArrowheads="1"/>
            </p:cNvSpPr>
            <p:nvPr/>
          </p:nvSpPr>
          <p:spPr bwMode="auto">
            <a:xfrm>
              <a:off x="6618908" y="5094147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Oval 48"/>
            <p:cNvSpPr>
              <a:spLocks noChangeArrowheads="1"/>
            </p:cNvSpPr>
            <p:nvPr/>
          </p:nvSpPr>
          <p:spPr bwMode="auto">
            <a:xfrm>
              <a:off x="7337400" y="5094147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Oval 48"/>
            <p:cNvSpPr>
              <a:spLocks noChangeArrowheads="1"/>
            </p:cNvSpPr>
            <p:nvPr/>
          </p:nvSpPr>
          <p:spPr bwMode="auto">
            <a:xfrm>
              <a:off x="8055893" y="5094147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Oval 48"/>
            <p:cNvSpPr>
              <a:spLocks noChangeArrowheads="1"/>
            </p:cNvSpPr>
            <p:nvPr/>
          </p:nvSpPr>
          <p:spPr bwMode="auto">
            <a:xfrm>
              <a:off x="5900416" y="5301208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Oval 48"/>
            <p:cNvSpPr>
              <a:spLocks noChangeArrowheads="1"/>
            </p:cNvSpPr>
            <p:nvPr/>
          </p:nvSpPr>
          <p:spPr bwMode="auto">
            <a:xfrm>
              <a:off x="6618908" y="5301208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Oval 48"/>
            <p:cNvSpPr>
              <a:spLocks noChangeArrowheads="1"/>
            </p:cNvSpPr>
            <p:nvPr/>
          </p:nvSpPr>
          <p:spPr bwMode="auto">
            <a:xfrm>
              <a:off x="7337400" y="5301208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Oval 48"/>
            <p:cNvSpPr>
              <a:spLocks noChangeArrowheads="1"/>
            </p:cNvSpPr>
            <p:nvPr/>
          </p:nvSpPr>
          <p:spPr bwMode="auto">
            <a:xfrm>
              <a:off x="8055893" y="5301208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Line 40"/>
            <p:cNvSpPr>
              <a:spLocks noChangeShapeType="1"/>
            </p:cNvSpPr>
            <p:nvPr/>
          </p:nvSpPr>
          <p:spPr bwMode="auto">
            <a:xfrm rot="16200000">
              <a:off x="5866520" y="5445232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Line 40"/>
            <p:cNvSpPr>
              <a:spLocks noChangeShapeType="1"/>
            </p:cNvSpPr>
            <p:nvPr/>
          </p:nvSpPr>
          <p:spPr bwMode="auto">
            <a:xfrm rot="16200000">
              <a:off x="6583721" y="5444909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" name="Line 40"/>
            <p:cNvSpPr>
              <a:spLocks noChangeShapeType="1"/>
            </p:cNvSpPr>
            <p:nvPr/>
          </p:nvSpPr>
          <p:spPr bwMode="auto">
            <a:xfrm rot="16200000">
              <a:off x="7300922" y="5444909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Line 40"/>
            <p:cNvSpPr>
              <a:spLocks noChangeShapeType="1"/>
            </p:cNvSpPr>
            <p:nvPr/>
          </p:nvSpPr>
          <p:spPr bwMode="auto">
            <a:xfrm rot="16200000">
              <a:off x="8018123" y="5444909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5779652" y="5116417"/>
              <a:ext cx="77334" cy="252000"/>
              <a:chOff x="5790810" y="2229789"/>
              <a:chExt cx="77334" cy="252000"/>
            </a:xfrm>
          </p:grpSpPr>
          <p:sp>
            <p:nvSpPr>
              <p:cNvPr id="186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圆角矩形 186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6498332" y="5116417"/>
              <a:ext cx="77334" cy="252000"/>
              <a:chOff x="5790810" y="2229789"/>
              <a:chExt cx="77334" cy="252000"/>
            </a:xfrm>
          </p:grpSpPr>
          <p:sp>
            <p:nvSpPr>
              <p:cNvPr id="184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圆角矩形 184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7217012" y="5116417"/>
              <a:ext cx="77334" cy="252000"/>
              <a:chOff x="5790810" y="2229789"/>
              <a:chExt cx="77334" cy="252000"/>
            </a:xfrm>
          </p:grpSpPr>
          <p:sp>
            <p:nvSpPr>
              <p:cNvPr id="182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圆角矩形 182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7935692" y="5116417"/>
              <a:ext cx="77334" cy="252000"/>
              <a:chOff x="5790810" y="2229789"/>
              <a:chExt cx="77334" cy="252000"/>
            </a:xfrm>
          </p:grpSpPr>
          <p:sp>
            <p:nvSpPr>
              <p:cNvPr id="180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圆角矩形 180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8" name="Oval 48"/>
            <p:cNvSpPr>
              <a:spLocks noChangeArrowheads="1"/>
            </p:cNvSpPr>
            <p:nvPr/>
          </p:nvSpPr>
          <p:spPr bwMode="auto">
            <a:xfrm>
              <a:off x="8064099" y="4948311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5652120" y="5405154"/>
            <a:ext cx="2765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</a:rPr>
              <a:t>控制触发器时钟输入端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450719" y="1537038"/>
            <a:ext cx="32383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设计时应主要考虑：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251520" y="625769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395288" y="1073352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1．</a:t>
            </a:r>
            <a:r>
              <a:rPr lang="en-US" altLang="en-US" sz="2400" dirty="0" smtClean="0">
                <a:solidFill>
                  <a:schemeClr val="tx1"/>
                </a:solidFill>
              </a:rPr>
              <a:t>抢答锁存</a:t>
            </a:r>
            <a:r>
              <a:rPr lang="zh-CN" altLang="en-US" sz="2400" dirty="0" smtClean="0">
                <a:solidFill>
                  <a:schemeClr val="tx1"/>
                </a:solidFill>
              </a:rPr>
              <a:t>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2060848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dirty="0" smtClean="0">
                <a:solidFill>
                  <a:schemeClr val="tx1"/>
                </a:solidFill>
              </a:rPr>
              <a:t>①在主持人发出抢答信号之前或同时，</a:t>
            </a:r>
            <a:r>
              <a:rPr lang="zh-CN" altLang="zh-CN" sz="2400" dirty="0" smtClean="0">
                <a:solidFill>
                  <a:srgbClr val="FF0000"/>
                </a:solidFill>
              </a:rPr>
              <a:t>为触发器的输入端赋予合适的初值</a:t>
            </a:r>
            <a:r>
              <a:rPr lang="zh-CN" altLang="zh-CN" sz="2400" dirty="0" smtClean="0">
                <a:solidFill>
                  <a:schemeClr val="tx1"/>
                </a:solidFill>
              </a:rPr>
              <a:t>或</a:t>
            </a:r>
            <a:r>
              <a:rPr lang="zh-CN" altLang="zh-CN" sz="2400" dirty="0" smtClean="0">
                <a:solidFill>
                  <a:srgbClr val="0000FF"/>
                </a:solidFill>
              </a:rPr>
              <a:t>使触发器的脉冲信号通路保持畅通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3068960"/>
            <a:ext cx="8064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dirty="0" smtClean="0">
                <a:solidFill>
                  <a:schemeClr val="tx1"/>
                </a:solidFill>
              </a:rPr>
              <a:t>②在第一个选手抢答成功后，</a:t>
            </a:r>
            <a:r>
              <a:rPr lang="zh-CN" altLang="zh-CN" sz="2400" dirty="0" smtClean="0">
                <a:solidFill>
                  <a:srgbClr val="FF0000"/>
                </a:solidFill>
              </a:rPr>
              <a:t>应立即给各触发器的输入端重新赋予相应的电平</a:t>
            </a:r>
            <a:r>
              <a:rPr lang="zh-CN" altLang="zh-CN" sz="2400" dirty="0" smtClean="0">
                <a:solidFill>
                  <a:schemeClr val="tx1"/>
                </a:solidFill>
              </a:rPr>
              <a:t>或</a:t>
            </a:r>
            <a:r>
              <a:rPr lang="zh-CN" altLang="zh-CN" sz="2400" dirty="0" smtClean="0">
                <a:solidFill>
                  <a:srgbClr val="0000FF"/>
                </a:solidFill>
              </a:rPr>
              <a:t>封闭各触发器的脉冲信号</a:t>
            </a:r>
            <a:r>
              <a:rPr lang="zh-CN" altLang="zh-CN" sz="2400" dirty="0" smtClean="0">
                <a:solidFill>
                  <a:schemeClr val="tx1"/>
                </a:solidFill>
              </a:rPr>
              <a:t>，使其它选手再抢答时，保持原输出状态不变。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30104" y="1110456"/>
            <a:ext cx="2969083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</p:spPr>
        <p:txBody>
          <a:bodyPr wrap="none" tIns="0" bIns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抢答信号作脉冲信号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251520" y="625769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395288" y="1073352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1．</a:t>
            </a:r>
            <a:r>
              <a:rPr lang="en-US" altLang="en-US" sz="2400" dirty="0" smtClean="0">
                <a:solidFill>
                  <a:schemeClr val="tx1"/>
                </a:solidFill>
              </a:rPr>
              <a:t>抢答锁存</a:t>
            </a:r>
            <a:r>
              <a:rPr lang="zh-CN" altLang="en-US" sz="2400" dirty="0" smtClean="0">
                <a:solidFill>
                  <a:schemeClr val="tx1"/>
                </a:solidFill>
              </a:rPr>
              <a:t>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2033643" y="1700808"/>
            <a:ext cx="4410565" cy="2939169"/>
            <a:chOff x="2033643" y="2060848"/>
            <a:chExt cx="4410565" cy="2939169"/>
          </a:xfrm>
        </p:grpSpPr>
        <p:sp>
          <p:nvSpPr>
            <p:cNvPr id="95" name="Rectangle 4"/>
            <p:cNvSpPr>
              <a:spLocks noChangeArrowheads="1"/>
            </p:cNvSpPr>
            <p:nvPr/>
          </p:nvSpPr>
          <p:spPr bwMode="auto">
            <a:xfrm>
              <a:off x="2931855" y="2476336"/>
              <a:ext cx="13356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i="1" dirty="0" smtClean="0">
                  <a:solidFill>
                    <a:schemeClr val="tx1"/>
                  </a:solidFill>
                </a:rPr>
                <a:t>D</a:t>
              </a:r>
              <a:r>
                <a:rPr lang="zh-CN" altLang="en-US" sz="2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033643" y="2548344"/>
              <a:ext cx="553998" cy="19442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</a:rPr>
                <a:t>抢答锁存电路</a:t>
              </a:r>
            </a:p>
          </p:txBody>
        </p:sp>
        <p:sp>
          <p:nvSpPr>
            <p:cNvPr id="177" name="Rectangle 4"/>
            <p:cNvSpPr>
              <a:spLocks noChangeArrowheads="1"/>
            </p:cNvSpPr>
            <p:nvPr/>
          </p:nvSpPr>
          <p:spPr bwMode="auto">
            <a:xfrm>
              <a:off x="2761937" y="4060512"/>
              <a:ext cx="15055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i="1" dirty="0" smtClean="0">
                  <a:solidFill>
                    <a:schemeClr val="tx1"/>
                  </a:solidFill>
                </a:rPr>
                <a:t>JK</a:t>
              </a:r>
              <a:r>
                <a:rPr lang="zh-CN" altLang="en-US" sz="2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4403265" y="2060848"/>
              <a:ext cx="20409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控制输入信号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4403265" y="2922104"/>
              <a:ext cx="20409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 smtClean="0">
                  <a:solidFill>
                    <a:srgbClr val="0000FF"/>
                  </a:solidFill>
                </a:rPr>
                <a:t>控制抢答信号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89" name="左大括号 188"/>
            <p:cNvSpPr/>
            <p:nvPr/>
          </p:nvSpPr>
          <p:spPr bwMode="auto">
            <a:xfrm>
              <a:off x="2558497" y="2692360"/>
              <a:ext cx="180000" cy="1584176"/>
            </a:xfrm>
            <a:prstGeom prst="leftBrace">
              <a:avLst>
                <a:gd name="adj1" fmla="val 83739"/>
                <a:gd name="adj2" fmla="val 50000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91" name="左大括号 190"/>
            <p:cNvSpPr/>
            <p:nvPr/>
          </p:nvSpPr>
          <p:spPr bwMode="auto">
            <a:xfrm>
              <a:off x="4286689" y="2288984"/>
              <a:ext cx="144000" cy="864000"/>
            </a:xfrm>
            <a:prstGeom prst="leftBrace">
              <a:avLst>
                <a:gd name="adj1" fmla="val 83739"/>
                <a:gd name="adj2" fmla="val 50000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92" name="Rectangle 4"/>
            <p:cNvSpPr>
              <a:spLocks noChangeArrowheads="1"/>
            </p:cNvSpPr>
            <p:nvPr/>
          </p:nvSpPr>
          <p:spPr bwMode="auto">
            <a:xfrm>
              <a:off x="4403265" y="3677096"/>
              <a:ext cx="20409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控制输入信号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3" name="Rectangle 4"/>
            <p:cNvSpPr>
              <a:spLocks noChangeArrowheads="1"/>
            </p:cNvSpPr>
            <p:nvPr/>
          </p:nvSpPr>
          <p:spPr bwMode="auto">
            <a:xfrm>
              <a:off x="4403265" y="4538352"/>
              <a:ext cx="20409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 smtClean="0">
                  <a:solidFill>
                    <a:srgbClr val="0000FF"/>
                  </a:solidFill>
                </a:rPr>
                <a:t>控制抢答信号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94" name="左大括号 193"/>
            <p:cNvSpPr/>
            <p:nvPr/>
          </p:nvSpPr>
          <p:spPr bwMode="auto">
            <a:xfrm>
              <a:off x="4286689" y="3905232"/>
              <a:ext cx="144000" cy="864000"/>
            </a:xfrm>
            <a:prstGeom prst="leftBrace">
              <a:avLst>
                <a:gd name="adj1" fmla="val 83739"/>
                <a:gd name="adj2" fmla="val 50000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仿宋_GB2312" pitchFamily="49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930104" y="1110456"/>
            <a:ext cx="2969083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</p:spPr>
        <p:txBody>
          <a:bodyPr wrap="none" tIns="0" bIns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抢答信号作脉冲信号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395288" y="1552159"/>
            <a:ext cx="2818400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使用</a:t>
            </a:r>
            <a:r>
              <a:rPr lang="en-US" altLang="zh-CN" sz="2400" i="1" dirty="0" smtClean="0">
                <a:solidFill>
                  <a:srgbClr val="0000FF"/>
                </a:solidFill>
                <a:latin typeface="+mn-lt"/>
              </a:rPr>
              <a:t>D</a:t>
            </a: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触发器设计</a:t>
            </a:r>
            <a:endParaRPr lang="zh-CN" alt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251520" y="636738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395288" y="1095289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1．</a:t>
            </a:r>
            <a:r>
              <a:rPr lang="en-US" altLang="en-US" sz="2400" dirty="0" smtClean="0">
                <a:solidFill>
                  <a:schemeClr val="tx1"/>
                </a:solidFill>
              </a:rPr>
              <a:t>抢答锁存</a:t>
            </a:r>
            <a:r>
              <a:rPr lang="zh-CN" altLang="en-US" sz="2400" dirty="0" smtClean="0">
                <a:solidFill>
                  <a:schemeClr val="tx1"/>
                </a:solidFill>
              </a:rPr>
              <a:t>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auto">
          <a:xfrm>
            <a:off x="323528" y="3492138"/>
            <a:ext cx="842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若第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号（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）选手抢答成功，则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 </a:t>
            </a:r>
            <a:r>
              <a:rPr lang="en-US" altLang="zh-CN" sz="2400" dirty="0" smtClean="0">
                <a:solidFill>
                  <a:schemeClr val="tx1"/>
                </a:solidFill>
              </a:rPr>
              <a:t>= 1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4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 </a:t>
            </a:r>
            <a:r>
              <a:rPr lang="en-US" altLang="zh-CN" sz="2400" dirty="0" smtClean="0">
                <a:solidFill>
                  <a:schemeClr val="tx1"/>
                </a:solidFill>
              </a:rPr>
              <a:t>= 000</a:t>
            </a:r>
            <a:r>
              <a:rPr lang="zh-CN" altLang="en-US" sz="2400" dirty="0" smtClean="0">
                <a:solidFill>
                  <a:schemeClr val="tx1"/>
                </a:solidFill>
              </a:rPr>
              <a:t>。应立即使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 1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 0</a:t>
            </a:r>
            <a:r>
              <a:rPr lang="zh-CN" altLang="en-US" sz="2400" dirty="0" smtClean="0">
                <a:solidFill>
                  <a:schemeClr val="tx1"/>
                </a:solidFill>
              </a:rPr>
              <a:t>。此后，无论哪组选手再按下抢答按钮，其输出均保持不变。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4992" y="2487732"/>
            <a:ext cx="2659702" cy="50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</a:rPr>
              <a:t>控制电路的作用：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04" name="对象 103"/>
          <p:cNvGraphicFramePr>
            <a:graphicFrameLocks noChangeAspect="1"/>
          </p:cNvGraphicFramePr>
          <p:nvPr/>
        </p:nvGraphicFramePr>
        <p:xfrm>
          <a:off x="3455541" y="1221383"/>
          <a:ext cx="1260475" cy="479425"/>
        </p:xfrm>
        <a:graphic>
          <a:graphicData uri="http://schemas.openxmlformats.org/presentationml/2006/ole">
            <p:oleObj spid="_x0000_s47106" name="公式" r:id="rId4" imgW="533160" imgH="203040" progId="Equation.3">
              <p:embed/>
            </p:oleObj>
          </a:graphicData>
        </a:graphic>
      </p:graphicFrame>
      <p:sp>
        <p:nvSpPr>
          <p:cNvPr id="105" name="Rectangle 5"/>
          <p:cNvSpPr>
            <a:spLocks noChangeArrowheads="1"/>
          </p:cNvSpPr>
          <p:nvPr/>
        </p:nvSpPr>
        <p:spPr bwMode="auto">
          <a:xfrm>
            <a:off x="323528" y="4941168"/>
            <a:ext cx="842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如，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再次按下抢答按钮，其输出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仍为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；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按下抢答按钮，其输出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仍为</a:t>
            </a:r>
            <a:r>
              <a:rPr lang="en-US" altLang="zh-CN" sz="2400" dirty="0" smtClean="0">
                <a:solidFill>
                  <a:schemeClr val="tx1"/>
                </a:solidFill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Rectangle 5"/>
          <p:cNvSpPr>
            <a:spLocks noChangeArrowheads="1"/>
          </p:cNvSpPr>
          <p:nvPr/>
        </p:nvSpPr>
        <p:spPr bwMode="auto">
          <a:xfrm>
            <a:off x="323528" y="2966435"/>
            <a:ext cx="84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主持人发出抢答信号的同时，使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 1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38968" y="2054362"/>
            <a:ext cx="2230914" cy="461665"/>
          </a:xfrm>
          <a:prstGeom prst="rect">
            <a:avLst/>
          </a:prstGeom>
          <a:noFill/>
        </p:spPr>
        <p:txBody>
          <a:bodyPr wrap="none" lIns="72000" tIns="0" rIns="72000" bIns="0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</a:rPr>
              <a:t>控制输入信号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5366898" y="792712"/>
            <a:ext cx="3226392" cy="2060224"/>
            <a:chOff x="5366898" y="792712"/>
            <a:chExt cx="3226392" cy="2060224"/>
          </a:xfrm>
        </p:grpSpPr>
        <p:sp>
          <p:nvSpPr>
            <p:cNvPr id="111" name="Rectangle 39"/>
            <p:cNvSpPr>
              <a:spLocks noChangeArrowheads="1"/>
            </p:cNvSpPr>
            <p:nvPr/>
          </p:nvSpPr>
          <p:spPr bwMode="auto">
            <a:xfrm>
              <a:off x="5366898" y="1081052"/>
              <a:ext cx="279490" cy="98488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0" rIns="36000" bIns="0" anchor="ctr" anchorCtr="1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控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制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电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路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Line 42"/>
            <p:cNvSpPr>
              <a:spLocks noChangeShapeType="1"/>
            </p:cNvSpPr>
            <p:nvPr/>
          </p:nvSpPr>
          <p:spPr bwMode="auto">
            <a:xfrm flipH="1">
              <a:off x="5653353" y="1308380"/>
              <a:ext cx="118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Line 43"/>
            <p:cNvSpPr>
              <a:spLocks noChangeShapeType="1"/>
            </p:cNvSpPr>
            <p:nvPr/>
          </p:nvSpPr>
          <p:spPr bwMode="auto">
            <a:xfrm flipH="1">
              <a:off x="5653353" y="1224760"/>
              <a:ext cx="46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Line 44"/>
            <p:cNvSpPr>
              <a:spLocks noChangeShapeType="1"/>
            </p:cNvSpPr>
            <p:nvPr/>
          </p:nvSpPr>
          <p:spPr bwMode="auto">
            <a:xfrm flipH="1">
              <a:off x="5653353" y="1392000"/>
              <a:ext cx="190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Line 45"/>
            <p:cNvSpPr>
              <a:spLocks noChangeShapeType="1"/>
            </p:cNvSpPr>
            <p:nvPr/>
          </p:nvSpPr>
          <p:spPr bwMode="auto">
            <a:xfrm flipH="1">
              <a:off x="5653353" y="1475620"/>
              <a:ext cx="262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Oval 48"/>
            <p:cNvSpPr>
              <a:spLocks noChangeArrowheads="1"/>
            </p:cNvSpPr>
            <p:nvPr/>
          </p:nvSpPr>
          <p:spPr bwMode="auto">
            <a:xfrm>
              <a:off x="6088059" y="1196951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rot="16200000">
              <a:off x="5380643" y="2193739"/>
              <a:ext cx="25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5496946" y="2314893"/>
              <a:ext cx="295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Text Box 64"/>
            <p:cNvSpPr txBox="1">
              <a:spLocks noChangeArrowheads="1"/>
            </p:cNvSpPr>
            <p:nvPr/>
          </p:nvSpPr>
          <p:spPr bwMode="auto">
            <a:xfrm>
              <a:off x="5640962" y="2031141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 Box 67"/>
            <p:cNvSpPr txBox="1">
              <a:spLocks noChangeArrowheads="1"/>
            </p:cNvSpPr>
            <p:nvPr/>
          </p:nvSpPr>
          <p:spPr bwMode="auto">
            <a:xfrm>
              <a:off x="7503812" y="2033839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1" name="Text Box 68"/>
            <p:cNvSpPr txBox="1">
              <a:spLocks noChangeArrowheads="1"/>
            </p:cNvSpPr>
            <p:nvPr/>
          </p:nvSpPr>
          <p:spPr bwMode="auto">
            <a:xfrm>
              <a:off x="6787414" y="2033839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 Box 69"/>
            <p:cNvSpPr txBox="1">
              <a:spLocks noChangeArrowheads="1"/>
            </p:cNvSpPr>
            <p:nvPr/>
          </p:nvSpPr>
          <p:spPr bwMode="auto">
            <a:xfrm>
              <a:off x="6063873" y="2033839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38"/>
            <p:cNvSpPr>
              <a:spLocks noChangeArrowheads="1"/>
            </p:cNvSpPr>
            <p:nvPr/>
          </p:nvSpPr>
          <p:spPr bwMode="auto">
            <a:xfrm>
              <a:off x="5793687" y="1586259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D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Line 40"/>
            <p:cNvSpPr>
              <a:spLocks noChangeShapeType="1"/>
            </p:cNvSpPr>
            <p:nvPr/>
          </p:nvSpPr>
          <p:spPr bwMode="auto">
            <a:xfrm rot="16200000">
              <a:off x="5739667" y="2246834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Line 41"/>
            <p:cNvSpPr>
              <a:spLocks noChangeShapeType="1"/>
            </p:cNvSpPr>
            <p:nvPr/>
          </p:nvSpPr>
          <p:spPr bwMode="auto">
            <a:xfrm rot="16200000">
              <a:off x="6162707" y="2185067"/>
              <a:ext cx="27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Line 74"/>
            <p:cNvSpPr>
              <a:spLocks noChangeShapeType="1"/>
            </p:cNvSpPr>
            <p:nvPr/>
          </p:nvSpPr>
          <p:spPr bwMode="auto">
            <a:xfrm>
              <a:off x="6117687" y="1045908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Rectangle 38"/>
            <p:cNvSpPr>
              <a:spLocks noChangeArrowheads="1"/>
            </p:cNvSpPr>
            <p:nvPr/>
          </p:nvSpPr>
          <p:spPr bwMode="auto">
            <a:xfrm>
              <a:off x="6510888" y="1585936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D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8" name="Line 40"/>
            <p:cNvSpPr>
              <a:spLocks noChangeShapeType="1"/>
            </p:cNvSpPr>
            <p:nvPr/>
          </p:nvSpPr>
          <p:spPr bwMode="auto">
            <a:xfrm rot="16200000">
              <a:off x="6456868" y="2246511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Line 41"/>
            <p:cNvSpPr>
              <a:spLocks noChangeShapeType="1"/>
            </p:cNvSpPr>
            <p:nvPr/>
          </p:nvSpPr>
          <p:spPr bwMode="auto">
            <a:xfrm rot="16200000">
              <a:off x="6879908" y="2184744"/>
              <a:ext cx="27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Line 74"/>
            <p:cNvSpPr>
              <a:spLocks noChangeShapeType="1"/>
            </p:cNvSpPr>
            <p:nvPr/>
          </p:nvSpPr>
          <p:spPr bwMode="auto">
            <a:xfrm>
              <a:off x="6834888" y="1054617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Rectangle 38"/>
            <p:cNvSpPr>
              <a:spLocks noChangeArrowheads="1"/>
            </p:cNvSpPr>
            <p:nvPr/>
          </p:nvSpPr>
          <p:spPr bwMode="auto">
            <a:xfrm>
              <a:off x="7228089" y="1585936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D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Line 40"/>
            <p:cNvSpPr>
              <a:spLocks noChangeShapeType="1"/>
            </p:cNvSpPr>
            <p:nvPr/>
          </p:nvSpPr>
          <p:spPr bwMode="auto">
            <a:xfrm rot="16200000">
              <a:off x="7174069" y="2246511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Line 41"/>
            <p:cNvSpPr>
              <a:spLocks noChangeShapeType="1"/>
            </p:cNvSpPr>
            <p:nvPr/>
          </p:nvSpPr>
          <p:spPr bwMode="auto">
            <a:xfrm rot="16200000">
              <a:off x="7597109" y="2184744"/>
              <a:ext cx="27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Line 74"/>
            <p:cNvSpPr>
              <a:spLocks noChangeShapeType="1"/>
            </p:cNvSpPr>
            <p:nvPr/>
          </p:nvSpPr>
          <p:spPr bwMode="auto">
            <a:xfrm>
              <a:off x="7552089" y="1053509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Rectangle 38"/>
            <p:cNvSpPr>
              <a:spLocks noChangeArrowheads="1"/>
            </p:cNvSpPr>
            <p:nvPr/>
          </p:nvSpPr>
          <p:spPr bwMode="auto">
            <a:xfrm>
              <a:off x="7945290" y="1585936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D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 rot="16200000">
              <a:off x="7891270" y="2246511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 rot="16200000">
              <a:off x="8314310" y="2184744"/>
              <a:ext cx="27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Line 74"/>
            <p:cNvSpPr>
              <a:spLocks noChangeShapeType="1"/>
            </p:cNvSpPr>
            <p:nvPr/>
          </p:nvSpPr>
          <p:spPr bwMode="auto">
            <a:xfrm>
              <a:off x="8269290" y="1044800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Text Box 64"/>
            <p:cNvSpPr txBox="1">
              <a:spLocks noChangeArrowheads="1"/>
            </p:cNvSpPr>
            <p:nvPr/>
          </p:nvSpPr>
          <p:spPr bwMode="auto">
            <a:xfrm>
              <a:off x="6358661" y="2031141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0" name="Text Box 64"/>
            <p:cNvSpPr txBox="1">
              <a:spLocks noChangeArrowheads="1"/>
            </p:cNvSpPr>
            <p:nvPr/>
          </p:nvSpPr>
          <p:spPr bwMode="auto">
            <a:xfrm>
              <a:off x="7078741" y="2032014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 Box 64"/>
            <p:cNvSpPr txBox="1">
              <a:spLocks noChangeArrowheads="1"/>
            </p:cNvSpPr>
            <p:nvPr/>
          </p:nvSpPr>
          <p:spPr bwMode="auto">
            <a:xfrm>
              <a:off x="7794059" y="2032014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48"/>
            <p:cNvSpPr>
              <a:spLocks noChangeArrowheads="1"/>
            </p:cNvSpPr>
            <p:nvPr/>
          </p:nvSpPr>
          <p:spPr bwMode="auto">
            <a:xfrm>
              <a:off x="6805504" y="1279816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Oval 48"/>
            <p:cNvSpPr>
              <a:spLocks noChangeArrowheads="1"/>
            </p:cNvSpPr>
            <p:nvPr/>
          </p:nvSpPr>
          <p:spPr bwMode="auto">
            <a:xfrm>
              <a:off x="7522949" y="1362681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8240393" y="1445546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Text Box 64"/>
            <p:cNvSpPr txBox="1">
              <a:spLocks noChangeArrowheads="1"/>
            </p:cNvSpPr>
            <p:nvPr/>
          </p:nvSpPr>
          <p:spPr bwMode="auto">
            <a:xfrm>
              <a:off x="5999701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 Box 64"/>
            <p:cNvSpPr txBox="1">
              <a:spLocks noChangeArrowheads="1"/>
            </p:cNvSpPr>
            <p:nvPr/>
          </p:nvSpPr>
          <p:spPr bwMode="auto">
            <a:xfrm>
              <a:off x="6718194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 Box 64"/>
            <p:cNvSpPr txBox="1">
              <a:spLocks noChangeArrowheads="1"/>
            </p:cNvSpPr>
            <p:nvPr/>
          </p:nvSpPr>
          <p:spPr bwMode="auto">
            <a:xfrm>
              <a:off x="7436687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 Box 64"/>
            <p:cNvSpPr txBox="1">
              <a:spLocks noChangeArrowheads="1"/>
            </p:cNvSpPr>
            <p:nvPr/>
          </p:nvSpPr>
          <p:spPr bwMode="auto">
            <a:xfrm>
              <a:off x="8155179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48"/>
            <p:cNvSpPr>
              <a:spLocks noChangeArrowheads="1"/>
            </p:cNvSpPr>
            <p:nvPr/>
          </p:nvSpPr>
          <p:spPr bwMode="auto">
            <a:xfrm>
              <a:off x="6269718" y="2284753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Oval 48"/>
            <p:cNvSpPr>
              <a:spLocks noChangeArrowheads="1"/>
            </p:cNvSpPr>
            <p:nvPr/>
          </p:nvSpPr>
          <p:spPr bwMode="auto">
            <a:xfrm>
              <a:off x="6987685" y="2284753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Oval 48"/>
            <p:cNvSpPr>
              <a:spLocks noChangeArrowheads="1"/>
            </p:cNvSpPr>
            <p:nvPr/>
          </p:nvSpPr>
          <p:spPr bwMode="auto">
            <a:xfrm>
              <a:off x="7704569" y="2284753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 Box 67"/>
            <p:cNvSpPr txBox="1">
              <a:spLocks noChangeArrowheads="1"/>
            </p:cNvSpPr>
            <p:nvPr/>
          </p:nvSpPr>
          <p:spPr bwMode="auto">
            <a:xfrm>
              <a:off x="8217830" y="2033839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 Box 64"/>
            <p:cNvSpPr txBox="1">
              <a:spLocks noChangeArrowheads="1"/>
            </p:cNvSpPr>
            <p:nvPr/>
          </p:nvSpPr>
          <p:spPr bwMode="auto">
            <a:xfrm>
              <a:off x="5997624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 Box 64"/>
            <p:cNvSpPr txBox="1">
              <a:spLocks noChangeArrowheads="1"/>
            </p:cNvSpPr>
            <p:nvPr/>
          </p:nvSpPr>
          <p:spPr bwMode="auto">
            <a:xfrm>
              <a:off x="6721386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55" name="Text Box 64"/>
            <p:cNvSpPr txBox="1">
              <a:spLocks noChangeArrowheads="1"/>
            </p:cNvSpPr>
            <p:nvPr/>
          </p:nvSpPr>
          <p:spPr bwMode="auto">
            <a:xfrm>
              <a:off x="7445148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 Box 64"/>
            <p:cNvSpPr txBox="1">
              <a:spLocks noChangeArrowheads="1"/>
            </p:cNvSpPr>
            <p:nvPr/>
          </p:nvSpPr>
          <p:spPr bwMode="auto">
            <a:xfrm>
              <a:off x="8168909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57" name="Oval 48"/>
            <p:cNvSpPr>
              <a:spLocks noChangeArrowheads="1"/>
            </p:cNvSpPr>
            <p:nvPr/>
          </p:nvSpPr>
          <p:spPr bwMode="auto">
            <a:xfrm>
              <a:off x="5900416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8" name="Oval 48"/>
            <p:cNvSpPr>
              <a:spLocks noChangeArrowheads="1"/>
            </p:cNvSpPr>
            <p:nvPr/>
          </p:nvSpPr>
          <p:spPr bwMode="auto">
            <a:xfrm>
              <a:off x="6618908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Oval 48"/>
            <p:cNvSpPr>
              <a:spLocks noChangeArrowheads="1"/>
            </p:cNvSpPr>
            <p:nvPr/>
          </p:nvSpPr>
          <p:spPr bwMode="auto">
            <a:xfrm>
              <a:off x="7337400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Oval 48"/>
            <p:cNvSpPr>
              <a:spLocks noChangeArrowheads="1"/>
            </p:cNvSpPr>
            <p:nvPr/>
          </p:nvSpPr>
          <p:spPr bwMode="auto">
            <a:xfrm>
              <a:off x="8055893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Oval 48"/>
            <p:cNvSpPr>
              <a:spLocks noChangeArrowheads="1"/>
            </p:cNvSpPr>
            <p:nvPr/>
          </p:nvSpPr>
          <p:spPr bwMode="auto">
            <a:xfrm>
              <a:off x="5900416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Oval 48"/>
            <p:cNvSpPr>
              <a:spLocks noChangeArrowheads="1"/>
            </p:cNvSpPr>
            <p:nvPr/>
          </p:nvSpPr>
          <p:spPr bwMode="auto">
            <a:xfrm>
              <a:off x="6618908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Oval 48"/>
            <p:cNvSpPr>
              <a:spLocks noChangeArrowheads="1"/>
            </p:cNvSpPr>
            <p:nvPr/>
          </p:nvSpPr>
          <p:spPr bwMode="auto">
            <a:xfrm>
              <a:off x="7337400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Oval 48"/>
            <p:cNvSpPr>
              <a:spLocks noChangeArrowheads="1"/>
            </p:cNvSpPr>
            <p:nvPr/>
          </p:nvSpPr>
          <p:spPr bwMode="auto">
            <a:xfrm>
              <a:off x="8055893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Line 40"/>
            <p:cNvSpPr>
              <a:spLocks noChangeShapeType="1"/>
            </p:cNvSpPr>
            <p:nvPr/>
          </p:nvSpPr>
          <p:spPr bwMode="auto">
            <a:xfrm rot="16200000">
              <a:off x="5866520" y="2780936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Line 40"/>
            <p:cNvSpPr>
              <a:spLocks noChangeShapeType="1"/>
            </p:cNvSpPr>
            <p:nvPr/>
          </p:nvSpPr>
          <p:spPr bwMode="auto">
            <a:xfrm rot="16200000">
              <a:off x="6583721" y="2780613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Line 40"/>
            <p:cNvSpPr>
              <a:spLocks noChangeShapeType="1"/>
            </p:cNvSpPr>
            <p:nvPr/>
          </p:nvSpPr>
          <p:spPr bwMode="auto">
            <a:xfrm rot="16200000">
              <a:off x="7300922" y="2780613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Line 40"/>
            <p:cNvSpPr>
              <a:spLocks noChangeShapeType="1"/>
            </p:cNvSpPr>
            <p:nvPr/>
          </p:nvSpPr>
          <p:spPr bwMode="auto">
            <a:xfrm rot="16200000">
              <a:off x="8018123" y="2780613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69" name="组合 105"/>
            <p:cNvGrpSpPr/>
            <p:nvPr/>
          </p:nvGrpSpPr>
          <p:grpSpPr>
            <a:xfrm>
              <a:off x="5779652" y="2452121"/>
              <a:ext cx="77334" cy="252000"/>
              <a:chOff x="5790810" y="2229789"/>
              <a:chExt cx="77334" cy="252000"/>
            </a:xfrm>
          </p:grpSpPr>
          <p:sp>
            <p:nvSpPr>
              <p:cNvPr id="179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圆角矩形 179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0" name="组合 106"/>
            <p:cNvGrpSpPr/>
            <p:nvPr/>
          </p:nvGrpSpPr>
          <p:grpSpPr>
            <a:xfrm>
              <a:off x="6498332" y="2452121"/>
              <a:ext cx="77334" cy="252000"/>
              <a:chOff x="5790810" y="2229789"/>
              <a:chExt cx="77334" cy="252000"/>
            </a:xfrm>
          </p:grpSpPr>
          <p:sp>
            <p:nvSpPr>
              <p:cNvPr id="177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圆角矩形 177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组合 109"/>
            <p:cNvGrpSpPr/>
            <p:nvPr/>
          </p:nvGrpSpPr>
          <p:grpSpPr>
            <a:xfrm>
              <a:off x="7217012" y="2452121"/>
              <a:ext cx="77334" cy="252000"/>
              <a:chOff x="5790810" y="2229789"/>
              <a:chExt cx="77334" cy="252000"/>
            </a:xfrm>
          </p:grpSpPr>
          <p:sp>
            <p:nvSpPr>
              <p:cNvPr id="175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圆角矩形 175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2" name="组合 112"/>
            <p:cNvGrpSpPr/>
            <p:nvPr/>
          </p:nvGrpSpPr>
          <p:grpSpPr>
            <a:xfrm>
              <a:off x="7935692" y="2452121"/>
              <a:ext cx="77334" cy="252000"/>
              <a:chOff x="5790810" y="2229789"/>
              <a:chExt cx="77334" cy="252000"/>
            </a:xfrm>
          </p:grpSpPr>
          <p:sp>
            <p:nvSpPr>
              <p:cNvPr id="173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圆角矩形 173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6" name="组合 195"/>
          <p:cNvGrpSpPr/>
          <p:nvPr/>
        </p:nvGrpSpPr>
        <p:grpSpPr>
          <a:xfrm>
            <a:off x="3462736" y="1787104"/>
            <a:ext cx="1296144" cy="1008112"/>
            <a:chOff x="3707904" y="1772816"/>
            <a:chExt cx="1296144" cy="1008112"/>
          </a:xfrm>
        </p:grpSpPr>
        <p:sp>
          <p:nvSpPr>
            <p:cNvPr id="197" name="矩形 196"/>
            <p:cNvSpPr/>
            <p:nvPr/>
          </p:nvSpPr>
          <p:spPr bwMode="auto">
            <a:xfrm>
              <a:off x="3707904" y="1772816"/>
              <a:ext cx="1296144" cy="1008112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98" name="组合 193"/>
            <p:cNvGrpSpPr/>
            <p:nvPr/>
          </p:nvGrpSpPr>
          <p:grpSpPr>
            <a:xfrm>
              <a:off x="3722760" y="1776746"/>
              <a:ext cx="1263213" cy="976735"/>
              <a:chOff x="3779912" y="1876762"/>
              <a:chExt cx="1263213" cy="976735"/>
            </a:xfrm>
          </p:grpSpPr>
          <p:sp>
            <p:nvSpPr>
              <p:cNvPr id="199" name="Oval 48"/>
              <p:cNvSpPr>
                <a:spLocks noChangeArrowheads="1"/>
              </p:cNvSpPr>
              <p:nvPr/>
            </p:nvSpPr>
            <p:spPr bwMode="auto">
              <a:xfrm>
                <a:off x="4087556" y="2430412"/>
                <a:ext cx="72000" cy="720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Oval 48"/>
              <p:cNvSpPr>
                <a:spLocks noChangeArrowheads="1"/>
              </p:cNvSpPr>
              <p:nvPr/>
            </p:nvSpPr>
            <p:spPr bwMode="auto">
              <a:xfrm>
                <a:off x="4087556" y="2637473"/>
                <a:ext cx="72000" cy="720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Line 40"/>
              <p:cNvSpPr>
                <a:spLocks noChangeShapeType="1"/>
              </p:cNvSpPr>
              <p:nvPr/>
            </p:nvSpPr>
            <p:spPr bwMode="auto">
              <a:xfrm rot="16200000">
                <a:off x="4051556" y="2781497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Line 40"/>
              <p:cNvSpPr>
                <a:spLocks noChangeShapeType="1"/>
              </p:cNvSpPr>
              <p:nvPr/>
            </p:nvSpPr>
            <p:spPr bwMode="auto">
              <a:xfrm rot="16200000">
                <a:off x="3905936" y="2572516"/>
                <a:ext cx="32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圆角矩形 202"/>
              <p:cNvSpPr/>
              <p:nvPr/>
            </p:nvSpPr>
            <p:spPr bwMode="auto">
              <a:xfrm>
                <a:off x="3995936" y="2506682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Line 40"/>
              <p:cNvSpPr>
                <a:spLocks noChangeShapeType="1"/>
              </p:cNvSpPr>
              <p:nvPr/>
            </p:nvSpPr>
            <p:spPr bwMode="auto">
              <a:xfrm rot="16200000">
                <a:off x="4051556" y="2358396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5" name="组合 190"/>
              <p:cNvGrpSpPr/>
              <p:nvPr/>
            </p:nvGrpSpPr>
            <p:grpSpPr>
              <a:xfrm>
                <a:off x="4719640" y="2461365"/>
                <a:ext cx="139824" cy="216024"/>
                <a:chOff x="4189953" y="2461365"/>
                <a:chExt cx="139824" cy="216024"/>
              </a:xfrm>
            </p:grpSpPr>
            <p:cxnSp>
              <p:nvCxnSpPr>
                <p:cNvPr id="208" name="直接连接符 207"/>
                <p:cNvCxnSpPr/>
                <p:nvPr/>
              </p:nvCxnSpPr>
              <p:spPr bwMode="auto">
                <a:xfrm>
                  <a:off x="4189953" y="2677389"/>
                  <a:ext cx="720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9" name="直接连接符 208"/>
                <p:cNvCxnSpPr/>
                <p:nvPr/>
              </p:nvCxnSpPr>
              <p:spPr bwMode="auto">
                <a:xfrm>
                  <a:off x="4257777" y="2461365"/>
                  <a:ext cx="720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0" name="直接连接符 209"/>
                <p:cNvCxnSpPr/>
                <p:nvPr/>
              </p:nvCxnSpPr>
              <p:spPr bwMode="auto">
                <a:xfrm>
                  <a:off x="4260158" y="2461365"/>
                  <a:ext cx="0" cy="2160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06" name="Rectangle 4"/>
              <p:cNvSpPr>
                <a:spLocks noChangeArrowheads="1"/>
              </p:cNvSpPr>
              <p:nvPr/>
            </p:nvSpPr>
            <p:spPr bwMode="auto">
              <a:xfrm>
                <a:off x="3779912" y="1876762"/>
                <a:ext cx="70083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000" dirty="0" smtClean="0">
                    <a:solidFill>
                      <a:schemeClr val="tx1"/>
                    </a:solidFill>
                  </a:rPr>
                  <a:t>按下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4"/>
              <p:cNvSpPr>
                <a:spLocks noChangeArrowheads="1"/>
              </p:cNvSpPr>
              <p:nvPr/>
            </p:nvSpPr>
            <p:spPr bwMode="auto">
              <a:xfrm>
                <a:off x="4515416" y="1876762"/>
                <a:ext cx="52770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chemeClr val="tx1"/>
                    </a:solidFill>
                  </a:rPr>
                  <a:t>CP</a:t>
                </a:r>
                <a:endParaRPr lang="zh-CN" altLang="en-US" sz="2000" i="1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2" grpId="0"/>
      <p:bldP spid="105" grpId="0"/>
      <p:bldP spid="106" grpId="0"/>
      <p:bldP spid="1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WordArt 2"/>
          <p:cNvSpPr>
            <a:spLocks noChangeArrowheads="1" noChangeShapeType="1" noTextEdit="1"/>
          </p:cNvSpPr>
          <p:nvPr/>
        </p:nvSpPr>
        <p:spPr bwMode="auto">
          <a:xfrm>
            <a:off x="3294894" y="1773238"/>
            <a:ext cx="2554213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800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仿宋_GB2312" pitchFamily="49" charset="-122"/>
              </a:rPr>
              <a:t>课程</a:t>
            </a:r>
            <a:r>
              <a:rPr lang="zh-CN" altLang="en-US" sz="2800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仿宋_GB2312" pitchFamily="49" charset="-122"/>
              </a:rPr>
              <a:t>设计</a:t>
            </a:r>
            <a:endParaRPr lang="zh-CN" altLang="en-US" sz="2800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416771" name="WordArt 3"/>
          <p:cNvSpPr>
            <a:spLocks noChangeArrowheads="1" noChangeShapeType="1" noTextEdit="1"/>
          </p:cNvSpPr>
          <p:nvPr/>
        </p:nvSpPr>
        <p:spPr bwMode="auto">
          <a:xfrm>
            <a:off x="2987837" y="3213100"/>
            <a:ext cx="3168327" cy="949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tx1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仿宋_GB2312" pitchFamily="49" charset="-122"/>
              </a:rPr>
              <a:t>基础知识</a:t>
            </a:r>
            <a:endParaRPr lang="zh-CN" altLang="en-US" sz="3600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chemeClr val="tx1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2843808" y="2538135"/>
            <a:ext cx="540000" cy="396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843808" y="4122644"/>
            <a:ext cx="540000" cy="396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383579" y="2538713"/>
            <a:ext cx="540000" cy="396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383579" y="3726889"/>
            <a:ext cx="540000" cy="396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923928" y="2536332"/>
            <a:ext cx="540000" cy="396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923928" y="3330556"/>
            <a:ext cx="540000" cy="396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466658" y="2536332"/>
            <a:ext cx="540000" cy="792000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683568" y="2141270"/>
          <a:ext cx="4320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1718901" y="1667272"/>
            <a:ext cx="2249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仿宋_GB2312" pitchFamily="49" charset="-122"/>
              </a:rPr>
              <a:t>控制电路的真值表</a:t>
            </a:r>
            <a:endParaRPr lang="zh-CN" altLang="en-US" sz="20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2987824" y="1076804"/>
            <a:ext cx="2818400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使用</a:t>
            </a:r>
            <a:r>
              <a:rPr lang="en-US" altLang="zh-CN" sz="2400" i="1" dirty="0" smtClean="0">
                <a:solidFill>
                  <a:srgbClr val="0000FF"/>
                </a:solidFill>
                <a:latin typeface="+mn-lt"/>
              </a:rPr>
              <a:t>D</a:t>
            </a: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触发器设计</a:t>
            </a:r>
            <a:endParaRPr lang="zh-CN" alt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251520" y="650746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395288" y="1123306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1．</a:t>
            </a:r>
            <a:r>
              <a:rPr lang="en-US" altLang="en-US" sz="2400" dirty="0" smtClean="0">
                <a:solidFill>
                  <a:schemeClr val="tx1"/>
                </a:solidFill>
              </a:rPr>
              <a:t>抢答锁存</a:t>
            </a:r>
            <a:r>
              <a:rPr lang="zh-CN" altLang="en-US" sz="2400" dirty="0" smtClean="0">
                <a:solidFill>
                  <a:schemeClr val="tx1"/>
                </a:solidFill>
              </a:rPr>
              <a:t>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Rectangle 5"/>
          <p:cNvSpPr>
            <a:spLocks noChangeArrowheads="1"/>
          </p:cNvSpPr>
          <p:nvPr/>
        </p:nvSpPr>
        <p:spPr bwMode="auto">
          <a:xfrm>
            <a:off x="5183535" y="2109356"/>
            <a:ext cx="308129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由于</a:t>
            </a:r>
            <a:r>
              <a:rPr lang="en-US" altLang="zh-CN" sz="2400" i="1" dirty="0" err="1" smtClean="0">
                <a:solidFill>
                  <a:schemeClr val="tx1"/>
                </a:solidFill>
                <a:latin typeface="+mn-lt"/>
              </a:rPr>
              <a:t>Q</a:t>
            </a:r>
            <a:r>
              <a:rPr lang="en-US" altLang="zh-CN" sz="2400" i="1" baseline="-250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i="1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的相互制约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05" name="对象 104"/>
          <p:cNvGraphicFramePr>
            <a:graphicFrameLocks noChangeAspect="1"/>
          </p:cNvGraphicFramePr>
          <p:nvPr/>
        </p:nvGraphicFramePr>
        <p:xfrm>
          <a:off x="5546725" y="2757488"/>
          <a:ext cx="2495550" cy="468312"/>
        </p:xfrm>
        <a:graphic>
          <a:graphicData uri="http://schemas.openxmlformats.org/presentationml/2006/ole">
            <p:oleObj spid="_x0000_s46082" name="公式" r:id="rId3" imgW="1218960" imgH="228600" progId="Equation.3">
              <p:embed/>
            </p:oleObj>
          </a:graphicData>
        </a:graphic>
      </p:graphicFrame>
      <p:graphicFrame>
        <p:nvGraphicFramePr>
          <p:cNvPr id="106" name="对象 105"/>
          <p:cNvGraphicFramePr>
            <a:graphicFrameLocks noChangeAspect="1"/>
          </p:cNvGraphicFramePr>
          <p:nvPr/>
        </p:nvGraphicFramePr>
        <p:xfrm>
          <a:off x="5521325" y="3213100"/>
          <a:ext cx="2457450" cy="576263"/>
        </p:xfrm>
        <a:graphic>
          <a:graphicData uri="http://schemas.openxmlformats.org/presentationml/2006/ole">
            <p:oleObj spid="_x0000_s46083" name="公式" r:id="rId4" imgW="1193760" imgH="279360" progId="Equation.3">
              <p:embed/>
            </p:oleObj>
          </a:graphicData>
        </a:graphic>
      </p:graphicFrame>
      <p:sp>
        <p:nvSpPr>
          <p:cNvPr id="107" name="Rectangle 5"/>
          <p:cNvSpPr>
            <a:spLocks noChangeArrowheads="1"/>
          </p:cNvSpPr>
          <p:nvPr/>
        </p:nvSpPr>
        <p:spPr bwMode="auto">
          <a:xfrm>
            <a:off x="5436096" y="3834606"/>
            <a:ext cx="906017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同理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: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08" name="对象 107"/>
          <p:cNvGraphicFramePr>
            <a:graphicFrameLocks noChangeAspect="1"/>
          </p:cNvGraphicFramePr>
          <p:nvPr/>
        </p:nvGraphicFramePr>
        <p:xfrm>
          <a:off x="757238" y="4652963"/>
          <a:ext cx="2482850" cy="576262"/>
        </p:xfrm>
        <a:graphic>
          <a:graphicData uri="http://schemas.openxmlformats.org/presentationml/2006/ole">
            <p:oleObj spid="_x0000_s46084" name="公式" r:id="rId5" imgW="1206360" imgH="279360" progId="Equation.3">
              <p:embed/>
            </p:oleObj>
          </a:graphicData>
        </a:graphic>
      </p:graphicFrame>
      <p:graphicFrame>
        <p:nvGraphicFramePr>
          <p:cNvPr id="109" name="对象 108"/>
          <p:cNvGraphicFramePr>
            <a:graphicFrameLocks noChangeAspect="1"/>
          </p:cNvGraphicFramePr>
          <p:nvPr/>
        </p:nvGraphicFramePr>
        <p:xfrm>
          <a:off x="3354388" y="4652963"/>
          <a:ext cx="2484437" cy="576262"/>
        </p:xfrm>
        <a:graphic>
          <a:graphicData uri="http://schemas.openxmlformats.org/presentationml/2006/ole">
            <p:oleObj spid="_x0000_s46085" name="公式" r:id="rId6" imgW="1206360" imgH="279360" progId="Equation.3">
              <p:embed/>
            </p:oleObj>
          </a:graphicData>
        </a:graphic>
      </p:graphicFrame>
      <p:graphicFrame>
        <p:nvGraphicFramePr>
          <p:cNvPr id="110" name="对象 109"/>
          <p:cNvGraphicFramePr>
            <a:graphicFrameLocks noChangeAspect="1"/>
          </p:cNvGraphicFramePr>
          <p:nvPr/>
        </p:nvGraphicFramePr>
        <p:xfrm>
          <a:off x="5953125" y="4652963"/>
          <a:ext cx="2482850" cy="576262"/>
        </p:xfrm>
        <a:graphic>
          <a:graphicData uri="http://schemas.openxmlformats.org/presentationml/2006/ole">
            <p:oleObj spid="_x0000_s46086" name="公式" r:id="rId7" imgW="1206360" imgH="279360" progId="Equation.3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5751672" y="1099471"/>
            <a:ext cx="2348720" cy="461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</p:spPr>
        <p:txBody>
          <a:bodyPr wrap="none" lIns="72000" tIns="0" rIns="72000" bIns="0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</a:rPr>
              <a:t>控制输入信号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9" grpId="0" animBg="1"/>
      <p:bldP spid="19" grpId="1" animBg="1"/>
      <p:bldP spid="20" grpId="0" animBg="1"/>
      <p:bldP spid="20" grpId="1" animBg="1"/>
      <p:bldP spid="17" grpId="0" animBg="1"/>
      <p:bldP spid="17" grpId="1" animBg="1"/>
      <p:bldP spid="18" grpId="0" animBg="1"/>
      <p:bldP spid="18" grpId="1" animBg="1"/>
      <p:bldP spid="16" grpId="0" animBg="1"/>
      <p:bldP spid="16" grpId="1" animBg="1"/>
      <p:bldP spid="104" grpId="0"/>
      <p:bldP spid="10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395288" y="1565587"/>
            <a:ext cx="2818400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使用</a:t>
            </a:r>
            <a:r>
              <a:rPr lang="en-US" altLang="zh-CN" sz="2400" i="1" dirty="0" smtClean="0">
                <a:solidFill>
                  <a:srgbClr val="0000FF"/>
                </a:solidFill>
                <a:latin typeface="+mn-lt"/>
              </a:rPr>
              <a:t>D</a:t>
            </a: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触发器设计</a:t>
            </a:r>
            <a:endParaRPr lang="zh-CN" alt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251520" y="640095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395288" y="1102003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1．</a:t>
            </a:r>
            <a:r>
              <a:rPr lang="en-US" altLang="en-US" sz="2400" dirty="0" smtClean="0">
                <a:solidFill>
                  <a:schemeClr val="tx1"/>
                </a:solidFill>
              </a:rPr>
              <a:t>抢答锁存</a:t>
            </a:r>
            <a:r>
              <a:rPr lang="zh-CN" altLang="en-US" sz="2400" dirty="0" smtClean="0">
                <a:solidFill>
                  <a:schemeClr val="tx1"/>
                </a:solidFill>
              </a:rPr>
              <a:t>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auto">
          <a:xfrm>
            <a:off x="323528" y="3485422"/>
            <a:ext cx="842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若第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号（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）选手抢答成功，则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 </a:t>
            </a:r>
            <a:r>
              <a:rPr lang="en-US" altLang="zh-CN" sz="2400" dirty="0" smtClean="0">
                <a:solidFill>
                  <a:schemeClr val="tx1"/>
                </a:solidFill>
              </a:rPr>
              <a:t>= 1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4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 </a:t>
            </a:r>
            <a:r>
              <a:rPr lang="en-US" altLang="zh-CN" sz="2400" dirty="0" smtClean="0">
                <a:solidFill>
                  <a:schemeClr val="tx1"/>
                </a:solidFill>
              </a:rPr>
              <a:t>= 000</a:t>
            </a:r>
            <a:r>
              <a:rPr lang="zh-CN" altLang="en-US" sz="2400" dirty="0" smtClean="0">
                <a:solidFill>
                  <a:schemeClr val="tx1"/>
                </a:solidFill>
              </a:rPr>
              <a:t>。应立即使各触发器的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CP</a:t>
            </a:r>
            <a:r>
              <a:rPr lang="zh-CN" altLang="en-US" sz="2400" dirty="0" smtClean="0">
                <a:solidFill>
                  <a:schemeClr val="tx1"/>
                </a:solidFill>
              </a:rPr>
              <a:t>通路阻断。此后，无论哪组选手再按下抢答按钮，其输出均保持不变。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4992" y="2467588"/>
            <a:ext cx="2659702" cy="50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</a:rPr>
              <a:t>控制电路的作用：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Rectangle 5"/>
          <p:cNvSpPr>
            <a:spLocks noChangeArrowheads="1"/>
          </p:cNvSpPr>
          <p:nvPr/>
        </p:nvSpPr>
        <p:spPr bwMode="auto">
          <a:xfrm>
            <a:off x="323528" y="2953005"/>
            <a:ext cx="84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主持人发出抢答信号的同时，使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CP</a:t>
            </a:r>
            <a:r>
              <a:rPr lang="zh-CN" altLang="en-US" sz="2400" dirty="0" smtClean="0">
                <a:solidFill>
                  <a:schemeClr val="tx1"/>
                </a:solidFill>
              </a:rPr>
              <a:t>通路畅通。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38968" y="2074504"/>
            <a:ext cx="2230914" cy="414665"/>
          </a:xfrm>
          <a:prstGeom prst="rect">
            <a:avLst/>
          </a:prstGeom>
          <a:noFill/>
        </p:spPr>
        <p:txBody>
          <a:bodyPr wrap="none" lIns="72000" tIns="0" rIns="72000" bIns="0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</a:rPr>
              <a:t>控制抢答信号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196" name="组合 195"/>
          <p:cNvGrpSpPr/>
          <p:nvPr/>
        </p:nvGrpSpPr>
        <p:grpSpPr>
          <a:xfrm>
            <a:off x="3707904" y="1772816"/>
            <a:ext cx="1296144" cy="1008112"/>
            <a:chOff x="3707904" y="1772816"/>
            <a:chExt cx="1296144" cy="1008112"/>
          </a:xfrm>
        </p:grpSpPr>
        <p:sp>
          <p:nvSpPr>
            <p:cNvPr id="195" name="矩形 194"/>
            <p:cNvSpPr/>
            <p:nvPr/>
          </p:nvSpPr>
          <p:spPr bwMode="auto">
            <a:xfrm>
              <a:off x="3707904" y="1772816"/>
              <a:ext cx="1296144" cy="1008112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94" name="组合 193"/>
            <p:cNvGrpSpPr/>
            <p:nvPr/>
          </p:nvGrpSpPr>
          <p:grpSpPr>
            <a:xfrm>
              <a:off x="3722760" y="1776746"/>
              <a:ext cx="1263213" cy="976735"/>
              <a:chOff x="3779912" y="1876762"/>
              <a:chExt cx="1263213" cy="976735"/>
            </a:xfrm>
          </p:grpSpPr>
          <p:sp>
            <p:nvSpPr>
              <p:cNvPr id="182" name="Oval 48"/>
              <p:cNvSpPr>
                <a:spLocks noChangeArrowheads="1"/>
              </p:cNvSpPr>
              <p:nvPr/>
            </p:nvSpPr>
            <p:spPr bwMode="auto">
              <a:xfrm>
                <a:off x="4087556" y="2430412"/>
                <a:ext cx="72000" cy="720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Oval 48"/>
              <p:cNvSpPr>
                <a:spLocks noChangeArrowheads="1"/>
              </p:cNvSpPr>
              <p:nvPr/>
            </p:nvSpPr>
            <p:spPr bwMode="auto">
              <a:xfrm>
                <a:off x="4087556" y="2637473"/>
                <a:ext cx="72000" cy="720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Line 40"/>
              <p:cNvSpPr>
                <a:spLocks noChangeShapeType="1"/>
              </p:cNvSpPr>
              <p:nvPr/>
            </p:nvSpPr>
            <p:spPr bwMode="auto">
              <a:xfrm rot="16200000">
                <a:off x="4051556" y="2781497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Line 40"/>
              <p:cNvSpPr>
                <a:spLocks noChangeShapeType="1"/>
              </p:cNvSpPr>
              <p:nvPr/>
            </p:nvSpPr>
            <p:spPr bwMode="auto">
              <a:xfrm rot="16200000">
                <a:off x="3905936" y="2572516"/>
                <a:ext cx="32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圆角矩形 185"/>
              <p:cNvSpPr/>
              <p:nvPr/>
            </p:nvSpPr>
            <p:spPr bwMode="auto">
              <a:xfrm>
                <a:off x="3995936" y="2506682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Line 40"/>
              <p:cNvSpPr>
                <a:spLocks noChangeShapeType="1"/>
              </p:cNvSpPr>
              <p:nvPr/>
            </p:nvSpPr>
            <p:spPr bwMode="auto">
              <a:xfrm rot="16200000">
                <a:off x="4051556" y="2358396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1" name="组合 190"/>
              <p:cNvGrpSpPr/>
              <p:nvPr/>
            </p:nvGrpSpPr>
            <p:grpSpPr>
              <a:xfrm>
                <a:off x="4719640" y="2461365"/>
                <a:ext cx="139824" cy="216024"/>
                <a:chOff x="4189953" y="2461365"/>
                <a:chExt cx="139824" cy="216024"/>
              </a:xfrm>
            </p:grpSpPr>
            <p:cxnSp>
              <p:nvCxnSpPr>
                <p:cNvPr id="188" name="直接连接符 187"/>
                <p:cNvCxnSpPr/>
                <p:nvPr/>
              </p:nvCxnSpPr>
              <p:spPr bwMode="auto">
                <a:xfrm>
                  <a:off x="4189953" y="2677389"/>
                  <a:ext cx="720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9" name="直接连接符 188"/>
                <p:cNvCxnSpPr/>
                <p:nvPr/>
              </p:nvCxnSpPr>
              <p:spPr bwMode="auto">
                <a:xfrm>
                  <a:off x="4257777" y="2461365"/>
                  <a:ext cx="720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0" name="直接连接符 189"/>
                <p:cNvCxnSpPr/>
                <p:nvPr/>
              </p:nvCxnSpPr>
              <p:spPr bwMode="auto">
                <a:xfrm>
                  <a:off x="4260158" y="2461365"/>
                  <a:ext cx="0" cy="2160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92" name="Rectangle 4"/>
              <p:cNvSpPr>
                <a:spLocks noChangeArrowheads="1"/>
              </p:cNvSpPr>
              <p:nvPr/>
            </p:nvSpPr>
            <p:spPr bwMode="auto">
              <a:xfrm>
                <a:off x="3779912" y="1876762"/>
                <a:ext cx="70083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000" dirty="0" smtClean="0">
                    <a:solidFill>
                      <a:schemeClr val="tx1"/>
                    </a:solidFill>
                  </a:rPr>
                  <a:t>按下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4"/>
              <p:cNvSpPr>
                <a:spLocks noChangeArrowheads="1"/>
              </p:cNvSpPr>
              <p:nvPr/>
            </p:nvSpPr>
            <p:spPr bwMode="auto">
              <a:xfrm>
                <a:off x="4515416" y="1876762"/>
                <a:ext cx="52770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chemeClr val="tx1"/>
                    </a:solidFill>
                  </a:rPr>
                  <a:t>CP</a:t>
                </a:r>
                <a:endParaRPr lang="zh-CN" altLang="en-US" sz="2000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9" name="组合 268"/>
          <p:cNvGrpSpPr/>
          <p:nvPr/>
        </p:nvGrpSpPr>
        <p:grpSpPr>
          <a:xfrm>
            <a:off x="5366898" y="792712"/>
            <a:ext cx="3226392" cy="2060224"/>
            <a:chOff x="5366898" y="792712"/>
            <a:chExt cx="3226392" cy="2060224"/>
          </a:xfrm>
        </p:grpSpPr>
        <p:sp>
          <p:nvSpPr>
            <p:cNvPr id="198" name="Rectangle 39"/>
            <p:cNvSpPr>
              <a:spLocks noChangeArrowheads="1"/>
            </p:cNvSpPr>
            <p:nvPr/>
          </p:nvSpPr>
          <p:spPr bwMode="auto">
            <a:xfrm>
              <a:off x="5366898" y="1081052"/>
              <a:ext cx="279490" cy="98488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0" rIns="36000" bIns="0" anchor="ctr" anchorCtr="1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控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制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电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路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9" name="Line 42"/>
            <p:cNvSpPr>
              <a:spLocks noChangeShapeType="1"/>
            </p:cNvSpPr>
            <p:nvPr/>
          </p:nvSpPr>
          <p:spPr bwMode="auto">
            <a:xfrm flipH="1">
              <a:off x="5653353" y="1308380"/>
              <a:ext cx="118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0" name="Line 43"/>
            <p:cNvSpPr>
              <a:spLocks noChangeShapeType="1"/>
            </p:cNvSpPr>
            <p:nvPr/>
          </p:nvSpPr>
          <p:spPr bwMode="auto">
            <a:xfrm flipH="1">
              <a:off x="5653353" y="1224760"/>
              <a:ext cx="46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1" name="Line 44"/>
            <p:cNvSpPr>
              <a:spLocks noChangeShapeType="1"/>
            </p:cNvSpPr>
            <p:nvPr/>
          </p:nvSpPr>
          <p:spPr bwMode="auto">
            <a:xfrm flipH="1">
              <a:off x="5653353" y="1392000"/>
              <a:ext cx="190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Line 45"/>
            <p:cNvSpPr>
              <a:spLocks noChangeShapeType="1"/>
            </p:cNvSpPr>
            <p:nvPr/>
          </p:nvSpPr>
          <p:spPr bwMode="auto">
            <a:xfrm flipH="1">
              <a:off x="5653353" y="1475620"/>
              <a:ext cx="262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3" name="Oval 48"/>
            <p:cNvSpPr>
              <a:spLocks noChangeArrowheads="1"/>
            </p:cNvSpPr>
            <p:nvPr/>
          </p:nvSpPr>
          <p:spPr bwMode="auto">
            <a:xfrm>
              <a:off x="6088059" y="1196951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4" name="Line 60"/>
            <p:cNvSpPr>
              <a:spLocks noChangeShapeType="1"/>
            </p:cNvSpPr>
            <p:nvPr/>
          </p:nvSpPr>
          <p:spPr bwMode="auto">
            <a:xfrm rot="16200000">
              <a:off x="5380643" y="2193739"/>
              <a:ext cx="25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5" name="Line 61"/>
            <p:cNvSpPr>
              <a:spLocks noChangeShapeType="1"/>
            </p:cNvSpPr>
            <p:nvPr/>
          </p:nvSpPr>
          <p:spPr bwMode="auto">
            <a:xfrm>
              <a:off x="5496946" y="2314893"/>
              <a:ext cx="259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6" name="Text Box 64"/>
            <p:cNvSpPr txBox="1">
              <a:spLocks noChangeArrowheads="1"/>
            </p:cNvSpPr>
            <p:nvPr/>
          </p:nvSpPr>
          <p:spPr bwMode="auto">
            <a:xfrm>
              <a:off x="5640962" y="2031141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7" name="Text Box 67"/>
            <p:cNvSpPr txBox="1">
              <a:spLocks noChangeArrowheads="1"/>
            </p:cNvSpPr>
            <p:nvPr/>
          </p:nvSpPr>
          <p:spPr bwMode="auto">
            <a:xfrm>
              <a:off x="7503812" y="2033839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8" name="Text Box 68"/>
            <p:cNvSpPr txBox="1">
              <a:spLocks noChangeArrowheads="1"/>
            </p:cNvSpPr>
            <p:nvPr/>
          </p:nvSpPr>
          <p:spPr bwMode="auto">
            <a:xfrm>
              <a:off x="6787414" y="2033839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9" name="Text Box 69"/>
            <p:cNvSpPr txBox="1">
              <a:spLocks noChangeArrowheads="1"/>
            </p:cNvSpPr>
            <p:nvPr/>
          </p:nvSpPr>
          <p:spPr bwMode="auto">
            <a:xfrm>
              <a:off x="6063873" y="2033839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tangle 38"/>
            <p:cNvSpPr>
              <a:spLocks noChangeArrowheads="1"/>
            </p:cNvSpPr>
            <p:nvPr/>
          </p:nvSpPr>
          <p:spPr bwMode="auto">
            <a:xfrm>
              <a:off x="5793687" y="1586259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D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Line 40"/>
            <p:cNvSpPr>
              <a:spLocks noChangeShapeType="1"/>
            </p:cNvSpPr>
            <p:nvPr/>
          </p:nvSpPr>
          <p:spPr bwMode="auto">
            <a:xfrm rot="16200000">
              <a:off x="5739667" y="2246834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Line 41"/>
            <p:cNvSpPr>
              <a:spLocks noChangeShapeType="1"/>
            </p:cNvSpPr>
            <p:nvPr/>
          </p:nvSpPr>
          <p:spPr bwMode="auto">
            <a:xfrm rot="16200000">
              <a:off x="6207707" y="2146732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3" name="Line 74"/>
            <p:cNvSpPr>
              <a:spLocks noChangeShapeType="1"/>
            </p:cNvSpPr>
            <p:nvPr/>
          </p:nvSpPr>
          <p:spPr bwMode="auto">
            <a:xfrm>
              <a:off x="6117687" y="1045908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4" name="Rectangle 38"/>
            <p:cNvSpPr>
              <a:spLocks noChangeArrowheads="1"/>
            </p:cNvSpPr>
            <p:nvPr/>
          </p:nvSpPr>
          <p:spPr bwMode="auto">
            <a:xfrm>
              <a:off x="6510888" y="1585936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D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5" name="Line 40"/>
            <p:cNvSpPr>
              <a:spLocks noChangeShapeType="1"/>
            </p:cNvSpPr>
            <p:nvPr/>
          </p:nvSpPr>
          <p:spPr bwMode="auto">
            <a:xfrm rot="16200000">
              <a:off x="6456868" y="2246511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6" name="Line 41"/>
            <p:cNvSpPr>
              <a:spLocks noChangeShapeType="1"/>
            </p:cNvSpPr>
            <p:nvPr/>
          </p:nvSpPr>
          <p:spPr bwMode="auto">
            <a:xfrm rot="16200000">
              <a:off x="6924908" y="2146409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7" name="Line 74"/>
            <p:cNvSpPr>
              <a:spLocks noChangeShapeType="1"/>
            </p:cNvSpPr>
            <p:nvPr/>
          </p:nvSpPr>
          <p:spPr bwMode="auto">
            <a:xfrm>
              <a:off x="6834888" y="1054617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8" name="Rectangle 38"/>
            <p:cNvSpPr>
              <a:spLocks noChangeArrowheads="1"/>
            </p:cNvSpPr>
            <p:nvPr/>
          </p:nvSpPr>
          <p:spPr bwMode="auto">
            <a:xfrm>
              <a:off x="7228089" y="1585936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D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/>
          </p:nvSpPr>
          <p:spPr bwMode="auto">
            <a:xfrm rot="16200000">
              <a:off x="7174069" y="2246511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/>
          </p:nvSpPr>
          <p:spPr bwMode="auto">
            <a:xfrm rot="16200000">
              <a:off x="7642109" y="2146409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1" name="Line 74"/>
            <p:cNvSpPr>
              <a:spLocks noChangeShapeType="1"/>
            </p:cNvSpPr>
            <p:nvPr/>
          </p:nvSpPr>
          <p:spPr bwMode="auto">
            <a:xfrm>
              <a:off x="7552089" y="1053509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2" name="Rectangle 38"/>
            <p:cNvSpPr>
              <a:spLocks noChangeArrowheads="1"/>
            </p:cNvSpPr>
            <p:nvPr/>
          </p:nvSpPr>
          <p:spPr bwMode="auto">
            <a:xfrm>
              <a:off x="7945290" y="1585936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D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3" name="Line 40"/>
            <p:cNvSpPr>
              <a:spLocks noChangeShapeType="1"/>
            </p:cNvSpPr>
            <p:nvPr/>
          </p:nvSpPr>
          <p:spPr bwMode="auto">
            <a:xfrm rot="16200000">
              <a:off x="7891270" y="2246511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4" name="Line 41"/>
            <p:cNvSpPr>
              <a:spLocks noChangeShapeType="1"/>
            </p:cNvSpPr>
            <p:nvPr/>
          </p:nvSpPr>
          <p:spPr bwMode="auto">
            <a:xfrm rot="16200000">
              <a:off x="8359310" y="2146409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" name="Line 74"/>
            <p:cNvSpPr>
              <a:spLocks noChangeShapeType="1"/>
            </p:cNvSpPr>
            <p:nvPr/>
          </p:nvSpPr>
          <p:spPr bwMode="auto">
            <a:xfrm>
              <a:off x="8269290" y="1044800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6" name="Text Box 64"/>
            <p:cNvSpPr txBox="1">
              <a:spLocks noChangeArrowheads="1"/>
            </p:cNvSpPr>
            <p:nvPr/>
          </p:nvSpPr>
          <p:spPr bwMode="auto">
            <a:xfrm>
              <a:off x="6358661" y="2031141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7" name="Text Box 64"/>
            <p:cNvSpPr txBox="1">
              <a:spLocks noChangeArrowheads="1"/>
            </p:cNvSpPr>
            <p:nvPr/>
          </p:nvSpPr>
          <p:spPr bwMode="auto">
            <a:xfrm>
              <a:off x="7078741" y="2032014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8" name="Text Box 64"/>
            <p:cNvSpPr txBox="1">
              <a:spLocks noChangeArrowheads="1"/>
            </p:cNvSpPr>
            <p:nvPr/>
          </p:nvSpPr>
          <p:spPr bwMode="auto">
            <a:xfrm>
              <a:off x="7794059" y="2032014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48"/>
            <p:cNvSpPr>
              <a:spLocks noChangeArrowheads="1"/>
            </p:cNvSpPr>
            <p:nvPr/>
          </p:nvSpPr>
          <p:spPr bwMode="auto">
            <a:xfrm>
              <a:off x="6805504" y="1279816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0" name="Oval 48"/>
            <p:cNvSpPr>
              <a:spLocks noChangeArrowheads="1"/>
            </p:cNvSpPr>
            <p:nvPr/>
          </p:nvSpPr>
          <p:spPr bwMode="auto">
            <a:xfrm>
              <a:off x="7522949" y="1362681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1" name="Oval 48"/>
            <p:cNvSpPr>
              <a:spLocks noChangeArrowheads="1"/>
            </p:cNvSpPr>
            <p:nvPr/>
          </p:nvSpPr>
          <p:spPr bwMode="auto">
            <a:xfrm>
              <a:off x="8240393" y="1445546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Text Box 64"/>
            <p:cNvSpPr txBox="1">
              <a:spLocks noChangeArrowheads="1"/>
            </p:cNvSpPr>
            <p:nvPr/>
          </p:nvSpPr>
          <p:spPr bwMode="auto">
            <a:xfrm>
              <a:off x="5999701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 Box 64"/>
            <p:cNvSpPr txBox="1">
              <a:spLocks noChangeArrowheads="1"/>
            </p:cNvSpPr>
            <p:nvPr/>
          </p:nvSpPr>
          <p:spPr bwMode="auto">
            <a:xfrm>
              <a:off x="6718194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4" name="Text Box 64"/>
            <p:cNvSpPr txBox="1">
              <a:spLocks noChangeArrowheads="1"/>
            </p:cNvSpPr>
            <p:nvPr/>
          </p:nvSpPr>
          <p:spPr bwMode="auto">
            <a:xfrm>
              <a:off x="7436687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5" name="Text Box 64"/>
            <p:cNvSpPr txBox="1">
              <a:spLocks noChangeArrowheads="1"/>
            </p:cNvSpPr>
            <p:nvPr/>
          </p:nvSpPr>
          <p:spPr bwMode="auto">
            <a:xfrm>
              <a:off x="8155179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6" name="Oval 48"/>
            <p:cNvSpPr>
              <a:spLocks noChangeArrowheads="1"/>
            </p:cNvSpPr>
            <p:nvPr/>
          </p:nvSpPr>
          <p:spPr bwMode="auto">
            <a:xfrm>
              <a:off x="5910187" y="2284753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7" name="Oval 48"/>
            <p:cNvSpPr>
              <a:spLocks noChangeArrowheads="1"/>
            </p:cNvSpPr>
            <p:nvPr/>
          </p:nvSpPr>
          <p:spPr bwMode="auto">
            <a:xfrm>
              <a:off x="6628154" y="2284753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8" name="Oval 48"/>
            <p:cNvSpPr>
              <a:spLocks noChangeArrowheads="1"/>
            </p:cNvSpPr>
            <p:nvPr/>
          </p:nvSpPr>
          <p:spPr bwMode="auto">
            <a:xfrm>
              <a:off x="7345038" y="2284753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9" name="Text Box 67"/>
            <p:cNvSpPr txBox="1">
              <a:spLocks noChangeArrowheads="1"/>
            </p:cNvSpPr>
            <p:nvPr/>
          </p:nvSpPr>
          <p:spPr bwMode="auto">
            <a:xfrm>
              <a:off x="8217830" y="2033839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0" name="Text Box 64"/>
            <p:cNvSpPr txBox="1">
              <a:spLocks noChangeArrowheads="1"/>
            </p:cNvSpPr>
            <p:nvPr/>
          </p:nvSpPr>
          <p:spPr bwMode="auto">
            <a:xfrm>
              <a:off x="5997624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 Box 64"/>
            <p:cNvSpPr txBox="1">
              <a:spLocks noChangeArrowheads="1"/>
            </p:cNvSpPr>
            <p:nvPr/>
          </p:nvSpPr>
          <p:spPr bwMode="auto">
            <a:xfrm>
              <a:off x="6721386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42" name="Text Box 64"/>
            <p:cNvSpPr txBox="1">
              <a:spLocks noChangeArrowheads="1"/>
            </p:cNvSpPr>
            <p:nvPr/>
          </p:nvSpPr>
          <p:spPr bwMode="auto">
            <a:xfrm>
              <a:off x="7445148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43" name="Text Box 64"/>
            <p:cNvSpPr txBox="1">
              <a:spLocks noChangeArrowheads="1"/>
            </p:cNvSpPr>
            <p:nvPr/>
          </p:nvSpPr>
          <p:spPr bwMode="auto">
            <a:xfrm>
              <a:off x="8168909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48"/>
            <p:cNvSpPr>
              <a:spLocks noChangeArrowheads="1"/>
            </p:cNvSpPr>
            <p:nvPr/>
          </p:nvSpPr>
          <p:spPr bwMode="auto">
            <a:xfrm>
              <a:off x="5900416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5" name="Oval 48"/>
            <p:cNvSpPr>
              <a:spLocks noChangeArrowheads="1"/>
            </p:cNvSpPr>
            <p:nvPr/>
          </p:nvSpPr>
          <p:spPr bwMode="auto">
            <a:xfrm>
              <a:off x="6618908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" name="Oval 48"/>
            <p:cNvSpPr>
              <a:spLocks noChangeArrowheads="1"/>
            </p:cNvSpPr>
            <p:nvPr/>
          </p:nvSpPr>
          <p:spPr bwMode="auto">
            <a:xfrm>
              <a:off x="7337400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7" name="Oval 48"/>
            <p:cNvSpPr>
              <a:spLocks noChangeArrowheads="1"/>
            </p:cNvSpPr>
            <p:nvPr/>
          </p:nvSpPr>
          <p:spPr bwMode="auto">
            <a:xfrm>
              <a:off x="8055893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8" name="Oval 48"/>
            <p:cNvSpPr>
              <a:spLocks noChangeArrowheads="1"/>
            </p:cNvSpPr>
            <p:nvPr/>
          </p:nvSpPr>
          <p:spPr bwMode="auto">
            <a:xfrm>
              <a:off x="5900416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Oval 48"/>
            <p:cNvSpPr>
              <a:spLocks noChangeArrowheads="1"/>
            </p:cNvSpPr>
            <p:nvPr/>
          </p:nvSpPr>
          <p:spPr bwMode="auto">
            <a:xfrm>
              <a:off x="6618908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0" name="Oval 48"/>
            <p:cNvSpPr>
              <a:spLocks noChangeArrowheads="1"/>
            </p:cNvSpPr>
            <p:nvPr/>
          </p:nvSpPr>
          <p:spPr bwMode="auto">
            <a:xfrm>
              <a:off x="7337400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1" name="Oval 48"/>
            <p:cNvSpPr>
              <a:spLocks noChangeArrowheads="1"/>
            </p:cNvSpPr>
            <p:nvPr/>
          </p:nvSpPr>
          <p:spPr bwMode="auto">
            <a:xfrm>
              <a:off x="8055893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2" name="Line 40"/>
            <p:cNvSpPr>
              <a:spLocks noChangeShapeType="1"/>
            </p:cNvSpPr>
            <p:nvPr/>
          </p:nvSpPr>
          <p:spPr bwMode="auto">
            <a:xfrm rot="16200000">
              <a:off x="5866520" y="2780936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3" name="Line 40"/>
            <p:cNvSpPr>
              <a:spLocks noChangeShapeType="1"/>
            </p:cNvSpPr>
            <p:nvPr/>
          </p:nvSpPr>
          <p:spPr bwMode="auto">
            <a:xfrm rot="16200000">
              <a:off x="6583721" y="2780613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4" name="Line 40"/>
            <p:cNvSpPr>
              <a:spLocks noChangeShapeType="1"/>
            </p:cNvSpPr>
            <p:nvPr/>
          </p:nvSpPr>
          <p:spPr bwMode="auto">
            <a:xfrm rot="16200000">
              <a:off x="7300922" y="2780613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Line 40"/>
            <p:cNvSpPr>
              <a:spLocks noChangeShapeType="1"/>
            </p:cNvSpPr>
            <p:nvPr/>
          </p:nvSpPr>
          <p:spPr bwMode="auto">
            <a:xfrm rot="16200000">
              <a:off x="8018123" y="2780613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56" name="组合 105"/>
            <p:cNvGrpSpPr/>
            <p:nvPr/>
          </p:nvGrpSpPr>
          <p:grpSpPr>
            <a:xfrm>
              <a:off x="5779652" y="2452121"/>
              <a:ext cx="77334" cy="252000"/>
              <a:chOff x="5790810" y="2229789"/>
              <a:chExt cx="77334" cy="252000"/>
            </a:xfrm>
          </p:grpSpPr>
          <p:sp>
            <p:nvSpPr>
              <p:cNvPr id="266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圆角矩形 266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7" name="组合 106"/>
            <p:cNvGrpSpPr/>
            <p:nvPr/>
          </p:nvGrpSpPr>
          <p:grpSpPr>
            <a:xfrm>
              <a:off x="6498332" y="2452121"/>
              <a:ext cx="77334" cy="252000"/>
              <a:chOff x="5790810" y="2229789"/>
              <a:chExt cx="77334" cy="252000"/>
            </a:xfrm>
          </p:grpSpPr>
          <p:sp>
            <p:nvSpPr>
              <p:cNvPr id="264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圆角矩形 264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8" name="组合 109"/>
            <p:cNvGrpSpPr/>
            <p:nvPr/>
          </p:nvGrpSpPr>
          <p:grpSpPr>
            <a:xfrm>
              <a:off x="7217012" y="2452121"/>
              <a:ext cx="77334" cy="252000"/>
              <a:chOff x="5790810" y="2229789"/>
              <a:chExt cx="77334" cy="252000"/>
            </a:xfrm>
          </p:grpSpPr>
          <p:sp>
            <p:nvSpPr>
              <p:cNvPr id="262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圆角矩形 262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9" name="组合 112"/>
            <p:cNvGrpSpPr/>
            <p:nvPr/>
          </p:nvGrpSpPr>
          <p:grpSpPr>
            <a:xfrm>
              <a:off x="7935692" y="2452121"/>
              <a:ext cx="77334" cy="252000"/>
              <a:chOff x="5790810" y="2229789"/>
              <a:chExt cx="77334" cy="252000"/>
            </a:xfrm>
          </p:grpSpPr>
          <p:sp>
            <p:nvSpPr>
              <p:cNvPr id="260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圆角矩形 260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8" name="Oval 48"/>
            <p:cNvSpPr>
              <a:spLocks noChangeArrowheads="1"/>
            </p:cNvSpPr>
            <p:nvPr/>
          </p:nvSpPr>
          <p:spPr bwMode="auto">
            <a:xfrm>
              <a:off x="8064099" y="2284015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2" grpId="0"/>
      <p:bldP spid="10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3923928" y="2141270"/>
          <a:ext cx="460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612000"/>
                <a:gridCol w="612000"/>
                <a:gridCol w="612000"/>
                <a:gridCol w="6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i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sz="2000" b="1" i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sz="2000" b="1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sz="2000" b="1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sz="2000" b="1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4572000" y="1667272"/>
            <a:ext cx="3401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仿宋_GB2312" pitchFamily="49" charset="-122"/>
              </a:rPr>
              <a:t>控制电路的真值表（</a:t>
            </a:r>
            <a:r>
              <a:rPr lang="en-US" altLang="zh-CN" sz="2000" i="1" dirty="0" smtClean="0">
                <a:solidFill>
                  <a:schemeClr val="tx1"/>
                </a:solidFill>
                <a:cs typeface="Times New Roman" pitchFamily="18" charset="0"/>
              </a:rPr>
              <a:t>D</a:t>
            </a:r>
            <a:r>
              <a:rPr lang="en-US" altLang="zh-CN" sz="2000" i="1" baseline="-25000" dirty="0" smtClean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altLang="zh-CN" sz="2000" i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</a:rPr>
              <a:t>= 1</a:t>
            </a:r>
            <a:r>
              <a:rPr lang="zh-CN" altLang="en-US" sz="2000" dirty="0" smtClean="0">
                <a:solidFill>
                  <a:schemeClr val="tx1"/>
                </a:solidFill>
                <a:latin typeface="仿宋_GB2312" pitchFamily="49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2987824" y="1076804"/>
            <a:ext cx="2818400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使用</a:t>
            </a:r>
            <a:r>
              <a:rPr lang="en-US" altLang="zh-CN" sz="2400" i="1" dirty="0" smtClean="0">
                <a:solidFill>
                  <a:srgbClr val="0000FF"/>
                </a:solidFill>
                <a:latin typeface="+mn-lt"/>
              </a:rPr>
              <a:t>D</a:t>
            </a: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触发器设计</a:t>
            </a:r>
            <a:endParaRPr lang="zh-CN" alt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251520" y="650746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395288" y="1123306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1．</a:t>
            </a:r>
            <a:r>
              <a:rPr lang="en-US" altLang="en-US" sz="2400" dirty="0" smtClean="0">
                <a:solidFill>
                  <a:schemeClr val="tx1"/>
                </a:solidFill>
              </a:rPr>
              <a:t>抢答锁存</a:t>
            </a:r>
            <a:r>
              <a:rPr lang="zh-CN" altLang="en-US" sz="2400" dirty="0" smtClean="0">
                <a:solidFill>
                  <a:schemeClr val="tx1"/>
                </a:solidFill>
              </a:rPr>
              <a:t>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05" name="对象 104"/>
          <p:cNvGraphicFramePr>
            <a:graphicFrameLocks noChangeAspect="1"/>
          </p:cNvGraphicFramePr>
          <p:nvPr/>
        </p:nvGraphicFramePr>
        <p:xfrm>
          <a:off x="773113" y="2806700"/>
          <a:ext cx="2471737" cy="468313"/>
        </p:xfrm>
        <a:graphic>
          <a:graphicData uri="http://schemas.openxmlformats.org/presentationml/2006/ole">
            <p:oleObj spid="_x0000_s132098" name="公式" r:id="rId3" imgW="1206360" imgH="228600" progId="Equation.3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5751672" y="1099471"/>
            <a:ext cx="2309460" cy="414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</p:spPr>
        <p:txBody>
          <a:bodyPr wrap="none" lIns="72000" tIns="0" rIns="72000" bIns="0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</a:rPr>
              <a:t>控制抢答信号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73113" y="3311525"/>
          <a:ext cx="2560637" cy="719138"/>
        </p:xfrm>
        <a:graphic>
          <a:graphicData uri="http://schemas.openxmlformats.org/presentationml/2006/ole">
            <p:oleObj spid="_x0000_s132103" name="公式" r:id="rId4" imgW="1218960" imgH="342720" progId="Equation.3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60413" y="4724400"/>
          <a:ext cx="2587625" cy="481012"/>
        </p:xfrm>
        <a:graphic>
          <a:graphicData uri="http://schemas.openxmlformats.org/presentationml/2006/ole">
            <p:oleObj spid="_x0000_s132104" name="公式" r:id="rId5" imgW="1231560" imgH="228600" progId="Equation.3">
              <p:embed/>
            </p:oleObj>
          </a:graphicData>
        </a:graphic>
      </p:graphicFrame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83568" y="1628800"/>
            <a:ext cx="2989921" cy="461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按下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i="1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CP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为上升沿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3568" y="2132255"/>
            <a:ext cx="280878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按下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i="1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i="1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上升沿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3568" y="4099138"/>
            <a:ext cx="280878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按下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i="1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i="1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为</a:t>
            </a: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下降沿</a:t>
            </a:r>
            <a:endParaRPr lang="zh-CN" altLang="en-US" sz="240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3863975" y="4630738"/>
          <a:ext cx="2560638" cy="668337"/>
        </p:xfrm>
        <a:graphic>
          <a:graphicData uri="http://schemas.openxmlformats.org/presentationml/2006/ole">
            <p:oleObj spid="_x0000_s132106" name="公式" r:id="rId6" imgW="1218960" imgH="317160" progId="Equation.3">
              <p:embed/>
            </p:oleObj>
          </a:graphicData>
        </a:graphic>
      </p:graphicFrame>
      <p:grpSp>
        <p:nvGrpSpPr>
          <p:cNvPr id="45" name="组合 44"/>
          <p:cNvGrpSpPr/>
          <p:nvPr/>
        </p:nvGrpSpPr>
        <p:grpSpPr>
          <a:xfrm>
            <a:off x="6320542" y="2478608"/>
            <a:ext cx="2142818" cy="477054"/>
            <a:chOff x="6320542" y="2466863"/>
            <a:chExt cx="2142818" cy="477054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6320542" y="2466863"/>
              <a:ext cx="31290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25000"/>
                </a:lnSpc>
                <a:buClr>
                  <a:srgbClr val="FF0000"/>
                </a:buClr>
              </a:pPr>
              <a:r>
                <a:rPr lang="zh-CN" altLang="en-US" sz="2000" dirty="0" smtClean="0">
                  <a:solidFill>
                    <a:srgbClr val="FF0000"/>
                  </a:solidFill>
                  <a:latin typeface="+mn-lt"/>
                </a:rPr>
                <a:t>↑</a:t>
              </a:r>
              <a:endParaRPr lang="zh-CN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6930513" y="2466863"/>
              <a:ext cx="31290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25000"/>
                </a:lnSpc>
                <a:buClr>
                  <a:srgbClr val="FF0000"/>
                </a:buClr>
              </a:pPr>
              <a:r>
                <a:rPr lang="zh-CN" altLang="en-US" sz="2000" dirty="0" smtClean="0">
                  <a:solidFill>
                    <a:srgbClr val="FF0000"/>
                  </a:solidFill>
                  <a:latin typeface="+mn-lt"/>
                </a:rPr>
                <a:t>↑</a:t>
              </a:r>
              <a:endParaRPr lang="zh-CN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7540484" y="2466863"/>
              <a:ext cx="31290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25000"/>
                </a:lnSpc>
                <a:buClr>
                  <a:srgbClr val="FF0000"/>
                </a:buClr>
              </a:pPr>
              <a:r>
                <a:rPr lang="zh-CN" altLang="en-US" sz="2000" dirty="0" smtClean="0">
                  <a:solidFill>
                    <a:srgbClr val="FF0000"/>
                  </a:solidFill>
                  <a:latin typeface="+mn-lt"/>
                </a:rPr>
                <a:t>↑</a:t>
              </a:r>
              <a:endParaRPr lang="zh-CN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8150454" y="2466863"/>
              <a:ext cx="31290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25000"/>
                </a:lnSpc>
                <a:buClr>
                  <a:srgbClr val="FF0000"/>
                </a:buClr>
              </a:pPr>
              <a:r>
                <a:rPr lang="zh-CN" altLang="en-US" sz="2000" dirty="0" smtClean="0">
                  <a:solidFill>
                    <a:srgbClr val="FF0000"/>
                  </a:solidFill>
                  <a:latin typeface="+mn-lt"/>
                </a:rPr>
                <a:t>↑</a:t>
              </a:r>
              <a:endParaRPr lang="zh-CN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 flipV="1">
            <a:off x="6315616" y="2548073"/>
            <a:ext cx="2142818" cy="477054"/>
            <a:chOff x="6320542" y="2466863"/>
            <a:chExt cx="2142818" cy="477054"/>
          </a:xfrm>
        </p:grpSpPr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6320542" y="2466863"/>
              <a:ext cx="31290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25000"/>
                </a:lnSpc>
                <a:buClr>
                  <a:srgbClr val="FF0000"/>
                </a:buClr>
              </a:pPr>
              <a:r>
                <a:rPr lang="zh-CN" altLang="en-US" sz="2000" dirty="0" smtClean="0">
                  <a:solidFill>
                    <a:srgbClr val="0000FF"/>
                  </a:solidFill>
                  <a:latin typeface="+mn-lt"/>
                </a:rPr>
                <a:t>↑</a:t>
              </a:r>
              <a:endParaRPr lang="zh-CN" altLang="en-US" sz="2000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6930513" y="2466863"/>
              <a:ext cx="31290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25000"/>
                </a:lnSpc>
                <a:buClr>
                  <a:srgbClr val="FF0000"/>
                </a:buClr>
              </a:pPr>
              <a:r>
                <a:rPr lang="zh-CN" altLang="en-US" sz="2000" dirty="0" smtClean="0">
                  <a:solidFill>
                    <a:srgbClr val="0000FF"/>
                  </a:solidFill>
                  <a:latin typeface="+mn-lt"/>
                </a:rPr>
                <a:t>↑</a:t>
              </a:r>
              <a:endParaRPr lang="zh-CN" altLang="en-US" sz="2000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7540484" y="2466863"/>
              <a:ext cx="31290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25000"/>
                </a:lnSpc>
                <a:buClr>
                  <a:srgbClr val="FF0000"/>
                </a:buClr>
              </a:pPr>
              <a:r>
                <a:rPr lang="zh-CN" altLang="en-US" sz="2000" dirty="0" smtClean="0">
                  <a:solidFill>
                    <a:srgbClr val="0000FF"/>
                  </a:solidFill>
                  <a:latin typeface="+mn-lt"/>
                </a:rPr>
                <a:t>↑</a:t>
              </a:r>
              <a:endParaRPr lang="zh-CN" altLang="en-US" sz="2000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54" name="Rectangle 5"/>
            <p:cNvSpPr>
              <a:spLocks noChangeArrowheads="1"/>
            </p:cNvSpPr>
            <p:nvPr/>
          </p:nvSpPr>
          <p:spPr bwMode="auto">
            <a:xfrm>
              <a:off x="8150454" y="2466863"/>
              <a:ext cx="31290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25000"/>
                </a:lnSpc>
                <a:buClr>
                  <a:srgbClr val="FF0000"/>
                </a:buClr>
              </a:pPr>
              <a:r>
                <a:rPr lang="zh-CN" altLang="en-US" sz="2000" dirty="0" smtClean="0">
                  <a:solidFill>
                    <a:srgbClr val="0000FF"/>
                  </a:solidFill>
                  <a:latin typeface="+mn-lt"/>
                </a:rPr>
                <a:t>↑</a:t>
              </a:r>
              <a:endParaRPr lang="zh-CN" altLang="en-US" sz="2000" dirty="0">
                <a:solidFill>
                  <a:srgbClr val="0000FF"/>
                </a:solidFill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251520" y="650746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395288" y="1123306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1．</a:t>
            </a:r>
            <a:r>
              <a:rPr lang="en-US" altLang="en-US" sz="2400" dirty="0" smtClean="0">
                <a:solidFill>
                  <a:schemeClr val="tx1"/>
                </a:solidFill>
              </a:rPr>
              <a:t>抢答锁存</a:t>
            </a:r>
            <a:r>
              <a:rPr lang="zh-CN" altLang="en-US" sz="2400" dirty="0" smtClean="0">
                <a:solidFill>
                  <a:schemeClr val="tx1"/>
                </a:solidFill>
              </a:rPr>
              <a:t>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981450" y="1614488"/>
          <a:ext cx="2520950" cy="569912"/>
        </p:xfrm>
        <a:graphic>
          <a:graphicData uri="http://schemas.openxmlformats.org/presentationml/2006/ole">
            <p:oleObj spid="_x0000_s48132" name="公式" r:id="rId3" imgW="1066680" imgH="241200" progId="Equation.3">
              <p:embed/>
            </p:oleObj>
          </a:graphicData>
        </a:graphic>
      </p:graphicFrame>
      <p:graphicFrame>
        <p:nvGraphicFramePr>
          <p:cNvPr id="155" name="表格 154"/>
          <p:cNvGraphicFramePr>
            <a:graphicFrameLocks noGrp="1"/>
          </p:cNvGraphicFramePr>
          <p:nvPr/>
        </p:nvGraphicFramePr>
        <p:xfrm>
          <a:off x="2070000" y="2352658"/>
          <a:ext cx="5004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284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J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K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Q</a:t>
                      </a:r>
                      <a:r>
                        <a:rPr lang="en-US" altLang="zh-CN" sz="2000" b="1" i="1" baseline="30000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n</a:t>
                      </a:r>
                      <a:r>
                        <a:rPr lang="en-US" altLang="zh-CN" sz="2000" b="1" baseline="30000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+1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注释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err="1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Q</a:t>
                      </a:r>
                      <a:r>
                        <a:rPr lang="en-US" altLang="zh-CN" sz="2000" b="1" i="1" baseline="30000" dirty="0" err="1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n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J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 = 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K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 = 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，输出不变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J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K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不同，输出等于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J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J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 = 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K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 = 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仿宋_GB2312" pitchFamily="49" charset="-122"/>
                        </a:rPr>
                        <a:t>，输出翻转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lt"/>
                        <a:ea typeface="仿宋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6" name="对象 155"/>
          <p:cNvGraphicFramePr>
            <a:graphicFrameLocks noChangeAspect="1"/>
          </p:cNvGraphicFramePr>
          <p:nvPr/>
        </p:nvGraphicFramePr>
        <p:xfrm>
          <a:off x="3692525" y="3895725"/>
          <a:ext cx="431800" cy="482600"/>
        </p:xfrm>
        <a:graphic>
          <a:graphicData uri="http://schemas.openxmlformats.org/presentationml/2006/ole">
            <p:oleObj spid="_x0000_s48133" name="公式" r:id="rId4" imgW="215640" imgH="241200" progId="Equation.3">
              <p:embed/>
            </p:oleObj>
          </a:graphicData>
        </a:graphic>
      </p:graphicFrame>
      <p:sp>
        <p:nvSpPr>
          <p:cNvPr id="157" name="Rectangle 4"/>
          <p:cNvSpPr>
            <a:spLocks noChangeArrowheads="1"/>
          </p:cNvSpPr>
          <p:nvPr/>
        </p:nvSpPr>
        <p:spPr bwMode="auto">
          <a:xfrm>
            <a:off x="739026" y="4488322"/>
            <a:ext cx="3760966" cy="553998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i="1" dirty="0" smtClean="0">
                <a:solidFill>
                  <a:schemeClr val="tx1"/>
                </a:solidFill>
              </a:rPr>
              <a:t>J</a:t>
            </a:r>
            <a:r>
              <a:rPr lang="en-US" altLang="zh-CN" sz="2400" dirty="0" smtClean="0">
                <a:solidFill>
                  <a:schemeClr val="tx1"/>
                </a:solidFill>
              </a:rPr>
              <a:t> = 0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K</a:t>
            </a:r>
            <a:r>
              <a:rPr lang="en-US" altLang="zh-CN" sz="2400" dirty="0" smtClean="0">
                <a:solidFill>
                  <a:schemeClr val="tx1"/>
                </a:solidFill>
              </a:rPr>
              <a:t> = 0</a:t>
            </a:r>
            <a:r>
              <a:rPr lang="zh-CN" altLang="en-US" sz="2400" dirty="0" smtClean="0">
                <a:solidFill>
                  <a:schemeClr val="tx1"/>
                </a:solidFill>
              </a:rPr>
              <a:t>与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J </a:t>
            </a:r>
            <a:r>
              <a:rPr lang="en-US" altLang="zh-CN" sz="2400" dirty="0" smtClean="0">
                <a:solidFill>
                  <a:schemeClr val="tx1"/>
                </a:solidFill>
              </a:rPr>
              <a:t>= 1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K</a:t>
            </a:r>
            <a:r>
              <a:rPr lang="en-US" altLang="zh-CN" sz="2400" dirty="0" smtClean="0">
                <a:solidFill>
                  <a:schemeClr val="tx1"/>
                </a:solidFill>
              </a:rPr>
              <a:t> = 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8" name="Rectangle 4"/>
          <p:cNvSpPr>
            <a:spLocks noChangeArrowheads="1"/>
          </p:cNvSpPr>
          <p:nvPr/>
        </p:nvSpPr>
        <p:spPr bwMode="auto">
          <a:xfrm>
            <a:off x="4788024" y="4811960"/>
            <a:ext cx="3587842" cy="553998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状态互换可实现抢答锁存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95536" y="1652300"/>
            <a:ext cx="295465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使用</a:t>
            </a:r>
            <a:r>
              <a:rPr lang="en-US" altLang="zh-CN" sz="2400" i="1" dirty="0" smtClean="0">
                <a:solidFill>
                  <a:srgbClr val="0000FF"/>
                </a:solidFill>
                <a:latin typeface="+mn-lt"/>
              </a:rPr>
              <a:t>JK</a:t>
            </a: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触发器设计</a:t>
            </a:r>
            <a:endParaRPr lang="zh-CN" alt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39026" y="5107250"/>
            <a:ext cx="3760966" cy="553998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i="1" dirty="0" smtClean="0">
                <a:solidFill>
                  <a:schemeClr val="tx1"/>
                </a:solidFill>
              </a:rPr>
              <a:t>J</a:t>
            </a:r>
            <a:r>
              <a:rPr lang="en-US" altLang="zh-CN" sz="2400" dirty="0" smtClean="0">
                <a:solidFill>
                  <a:schemeClr val="tx1"/>
                </a:solidFill>
              </a:rPr>
              <a:t> = 0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K</a:t>
            </a:r>
            <a:r>
              <a:rPr lang="en-US" altLang="zh-CN" sz="2400" dirty="0" smtClean="0">
                <a:solidFill>
                  <a:schemeClr val="tx1"/>
                </a:solidFill>
              </a:rPr>
              <a:t> = 0</a:t>
            </a:r>
            <a:r>
              <a:rPr lang="zh-CN" altLang="en-US" sz="2400" dirty="0" smtClean="0">
                <a:solidFill>
                  <a:schemeClr val="tx1"/>
                </a:solidFill>
              </a:rPr>
              <a:t>与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J </a:t>
            </a:r>
            <a:r>
              <a:rPr lang="en-US" altLang="zh-CN" sz="2400" dirty="0" smtClean="0">
                <a:solidFill>
                  <a:schemeClr val="tx1"/>
                </a:solidFill>
              </a:rPr>
              <a:t>= 1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K</a:t>
            </a:r>
            <a:r>
              <a:rPr lang="en-US" altLang="zh-CN" sz="2400" dirty="0" smtClean="0">
                <a:solidFill>
                  <a:schemeClr val="tx1"/>
                </a:solidFill>
              </a:rPr>
              <a:t> = 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右大括号 12"/>
          <p:cNvSpPr/>
          <p:nvPr/>
        </p:nvSpPr>
        <p:spPr bwMode="auto">
          <a:xfrm>
            <a:off x="4572000" y="4725144"/>
            <a:ext cx="108000" cy="684000"/>
          </a:xfrm>
          <a:prstGeom prst="rightBrace">
            <a:avLst>
              <a:gd name="adj1" fmla="val 77273"/>
              <a:gd name="adj2" fmla="val 50000"/>
            </a:avLst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251520" y="650746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395288" y="1123306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1．</a:t>
            </a:r>
            <a:r>
              <a:rPr lang="en-US" altLang="en-US" sz="2400" dirty="0" smtClean="0">
                <a:solidFill>
                  <a:schemeClr val="tx1"/>
                </a:solidFill>
              </a:rPr>
              <a:t>抢答锁存</a:t>
            </a:r>
            <a:r>
              <a:rPr lang="zh-CN" altLang="en-US" sz="2400" dirty="0" smtClean="0">
                <a:solidFill>
                  <a:schemeClr val="tx1"/>
                </a:solidFill>
              </a:rPr>
              <a:t>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Rectangle 5"/>
          <p:cNvSpPr>
            <a:spLocks noChangeArrowheads="1"/>
          </p:cNvSpPr>
          <p:nvPr/>
        </p:nvSpPr>
        <p:spPr bwMode="auto">
          <a:xfrm>
            <a:off x="395536" y="3607856"/>
            <a:ext cx="842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若第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号（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）选手抢答成功，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 = 1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4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 </a:t>
            </a:r>
            <a:r>
              <a:rPr lang="en-US" altLang="zh-CN" sz="2400" dirty="0" smtClean="0">
                <a:solidFill>
                  <a:schemeClr val="tx1"/>
                </a:solidFill>
              </a:rPr>
              <a:t>= 0</a:t>
            </a:r>
            <a:r>
              <a:rPr lang="zh-CN" altLang="en-US" sz="2400" dirty="0" smtClean="0">
                <a:solidFill>
                  <a:schemeClr val="tx1"/>
                </a:solidFill>
              </a:rPr>
              <a:t>，应立即使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J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 1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J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J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J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 0</a:t>
            </a:r>
            <a:r>
              <a:rPr lang="zh-CN" altLang="en-US" sz="2400" dirty="0" smtClean="0">
                <a:solidFill>
                  <a:schemeClr val="tx1"/>
                </a:solidFill>
              </a:rPr>
              <a:t>。此后，无论哪组选手再按下抢答按钮，其输出均保持不变。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99792" y="2060848"/>
            <a:ext cx="1851789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chemeClr val="tx1"/>
                </a:solidFill>
              </a:rPr>
              <a:t>J</a:t>
            </a:r>
            <a:r>
              <a:rPr lang="en-US" altLang="zh-CN" sz="2400" dirty="0" smtClean="0">
                <a:solidFill>
                  <a:schemeClr val="tx1"/>
                </a:solidFill>
              </a:rPr>
              <a:t> = 1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K</a:t>
            </a:r>
            <a:r>
              <a:rPr lang="en-US" altLang="zh-CN" sz="2400" dirty="0" smtClean="0">
                <a:solidFill>
                  <a:schemeClr val="tx1"/>
                </a:solidFill>
              </a:rPr>
              <a:t> = 0</a:t>
            </a:r>
            <a:endParaRPr lang="zh-CN" altLang="en-US" sz="2400" dirty="0"/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395536" y="1566167"/>
            <a:ext cx="295465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使用</a:t>
            </a:r>
            <a:r>
              <a:rPr lang="en-US" altLang="zh-CN" sz="2400" i="1" dirty="0" smtClean="0">
                <a:solidFill>
                  <a:srgbClr val="0000FF"/>
                </a:solidFill>
                <a:latin typeface="+mn-lt"/>
              </a:rPr>
              <a:t>JK</a:t>
            </a: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触发器设计</a:t>
            </a:r>
            <a:endParaRPr lang="zh-CN" alt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4992" y="2584320"/>
            <a:ext cx="2659702" cy="50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</a:rPr>
              <a:t>控制电路的作用：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395536" y="3060368"/>
            <a:ext cx="84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主持人发出抢答信号的同时，使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J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J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J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 J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4</a:t>
            </a:r>
            <a:r>
              <a:rPr lang="zh-CN" altLang="en-US" sz="2400" i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 1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8968" y="2054362"/>
            <a:ext cx="2230914" cy="461665"/>
          </a:xfrm>
          <a:prstGeom prst="rect">
            <a:avLst/>
          </a:prstGeom>
          <a:noFill/>
        </p:spPr>
        <p:txBody>
          <a:bodyPr wrap="none" lIns="72000" tIns="0" rIns="72000" bIns="0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</a:rPr>
              <a:t>控制输入信号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5366898" y="792712"/>
            <a:ext cx="3226392" cy="2060224"/>
            <a:chOff x="5366898" y="792712"/>
            <a:chExt cx="3226392" cy="2060224"/>
          </a:xfrm>
        </p:grpSpPr>
        <p:sp>
          <p:nvSpPr>
            <p:cNvPr id="65" name="Rectangle 39"/>
            <p:cNvSpPr>
              <a:spLocks noChangeArrowheads="1"/>
            </p:cNvSpPr>
            <p:nvPr/>
          </p:nvSpPr>
          <p:spPr bwMode="auto">
            <a:xfrm>
              <a:off x="5366898" y="1081052"/>
              <a:ext cx="279490" cy="98488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0" rIns="36000" bIns="0" anchor="ctr" anchorCtr="1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控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制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电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路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Line 42"/>
            <p:cNvSpPr>
              <a:spLocks noChangeShapeType="1"/>
            </p:cNvSpPr>
            <p:nvPr/>
          </p:nvSpPr>
          <p:spPr bwMode="auto">
            <a:xfrm flipH="1">
              <a:off x="5653353" y="1308380"/>
              <a:ext cx="118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 flipH="1">
              <a:off x="5653353" y="1224760"/>
              <a:ext cx="46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 flipH="1">
              <a:off x="5653353" y="1392000"/>
              <a:ext cx="190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 flipH="1">
              <a:off x="5653353" y="1475620"/>
              <a:ext cx="262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48"/>
            <p:cNvSpPr>
              <a:spLocks noChangeArrowheads="1"/>
            </p:cNvSpPr>
            <p:nvPr/>
          </p:nvSpPr>
          <p:spPr bwMode="auto">
            <a:xfrm>
              <a:off x="6088059" y="1196951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Line 60"/>
            <p:cNvSpPr>
              <a:spLocks noChangeShapeType="1"/>
            </p:cNvSpPr>
            <p:nvPr/>
          </p:nvSpPr>
          <p:spPr bwMode="auto">
            <a:xfrm rot="16200000">
              <a:off x="5380643" y="2193739"/>
              <a:ext cx="25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Line 61"/>
            <p:cNvSpPr>
              <a:spLocks noChangeShapeType="1"/>
            </p:cNvSpPr>
            <p:nvPr/>
          </p:nvSpPr>
          <p:spPr bwMode="auto">
            <a:xfrm>
              <a:off x="5496946" y="2314893"/>
              <a:ext cx="295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Text Box 64"/>
            <p:cNvSpPr txBox="1">
              <a:spLocks noChangeArrowheads="1"/>
            </p:cNvSpPr>
            <p:nvPr/>
          </p:nvSpPr>
          <p:spPr bwMode="auto">
            <a:xfrm>
              <a:off x="5640962" y="2031141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 Box 67"/>
            <p:cNvSpPr txBox="1">
              <a:spLocks noChangeArrowheads="1"/>
            </p:cNvSpPr>
            <p:nvPr/>
          </p:nvSpPr>
          <p:spPr bwMode="auto">
            <a:xfrm>
              <a:off x="7503812" y="2033839"/>
              <a:ext cx="17152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J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 Box 68"/>
            <p:cNvSpPr txBox="1">
              <a:spLocks noChangeArrowheads="1"/>
            </p:cNvSpPr>
            <p:nvPr/>
          </p:nvSpPr>
          <p:spPr bwMode="auto">
            <a:xfrm>
              <a:off x="6787414" y="2033839"/>
              <a:ext cx="17152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J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 Box 69"/>
            <p:cNvSpPr txBox="1">
              <a:spLocks noChangeArrowheads="1"/>
            </p:cNvSpPr>
            <p:nvPr/>
          </p:nvSpPr>
          <p:spPr bwMode="auto">
            <a:xfrm>
              <a:off x="6063873" y="2033839"/>
              <a:ext cx="17152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J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5793687" y="1586259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JK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Line 40"/>
            <p:cNvSpPr>
              <a:spLocks noChangeShapeType="1"/>
            </p:cNvSpPr>
            <p:nvPr/>
          </p:nvSpPr>
          <p:spPr bwMode="auto">
            <a:xfrm rot="16200000">
              <a:off x="5739667" y="2246834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Line 41"/>
            <p:cNvSpPr>
              <a:spLocks noChangeShapeType="1"/>
            </p:cNvSpPr>
            <p:nvPr/>
          </p:nvSpPr>
          <p:spPr bwMode="auto">
            <a:xfrm rot="16200000">
              <a:off x="6162707" y="2185067"/>
              <a:ext cx="27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Line 74"/>
            <p:cNvSpPr>
              <a:spLocks noChangeShapeType="1"/>
            </p:cNvSpPr>
            <p:nvPr/>
          </p:nvSpPr>
          <p:spPr bwMode="auto">
            <a:xfrm>
              <a:off x="6117687" y="1045908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Rectangle 38"/>
            <p:cNvSpPr>
              <a:spLocks noChangeArrowheads="1"/>
            </p:cNvSpPr>
            <p:nvPr/>
          </p:nvSpPr>
          <p:spPr bwMode="auto">
            <a:xfrm>
              <a:off x="6510888" y="1585936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JK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40"/>
            <p:cNvSpPr>
              <a:spLocks noChangeShapeType="1"/>
            </p:cNvSpPr>
            <p:nvPr/>
          </p:nvSpPr>
          <p:spPr bwMode="auto">
            <a:xfrm rot="16200000">
              <a:off x="6456868" y="2246511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 rot="16200000">
              <a:off x="6879908" y="2184744"/>
              <a:ext cx="27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Line 74"/>
            <p:cNvSpPr>
              <a:spLocks noChangeShapeType="1"/>
            </p:cNvSpPr>
            <p:nvPr/>
          </p:nvSpPr>
          <p:spPr bwMode="auto">
            <a:xfrm>
              <a:off x="6834888" y="1054617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Rectangle 38"/>
            <p:cNvSpPr>
              <a:spLocks noChangeArrowheads="1"/>
            </p:cNvSpPr>
            <p:nvPr/>
          </p:nvSpPr>
          <p:spPr bwMode="auto">
            <a:xfrm>
              <a:off x="7228089" y="1585936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JK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Line 40"/>
            <p:cNvSpPr>
              <a:spLocks noChangeShapeType="1"/>
            </p:cNvSpPr>
            <p:nvPr/>
          </p:nvSpPr>
          <p:spPr bwMode="auto">
            <a:xfrm rot="16200000">
              <a:off x="7174069" y="2246511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Line 41"/>
            <p:cNvSpPr>
              <a:spLocks noChangeShapeType="1"/>
            </p:cNvSpPr>
            <p:nvPr/>
          </p:nvSpPr>
          <p:spPr bwMode="auto">
            <a:xfrm rot="16200000">
              <a:off x="7597109" y="2184744"/>
              <a:ext cx="27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Line 74"/>
            <p:cNvSpPr>
              <a:spLocks noChangeShapeType="1"/>
            </p:cNvSpPr>
            <p:nvPr/>
          </p:nvSpPr>
          <p:spPr bwMode="auto">
            <a:xfrm>
              <a:off x="7552089" y="1053509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38"/>
            <p:cNvSpPr>
              <a:spLocks noChangeArrowheads="1"/>
            </p:cNvSpPr>
            <p:nvPr/>
          </p:nvSpPr>
          <p:spPr bwMode="auto">
            <a:xfrm>
              <a:off x="7945290" y="1585936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JK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Line 40"/>
            <p:cNvSpPr>
              <a:spLocks noChangeShapeType="1"/>
            </p:cNvSpPr>
            <p:nvPr/>
          </p:nvSpPr>
          <p:spPr bwMode="auto">
            <a:xfrm rot="16200000">
              <a:off x="7891270" y="2246511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 rot="16200000">
              <a:off x="8314310" y="2184744"/>
              <a:ext cx="27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Line 74"/>
            <p:cNvSpPr>
              <a:spLocks noChangeShapeType="1"/>
            </p:cNvSpPr>
            <p:nvPr/>
          </p:nvSpPr>
          <p:spPr bwMode="auto">
            <a:xfrm>
              <a:off x="8269290" y="1044800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Text Box 64"/>
            <p:cNvSpPr txBox="1">
              <a:spLocks noChangeArrowheads="1"/>
            </p:cNvSpPr>
            <p:nvPr/>
          </p:nvSpPr>
          <p:spPr bwMode="auto">
            <a:xfrm>
              <a:off x="6358661" y="2031141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 Box 64"/>
            <p:cNvSpPr txBox="1">
              <a:spLocks noChangeArrowheads="1"/>
            </p:cNvSpPr>
            <p:nvPr/>
          </p:nvSpPr>
          <p:spPr bwMode="auto">
            <a:xfrm>
              <a:off x="7078741" y="2032014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 Box 64"/>
            <p:cNvSpPr txBox="1">
              <a:spLocks noChangeArrowheads="1"/>
            </p:cNvSpPr>
            <p:nvPr/>
          </p:nvSpPr>
          <p:spPr bwMode="auto">
            <a:xfrm>
              <a:off x="7794059" y="2032014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48"/>
            <p:cNvSpPr>
              <a:spLocks noChangeArrowheads="1"/>
            </p:cNvSpPr>
            <p:nvPr/>
          </p:nvSpPr>
          <p:spPr bwMode="auto">
            <a:xfrm>
              <a:off x="6805504" y="1279816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Oval 48"/>
            <p:cNvSpPr>
              <a:spLocks noChangeArrowheads="1"/>
            </p:cNvSpPr>
            <p:nvPr/>
          </p:nvSpPr>
          <p:spPr bwMode="auto">
            <a:xfrm>
              <a:off x="7522949" y="1362681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48"/>
            <p:cNvSpPr>
              <a:spLocks noChangeArrowheads="1"/>
            </p:cNvSpPr>
            <p:nvPr/>
          </p:nvSpPr>
          <p:spPr bwMode="auto">
            <a:xfrm>
              <a:off x="8240393" y="1445546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 Box 64"/>
            <p:cNvSpPr txBox="1">
              <a:spLocks noChangeArrowheads="1"/>
            </p:cNvSpPr>
            <p:nvPr/>
          </p:nvSpPr>
          <p:spPr bwMode="auto">
            <a:xfrm>
              <a:off x="5999701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 Box 64"/>
            <p:cNvSpPr txBox="1">
              <a:spLocks noChangeArrowheads="1"/>
            </p:cNvSpPr>
            <p:nvPr/>
          </p:nvSpPr>
          <p:spPr bwMode="auto">
            <a:xfrm>
              <a:off x="6718194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 Box 64"/>
            <p:cNvSpPr txBox="1">
              <a:spLocks noChangeArrowheads="1"/>
            </p:cNvSpPr>
            <p:nvPr/>
          </p:nvSpPr>
          <p:spPr bwMode="auto">
            <a:xfrm>
              <a:off x="7436687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 Box 64"/>
            <p:cNvSpPr txBox="1">
              <a:spLocks noChangeArrowheads="1"/>
            </p:cNvSpPr>
            <p:nvPr/>
          </p:nvSpPr>
          <p:spPr bwMode="auto">
            <a:xfrm>
              <a:off x="8155179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48"/>
            <p:cNvSpPr>
              <a:spLocks noChangeArrowheads="1"/>
            </p:cNvSpPr>
            <p:nvPr/>
          </p:nvSpPr>
          <p:spPr bwMode="auto">
            <a:xfrm>
              <a:off x="6269718" y="2284753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Oval 48"/>
            <p:cNvSpPr>
              <a:spLocks noChangeArrowheads="1"/>
            </p:cNvSpPr>
            <p:nvPr/>
          </p:nvSpPr>
          <p:spPr bwMode="auto">
            <a:xfrm>
              <a:off x="6987685" y="2284753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48"/>
            <p:cNvSpPr>
              <a:spLocks noChangeArrowheads="1"/>
            </p:cNvSpPr>
            <p:nvPr/>
          </p:nvSpPr>
          <p:spPr bwMode="auto">
            <a:xfrm>
              <a:off x="7704569" y="2284753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 Box 67"/>
            <p:cNvSpPr txBox="1">
              <a:spLocks noChangeArrowheads="1"/>
            </p:cNvSpPr>
            <p:nvPr/>
          </p:nvSpPr>
          <p:spPr bwMode="auto">
            <a:xfrm>
              <a:off x="8217830" y="2033839"/>
              <a:ext cx="17152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J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 Box 64"/>
            <p:cNvSpPr txBox="1">
              <a:spLocks noChangeArrowheads="1"/>
            </p:cNvSpPr>
            <p:nvPr/>
          </p:nvSpPr>
          <p:spPr bwMode="auto">
            <a:xfrm>
              <a:off x="5997624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 Box 64"/>
            <p:cNvSpPr txBox="1">
              <a:spLocks noChangeArrowheads="1"/>
            </p:cNvSpPr>
            <p:nvPr/>
          </p:nvSpPr>
          <p:spPr bwMode="auto">
            <a:xfrm>
              <a:off x="6721386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10" name="Text Box 64"/>
            <p:cNvSpPr txBox="1">
              <a:spLocks noChangeArrowheads="1"/>
            </p:cNvSpPr>
            <p:nvPr/>
          </p:nvSpPr>
          <p:spPr bwMode="auto">
            <a:xfrm>
              <a:off x="7445148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 Box 64"/>
            <p:cNvSpPr txBox="1">
              <a:spLocks noChangeArrowheads="1"/>
            </p:cNvSpPr>
            <p:nvPr/>
          </p:nvSpPr>
          <p:spPr bwMode="auto">
            <a:xfrm>
              <a:off x="8168909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48"/>
            <p:cNvSpPr>
              <a:spLocks noChangeArrowheads="1"/>
            </p:cNvSpPr>
            <p:nvPr/>
          </p:nvSpPr>
          <p:spPr bwMode="auto">
            <a:xfrm>
              <a:off x="5900416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Oval 48"/>
            <p:cNvSpPr>
              <a:spLocks noChangeArrowheads="1"/>
            </p:cNvSpPr>
            <p:nvPr/>
          </p:nvSpPr>
          <p:spPr bwMode="auto">
            <a:xfrm>
              <a:off x="6618908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Oval 48"/>
            <p:cNvSpPr>
              <a:spLocks noChangeArrowheads="1"/>
            </p:cNvSpPr>
            <p:nvPr/>
          </p:nvSpPr>
          <p:spPr bwMode="auto">
            <a:xfrm>
              <a:off x="7337400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Oval 48"/>
            <p:cNvSpPr>
              <a:spLocks noChangeArrowheads="1"/>
            </p:cNvSpPr>
            <p:nvPr/>
          </p:nvSpPr>
          <p:spPr bwMode="auto">
            <a:xfrm>
              <a:off x="8055893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Oval 48"/>
            <p:cNvSpPr>
              <a:spLocks noChangeArrowheads="1"/>
            </p:cNvSpPr>
            <p:nvPr/>
          </p:nvSpPr>
          <p:spPr bwMode="auto">
            <a:xfrm>
              <a:off x="5900416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Oval 48"/>
            <p:cNvSpPr>
              <a:spLocks noChangeArrowheads="1"/>
            </p:cNvSpPr>
            <p:nvPr/>
          </p:nvSpPr>
          <p:spPr bwMode="auto">
            <a:xfrm>
              <a:off x="6618908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Oval 48"/>
            <p:cNvSpPr>
              <a:spLocks noChangeArrowheads="1"/>
            </p:cNvSpPr>
            <p:nvPr/>
          </p:nvSpPr>
          <p:spPr bwMode="auto">
            <a:xfrm>
              <a:off x="7337400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Oval 48"/>
            <p:cNvSpPr>
              <a:spLocks noChangeArrowheads="1"/>
            </p:cNvSpPr>
            <p:nvPr/>
          </p:nvSpPr>
          <p:spPr bwMode="auto">
            <a:xfrm>
              <a:off x="8055893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Line 40"/>
            <p:cNvSpPr>
              <a:spLocks noChangeShapeType="1"/>
            </p:cNvSpPr>
            <p:nvPr/>
          </p:nvSpPr>
          <p:spPr bwMode="auto">
            <a:xfrm rot="16200000">
              <a:off x="5866520" y="2780936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Line 40"/>
            <p:cNvSpPr>
              <a:spLocks noChangeShapeType="1"/>
            </p:cNvSpPr>
            <p:nvPr/>
          </p:nvSpPr>
          <p:spPr bwMode="auto">
            <a:xfrm rot="16200000">
              <a:off x="6583721" y="2780613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Line 40"/>
            <p:cNvSpPr>
              <a:spLocks noChangeShapeType="1"/>
            </p:cNvSpPr>
            <p:nvPr/>
          </p:nvSpPr>
          <p:spPr bwMode="auto">
            <a:xfrm rot="16200000">
              <a:off x="7300922" y="2780613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Line 40"/>
            <p:cNvSpPr>
              <a:spLocks noChangeShapeType="1"/>
            </p:cNvSpPr>
            <p:nvPr/>
          </p:nvSpPr>
          <p:spPr bwMode="auto">
            <a:xfrm rot="16200000">
              <a:off x="8018123" y="2780613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4" name="组合 105"/>
            <p:cNvGrpSpPr/>
            <p:nvPr/>
          </p:nvGrpSpPr>
          <p:grpSpPr>
            <a:xfrm>
              <a:off x="5779652" y="2452121"/>
              <a:ext cx="77334" cy="252000"/>
              <a:chOff x="5790810" y="2229789"/>
              <a:chExt cx="77334" cy="252000"/>
            </a:xfrm>
          </p:grpSpPr>
          <p:sp>
            <p:nvSpPr>
              <p:cNvPr id="134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圆角矩形 134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组合 106"/>
            <p:cNvGrpSpPr/>
            <p:nvPr/>
          </p:nvGrpSpPr>
          <p:grpSpPr>
            <a:xfrm>
              <a:off x="6498332" y="2452121"/>
              <a:ext cx="77334" cy="252000"/>
              <a:chOff x="5790810" y="2229789"/>
              <a:chExt cx="77334" cy="252000"/>
            </a:xfrm>
          </p:grpSpPr>
          <p:sp>
            <p:nvSpPr>
              <p:cNvPr id="132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圆角矩形 132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组合 109"/>
            <p:cNvGrpSpPr/>
            <p:nvPr/>
          </p:nvGrpSpPr>
          <p:grpSpPr>
            <a:xfrm>
              <a:off x="7217012" y="2452121"/>
              <a:ext cx="77334" cy="252000"/>
              <a:chOff x="5790810" y="2229789"/>
              <a:chExt cx="77334" cy="252000"/>
            </a:xfrm>
          </p:grpSpPr>
          <p:sp>
            <p:nvSpPr>
              <p:cNvPr id="130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圆角矩形 130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组合 112"/>
            <p:cNvGrpSpPr/>
            <p:nvPr/>
          </p:nvGrpSpPr>
          <p:grpSpPr>
            <a:xfrm>
              <a:off x="7935692" y="2452121"/>
              <a:ext cx="77334" cy="252000"/>
              <a:chOff x="5790810" y="2229789"/>
              <a:chExt cx="77334" cy="252000"/>
            </a:xfrm>
          </p:grpSpPr>
          <p:sp>
            <p:nvSpPr>
              <p:cNvPr id="128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Text Box 69"/>
            <p:cNvSpPr txBox="1">
              <a:spLocks noChangeArrowheads="1"/>
            </p:cNvSpPr>
            <p:nvPr/>
          </p:nvSpPr>
          <p:spPr bwMode="auto">
            <a:xfrm>
              <a:off x="6951038" y="1095032"/>
              <a:ext cx="479298" cy="246221"/>
            </a:xfrm>
            <a:prstGeom prst="rect">
              <a:avLst/>
            </a:prstGeom>
            <a:solidFill>
              <a:srgbClr val="FFFF6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err="1" smtClean="0">
                  <a:solidFill>
                    <a:schemeClr val="tx1"/>
                  </a:solidFill>
                </a:rPr>
                <a:t>K</a:t>
              </a:r>
              <a:r>
                <a:rPr lang="en-US" altLang="zh-CN" sz="1600" i="1" baseline="-250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1600" i="1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600" i="1" dirty="0" smtClean="0">
                  <a:solidFill>
                    <a:schemeClr val="tx1"/>
                  </a:solidFill>
                </a:rPr>
                <a:t>=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0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3993664" y="1037880"/>
            <a:ext cx="1296144" cy="1008112"/>
            <a:chOff x="3707904" y="1772816"/>
            <a:chExt cx="1296144" cy="1008112"/>
          </a:xfrm>
        </p:grpSpPr>
        <p:sp>
          <p:nvSpPr>
            <p:cNvPr id="140" name="矩形 139"/>
            <p:cNvSpPr/>
            <p:nvPr/>
          </p:nvSpPr>
          <p:spPr bwMode="auto">
            <a:xfrm>
              <a:off x="3707904" y="1772816"/>
              <a:ext cx="1296144" cy="1008112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41" name="组合 193"/>
            <p:cNvGrpSpPr/>
            <p:nvPr/>
          </p:nvGrpSpPr>
          <p:grpSpPr>
            <a:xfrm>
              <a:off x="3722760" y="1776746"/>
              <a:ext cx="1263213" cy="976735"/>
              <a:chOff x="3779912" y="1876762"/>
              <a:chExt cx="1263213" cy="976735"/>
            </a:xfrm>
          </p:grpSpPr>
          <p:sp>
            <p:nvSpPr>
              <p:cNvPr id="142" name="Oval 48"/>
              <p:cNvSpPr>
                <a:spLocks noChangeArrowheads="1"/>
              </p:cNvSpPr>
              <p:nvPr/>
            </p:nvSpPr>
            <p:spPr bwMode="auto">
              <a:xfrm>
                <a:off x="4087556" y="2430412"/>
                <a:ext cx="72000" cy="720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Oval 48"/>
              <p:cNvSpPr>
                <a:spLocks noChangeArrowheads="1"/>
              </p:cNvSpPr>
              <p:nvPr/>
            </p:nvSpPr>
            <p:spPr bwMode="auto">
              <a:xfrm>
                <a:off x="4087556" y="2637473"/>
                <a:ext cx="72000" cy="720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Line 40"/>
              <p:cNvSpPr>
                <a:spLocks noChangeShapeType="1"/>
              </p:cNvSpPr>
              <p:nvPr/>
            </p:nvSpPr>
            <p:spPr bwMode="auto">
              <a:xfrm rot="16200000">
                <a:off x="4051556" y="2781497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Line 40"/>
              <p:cNvSpPr>
                <a:spLocks noChangeShapeType="1"/>
              </p:cNvSpPr>
              <p:nvPr/>
            </p:nvSpPr>
            <p:spPr bwMode="auto">
              <a:xfrm rot="16200000">
                <a:off x="3905936" y="2572516"/>
                <a:ext cx="32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圆角矩形 145"/>
              <p:cNvSpPr/>
              <p:nvPr/>
            </p:nvSpPr>
            <p:spPr bwMode="auto">
              <a:xfrm>
                <a:off x="3995936" y="2506682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Line 40"/>
              <p:cNvSpPr>
                <a:spLocks noChangeShapeType="1"/>
              </p:cNvSpPr>
              <p:nvPr/>
            </p:nvSpPr>
            <p:spPr bwMode="auto">
              <a:xfrm rot="16200000">
                <a:off x="4051556" y="2358396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8" name="组合 190"/>
              <p:cNvGrpSpPr/>
              <p:nvPr/>
            </p:nvGrpSpPr>
            <p:grpSpPr>
              <a:xfrm>
                <a:off x="4723177" y="2461365"/>
                <a:ext cx="132750" cy="216024"/>
                <a:chOff x="4193490" y="2461365"/>
                <a:chExt cx="132750" cy="216024"/>
              </a:xfrm>
            </p:grpSpPr>
            <p:cxnSp>
              <p:nvCxnSpPr>
                <p:cNvPr id="151" name="直接连接符 150"/>
                <p:cNvCxnSpPr/>
                <p:nvPr/>
              </p:nvCxnSpPr>
              <p:spPr bwMode="auto">
                <a:xfrm>
                  <a:off x="4254240" y="2677389"/>
                  <a:ext cx="720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2" name="直接连接符 151"/>
                <p:cNvCxnSpPr/>
                <p:nvPr/>
              </p:nvCxnSpPr>
              <p:spPr bwMode="auto">
                <a:xfrm>
                  <a:off x="4193490" y="2461365"/>
                  <a:ext cx="720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3" name="直接连接符 152"/>
                <p:cNvCxnSpPr/>
                <p:nvPr/>
              </p:nvCxnSpPr>
              <p:spPr bwMode="auto">
                <a:xfrm>
                  <a:off x="4260158" y="2461365"/>
                  <a:ext cx="0" cy="2160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49" name="Rectangle 4"/>
              <p:cNvSpPr>
                <a:spLocks noChangeArrowheads="1"/>
              </p:cNvSpPr>
              <p:nvPr/>
            </p:nvSpPr>
            <p:spPr bwMode="auto">
              <a:xfrm>
                <a:off x="3779912" y="1876762"/>
                <a:ext cx="70083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000" dirty="0" smtClean="0">
                    <a:solidFill>
                      <a:schemeClr val="tx1"/>
                    </a:solidFill>
                  </a:rPr>
                  <a:t>按下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4"/>
              <p:cNvSpPr>
                <a:spLocks noChangeArrowheads="1"/>
              </p:cNvSpPr>
              <p:nvPr/>
            </p:nvSpPr>
            <p:spPr bwMode="auto">
              <a:xfrm>
                <a:off x="4515416" y="1876762"/>
                <a:ext cx="52770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chemeClr val="tx1"/>
                    </a:solidFill>
                  </a:rPr>
                  <a:t>CP</a:t>
                </a:r>
                <a:endParaRPr lang="zh-CN" altLang="en-US" sz="2000" i="1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56" grpId="0" animBg="1"/>
      <p:bldP spid="9" grpId="0"/>
      <p:bldP spid="63" grpId="0"/>
      <p:bldP spid="1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3563888" y="2491720"/>
          <a:ext cx="4320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4557154" y="2017722"/>
            <a:ext cx="2249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仿宋_GB2312" pitchFamily="49" charset="-122"/>
              </a:rPr>
              <a:t>控制电路的真值表</a:t>
            </a:r>
            <a:endParaRPr lang="zh-CN" altLang="en-US" sz="20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251520" y="650746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95288" y="1123306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1．</a:t>
            </a:r>
            <a:r>
              <a:rPr lang="en-US" altLang="en-US" sz="2400" dirty="0" smtClean="0">
                <a:solidFill>
                  <a:schemeClr val="tx1"/>
                </a:solidFill>
              </a:rPr>
              <a:t>抢答锁存</a:t>
            </a:r>
            <a:r>
              <a:rPr lang="zh-CN" altLang="en-US" sz="2400" dirty="0" smtClean="0">
                <a:solidFill>
                  <a:schemeClr val="tx1"/>
                </a:solidFill>
              </a:rPr>
              <a:t>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Rectangle 5"/>
          <p:cNvSpPr>
            <a:spLocks noChangeArrowheads="1"/>
          </p:cNvSpPr>
          <p:nvPr/>
        </p:nvSpPr>
        <p:spPr bwMode="auto">
          <a:xfrm>
            <a:off x="611560" y="1605300"/>
            <a:ext cx="31085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由于</a:t>
            </a:r>
            <a:r>
              <a:rPr lang="en-US" altLang="zh-CN" sz="2400" i="1" dirty="0" err="1" smtClean="0">
                <a:solidFill>
                  <a:schemeClr val="tx1"/>
                </a:solidFill>
                <a:latin typeface="+mn-lt"/>
              </a:rPr>
              <a:t>Q</a:t>
            </a:r>
            <a:r>
              <a:rPr lang="en-US" altLang="zh-CN" sz="2400" i="1" baseline="-250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i="1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的相互牵制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06" name="对象 105"/>
          <p:cNvGraphicFramePr>
            <a:graphicFrameLocks noChangeAspect="1"/>
          </p:cNvGraphicFramePr>
          <p:nvPr/>
        </p:nvGraphicFramePr>
        <p:xfrm>
          <a:off x="683568" y="2252663"/>
          <a:ext cx="2436813" cy="468312"/>
        </p:xfrm>
        <a:graphic>
          <a:graphicData uri="http://schemas.openxmlformats.org/presentationml/2006/ole">
            <p:oleObj spid="_x0000_s49154" name="公式" r:id="rId3" imgW="1193760" imgH="228600" progId="Equation.3">
              <p:embed/>
            </p:oleObj>
          </a:graphicData>
        </a:graphic>
      </p:graphicFrame>
      <p:graphicFrame>
        <p:nvGraphicFramePr>
          <p:cNvPr id="107" name="对象 106"/>
          <p:cNvGraphicFramePr>
            <a:graphicFrameLocks noChangeAspect="1"/>
          </p:cNvGraphicFramePr>
          <p:nvPr/>
        </p:nvGraphicFramePr>
        <p:xfrm>
          <a:off x="683568" y="2708275"/>
          <a:ext cx="2403475" cy="576263"/>
        </p:xfrm>
        <a:graphic>
          <a:graphicData uri="http://schemas.openxmlformats.org/presentationml/2006/ole">
            <p:oleObj spid="_x0000_s49155" name="公式" r:id="rId4" imgW="1168200" imgH="279360" progId="Equation.3">
              <p:embed/>
            </p:oleObj>
          </a:graphicData>
        </a:graphic>
      </p:graphicFrame>
      <p:sp>
        <p:nvSpPr>
          <p:cNvPr id="108" name="Rectangle 5"/>
          <p:cNvSpPr>
            <a:spLocks noChangeArrowheads="1"/>
          </p:cNvSpPr>
          <p:nvPr/>
        </p:nvSpPr>
        <p:spPr bwMode="auto">
          <a:xfrm>
            <a:off x="611560" y="3330550"/>
            <a:ext cx="906017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同理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: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09" name="对象 108"/>
          <p:cNvGraphicFramePr>
            <a:graphicFrameLocks noChangeAspect="1"/>
          </p:cNvGraphicFramePr>
          <p:nvPr/>
        </p:nvGraphicFramePr>
        <p:xfrm>
          <a:off x="683568" y="3789040"/>
          <a:ext cx="2430463" cy="574675"/>
        </p:xfrm>
        <a:graphic>
          <a:graphicData uri="http://schemas.openxmlformats.org/presentationml/2006/ole">
            <p:oleObj spid="_x0000_s49156" name="公式" r:id="rId5" imgW="1180800" imgH="279360" progId="Equation.3">
              <p:embed/>
            </p:oleObj>
          </a:graphicData>
        </a:graphic>
      </p:graphicFrame>
      <p:graphicFrame>
        <p:nvGraphicFramePr>
          <p:cNvPr id="110" name="对象 109"/>
          <p:cNvGraphicFramePr>
            <a:graphicFrameLocks noChangeAspect="1"/>
          </p:cNvGraphicFramePr>
          <p:nvPr/>
        </p:nvGraphicFramePr>
        <p:xfrm>
          <a:off x="683568" y="4365104"/>
          <a:ext cx="2430463" cy="574675"/>
        </p:xfrm>
        <a:graphic>
          <a:graphicData uri="http://schemas.openxmlformats.org/presentationml/2006/ole">
            <p:oleObj spid="_x0000_s49157" name="公式" r:id="rId6" imgW="1180800" imgH="279360" progId="Equation.3">
              <p:embed/>
            </p:oleObj>
          </a:graphicData>
        </a:graphic>
      </p:graphicFrame>
      <p:graphicFrame>
        <p:nvGraphicFramePr>
          <p:cNvPr id="111" name="对象 110"/>
          <p:cNvGraphicFramePr>
            <a:graphicFrameLocks noChangeAspect="1"/>
          </p:cNvGraphicFramePr>
          <p:nvPr/>
        </p:nvGraphicFramePr>
        <p:xfrm>
          <a:off x="683568" y="4941168"/>
          <a:ext cx="2430462" cy="574675"/>
        </p:xfrm>
        <a:graphic>
          <a:graphicData uri="http://schemas.openxmlformats.org/presentationml/2006/ole">
            <p:oleObj spid="_x0000_s49158" name="公式" r:id="rId7" imgW="1180800" imgH="279360" progId="Equation.3">
              <p:embed/>
            </p:oleObj>
          </a:graphicData>
        </a:graphic>
      </p:graphicFrame>
      <p:sp>
        <p:nvSpPr>
          <p:cNvPr id="113" name="矩形 112"/>
          <p:cNvSpPr/>
          <p:nvPr/>
        </p:nvSpPr>
        <p:spPr>
          <a:xfrm>
            <a:off x="6228184" y="1571080"/>
            <a:ext cx="1851789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chemeClr val="tx1"/>
                </a:solidFill>
              </a:rPr>
              <a:t>J </a:t>
            </a:r>
            <a:r>
              <a:rPr lang="en-US" altLang="zh-CN" sz="2400" dirty="0" smtClean="0">
                <a:solidFill>
                  <a:schemeClr val="tx1"/>
                </a:solidFill>
              </a:rPr>
              <a:t>= 1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K</a:t>
            </a:r>
            <a:r>
              <a:rPr lang="en-US" altLang="zh-CN" sz="2400" dirty="0" smtClean="0">
                <a:solidFill>
                  <a:schemeClr val="tx1"/>
                </a:solidFill>
              </a:rPr>
              <a:t> = 0</a:t>
            </a:r>
            <a:endParaRPr lang="zh-CN" altLang="en-US" sz="2400" dirty="0"/>
          </a:p>
        </p:txBody>
      </p:sp>
      <p:sp>
        <p:nvSpPr>
          <p:cNvPr id="114" name="Rectangle 5"/>
          <p:cNvSpPr>
            <a:spLocks noChangeArrowheads="1"/>
          </p:cNvSpPr>
          <p:nvPr/>
        </p:nvSpPr>
        <p:spPr bwMode="auto">
          <a:xfrm>
            <a:off x="2987824" y="1091092"/>
            <a:ext cx="295465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使用</a:t>
            </a:r>
            <a:r>
              <a:rPr lang="en-US" altLang="zh-CN" sz="2400" i="1" dirty="0" smtClean="0">
                <a:solidFill>
                  <a:srgbClr val="0000FF"/>
                </a:solidFill>
                <a:latin typeface="+mn-lt"/>
              </a:rPr>
              <a:t>JK</a:t>
            </a: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触发器设计</a:t>
            </a:r>
            <a:endParaRPr lang="zh-CN" alt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38552" y="1113759"/>
            <a:ext cx="2348720" cy="461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</p:spPr>
        <p:txBody>
          <a:bodyPr wrap="none" lIns="72000" tIns="0" rIns="72000" bIns="0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</a:rPr>
              <a:t>控制输入信号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251520" y="650746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395288" y="1123306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1．</a:t>
            </a:r>
            <a:r>
              <a:rPr lang="en-US" altLang="en-US" sz="2400" dirty="0" smtClean="0">
                <a:solidFill>
                  <a:schemeClr val="tx1"/>
                </a:solidFill>
              </a:rPr>
              <a:t>抢答锁存</a:t>
            </a:r>
            <a:r>
              <a:rPr lang="zh-CN" altLang="en-US" sz="2400" dirty="0" smtClean="0">
                <a:solidFill>
                  <a:schemeClr val="tx1"/>
                </a:solidFill>
              </a:rPr>
              <a:t>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Rectangle 5"/>
          <p:cNvSpPr>
            <a:spLocks noChangeArrowheads="1"/>
          </p:cNvSpPr>
          <p:nvPr/>
        </p:nvSpPr>
        <p:spPr bwMode="auto">
          <a:xfrm>
            <a:off x="395536" y="3607856"/>
            <a:ext cx="842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若第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号（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）选手组抢答成功，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 = 1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4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 </a:t>
            </a:r>
            <a:r>
              <a:rPr lang="en-US" altLang="zh-CN" sz="2400" dirty="0" smtClean="0">
                <a:solidFill>
                  <a:schemeClr val="tx1"/>
                </a:solidFill>
              </a:rPr>
              <a:t>= 0</a:t>
            </a:r>
            <a:r>
              <a:rPr lang="zh-CN" altLang="en-US" sz="2400" dirty="0" smtClean="0">
                <a:solidFill>
                  <a:schemeClr val="tx1"/>
                </a:solidFill>
              </a:rPr>
              <a:t>，应立即使四个触发器的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JK</a:t>
            </a:r>
            <a:r>
              <a:rPr lang="zh-CN" altLang="en-US" sz="2400" dirty="0" smtClean="0">
                <a:solidFill>
                  <a:schemeClr val="tx1"/>
                </a:solidFill>
              </a:rPr>
              <a:t>输入端置</a:t>
            </a:r>
            <a:r>
              <a:rPr lang="en-US" altLang="zh-CN" sz="2400" dirty="0" smtClean="0">
                <a:solidFill>
                  <a:schemeClr val="tx1"/>
                </a:solidFill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</a:rPr>
              <a:t>。此后，无论哪组再按下抢答按钮，其输出均保持不变。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627784" y="2075136"/>
            <a:ext cx="1851789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chemeClr val="tx1"/>
                </a:solidFill>
              </a:rPr>
              <a:t>J</a:t>
            </a:r>
            <a:r>
              <a:rPr lang="en-US" altLang="zh-CN" sz="2400" dirty="0" smtClean="0">
                <a:solidFill>
                  <a:schemeClr val="tx1"/>
                </a:solidFill>
              </a:rPr>
              <a:t> = 1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K</a:t>
            </a:r>
            <a:r>
              <a:rPr lang="en-US" altLang="zh-CN" sz="2400" dirty="0" smtClean="0">
                <a:solidFill>
                  <a:schemeClr val="tx1"/>
                </a:solidFill>
              </a:rPr>
              <a:t> = 1</a:t>
            </a:r>
            <a:endParaRPr lang="zh-CN" altLang="en-US" sz="2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5536" y="1566167"/>
            <a:ext cx="295465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使用</a:t>
            </a:r>
            <a:r>
              <a:rPr lang="en-US" altLang="zh-CN" sz="2400" i="1" dirty="0" smtClean="0">
                <a:solidFill>
                  <a:srgbClr val="0000FF"/>
                </a:solidFill>
                <a:latin typeface="+mn-lt"/>
              </a:rPr>
              <a:t>JK</a:t>
            </a: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触发器设计</a:t>
            </a:r>
            <a:endParaRPr lang="zh-CN" alt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95536" y="3103800"/>
            <a:ext cx="84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主持人发出抢答信号的同时，使各触发器的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JK</a:t>
            </a:r>
            <a:r>
              <a:rPr lang="zh-CN" altLang="en-US" sz="2400" dirty="0" smtClean="0">
                <a:solidFill>
                  <a:schemeClr val="tx1"/>
                </a:solidFill>
              </a:rPr>
              <a:t>输入端置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968" y="2054362"/>
            <a:ext cx="2230914" cy="461665"/>
          </a:xfrm>
          <a:prstGeom prst="rect">
            <a:avLst/>
          </a:prstGeom>
          <a:noFill/>
        </p:spPr>
        <p:txBody>
          <a:bodyPr wrap="none" lIns="72000" tIns="0" rIns="72000" bIns="0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</a:rPr>
              <a:t>控制输入信号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4992" y="2584320"/>
            <a:ext cx="2659702" cy="50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</a:rPr>
              <a:t>控制电路的作用：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5366898" y="792712"/>
            <a:ext cx="3226392" cy="2060224"/>
            <a:chOff x="5366898" y="792712"/>
            <a:chExt cx="3226392" cy="2060224"/>
          </a:xfrm>
        </p:grpSpPr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5366898" y="1081052"/>
              <a:ext cx="279490" cy="98488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0" rIns="36000" bIns="0" anchor="ctr" anchorCtr="1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控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制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电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路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Line 42"/>
            <p:cNvSpPr>
              <a:spLocks noChangeShapeType="1"/>
            </p:cNvSpPr>
            <p:nvPr/>
          </p:nvSpPr>
          <p:spPr bwMode="auto">
            <a:xfrm flipH="1">
              <a:off x="5653353" y="1308380"/>
              <a:ext cx="118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H="1">
              <a:off x="5653353" y="1224760"/>
              <a:ext cx="46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H="1">
              <a:off x="5653353" y="1392000"/>
              <a:ext cx="190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H="1">
              <a:off x="5653353" y="1475620"/>
              <a:ext cx="262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48"/>
            <p:cNvSpPr>
              <a:spLocks noChangeArrowheads="1"/>
            </p:cNvSpPr>
            <p:nvPr/>
          </p:nvSpPr>
          <p:spPr bwMode="auto">
            <a:xfrm>
              <a:off x="6088059" y="1196951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Line 60"/>
            <p:cNvSpPr>
              <a:spLocks noChangeShapeType="1"/>
            </p:cNvSpPr>
            <p:nvPr/>
          </p:nvSpPr>
          <p:spPr bwMode="auto">
            <a:xfrm rot="16200000">
              <a:off x="5380643" y="2193739"/>
              <a:ext cx="25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Line 61"/>
            <p:cNvSpPr>
              <a:spLocks noChangeShapeType="1"/>
            </p:cNvSpPr>
            <p:nvPr/>
          </p:nvSpPr>
          <p:spPr bwMode="auto">
            <a:xfrm>
              <a:off x="5496946" y="2314893"/>
              <a:ext cx="295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 Box 64"/>
            <p:cNvSpPr txBox="1">
              <a:spLocks noChangeArrowheads="1"/>
            </p:cNvSpPr>
            <p:nvPr/>
          </p:nvSpPr>
          <p:spPr bwMode="auto">
            <a:xfrm>
              <a:off x="5640962" y="2031141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 Box 67"/>
            <p:cNvSpPr txBox="1">
              <a:spLocks noChangeArrowheads="1"/>
            </p:cNvSpPr>
            <p:nvPr/>
          </p:nvSpPr>
          <p:spPr bwMode="auto">
            <a:xfrm>
              <a:off x="7418084" y="2033839"/>
              <a:ext cx="3077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JK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 Box 68"/>
            <p:cNvSpPr txBox="1">
              <a:spLocks noChangeArrowheads="1"/>
            </p:cNvSpPr>
            <p:nvPr/>
          </p:nvSpPr>
          <p:spPr bwMode="auto">
            <a:xfrm>
              <a:off x="6701686" y="2033839"/>
              <a:ext cx="3077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JK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 Box 69"/>
            <p:cNvSpPr txBox="1">
              <a:spLocks noChangeArrowheads="1"/>
            </p:cNvSpPr>
            <p:nvPr/>
          </p:nvSpPr>
          <p:spPr bwMode="auto">
            <a:xfrm>
              <a:off x="5978145" y="2033839"/>
              <a:ext cx="3077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JK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5793687" y="1586259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JK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 rot="16200000">
              <a:off x="5739667" y="2246834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 rot="16200000">
              <a:off x="6162707" y="2185067"/>
              <a:ext cx="27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Line 74"/>
            <p:cNvSpPr>
              <a:spLocks noChangeShapeType="1"/>
            </p:cNvSpPr>
            <p:nvPr/>
          </p:nvSpPr>
          <p:spPr bwMode="auto">
            <a:xfrm>
              <a:off x="6117687" y="1045908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38"/>
            <p:cNvSpPr>
              <a:spLocks noChangeArrowheads="1"/>
            </p:cNvSpPr>
            <p:nvPr/>
          </p:nvSpPr>
          <p:spPr bwMode="auto">
            <a:xfrm>
              <a:off x="6510888" y="1585936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JK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 rot="16200000">
              <a:off x="6456868" y="2246511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 rot="16200000">
              <a:off x="6879908" y="2184744"/>
              <a:ext cx="27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6834888" y="1054617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7228089" y="1585936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JK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 rot="16200000">
              <a:off x="7174069" y="2246511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 rot="16200000">
              <a:off x="7597109" y="2184744"/>
              <a:ext cx="27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Line 74"/>
            <p:cNvSpPr>
              <a:spLocks noChangeShapeType="1"/>
            </p:cNvSpPr>
            <p:nvPr/>
          </p:nvSpPr>
          <p:spPr bwMode="auto">
            <a:xfrm>
              <a:off x="7552089" y="1053509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7945290" y="1585936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JK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rot="16200000">
              <a:off x="7891270" y="2246511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rot="16200000">
              <a:off x="8314310" y="2184744"/>
              <a:ext cx="27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Line 74"/>
            <p:cNvSpPr>
              <a:spLocks noChangeShapeType="1"/>
            </p:cNvSpPr>
            <p:nvPr/>
          </p:nvSpPr>
          <p:spPr bwMode="auto">
            <a:xfrm>
              <a:off x="8269290" y="1044800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 Box 64"/>
            <p:cNvSpPr txBox="1">
              <a:spLocks noChangeArrowheads="1"/>
            </p:cNvSpPr>
            <p:nvPr/>
          </p:nvSpPr>
          <p:spPr bwMode="auto">
            <a:xfrm>
              <a:off x="6358661" y="2031141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64"/>
            <p:cNvSpPr txBox="1">
              <a:spLocks noChangeArrowheads="1"/>
            </p:cNvSpPr>
            <p:nvPr/>
          </p:nvSpPr>
          <p:spPr bwMode="auto">
            <a:xfrm>
              <a:off x="7078741" y="2032014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64"/>
            <p:cNvSpPr txBox="1">
              <a:spLocks noChangeArrowheads="1"/>
            </p:cNvSpPr>
            <p:nvPr/>
          </p:nvSpPr>
          <p:spPr bwMode="auto">
            <a:xfrm>
              <a:off x="7794059" y="2032014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6805504" y="1279816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8"/>
            <p:cNvSpPr>
              <a:spLocks noChangeArrowheads="1"/>
            </p:cNvSpPr>
            <p:nvPr/>
          </p:nvSpPr>
          <p:spPr bwMode="auto">
            <a:xfrm>
              <a:off x="7522949" y="1362681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8"/>
            <p:cNvSpPr>
              <a:spLocks noChangeArrowheads="1"/>
            </p:cNvSpPr>
            <p:nvPr/>
          </p:nvSpPr>
          <p:spPr bwMode="auto">
            <a:xfrm>
              <a:off x="8240393" y="1445546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5999701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auto">
            <a:xfrm>
              <a:off x="6718194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 Box 64"/>
            <p:cNvSpPr txBox="1">
              <a:spLocks noChangeArrowheads="1"/>
            </p:cNvSpPr>
            <p:nvPr/>
          </p:nvSpPr>
          <p:spPr bwMode="auto">
            <a:xfrm>
              <a:off x="7436687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 Box 64"/>
            <p:cNvSpPr txBox="1">
              <a:spLocks noChangeArrowheads="1"/>
            </p:cNvSpPr>
            <p:nvPr/>
          </p:nvSpPr>
          <p:spPr bwMode="auto">
            <a:xfrm>
              <a:off x="8155179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48"/>
            <p:cNvSpPr>
              <a:spLocks noChangeArrowheads="1"/>
            </p:cNvSpPr>
            <p:nvPr/>
          </p:nvSpPr>
          <p:spPr bwMode="auto">
            <a:xfrm>
              <a:off x="6269718" y="2284753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Oval 48"/>
            <p:cNvSpPr>
              <a:spLocks noChangeArrowheads="1"/>
            </p:cNvSpPr>
            <p:nvPr/>
          </p:nvSpPr>
          <p:spPr bwMode="auto">
            <a:xfrm>
              <a:off x="6987685" y="2284753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Oval 48"/>
            <p:cNvSpPr>
              <a:spLocks noChangeArrowheads="1"/>
            </p:cNvSpPr>
            <p:nvPr/>
          </p:nvSpPr>
          <p:spPr bwMode="auto">
            <a:xfrm>
              <a:off x="7704569" y="2284753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 Box 67"/>
            <p:cNvSpPr txBox="1">
              <a:spLocks noChangeArrowheads="1"/>
            </p:cNvSpPr>
            <p:nvPr/>
          </p:nvSpPr>
          <p:spPr bwMode="auto">
            <a:xfrm>
              <a:off x="8132102" y="2033839"/>
              <a:ext cx="3077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JK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 Box 64"/>
            <p:cNvSpPr txBox="1">
              <a:spLocks noChangeArrowheads="1"/>
            </p:cNvSpPr>
            <p:nvPr/>
          </p:nvSpPr>
          <p:spPr bwMode="auto">
            <a:xfrm>
              <a:off x="5997624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 Box 64"/>
            <p:cNvSpPr txBox="1">
              <a:spLocks noChangeArrowheads="1"/>
            </p:cNvSpPr>
            <p:nvPr/>
          </p:nvSpPr>
          <p:spPr bwMode="auto">
            <a:xfrm>
              <a:off x="6721386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 Box 64"/>
            <p:cNvSpPr txBox="1">
              <a:spLocks noChangeArrowheads="1"/>
            </p:cNvSpPr>
            <p:nvPr/>
          </p:nvSpPr>
          <p:spPr bwMode="auto">
            <a:xfrm>
              <a:off x="7445148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 Box 64"/>
            <p:cNvSpPr txBox="1">
              <a:spLocks noChangeArrowheads="1"/>
            </p:cNvSpPr>
            <p:nvPr/>
          </p:nvSpPr>
          <p:spPr bwMode="auto">
            <a:xfrm>
              <a:off x="8168909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48"/>
            <p:cNvSpPr>
              <a:spLocks noChangeArrowheads="1"/>
            </p:cNvSpPr>
            <p:nvPr/>
          </p:nvSpPr>
          <p:spPr bwMode="auto">
            <a:xfrm>
              <a:off x="5900416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Oval 48"/>
            <p:cNvSpPr>
              <a:spLocks noChangeArrowheads="1"/>
            </p:cNvSpPr>
            <p:nvPr/>
          </p:nvSpPr>
          <p:spPr bwMode="auto">
            <a:xfrm>
              <a:off x="6618908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48"/>
            <p:cNvSpPr>
              <a:spLocks noChangeArrowheads="1"/>
            </p:cNvSpPr>
            <p:nvPr/>
          </p:nvSpPr>
          <p:spPr bwMode="auto">
            <a:xfrm>
              <a:off x="7337400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48"/>
            <p:cNvSpPr>
              <a:spLocks noChangeArrowheads="1"/>
            </p:cNvSpPr>
            <p:nvPr/>
          </p:nvSpPr>
          <p:spPr bwMode="auto">
            <a:xfrm>
              <a:off x="8055893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Oval 48"/>
            <p:cNvSpPr>
              <a:spLocks noChangeArrowheads="1"/>
            </p:cNvSpPr>
            <p:nvPr/>
          </p:nvSpPr>
          <p:spPr bwMode="auto">
            <a:xfrm>
              <a:off x="5900416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Oval 48"/>
            <p:cNvSpPr>
              <a:spLocks noChangeArrowheads="1"/>
            </p:cNvSpPr>
            <p:nvPr/>
          </p:nvSpPr>
          <p:spPr bwMode="auto">
            <a:xfrm>
              <a:off x="6618908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48"/>
            <p:cNvSpPr>
              <a:spLocks noChangeArrowheads="1"/>
            </p:cNvSpPr>
            <p:nvPr/>
          </p:nvSpPr>
          <p:spPr bwMode="auto">
            <a:xfrm>
              <a:off x="7337400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Oval 48"/>
            <p:cNvSpPr>
              <a:spLocks noChangeArrowheads="1"/>
            </p:cNvSpPr>
            <p:nvPr/>
          </p:nvSpPr>
          <p:spPr bwMode="auto">
            <a:xfrm>
              <a:off x="8055893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Line 40"/>
            <p:cNvSpPr>
              <a:spLocks noChangeShapeType="1"/>
            </p:cNvSpPr>
            <p:nvPr/>
          </p:nvSpPr>
          <p:spPr bwMode="auto">
            <a:xfrm rot="16200000">
              <a:off x="5866520" y="2780936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Line 40"/>
            <p:cNvSpPr>
              <a:spLocks noChangeShapeType="1"/>
            </p:cNvSpPr>
            <p:nvPr/>
          </p:nvSpPr>
          <p:spPr bwMode="auto">
            <a:xfrm rot="16200000">
              <a:off x="6583721" y="2780613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Line 40"/>
            <p:cNvSpPr>
              <a:spLocks noChangeShapeType="1"/>
            </p:cNvSpPr>
            <p:nvPr/>
          </p:nvSpPr>
          <p:spPr bwMode="auto">
            <a:xfrm rot="16200000">
              <a:off x="7300922" y="2780613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Line 40"/>
            <p:cNvSpPr>
              <a:spLocks noChangeShapeType="1"/>
            </p:cNvSpPr>
            <p:nvPr/>
          </p:nvSpPr>
          <p:spPr bwMode="auto">
            <a:xfrm rot="16200000">
              <a:off x="8018123" y="2780613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组合 105"/>
            <p:cNvGrpSpPr/>
            <p:nvPr/>
          </p:nvGrpSpPr>
          <p:grpSpPr>
            <a:xfrm>
              <a:off x="5779652" y="2452121"/>
              <a:ext cx="77334" cy="252000"/>
              <a:chOff x="5790810" y="2229789"/>
              <a:chExt cx="77334" cy="252000"/>
            </a:xfrm>
          </p:grpSpPr>
          <p:sp>
            <p:nvSpPr>
              <p:cNvPr id="87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圆角矩形 87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组合 106"/>
            <p:cNvGrpSpPr/>
            <p:nvPr/>
          </p:nvGrpSpPr>
          <p:grpSpPr>
            <a:xfrm>
              <a:off x="6498332" y="2452121"/>
              <a:ext cx="77334" cy="252000"/>
              <a:chOff x="5790810" y="2229789"/>
              <a:chExt cx="77334" cy="252000"/>
            </a:xfrm>
          </p:grpSpPr>
          <p:sp>
            <p:nvSpPr>
              <p:cNvPr id="85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组合 109"/>
            <p:cNvGrpSpPr/>
            <p:nvPr/>
          </p:nvGrpSpPr>
          <p:grpSpPr>
            <a:xfrm>
              <a:off x="7217012" y="2452121"/>
              <a:ext cx="77334" cy="252000"/>
              <a:chOff x="5790810" y="2229789"/>
              <a:chExt cx="77334" cy="252000"/>
            </a:xfrm>
          </p:grpSpPr>
          <p:sp>
            <p:nvSpPr>
              <p:cNvPr id="83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组合 112"/>
            <p:cNvGrpSpPr/>
            <p:nvPr/>
          </p:nvGrpSpPr>
          <p:grpSpPr>
            <a:xfrm>
              <a:off x="7935692" y="2452121"/>
              <a:ext cx="77334" cy="252000"/>
              <a:chOff x="5790810" y="2229789"/>
              <a:chExt cx="77334" cy="252000"/>
            </a:xfrm>
          </p:grpSpPr>
          <p:sp>
            <p:nvSpPr>
              <p:cNvPr id="81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0" name="组合 89"/>
          <p:cNvGrpSpPr/>
          <p:nvPr/>
        </p:nvGrpSpPr>
        <p:grpSpPr>
          <a:xfrm>
            <a:off x="3993664" y="1037880"/>
            <a:ext cx="1296144" cy="1008112"/>
            <a:chOff x="3707904" y="1772816"/>
            <a:chExt cx="1296144" cy="1008112"/>
          </a:xfrm>
        </p:grpSpPr>
        <p:sp>
          <p:nvSpPr>
            <p:cNvPr id="91" name="矩形 90"/>
            <p:cNvSpPr/>
            <p:nvPr/>
          </p:nvSpPr>
          <p:spPr bwMode="auto">
            <a:xfrm>
              <a:off x="3707904" y="1772816"/>
              <a:ext cx="1296144" cy="1008112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92" name="组合 193"/>
            <p:cNvGrpSpPr/>
            <p:nvPr/>
          </p:nvGrpSpPr>
          <p:grpSpPr>
            <a:xfrm>
              <a:off x="3722760" y="1776746"/>
              <a:ext cx="1263213" cy="976735"/>
              <a:chOff x="3779912" y="1876762"/>
              <a:chExt cx="1263213" cy="976735"/>
            </a:xfrm>
          </p:grpSpPr>
          <p:sp>
            <p:nvSpPr>
              <p:cNvPr id="93" name="Oval 48"/>
              <p:cNvSpPr>
                <a:spLocks noChangeArrowheads="1"/>
              </p:cNvSpPr>
              <p:nvPr/>
            </p:nvSpPr>
            <p:spPr bwMode="auto">
              <a:xfrm>
                <a:off x="4087556" y="2430412"/>
                <a:ext cx="72000" cy="720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48"/>
              <p:cNvSpPr>
                <a:spLocks noChangeArrowheads="1"/>
              </p:cNvSpPr>
              <p:nvPr/>
            </p:nvSpPr>
            <p:spPr bwMode="auto">
              <a:xfrm>
                <a:off x="4087556" y="2637473"/>
                <a:ext cx="72000" cy="720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Line 40"/>
              <p:cNvSpPr>
                <a:spLocks noChangeShapeType="1"/>
              </p:cNvSpPr>
              <p:nvPr/>
            </p:nvSpPr>
            <p:spPr bwMode="auto">
              <a:xfrm rot="16200000">
                <a:off x="4051556" y="2781497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Line 40"/>
              <p:cNvSpPr>
                <a:spLocks noChangeShapeType="1"/>
              </p:cNvSpPr>
              <p:nvPr/>
            </p:nvSpPr>
            <p:spPr bwMode="auto">
              <a:xfrm rot="16200000">
                <a:off x="3905936" y="2572516"/>
                <a:ext cx="32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 bwMode="auto">
              <a:xfrm>
                <a:off x="3995936" y="2506682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Line 40"/>
              <p:cNvSpPr>
                <a:spLocks noChangeShapeType="1"/>
              </p:cNvSpPr>
              <p:nvPr/>
            </p:nvSpPr>
            <p:spPr bwMode="auto">
              <a:xfrm rot="16200000">
                <a:off x="4051556" y="2358396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9" name="组合 190"/>
              <p:cNvGrpSpPr/>
              <p:nvPr/>
            </p:nvGrpSpPr>
            <p:grpSpPr>
              <a:xfrm>
                <a:off x="4723177" y="2461365"/>
                <a:ext cx="132750" cy="216024"/>
                <a:chOff x="4193490" y="2461365"/>
                <a:chExt cx="132750" cy="216024"/>
              </a:xfrm>
            </p:grpSpPr>
            <p:cxnSp>
              <p:nvCxnSpPr>
                <p:cNvPr id="102" name="直接连接符 101"/>
                <p:cNvCxnSpPr/>
                <p:nvPr/>
              </p:nvCxnSpPr>
              <p:spPr bwMode="auto">
                <a:xfrm>
                  <a:off x="4254240" y="2677389"/>
                  <a:ext cx="720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" name="直接连接符 102"/>
                <p:cNvCxnSpPr/>
                <p:nvPr/>
              </p:nvCxnSpPr>
              <p:spPr bwMode="auto">
                <a:xfrm>
                  <a:off x="4193490" y="2461365"/>
                  <a:ext cx="720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5" name="直接连接符 104"/>
                <p:cNvCxnSpPr/>
                <p:nvPr/>
              </p:nvCxnSpPr>
              <p:spPr bwMode="auto">
                <a:xfrm>
                  <a:off x="4260158" y="2461365"/>
                  <a:ext cx="0" cy="2160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0" name="Rectangle 4"/>
              <p:cNvSpPr>
                <a:spLocks noChangeArrowheads="1"/>
              </p:cNvSpPr>
              <p:nvPr/>
            </p:nvSpPr>
            <p:spPr bwMode="auto">
              <a:xfrm>
                <a:off x="3779912" y="1876762"/>
                <a:ext cx="70083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000" dirty="0" smtClean="0">
                    <a:solidFill>
                      <a:schemeClr val="tx1"/>
                    </a:solidFill>
                  </a:rPr>
                  <a:t>按下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4"/>
              <p:cNvSpPr>
                <a:spLocks noChangeArrowheads="1"/>
              </p:cNvSpPr>
              <p:nvPr/>
            </p:nvSpPr>
            <p:spPr bwMode="auto">
              <a:xfrm>
                <a:off x="4515416" y="1876762"/>
                <a:ext cx="52770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chemeClr val="tx1"/>
                    </a:solidFill>
                  </a:rPr>
                  <a:t>CP</a:t>
                </a:r>
                <a:endParaRPr lang="zh-CN" altLang="en-US" sz="2000" i="1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2052000" y="2123991"/>
          <a:ext cx="5040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720000"/>
                <a:gridCol w="720000"/>
                <a:gridCol w="720000"/>
                <a:gridCol w="72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3447333" y="1649993"/>
            <a:ext cx="2249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仿宋_GB2312" pitchFamily="49" charset="-122"/>
              </a:rPr>
              <a:t>控制电路的真值表</a:t>
            </a:r>
            <a:endParaRPr lang="zh-CN" altLang="en-US" sz="20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251520" y="661919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95288" y="1123306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1．</a:t>
            </a:r>
            <a:r>
              <a:rPr lang="en-US" altLang="en-US" sz="2400" dirty="0" smtClean="0">
                <a:solidFill>
                  <a:schemeClr val="tx1"/>
                </a:solidFill>
              </a:rPr>
              <a:t>抢答锁存</a:t>
            </a:r>
            <a:r>
              <a:rPr lang="zh-CN" altLang="en-US" sz="2400" dirty="0" smtClean="0">
                <a:solidFill>
                  <a:schemeClr val="tx1"/>
                </a:solidFill>
              </a:rPr>
              <a:t>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06" name="对象 105"/>
          <p:cNvGraphicFramePr>
            <a:graphicFrameLocks noChangeAspect="1"/>
          </p:cNvGraphicFramePr>
          <p:nvPr/>
        </p:nvGraphicFramePr>
        <p:xfrm>
          <a:off x="1835696" y="4718050"/>
          <a:ext cx="2309586" cy="468000"/>
        </p:xfrm>
        <a:graphic>
          <a:graphicData uri="http://schemas.openxmlformats.org/presentationml/2006/ole">
            <p:oleObj spid="_x0000_s50178" name="公式" r:id="rId3" imgW="1130040" imgH="228600" progId="Equation.3">
              <p:embed/>
            </p:oleObj>
          </a:graphicData>
        </a:graphic>
      </p:graphicFrame>
      <p:graphicFrame>
        <p:nvGraphicFramePr>
          <p:cNvPr id="107" name="对象 106"/>
          <p:cNvGraphicFramePr>
            <a:graphicFrameLocks noChangeAspect="1"/>
          </p:cNvGraphicFramePr>
          <p:nvPr/>
        </p:nvGraphicFramePr>
        <p:xfrm>
          <a:off x="4644008" y="4616870"/>
          <a:ext cx="2377278" cy="576000"/>
        </p:xfrm>
        <a:graphic>
          <a:graphicData uri="http://schemas.openxmlformats.org/presentationml/2006/ole">
            <p:oleObj spid="_x0000_s50179" name="公式" r:id="rId4" imgW="1155600" imgH="279360" progId="Equation.3">
              <p:embed/>
            </p:oleObj>
          </a:graphicData>
        </a:graphic>
      </p:graphicFrame>
      <p:sp>
        <p:nvSpPr>
          <p:cNvPr id="104" name="矩形 103"/>
          <p:cNvSpPr/>
          <p:nvPr/>
        </p:nvSpPr>
        <p:spPr>
          <a:xfrm>
            <a:off x="6286472" y="1599183"/>
            <a:ext cx="1851789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chemeClr val="tx1"/>
                </a:solidFill>
              </a:rPr>
              <a:t>J</a:t>
            </a:r>
            <a:r>
              <a:rPr lang="en-US" altLang="zh-CN" sz="2400" dirty="0" smtClean="0">
                <a:solidFill>
                  <a:schemeClr val="tx1"/>
                </a:solidFill>
              </a:rPr>
              <a:t> = 1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K</a:t>
            </a:r>
            <a:r>
              <a:rPr lang="en-US" altLang="zh-CN" sz="2400" dirty="0" smtClean="0">
                <a:solidFill>
                  <a:schemeClr val="tx1"/>
                </a:solidFill>
              </a:rPr>
              <a:t> = 1</a:t>
            </a:r>
            <a:endParaRPr lang="zh-CN" altLang="en-US" sz="24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987824" y="1091092"/>
            <a:ext cx="295465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使用</a:t>
            </a:r>
            <a:r>
              <a:rPr lang="en-US" altLang="zh-CN" sz="2400" i="1" dirty="0" smtClean="0">
                <a:solidFill>
                  <a:srgbClr val="0000FF"/>
                </a:solidFill>
                <a:latin typeface="+mn-lt"/>
              </a:rPr>
              <a:t>JK</a:t>
            </a: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触发器设计</a:t>
            </a:r>
            <a:endParaRPr lang="zh-CN" alt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38552" y="1113759"/>
            <a:ext cx="2348720" cy="461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</p:spPr>
        <p:txBody>
          <a:bodyPr wrap="none" lIns="72000" tIns="0" rIns="72000" bIns="0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</a:rPr>
              <a:t>控制输入信号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251520" y="650746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395288" y="1123306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1．</a:t>
            </a:r>
            <a:r>
              <a:rPr lang="en-US" altLang="en-US" sz="2400" dirty="0" smtClean="0">
                <a:solidFill>
                  <a:schemeClr val="tx1"/>
                </a:solidFill>
              </a:rPr>
              <a:t>抢答锁存</a:t>
            </a:r>
            <a:r>
              <a:rPr lang="zh-CN" altLang="en-US" sz="2400" dirty="0" smtClean="0">
                <a:solidFill>
                  <a:schemeClr val="tx1"/>
                </a:solidFill>
              </a:rPr>
              <a:t>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Rectangle 5"/>
          <p:cNvSpPr>
            <a:spLocks noChangeArrowheads="1"/>
          </p:cNvSpPr>
          <p:nvPr/>
        </p:nvSpPr>
        <p:spPr bwMode="auto">
          <a:xfrm>
            <a:off x="395536" y="3607856"/>
            <a:ext cx="842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若第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号（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）选手组抢答成功，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 = 1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4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 </a:t>
            </a:r>
            <a:r>
              <a:rPr lang="en-US" altLang="zh-CN" sz="2400" dirty="0" smtClean="0">
                <a:solidFill>
                  <a:schemeClr val="tx1"/>
                </a:solidFill>
              </a:rPr>
              <a:t>= 0</a:t>
            </a:r>
            <a:r>
              <a:rPr lang="zh-CN" altLang="en-US" sz="2400" dirty="0" smtClean="0">
                <a:solidFill>
                  <a:schemeClr val="tx1"/>
                </a:solidFill>
              </a:rPr>
              <a:t>，应立即使四个触发器的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CP</a:t>
            </a:r>
            <a:r>
              <a:rPr lang="zh-CN" altLang="en-US" sz="2400" dirty="0" smtClean="0">
                <a:solidFill>
                  <a:schemeClr val="tx1"/>
                </a:solidFill>
              </a:rPr>
              <a:t>通路阻断。此后，无论哪组再按下抢答按钮，其输出均保持不变。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5536" y="1566167"/>
            <a:ext cx="295465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使用</a:t>
            </a:r>
            <a:r>
              <a:rPr lang="en-US" altLang="zh-CN" sz="2400" i="1" dirty="0" smtClean="0">
                <a:solidFill>
                  <a:srgbClr val="0000FF"/>
                </a:solidFill>
                <a:latin typeface="+mn-lt"/>
              </a:rPr>
              <a:t>JK</a:t>
            </a: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触发器设计</a:t>
            </a:r>
            <a:endParaRPr lang="zh-CN" alt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95536" y="3127300"/>
            <a:ext cx="8424000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主持人发出抢答信号的同时，使各触发器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CP</a:t>
            </a:r>
            <a:r>
              <a:rPr lang="zh-CN" altLang="en-US" sz="2400" dirty="0" smtClean="0">
                <a:solidFill>
                  <a:schemeClr val="tx1"/>
                </a:solidFill>
              </a:rPr>
              <a:t>通路畅通。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968" y="2054362"/>
            <a:ext cx="2230914" cy="414665"/>
          </a:xfrm>
          <a:prstGeom prst="rect">
            <a:avLst/>
          </a:prstGeom>
          <a:noFill/>
        </p:spPr>
        <p:txBody>
          <a:bodyPr wrap="none" lIns="72000" tIns="0" rIns="72000" bIns="0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</a:rPr>
              <a:t>控制抢答信号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4992" y="2584320"/>
            <a:ext cx="2659702" cy="50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</a:rPr>
              <a:t>控制电路的作用：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组合 89"/>
          <p:cNvGrpSpPr/>
          <p:nvPr/>
        </p:nvGrpSpPr>
        <p:grpSpPr>
          <a:xfrm>
            <a:off x="3993664" y="1037880"/>
            <a:ext cx="1296144" cy="1008112"/>
            <a:chOff x="3707904" y="1772816"/>
            <a:chExt cx="1296144" cy="1008112"/>
          </a:xfrm>
        </p:grpSpPr>
        <p:sp>
          <p:nvSpPr>
            <p:cNvPr id="91" name="矩形 90"/>
            <p:cNvSpPr/>
            <p:nvPr/>
          </p:nvSpPr>
          <p:spPr bwMode="auto">
            <a:xfrm>
              <a:off x="3707904" y="1772816"/>
              <a:ext cx="1296144" cy="1008112"/>
            </a:xfrm>
            <a:prstGeom prst="rect">
              <a:avLst/>
            </a:prstGeom>
            <a:solidFill>
              <a:srgbClr val="FFFF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" name="组合 193"/>
            <p:cNvGrpSpPr/>
            <p:nvPr/>
          </p:nvGrpSpPr>
          <p:grpSpPr>
            <a:xfrm>
              <a:off x="3722760" y="1776746"/>
              <a:ext cx="1263213" cy="976735"/>
              <a:chOff x="3779912" y="1876762"/>
              <a:chExt cx="1263213" cy="976735"/>
            </a:xfrm>
          </p:grpSpPr>
          <p:sp>
            <p:nvSpPr>
              <p:cNvPr id="93" name="Oval 48"/>
              <p:cNvSpPr>
                <a:spLocks noChangeArrowheads="1"/>
              </p:cNvSpPr>
              <p:nvPr/>
            </p:nvSpPr>
            <p:spPr bwMode="auto">
              <a:xfrm>
                <a:off x="4087556" y="2430412"/>
                <a:ext cx="72000" cy="720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48"/>
              <p:cNvSpPr>
                <a:spLocks noChangeArrowheads="1"/>
              </p:cNvSpPr>
              <p:nvPr/>
            </p:nvSpPr>
            <p:spPr bwMode="auto">
              <a:xfrm>
                <a:off x="4087556" y="2637473"/>
                <a:ext cx="72000" cy="720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Line 40"/>
              <p:cNvSpPr>
                <a:spLocks noChangeShapeType="1"/>
              </p:cNvSpPr>
              <p:nvPr/>
            </p:nvSpPr>
            <p:spPr bwMode="auto">
              <a:xfrm rot="16200000">
                <a:off x="4051556" y="2781497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Line 40"/>
              <p:cNvSpPr>
                <a:spLocks noChangeShapeType="1"/>
              </p:cNvSpPr>
              <p:nvPr/>
            </p:nvSpPr>
            <p:spPr bwMode="auto">
              <a:xfrm rot="16200000">
                <a:off x="3905936" y="2572516"/>
                <a:ext cx="32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 bwMode="auto">
              <a:xfrm>
                <a:off x="3995936" y="2506682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Line 40"/>
              <p:cNvSpPr>
                <a:spLocks noChangeShapeType="1"/>
              </p:cNvSpPr>
              <p:nvPr/>
            </p:nvSpPr>
            <p:spPr bwMode="auto">
              <a:xfrm rot="16200000">
                <a:off x="4051556" y="2358396"/>
                <a:ext cx="144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组合 190"/>
              <p:cNvGrpSpPr/>
              <p:nvPr/>
            </p:nvGrpSpPr>
            <p:grpSpPr>
              <a:xfrm>
                <a:off x="4723177" y="2461365"/>
                <a:ext cx="132750" cy="216024"/>
                <a:chOff x="4193490" y="2461365"/>
                <a:chExt cx="132750" cy="216024"/>
              </a:xfrm>
            </p:grpSpPr>
            <p:cxnSp>
              <p:nvCxnSpPr>
                <p:cNvPr id="102" name="直接连接符 101"/>
                <p:cNvCxnSpPr/>
                <p:nvPr/>
              </p:nvCxnSpPr>
              <p:spPr bwMode="auto">
                <a:xfrm>
                  <a:off x="4254240" y="2677389"/>
                  <a:ext cx="720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" name="直接连接符 102"/>
                <p:cNvCxnSpPr/>
                <p:nvPr/>
              </p:nvCxnSpPr>
              <p:spPr bwMode="auto">
                <a:xfrm>
                  <a:off x="4193490" y="2461365"/>
                  <a:ext cx="720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5" name="直接连接符 104"/>
                <p:cNvCxnSpPr/>
                <p:nvPr/>
              </p:nvCxnSpPr>
              <p:spPr bwMode="auto">
                <a:xfrm>
                  <a:off x="4260158" y="2461365"/>
                  <a:ext cx="0" cy="21600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0" name="Rectangle 4"/>
              <p:cNvSpPr>
                <a:spLocks noChangeArrowheads="1"/>
              </p:cNvSpPr>
              <p:nvPr/>
            </p:nvSpPr>
            <p:spPr bwMode="auto">
              <a:xfrm>
                <a:off x="3779912" y="1876762"/>
                <a:ext cx="70083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000" dirty="0" smtClean="0">
                    <a:solidFill>
                      <a:schemeClr val="tx1"/>
                    </a:solidFill>
                  </a:rPr>
                  <a:t>按下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4"/>
              <p:cNvSpPr>
                <a:spLocks noChangeArrowheads="1"/>
              </p:cNvSpPr>
              <p:nvPr/>
            </p:nvSpPr>
            <p:spPr bwMode="auto">
              <a:xfrm>
                <a:off x="4515416" y="1876762"/>
                <a:ext cx="52770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chemeClr val="tx1"/>
                    </a:solidFill>
                  </a:rPr>
                  <a:t>CP</a:t>
                </a:r>
                <a:endParaRPr lang="zh-CN" altLang="en-US" sz="2000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5366898" y="792712"/>
            <a:ext cx="3226392" cy="2060224"/>
            <a:chOff x="5366898" y="792712"/>
            <a:chExt cx="3226392" cy="2060224"/>
          </a:xfrm>
        </p:grpSpPr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5366898" y="1081052"/>
              <a:ext cx="279490" cy="98488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0" rIns="36000" bIns="0" anchor="ctr" anchorCtr="1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控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制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电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路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Line 42"/>
            <p:cNvSpPr>
              <a:spLocks noChangeShapeType="1"/>
            </p:cNvSpPr>
            <p:nvPr/>
          </p:nvSpPr>
          <p:spPr bwMode="auto">
            <a:xfrm flipH="1">
              <a:off x="5653353" y="1308380"/>
              <a:ext cx="118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H="1">
              <a:off x="5653353" y="1224760"/>
              <a:ext cx="46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H="1">
              <a:off x="5653353" y="1392000"/>
              <a:ext cx="190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H="1">
              <a:off x="5653353" y="1475620"/>
              <a:ext cx="2628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48"/>
            <p:cNvSpPr>
              <a:spLocks noChangeArrowheads="1"/>
            </p:cNvSpPr>
            <p:nvPr/>
          </p:nvSpPr>
          <p:spPr bwMode="auto">
            <a:xfrm>
              <a:off x="6088059" y="1196951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Line 60"/>
            <p:cNvSpPr>
              <a:spLocks noChangeShapeType="1"/>
            </p:cNvSpPr>
            <p:nvPr/>
          </p:nvSpPr>
          <p:spPr bwMode="auto">
            <a:xfrm rot="16200000">
              <a:off x="5380643" y="2193739"/>
              <a:ext cx="25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Line 61"/>
            <p:cNvSpPr>
              <a:spLocks noChangeShapeType="1"/>
            </p:cNvSpPr>
            <p:nvPr/>
          </p:nvSpPr>
          <p:spPr bwMode="auto">
            <a:xfrm>
              <a:off x="5496946" y="2314893"/>
              <a:ext cx="259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 Box 64"/>
            <p:cNvSpPr txBox="1">
              <a:spLocks noChangeArrowheads="1"/>
            </p:cNvSpPr>
            <p:nvPr/>
          </p:nvSpPr>
          <p:spPr bwMode="auto">
            <a:xfrm>
              <a:off x="5640962" y="2031141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 Box 67"/>
            <p:cNvSpPr txBox="1">
              <a:spLocks noChangeArrowheads="1"/>
            </p:cNvSpPr>
            <p:nvPr/>
          </p:nvSpPr>
          <p:spPr bwMode="auto">
            <a:xfrm>
              <a:off x="7418084" y="2033839"/>
              <a:ext cx="3077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JK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 Box 68"/>
            <p:cNvSpPr txBox="1">
              <a:spLocks noChangeArrowheads="1"/>
            </p:cNvSpPr>
            <p:nvPr/>
          </p:nvSpPr>
          <p:spPr bwMode="auto">
            <a:xfrm>
              <a:off x="6701686" y="2033839"/>
              <a:ext cx="3077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JK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 Box 69"/>
            <p:cNvSpPr txBox="1">
              <a:spLocks noChangeArrowheads="1"/>
            </p:cNvSpPr>
            <p:nvPr/>
          </p:nvSpPr>
          <p:spPr bwMode="auto">
            <a:xfrm>
              <a:off x="5978145" y="2033839"/>
              <a:ext cx="3077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JK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5793687" y="1586259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JK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 rot="16200000">
              <a:off x="5739667" y="2246834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 rot="16200000">
              <a:off x="6207707" y="2146732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Line 74"/>
            <p:cNvSpPr>
              <a:spLocks noChangeShapeType="1"/>
            </p:cNvSpPr>
            <p:nvPr/>
          </p:nvSpPr>
          <p:spPr bwMode="auto">
            <a:xfrm>
              <a:off x="6117687" y="1045908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38"/>
            <p:cNvSpPr>
              <a:spLocks noChangeArrowheads="1"/>
            </p:cNvSpPr>
            <p:nvPr/>
          </p:nvSpPr>
          <p:spPr bwMode="auto">
            <a:xfrm>
              <a:off x="6510888" y="1585936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JK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 rot="16200000">
              <a:off x="6456868" y="2246511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 rot="16200000">
              <a:off x="6924908" y="2146409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6834888" y="1054617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7228089" y="1585936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JK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 rot="16200000">
              <a:off x="7174069" y="2246511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 rot="16200000">
              <a:off x="7642109" y="2146409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Line 74"/>
            <p:cNvSpPr>
              <a:spLocks noChangeShapeType="1"/>
            </p:cNvSpPr>
            <p:nvPr/>
          </p:nvSpPr>
          <p:spPr bwMode="auto">
            <a:xfrm>
              <a:off x="7552089" y="1053509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7945290" y="1585936"/>
              <a:ext cx="648000" cy="4680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JK</a:t>
              </a: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触发器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rot="16200000">
              <a:off x="7891270" y="2246511"/>
              <a:ext cx="39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rot="16200000">
              <a:off x="8359310" y="2146409"/>
              <a:ext cx="1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Line 74"/>
            <p:cNvSpPr>
              <a:spLocks noChangeShapeType="1"/>
            </p:cNvSpPr>
            <p:nvPr/>
          </p:nvSpPr>
          <p:spPr bwMode="auto">
            <a:xfrm>
              <a:off x="8269290" y="1044800"/>
              <a:ext cx="0" cy="5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 Box 64"/>
            <p:cNvSpPr txBox="1">
              <a:spLocks noChangeArrowheads="1"/>
            </p:cNvSpPr>
            <p:nvPr/>
          </p:nvSpPr>
          <p:spPr bwMode="auto">
            <a:xfrm>
              <a:off x="6358661" y="2031141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64"/>
            <p:cNvSpPr txBox="1">
              <a:spLocks noChangeArrowheads="1"/>
            </p:cNvSpPr>
            <p:nvPr/>
          </p:nvSpPr>
          <p:spPr bwMode="auto">
            <a:xfrm>
              <a:off x="7078741" y="2032014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64"/>
            <p:cNvSpPr txBox="1">
              <a:spLocks noChangeArrowheads="1"/>
            </p:cNvSpPr>
            <p:nvPr/>
          </p:nvSpPr>
          <p:spPr bwMode="auto">
            <a:xfrm>
              <a:off x="7794059" y="2032014"/>
              <a:ext cx="26129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CP</a:t>
              </a:r>
              <a:endParaRPr lang="en-US" altLang="zh-CN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6805504" y="1279816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8"/>
            <p:cNvSpPr>
              <a:spLocks noChangeArrowheads="1"/>
            </p:cNvSpPr>
            <p:nvPr/>
          </p:nvSpPr>
          <p:spPr bwMode="auto">
            <a:xfrm>
              <a:off x="7522949" y="1362681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8"/>
            <p:cNvSpPr>
              <a:spLocks noChangeArrowheads="1"/>
            </p:cNvSpPr>
            <p:nvPr/>
          </p:nvSpPr>
          <p:spPr bwMode="auto">
            <a:xfrm>
              <a:off x="8240393" y="1445546"/>
              <a:ext cx="54000" cy="5400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5999701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auto">
            <a:xfrm>
              <a:off x="6718194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 Box 64"/>
            <p:cNvSpPr txBox="1">
              <a:spLocks noChangeArrowheads="1"/>
            </p:cNvSpPr>
            <p:nvPr/>
          </p:nvSpPr>
          <p:spPr bwMode="auto">
            <a:xfrm>
              <a:off x="7436687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 Box 64"/>
            <p:cNvSpPr txBox="1">
              <a:spLocks noChangeArrowheads="1"/>
            </p:cNvSpPr>
            <p:nvPr/>
          </p:nvSpPr>
          <p:spPr bwMode="auto">
            <a:xfrm>
              <a:off x="8155179" y="792712"/>
              <a:ext cx="21640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48"/>
            <p:cNvSpPr>
              <a:spLocks noChangeArrowheads="1"/>
            </p:cNvSpPr>
            <p:nvPr/>
          </p:nvSpPr>
          <p:spPr bwMode="auto">
            <a:xfrm>
              <a:off x="5910509" y="2284753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Oval 48"/>
            <p:cNvSpPr>
              <a:spLocks noChangeArrowheads="1"/>
            </p:cNvSpPr>
            <p:nvPr/>
          </p:nvSpPr>
          <p:spPr bwMode="auto">
            <a:xfrm>
              <a:off x="6628476" y="2284753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Oval 48"/>
            <p:cNvSpPr>
              <a:spLocks noChangeArrowheads="1"/>
            </p:cNvSpPr>
            <p:nvPr/>
          </p:nvSpPr>
          <p:spPr bwMode="auto">
            <a:xfrm>
              <a:off x="7345360" y="2284753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 Box 67"/>
            <p:cNvSpPr txBox="1">
              <a:spLocks noChangeArrowheads="1"/>
            </p:cNvSpPr>
            <p:nvPr/>
          </p:nvSpPr>
          <p:spPr bwMode="auto">
            <a:xfrm>
              <a:off x="8132102" y="2033839"/>
              <a:ext cx="3077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JK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 Box 64"/>
            <p:cNvSpPr txBox="1">
              <a:spLocks noChangeArrowheads="1"/>
            </p:cNvSpPr>
            <p:nvPr/>
          </p:nvSpPr>
          <p:spPr bwMode="auto">
            <a:xfrm>
              <a:off x="5997624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4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 Box 64"/>
            <p:cNvSpPr txBox="1">
              <a:spLocks noChangeArrowheads="1"/>
            </p:cNvSpPr>
            <p:nvPr/>
          </p:nvSpPr>
          <p:spPr bwMode="auto">
            <a:xfrm>
              <a:off x="6721386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3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 Box 64"/>
            <p:cNvSpPr txBox="1">
              <a:spLocks noChangeArrowheads="1"/>
            </p:cNvSpPr>
            <p:nvPr/>
          </p:nvSpPr>
          <p:spPr bwMode="auto">
            <a:xfrm>
              <a:off x="7445148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2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 Box 64"/>
            <p:cNvSpPr txBox="1">
              <a:spLocks noChangeArrowheads="1"/>
            </p:cNvSpPr>
            <p:nvPr/>
          </p:nvSpPr>
          <p:spPr bwMode="auto">
            <a:xfrm>
              <a:off x="8168909" y="2434614"/>
              <a:ext cx="182742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48"/>
            <p:cNvSpPr>
              <a:spLocks noChangeArrowheads="1"/>
            </p:cNvSpPr>
            <p:nvPr/>
          </p:nvSpPr>
          <p:spPr bwMode="auto">
            <a:xfrm>
              <a:off x="5900416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Oval 48"/>
            <p:cNvSpPr>
              <a:spLocks noChangeArrowheads="1"/>
            </p:cNvSpPr>
            <p:nvPr/>
          </p:nvSpPr>
          <p:spPr bwMode="auto">
            <a:xfrm>
              <a:off x="6618908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48"/>
            <p:cNvSpPr>
              <a:spLocks noChangeArrowheads="1"/>
            </p:cNvSpPr>
            <p:nvPr/>
          </p:nvSpPr>
          <p:spPr bwMode="auto">
            <a:xfrm>
              <a:off x="7337400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48"/>
            <p:cNvSpPr>
              <a:spLocks noChangeArrowheads="1"/>
            </p:cNvSpPr>
            <p:nvPr/>
          </p:nvSpPr>
          <p:spPr bwMode="auto">
            <a:xfrm>
              <a:off x="8055893" y="2429851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Oval 48"/>
            <p:cNvSpPr>
              <a:spLocks noChangeArrowheads="1"/>
            </p:cNvSpPr>
            <p:nvPr/>
          </p:nvSpPr>
          <p:spPr bwMode="auto">
            <a:xfrm>
              <a:off x="5900416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Oval 48"/>
            <p:cNvSpPr>
              <a:spLocks noChangeArrowheads="1"/>
            </p:cNvSpPr>
            <p:nvPr/>
          </p:nvSpPr>
          <p:spPr bwMode="auto">
            <a:xfrm>
              <a:off x="6618908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48"/>
            <p:cNvSpPr>
              <a:spLocks noChangeArrowheads="1"/>
            </p:cNvSpPr>
            <p:nvPr/>
          </p:nvSpPr>
          <p:spPr bwMode="auto">
            <a:xfrm>
              <a:off x="7337400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Oval 48"/>
            <p:cNvSpPr>
              <a:spLocks noChangeArrowheads="1"/>
            </p:cNvSpPr>
            <p:nvPr/>
          </p:nvSpPr>
          <p:spPr bwMode="auto">
            <a:xfrm>
              <a:off x="8055893" y="2636912"/>
              <a:ext cx="72000" cy="720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Line 40"/>
            <p:cNvSpPr>
              <a:spLocks noChangeShapeType="1"/>
            </p:cNvSpPr>
            <p:nvPr/>
          </p:nvSpPr>
          <p:spPr bwMode="auto">
            <a:xfrm rot="16200000">
              <a:off x="5866520" y="2780936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Line 40"/>
            <p:cNvSpPr>
              <a:spLocks noChangeShapeType="1"/>
            </p:cNvSpPr>
            <p:nvPr/>
          </p:nvSpPr>
          <p:spPr bwMode="auto">
            <a:xfrm rot="16200000">
              <a:off x="6583721" y="2780613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Line 40"/>
            <p:cNvSpPr>
              <a:spLocks noChangeShapeType="1"/>
            </p:cNvSpPr>
            <p:nvPr/>
          </p:nvSpPr>
          <p:spPr bwMode="auto">
            <a:xfrm rot="16200000">
              <a:off x="7300922" y="2780613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Line 40"/>
            <p:cNvSpPr>
              <a:spLocks noChangeShapeType="1"/>
            </p:cNvSpPr>
            <p:nvPr/>
          </p:nvSpPr>
          <p:spPr bwMode="auto">
            <a:xfrm rot="16200000">
              <a:off x="8018123" y="2780613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组合 105"/>
            <p:cNvGrpSpPr/>
            <p:nvPr/>
          </p:nvGrpSpPr>
          <p:grpSpPr>
            <a:xfrm>
              <a:off x="5779652" y="2452121"/>
              <a:ext cx="77334" cy="252000"/>
              <a:chOff x="5790810" y="2229789"/>
              <a:chExt cx="77334" cy="252000"/>
            </a:xfrm>
          </p:grpSpPr>
          <p:sp>
            <p:nvSpPr>
              <p:cNvPr id="87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圆角矩形 87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组合 106"/>
            <p:cNvGrpSpPr/>
            <p:nvPr/>
          </p:nvGrpSpPr>
          <p:grpSpPr>
            <a:xfrm>
              <a:off x="6498332" y="2452121"/>
              <a:ext cx="77334" cy="252000"/>
              <a:chOff x="5790810" y="2229789"/>
              <a:chExt cx="77334" cy="252000"/>
            </a:xfrm>
          </p:grpSpPr>
          <p:sp>
            <p:nvSpPr>
              <p:cNvPr id="85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合 109"/>
            <p:cNvGrpSpPr/>
            <p:nvPr/>
          </p:nvGrpSpPr>
          <p:grpSpPr>
            <a:xfrm>
              <a:off x="7217012" y="2452121"/>
              <a:ext cx="77334" cy="252000"/>
              <a:chOff x="5790810" y="2229789"/>
              <a:chExt cx="77334" cy="252000"/>
            </a:xfrm>
          </p:grpSpPr>
          <p:sp>
            <p:nvSpPr>
              <p:cNvPr id="83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合 112"/>
            <p:cNvGrpSpPr/>
            <p:nvPr/>
          </p:nvGrpSpPr>
          <p:grpSpPr>
            <a:xfrm>
              <a:off x="7935692" y="2452121"/>
              <a:ext cx="77334" cy="252000"/>
              <a:chOff x="5790810" y="2229789"/>
              <a:chExt cx="77334" cy="252000"/>
            </a:xfrm>
          </p:grpSpPr>
          <p:sp>
            <p:nvSpPr>
              <p:cNvPr id="81" name="Line 40"/>
              <p:cNvSpPr>
                <a:spLocks noChangeShapeType="1"/>
              </p:cNvSpPr>
              <p:nvPr/>
            </p:nvSpPr>
            <p:spPr bwMode="auto">
              <a:xfrm rot="16200000">
                <a:off x="5742144" y="2355789"/>
                <a:ext cx="25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 bwMode="auto">
              <a:xfrm>
                <a:off x="5790810" y="2283789"/>
                <a:ext cx="72000" cy="144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Oval 48"/>
            <p:cNvSpPr>
              <a:spLocks noChangeArrowheads="1"/>
            </p:cNvSpPr>
            <p:nvPr/>
          </p:nvSpPr>
          <p:spPr bwMode="auto">
            <a:xfrm>
              <a:off x="8061718" y="2284015"/>
              <a:ext cx="54000" cy="5400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3923928" y="2275696"/>
          <a:ext cx="460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612000"/>
                <a:gridCol w="612000"/>
                <a:gridCol w="612000"/>
                <a:gridCol w="6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baseline="0" dirty="0" smtClean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en-US" altLang="zh-CN" sz="20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sz="2000" b="1" i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1" i="0" baseline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sz="2000" b="1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sz="2000" b="1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sz="2000" b="1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4355976" y="1695848"/>
            <a:ext cx="2249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仿宋_GB2312" pitchFamily="49" charset="-122"/>
              </a:rPr>
              <a:t>控制电路的真值表</a:t>
            </a:r>
            <a:endParaRPr lang="zh-CN" altLang="en-US" sz="20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2987824" y="1076804"/>
            <a:ext cx="3031599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使用</a:t>
            </a:r>
            <a:r>
              <a:rPr lang="en-US" altLang="zh-CN" sz="2400" i="1" dirty="0" smtClean="0">
                <a:solidFill>
                  <a:srgbClr val="0000FF"/>
                </a:solidFill>
                <a:latin typeface="+mn-lt"/>
              </a:rPr>
              <a:t>JK </a:t>
            </a: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触发器设计</a:t>
            </a:r>
            <a:endParaRPr lang="zh-CN" alt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251520" y="650746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395288" y="1123306"/>
            <a:ext cx="250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1．</a:t>
            </a:r>
            <a:r>
              <a:rPr lang="en-US" altLang="en-US" sz="2400" dirty="0" smtClean="0">
                <a:solidFill>
                  <a:schemeClr val="tx1"/>
                </a:solidFill>
              </a:rPr>
              <a:t>抢答锁存</a:t>
            </a:r>
            <a:r>
              <a:rPr lang="zh-CN" altLang="en-US" sz="2400" dirty="0" smtClean="0">
                <a:solidFill>
                  <a:schemeClr val="tx1"/>
                </a:solidFill>
              </a:rPr>
              <a:t>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78964" y="1099471"/>
            <a:ext cx="2309460" cy="414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</p:spPr>
        <p:txBody>
          <a:bodyPr wrap="none" lIns="72000" tIns="0" rIns="72000" bIns="0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dirty="0" smtClean="0">
                <a:solidFill>
                  <a:schemeClr val="tx1"/>
                </a:solidFill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</a:rPr>
              <a:t>控制抢答信号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83568" y="1628800"/>
            <a:ext cx="2972289" cy="461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按下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i="1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CP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为下降沿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773113" y="2806700"/>
          <a:ext cx="2471737" cy="468313"/>
        </p:xfrm>
        <a:graphic>
          <a:graphicData uri="http://schemas.openxmlformats.org/presentationml/2006/ole">
            <p:oleObj spid="_x0000_s137222" name="公式" r:id="rId3" imgW="1206360" imgH="228600" progId="Equation.3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773113" y="3311525"/>
          <a:ext cx="2560637" cy="719138"/>
        </p:xfrm>
        <a:graphic>
          <a:graphicData uri="http://schemas.openxmlformats.org/presentationml/2006/ole">
            <p:oleObj spid="_x0000_s137223" name="公式" r:id="rId4" imgW="1218960" imgH="342720" progId="Equation.3">
              <p:embed/>
            </p:oleObj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760413" y="4798541"/>
          <a:ext cx="2587625" cy="481012"/>
        </p:xfrm>
        <a:graphic>
          <a:graphicData uri="http://schemas.openxmlformats.org/presentationml/2006/ole">
            <p:oleObj spid="_x0000_s137224" name="公式" r:id="rId5" imgW="1231560" imgH="228600" progId="Equation.3">
              <p:embed/>
            </p:oleObj>
          </a:graphicData>
        </a:graphic>
      </p:graphicFrame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83568" y="2155755"/>
            <a:ext cx="280878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按下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i="1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i="1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为</a:t>
            </a: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下降沿</a:t>
            </a:r>
            <a:endParaRPr lang="zh-CN" alt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83568" y="4165502"/>
            <a:ext cx="280878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按下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i="1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i="1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上升沿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3863975" y="4704879"/>
          <a:ext cx="2560638" cy="668337"/>
        </p:xfrm>
        <a:graphic>
          <a:graphicData uri="http://schemas.openxmlformats.org/presentationml/2006/ole">
            <p:oleObj spid="_x0000_s137225" name="公式" r:id="rId6" imgW="1218960" imgH="317160" progId="Equation.3">
              <p:embed/>
            </p:oleObj>
          </a:graphicData>
        </a:graphic>
      </p:graphicFrame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588224" y="1512792"/>
            <a:ext cx="1729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 dirty="0" err="1" smtClean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altLang="zh-CN" sz="2000" i="1" baseline="-25000" dirty="0" smtClean="0">
                <a:solidFill>
                  <a:schemeClr val="tx1"/>
                </a:solidFill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</a:rPr>
              <a:t>= 1</a:t>
            </a:r>
            <a:r>
              <a:rPr lang="zh-CN" altLang="en-US" sz="2000" dirty="0" smtClean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000" i="1" dirty="0" err="1" smtClean="0">
                <a:solidFill>
                  <a:schemeClr val="tx1"/>
                </a:solidFill>
                <a:cs typeface="Times New Roman" pitchFamily="18" charset="0"/>
              </a:rPr>
              <a:t>K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altLang="zh-CN" sz="2000" i="1" dirty="0" smtClean="0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</a:rPr>
              <a:t>0</a:t>
            </a:r>
            <a:endParaRPr lang="zh-CN" alt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6588224" y="1844824"/>
            <a:ext cx="1729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 dirty="0" err="1" smtClean="0">
                <a:solidFill>
                  <a:schemeClr val="tx1"/>
                </a:solidFill>
                <a:cs typeface="Times New Roman" pitchFamily="18" charset="0"/>
              </a:rPr>
              <a:t>J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altLang="zh-CN" sz="2000" i="1" baseline="-25000" dirty="0" smtClean="0">
                <a:solidFill>
                  <a:schemeClr val="tx1"/>
                </a:solidFill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</a:rPr>
              <a:t>= 1</a:t>
            </a:r>
            <a:r>
              <a:rPr lang="zh-CN" altLang="en-US" sz="2000" dirty="0" smtClean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000" i="1" dirty="0" err="1" smtClean="0">
                <a:solidFill>
                  <a:schemeClr val="tx1"/>
                </a:solidFill>
                <a:cs typeface="Times New Roman" pitchFamily="18" charset="0"/>
              </a:rPr>
              <a:t>K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altLang="zh-CN" sz="2000" i="1" dirty="0" smtClean="0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lang="en-US" altLang="zh-CN" sz="2000" dirty="0" smtClean="0">
                <a:solidFill>
                  <a:schemeClr val="tx1"/>
                </a:solidFill>
                <a:cs typeface="Times New Roman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548850" y="5395282"/>
            <a:ext cx="4046301" cy="553998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按下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i="1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400" i="1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为上升沿时更简单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3528" y="188640"/>
            <a:ext cx="2653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电路的设计方法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1580" y="836712"/>
            <a:ext cx="7560840" cy="1944216"/>
            <a:chOff x="755576" y="1412776"/>
            <a:chExt cx="7560840" cy="1944216"/>
          </a:xfrm>
        </p:grpSpPr>
        <p:grpSp>
          <p:nvGrpSpPr>
            <p:cNvPr id="16" name="组合 15"/>
            <p:cNvGrpSpPr/>
            <p:nvPr/>
          </p:nvGrpSpPr>
          <p:grpSpPr>
            <a:xfrm>
              <a:off x="4788024" y="1412776"/>
              <a:ext cx="1512168" cy="1944216"/>
              <a:chOff x="4211960" y="944724"/>
              <a:chExt cx="1512168" cy="1944216"/>
            </a:xfrm>
          </p:grpSpPr>
          <p:sp>
            <p:nvSpPr>
              <p:cNvPr id="6" name="Text Box 2"/>
              <p:cNvSpPr txBox="1">
                <a:spLocks noChangeArrowheads="1"/>
              </p:cNvSpPr>
              <p:nvPr/>
            </p:nvSpPr>
            <p:spPr bwMode="auto">
              <a:xfrm>
                <a:off x="4211960" y="947336"/>
                <a:ext cx="1512168" cy="1938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单元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电路设计器件选择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参数计算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4247964" y="944724"/>
                <a:ext cx="1440160" cy="19442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55576" y="1412776"/>
              <a:ext cx="1440160" cy="1944216"/>
              <a:chOff x="755576" y="908720"/>
              <a:chExt cx="1440160" cy="1944216"/>
            </a:xfrm>
          </p:grpSpPr>
          <p:sp>
            <p:nvSpPr>
              <p:cNvPr id="308226" name="Text Box 2"/>
              <p:cNvSpPr txBox="1">
                <a:spLocks noChangeArrowheads="1"/>
              </p:cNvSpPr>
              <p:nvPr/>
            </p:nvSpPr>
            <p:spPr bwMode="auto">
              <a:xfrm>
                <a:off x="755577" y="1372997"/>
                <a:ext cx="1440159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明确系统设计任务</a:t>
                </a:r>
                <a:endParaRPr lang="zh-CN" altLang="en-US" sz="24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755576" y="908720"/>
                <a:ext cx="1440160" cy="19442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876256" y="1412776"/>
              <a:ext cx="1440160" cy="1944216"/>
              <a:chOff x="6039176" y="980728"/>
              <a:chExt cx="1440160" cy="1944216"/>
            </a:xfrm>
          </p:grpSpPr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6048164" y="1445005"/>
                <a:ext cx="1422184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画出完整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的电路图</a:t>
                </a:r>
                <a:endParaRPr lang="zh-CN" altLang="en-US" sz="24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6039176" y="980728"/>
                <a:ext cx="1440160" cy="19442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771800" y="1412776"/>
              <a:ext cx="1440160" cy="1944216"/>
              <a:chOff x="2411760" y="908720"/>
              <a:chExt cx="1440160" cy="1944216"/>
            </a:xfrm>
          </p:grpSpPr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2730128" y="1396497"/>
                <a:ext cx="803425" cy="968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方案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选择</a:t>
                </a:r>
                <a:endParaRPr lang="zh-CN" altLang="en-US" sz="24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2411760" y="908720"/>
                <a:ext cx="1440160" cy="19442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燕尾形箭头 17"/>
            <p:cNvSpPr/>
            <p:nvPr/>
          </p:nvSpPr>
          <p:spPr bwMode="auto">
            <a:xfrm>
              <a:off x="2231740" y="2240868"/>
              <a:ext cx="504056" cy="288032"/>
            </a:xfrm>
            <a:prstGeom prst="notchedRightArrow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燕尾形箭头 18"/>
            <p:cNvSpPr/>
            <p:nvPr/>
          </p:nvSpPr>
          <p:spPr bwMode="auto">
            <a:xfrm>
              <a:off x="4247964" y="2240868"/>
              <a:ext cx="504056" cy="288032"/>
            </a:xfrm>
            <a:prstGeom prst="notchedRightArrow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燕尾形箭头 19"/>
            <p:cNvSpPr/>
            <p:nvPr/>
          </p:nvSpPr>
          <p:spPr bwMode="auto">
            <a:xfrm>
              <a:off x="6336196" y="2240868"/>
              <a:ext cx="504056" cy="288032"/>
            </a:xfrm>
            <a:prstGeom prst="notchedRightArrow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683568" y="2924944"/>
            <a:ext cx="172819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00FF"/>
                </a:solidFill>
              </a:rPr>
              <a:t>分析设计任务</a:t>
            </a:r>
            <a:r>
              <a:rPr lang="zh-CN" altLang="en-US" sz="2000" dirty="0" smtClean="0">
                <a:solidFill>
                  <a:srgbClr val="FF0000"/>
                </a:solidFill>
              </a:rPr>
              <a:t>了解性能指标内容及要求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zh-CN" altLang="en-US" sz="2000" dirty="0" smtClean="0">
                <a:solidFill>
                  <a:srgbClr val="0000FF"/>
                </a:solidFill>
              </a:rPr>
              <a:t>明确系统应完成的任务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2592288" y="2828836"/>
            <a:ext cx="18356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 dirty="0" smtClean="0">
                <a:solidFill>
                  <a:srgbClr val="FF0000"/>
                </a:solidFill>
              </a:rPr>
              <a:t>提出功能设计方案</a:t>
            </a:r>
            <a:r>
              <a:rPr lang="en-US" altLang="zh-CN" sz="2000" dirty="0" smtClean="0">
                <a:solidFill>
                  <a:schemeClr val="tx1"/>
                </a:solidFill>
              </a:rPr>
              <a:t>—</a:t>
            </a:r>
            <a:r>
              <a:rPr lang="zh-CN" altLang="zh-CN" sz="2000" dirty="0" smtClean="0">
                <a:solidFill>
                  <a:schemeClr val="tx1"/>
                </a:solidFill>
              </a:rPr>
              <a:t>把要完成的任务分配给若干单元电路，</a:t>
            </a:r>
            <a:r>
              <a:rPr lang="zh-CN" altLang="zh-CN" sz="2000" dirty="0" smtClean="0">
                <a:solidFill>
                  <a:srgbClr val="FF0000"/>
                </a:solidFill>
              </a:rPr>
              <a:t>画出一个能表示各单元功能的整机原理框图</a:t>
            </a:r>
            <a:r>
              <a:rPr lang="zh-CN" altLang="zh-CN" sz="2000" dirty="0" smtClean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16016" y="2852936"/>
            <a:ext cx="172819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 dirty="0" smtClean="0">
                <a:solidFill>
                  <a:srgbClr val="0000FF"/>
                </a:solidFill>
              </a:rPr>
              <a:t>明确单元电路的任务，前后级的关系</a:t>
            </a:r>
            <a:r>
              <a:rPr lang="zh-CN" altLang="zh-CN" sz="2000" dirty="0" smtClean="0">
                <a:solidFill>
                  <a:schemeClr val="tx1"/>
                </a:solidFill>
              </a:rPr>
              <a:t>。</a:t>
            </a:r>
            <a:r>
              <a:rPr lang="zh-CN" altLang="en-US" sz="2000" dirty="0" smtClean="0">
                <a:solidFill>
                  <a:srgbClr val="FF0000"/>
                </a:solidFill>
              </a:rPr>
              <a:t>选用集成电路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r>
              <a:rPr lang="zh-CN" altLang="zh-CN" sz="2000" dirty="0" smtClean="0">
                <a:solidFill>
                  <a:srgbClr val="0000FF"/>
                </a:solidFill>
              </a:rPr>
              <a:t>参数</a:t>
            </a:r>
            <a:r>
              <a:rPr lang="zh-CN" altLang="en-US" sz="2000" dirty="0" smtClean="0">
                <a:solidFill>
                  <a:srgbClr val="0000FF"/>
                </a:solidFill>
              </a:rPr>
              <a:t>计算</a:t>
            </a:r>
            <a:r>
              <a:rPr lang="zh-CN" altLang="zh-CN" sz="2000" dirty="0" smtClean="0">
                <a:solidFill>
                  <a:srgbClr val="0000FF"/>
                </a:solidFill>
              </a:rPr>
              <a:t>应满足指标要求</a:t>
            </a:r>
            <a:r>
              <a:rPr lang="zh-CN" altLang="en-US" sz="2000" dirty="0" smtClean="0">
                <a:solidFill>
                  <a:srgbClr val="0000FF"/>
                </a:solidFill>
              </a:rPr>
              <a:t>并</a:t>
            </a:r>
            <a:r>
              <a:rPr lang="zh-CN" altLang="zh-CN" sz="2000" dirty="0" smtClean="0">
                <a:solidFill>
                  <a:srgbClr val="0000FF"/>
                </a:solidFill>
              </a:rPr>
              <a:t>留有足够裕量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zh-CN" altLang="zh-CN" sz="20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32240" y="2924944"/>
            <a:ext cx="1800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 dirty="0" smtClean="0">
                <a:solidFill>
                  <a:srgbClr val="FF0000"/>
                </a:solidFill>
              </a:rPr>
              <a:t>图形符号标准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zh-CN" sz="2000" dirty="0" smtClean="0">
                <a:solidFill>
                  <a:srgbClr val="0000FF"/>
                </a:solidFill>
              </a:rPr>
              <a:t>连接线为直线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zh-CN" sz="2000" dirty="0" smtClean="0">
                <a:solidFill>
                  <a:srgbClr val="FF0000"/>
                </a:solidFill>
              </a:rPr>
              <a:t>信号流向</a:t>
            </a:r>
            <a:r>
              <a:rPr lang="zh-CN" altLang="en-US" sz="2000" dirty="0" smtClean="0">
                <a:solidFill>
                  <a:srgbClr val="FF0000"/>
                </a:solidFill>
              </a:rPr>
              <a:t>清楚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zh-CN" sz="2000" dirty="0" smtClean="0">
                <a:solidFill>
                  <a:srgbClr val="0000FF"/>
                </a:solidFill>
              </a:rPr>
              <a:t>图面清晰</a:t>
            </a:r>
            <a:r>
              <a:rPr lang="zh-CN" altLang="en-US" sz="2000" dirty="0" smtClean="0">
                <a:solidFill>
                  <a:srgbClr val="0000FF"/>
                </a:solidFill>
              </a:rPr>
              <a:t>易懂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9" name="Rectangle 5"/>
          <p:cNvSpPr>
            <a:spLocks noChangeArrowheads="1"/>
          </p:cNvSpPr>
          <p:nvPr/>
        </p:nvSpPr>
        <p:spPr bwMode="auto">
          <a:xfrm>
            <a:off x="251520" y="1533292"/>
            <a:ext cx="84248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125000"/>
              </a:lnSpc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1"/>
                </a:solidFill>
              </a:rPr>
              <a:t>主持人控制的“抢答”“复位”</a:t>
            </a:r>
            <a:r>
              <a:rPr lang="zh-CN" altLang="en-US" sz="2400" dirty="0">
                <a:solidFill>
                  <a:schemeClr val="tx1"/>
                </a:solidFill>
              </a:rPr>
              <a:t>功能</a:t>
            </a:r>
            <a:r>
              <a:rPr lang="zh-CN" altLang="en-US" sz="2400" dirty="0" smtClean="0">
                <a:solidFill>
                  <a:schemeClr val="tx1"/>
                </a:solidFill>
              </a:rPr>
              <a:t>，是根据抢答锁存器的需求来设计的。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251520" y="650746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95288" y="1123306"/>
            <a:ext cx="28135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2．</a:t>
            </a:r>
            <a:r>
              <a:rPr lang="zh-CN" altLang="en-US" sz="2400" dirty="0" smtClean="0">
                <a:solidFill>
                  <a:schemeClr val="tx1"/>
                </a:solidFill>
              </a:rPr>
              <a:t>主持人控制电路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768" y="2492896"/>
            <a:ext cx="842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仿宋_GB2312" pitchFamily="49" charset="-122"/>
              </a:rPr>
              <a:t>主持人控制电路的功能</a:t>
            </a:r>
            <a:endParaRPr lang="en-US" altLang="zh-CN" sz="2400" dirty="0" smtClean="0">
              <a:solidFill>
                <a:schemeClr val="tx1"/>
              </a:solidFill>
              <a:latin typeface="仿宋_GB2312" pitchFamily="49" charset="-122"/>
            </a:endParaRPr>
          </a:p>
          <a:p>
            <a:pPr indent="2667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主持人发出抢答信号前或同时，立即</a:t>
            </a:r>
            <a:r>
              <a:rPr lang="zh-CN" altLang="en-US" sz="2400" dirty="0" smtClean="0">
                <a:solidFill>
                  <a:srgbClr val="FF0000"/>
                </a:solidFill>
              </a:rPr>
              <a:t>使各触发器清零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为抢答做好准备。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768" y="3933056"/>
            <a:ext cx="842486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>
              <a:lnSpc>
                <a:spcPct val="125000"/>
              </a:lnSpc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1"/>
                </a:solidFill>
              </a:rPr>
              <a:t>触发器的清零，可用</a:t>
            </a:r>
            <a:r>
              <a:rPr lang="zh-CN" altLang="en-US" sz="2400" dirty="0">
                <a:solidFill>
                  <a:schemeClr val="tx1"/>
                </a:solidFill>
              </a:rPr>
              <a:t>一个按钮来</a:t>
            </a:r>
            <a:r>
              <a:rPr lang="zh-CN" altLang="en-US" sz="2400" dirty="0">
                <a:solidFill>
                  <a:srgbClr val="FF0000"/>
                </a:solidFill>
              </a:rPr>
              <a:t>控制触发器的清零端</a:t>
            </a:r>
            <a:r>
              <a:rPr lang="zh-CN" altLang="en-US" sz="2400" dirty="0">
                <a:solidFill>
                  <a:schemeClr val="tx1"/>
                </a:solidFill>
              </a:rPr>
              <a:t>来实现。</a:t>
            </a:r>
          </a:p>
          <a:p>
            <a:pPr indent="266700">
              <a:lnSpc>
                <a:spcPct val="125000"/>
              </a:lnSpc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1"/>
                </a:solidFill>
              </a:rPr>
              <a:t>主持人</a:t>
            </a:r>
            <a:r>
              <a:rPr lang="zh-CN" altLang="en-US" sz="2400" dirty="0">
                <a:solidFill>
                  <a:schemeClr val="tx1"/>
                </a:solidFill>
              </a:rPr>
              <a:t>宣布开始，按下按钮使触发器清零，即复位，</a:t>
            </a:r>
            <a:r>
              <a:rPr lang="zh-CN" altLang="en-US" sz="2400" dirty="0" smtClean="0">
                <a:solidFill>
                  <a:schemeClr val="tx1"/>
                </a:solidFill>
              </a:rPr>
              <a:t>此时选手按钮失效；</a:t>
            </a:r>
            <a:r>
              <a:rPr lang="zh-CN" altLang="en-US" sz="2400" dirty="0">
                <a:solidFill>
                  <a:schemeClr val="tx1"/>
                </a:solidFill>
              </a:rPr>
              <a:t>松开按钮时使触发器处于工作状态</a:t>
            </a:r>
            <a:r>
              <a:rPr lang="zh-CN" altLang="en-US" sz="2400" dirty="0" smtClean="0">
                <a:solidFill>
                  <a:schemeClr val="tx1"/>
                </a:solidFill>
              </a:rPr>
              <a:t>，选手按钮生效。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7" name="Rectangle 5"/>
          <p:cNvSpPr>
            <a:spLocks noChangeArrowheads="1"/>
          </p:cNvSpPr>
          <p:nvPr/>
        </p:nvSpPr>
        <p:spPr bwMode="auto">
          <a:xfrm>
            <a:off x="323528" y="1533292"/>
            <a:ext cx="83529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4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将抢答锁存器输出的</a:t>
            </a:r>
            <a:r>
              <a:rPr lang="zh-CN" altLang="en-US" sz="2400" dirty="0" smtClean="0">
                <a:solidFill>
                  <a:srgbClr val="FF0000"/>
                </a:solidFill>
              </a:rPr>
              <a:t>特定信息转化成</a:t>
            </a:r>
            <a:r>
              <a:rPr lang="en-US" altLang="zh-CN" sz="2400" dirty="0" smtClean="0">
                <a:solidFill>
                  <a:srgbClr val="FF0000"/>
                </a:solidFill>
              </a:rPr>
              <a:t>8421BCD</a:t>
            </a:r>
            <a:r>
              <a:rPr lang="zh-CN" altLang="en-US" sz="2400" dirty="0" smtClean="0">
                <a:solidFill>
                  <a:srgbClr val="FF0000"/>
                </a:solidFill>
              </a:rPr>
              <a:t>码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77228" name="Group 396"/>
          <p:cNvGraphicFramePr>
            <a:graphicFrameLocks noGrp="1"/>
          </p:cNvGraphicFramePr>
          <p:nvPr/>
        </p:nvGraphicFramePr>
        <p:xfrm>
          <a:off x="3852400" y="2559918"/>
          <a:ext cx="4320000" cy="2381250"/>
        </p:xfrm>
        <a:graphic>
          <a:graphicData uri="http://schemas.openxmlformats.org/drawingml/2006/table">
            <a:tbl>
              <a:tblPr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2635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输入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输出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1520" y="650746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95288" y="1123306"/>
            <a:ext cx="18854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3．</a:t>
            </a:r>
            <a:r>
              <a:rPr lang="zh-CN" altLang="en-US" sz="2400" dirty="0" smtClean="0">
                <a:solidFill>
                  <a:schemeClr val="tx1"/>
                </a:solidFill>
              </a:rPr>
              <a:t>编码电路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1920" y="2176288"/>
            <a:ext cx="111601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组号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1 ~ 4</a:t>
            </a:r>
            <a:endParaRPr lang="zh-CN" alt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029021" y="2132856"/>
            <a:ext cx="1991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编码电路真值表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11560" y="2084348"/>
            <a:ext cx="1702710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i="1" dirty="0" err="1" smtClean="0">
                <a:solidFill>
                  <a:srgbClr val="FF0000"/>
                </a:solidFill>
                <a:latin typeface="+mn-lt"/>
              </a:rPr>
              <a:t>Q</a:t>
            </a:r>
            <a:r>
              <a:rPr lang="en-US" altLang="zh-CN" sz="2400" i="1" baseline="-2500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相互牵制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39552" y="3861048"/>
            <a:ext cx="1043876" cy="51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 = 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+mn-lt"/>
              </a:rPr>
              <a:t>4</a:t>
            </a:r>
            <a:endParaRPr lang="zh-CN" altLang="en-US" sz="2400" baseline="-25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39552" y="4407968"/>
            <a:ext cx="889987" cy="51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D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 = 0</a:t>
            </a:r>
            <a:endParaRPr lang="zh-CN" altLang="en-US" sz="2400" baseline="-250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83010" y="2578100"/>
          <a:ext cx="2836862" cy="585788"/>
        </p:xfrm>
        <a:graphic>
          <a:graphicData uri="http://schemas.openxmlformats.org/presentationml/2006/ole">
            <p:oleObj spid="_x0000_s138242" name="公式" r:id="rId3" imgW="1231560" imgH="253800" progId="Equation.3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54435" y="3213100"/>
          <a:ext cx="2865437" cy="585788"/>
        </p:xfrm>
        <a:graphic>
          <a:graphicData uri="http://schemas.openxmlformats.org/presentationml/2006/ole">
            <p:oleObj spid="_x0000_s138244" name="公式" r:id="rId4" imgW="1244520" imgH="253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7" grpId="0"/>
      <p:bldP spid="9" grpId="0" animBg="1"/>
      <p:bldP spid="12" grpId="0"/>
      <p:bldP spid="13" grpId="0"/>
      <p:bldP spid="16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74600" y="11663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dirty="0" smtClean="0">
                <a:solidFill>
                  <a:srgbClr val="FF0000"/>
                </a:solidFill>
              </a:rPr>
              <a:t>触发器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设计竞赛抢答器</a:t>
            </a:r>
            <a:r>
              <a:rPr lang="zh-CN" altLang="en-US" sz="2800" dirty="0" smtClean="0">
                <a:solidFill>
                  <a:srgbClr val="FF0000"/>
                </a:solidFill>
              </a:rPr>
              <a:t>（提示）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1520" y="650746"/>
            <a:ext cx="3890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单元</a:t>
            </a:r>
            <a:r>
              <a:rPr lang="zh-CN" altLang="en-US" sz="2400" dirty="0">
                <a:solidFill>
                  <a:schemeClr val="tx1"/>
                </a:solidFill>
              </a:rPr>
              <a:t>电路设计、器件</a:t>
            </a:r>
            <a:r>
              <a:rPr lang="zh-CN" altLang="en-US" sz="2400" dirty="0" smtClean="0">
                <a:solidFill>
                  <a:schemeClr val="tx1"/>
                </a:solidFill>
              </a:rPr>
              <a:t>选择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95288" y="1123306"/>
            <a:ext cx="18854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3．</a:t>
            </a:r>
            <a:r>
              <a:rPr lang="zh-CN" altLang="en-US" sz="2400" dirty="0" smtClean="0">
                <a:solidFill>
                  <a:schemeClr val="tx1"/>
                </a:solidFill>
              </a:rPr>
              <a:t>编码电路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23528" y="1533292"/>
            <a:ext cx="83529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400"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将抢答锁存器输出的</a:t>
            </a:r>
            <a:r>
              <a:rPr lang="zh-CN" altLang="en-US" sz="2400" dirty="0" smtClean="0">
                <a:solidFill>
                  <a:srgbClr val="FF0000"/>
                </a:solidFill>
              </a:rPr>
              <a:t>特定信息转化成</a:t>
            </a:r>
            <a:r>
              <a:rPr lang="en-US" altLang="zh-CN" sz="2400" dirty="0" smtClean="0">
                <a:solidFill>
                  <a:srgbClr val="FF0000"/>
                </a:solidFill>
              </a:rPr>
              <a:t>8421BCD</a:t>
            </a:r>
            <a:r>
              <a:rPr lang="zh-CN" altLang="en-US" sz="2400" dirty="0" smtClean="0">
                <a:solidFill>
                  <a:srgbClr val="FF0000"/>
                </a:solidFill>
              </a:rPr>
              <a:t>码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51920" y="2176288"/>
            <a:ext cx="111601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组号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5 ~ 8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029021" y="2132856"/>
            <a:ext cx="1991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编码电路真值表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7" name="Group 396"/>
          <p:cNvGraphicFramePr>
            <a:graphicFrameLocks noGrp="1"/>
          </p:cNvGraphicFramePr>
          <p:nvPr/>
        </p:nvGraphicFramePr>
        <p:xfrm>
          <a:off x="3852400" y="2559918"/>
          <a:ext cx="4320000" cy="2381250"/>
        </p:xfrm>
        <a:graphic>
          <a:graphicData uri="http://schemas.openxmlformats.org/drawingml/2006/table">
            <a:tbl>
              <a:tblPr/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2635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输入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输出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66900" algn="l"/>
                        </a:tabLst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1560" y="2084348"/>
            <a:ext cx="1702710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i="1" dirty="0" err="1" smtClean="0">
                <a:solidFill>
                  <a:srgbClr val="FF0000"/>
                </a:solidFill>
                <a:latin typeface="+mn-lt"/>
              </a:rPr>
              <a:t>Q</a:t>
            </a:r>
            <a:r>
              <a:rPr lang="en-US" altLang="zh-CN" sz="2400" i="1" baseline="-2500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</a:rPr>
              <a:t>相互牵制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25264" y="5013176"/>
            <a:ext cx="10615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D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 = 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</a:rPr>
              <a:t>Q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+mn-lt"/>
              </a:rPr>
              <a:t>4</a:t>
            </a:r>
            <a:endParaRPr lang="zh-CN" altLang="en-US" sz="2400" baseline="-250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83010" y="2578100"/>
          <a:ext cx="2836862" cy="585788"/>
        </p:xfrm>
        <a:graphic>
          <a:graphicData uri="http://schemas.openxmlformats.org/presentationml/2006/ole">
            <p:oleObj spid="_x0000_s139266" name="公式" r:id="rId3" imgW="1231560" imgH="253800" progId="Equation.3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54435" y="3213100"/>
          <a:ext cx="2865437" cy="585788"/>
        </p:xfrm>
        <a:graphic>
          <a:graphicData uri="http://schemas.openxmlformats.org/presentationml/2006/ole">
            <p:oleObj spid="_x0000_s139267" name="公式" r:id="rId4" imgW="1244520" imgH="253800" progId="Equation.3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39552" y="3905250"/>
          <a:ext cx="2220912" cy="468312"/>
        </p:xfrm>
        <a:graphic>
          <a:graphicData uri="http://schemas.openxmlformats.org/presentationml/2006/ole">
            <p:oleObj spid="_x0000_s139268" name="公式" r:id="rId5" imgW="965160" imgH="203040" progId="Equation.3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41335" y="4449763"/>
          <a:ext cx="2074863" cy="585787"/>
        </p:xfrm>
        <a:graphic>
          <a:graphicData uri="http://schemas.openxmlformats.org/presentationml/2006/ole">
            <p:oleObj spid="_x0000_s139269" name="公式" r:id="rId6" imgW="901440" imgH="253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94" name="Text Box 18"/>
          <p:cNvSpPr txBox="1">
            <a:spLocks noChangeArrowheads="1"/>
          </p:cNvSpPr>
          <p:nvPr/>
        </p:nvSpPr>
        <p:spPr bwMode="auto">
          <a:xfrm>
            <a:off x="2676288" y="260648"/>
            <a:ext cx="3791424" cy="52322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</a:rPr>
              <a:t>分组、要求及器件指定</a:t>
            </a:r>
            <a:endParaRPr lang="zh-CN" altLang="en-US" sz="2800" b="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2" y="855876"/>
          <a:ext cx="8042749" cy="4166400"/>
        </p:xfrm>
        <a:graphic>
          <a:graphicData uri="http://schemas.openxmlformats.org/drawingml/2006/table">
            <a:tbl>
              <a:tblPr/>
              <a:tblGrid>
                <a:gridCol w="684000"/>
                <a:gridCol w="720000"/>
                <a:gridCol w="1260000"/>
                <a:gridCol w="1188000"/>
                <a:gridCol w="4190749"/>
              </a:tblGrid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组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号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控制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主要器件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显示组号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给定器件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endParaRPr lang="zh-CN" sz="20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抢</a:t>
                      </a:r>
                      <a:endParaRPr lang="en-US" altLang="zh-CN" sz="2000" b="1" kern="100" dirty="0" smtClean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答</a:t>
                      </a:r>
                      <a:endParaRPr lang="en-US" altLang="zh-CN" sz="2000" b="1" kern="100" dirty="0" smtClean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信</a:t>
                      </a:r>
                      <a:endParaRPr lang="en-US" altLang="zh-CN" sz="2000" b="1" kern="100" dirty="0" smtClean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号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触发器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4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74LS74</a:t>
                      </a: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2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74LS74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1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74LS20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1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，</a:t>
                      </a:r>
                      <a:endParaRPr lang="en-US" altLang="zh-CN" sz="2000" b="1" kern="100" dirty="0" smtClean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74LS00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3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数码管，电阻，逻辑开关，导线等。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2</a:t>
                      </a:r>
                      <a:endParaRPr lang="zh-CN" sz="20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触发器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8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3</a:t>
                      </a:r>
                      <a:endParaRPr lang="zh-CN" sz="2000" b="1" kern="10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JK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触发器</a:t>
                      </a:r>
                      <a:endParaRPr lang="en-US" altLang="zh-CN" sz="2000" b="1" kern="100" dirty="0" smtClean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J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=1 </a:t>
                      </a: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=0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4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74LS112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2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74LS74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1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74LS20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1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74LS00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3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数码管，电阻，逻辑开关，导线等。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4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JK</a:t>
                      </a:r>
                      <a:r>
                        <a:rPr lang="zh-CN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触发器</a:t>
                      </a:r>
                      <a:endParaRPr lang="en-US" altLang="zh-CN" sz="2000" b="1" kern="100" dirty="0" smtClean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J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=1 </a:t>
                      </a: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=0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8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5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JK</a:t>
                      </a:r>
                      <a:r>
                        <a:rPr lang="zh-CN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触发器</a:t>
                      </a:r>
                      <a:endParaRPr lang="en-US" altLang="zh-CN" sz="2000" b="1" kern="100" dirty="0" smtClean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J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=1 </a:t>
                      </a: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=1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4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6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JK</a:t>
                      </a:r>
                      <a:r>
                        <a:rPr lang="zh-CN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触发器</a:t>
                      </a:r>
                      <a:endParaRPr lang="en-US" altLang="zh-CN" sz="2000" b="1" kern="100" dirty="0" smtClean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J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=1 </a:t>
                      </a: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=1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8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3036965" y="5104348"/>
            <a:ext cx="3070071" cy="52322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</a:rPr>
              <a:t>电源由实验台提供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94" name="Text Box 18"/>
          <p:cNvSpPr txBox="1">
            <a:spLocks noChangeArrowheads="1"/>
          </p:cNvSpPr>
          <p:nvPr/>
        </p:nvSpPr>
        <p:spPr bwMode="auto">
          <a:xfrm>
            <a:off x="2676288" y="260648"/>
            <a:ext cx="3791424" cy="52322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</a:rPr>
              <a:t>分组、要求及器件指定</a:t>
            </a:r>
            <a:endParaRPr lang="zh-CN" altLang="en-US" sz="2800" b="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2" y="855876"/>
          <a:ext cx="8042749" cy="4166400"/>
        </p:xfrm>
        <a:graphic>
          <a:graphicData uri="http://schemas.openxmlformats.org/drawingml/2006/table">
            <a:tbl>
              <a:tblPr/>
              <a:tblGrid>
                <a:gridCol w="684000"/>
                <a:gridCol w="720000"/>
                <a:gridCol w="1260000"/>
                <a:gridCol w="1188000"/>
                <a:gridCol w="4190749"/>
              </a:tblGrid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组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号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控制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主要器件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显示组号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给定器件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输</a:t>
                      </a:r>
                      <a:endParaRPr lang="en-US" altLang="zh-CN" sz="2000" b="1" kern="100" dirty="0" smtClean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入</a:t>
                      </a:r>
                      <a:endParaRPr lang="en-US" altLang="zh-CN" sz="2000" b="1" kern="100" dirty="0" smtClean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信</a:t>
                      </a:r>
                      <a:endParaRPr lang="en-US" altLang="zh-CN" sz="2000" b="1" kern="100" dirty="0" smtClean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号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触发器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4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74LS74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2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74LS74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1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74LS20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1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，</a:t>
                      </a:r>
                      <a:endParaRPr lang="en-US" altLang="zh-CN" sz="2000" b="1" kern="100" dirty="0" smtClean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74LS00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2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数码管，电阻，逻辑开关，导线等。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8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触发器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8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9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JK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触发器</a:t>
                      </a:r>
                      <a:endParaRPr lang="en-US" altLang="zh-CN" sz="2000" b="1" kern="100" dirty="0" smtClean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J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=1 </a:t>
                      </a: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=0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4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74LS112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2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74LS74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1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74LS20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1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74LS00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  <a:sym typeface="Symbol"/>
                        </a:rPr>
                        <a:t>2</a:t>
                      </a:r>
                      <a:r>
                        <a:rPr 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数码管，电阻，逻辑开关，导线等。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10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JK</a:t>
                      </a:r>
                      <a:r>
                        <a:rPr lang="zh-CN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触发器</a:t>
                      </a:r>
                      <a:endParaRPr lang="en-US" altLang="zh-CN" sz="2000" b="1" kern="100" dirty="0" smtClean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J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=1 </a:t>
                      </a: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=0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8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11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JK</a:t>
                      </a:r>
                      <a:r>
                        <a:rPr lang="zh-CN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触发器</a:t>
                      </a:r>
                      <a:endParaRPr lang="en-US" altLang="zh-CN" sz="2000" b="1" kern="100" dirty="0" smtClean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J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=1 </a:t>
                      </a: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=1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4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12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JK</a:t>
                      </a:r>
                      <a:r>
                        <a:rPr lang="zh-CN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触发器</a:t>
                      </a:r>
                      <a:endParaRPr lang="en-US" altLang="zh-CN" sz="2000" b="1" kern="100" dirty="0" smtClean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J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=1 </a:t>
                      </a:r>
                      <a:r>
                        <a:rPr lang="en-US" altLang="zh-CN" sz="2000" b="1" i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000" b="1" kern="100" dirty="0" smtClean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=1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lang="zh-CN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lang="en-US" sz="2000" b="1" kern="100" dirty="0"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8</a:t>
                      </a:r>
                      <a:endParaRPr lang="zh-CN" sz="2000" b="1" kern="100" dirty="0"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3036965" y="5104348"/>
            <a:ext cx="3070071" cy="52322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</a:rPr>
              <a:t>电源由实验台提供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94" name="Text Box 18"/>
          <p:cNvSpPr txBox="1">
            <a:spLocks noChangeArrowheads="1"/>
          </p:cNvSpPr>
          <p:nvPr/>
        </p:nvSpPr>
        <p:spPr bwMode="auto">
          <a:xfrm>
            <a:off x="3758315" y="260648"/>
            <a:ext cx="1627369" cy="52322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</a:rPr>
              <a:t>设计要求</a:t>
            </a:r>
            <a:endParaRPr lang="zh-CN" altLang="en-US" sz="28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42337" name="Rectangle 1"/>
          <p:cNvSpPr>
            <a:spLocks noChangeArrowheads="1"/>
          </p:cNvSpPr>
          <p:nvPr/>
        </p:nvSpPr>
        <p:spPr bwMode="auto">
          <a:xfrm>
            <a:off x="323528" y="741760"/>
            <a:ext cx="849694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用指定的器件和方法设计竞赛抢答器电路并实验验证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。</a:t>
            </a:r>
            <a:endParaRPr kumimoji="0" 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itchFamily="18" charset="0"/>
              </a:rPr>
              <a:t>题目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：用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  <a:sym typeface="Symbol" pitchFamily="18" charset="2"/>
              </a:rPr>
              <a:t>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触发器设计竞赛抢答器</a:t>
            </a: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  <a:sym typeface="Symbol" pitchFamily="18" charset="2"/>
            </a:endParaRPr>
          </a:p>
          <a:p>
            <a:pPr marL="0" marR="0" lvl="0" indent="2667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Times New Roman" pitchFamily="18" charset="0"/>
                <a:sym typeface="Symbol" pitchFamily="18" charset="2"/>
              </a:rPr>
              <a:t>具体的要求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  <a:sym typeface="Symbol" pitchFamily="18" charset="2"/>
              </a:rPr>
              <a:t>是：</a:t>
            </a:r>
          </a:p>
          <a:p>
            <a:pPr marL="0" marR="0" lvl="0" indent="2667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  <a:sym typeface="Symbol" pitchFamily="18" charset="2"/>
              </a:rPr>
              <a:t>用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触发器采用控制抢答信号（或输入信号），设计竞赛抢答器，功能为：</a:t>
            </a: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  <a:sym typeface="Symbol" pitchFamily="18" charset="2"/>
            </a:endParaRPr>
          </a:p>
          <a:p>
            <a:pPr marL="0" marR="0" lvl="0" indent="2667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  <a:sym typeface="Symbol" pitchFamily="18" charset="2"/>
              </a:rPr>
              <a:t>①抢答组数为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  <a:sym typeface="Symbol" pitchFamily="18" charset="2"/>
              </a:rPr>
              <a:t>组，组号为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  <a:sym typeface="Symbol" pitchFamily="18" charset="2"/>
              </a:rPr>
              <a:t>～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  <a:sym typeface="Symbol" pitchFamily="18" charset="2"/>
              </a:rPr>
              <a:t>号（或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  <a:sym typeface="Symbol" pitchFamily="18" charset="2"/>
              </a:rPr>
              <a:t>～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  <a:sym typeface="Symbol" pitchFamily="18" charset="2"/>
              </a:rPr>
              <a:t>8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  <a:sym typeface="Symbol" pitchFamily="18" charset="2"/>
              </a:rPr>
              <a:t>号）。</a:t>
            </a:r>
          </a:p>
          <a:p>
            <a:pPr marL="0" marR="0" lvl="0" indent="2667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  <a:sym typeface="Symbol" pitchFamily="18" charset="2"/>
              </a:rPr>
              <a:t>②抢答时，最先抢答一组的组号由数字显示，并能对抢中者有灯光的提示；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Times New Roman" pitchFamily="18" charset="0"/>
                <a:sym typeface="Symbol" pitchFamily="18" charset="2"/>
              </a:rPr>
              <a:t>无抢答时不显示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  <a:sym typeface="Symbol" pitchFamily="18" charset="2"/>
              </a:rPr>
              <a:t>。</a:t>
            </a:r>
          </a:p>
          <a:p>
            <a:pPr marL="0" marR="0" lvl="0" indent="2667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  <a:sym typeface="Symbol" pitchFamily="18" charset="2"/>
              </a:rPr>
              <a:t>③主持人能控制抢答器的“抢答”“复位”功能，即主持人按下“抢答”按钮后抢答有效并有灯光提示；未按下“抢答”按钮时，抢答按钮不起作用。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94" name="Text Box 18"/>
          <p:cNvSpPr txBox="1">
            <a:spLocks noChangeArrowheads="1"/>
          </p:cNvSpPr>
          <p:nvPr/>
        </p:nvSpPr>
        <p:spPr bwMode="auto">
          <a:xfrm>
            <a:off x="3758314" y="260648"/>
            <a:ext cx="1627369" cy="52322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仿宋_GB2312" pitchFamily="49" charset="-122"/>
              </a:rPr>
              <a:t>特别提示</a:t>
            </a:r>
            <a:endParaRPr lang="zh-CN" altLang="en-US" sz="280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142337" name="Rectangle 1"/>
          <p:cNvSpPr>
            <a:spLocks noChangeArrowheads="1"/>
          </p:cNvSpPr>
          <p:nvPr/>
        </p:nvSpPr>
        <p:spPr bwMode="auto">
          <a:xfrm>
            <a:off x="323528" y="795476"/>
            <a:ext cx="849694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_GB2312" pitchFamily="49" charset="-122"/>
                <a:cs typeface="Times New Roman" pitchFamily="18" charset="0"/>
              </a:rPr>
              <a:t>由于时间和实验设备的限制，特做如下说明：</a:t>
            </a:r>
            <a:endParaRPr kumimoji="0" lang="en-US" alt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dirty="0" smtClean="0">
                <a:solidFill>
                  <a:srgbClr val="FF0000"/>
                </a:solidFill>
                <a:latin typeface="仿宋_GB2312" pitchFamily="49" charset="-122"/>
                <a:cs typeface="Times New Roman" pitchFamily="18" charset="0"/>
              </a:rPr>
              <a:t>实验时：</a:t>
            </a:r>
            <a:endParaRPr kumimoji="0" lang="zh-CN" sz="2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仿宋_GB2312" pitchFamily="49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_GB2312" pitchFamily="49" charset="-122"/>
                <a:cs typeface="Times New Roman" pitchFamily="18" charset="0"/>
                <a:sym typeface="Symbol" pitchFamily="18" charset="2"/>
              </a:rPr>
              <a:t>①各组均不做电源电路，由实验台提供。</a:t>
            </a: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cs typeface="宋体" pitchFamily="2" charset="-122"/>
              <a:sym typeface="Symbol" pitchFamily="18" charset="2"/>
            </a:endParaRPr>
          </a:p>
          <a:p>
            <a:pPr marL="0" marR="0" lvl="0" indent="2667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_GB2312" pitchFamily="49" charset="-122"/>
                <a:cs typeface="Times New Roman" pitchFamily="18" charset="0"/>
                <a:sym typeface="Symbol" pitchFamily="18" charset="2"/>
              </a:rPr>
              <a:t>②译码和显示电路由实验板上提供的译码显示单元完成。</a:t>
            </a: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cs typeface="宋体" pitchFamily="2" charset="-122"/>
              <a:sym typeface="Symbol" pitchFamily="18" charset="2"/>
            </a:endParaRPr>
          </a:p>
          <a:p>
            <a:pPr lvl="0" indent="266700" eaLnBrk="0" hangingPunct="0">
              <a:lnSpc>
                <a:spcPct val="125000"/>
              </a:lnSpc>
            </a:pP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_GB2312" pitchFamily="49" charset="-122"/>
                <a:cs typeface="Times New Roman" pitchFamily="18" charset="0"/>
                <a:sym typeface="Symbol" pitchFamily="18" charset="2"/>
              </a:rPr>
              <a:t>③抢答信号</a:t>
            </a:r>
            <a:r>
              <a:rPr kumimoji="0" lang="zh-CN" altLang="en-US" sz="2400" dirty="0" smtClean="0">
                <a:solidFill>
                  <a:schemeClr val="tx1"/>
                </a:solidFill>
                <a:latin typeface="仿宋_GB2312" pitchFamily="49" charset="-122"/>
                <a:cs typeface="Times New Roman" pitchFamily="18" charset="0"/>
                <a:sym typeface="Symbol" pitchFamily="18" charset="2"/>
              </a:rPr>
              <a:t>由实验板上提供的逻辑电平输出单元完成。</a:t>
            </a:r>
            <a:endParaRPr kumimoji="0" lang="en-US" altLang="zh-CN" sz="2400" dirty="0" smtClean="0">
              <a:solidFill>
                <a:schemeClr val="tx1"/>
              </a:solidFill>
              <a:latin typeface="仿宋_GB2312" pitchFamily="49" charset="-122"/>
              <a:cs typeface="Times New Roman" pitchFamily="18" charset="0"/>
              <a:sym typeface="Symbol" pitchFamily="18" charset="2"/>
            </a:endParaRPr>
          </a:p>
          <a:p>
            <a:pPr lvl="0" indent="266700" eaLnBrk="0" hangingPunct="0">
              <a:lnSpc>
                <a:spcPct val="125000"/>
              </a:lnSpc>
            </a:pPr>
            <a:r>
              <a:rPr kumimoji="0" lang="zh-CN" altLang="en-US" sz="2400" dirty="0" smtClean="0">
                <a:solidFill>
                  <a:schemeClr val="tx1"/>
                </a:solidFill>
                <a:latin typeface="仿宋_GB2312" pitchFamily="49" charset="-122"/>
                <a:cs typeface="Times New Roman" pitchFamily="18" charset="0"/>
                <a:sym typeface="Symbol" pitchFamily="18" charset="2"/>
              </a:rPr>
              <a:t>④“无抢答不显示”功能不做。</a:t>
            </a:r>
            <a:endParaRPr kumimoji="0" lang="en-US" altLang="zh-CN" sz="2400" dirty="0" smtClean="0">
              <a:solidFill>
                <a:schemeClr val="tx1"/>
              </a:solidFill>
              <a:latin typeface="仿宋_GB2312" pitchFamily="49" charset="-122"/>
              <a:cs typeface="Times New Roman" pitchFamily="18" charset="0"/>
              <a:sym typeface="Symbol" pitchFamily="18" charset="2"/>
            </a:endParaRPr>
          </a:p>
          <a:p>
            <a:pPr lvl="0" indent="266700" eaLnBrk="0" hangingPunct="0">
              <a:lnSpc>
                <a:spcPct val="125000"/>
              </a:lnSpc>
            </a:pP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仿宋_GB2312" pitchFamily="49" charset="-122"/>
                <a:cs typeface="Times New Roman" pitchFamily="18" charset="0"/>
                <a:sym typeface="Symbol" pitchFamily="18" charset="2"/>
              </a:rPr>
              <a:t>设计报告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仿宋_GB2312" pitchFamily="49" charset="-122"/>
                <a:cs typeface="Times New Roman" pitchFamily="18" charset="0"/>
                <a:sym typeface="Symbol" pitchFamily="18" charset="2"/>
              </a:rPr>
              <a:t>中：</a:t>
            </a:r>
            <a:endParaRPr kumimoji="0" lang="en-US" altLang="zh-CN" sz="2400" dirty="0" smtClean="0">
              <a:solidFill>
                <a:srgbClr val="FF0000"/>
              </a:solidFill>
              <a:latin typeface="仿宋_GB2312" pitchFamily="49" charset="-122"/>
              <a:cs typeface="Times New Roman" pitchFamily="18" charset="0"/>
              <a:sym typeface="Symbol" pitchFamily="18" charset="2"/>
            </a:endParaRPr>
          </a:p>
          <a:p>
            <a:pPr lvl="0" indent="266700" eaLnBrk="0" hangingPunct="0">
              <a:lnSpc>
                <a:spcPct val="125000"/>
              </a:lnSpc>
            </a:pPr>
            <a:r>
              <a:rPr kumimoji="0" lang="zh-CN" altLang="en-US" sz="2400" dirty="0" smtClean="0">
                <a:solidFill>
                  <a:schemeClr val="tx1"/>
                </a:solidFill>
                <a:latin typeface="仿宋_GB2312" pitchFamily="49" charset="-122"/>
                <a:cs typeface="Times New Roman" pitchFamily="18" charset="0"/>
                <a:sym typeface="Symbol" pitchFamily="18" charset="2"/>
              </a:rPr>
              <a:t>②③④按设计要求进行。</a:t>
            </a: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WordArt 2"/>
          <p:cNvSpPr>
            <a:spLocks noChangeArrowheads="1" noChangeShapeType="1" noTextEdit="1"/>
          </p:cNvSpPr>
          <p:nvPr/>
        </p:nvSpPr>
        <p:spPr bwMode="auto">
          <a:xfrm>
            <a:off x="2506663" y="2624138"/>
            <a:ext cx="3794125" cy="15255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latin typeface="仿宋_GB2312" pitchFamily="49" charset="-122"/>
              </a:rPr>
              <a:t>谢谢合作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528" y="188640"/>
            <a:ext cx="20345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电路的组装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16418" name="Text Box 2"/>
          <p:cNvSpPr txBox="1">
            <a:spLocks noChangeArrowheads="1"/>
          </p:cNvSpPr>
          <p:nvPr/>
        </p:nvSpPr>
        <p:spPr bwMode="auto">
          <a:xfrm>
            <a:off x="323850" y="755650"/>
            <a:ext cx="84963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2400" dirty="0" err="1">
                <a:solidFill>
                  <a:schemeClr val="tx1"/>
                </a:solidFill>
              </a:rPr>
              <a:t>集成电路的装插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　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认清方向，插</a:t>
            </a:r>
            <a:r>
              <a:rPr lang="zh-CN" altLang="en-US" sz="2400" dirty="0">
                <a:solidFill>
                  <a:schemeClr val="tx1"/>
                </a:solidFill>
              </a:rPr>
              <a:t>入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方向要一致，管脚不能弯曲</a:t>
            </a:r>
            <a:r>
              <a:rPr lang="en-US" altLang="en-US" sz="2400" dirty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2400" dirty="0" err="1">
                <a:solidFill>
                  <a:schemeClr val="tx1"/>
                </a:solidFill>
              </a:rPr>
              <a:t>元器件的位置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　</a:t>
            </a:r>
            <a:r>
              <a:rPr lang="zh-CN" altLang="en-US" sz="2400" dirty="0" smtClean="0">
                <a:solidFill>
                  <a:schemeClr val="tx1"/>
                </a:solidFill>
              </a:rPr>
              <a:t>根据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功能确定元件位置，按信号的流</a:t>
            </a:r>
            <a:r>
              <a:rPr lang="zh-CN" altLang="en-US" sz="2400" dirty="0">
                <a:solidFill>
                  <a:schemeClr val="tx1"/>
                </a:solidFill>
              </a:rPr>
              <a:t>向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将元件顺序地连接</a:t>
            </a:r>
            <a:r>
              <a:rPr lang="en-US" altLang="en-US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2400" dirty="0" err="1">
                <a:solidFill>
                  <a:schemeClr val="tx1"/>
                </a:solidFill>
              </a:rPr>
              <a:t>导线的选用和连接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　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正电源用红线，地线用黑线</a:t>
            </a:r>
            <a:r>
              <a:rPr lang="en-US" altLang="en-US" sz="2400" dirty="0" err="1">
                <a:solidFill>
                  <a:schemeClr val="tx1"/>
                </a:solidFill>
              </a:rPr>
              <a:t>，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信号线用其他颜色的线</a:t>
            </a:r>
            <a:r>
              <a:rPr lang="en-US" altLang="en-US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　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导线要紧贴在插接板上</a:t>
            </a:r>
            <a:r>
              <a:rPr lang="en-US" altLang="en-US" sz="2400" dirty="0" err="1">
                <a:solidFill>
                  <a:schemeClr val="tx1"/>
                </a:solidFill>
              </a:rPr>
              <a:t>，避免接触不良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en-US" sz="2400" dirty="0" err="1">
                <a:solidFill>
                  <a:schemeClr val="tx1"/>
                </a:solidFill>
              </a:rPr>
              <a:t>连线不允许跨接在集成电路上，尽量做到横平竖直</a:t>
            </a:r>
            <a:r>
              <a:rPr lang="en-US" altLang="en-US" sz="2400" dirty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70" name="Text Box 6"/>
          <p:cNvSpPr txBox="1">
            <a:spLocks noChangeArrowheads="1"/>
          </p:cNvSpPr>
          <p:nvPr/>
        </p:nvSpPr>
        <p:spPr bwMode="auto">
          <a:xfrm>
            <a:off x="323850" y="692696"/>
            <a:ext cx="84963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　</a:t>
            </a:r>
            <a:r>
              <a:rPr lang="zh-CN" altLang="en-US" sz="2400" dirty="0" smtClean="0">
                <a:solidFill>
                  <a:schemeClr val="tx1"/>
                </a:solidFill>
              </a:rPr>
              <a:t>对于新设计的电路推荐</a:t>
            </a:r>
            <a:r>
              <a:rPr lang="zh-CN" altLang="en-US" sz="2400" dirty="0" smtClean="0">
                <a:solidFill>
                  <a:srgbClr val="FF0000"/>
                </a:solidFill>
              </a:rPr>
              <a:t>边</a:t>
            </a:r>
            <a:r>
              <a:rPr lang="zh-CN" altLang="en-US" sz="2400" dirty="0">
                <a:solidFill>
                  <a:srgbClr val="FF0000"/>
                </a:solidFill>
              </a:rPr>
              <a:t>安装边调试</a:t>
            </a:r>
            <a:r>
              <a:rPr lang="zh-CN" altLang="en-US" sz="2400" dirty="0">
                <a:solidFill>
                  <a:schemeClr val="tx1"/>
                </a:solidFill>
              </a:rPr>
              <a:t>的方法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　一个总电路按照框图上的功能分成若干单元电路，每个单元电路分别进行安装和调试，即边安装边调试，在完成各单元电路调试的基础上逐步扩大安装和调试的范围，最后完成整机调试。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　此方法既便于调试，又可及时发现和解决问题。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528" y="188640"/>
            <a:ext cx="20345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电路的调试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323850" y="548680"/>
            <a:ext cx="8496300" cy="50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　</a:t>
            </a:r>
            <a:r>
              <a:rPr lang="zh-CN" altLang="en-US" sz="2000" dirty="0" smtClean="0">
                <a:solidFill>
                  <a:schemeClr val="tx1"/>
                </a:solidFill>
              </a:rPr>
              <a:t>总结</a:t>
            </a:r>
            <a:r>
              <a:rPr lang="zh-CN" altLang="en-US" sz="2000" dirty="0">
                <a:solidFill>
                  <a:schemeClr val="tx1"/>
                </a:solidFill>
              </a:rPr>
              <a:t>报告应包括以下几点：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　　⑴课题名称。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　　⑵内容摘要。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　　⑶设计内容及要求。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　　⑷比较和选定设计的系统方案，画出系统框图。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　　⑸单元电路设计、参数计算和器件选择。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　　⑹画出完整的电路图，并说明电路的工作原理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　　⑺组装调试的内容。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　　⑻总结设计电路的特点和方案的优缺点，指出课题的核心及实用价值，提出改进意见和展望。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　　⑼列出系统需要的元器件。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　　⑽收获、体会。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　　⑾列出参考文献。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3528" y="188640"/>
            <a:ext cx="17251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</a:rPr>
              <a:t>总结报告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WordArt 2"/>
          <p:cNvSpPr>
            <a:spLocks noChangeArrowheads="1" noChangeShapeType="1" noTextEdit="1"/>
          </p:cNvSpPr>
          <p:nvPr/>
        </p:nvSpPr>
        <p:spPr bwMode="auto">
          <a:xfrm>
            <a:off x="2809875" y="1773238"/>
            <a:ext cx="36004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800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仿宋_GB2312" pitchFamily="49" charset="-122"/>
              </a:rPr>
              <a:t>课程设计举例</a:t>
            </a:r>
          </a:p>
        </p:txBody>
      </p:sp>
      <p:sp>
        <p:nvSpPr>
          <p:cNvPr id="416771" name="WordArt 3"/>
          <p:cNvSpPr>
            <a:spLocks noChangeArrowheads="1" noChangeShapeType="1" noTextEdit="1"/>
          </p:cNvSpPr>
          <p:nvPr/>
        </p:nvSpPr>
        <p:spPr bwMode="auto">
          <a:xfrm>
            <a:off x="2267769" y="3213100"/>
            <a:ext cx="4896519" cy="949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tx1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仿宋_GB2312" pitchFamily="49" charset="-122"/>
              </a:rPr>
              <a:t>8</a:t>
            </a:r>
            <a:r>
              <a:rPr lang="zh-CN" altLang="en-US" sz="3600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tx1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仿宋_GB2312" pitchFamily="49" charset="-122"/>
              </a:rPr>
              <a:t>路竞赛抢答器</a:t>
            </a:r>
            <a:endParaRPr lang="zh-CN" altLang="en-US" sz="3600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chemeClr val="tx1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rgbClr val="FF0000"/>
          </a:solidFill>
          <a:miter lim="800000"/>
          <a:headEnd/>
          <a:tailEnd/>
        </a:ln>
        <a:effectLst/>
      </a:spPr>
      <a:bodyPr wrap="square" lIns="0" tIns="0" rIns="0" bIns="0" rtlCol="0" anchor="ctr">
        <a:spAutoFit/>
      </a:bodyPr>
      <a:lstStyle>
        <a:defPPr algn="ctr">
          <a:defRPr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9873</TotalTime>
  <Words>5172</Words>
  <Application>Microsoft Office PowerPoint</Application>
  <PresentationFormat>全屏显示(4:3)</PresentationFormat>
  <Paragraphs>2164</Paragraphs>
  <Slides>57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1" baseType="lpstr">
      <vt:lpstr>默认设计模板</vt:lpstr>
      <vt:lpstr>1_默认设计模板</vt:lpstr>
      <vt:lpstr>Microsoft 公式 3.0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</vt:vector>
  </TitlesOfParts>
  <Company>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砝码</dc:title>
  <dc:creator>Cao</dc:creator>
  <cp:lastModifiedBy>Cao</cp:lastModifiedBy>
  <cp:revision>512</cp:revision>
  <dcterms:created xsi:type="dcterms:W3CDTF">2004-08-10T00:26:33Z</dcterms:created>
  <dcterms:modified xsi:type="dcterms:W3CDTF">2021-10-26T23:32:32Z</dcterms:modified>
</cp:coreProperties>
</file>