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2" d="100"/>
          <a:sy n="72" d="100"/>
        </p:scale>
        <p:origin x="84"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CF0F94-C573-42B1-848B-C46D5EBFBA55}"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1270210F-4992-45F0-8F0E-CF3DFCBF47C3}">
      <dgm:prSet/>
      <dgm:spPr/>
      <dgm:t>
        <a:bodyPr/>
        <a:lstStyle/>
        <a:p>
          <a:r>
            <a:rPr lang="zh-CN" b="0" i="0" dirty="0"/>
            <a:t>第一个就是解放生产力。</a:t>
          </a:r>
          <a:endParaRPr lang="en-US" dirty="0"/>
        </a:p>
      </dgm:t>
    </dgm:pt>
    <dgm:pt modelId="{FB44434D-3981-4A12-90B1-F2250D47E2DB}" type="parTrans" cxnId="{BB9C2392-4CA4-4058-8E7E-02024B954389}">
      <dgm:prSet/>
      <dgm:spPr/>
      <dgm:t>
        <a:bodyPr/>
        <a:lstStyle/>
        <a:p>
          <a:endParaRPr lang="en-US"/>
        </a:p>
      </dgm:t>
    </dgm:pt>
    <dgm:pt modelId="{927D6DF8-FE34-4537-9929-DD238E33F0DE}" type="sibTrans" cxnId="{BB9C2392-4CA4-4058-8E7E-02024B954389}">
      <dgm:prSet/>
      <dgm:spPr/>
      <dgm:t>
        <a:bodyPr/>
        <a:lstStyle/>
        <a:p>
          <a:endParaRPr lang="en-US"/>
        </a:p>
      </dgm:t>
    </dgm:pt>
    <dgm:pt modelId="{E99B3DC1-B2CB-4803-A17F-8E5D3CEADE0C}">
      <dgm:prSet/>
      <dgm:spPr/>
      <dgm:t>
        <a:bodyPr/>
        <a:lstStyle/>
        <a:p>
          <a:r>
            <a:rPr lang="zh-CN" b="0" i="0"/>
            <a:t>第二个条件是要有一个先进的社会制度。</a:t>
          </a:r>
          <a:endParaRPr lang="en-US"/>
        </a:p>
      </dgm:t>
    </dgm:pt>
    <dgm:pt modelId="{98E3A898-521B-49BD-A537-0DFBD35BE220}" type="parTrans" cxnId="{CF5B403C-ED0E-4E1F-8655-EEE476C4EDF0}">
      <dgm:prSet/>
      <dgm:spPr/>
      <dgm:t>
        <a:bodyPr/>
        <a:lstStyle/>
        <a:p>
          <a:endParaRPr lang="en-US"/>
        </a:p>
      </dgm:t>
    </dgm:pt>
    <dgm:pt modelId="{95D8422C-AE5C-44E1-A9E5-D2811C76192A}" type="sibTrans" cxnId="{CF5B403C-ED0E-4E1F-8655-EEE476C4EDF0}">
      <dgm:prSet/>
      <dgm:spPr/>
      <dgm:t>
        <a:bodyPr/>
        <a:lstStyle/>
        <a:p>
          <a:endParaRPr lang="en-US"/>
        </a:p>
      </dgm:t>
    </dgm:pt>
    <dgm:pt modelId="{571D8E1F-44BC-47B8-AD22-A9F0400443DF}" type="pres">
      <dgm:prSet presAssocID="{9BCF0F94-C573-42B1-848B-C46D5EBFBA55}" presName="linear" presStyleCnt="0">
        <dgm:presLayoutVars>
          <dgm:dir/>
          <dgm:animLvl val="lvl"/>
          <dgm:resizeHandles val="exact"/>
        </dgm:presLayoutVars>
      </dgm:prSet>
      <dgm:spPr/>
    </dgm:pt>
    <dgm:pt modelId="{3AE01C53-8EC6-4142-885F-25712AEAC241}" type="pres">
      <dgm:prSet presAssocID="{1270210F-4992-45F0-8F0E-CF3DFCBF47C3}" presName="parentLin" presStyleCnt="0"/>
      <dgm:spPr/>
    </dgm:pt>
    <dgm:pt modelId="{28EF84D4-3B51-4910-B9A0-E5E4174E1E70}" type="pres">
      <dgm:prSet presAssocID="{1270210F-4992-45F0-8F0E-CF3DFCBF47C3}" presName="parentLeftMargin" presStyleLbl="node1" presStyleIdx="0" presStyleCnt="2"/>
      <dgm:spPr/>
    </dgm:pt>
    <dgm:pt modelId="{71156473-ACAE-4255-98EA-95D5B28189F8}" type="pres">
      <dgm:prSet presAssocID="{1270210F-4992-45F0-8F0E-CF3DFCBF47C3}" presName="parentText" presStyleLbl="node1" presStyleIdx="0" presStyleCnt="2">
        <dgm:presLayoutVars>
          <dgm:chMax val="0"/>
          <dgm:bulletEnabled val="1"/>
        </dgm:presLayoutVars>
      </dgm:prSet>
      <dgm:spPr/>
    </dgm:pt>
    <dgm:pt modelId="{4296C5F3-E64D-4FBC-8DA0-2DB5F423D043}" type="pres">
      <dgm:prSet presAssocID="{1270210F-4992-45F0-8F0E-CF3DFCBF47C3}" presName="negativeSpace" presStyleCnt="0"/>
      <dgm:spPr/>
    </dgm:pt>
    <dgm:pt modelId="{AA815A9D-4602-42E7-AFD8-B0B4F1B5BEDB}" type="pres">
      <dgm:prSet presAssocID="{1270210F-4992-45F0-8F0E-CF3DFCBF47C3}" presName="childText" presStyleLbl="conFgAcc1" presStyleIdx="0" presStyleCnt="2">
        <dgm:presLayoutVars>
          <dgm:bulletEnabled val="1"/>
        </dgm:presLayoutVars>
      </dgm:prSet>
      <dgm:spPr/>
    </dgm:pt>
    <dgm:pt modelId="{59C79180-805C-43D9-8C8F-3D66D29F8DD1}" type="pres">
      <dgm:prSet presAssocID="{927D6DF8-FE34-4537-9929-DD238E33F0DE}" presName="spaceBetweenRectangles" presStyleCnt="0"/>
      <dgm:spPr/>
    </dgm:pt>
    <dgm:pt modelId="{E1F59CB6-3940-4162-9DF6-B7B73CB1CF02}" type="pres">
      <dgm:prSet presAssocID="{E99B3DC1-B2CB-4803-A17F-8E5D3CEADE0C}" presName="parentLin" presStyleCnt="0"/>
      <dgm:spPr/>
    </dgm:pt>
    <dgm:pt modelId="{758B96E9-D613-4234-932C-8048138B4E56}" type="pres">
      <dgm:prSet presAssocID="{E99B3DC1-B2CB-4803-A17F-8E5D3CEADE0C}" presName="parentLeftMargin" presStyleLbl="node1" presStyleIdx="0" presStyleCnt="2"/>
      <dgm:spPr/>
    </dgm:pt>
    <dgm:pt modelId="{EA7C6665-4BE5-47D6-B2FE-79D8B4C82F4F}" type="pres">
      <dgm:prSet presAssocID="{E99B3DC1-B2CB-4803-A17F-8E5D3CEADE0C}" presName="parentText" presStyleLbl="node1" presStyleIdx="1" presStyleCnt="2">
        <dgm:presLayoutVars>
          <dgm:chMax val="0"/>
          <dgm:bulletEnabled val="1"/>
        </dgm:presLayoutVars>
      </dgm:prSet>
      <dgm:spPr/>
    </dgm:pt>
    <dgm:pt modelId="{3AA79A57-0652-452C-A3E0-51F03EC8BE48}" type="pres">
      <dgm:prSet presAssocID="{E99B3DC1-B2CB-4803-A17F-8E5D3CEADE0C}" presName="negativeSpace" presStyleCnt="0"/>
      <dgm:spPr/>
    </dgm:pt>
    <dgm:pt modelId="{E8587438-3D99-4B32-BEAF-A6EB665B4222}" type="pres">
      <dgm:prSet presAssocID="{E99B3DC1-B2CB-4803-A17F-8E5D3CEADE0C}" presName="childText" presStyleLbl="conFgAcc1" presStyleIdx="1" presStyleCnt="2">
        <dgm:presLayoutVars>
          <dgm:bulletEnabled val="1"/>
        </dgm:presLayoutVars>
      </dgm:prSet>
      <dgm:spPr/>
    </dgm:pt>
  </dgm:ptLst>
  <dgm:cxnLst>
    <dgm:cxn modelId="{CF5B403C-ED0E-4E1F-8655-EEE476C4EDF0}" srcId="{9BCF0F94-C573-42B1-848B-C46D5EBFBA55}" destId="{E99B3DC1-B2CB-4803-A17F-8E5D3CEADE0C}" srcOrd="1" destOrd="0" parTransId="{98E3A898-521B-49BD-A537-0DFBD35BE220}" sibTransId="{95D8422C-AE5C-44E1-A9E5-D2811C76192A}"/>
    <dgm:cxn modelId="{B8ACB33C-07C3-491B-A7DD-1628510BB00B}" type="presOf" srcId="{1270210F-4992-45F0-8F0E-CF3DFCBF47C3}" destId="{71156473-ACAE-4255-98EA-95D5B28189F8}" srcOrd="1" destOrd="0" presId="urn:microsoft.com/office/officeart/2005/8/layout/list1"/>
    <dgm:cxn modelId="{E1FD6A52-BDE5-460C-ABAC-FA24835FFD82}" type="presOf" srcId="{E99B3DC1-B2CB-4803-A17F-8E5D3CEADE0C}" destId="{758B96E9-D613-4234-932C-8048138B4E56}" srcOrd="0" destOrd="0" presId="urn:microsoft.com/office/officeart/2005/8/layout/list1"/>
    <dgm:cxn modelId="{BB9C2392-4CA4-4058-8E7E-02024B954389}" srcId="{9BCF0F94-C573-42B1-848B-C46D5EBFBA55}" destId="{1270210F-4992-45F0-8F0E-CF3DFCBF47C3}" srcOrd="0" destOrd="0" parTransId="{FB44434D-3981-4A12-90B1-F2250D47E2DB}" sibTransId="{927D6DF8-FE34-4537-9929-DD238E33F0DE}"/>
    <dgm:cxn modelId="{6CABA3B9-79FF-4B45-B50B-1A6A608B8B34}" type="presOf" srcId="{1270210F-4992-45F0-8F0E-CF3DFCBF47C3}" destId="{28EF84D4-3B51-4910-B9A0-E5E4174E1E70}" srcOrd="0" destOrd="0" presId="urn:microsoft.com/office/officeart/2005/8/layout/list1"/>
    <dgm:cxn modelId="{EDE686CE-94C3-410A-9E43-932C1CC21020}" type="presOf" srcId="{E99B3DC1-B2CB-4803-A17F-8E5D3CEADE0C}" destId="{EA7C6665-4BE5-47D6-B2FE-79D8B4C82F4F}" srcOrd="1" destOrd="0" presId="urn:microsoft.com/office/officeart/2005/8/layout/list1"/>
    <dgm:cxn modelId="{E0F017DA-5480-4606-9728-5CCE093DDA66}" type="presOf" srcId="{9BCF0F94-C573-42B1-848B-C46D5EBFBA55}" destId="{571D8E1F-44BC-47B8-AD22-A9F0400443DF}" srcOrd="0" destOrd="0" presId="urn:microsoft.com/office/officeart/2005/8/layout/list1"/>
    <dgm:cxn modelId="{33350EB9-62AE-4BEB-8E3A-B07C6879D132}" type="presParOf" srcId="{571D8E1F-44BC-47B8-AD22-A9F0400443DF}" destId="{3AE01C53-8EC6-4142-885F-25712AEAC241}" srcOrd="0" destOrd="0" presId="urn:microsoft.com/office/officeart/2005/8/layout/list1"/>
    <dgm:cxn modelId="{FFDFFA73-4F1E-4D5F-AB19-94F9E50F9C5D}" type="presParOf" srcId="{3AE01C53-8EC6-4142-885F-25712AEAC241}" destId="{28EF84D4-3B51-4910-B9A0-E5E4174E1E70}" srcOrd="0" destOrd="0" presId="urn:microsoft.com/office/officeart/2005/8/layout/list1"/>
    <dgm:cxn modelId="{F1F9DAF1-176D-4476-B5B7-A79B813CED0F}" type="presParOf" srcId="{3AE01C53-8EC6-4142-885F-25712AEAC241}" destId="{71156473-ACAE-4255-98EA-95D5B28189F8}" srcOrd="1" destOrd="0" presId="urn:microsoft.com/office/officeart/2005/8/layout/list1"/>
    <dgm:cxn modelId="{1D806262-76DD-49E6-AC80-85AA69A7913E}" type="presParOf" srcId="{571D8E1F-44BC-47B8-AD22-A9F0400443DF}" destId="{4296C5F3-E64D-4FBC-8DA0-2DB5F423D043}" srcOrd="1" destOrd="0" presId="urn:microsoft.com/office/officeart/2005/8/layout/list1"/>
    <dgm:cxn modelId="{D8094F60-74D1-485F-ACB5-0A70D68AF11D}" type="presParOf" srcId="{571D8E1F-44BC-47B8-AD22-A9F0400443DF}" destId="{AA815A9D-4602-42E7-AFD8-B0B4F1B5BEDB}" srcOrd="2" destOrd="0" presId="urn:microsoft.com/office/officeart/2005/8/layout/list1"/>
    <dgm:cxn modelId="{DF033F0B-E873-4BF3-AEE1-CEF811AB7A7D}" type="presParOf" srcId="{571D8E1F-44BC-47B8-AD22-A9F0400443DF}" destId="{59C79180-805C-43D9-8C8F-3D66D29F8DD1}" srcOrd="3" destOrd="0" presId="urn:microsoft.com/office/officeart/2005/8/layout/list1"/>
    <dgm:cxn modelId="{5DD9C643-741B-4E32-B318-5CBF739EAFF4}" type="presParOf" srcId="{571D8E1F-44BC-47B8-AD22-A9F0400443DF}" destId="{E1F59CB6-3940-4162-9DF6-B7B73CB1CF02}" srcOrd="4" destOrd="0" presId="urn:microsoft.com/office/officeart/2005/8/layout/list1"/>
    <dgm:cxn modelId="{D676C628-2975-4FEF-9561-C1D16F2ABAC7}" type="presParOf" srcId="{E1F59CB6-3940-4162-9DF6-B7B73CB1CF02}" destId="{758B96E9-D613-4234-932C-8048138B4E56}" srcOrd="0" destOrd="0" presId="urn:microsoft.com/office/officeart/2005/8/layout/list1"/>
    <dgm:cxn modelId="{C8D463FD-CA57-45E5-BE39-F4AC06D8CA67}" type="presParOf" srcId="{E1F59CB6-3940-4162-9DF6-B7B73CB1CF02}" destId="{EA7C6665-4BE5-47D6-B2FE-79D8B4C82F4F}" srcOrd="1" destOrd="0" presId="urn:microsoft.com/office/officeart/2005/8/layout/list1"/>
    <dgm:cxn modelId="{B0E3C09E-41CA-4054-8FFA-25CF241AA17C}" type="presParOf" srcId="{571D8E1F-44BC-47B8-AD22-A9F0400443DF}" destId="{3AA79A57-0652-452C-A3E0-51F03EC8BE48}" srcOrd="5" destOrd="0" presId="urn:microsoft.com/office/officeart/2005/8/layout/list1"/>
    <dgm:cxn modelId="{DBC0CB94-F374-41DD-81AC-AF0349728DDC}" type="presParOf" srcId="{571D8E1F-44BC-47B8-AD22-A9F0400443DF}" destId="{E8587438-3D99-4B32-BEAF-A6EB665B422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E51017-C82B-4204-B454-B6D8927EFF9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79DFC11-0936-40EA-8D4B-8C280266436D}">
      <dgm:prSet/>
      <dgm:spPr/>
      <dgm:t>
        <a:bodyPr/>
        <a:lstStyle/>
        <a:p>
          <a:r>
            <a:rPr lang="zh-CN" b="0" i="0"/>
            <a:t>要发展生产力，必须从实际出发，采取最能调动人民群众积极性、主动性、创造性的方法举措，实行允许一部分地区和一部分人先富起来的政策，这才有利于大大激发我国经济社会发展活力，使全体人民共同推进社会主义事业。</a:t>
          </a:r>
          <a:endParaRPr lang="en-US"/>
        </a:p>
      </dgm:t>
    </dgm:pt>
    <dgm:pt modelId="{DB63C51D-6B86-4CA1-B816-BF1D8E9D7D46}" type="parTrans" cxnId="{434C9DB1-4B14-4267-BB5B-96835367CE92}">
      <dgm:prSet/>
      <dgm:spPr/>
      <dgm:t>
        <a:bodyPr/>
        <a:lstStyle/>
        <a:p>
          <a:endParaRPr lang="en-US"/>
        </a:p>
      </dgm:t>
    </dgm:pt>
    <dgm:pt modelId="{9A40B474-96F8-40FD-818E-CD5D5CB0F13E}" type="sibTrans" cxnId="{434C9DB1-4B14-4267-BB5B-96835367CE92}">
      <dgm:prSet/>
      <dgm:spPr/>
      <dgm:t>
        <a:bodyPr/>
        <a:lstStyle/>
        <a:p>
          <a:endParaRPr lang="en-US"/>
        </a:p>
      </dgm:t>
    </dgm:pt>
    <dgm:pt modelId="{B3404373-2E51-4423-AFE3-F2854281EF69}">
      <dgm:prSet/>
      <dgm:spPr/>
      <dgm:t>
        <a:bodyPr/>
        <a:lstStyle/>
        <a:p>
          <a:r>
            <a:rPr lang="zh-CN" b="0" i="0"/>
            <a:t>共同富裕使全体人民的富裕，不是少数人的富裕。进行改革开放，必须使发展成果更多地惠及全体人民，让社会主义制度的优越性逐渐得到充分体现。</a:t>
          </a:r>
          <a:endParaRPr lang="en-US"/>
        </a:p>
      </dgm:t>
    </dgm:pt>
    <dgm:pt modelId="{2B782D1D-74F5-47E9-A04A-E0494DCCDD48}" type="parTrans" cxnId="{A972B673-2CBA-4A6C-B2AE-597587E2B454}">
      <dgm:prSet/>
      <dgm:spPr/>
      <dgm:t>
        <a:bodyPr/>
        <a:lstStyle/>
        <a:p>
          <a:endParaRPr lang="en-US"/>
        </a:p>
      </dgm:t>
    </dgm:pt>
    <dgm:pt modelId="{12CFACC8-5863-4EA9-91FC-11E8FBC09DFF}" type="sibTrans" cxnId="{A972B673-2CBA-4A6C-B2AE-597587E2B454}">
      <dgm:prSet/>
      <dgm:spPr/>
      <dgm:t>
        <a:bodyPr/>
        <a:lstStyle/>
        <a:p>
          <a:endParaRPr lang="en-US"/>
        </a:p>
      </dgm:t>
    </dgm:pt>
    <dgm:pt modelId="{B8215B2F-A3B7-4790-B60D-E3E7BCC6A1B8}" type="pres">
      <dgm:prSet presAssocID="{92E51017-C82B-4204-B454-B6D8927EFF92}" presName="linear" presStyleCnt="0">
        <dgm:presLayoutVars>
          <dgm:animLvl val="lvl"/>
          <dgm:resizeHandles val="exact"/>
        </dgm:presLayoutVars>
      </dgm:prSet>
      <dgm:spPr/>
    </dgm:pt>
    <dgm:pt modelId="{DC634DE3-6AC0-43F3-AC35-D466C02B739A}" type="pres">
      <dgm:prSet presAssocID="{779DFC11-0936-40EA-8D4B-8C280266436D}" presName="parentText" presStyleLbl="node1" presStyleIdx="0" presStyleCnt="2">
        <dgm:presLayoutVars>
          <dgm:chMax val="0"/>
          <dgm:bulletEnabled val="1"/>
        </dgm:presLayoutVars>
      </dgm:prSet>
      <dgm:spPr/>
    </dgm:pt>
    <dgm:pt modelId="{94465E76-ED58-436A-B420-17142471E494}" type="pres">
      <dgm:prSet presAssocID="{9A40B474-96F8-40FD-818E-CD5D5CB0F13E}" presName="spacer" presStyleCnt="0"/>
      <dgm:spPr/>
    </dgm:pt>
    <dgm:pt modelId="{2B9B636B-5EE1-41FC-8367-D9AF255BBFE7}" type="pres">
      <dgm:prSet presAssocID="{B3404373-2E51-4423-AFE3-F2854281EF69}" presName="parentText" presStyleLbl="node1" presStyleIdx="1" presStyleCnt="2">
        <dgm:presLayoutVars>
          <dgm:chMax val="0"/>
          <dgm:bulletEnabled val="1"/>
        </dgm:presLayoutVars>
      </dgm:prSet>
      <dgm:spPr/>
    </dgm:pt>
  </dgm:ptLst>
  <dgm:cxnLst>
    <dgm:cxn modelId="{A972B673-2CBA-4A6C-B2AE-597587E2B454}" srcId="{92E51017-C82B-4204-B454-B6D8927EFF92}" destId="{B3404373-2E51-4423-AFE3-F2854281EF69}" srcOrd="1" destOrd="0" parTransId="{2B782D1D-74F5-47E9-A04A-E0494DCCDD48}" sibTransId="{12CFACC8-5863-4EA9-91FC-11E8FBC09DFF}"/>
    <dgm:cxn modelId="{A661C553-90E8-4D8E-A299-9A0A7D54AAD7}" type="presOf" srcId="{B3404373-2E51-4423-AFE3-F2854281EF69}" destId="{2B9B636B-5EE1-41FC-8367-D9AF255BBFE7}" srcOrd="0" destOrd="0" presId="urn:microsoft.com/office/officeart/2005/8/layout/vList2"/>
    <dgm:cxn modelId="{0D1ED987-B1E7-4B57-A50A-DB4A1F414509}" type="presOf" srcId="{779DFC11-0936-40EA-8D4B-8C280266436D}" destId="{DC634DE3-6AC0-43F3-AC35-D466C02B739A}" srcOrd="0" destOrd="0" presId="urn:microsoft.com/office/officeart/2005/8/layout/vList2"/>
    <dgm:cxn modelId="{C9C9DF98-E973-4EAB-8073-907270802C8E}" type="presOf" srcId="{92E51017-C82B-4204-B454-B6D8927EFF92}" destId="{B8215B2F-A3B7-4790-B60D-E3E7BCC6A1B8}" srcOrd="0" destOrd="0" presId="urn:microsoft.com/office/officeart/2005/8/layout/vList2"/>
    <dgm:cxn modelId="{434C9DB1-4B14-4267-BB5B-96835367CE92}" srcId="{92E51017-C82B-4204-B454-B6D8927EFF92}" destId="{779DFC11-0936-40EA-8D4B-8C280266436D}" srcOrd="0" destOrd="0" parTransId="{DB63C51D-6B86-4CA1-B816-BF1D8E9D7D46}" sibTransId="{9A40B474-96F8-40FD-818E-CD5D5CB0F13E}"/>
    <dgm:cxn modelId="{EDCD1704-DB9C-4F93-8B4F-783A3695CBE2}" type="presParOf" srcId="{B8215B2F-A3B7-4790-B60D-E3E7BCC6A1B8}" destId="{DC634DE3-6AC0-43F3-AC35-D466C02B739A}" srcOrd="0" destOrd="0" presId="urn:microsoft.com/office/officeart/2005/8/layout/vList2"/>
    <dgm:cxn modelId="{FC667EE5-CBA9-45A8-AB5C-F2A0A7C19CB1}" type="presParOf" srcId="{B8215B2F-A3B7-4790-B60D-E3E7BCC6A1B8}" destId="{94465E76-ED58-436A-B420-17142471E494}" srcOrd="1" destOrd="0" presId="urn:microsoft.com/office/officeart/2005/8/layout/vList2"/>
    <dgm:cxn modelId="{B1CC6F99-3FDB-41F2-A9B0-BCDA54AD1A76}" type="presParOf" srcId="{B8215B2F-A3B7-4790-B60D-E3E7BCC6A1B8}" destId="{2B9B636B-5EE1-41FC-8367-D9AF255BBFE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1FFEB6-FB8E-4831-B727-56271A265F3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3A001AB-3A07-42D1-9499-39332AFBE10A}">
      <dgm:prSet/>
      <dgm:spPr/>
      <dgm:t>
        <a:bodyPr/>
        <a:lstStyle/>
        <a:p>
          <a:r>
            <a:rPr lang="zh-CN" b="0" i="0"/>
            <a:t>物质富裕和精神富足相辅相成，符合马克思主义基本原理，是社会文明进步的具体体现，符合中国式现代化的重要特征。</a:t>
          </a:r>
          <a:endParaRPr lang="en-US"/>
        </a:p>
      </dgm:t>
    </dgm:pt>
    <dgm:pt modelId="{6222D95E-DA8A-44EC-B405-2FE969447C63}" type="parTrans" cxnId="{327E86B8-AF51-47DA-B382-4E2FE84DA709}">
      <dgm:prSet/>
      <dgm:spPr/>
      <dgm:t>
        <a:bodyPr/>
        <a:lstStyle/>
        <a:p>
          <a:endParaRPr lang="en-US"/>
        </a:p>
      </dgm:t>
    </dgm:pt>
    <dgm:pt modelId="{636DD0AE-9168-4E3E-847A-4897C3426EE2}" type="sibTrans" cxnId="{327E86B8-AF51-47DA-B382-4E2FE84DA709}">
      <dgm:prSet/>
      <dgm:spPr/>
      <dgm:t>
        <a:bodyPr/>
        <a:lstStyle/>
        <a:p>
          <a:endParaRPr lang="en-US"/>
        </a:p>
      </dgm:t>
    </dgm:pt>
    <dgm:pt modelId="{BC61404E-0289-486A-B02A-2F16C50CFC81}">
      <dgm:prSet/>
      <dgm:spPr/>
      <dgm:t>
        <a:bodyPr/>
        <a:lstStyle/>
        <a:p>
          <a:r>
            <a:rPr lang="zh-CN" b="0" i="0"/>
            <a:t>要强化社会主义核心价值观引领，加强爱国主义、集体主义、社会主义教育，发展公共文化事业，完善公共文化服务体系，不断满足人民群众多样化、多层次、多方面的精神文化需求。</a:t>
          </a:r>
          <a:endParaRPr lang="en-US"/>
        </a:p>
      </dgm:t>
    </dgm:pt>
    <dgm:pt modelId="{56AD4716-2535-40D0-A182-AC2C818D276C}" type="parTrans" cxnId="{0B51C63B-9F12-4711-AF95-BBEB34F9F558}">
      <dgm:prSet/>
      <dgm:spPr/>
      <dgm:t>
        <a:bodyPr/>
        <a:lstStyle/>
        <a:p>
          <a:endParaRPr lang="en-US"/>
        </a:p>
      </dgm:t>
    </dgm:pt>
    <dgm:pt modelId="{AE97E6BD-0856-49F1-A136-9ED7BE5AA0D2}" type="sibTrans" cxnId="{0B51C63B-9F12-4711-AF95-BBEB34F9F558}">
      <dgm:prSet/>
      <dgm:spPr/>
      <dgm:t>
        <a:bodyPr/>
        <a:lstStyle/>
        <a:p>
          <a:endParaRPr lang="en-US"/>
        </a:p>
      </dgm:t>
    </dgm:pt>
    <dgm:pt modelId="{D0245FEA-4A8F-438B-81FA-C3B54A765488}">
      <dgm:prSet/>
      <dgm:spPr/>
      <dgm:t>
        <a:bodyPr/>
        <a:lstStyle/>
        <a:p>
          <a:r>
            <a:rPr lang="zh-CN" b="0" i="0"/>
            <a:t>要大力提倡幸福生活都是奋斗出来的拼搏精神，鼓励勤劳创新致富，把个人的理想追求同民族复兴、国家昌盛、人民幸福充分融合，形成昂扬向上的精神追求的自觉性和持久性，把对幸福生活的向往化作前进发展的动力，在拼搏奋斗中体现人生价值、感受幸福生活。</a:t>
          </a:r>
          <a:endParaRPr lang="en-US"/>
        </a:p>
      </dgm:t>
    </dgm:pt>
    <dgm:pt modelId="{6264CC08-137F-40FF-9EAC-D9CC9D0E467E}" type="parTrans" cxnId="{96C3426A-4AC2-41F1-9454-943FC90C27E5}">
      <dgm:prSet/>
      <dgm:spPr/>
      <dgm:t>
        <a:bodyPr/>
        <a:lstStyle/>
        <a:p>
          <a:endParaRPr lang="en-US"/>
        </a:p>
      </dgm:t>
    </dgm:pt>
    <dgm:pt modelId="{07BDA11C-9374-4255-8DCB-ECCA9FA8FA86}" type="sibTrans" cxnId="{96C3426A-4AC2-41F1-9454-943FC90C27E5}">
      <dgm:prSet/>
      <dgm:spPr/>
      <dgm:t>
        <a:bodyPr/>
        <a:lstStyle/>
        <a:p>
          <a:endParaRPr lang="en-US"/>
        </a:p>
      </dgm:t>
    </dgm:pt>
    <dgm:pt modelId="{E826AB47-AB54-4019-BC7C-687A6392322E}" type="pres">
      <dgm:prSet presAssocID="{1E1FFEB6-FB8E-4831-B727-56271A265F30}" presName="linear" presStyleCnt="0">
        <dgm:presLayoutVars>
          <dgm:animLvl val="lvl"/>
          <dgm:resizeHandles val="exact"/>
        </dgm:presLayoutVars>
      </dgm:prSet>
      <dgm:spPr/>
    </dgm:pt>
    <dgm:pt modelId="{79E9B6A2-C2EB-406C-9616-6DE63B7AFE5F}" type="pres">
      <dgm:prSet presAssocID="{33A001AB-3A07-42D1-9499-39332AFBE10A}" presName="parentText" presStyleLbl="node1" presStyleIdx="0" presStyleCnt="3">
        <dgm:presLayoutVars>
          <dgm:chMax val="0"/>
          <dgm:bulletEnabled val="1"/>
        </dgm:presLayoutVars>
      </dgm:prSet>
      <dgm:spPr/>
    </dgm:pt>
    <dgm:pt modelId="{D1E2A3C3-92CF-4B19-B849-DFA399845CE2}" type="pres">
      <dgm:prSet presAssocID="{636DD0AE-9168-4E3E-847A-4897C3426EE2}" presName="spacer" presStyleCnt="0"/>
      <dgm:spPr/>
    </dgm:pt>
    <dgm:pt modelId="{210DE8D4-3C6B-47B5-A688-40FCB212A43F}" type="pres">
      <dgm:prSet presAssocID="{BC61404E-0289-486A-B02A-2F16C50CFC81}" presName="parentText" presStyleLbl="node1" presStyleIdx="1" presStyleCnt="3">
        <dgm:presLayoutVars>
          <dgm:chMax val="0"/>
          <dgm:bulletEnabled val="1"/>
        </dgm:presLayoutVars>
      </dgm:prSet>
      <dgm:spPr/>
    </dgm:pt>
    <dgm:pt modelId="{607E8314-0F5D-4843-BB90-BC948A822DCD}" type="pres">
      <dgm:prSet presAssocID="{AE97E6BD-0856-49F1-A136-9ED7BE5AA0D2}" presName="spacer" presStyleCnt="0"/>
      <dgm:spPr/>
    </dgm:pt>
    <dgm:pt modelId="{46D90836-4BC0-4174-BBCE-74C753F5C2CA}" type="pres">
      <dgm:prSet presAssocID="{D0245FEA-4A8F-438B-81FA-C3B54A765488}" presName="parentText" presStyleLbl="node1" presStyleIdx="2" presStyleCnt="3">
        <dgm:presLayoutVars>
          <dgm:chMax val="0"/>
          <dgm:bulletEnabled val="1"/>
        </dgm:presLayoutVars>
      </dgm:prSet>
      <dgm:spPr/>
    </dgm:pt>
  </dgm:ptLst>
  <dgm:cxnLst>
    <dgm:cxn modelId="{A08D6F14-F4E9-482D-923F-2BE6F8B10032}" type="presOf" srcId="{D0245FEA-4A8F-438B-81FA-C3B54A765488}" destId="{46D90836-4BC0-4174-BBCE-74C753F5C2CA}" srcOrd="0" destOrd="0" presId="urn:microsoft.com/office/officeart/2005/8/layout/vList2"/>
    <dgm:cxn modelId="{0B51C63B-9F12-4711-AF95-BBEB34F9F558}" srcId="{1E1FFEB6-FB8E-4831-B727-56271A265F30}" destId="{BC61404E-0289-486A-B02A-2F16C50CFC81}" srcOrd="1" destOrd="0" parTransId="{56AD4716-2535-40D0-A182-AC2C818D276C}" sibTransId="{AE97E6BD-0856-49F1-A136-9ED7BE5AA0D2}"/>
    <dgm:cxn modelId="{152F0A6A-34EC-4141-BB0B-BF182FAEAB8E}" type="presOf" srcId="{33A001AB-3A07-42D1-9499-39332AFBE10A}" destId="{79E9B6A2-C2EB-406C-9616-6DE63B7AFE5F}" srcOrd="0" destOrd="0" presId="urn:microsoft.com/office/officeart/2005/8/layout/vList2"/>
    <dgm:cxn modelId="{96C3426A-4AC2-41F1-9454-943FC90C27E5}" srcId="{1E1FFEB6-FB8E-4831-B727-56271A265F30}" destId="{D0245FEA-4A8F-438B-81FA-C3B54A765488}" srcOrd="2" destOrd="0" parTransId="{6264CC08-137F-40FF-9EAC-D9CC9D0E467E}" sibTransId="{07BDA11C-9374-4255-8DCB-ECCA9FA8FA86}"/>
    <dgm:cxn modelId="{9DE7F57D-F6EB-431D-8B73-DE89713E986D}" type="presOf" srcId="{BC61404E-0289-486A-B02A-2F16C50CFC81}" destId="{210DE8D4-3C6B-47B5-A688-40FCB212A43F}" srcOrd="0" destOrd="0" presId="urn:microsoft.com/office/officeart/2005/8/layout/vList2"/>
    <dgm:cxn modelId="{327E86B8-AF51-47DA-B382-4E2FE84DA709}" srcId="{1E1FFEB6-FB8E-4831-B727-56271A265F30}" destId="{33A001AB-3A07-42D1-9499-39332AFBE10A}" srcOrd="0" destOrd="0" parTransId="{6222D95E-DA8A-44EC-B405-2FE969447C63}" sibTransId="{636DD0AE-9168-4E3E-847A-4897C3426EE2}"/>
    <dgm:cxn modelId="{2FD501FD-C152-4627-BE67-2B5DF9B61061}" type="presOf" srcId="{1E1FFEB6-FB8E-4831-B727-56271A265F30}" destId="{E826AB47-AB54-4019-BC7C-687A6392322E}" srcOrd="0" destOrd="0" presId="urn:microsoft.com/office/officeart/2005/8/layout/vList2"/>
    <dgm:cxn modelId="{AFB67741-E663-4414-B6FC-F7FA6B3C1CB8}" type="presParOf" srcId="{E826AB47-AB54-4019-BC7C-687A6392322E}" destId="{79E9B6A2-C2EB-406C-9616-6DE63B7AFE5F}" srcOrd="0" destOrd="0" presId="urn:microsoft.com/office/officeart/2005/8/layout/vList2"/>
    <dgm:cxn modelId="{F0C21FB7-9150-4F61-A4D3-31B9E04115F4}" type="presParOf" srcId="{E826AB47-AB54-4019-BC7C-687A6392322E}" destId="{D1E2A3C3-92CF-4B19-B849-DFA399845CE2}" srcOrd="1" destOrd="0" presId="urn:microsoft.com/office/officeart/2005/8/layout/vList2"/>
    <dgm:cxn modelId="{599D770E-1B54-47F3-A0DA-9ADC048EE95C}" type="presParOf" srcId="{E826AB47-AB54-4019-BC7C-687A6392322E}" destId="{210DE8D4-3C6B-47B5-A688-40FCB212A43F}" srcOrd="2" destOrd="0" presId="urn:microsoft.com/office/officeart/2005/8/layout/vList2"/>
    <dgm:cxn modelId="{0D14C8CD-0FB0-4717-975B-81C4B5B8ED15}" type="presParOf" srcId="{E826AB47-AB54-4019-BC7C-687A6392322E}" destId="{607E8314-0F5D-4843-BB90-BC948A822DCD}" srcOrd="3" destOrd="0" presId="urn:microsoft.com/office/officeart/2005/8/layout/vList2"/>
    <dgm:cxn modelId="{C46395FD-B6C7-40EA-80FF-B5583F0873B4}" type="presParOf" srcId="{E826AB47-AB54-4019-BC7C-687A6392322E}" destId="{46D90836-4BC0-4174-BBCE-74C753F5C2C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15A9D-4602-42E7-AFD8-B0B4F1B5BEDB}">
      <dsp:nvSpPr>
        <dsp:cNvPr id="0" name=""/>
        <dsp:cNvSpPr/>
      </dsp:nvSpPr>
      <dsp:spPr>
        <a:xfrm>
          <a:off x="0" y="1728118"/>
          <a:ext cx="6478587" cy="478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156473-ACAE-4255-98EA-95D5B28189F8}">
      <dsp:nvSpPr>
        <dsp:cNvPr id="0" name=""/>
        <dsp:cNvSpPr/>
      </dsp:nvSpPr>
      <dsp:spPr>
        <a:xfrm>
          <a:off x="323929" y="1447678"/>
          <a:ext cx="4535011"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13" tIns="0" rIns="171413" bIns="0" numCol="1" spcCol="1270" anchor="ctr" anchorCtr="0">
          <a:noAutofit/>
        </a:bodyPr>
        <a:lstStyle/>
        <a:p>
          <a:pPr marL="0" lvl="0" indent="0" algn="l" defTabSz="844550">
            <a:lnSpc>
              <a:spcPct val="90000"/>
            </a:lnSpc>
            <a:spcBef>
              <a:spcPct val="0"/>
            </a:spcBef>
            <a:spcAft>
              <a:spcPct val="35000"/>
            </a:spcAft>
            <a:buNone/>
          </a:pPr>
          <a:r>
            <a:rPr lang="zh-CN" sz="1900" b="0" i="0" kern="1200" dirty="0"/>
            <a:t>第一个就是解放生产力。</a:t>
          </a:r>
          <a:endParaRPr lang="en-US" sz="1900" kern="1200" dirty="0"/>
        </a:p>
      </dsp:txBody>
      <dsp:txXfrm>
        <a:off x="351309" y="1475058"/>
        <a:ext cx="4480251" cy="506120"/>
      </dsp:txXfrm>
    </dsp:sp>
    <dsp:sp modelId="{E8587438-3D99-4B32-BEAF-A6EB665B4222}">
      <dsp:nvSpPr>
        <dsp:cNvPr id="0" name=""/>
        <dsp:cNvSpPr/>
      </dsp:nvSpPr>
      <dsp:spPr>
        <a:xfrm>
          <a:off x="0" y="2589959"/>
          <a:ext cx="6478587" cy="478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7C6665-4BE5-47D6-B2FE-79D8B4C82F4F}">
      <dsp:nvSpPr>
        <dsp:cNvPr id="0" name=""/>
        <dsp:cNvSpPr/>
      </dsp:nvSpPr>
      <dsp:spPr>
        <a:xfrm>
          <a:off x="323929" y="2309519"/>
          <a:ext cx="4535011"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13" tIns="0" rIns="171413" bIns="0" numCol="1" spcCol="1270" anchor="ctr" anchorCtr="0">
          <a:noAutofit/>
        </a:bodyPr>
        <a:lstStyle/>
        <a:p>
          <a:pPr marL="0" lvl="0" indent="0" algn="l" defTabSz="844550">
            <a:lnSpc>
              <a:spcPct val="90000"/>
            </a:lnSpc>
            <a:spcBef>
              <a:spcPct val="0"/>
            </a:spcBef>
            <a:spcAft>
              <a:spcPct val="35000"/>
            </a:spcAft>
            <a:buNone/>
          </a:pPr>
          <a:r>
            <a:rPr lang="zh-CN" sz="1900" b="0" i="0" kern="1200"/>
            <a:t>第二个条件是要有一个先进的社会制度。</a:t>
          </a:r>
          <a:endParaRPr lang="en-US" sz="1900" kern="1200"/>
        </a:p>
      </dsp:txBody>
      <dsp:txXfrm>
        <a:off x="351309" y="2336899"/>
        <a:ext cx="4480251"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34DE3-6AC0-43F3-AC35-D466C02B739A}">
      <dsp:nvSpPr>
        <dsp:cNvPr id="0" name=""/>
        <dsp:cNvSpPr/>
      </dsp:nvSpPr>
      <dsp:spPr>
        <a:xfrm>
          <a:off x="0" y="279157"/>
          <a:ext cx="8085865" cy="1095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sz="1800" b="0" i="0" kern="1200"/>
            <a:t>要发展生产力，必须从实际出发，采取最能调动人民群众积极性、主动性、创造性的方法举措，实行允许一部分地区和一部分人先富起来的政策，这才有利于大大激发我国经济社会发展活力，使全体人民共同推进社会主义事业。</a:t>
          </a:r>
          <a:endParaRPr lang="en-US" sz="1800" kern="1200"/>
        </a:p>
      </dsp:txBody>
      <dsp:txXfrm>
        <a:off x="53459" y="332616"/>
        <a:ext cx="7978947" cy="988202"/>
      </dsp:txXfrm>
    </dsp:sp>
    <dsp:sp modelId="{2B9B636B-5EE1-41FC-8367-D9AF255BBFE7}">
      <dsp:nvSpPr>
        <dsp:cNvPr id="0" name=""/>
        <dsp:cNvSpPr/>
      </dsp:nvSpPr>
      <dsp:spPr>
        <a:xfrm>
          <a:off x="0" y="1426117"/>
          <a:ext cx="8085865" cy="1095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sz="1800" b="0" i="0" kern="1200"/>
            <a:t>共同富裕使全体人民的富裕，不是少数人的富裕。进行改革开放，必须使发展成果更多地惠及全体人民，让社会主义制度的优越性逐渐得到充分体现。</a:t>
          </a:r>
          <a:endParaRPr lang="en-US" sz="1800" kern="1200"/>
        </a:p>
      </dsp:txBody>
      <dsp:txXfrm>
        <a:off x="53459" y="1479576"/>
        <a:ext cx="7978947" cy="9882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E9B6A2-C2EB-406C-9616-6DE63B7AFE5F}">
      <dsp:nvSpPr>
        <dsp:cNvPr id="0" name=""/>
        <dsp:cNvSpPr/>
      </dsp:nvSpPr>
      <dsp:spPr>
        <a:xfrm>
          <a:off x="0" y="291772"/>
          <a:ext cx="10515600" cy="12175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sz="2000" b="0" i="0" kern="1200"/>
            <a:t>物质富裕和精神富足相辅相成，符合马克思主义基本原理，是社会文明进步的具体体现，符合中国式现代化的重要特征。</a:t>
          </a:r>
          <a:endParaRPr lang="en-US" sz="2000" kern="1200"/>
        </a:p>
      </dsp:txBody>
      <dsp:txXfrm>
        <a:off x="59435" y="351207"/>
        <a:ext cx="10396730" cy="1098661"/>
      </dsp:txXfrm>
    </dsp:sp>
    <dsp:sp modelId="{210DE8D4-3C6B-47B5-A688-40FCB212A43F}">
      <dsp:nvSpPr>
        <dsp:cNvPr id="0" name=""/>
        <dsp:cNvSpPr/>
      </dsp:nvSpPr>
      <dsp:spPr>
        <a:xfrm>
          <a:off x="0" y="1566903"/>
          <a:ext cx="10515600" cy="12175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sz="2000" b="0" i="0" kern="1200"/>
            <a:t>要强化社会主义核心价值观引领，加强爱国主义、集体主义、社会主义教育，发展公共文化事业，完善公共文化服务体系，不断满足人民群众多样化、多层次、多方面的精神文化需求。</a:t>
          </a:r>
          <a:endParaRPr lang="en-US" sz="2000" kern="1200"/>
        </a:p>
      </dsp:txBody>
      <dsp:txXfrm>
        <a:off x="59435" y="1626338"/>
        <a:ext cx="10396730" cy="1098661"/>
      </dsp:txXfrm>
    </dsp:sp>
    <dsp:sp modelId="{46D90836-4BC0-4174-BBCE-74C753F5C2CA}">
      <dsp:nvSpPr>
        <dsp:cNvPr id="0" name=""/>
        <dsp:cNvSpPr/>
      </dsp:nvSpPr>
      <dsp:spPr>
        <a:xfrm>
          <a:off x="0" y="2842034"/>
          <a:ext cx="10515600" cy="12175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sz="2000" b="0" i="0" kern="1200"/>
            <a:t>要大力提倡幸福生活都是奋斗出来的拼搏精神，鼓励勤劳创新致富，把个人的理想追求同民族复兴、国家昌盛、人民幸福充分融合，形成昂扬向上的精神追求的自觉性和持久性，把对幸福生活的向往化作前进发展的动力，在拼搏奋斗中体现人生价值、感受幸福生活。</a:t>
          </a:r>
          <a:endParaRPr lang="en-US" sz="2000" kern="1200"/>
        </a:p>
      </dsp:txBody>
      <dsp:txXfrm>
        <a:off x="59435" y="2901469"/>
        <a:ext cx="10396730" cy="109866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45839-837F-45C2-92E2-735372AB02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43C98CC-0EEB-49A1-9380-F1BB5E1E42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4496ADB-4142-4B54-B525-17B0F8782866}"/>
              </a:ext>
            </a:extLst>
          </p:cNvPr>
          <p:cNvSpPr>
            <a:spLocks noGrp="1"/>
          </p:cNvSpPr>
          <p:nvPr>
            <p:ph type="dt" sz="half" idx="10"/>
          </p:nvPr>
        </p:nvSpPr>
        <p:spPr/>
        <p:txBody>
          <a:bodyPr/>
          <a:lstStyle/>
          <a:p>
            <a:fld id="{19C000A8-5EFF-474E-84F3-7FA922F0A6A7}"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032C51F2-654E-4829-9D5D-30FFAE26A7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D3CAA7-BEF6-48DA-B858-9EF8F716A95C}"/>
              </a:ext>
            </a:extLst>
          </p:cNvPr>
          <p:cNvSpPr>
            <a:spLocks noGrp="1"/>
          </p:cNvSpPr>
          <p:nvPr>
            <p:ph type="sldNum" sz="quarter" idx="12"/>
          </p:nvPr>
        </p:nvSpPr>
        <p:spPr/>
        <p:txBody>
          <a:bodyPr/>
          <a:lstStyle/>
          <a:p>
            <a:fld id="{282E8ABB-E707-416C-8593-C0C54F96B78B}" type="slidenum">
              <a:rPr lang="zh-CN" altLang="en-US" smtClean="0"/>
              <a:t>‹#›</a:t>
            </a:fld>
            <a:endParaRPr lang="zh-CN" altLang="en-US"/>
          </a:p>
        </p:txBody>
      </p:sp>
    </p:spTree>
    <p:extLst>
      <p:ext uri="{BB962C8B-B14F-4D97-AF65-F5344CB8AC3E}">
        <p14:creationId xmlns:p14="http://schemas.microsoft.com/office/powerpoint/2010/main" val="1487938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BA16B-2BE5-4224-B190-E4581AE6F3D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1D4DBE-35B1-4F8F-8D11-D0DBF847AAB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117C1C-B6A8-4B12-92DE-2E4717F84727}"/>
              </a:ext>
            </a:extLst>
          </p:cNvPr>
          <p:cNvSpPr>
            <a:spLocks noGrp="1"/>
          </p:cNvSpPr>
          <p:nvPr>
            <p:ph type="dt" sz="half" idx="10"/>
          </p:nvPr>
        </p:nvSpPr>
        <p:spPr/>
        <p:txBody>
          <a:bodyPr/>
          <a:lstStyle/>
          <a:p>
            <a:fld id="{19C000A8-5EFF-474E-84F3-7FA922F0A6A7}"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6E3CEFD2-9B1D-4BB8-9922-753A01FF31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85AEB8-F757-41AC-81A9-397AF076C370}"/>
              </a:ext>
            </a:extLst>
          </p:cNvPr>
          <p:cNvSpPr>
            <a:spLocks noGrp="1"/>
          </p:cNvSpPr>
          <p:nvPr>
            <p:ph type="sldNum" sz="quarter" idx="12"/>
          </p:nvPr>
        </p:nvSpPr>
        <p:spPr/>
        <p:txBody>
          <a:bodyPr/>
          <a:lstStyle/>
          <a:p>
            <a:fld id="{282E8ABB-E707-416C-8593-C0C54F96B78B}" type="slidenum">
              <a:rPr lang="zh-CN" altLang="en-US" smtClean="0"/>
              <a:t>‹#›</a:t>
            </a:fld>
            <a:endParaRPr lang="zh-CN" altLang="en-US"/>
          </a:p>
        </p:txBody>
      </p:sp>
    </p:spTree>
    <p:extLst>
      <p:ext uri="{BB962C8B-B14F-4D97-AF65-F5344CB8AC3E}">
        <p14:creationId xmlns:p14="http://schemas.microsoft.com/office/powerpoint/2010/main" val="4103656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3C8689-5D26-48C2-A505-7FE44F04678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9FD5CF9-3CC5-480A-8087-937BA140FF8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001451-F874-4772-A299-7F000D3716FF}"/>
              </a:ext>
            </a:extLst>
          </p:cNvPr>
          <p:cNvSpPr>
            <a:spLocks noGrp="1"/>
          </p:cNvSpPr>
          <p:nvPr>
            <p:ph type="dt" sz="half" idx="10"/>
          </p:nvPr>
        </p:nvSpPr>
        <p:spPr/>
        <p:txBody>
          <a:bodyPr/>
          <a:lstStyle/>
          <a:p>
            <a:fld id="{19C000A8-5EFF-474E-84F3-7FA922F0A6A7}"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4366B0DE-82FB-4C09-A038-91C5C81A31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CD607B-A987-476D-B319-E25A0E74AB96}"/>
              </a:ext>
            </a:extLst>
          </p:cNvPr>
          <p:cNvSpPr>
            <a:spLocks noGrp="1"/>
          </p:cNvSpPr>
          <p:nvPr>
            <p:ph type="sldNum" sz="quarter" idx="12"/>
          </p:nvPr>
        </p:nvSpPr>
        <p:spPr/>
        <p:txBody>
          <a:bodyPr/>
          <a:lstStyle/>
          <a:p>
            <a:fld id="{282E8ABB-E707-416C-8593-C0C54F96B78B}" type="slidenum">
              <a:rPr lang="zh-CN" altLang="en-US" smtClean="0"/>
              <a:t>‹#›</a:t>
            </a:fld>
            <a:endParaRPr lang="zh-CN" altLang="en-US"/>
          </a:p>
        </p:txBody>
      </p:sp>
    </p:spTree>
    <p:extLst>
      <p:ext uri="{BB962C8B-B14F-4D97-AF65-F5344CB8AC3E}">
        <p14:creationId xmlns:p14="http://schemas.microsoft.com/office/powerpoint/2010/main" val="27662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FE9D-D857-4BBC-9258-008A88A0AF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7E58A9-85A3-454C-A365-BFD02DA8F8F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04F3FA-6602-4B15-8931-0852973AF405}"/>
              </a:ext>
            </a:extLst>
          </p:cNvPr>
          <p:cNvSpPr>
            <a:spLocks noGrp="1"/>
          </p:cNvSpPr>
          <p:nvPr>
            <p:ph type="dt" sz="half" idx="10"/>
          </p:nvPr>
        </p:nvSpPr>
        <p:spPr/>
        <p:txBody>
          <a:bodyPr/>
          <a:lstStyle/>
          <a:p>
            <a:fld id="{19C000A8-5EFF-474E-84F3-7FA922F0A6A7}"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3E4AF02C-3D06-43E7-B7AB-5CE9EB2098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EC4BF8-9164-41DC-BE3F-08CCAD26A250}"/>
              </a:ext>
            </a:extLst>
          </p:cNvPr>
          <p:cNvSpPr>
            <a:spLocks noGrp="1"/>
          </p:cNvSpPr>
          <p:nvPr>
            <p:ph type="sldNum" sz="quarter" idx="12"/>
          </p:nvPr>
        </p:nvSpPr>
        <p:spPr/>
        <p:txBody>
          <a:bodyPr/>
          <a:lstStyle/>
          <a:p>
            <a:fld id="{282E8ABB-E707-416C-8593-C0C54F96B78B}" type="slidenum">
              <a:rPr lang="zh-CN" altLang="en-US" smtClean="0"/>
              <a:t>‹#›</a:t>
            </a:fld>
            <a:endParaRPr lang="zh-CN" altLang="en-US"/>
          </a:p>
        </p:txBody>
      </p:sp>
    </p:spTree>
    <p:extLst>
      <p:ext uri="{BB962C8B-B14F-4D97-AF65-F5344CB8AC3E}">
        <p14:creationId xmlns:p14="http://schemas.microsoft.com/office/powerpoint/2010/main" val="1591576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F7436-6231-4E30-91D3-0B6BD9EEF6D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05B3835-7539-4DFD-9514-954D9BD6B8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E8A05B6-0265-4DA5-90E3-FFAB1DC9ABFF}"/>
              </a:ext>
            </a:extLst>
          </p:cNvPr>
          <p:cNvSpPr>
            <a:spLocks noGrp="1"/>
          </p:cNvSpPr>
          <p:nvPr>
            <p:ph type="dt" sz="half" idx="10"/>
          </p:nvPr>
        </p:nvSpPr>
        <p:spPr/>
        <p:txBody>
          <a:bodyPr/>
          <a:lstStyle/>
          <a:p>
            <a:fld id="{19C000A8-5EFF-474E-84F3-7FA922F0A6A7}"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C81492D4-6C3A-41FF-A1C6-838110D1CD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136CA7-4D95-42F7-9162-863535AC22BE}"/>
              </a:ext>
            </a:extLst>
          </p:cNvPr>
          <p:cNvSpPr>
            <a:spLocks noGrp="1"/>
          </p:cNvSpPr>
          <p:nvPr>
            <p:ph type="sldNum" sz="quarter" idx="12"/>
          </p:nvPr>
        </p:nvSpPr>
        <p:spPr/>
        <p:txBody>
          <a:bodyPr/>
          <a:lstStyle/>
          <a:p>
            <a:fld id="{282E8ABB-E707-416C-8593-C0C54F96B78B}" type="slidenum">
              <a:rPr lang="zh-CN" altLang="en-US" smtClean="0"/>
              <a:t>‹#›</a:t>
            </a:fld>
            <a:endParaRPr lang="zh-CN" altLang="en-US"/>
          </a:p>
        </p:txBody>
      </p:sp>
    </p:spTree>
    <p:extLst>
      <p:ext uri="{BB962C8B-B14F-4D97-AF65-F5344CB8AC3E}">
        <p14:creationId xmlns:p14="http://schemas.microsoft.com/office/powerpoint/2010/main" val="69070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3C6D2-A116-481A-AC0D-0D30ECE61B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6E1580E-2139-4F92-A421-8B20C4A3BE6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AA61DB1-0878-4EF5-A8DF-62CC0820558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C36B701-E03F-4103-A86E-63D0CE9E056D}"/>
              </a:ext>
            </a:extLst>
          </p:cNvPr>
          <p:cNvSpPr>
            <a:spLocks noGrp="1"/>
          </p:cNvSpPr>
          <p:nvPr>
            <p:ph type="dt" sz="half" idx="10"/>
          </p:nvPr>
        </p:nvSpPr>
        <p:spPr/>
        <p:txBody>
          <a:bodyPr/>
          <a:lstStyle/>
          <a:p>
            <a:fld id="{19C000A8-5EFF-474E-84F3-7FA922F0A6A7}" type="datetimeFigureOut">
              <a:rPr lang="zh-CN" altLang="en-US" smtClean="0"/>
              <a:t>2022/4/15</a:t>
            </a:fld>
            <a:endParaRPr lang="zh-CN" altLang="en-US"/>
          </a:p>
        </p:txBody>
      </p:sp>
      <p:sp>
        <p:nvSpPr>
          <p:cNvPr id="6" name="页脚占位符 5">
            <a:extLst>
              <a:ext uri="{FF2B5EF4-FFF2-40B4-BE49-F238E27FC236}">
                <a16:creationId xmlns:a16="http://schemas.microsoft.com/office/drawing/2014/main" id="{5FE13E3F-8A1A-4B86-B072-2180471C21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0C7634-2611-4394-A18D-4CB8BE565ACB}"/>
              </a:ext>
            </a:extLst>
          </p:cNvPr>
          <p:cNvSpPr>
            <a:spLocks noGrp="1"/>
          </p:cNvSpPr>
          <p:nvPr>
            <p:ph type="sldNum" sz="quarter" idx="12"/>
          </p:nvPr>
        </p:nvSpPr>
        <p:spPr/>
        <p:txBody>
          <a:bodyPr/>
          <a:lstStyle/>
          <a:p>
            <a:fld id="{282E8ABB-E707-416C-8593-C0C54F96B78B}" type="slidenum">
              <a:rPr lang="zh-CN" altLang="en-US" smtClean="0"/>
              <a:t>‹#›</a:t>
            </a:fld>
            <a:endParaRPr lang="zh-CN" altLang="en-US"/>
          </a:p>
        </p:txBody>
      </p:sp>
    </p:spTree>
    <p:extLst>
      <p:ext uri="{BB962C8B-B14F-4D97-AF65-F5344CB8AC3E}">
        <p14:creationId xmlns:p14="http://schemas.microsoft.com/office/powerpoint/2010/main" val="2828841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58FAA-86C5-4D5E-98ED-78243D21ACA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392934C-0F89-4315-9232-5087F9ED42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63088BC-727D-41B7-917B-C0D580BBB7E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AA89973-902C-417B-916C-CD4A233941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7B607FB-56E4-48F4-B507-631E5998A1B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E8EE73E-9BB8-474C-A913-473069376330}"/>
              </a:ext>
            </a:extLst>
          </p:cNvPr>
          <p:cNvSpPr>
            <a:spLocks noGrp="1"/>
          </p:cNvSpPr>
          <p:nvPr>
            <p:ph type="dt" sz="half" idx="10"/>
          </p:nvPr>
        </p:nvSpPr>
        <p:spPr/>
        <p:txBody>
          <a:bodyPr/>
          <a:lstStyle/>
          <a:p>
            <a:fld id="{19C000A8-5EFF-474E-84F3-7FA922F0A6A7}" type="datetimeFigureOut">
              <a:rPr lang="zh-CN" altLang="en-US" smtClean="0"/>
              <a:t>2022/4/15</a:t>
            </a:fld>
            <a:endParaRPr lang="zh-CN" altLang="en-US"/>
          </a:p>
        </p:txBody>
      </p:sp>
      <p:sp>
        <p:nvSpPr>
          <p:cNvPr id="8" name="页脚占位符 7">
            <a:extLst>
              <a:ext uri="{FF2B5EF4-FFF2-40B4-BE49-F238E27FC236}">
                <a16:creationId xmlns:a16="http://schemas.microsoft.com/office/drawing/2014/main" id="{4CCAEFAA-175F-489E-85F7-F68A4E48C53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917B844-DB4E-4BAE-A9A1-3D292DC013F1}"/>
              </a:ext>
            </a:extLst>
          </p:cNvPr>
          <p:cNvSpPr>
            <a:spLocks noGrp="1"/>
          </p:cNvSpPr>
          <p:nvPr>
            <p:ph type="sldNum" sz="quarter" idx="12"/>
          </p:nvPr>
        </p:nvSpPr>
        <p:spPr/>
        <p:txBody>
          <a:bodyPr/>
          <a:lstStyle/>
          <a:p>
            <a:fld id="{282E8ABB-E707-416C-8593-C0C54F96B78B}" type="slidenum">
              <a:rPr lang="zh-CN" altLang="en-US" smtClean="0"/>
              <a:t>‹#›</a:t>
            </a:fld>
            <a:endParaRPr lang="zh-CN" altLang="en-US"/>
          </a:p>
        </p:txBody>
      </p:sp>
    </p:spTree>
    <p:extLst>
      <p:ext uri="{BB962C8B-B14F-4D97-AF65-F5344CB8AC3E}">
        <p14:creationId xmlns:p14="http://schemas.microsoft.com/office/powerpoint/2010/main" val="46798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5B1A6-58CC-4131-8F79-EE7FC4B14E8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CC20A0-D2BA-45D5-9594-66AACD0E85E7}"/>
              </a:ext>
            </a:extLst>
          </p:cNvPr>
          <p:cNvSpPr>
            <a:spLocks noGrp="1"/>
          </p:cNvSpPr>
          <p:nvPr>
            <p:ph type="dt" sz="half" idx="10"/>
          </p:nvPr>
        </p:nvSpPr>
        <p:spPr/>
        <p:txBody>
          <a:bodyPr/>
          <a:lstStyle/>
          <a:p>
            <a:fld id="{19C000A8-5EFF-474E-84F3-7FA922F0A6A7}" type="datetimeFigureOut">
              <a:rPr lang="zh-CN" altLang="en-US" smtClean="0"/>
              <a:t>2022/4/15</a:t>
            </a:fld>
            <a:endParaRPr lang="zh-CN" altLang="en-US"/>
          </a:p>
        </p:txBody>
      </p:sp>
      <p:sp>
        <p:nvSpPr>
          <p:cNvPr id="4" name="页脚占位符 3">
            <a:extLst>
              <a:ext uri="{FF2B5EF4-FFF2-40B4-BE49-F238E27FC236}">
                <a16:creationId xmlns:a16="http://schemas.microsoft.com/office/drawing/2014/main" id="{F0D4176A-0437-432D-B1BF-C4989126B0B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D81CB3C-35CA-4605-8CF8-81672D2B1B94}"/>
              </a:ext>
            </a:extLst>
          </p:cNvPr>
          <p:cNvSpPr>
            <a:spLocks noGrp="1"/>
          </p:cNvSpPr>
          <p:nvPr>
            <p:ph type="sldNum" sz="quarter" idx="12"/>
          </p:nvPr>
        </p:nvSpPr>
        <p:spPr/>
        <p:txBody>
          <a:bodyPr/>
          <a:lstStyle/>
          <a:p>
            <a:fld id="{282E8ABB-E707-416C-8593-C0C54F96B78B}" type="slidenum">
              <a:rPr lang="zh-CN" altLang="en-US" smtClean="0"/>
              <a:t>‹#›</a:t>
            </a:fld>
            <a:endParaRPr lang="zh-CN" altLang="en-US"/>
          </a:p>
        </p:txBody>
      </p:sp>
    </p:spTree>
    <p:extLst>
      <p:ext uri="{BB962C8B-B14F-4D97-AF65-F5344CB8AC3E}">
        <p14:creationId xmlns:p14="http://schemas.microsoft.com/office/powerpoint/2010/main" val="259580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0FB7907-D5E6-48D3-90FF-73FD4E566C8F}"/>
              </a:ext>
            </a:extLst>
          </p:cNvPr>
          <p:cNvSpPr>
            <a:spLocks noGrp="1"/>
          </p:cNvSpPr>
          <p:nvPr>
            <p:ph type="dt" sz="half" idx="10"/>
          </p:nvPr>
        </p:nvSpPr>
        <p:spPr/>
        <p:txBody>
          <a:bodyPr/>
          <a:lstStyle/>
          <a:p>
            <a:fld id="{19C000A8-5EFF-474E-84F3-7FA922F0A6A7}" type="datetimeFigureOut">
              <a:rPr lang="zh-CN" altLang="en-US" smtClean="0"/>
              <a:t>2022/4/15</a:t>
            </a:fld>
            <a:endParaRPr lang="zh-CN" altLang="en-US"/>
          </a:p>
        </p:txBody>
      </p:sp>
      <p:sp>
        <p:nvSpPr>
          <p:cNvPr id="3" name="页脚占位符 2">
            <a:extLst>
              <a:ext uri="{FF2B5EF4-FFF2-40B4-BE49-F238E27FC236}">
                <a16:creationId xmlns:a16="http://schemas.microsoft.com/office/drawing/2014/main" id="{4C3BBB2D-9A59-43C4-8BD5-AE02BE6003D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0CFABA9-CB8C-4027-B630-4604CC2567EF}"/>
              </a:ext>
            </a:extLst>
          </p:cNvPr>
          <p:cNvSpPr>
            <a:spLocks noGrp="1"/>
          </p:cNvSpPr>
          <p:nvPr>
            <p:ph type="sldNum" sz="quarter" idx="12"/>
          </p:nvPr>
        </p:nvSpPr>
        <p:spPr/>
        <p:txBody>
          <a:bodyPr/>
          <a:lstStyle/>
          <a:p>
            <a:fld id="{282E8ABB-E707-416C-8593-C0C54F96B78B}" type="slidenum">
              <a:rPr lang="zh-CN" altLang="en-US" smtClean="0"/>
              <a:t>‹#›</a:t>
            </a:fld>
            <a:endParaRPr lang="zh-CN" altLang="en-US"/>
          </a:p>
        </p:txBody>
      </p:sp>
    </p:spTree>
    <p:extLst>
      <p:ext uri="{BB962C8B-B14F-4D97-AF65-F5344CB8AC3E}">
        <p14:creationId xmlns:p14="http://schemas.microsoft.com/office/powerpoint/2010/main" val="2139859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72377-9BDB-4608-BC19-42E9B398E2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3E8143B-8E0C-4183-9156-E1D5579A6E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5345C3F-23F1-47CA-94AA-61E4994D9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9143A6-4B23-402A-91E2-9CB795743B3E}"/>
              </a:ext>
            </a:extLst>
          </p:cNvPr>
          <p:cNvSpPr>
            <a:spLocks noGrp="1"/>
          </p:cNvSpPr>
          <p:nvPr>
            <p:ph type="dt" sz="half" idx="10"/>
          </p:nvPr>
        </p:nvSpPr>
        <p:spPr/>
        <p:txBody>
          <a:bodyPr/>
          <a:lstStyle/>
          <a:p>
            <a:fld id="{19C000A8-5EFF-474E-84F3-7FA922F0A6A7}" type="datetimeFigureOut">
              <a:rPr lang="zh-CN" altLang="en-US" smtClean="0"/>
              <a:t>2022/4/15</a:t>
            </a:fld>
            <a:endParaRPr lang="zh-CN" altLang="en-US"/>
          </a:p>
        </p:txBody>
      </p:sp>
      <p:sp>
        <p:nvSpPr>
          <p:cNvPr id="6" name="页脚占位符 5">
            <a:extLst>
              <a:ext uri="{FF2B5EF4-FFF2-40B4-BE49-F238E27FC236}">
                <a16:creationId xmlns:a16="http://schemas.microsoft.com/office/drawing/2014/main" id="{90D9A509-9569-4F4E-9876-8457DD3FF6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223317-9D2A-4FD5-A744-A018A4CBEF37}"/>
              </a:ext>
            </a:extLst>
          </p:cNvPr>
          <p:cNvSpPr>
            <a:spLocks noGrp="1"/>
          </p:cNvSpPr>
          <p:nvPr>
            <p:ph type="sldNum" sz="quarter" idx="12"/>
          </p:nvPr>
        </p:nvSpPr>
        <p:spPr/>
        <p:txBody>
          <a:bodyPr/>
          <a:lstStyle/>
          <a:p>
            <a:fld id="{282E8ABB-E707-416C-8593-C0C54F96B78B}" type="slidenum">
              <a:rPr lang="zh-CN" altLang="en-US" smtClean="0"/>
              <a:t>‹#›</a:t>
            </a:fld>
            <a:endParaRPr lang="zh-CN" altLang="en-US"/>
          </a:p>
        </p:txBody>
      </p:sp>
    </p:spTree>
    <p:extLst>
      <p:ext uri="{BB962C8B-B14F-4D97-AF65-F5344CB8AC3E}">
        <p14:creationId xmlns:p14="http://schemas.microsoft.com/office/powerpoint/2010/main" val="2511338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9C13C-A064-4CF6-83EE-72D6FB929C8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042EC22-865D-419C-B689-803EABA916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F348C75-430F-4319-B089-84462C974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9E8A4E-C29F-4E2B-B1A0-8A66BF5E9F63}"/>
              </a:ext>
            </a:extLst>
          </p:cNvPr>
          <p:cNvSpPr>
            <a:spLocks noGrp="1"/>
          </p:cNvSpPr>
          <p:nvPr>
            <p:ph type="dt" sz="half" idx="10"/>
          </p:nvPr>
        </p:nvSpPr>
        <p:spPr/>
        <p:txBody>
          <a:bodyPr/>
          <a:lstStyle/>
          <a:p>
            <a:fld id="{19C000A8-5EFF-474E-84F3-7FA922F0A6A7}" type="datetimeFigureOut">
              <a:rPr lang="zh-CN" altLang="en-US" smtClean="0"/>
              <a:t>2022/4/15</a:t>
            </a:fld>
            <a:endParaRPr lang="zh-CN" altLang="en-US"/>
          </a:p>
        </p:txBody>
      </p:sp>
      <p:sp>
        <p:nvSpPr>
          <p:cNvPr id="6" name="页脚占位符 5">
            <a:extLst>
              <a:ext uri="{FF2B5EF4-FFF2-40B4-BE49-F238E27FC236}">
                <a16:creationId xmlns:a16="http://schemas.microsoft.com/office/drawing/2014/main" id="{B9A8CF11-D61A-4F43-9BC6-272D4B8C81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A25C80-2B43-4C58-82C5-F2449385D2EC}"/>
              </a:ext>
            </a:extLst>
          </p:cNvPr>
          <p:cNvSpPr>
            <a:spLocks noGrp="1"/>
          </p:cNvSpPr>
          <p:nvPr>
            <p:ph type="sldNum" sz="quarter" idx="12"/>
          </p:nvPr>
        </p:nvSpPr>
        <p:spPr/>
        <p:txBody>
          <a:bodyPr/>
          <a:lstStyle/>
          <a:p>
            <a:fld id="{282E8ABB-E707-416C-8593-C0C54F96B78B}" type="slidenum">
              <a:rPr lang="zh-CN" altLang="en-US" smtClean="0"/>
              <a:t>‹#›</a:t>
            </a:fld>
            <a:endParaRPr lang="zh-CN" altLang="en-US"/>
          </a:p>
        </p:txBody>
      </p:sp>
    </p:spTree>
    <p:extLst>
      <p:ext uri="{BB962C8B-B14F-4D97-AF65-F5344CB8AC3E}">
        <p14:creationId xmlns:p14="http://schemas.microsoft.com/office/powerpoint/2010/main" val="246925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0533B65-003D-4646-BB19-D8C669FDFF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41F0F44-22E2-486F-A058-B9D49C9C3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D1481A-16A9-461D-9416-C626E0A32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C000A8-5EFF-474E-84F3-7FA922F0A6A7}"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1BA01703-9EF8-4C39-B37A-CF97055481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77F1A71-E49E-4897-89BE-7ABD30DAF8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E8ABB-E707-416C-8593-C0C54F96B78B}" type="slidenum">
              <a:rPr lang="zh-CN" altLang="en-US" smtClean="0"/>
              <a:t>‹#›</a:t>
            </a:fld>
            <a:endParaRPr lang="zh-CN" altLang="en-US"/>
          </a:p>
        </p:txBody>
      </p:sp>
    </p:spTree>
    <p:extLst>
      <p:ext uri="{BB962C8B-B14F-4D97-AF65-F5344CB8AC3E}">
        <p14:creationId xmlns:p14="http://schemas.microsoft.com/office/powerpoint/2010/main" val="3925338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27F030-58A9-44B8-ABF5-0372D2954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A6328306-71F0-4C12-A2D9-7C857146B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1666" y="741294"/>
            <a:ext cx="5422335" cy="5422335"/>
          </a:xfrm>
          <a:custGeom>
            <a:avLst/>
            <a:gdLst>
              <a:gd name="connsiteX0" fmla="*/ 0 w 5422335"/>
              <a:gd name="connsiteY0" fmla="*/ 539819 h 5422335"/>
              <a:gd name="connsiteX1" fmla="*/ 539819 w 5422335"/>
              <a:gd name="connsiteY1" fmla="*/ 0 h 5422335"/>
              <a:gd name="connsiteX2" fmla="*/ 5422335 w 5422335"/>
              <a:gd name="connsiteY2" fmla="*/ 0 h 5422335"/>
              <a:gd name="connsiteX3" fmla="*/ 5422335 w 5422335"/>
              <a:gd name="connsiteY3" fmla="*/ 4816159 h 5422335"/>
              <a:gd name="connsiteX4" fmla="*/ 4816159 w 5422335"/>
              <a:gd name="connsiteY4" fmla="*/ 5422335 h 5422335"/>
              <a:gd name="connsiteX5" fmla="*/ 1331251 w 5422335"/>
              <a:gd name="connsiteY5" fmla="*/ 5422335 h 5422335"/>
              <a:gd name="connsiteX6" fmla="*/ 0 w 5422335"/>
              <a:gd name="connsiteY6" fmla="*/ 4091084 h 54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2335" h="5422335">
                <a:moveTo>
                  <a:pt x="0" y="539819"/>
                </a:moveTo>
                <a:lnTo>
                  <a:pt x="539819" y="0"/>
                </a:lnTo>
                <a:lnTo>
                  <a:pt x="5422335" y="0"/>
                </a:lnTo>
                <a:lnTo>
                  <a:pt x="5422335" y="4816159"/>
                </a:lnTo>
                <a:lnTo>
                  <a:pt x="4816159" y="5422335"/>
                </a:lnTo>
                <a:lnTo>
                  <a:pt x="1331251" y="5422335"/>
                </a:lnTo>
                <a:lnTo>
                  <a:pt x="0" y="4091084"/>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64AB010C-C307-4A53-9D97-39C6AAB2E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917505" y="-622183"/>
            <a:ext cx="1508163" cy="1508163"/>
          </a:xfrm>
          <a:custGeom>
            <a:avLst/>
            <a:gdLst>
              <a:gd name="connsiteX0" fmla="*/ 0 w 1508163"/>
              <a:gd name="connsiteY0" fmla="*/ 1321630 h 1508163"/>
              <a:gd name="connsiteX1" fmla="*/ 1321630 w 1508163"/>
              <a:gd name="connsiteY1" fmla="*/ 0 h 1508163"/>
              <a:gd name="connsiteX2" fmla="*/ 1508163 w 1508163"/>
              <a:gd name="connsiteY2" fmla="*/ 0 h 1508163"/>
              <a:gd name="connsiteX3" fmla="*/ 1508163 w 1508163"/>
              <a:gd name="connsiteY3" fmla="*/ 1508163 h 1508163"/>
              <a:gd name="connsiteX4" fmla="*/ 0 w 1508163"/>
              <a:gd name="connsiteY4" fmla="*/ 1508163 h 150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163" h="1508163">
                <a:moveTo>
                  <a:pt x="0" y="1321630"/>
                </a:moveTo>
                <a:lnTo>
                  <a:pt x="1321630" y="0"/>
                </a:lnTo>
                <a:lnTo>
                  <a:pt x="1508163" y="0"/>
                </a:lnTo>
                <a:lnTo>
                  <a:pt x="1508163" y="1508163"/>
                </a:lnTo>
                <a:lnTo>
                  <a:pt x="0" y="15081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Rectangle 13">
            <a:extLst>
              <a:ext uri="{FF2B5EF4-FFF2-40B4-BE49-F238E27FC236}">
                <a16:creationId xmlns:a16="http://schemas.microsoft.com/office/drawing/2014/main" id="{3252C512-4076-456E-AD89-50B031645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53041" y="342543"/>
            <a:ext cx="678106" cy="67810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71C24C9E-C2F4-4FA4-947B-6CBAC7C3A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550345" y="2526029"/>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04B7750-FFCA-4912-AC2E-989EECC94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828903" y="2552919"/>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2494659-52DF-4053-975B-36F06255E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63972" y="5565676"/>
            <a:ext cx="1425687" cy="1425687"/>
          </a:xfrm>
          <a:custGeom>
            <a:avLst/>
            <a:gdLst>
              <a:gd name="connsiteX0" fmla="*/ 0 w 1425687"/>
              <a:gd name="connsiteY0" fmla="*/ 0 h 1425687"/>
              <a:gd name="connsiteX1" fmla="*/ 1425687 w 1425687"/>
              <a:gd name="connsiteY1" fmla="*/ 0 h 1425687"/>
              <a:gd name="connsiteX2" fmla="*/ 1425687 w 1425687"/>
              <a:gd name="connsiteY2" fmla="*/ 819509 h 1425687"/>
              <a:gd name="connsiteX3" fmla="*/ 819509 w 1425687"/>
              <a:gd name="connsiteY3" fmla="*/ 1425687 h 1425687"/>
              <a:gd name="connsiteX4" fmla="*/ 0 w 1425687"/>
              <a:gd name="connsiteY4" fmla="*/ 1425687 h 142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687" h="1425687">
                <a:moveTo>
                  <a:pt x="0" y="0"/>
                </a:moveTo>
                <a:lnTo>
                  <a:pt x="1425687" y="0"/>
                </a:lnTo>
                <a:lnTo>
                  <a:pt x="1425687" y="819509"/>
                </a:lnTo>
                <a:lnTo>
                  <a:pt x="819509" y="1425687"/>
                </a:lnTo>
                <a:lnTo>
                  <a:pt x="0" y="1425687"/>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EE807326-229C-458C-BDA0-C72126216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CADE1D5-E79C-4CEF-BEFD-B66EFB39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标题 1">
            <a:extLst>
              <a:ext uri="{FF2B5EF4-FFF2-40B4-BE49-F238E27FC236}">
                <a16:creationId xmlns:a16="http://schemas.microsoft.com/office/drawing/2014/main" id="{CF6424E2-5ACB-4E51-A68E-D2B09DCCDBE6}"/>
              </a:ext>
            </a:extLst>
          </p:cNvPr>
          <p:cNvSpPr>
            <a:spLocks noGrp="1"/>
          </p:cNvSpPr>
          <p:nvPr>
            <p:ph type="ctrTitle"/>
          </p:nvPr>
        </p:nvSpPr>
        <p:spPr>
          <a:xfrm>
            <a:off x="3204642" y="2353641"/>
            <a:ext cx="5782716" cy="2150719"/>
          </a:xfrm>
          <a:noFill/>
        </p:spPr>
        <p:txBody>
          <a:bodyPr anchor="ctr">
            <a:normAutofit/>
          </a:bodyPr>
          <a:lstStyle/>
          <a:p>
            <a:r>
              <a:rPr lang="zh-CN" altLang="en-US" sz="3600" b="1" i="0">
                <a:solidFill>
                  <a:srgbClr val="080808"/>
                </a:solidFill>
                <a:effectLst/>
                <a:latin typeface="Inter"/>
              </a:rPr>
              <a:t>如何实现共同富裕</a:t>
            </a:r>
            <a:r>
              <a:rPr lang="en-US" altLang="zh-CN" sz="3600" b="1" i="0">
                <a:solidFill>
                  <a:srgbClr val="080808"/>
                </a:solidFill>
                <a:effectLst/>
                <a:latin typeface="Inter"/>
              </a:rPr>
              <a:t>——</a:t>
            </a:r>
            <a:r>
              <a:rPr lang="zh-CN" altLang="en-US" sz="3600" b="1" i="0">
                <a:solidFill>
                  <a:srgbClr val="080808"/>
                </a:solidFill>
                <a:effectLst/>
                <a:latin typeface="Inter"/>
              </a:rPr>
              <a:t>实现共同富裕的措施</a:t>
            </a:r>
            <a:endParaRPr lang="zh-CN" altLang="en-US" sz="3600">
              <a:solidFill>
                <a:srgbClr val="080808"/>
              </a:solidFill>
            </a:endParaRPr>
          </a:p>
        </p:txBody>
      </p:sp>
      <p:sp>
        <p:nvSpPr>
          <p:cNvPr id="3" name="副标题 2">
            <a:extLst>
              <a:ext uri="{FF2B5EF4-FFF2-40B4-BE49-F238E27FC236}">
                <a16:creationId xmlns:a16="http://schemas.microsoft.com/office/drawing/2014/main" id="{AD0BCC19-9D74-4B83-92C9-E9C96A924A6E}"/>
              </a:ext>
            </a:extLst>
          </p:cNvPr>
          <p:cNvSpPr>
            <a:spLocks noGrp="1"/>
          </p:cNvSpPr>
          <p:nvPr>
            <p:ph type="subTitle" idx="1"/>
          </p:nvPr>
        </p:nvSpPr>
        <p:spPr>
          <a:xfrm>
            <a:off x="4439633" y="4518923"/>
            <a:ext cx="3312734" cy="1141851"/>
          </a:xfrm>
          <a:noFill/>
        </p:spPr>
        <p:txBody>
          <a:bodyPr>
            <a:normAutofit/>
          </a:bodyPr>
          <a:lstStyle/>
          <a:p>
            <a:r>
              <a:rPr lang="zh-CN" altLang="en-US" sz="2000">
                <a:solidFill>
                  <a:srgbClr val="080808"/>
                </a:solidFill>
              </a:rPr>
              <a:t>有国有家者，不患寡而患不均，不患贫而患不安</a:t>
            </a:r>
          </a:p>
        </p:txBody>
      </p:sp>
      <p:sp>
        <p:nvSpPr>
          <p:cNvPr id="26" name="Isosceles Triangle 25">
            <a:extLst>
              <a:ext uri="{FF2B5EF4-FFF2-40B4-BE49-F238E27FC236}">
                <a16:creationId xmlns:a16="http://schemas.microsoft.com/office/drawing/2014/main" id="{54FC8EB5-1620-43B8-B816-8A91B6EAC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3866" y="5708769"/>
            <a:ext cx="2313591" cy="115679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D544515-9F93-4809-A102-B49C85F4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797" y="6332156"/>
            <a:ext cx="1066816" cy="53340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8765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BA007C7-F2FB-4EF8-928C-8EE43A1E2A62}"/>
              </a:ext>
            </a:extLst>
          </p:cNvPr>
          <p:cNvSpPr>
            <a:spLocks noGrp="1"/>
          </p:cNvSpPr>
          <p:nvPr>
            <p:ph type="title"/>
          </p:nvPr>
        </p:nvSpPr>
        <p:spPr>
          <a:xfrm>
            <a:off x="1285240" y="1050595"/>
            <a:ext cx="8074815" cy="1618489"/>
          </a:xfrm>
        </p:spPr>
        <p:txBody>
          <a:bodyPr anchor="ctr">
            <a:normAutofit/>
          </a:bodyPr>
          <a:lstStyle/>
          <a:p>
            <a:endParaRPr lang="zh-CN" altLang="en-US" sz="7200"/>
          </a:p>
        </p:txBody>
      </p:sp>
      <p:sp>
        <p:nvSpPr>
          <p:cNvPr id="3" name="内容占位符 2">
            <a:extLst>
              <a:ext uri="{FF2B5EF4-FFF2-40B4-BE49-F238E27FC236}">
                <a16:creationId xmlns:a16="http://schemas.microsoft.com/office/drawing/2014/main" id="{E2F398DF-533D-41C4-BCF2-B12D554F8FA6}"/>
              </a:ext>
            </a:extLst>
          </p:cNvPr>
          <p:cNvSpPr>
            <a:spLocks noGrp="1"/>
          </p:cNvSpPr>
          <p:nvPr>
            <p:ph idx="1"/>
          </p:nvPr>
        </p:nvSpPr>
        <p:spPr>
          <a:xfrm>
            <a:off x="1285240" y="1916723"/>
            <a:ext cx="8074815" cy="3853141"/>
          </a:xfrm>
        </p:spPr>
        <p:txBody>
          <a:bodyPr anchor="t">
            <a:normAutofit/>
          </a:bodyPr>
          <a:lstStyle/>
          <a:p>
            <a:r>
              <a:rPr lang="zh-CN" altLang="en-US" sz="2400" b="0" i="0" dirty="0">
                <a:effectLst/>
                <a:latin typeface="Inter"/>
              </a:rPr>
              <a:t>方向决定前途，道路决定命运。改革开放是一场深刻革命，必须坚持正确方向，沿着正确道路前进。习近平总书记强调，“我们的改革开放是有方向、有立场、有原则的”“我们的改革是在中国特色社会主义道路上不断前进的改革，既不走封闭僵化的老路，也不走改旗易帜的邪路”。改革开放有方向、有立场、有原则，主要体现在坚持和发展中国特色社会主义、加强和改善党的领导、推进国家治理体系和治理能力现代化等方面。</a:t>
            </a:r>
            <a:endParaRPr lang="zh-CN" altLang="en-US" sz="2400" dirty="0"/>
          </a:p>
        </p:txBody>
      </p:sp>
    </p:spTree>
    <p:extLst>
      <p:ext uri="{BB962C8B-B14F-4D97-AF65-F5344CB8AC3E}">
        <p14:creationId xmlns:p14="http://schemas.microsoft.com/office/powerpoint/2010/main" val="597969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ight Triangle 3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76C9683-0C97-4F1D-A500-82204402CE79}"/>
              </a:ext>
            </a:extLst>
          </p:cNvPr>
          <p:cNvSpPr>
            <a:spLocks noGrp="1"/>
          </p:cNvSpPr>
          <p:nvPr>
            <p:ph type="title"/>
          </p:nvPr>
        </p:nvSpPr>
        <p:spPr>
          <a:xfrm>
            <a:off x="1006900" y="1188637"/>
            <a:ext cx="3141430" cy="4480726"/>
          </a:xfrm>
        </p:spPr>
        <p:txBody>
          <a:bodyPr vert="horz" lIns="91440" tIns="45720" rIns="91440" bIns="45720" rtlCol="0">
            <a:normAutofit/>
          </a:bodyPr>
          <a:lstStyle/>
          <a:p>
            <a:pPr algn="r"/>
            <a:r>
              <a:rPr lang="zh-CN" altLang="en-US" sz="6600" b="1" i="0" kern="1200" dirty="0">
                <a:effectLst/>
                <a:latin typeface="+mj-lt"/>
                <a:ea typeface="+mj-ea"/>
                <a:cs typeface="+mj-cs"/>
              </a:rPr>
              <a:t>先富带动后富</a:t>
            </a:r>
            <a:br>
              <a:rPr lang="zh-CN" altLang="en-US" sz="6600" b="1" i="0" kern="1200" dirty="0">
                <a:effectLst/>
                <a:latin typeface="+mj-lt"/>
                <a:ea typeface="+mj-ea"/>
                <a:cs typeface="+mj-cs"/>
              </a:rPr>
            </a:br>
            <a:endParaRPr lang="en-US" altLang="zh-CN" sz="6600" kern="1200" dirty="0">
              <a:latin typeface="+mj-lt"/>
              <a:ea typeface="+mj-ea"/>
              <a:cs typeface="+mj-cs"/>
            </a:endParaRPr>
          </a:p>
        </p:txBody>
      </p:sp>
      <p:cxnSp>
        <p:nvCxnSpPr>
          <p:cNvPr id="44" name="Straight Connector 4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41C2296D-2C97-483B-8CCB-BAE227B26C1D}"/>
              </a:ext>
            </a:extLst>
          </p:cNvPr>
          <p:cNvSpPr>
            <a:spLocks noGrp="1"/>
          </p:cNvSpPr>
          <p:nvPr>
            <p:ph idx="1"/>
          </p:nvPr>
        </p:nvSpPr>
        <p:spPr>
          <a:xfrm>
            <a:off x="5138928" y="1338729"/>
            <a:ext cx="4795584" cy="4180542"/>
          </a:xfrm>
        </p:spPr>
        <p:txBody>
          <a:bodyPr vert="horz" lIns="91440" tIns="45720" rIns="91440" bIns="45720" rtlCol="0" anchor="ctr">
            <a:normAutofit/>
          </a:bodyPr>
          <a:lstStyle/>
          <a:p>
            <a:pPr marL="0" indent="0">
              <a:buNone/>
            </a:pPr>
            <a:r>
              <a:rPr lang="zh-CN" altLang="en-US" sz="2400" b="0" i="0" kern="1200">
                <a:effectLst/>
                <a:latin typeface="+mn-lt"/>
                <a:ea typeface="+mn-ea"/>
                <a:cs typeface="+mn-cs"/>
              </a:rPr>
              <a:t>邓小平同志提出重大论断：“社会主义的本质，是解放生产力，发展生产力，消灭剥削，消除两极分化，最终达到共同富裕。”</a:t>
            </a:r>
            <a:endParaRPr lang="en-US" altLang="zh-CN" sz="2400" kern="1200">
              <a:latin typeface="+mn-lt"/>
              <a:ea typeface="+mn-ea"/>
              <a:cs typeface="+mn-cs"/>
            </a:endParaRPr>
          </a:p>
        </p:txBody>
      </p:sp>
    </p:spTree>
    <p:extLst>
      <p:ext uri="{BB962C8B-B14F-4D97-AF65-F5344CB8AC3E}">
        <p14:creationId xmlns:p14="http://schemas.microsoft.com/office/powerpoint/2010/main" val="3250294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86696FD-DD3A-4CD6-A473-6B0C9E618CF3}"/>
              </a:ext>
            </a:extLst>
          </p:cNvPr>
          <p:cNvSpPr>
            <a:spLocks noGrp="1"/>
          </p:cNvSpPr>
          <p:nvPr>
            <p:ph type="title"/>
          </p:nvPr>
        </p:nvSpPr>
        <p:spPr>
          <a:xfrm>
            <a:off x="1285240" y="3931919"/>
            <a:ext cx="8074815" cy="1618489"/>
          </a:xfrm>
        </p:spPr>
        <p:txBody>
          <a:bodyPr anchor="b">
            <a:normAutofit/>
          </a:bodyPr>
          <a:lstStyle/>
          <a:p>
            <a:r>
              <a:rPr lang="zh-CN" altLang="en-US" sz="6600" b="1" i="0" kern="1200" dirty="0">
                <a:effectLst/>
                <a:latin typeface="+mj-lt"/>
                <a:ea typeface="+mj-ea"/>
                <a:cs typeface="+mj-cs"/>
              </a:rPr>
              <a:t>先富带动后富</a:t>
            </a:r>
            <a:endParaRPr lang="zh-CN" altLang="en-US" sz="6600" dirty="0"/>
          </a:p>
        </p:txBody>
      </p:sp>
      <p:graphicFrame>
        <p:nvGraphicFramePr>
          <p:cNvPr id="21" name="内容占位符 2">
            <a:extLst>
              <a:ext uri="{FF2B5EF4-FFF2-40B4-BE49-F238E27FC236}">
                <a16:creationId xmlns:a16="http://schemas.microsoft.com/office/drawing/2014/main" id="{C7643FA5-1C9C-1CE7-B1FB-4D1C5D6BBF41}"/>
              </a:ext>
            </a:extLst>
          </p:cNvPr>
          <p:cNvGraphicFramePr>
            <a:graphicFrameLocks noGrp="1"/>
          </p:cNvGraphicFramePr>
          <p:nvPr>
            <p:ph idx="1"/>
          </p:nvPr>
        </p:nvGraphicFramePr>
        <p:xfrm>
          <a:off x="1285241" y="1131524"/>
          <a:ext cx="8085865" cy="2800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0977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01BDFE7-8DB5-4AA6-8F72-30E24484E034}"/>
              </a:ext>
            </a:extLst>
          </p:cNvPr>
          <p:cNvSpPr>
            <a:spLocks noGrp="1"/>
          </p:cNvSpPr>
          <p:nvPr>
            <p:ph type="title"/>
          </p:nvPr>
        </p:nvSpPr>
        <p:spPr>
          <a:xfrm>
            <a:off x="1075767" y="1188637"/>
            <a:ext cx="2988234" cy="4480726"/>
          </a:xfrm>
        </p:spPr>
        <p:txBody>
          <a:bodyPr>
            <a:normAutofit/>
          </a:bodyPr>
          <a:lstStyle/>
          <a:p>
            <a:pPr algn="r"/>
            <a:r>
              <a:rPr lang="zh-CN" altLang="en-US" sz="6100" b="1" i="0">
                <a:effectLst/>
                <a:latin typeface="Inter"/>
              </a:rPr>
              <a:t>要扩大中等收入群体比重</a:t>
            </a:r>
            <a:br>
              <a:rPr lang="zh-CN" altLang="en-US" sz="6100" b="1" i="0">
                <a:effectLst/>
                <a:latin typeface="Inter"/>
              </a:rPr>
            </a:br>
            <a:endParaRPr lang="zh-CN" altLang="en-US" sz="6100"/>
          </a:p>
        </p:txBody>
      </p:sp>
      <p:cxnSp>
        <p:nvCxnSpPr>
          <p:cNvPr id="19"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D1734784-DEF1-4CEB-8D41-C6E3B6BED89F}"/>
              </a:ext>
            </a:extLst>
          </p:cNvPr>
          <p:cNvSpPr>
            <a:spLocks noGrp="1"/>
          </p:cNvSpPr>
          <p:nvPr>
            <p:ph idx="1"/>
          </p:nvPr>
        </p:nvSpPr>
        <p:spPr>
          <a:xfrm>
            <a:off x="5255260" y="1648870"/>
            <a:ext cx="4702848" cy="3560260"/>
          </a:xfrm>
        </p:spPr>
        <p:txBody>
          <a:bodyPr anchor="ctr">
            <a:normAutofit/>
          </a:bodyPr>
          <a:lstStyle/>
          <a:p>
            <a:r>
              <a:rPr lang="zh-CN" altLang="en-US" sz="2400" b="1" i="0" dirty="0">
                <a:effectLst/>
                <a:latin typeface="Inter"/>
              </a:rPr>
              <a:t>合理调节高收入，取缔非法收入，形成中间大、两头小的橄榄型分配结构</a:t>
            </a:r>
            <a:r>
              <a:rPr lang="zh-CN" altLang="en-US" sz="2400" b="0" i="0" dirty="0">
                <a:effectLst/>
                <a:latin typeface="Inter"/>
              </a:rPr>
              <a:t>，促进社会公平正义，促进人的全面发展，使全体人民朝着共同富裕目标扎实迈进。</a:t>
            </a:r>
            <a:endParaRPr lang="zh-CN" altLang="en-US" sz="2400" dirty="0"/>
          </a:p>
        </p:txBody>
      </p:sp>
    </p:spTree>
    <p:extLst>
      <p:ext uri="{BB962C8B-B14F-4D97-AF65-F5344CB8AC3E}">
        <p14:creationId xmlns:p14="http://schemas.microsoft.com/office/powerpoint/2010/main" val="335882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F41A9DC-715B-452F-B0CF-2012C7A81E95}"/>
              </a:ext>
            </a:extLst>
          </p:cNvPr>
          <p:cNvSpPr>
            <a:spLocks noGrp="1"/>
          </p:cNvSpPr>
          <p:nvPr>
            <p:ph type="title"/>
          </p:nvPr>
        </p:nvSpPr>
        <p:spPr>
          <a:xfrm>
            <a:off x="1006900" y="1188637"/>
            <a:ext cx="3141430" cy="4480726"/>
          </a:xfrm>
        </p:spPr>
        <p:txBody>
          <a:bodyPr>
            <a:normAutofit/>
          </a:bodyPr>
          <a:lstStyle/>
          <a:p>
            <a:pPr algn="r"/>
            <a:r>
              <a:rPr lang="zh-CN" altLang="en-US" sz="6100" b="1" i="0" dirty="0">
                <a:effectLst/>
                <a:latin typeface="Inter"/>
              </a:rPr>
              <a:t>加强人民精神文化建设</a:t>
            </a:r>
            <a:br>
              <a:rPr lang="zh-CN" altLang="en-US" sz="6100" b="1" i="0" dirty="0">
                <a:effectLst/>
                <a:latin typeface="Inter"/>
              </a:rPr>
            </a:br>
            <a:endParaRPr lang="zh-CN" altLang="en-US" sz="6100" dirty="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34580625-CCA2-4557-8B9B-24EF33C9F150}"/>
              </a:ext>
            </a:extLst>
          </p:cNvPr>
          <p:cNvSpPr>
            <a:spLocks noGrp="1"/>
          </p:cNvSpPr>
          <p:nvPr>
            <p:ph idx="1"/>
          </p:nvPr>
        </p:nvSpPr>
        <p:spPr>
          <a:xfrm>
            <a:off x="5138928" y="1338729"/>
            <a:ext cx="4795584" cy="4180542"/>
          </a:xfrm>
        </p:spPr>
        <p:txBody>
          <a:bodyPr anchor="ctr">
            <a:normAutofit/>
          </a:bodyPr>
          <a:lstStyle/>
          <a:p>
            <a:r>
              <a:rPr lang="zh-CN" altLang="en-US" sz="2400" b="1" i="0" dirty="0">
                <a:effectLst/>
                <a:latin typeface="Inter"/>
              </a:rPr>
              <a:t>精神富足是共同富裕的重要内容</a:t>
            </a:r>
            <a:r>
              <a:rPr lang="zh-CN" altLang="en-US" sz="2400" b="0" i="0" dirty="0">
                <a:effectLst/>
                <a:latin typeface="Inter"/>
              </a:rPr>
              <a:t>，为实现共同富裕， 我们应</a:t>
            </a:r>
            <a:r>
              <a:rPr lang="zh-CN" altLang="en-US" sz="2400" b="1" i="0" dirty="0">
                <a:effectLst/>
                <a:latin typeface="Inter"/>
              </a:rPr>
              <a:t>坚持物质富裕和精神富足的辩证统一</a:t>
            </a:r>
            <a:r>
              <a:rPr lang="zh-CN" altLang="en-US" sz="2400" b="0" i="0" dirty="0">
                <a:effectLst/>
                <a:latin typeface="Inter"/>
              </a:rPr>
              <a:t>，使人民物质生活和精神生活都富裕。</a:t>
            </a:r>
            <a:endParaRPr lang="zh-CN" altLang="en-US" sz="2400" dirty="0"/>
          </a:p>
        </p:txBody>
      </p:sp>
    </p:spTree>
    <p:extLst>
      <p:ext uri="{BB962C8B-B14F-4D97-AF65-F5344CB8AC3E}">
        <p14:creationId xmlns:p14="http://schemas.microsoft.com/office/powerpoint/2010/main" val="4261509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3A52A-50D6-474B-BED6-9A44A65E84B3}"/>
              </a:ext>
            </a:extLst>
          </p:cNvPr>
          <p:cNvSpPr>
            <a:spLocks noGrp="1"/>
          </p:cNvSpPr>
          <p:nvPr>
            <p:ph type="title"/>
          </p:nvPr>
        </p:nvSpPr>
        <p:spPr/>
        <p:txBody>
          <a:bodyPr/>
          <a:lstStyle/>
          <a:p>
            <a:r>
              <a:rPr lang="zh-CN" altLang="en-US" sz="4400" b="1" i="0" dirty="0">
                <a:effectLst/>
                <a:latin typeface="Inter"/>
              </a:rPr>
              <a:t>加强人民精神文化建设</a:t>
            </a:r>
            <a:endParaRPr lang="zh-CN" altLang="en-US" dirty="0"/>
          </a:p>
        </p:txBody>
      </p:sp>
      <p:graphicFrame>
        <p:nvGraphicFramePr>
          <p:cNvPr id="5" name="内容占位符 2">
            <a:extLst>
              <a:ext uri="{FF2B5EF4-FFF2-40B4-BE49-F238E27FC236}">
                <a16:creationId xmlns:a16="http://schemas.microsoft.com/office/drawing/2014/main" id="{A81FB409-E57C-593C-92B7-C17C6571969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0825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C14C6D5-C295-4AE7-9EBC-A7D891451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A8DE0E0C-D349-42F5-9A39-823BED9EB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71500" y="2376240"/>
            <a:ext cx="2105519" cy="210551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FFEC4229-734E-4FC2-B6A0-6DA9B8B1A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36665" y="67603"/>
            <a:ext cx="6972591" cy="6826263"/>
          </a:xfrm>
          <a:custGeom>
            <a:avLst/>
            <a:gdLst>
              <a:gd name="connsiteX0" fmla="*/ 0 w 6972591"/>
              <a:gd name="connsiteY0" fmla="*/ 1976924 h 6826263"/>
              <a:gd name="connsiteX1" fmla="*/ 1976924 w 6972591"/>
              <a:gd name="connsiteY1" fmla="*/ 0 h 6826263"/>
              <a:gd name="connsiteX2" fmla="*/ 6972591 w 6972591"/>
              <a:gd name="connsiteY2" fmla="*/ 0 h 6826263"/>
              <a:gd name="connsiteX3" fmla="*/ 6972590 w 6972591"/>
              <a:gd name="connsiteY3" fmla="*/ 4703010 h 6826263"/>
              <a:gd name="connsiteX4" fmla="*/ 4849338 w 6972591"/>
              <a:gd name="connsiteY4" fmla="*/ 6826263 h 682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2591" h="6826263">
                <a:moveTo>
                  <a:pt x="0" y="1976924"/>
                </a:moveTo>
                <a:lnTo>
                  <a:pt x="1976924" y="0"/>
                </a:lnTo>
                <a:lnTo>
                  <a:pt x="6972591" y="0"/>
                </a:lnTo>
                <a:lnTo>
                  <a:pt x="6972590" y="4703010"/>
                </a:lnTo>
                <a:lnTo>
                  <a:pt x="4849338" y="68262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BC01FF70-2FFE-4A99-9E3F-9699B085C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39100" y="1809291"/>
            <a:ext cx="3790670" cy="421457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FA8D7CA-01D6-49EC-955B-6E51F6FB6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1" name="Freeform: Shape 30">
            <a:extLst>
              <a:ext uri="{FF2B5EF4-FFF2-40B4-BE49-F238E27FC236}">
                <a16:creationId xmlns:a16="http://schemas.microsoft.com/office/drawing/2014/main" id="{ADAA6A52-6F71-45C6-A3A3-8F4104091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标题 1">
            <a:extLst>
              <a:ext uri="{FF2B5EF4-FFF2-40B4-BE49-F238E27FC236}">
                <a16:creationId xmlns:a16="http://schemas.microsoft.com/office/drawing/2014/main" id="{378E1E86-F50D-4F0B-9E22-7D1B44A680F9}"/>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zh-CN" altLang="en-US" sz="3600" b="1" i="0" kern="1200">
                <a:solidFill>
                  <a:srgbClr val="080808"/>
                </a:solidFill>
                <a:effectLst/>
                <a:latin typeface="+mj-lt"/>
                <a:ea typeface="+mj-ea"/>
                <a:cs typeface="+mj-cs"/>
              </a:rPr>
              <a:t>如何实现共同富裕</a:t>
            </a:r>
            <a:br>
              <a:rPr lang="zh-CN" altLang="en-US" sz="3600" b="1" i="0" kern="1200">
                <a:solidFill>
                  <a:srgbClr val="080808"/>
                </a:solidFill>
                <a:effectLst/>
                <a:latin typeface="+mj-lt"/>
                <a:ea typeface="+mj-ea"/>
                <a:cs typeface="+mj-cs"/>
              </a:rPr>
            </a:br>
            <a:endParaRPr lang="en-US" altLang="zh-CN" sz="3600" kern="1200">
              <a:solidFill>
                <a:srgbClr val="080808"/>
              </a:solidFill>
              <a:latin typeface="+mj-lt"/>
              <a:ea typeface="+mj-ea"/>
              <a:cs typeface="+mj-cs"/>
            </a:endParaRPr>
          </a:p>
        </p:txBody>
      </p:sp>
      <p:sp>
        <p:nvSpPr>
          <p:cNvPr id="33" name="Isosceles Triangle 32">
            <a:extLst>
              <a:ext uri="{FF2B5EF4-FFF2-40B4-BE49-F238E27FC236}">
                <a16:creationId xmlns:a16="http://schemas.microsoft.com/office/drawing/2014/main" id="{DBD14339-4332-4769-B35F-FDA39761E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98702" y="-1"/>
            <a:ext cx="2158854" cy="107942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24D2F742-54E7-4C62-98C5-F8990E2A0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69144" y="523673"/>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176DD56-124E-424A-869A-5281743F2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624288" y="1584143"/>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2401BDF6-9398-44DA-B3E3-5E3E9D80A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934212" y="4355671"/>
            <a:ext cx="1981336" cy="2736866"/>
          </a:xfrm>
          <a:custGeom>
            <a:avLst/>
            <a:gdLst>
              <a:gd name="connsiteX0" fmla="*/ 0 w 1981336"/>
              <a:gd name="connsiteY0" fmla="*/ 0 h 2736866"/>
              <a:gd name="connsiteX1" fmla="*/ 1981336 w 1981336"/>
              <a:gd name="connsiteY1" fmla="*/ 1981336 h 2736866"/>
              <a:gd name="connsiteX2" fmla="*/ 1225806 w 1981336"/>
              <a:gd name="connsiteY2" fmla="*/ 2736866 h 2736866"/>
              <a:gd name="connsiteX3" fmla="*/ 0 w 1981336"/>
              <a:gd name="connsiteY3" fmla="*/ 2736866 h 2736866"/>
            </a:gdLst>
            <a:ahLst/>
            <a:cxnLst>
              <a:cxn ang="0">
                <a:pos x="connsiteX0" y="connsiteY0"/>
              </a:cxn>
              <a:cxn ang="0">
                <a:pos x="connsiteX1" y="connsiteY1"/>
              </a:cxn>
              <a:cxn ang="0">
                <a:pos x="connsiteX2" y="connsiteY2"/>
              </a:cxn>
              <a:cxn ang="0">
                <a:pos x="connsiteX3" y="connsiteY3"/>
              </a:cxn>
            </a:cxnLst>
            <a:rect l="l" t="t" r="r" b="b"/>
            <a:pathLst>
              <a:path w="1981336" h="2736866">
                <a:moveTo>
                  <a:pt x="0" y="0"/>
                </a:moveTo>
                <a:lnTo>
                  <a:pt x="1981336" y="1981336"/>
                </a:lnTo>
                <a:lnTo>
                  <a:pt x="1225806" y="2736866"/>
                </a:lnTo>
                <a:lnTo>
                  <a:pt x="0" y="273686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Isosceles Triangle 40">
            <a:extLst>
              <a:ext uri="{FF2B5EF4-FFF2-40B4-BE49-F238E27FC236}">
                <a16:creationId xmlns:a16="http://schemas.microsoft.com/office/drawing/2014/main" id="{90BDA9F5-1E5C-404B-9A6C-5D5C8E0D1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5436" y="3687690"/>
            <a:ext cx="6325510" cy="317030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8578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E561AD0F-2B15-4989-ABCB-25A120A18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7" name="Freeform: Shape 46">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标题 1">
            <a:extLst>
              <a:ext uri="{FF2B5EF4-FFF2-40B4-BE49-F238E27FC236}">
                <a16:creationId xmlns:a16="http://schemas.microsoft.com/office/drawing/2014/main" id="{B803B909-F2F4-44B0-B265-B5DB1C5C330D}"/>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br>
              <a:rPr lang="en-US" altLang="zh-CN" sz="3300" dirty="0">
                <a:solidFill>
                  <a:srgbClr val="080808"/>
                </a:solidFill>
              </a:rPr>
            </a:br>
            <a:r>
              <a:rPr lang="zh-CN" altLang="en-US" sz="3300" b="0" i="0" dirty="0">
                <a:solidFill>
                  <a:srgbClr val="080808"/>
                </a:solidFill>
              </a:rPr>
              <a:t>实现共同富裕需要两个先决条件：</a:t>
            </a:r>
            <a:br>
              <a:rPr lang="en-US" altLang="zh-CN" sz="3300" dirty="0">
                <a:solidFill>
                  <a:srgbClr val="080808"/>
                </a:solidFill>
              </a:rPr>
            </a:br>
            <a:endParaRPr lang="en-US" altLang="zh-CN" sz="3300" dirty="0">
              <a:solidFill>
                <a:srgbClr val="080808"/>
              </a:solidFill>
            </a:endParaRPr>
          </a:p>
        </p:txBody>
      </p:sp>
      <p:sp>
        <p:nvSpPr>
          <p:cNvPr id="49" name="Freeform: Shape 48">
            <a:extLst>
              <a:ext uri="{FF2B5EF4-FFF2-40B4-BE49-F238E27FC236}">
                <a16:creationId xmlns:a16="http://schemas.microsoft.com/office/drawing/2014/main" id="{B1ECBAC9-8FF8-4D44-BD49-6B81C381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365253" y="-514542"/>
            <a:ext cx="2039436" cy="1444373"/>
          </a:xfrm>
          <a:custGeom>
            <a:avLst/>
            <a:gdLst>
              <a:gd name="connsiteX0" fmla="*/ 0 w 2495927"/>
              <a:gd name="connsiteY0" fmla="*/ 1767670 h 1767670"/>
              <a:gd name="connsiteX1" fmla="*/ 1767670 w 2495927"/>
              <a:gd name="connsiteY1" fmla="*/ 0 h 1767670"/>
              <a:gd name="connsiteX2" fmla="*/ 2495927 w 2495927"/>
              <a:gd name="connsiteY2" fmla="*/ 728256 h 1767670"/>
              <a:gd name="connsiteX3" fmla="*/ 2495927 w 2495927"/>
              <a:gd name="connsiteY3" fmla="*/ 1767670 h 1767670"/>
            </a:gdLst>
            <a:ahLst/>
            <a:cxnLst>
              <a:cxn ang="0">
                <a:pos x="connsiteX0" y="connsiteY0"/>
              </a:cxn>
              <a:cxn ang="0">
                <a:pos x="connsiteX1" y="connsiteY1"/>
              </a:cxn>
              <a:cxn ang="0">
                <a:pos x="connsiteX2" y="connsiteY2"/>
              </a:cxn>
              <a:cxn ang="0">
                <a:pos x="connsiteX3" y="connsiteY3"/>
              </a:cxn>
            </a:cxnLst>
            <a:rect l="l" t="t" r="r" b="b"/>
            <a:pathLst>
              <a:path w="2495927" h="1767670">
                <a:moveTo>
                  <a:pt x="0" y="1767670"/>
                </a:moveTo>
                <a:lnTo>
                  <a:pt x="1767670" y="0"/>
                </a:lnTo>
                <a:lnTo>
                  <a:pt x="2495927" y="728256"/>
                </a:lnTo>
                <a:lnTo>
                  <a:pt x="2495927" y="176767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30F234A-713C-4B90-B43E-8F10C8B6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82779" y="539055"/>
            <a:ext cx="745834" cy="74583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57893" y="5848285"/>
            <a:ext cx="714978" cy="7149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9033" y="5474491"/>
            <a:ext cx="2767017" cy="138350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430613" y="5023033"/>
            <a:ext cx="856138" cy="85613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28836FF-97B4-4EE9-AF5D-39FF0F5AC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112657" y="1748175"/>
            <a:ext cx="933492" cy="93349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901313" y="5596021"/>
            <a:ext cx="381459" cy="38145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内容占位符 2">
            <a:extLst>
              <a:ext uri="{FF2B5EF4-FFF2-40B4-BE49-F238E27FC236}">
                <a16:creationId xmlns:a16="http://schemas.microsoft.com/office/drawing/2014/main" id="{0357279F-4AD7-F38D-F657-81D1FE25BA6E}"/>
              </a:ext>
            </a:extLst>
          </p:cNvPr>
          <p:cNvGraphicFramePr>
            <a:graphicFrameLocks noGrp="1"/>
          </p:cNvGraphicFramePr>
          <p:nvPr>
            <p:ph idx="1"/>
            <p:extLst>
              <p:ext uri="{D42A27DB-BD31-4B8C-83A1-F6EECF244321}">
                <p14:modId xmlns:p14="http://schemas.microsoft.com/office/powerpoint/2010/main" val="241218107"/>
              </p:ext>
            </p:extLst>
          </p:nvPr>
        </p:nvGraphicFramePr>
        <p:xfrm>
          <a:off x="5070475" y="1698625"/>
          <a:ext cx="6478588" cy="4516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2490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Right Triangle 87">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8D59FBD-294C-49FA-A0B0-B7EA8F088690}"/>
              </a:ext>
            </a:extLst>
          </p:cNvPr>
          <p:cNvSpPr>
            <a:spLocks noGrp="1"/>
          </p:cNvSpPr>
          <p:nvPr>
            <p:ph type="title"/>
          </p:nvPr>
        </p:nvSpPr>
        <p:spPr>
          <a:xfrm>
            <a:off x="856489" y="1188637"/>
            <a:ext cx="3474365" cy="4330634"/>
          </a:xfrm>
        </p:spPr>
        <p:txBody>
          <a:bodyPr vert="horz" lIns="91440" tIns="45720" rIns="91440" bIns="45720" rtlCol="0">
            <a:normAutofit/>
          </a:bodyPr>
          <a:lstStyle/>
          <a:p>
            <a:pPr algn="r"/>
            <a:r>
              <a:rPr lang="zh-CN" altLang="en-US" sz="6100" b="1" i="0" kern="1200" dirty="0">
                <a:effectLst/>
                <a:latin typeface="+mj-lt"/>
                <a:ea typeface="+mj-ea"/>
                <a:cs typeface="+mj-cs"/>
              </a:rPr>
              <a:t>解放生产力，发展生产力</a:t>
            </a:r>
            <a:br>
              <a:rPr lang="zh-CN" altLang="en-US" sz="6100" b="1" i="0" kern="1200" dirty="0">
                <a:effectLst/>
                <a:latin typeface="+mj-lt"/>
                <a:ea typeface="+mj-ea"/>
                <a:cs typeface="+mj-cs"/>
              </a:rPr>
            </a:br>
            <a:endParaRPr lang="en-US" altLang="zh-CN" sz="6100" kern="1200" dirty="0">
              <a:latin typeface="+mj-lt"/>
              <a:ea typeface="+mj-ea"/>
              <a:cs typeface="+mj-cs"/>
            </a:endParaRPr>
          </a:p>
        </p:txBody>
      </p:sp>
      <p:cxnSp>
        <p:nvCxnSpPr>
          <p:cNvPr id="92" name="Straight Connector 91">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7F8D14C2-2047-499B-B6C2-16081F25B3EB}"/>
              </a:ext>
            </a:extLst>
          </p:cNvPr>
          <p:cNvSpPr>
            <a:spLocks noGrp="1"/>
          </p:cNvSpPr>
          <p:nvPr>
            <p:ph idx="1"/>
          </p:nvPr>
        </p:nvSpPr>
        <p:spPr>
          <a:xfrm>
            <a:off x="5138928" y="1338729"/>
            <a:ext cx="4795584" cy="4180542"/>
          </a:xfrm>
        </p:spPr>
        <p:txBody>
          <a:bodyPr vert="horz" lIns="91440" tIns="45720" rIns="91440" bIns="45720" rtlCol="0" anchor="ctr">
            <a:normAutofit/>
          </a:bodyPr>
          <a:lstStyle/>
          <a:p>
            <a:pPr marL="0" indent="0">
              <a:buNone/>
            </a:pPr>
            <a:r>
              <a:rPr lang="zh-CN" altLang="en-US" sz="2400" b="0" i="0" kern="1200">
                <a:effectLst/>
                <a:latin typeface="+mn-lt"/>
                <a:ea typeface="+mn-ea"/>
                <a:cs typeface="+mn-cs"/>
              </a:rPr>
              <a:t>封建社会之所以实现不了共同富裕，其中一个重要原因就是生产力基础薄弱，缺乏共同富裕的基础，邓小平同志在南方谈话中提出“贫穷不是社会主义”，没有整个社会生产力的提高，是无法实现真正意义上的共同富裕。</a:t>
            </a:r>
            <a:endParaRPr lang="en-US" altLang="zh-CN" sz="2400" kern="1200">
              <a:latin typeface="+mn-lt"/>
              <a:ea typeface="+mn-ea"/>
              <a:cs typeface="+mn-cs"/>
            </a:endParaRPr>
          </a:p>
        </p:txBody>
      </p:sp>
    </p:spTree>
    <p:extLst>
      <p:ext uri="{BB962C8B-B14F-4D97-AF65-F5344CB8AC3E}">
        <p14:creationId xmlns:p14="http://schemas.microsoft.com/office/powerpoint/2010/main" val="1025048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B72AC948-0302-47F8-8507-14B8D9BC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32231165-16E8-476D-8606-7EFCCC1B4208}"/>
              </a:ext>
            </a:extLst>
          </p:cNvPr>
          <p:cNvSpPr>
            <a:spLocks noGrp="1"/>
          </p:cNvSpPr>
          <p:nvPr>
            <p:ph type="title"/>
          </p:nvPr>
        </p:nvSpPr>
        <p:spPr>
          <a:xfrm>
            <a:off x="643468" y="621792"/>
            <a:ext cx="6247718" cy="5413248"/>
          </a:xfrm>
        </p:spPr>
        <p:txBody>
          <a:bodyPr vert="horz" lIns="91440" tIns="45720" rIns="91440" bIns="45720" rtlCol="0">
            <a:normAutofit/>
          </a:bodyPr>
          <a:lstStyle/>
          <a:p>
            <a:pPr algn="ctr"/>
            <a:r>
              <a:rPr lang="zh-CN" altLang="en-US" sz="3600" b="1" i="0" kern="1200">
                <a:effectLst/>
                <a:latin typeface="+mj-lt"/>
                <a:ea typeface="+mj-ea"/>
                <a:cs typeface="+mj-cs"/>
              </a:rPr>
              <a:t>坚持生产力和生产关系的有机统一，深刻认识共同富裕是社会主义的本质要求</a:t>
            </a:r>
            <a:br>
              <a:rPr lang="zh-CN" altLang="en-US" sz="3600" b="1" i="0" kern="1200">
                <a:effectLst/>
                <a:latin typeface="+mj-lt"/>
                <a:ea typeface="+mj-ea"/>
                <a:cs typeface="+mj-cs"/>
              </a:rPr>
            </a:br>
            <a:endParaRPr lang="en-US" altLang="zh-CN" sz="3600" kern="1200">
              <a:latin typeface="+mj-lt"/>
              <a:ea typeface="+mj-ea"/>
              <a:cs typeface="+mj-cs"/>
            </a:endParaRPr>
          </a:p>
        </p:txBody>
      </p:sp>
      <p:grpSp>
        <p:nvGrpSpPr>
          <p:cNvPr id="43" name="Group 42">
            <a:extLst>
              <a:ext uri="{FF2B5EF4-FFF2-40B4-BE49-F238E27FC236}">
                <a16:creationId xmlns:a16="http://schemas.microsoft.com/office/drawing/2014/main" id="{35E49727-ABCF-4829-A82A-72062E73A3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533296"/>
            <a:ext cx="790058" cy="1590240"/>
            <a:chOff x="0" y="2533296"/>
            <a:chExt cx="790058" cy="1590240"/>
          </a:xfrm>
        </p:grpSpPr>
        <p:sp>
          <p:nvSpPr>
            <p:cNvPr id="44" name="Isosceles Triangle 43">
              <a:extLst>
                <a:ext uri="{FF2B5EF4-FFF2-40B4-BE49-F238E27FC236}">
                  <a16:creationId xmlns:a16="http://schemas.microsoft.com/office/drawing/2014/main" id="{9E45AE1C-C7D5-4D6C-8C61-A924140277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00091" y="2933387"/>
              <a:ext cx="1590240" cy="79005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2406" y="2746750"/>
              <a:ext cx="445246" cy="44524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FD47CE07-4A2E-4A4A-BB03-79FD398547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75676" y="5280494"/>
            <a:ext cx="2982940" cy="1799371"/>
            <a:chOff x="10175676" y="5280494"/>
            <a:chExt cx="2982940" cy="1799371"/>
          </a:xfrm>
        </p:grpSpPr>
        <p:sp>
          <p:nvSpPr>
            <p:cNvPr id="52" name="Isosceles Triangle 51">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ectangle 52">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内容占位符 2">
            <a:extLst>
              <a:ext uri="{FF2B5EF4-FFF2-40B4-BE49-F238E27FC236}">
                <a16:creationId xmlns:a16="http://schemas.microsoft.com/office/drawing/2014/main" id="{28F6EEFD-2C0E-45D0-B1C1-ABBC4ADE1897}"/>
              </a:ext>
            </a:extLst>
          </p:cNvPr>
          <p:cNvSpPr>
            <a:spLocks noGrp="1"/>
          </p:cNvSpPr>
          <p:nvPr>
            <p:ph idx="1"/>
          </p:nvPr>
        </p:nvSpPr>
        <p:spPr>
          <a:xfrm>
            <a:off x="7534654" y="643466"/>
            <a:ext cx="4013877" cy="5571065"/>
          </a:xfrm>
          <a:noFill/>
        </p:spPr>
        <p:txBody>
          <a:bodyPr vert="horz" lIns="91440" tIns="45720" rIns="91440" bIns="45720" rtlCol="0" anchor="ctr">
            <a:normAutofit/>
          </a:bodyPr>
          <a:lstStyle/>
          <a:p>
            <a:r>
              <a:rPr lang="zh-CN" altLang="en-US" sz="2000" b="0" i="0">
                <a:effectLst/>
              </a:rPr>
              <a:t>共同富裕是社会主义的本质特征，是由社会主义社会根本性质所决定的，是实现社会主义生产目的、体现社会主义制度优越性的必然要求。社会主义之所以从根本上区别于资本主义，一是具有比资本主义更高水平的生产力，能够创造出更多更丰富的物质和精神财富，这是代表先进生产力要求的“富裕”含义；二是要克服资本主义的两极分化和经济社会不平等，最终实现人的全面发展和社会全面进步，这是实现广大人民利益要求的“共同”含义。</a:t>
            </a:r>
            <a:endParaRPr lang="en-US" altLang="zh-CN" sz="2000"/>
          </a:p>
        </p:txBody>
      </p:sp>
    </p:spTree>
    <p:extLst>
      <p:ext uri="{BB962C8B-B14F-4D97-AF65-F5344CB8AC3E}">
        <p14:creationId xmlns:p14="http://schemas.microsoft.com/office/powerpoint/2010/main" val="3402285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89F223B-A9A4-4041-B84F-7A865FA43E38}"/>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zh-CN" altLang="en-US" sz="9800" b="1" i="0" kern="1200">
                <a:solidFill>
                  <a:schemeClr val="tx1"/>
                </a:solidFill>
                <a:effectLst/>
                <a:latin typeface="+mj-lt"/>
                <a:ea typeface="+mj-ea"/>
                <a:cs typeface="+mj-cs"/>
              </a:rPr>
              <a:t>先进的社会制度</a:t>
            </a:r>
            <a:br>
              <a:rPr lang="zh-CN" altLang="en-US" sz="9800" b="1" i="0" kern="1200">
                <a:solidFill>
                  <a:schemeClr val="tx1"/>
                </a:solidFill>
                <a:effectLst/>
                <a:latin typeface="+mj-lt"/>
                <a:ea typeface="+mj-ea"/>
                <a:cs typeface="+mj-cs"/>
              </a:rPr>
            </a:br>
            <a:endParaRPr lang="en-US" altLang="zh-CN" sz="9800" kern="1200">
              <a:solidFill>
                <a:schemeClr val="tx1"/>
              </a:solidFill>
              <a:latin typeface="+mj-lt"/>
              <a:ea typeface="+mj-ea"/>
              <a:cs typeface="+mj-cs"/>
            </a:endParaRPr>
          </a:p>
        </p:txBody>
      </p:sp>
      <p:sp>
        <p:nvSpPr>
          <p:cNvPr id="3" name="内容占位符 2">
            <a:extLst>
              <a:ext uri="{FF2B5EF4-FFF2-40B4-BE49-F238E27FC236}">
                <a16:creationId xmlns:a16="http://schemas.microsoft.com/office/drawing/2014/main" id="{B92477A0-6CD1-435C-9911-CF19D2923DA6}"/>
              </a:ext>
            </a:extLst>
          </p:cNvPr>
          <p:cNvSpPr>
            <a:spLocks noGrp="1"/>
          </p:cNvSpPr>
          <p:nvPr>
            <p:ph idx="1"/>
          </p:nvPr>
        </p:nvSpPr>
        <p:spPr>
          <a:xfrm>
            <a:off x="1285241" y="4582814"/>
            <a:ext cx="7132335" cy="1312657"/>
          </a:xfrm>
        </p:spPr>
        <p:txBody>
          <a:bodyPr vert="horz" lIns="91440" tIns="45720" rIns="91440" bIns="45720" rtlCol="0" anchor="t">
            <a:normAutofit/>
          </a:bodyPr>
          <a:lstStyle/>
          <a:p>
            <a:pPr marL="0" indent="0">
              <a:buNone/>
            </a:pPr>
            <a:r>
              <a:rPr lang="zh-CN" altLang="en-US" sz="2200" b="0" i="0" kern="1200" dirty="0">
                <a:solidFill>
                  <a:schemeClr val="tx1"/>
                </a:solidFill>
                <a:effectLst/>
                <a:latin typeface="+mn-lt"/>
                <a:ea typeface="+mn-ea"/>
                <a:cs typeface="+mn-cs"/>
              </a:rPr>
              <a:t>资本主义虽然实现了生产力的大发展，但资本主义是一个以私有制为基础的主义，它的先天性决定了其只能带给少数人富裕，无法实现共同富裕，而社会主义能够把生产力发展的果实让大多数人能够享有。</a:t>
            </a:r>
            <a:endParaRPr lang="en-US" altLang="zh-CN" sz="2200" kern="1200" dirty="0">
              <a:solidFill>
                <a:schemeClr val="tx1"/>
              </a:solidFill>
              <a:latin typeface="+mn-lt"/>
              <a:ea typeface="+mn-ea"/>
              <a:cs typeface="+mn-cs"/>
            </a:endParaRPr>
          </a:p>
        </p:txBody>
      </p:sp>
    </p:spTree>
    <p:extLst>
      <p:ext uri="{BB962C8B-B14F-4D97-AF65-F5344CB8AC3E}">
        <p14:creationId xmlns:p14="http://schemas.microsoft.com/office/powerpoint/2010/main" val="376546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9908362F-F32F-4C3B-9750-2F8B445DD6CF}"/>
              </a:ext>
            </a:extLst>
          </p:cNvPr>
          <p:cNvSpPr>
            <a:spLocks noGrp="1"/>
          </p:cNvSpPr>
          <p:nvPr>
            <p:ph type="title"/>
          </p:nvPr>
        </p:nvSpPr>
        <p:spPr>
          <a:xfrm>
            <a:off x="643468" y="643467"/>
            <a:ext cx="4804064" cy="5571065"/>
          </a:xfrm>
        </p:spPr>
        <p:txBody>
          <a:bodyPr>
            <a:normAutofit/>
          </a:bodyPr>
          <a:lstStyle/>
          <a:p>
            <a:r>
              <a:rPr lang="zh-CN" altLang="en-US" sz="3600" b="1" i="0">
                <a:effectLst/>
                <a:latin typeface="Inter"/>
              </a:rPr>
              <a:t>正确把握“先富”和“共富”的关系，深刻认识社会主义初级阶段条件下实现共同富裕的方向原则</a:t>
            </a:r>
            <a:br>
              <a:rPr lang="zh-CN" altLang="en-US" sz="3600" b="1" i="0">
                <a:effectLst/>
                <a:latin typeface="Inter"/>
              </a:rPr>
            </a:br>
            <a:endParaRPr lang="zh-CN" altLang="en-US" sz="3600"/>
          </a:p>
        </p:txBody>
      </p:sp>
      <p:sp>
        <p:nvSpPr>
          <p:cNvPr id="23"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内容占位符 2">
            <a:extLst>
              <a:ext uri="{FF2B5EF4-FFF2-40B4-BE49-F238E27FC236}">
                <a16:creationId xmlns:a16="http://schemas.microsoft.com/office/drawing/2014/main" id="{AEBE0B38-D927-4619-9F63-88401BDA1738}"/>
              </a:ext>
            </a:extLst>
          </p:cNvPr>
          <p:cNvSpPr>
            <a:spLocks noGrp="1"/>
          </p:cNvSpPr>
          <p:nvPr>
            <p:ph idx="1"/>
          </p:nvPr>
        </p:nvSpPr>
        <p:spPr>
          <a:xfrm>
            <a:off x="6090998" y="643467"/>
            <a:ext cx="5457533" cy="5571065"/>
          </a:xfrm>
        </p:spPr>
        <p:txBody>
          <a:bodyPr anchor="ctr">
            <a:normAutofit/>
          </a:bodyPr>
          <a:lstStyle/>
          <a:p>
            <a:r>
              <a:rPr lang="zh-CN" altLang="en-US" sz="2000" b="0" i="0" dirty="0">
                <a:effectLst/>
                <a:latin typeface="Inter"/>
              </a:rPr>
              <a:t>实现共同富裕，是中国共产党坚持全心全意为人民服务根本宗旨的必然要求，是党的一贯主张、实践目标和方针政策。我们党带领人民推动经济社会发展，归根结底是要实现全体人民共同富裕。我们党在不同时期随着经济社会发展对实现共同富裕目标的认识不断深化。这些认识和实践为社会主义初级阶段条件下如何实现共同富裕积累了宝贵经验，具有重要意义。</a:t>
            </a:r>
            <a:endParaRPr lang="zh-CN" altLang="en-US" sz="2000" dirty="0"/>
          </a:p>
        </p:txBody>
      </p:sp>
      <p:sp>
        <p:nvSpPr>
          <p:cNvPr id="25"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355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Shape 60">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Shape 62">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Shape 64">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Rectangle 66">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9" name="Freeform: Shape 68">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标题 1">
            <a:extLst>
              <a:ext uri="{FF2B5EF4-FFF2-40B4-BE49-F238E27FC236}">
                <a16:creationId xmlns:a16="http://schemas.microsoft.com/office/drawing/2014/main" id="{32616E89-EAAD-47DC-8AE7-8D97D37F4060}"/>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zh-CN" altLang="en-US" sz="3600" b="1" i="0" kern="1200">
                <a:solidFill>
                  <a:srgbClr val="080808"/>
                </a:solidFill>
                <a:effectLst/>
                <a:latin typeface="+mj-lt"/>
                <a:ea typeface="+mj-ea"/>
                <a:cs typeface="+mj-cs"/>
              </a:rPr>
              <a:t>具体措施</a:t>
            </a:r>
            <a:br>
              <a:rPr lang="zh-CN" altLang="en-US" sz="3600" b="1" i="0" kern="1200">
                <a:solidFill>
                  <a:srgbClr val="080808"/>
                </a:solidFill>
                <a:effectLst/>
                <a:latin typeface="+mj-lt"/>
                <a:ea typeface="+mj-ea"/>
                <a:cs typeface="+mj-cs"/>
              </a:rPr>
            </a:br>
            <a:endParaRPr lang="en-US" altLang="zh-CN" sz="3600" kern="1200">
              <a:solidFill>
                <a:srgbClr val="080808"/>
              </a:solidFill>
              <a:latin typeface="+mj-lt"/>
              <a:ea typeface="+mj-ea"/>
              <a:cs typeface="+mj-cs"/>
            </a:endParaRPr>
          </a:p>
        </p:txBody>
      </p:sp>
      <p:sp>
        <p:nvSpPr>
          <p:cNvPr id="3" name="内容占位符 2">
            <a:extLst>
              <a:ext uri="{FF2B5EF4-FFF2-40B4-BE49-F238E27FC236}">
                <a16:creationId xmlns:a16="http://schemas.microsoft.com/office/drawing/2014/main" id="{1E12EB00-F551-404C-8189-9C48E6FB2459}"/>
              </a:ext>
            </a:extLst>
          </p:cNvPr>
          <p:cNvSpPr>
            <a:spLocks noGrp="1"/>
          </p:cNvSpPr>
          <p:nvPr>
            <p:ph idx="1"/>
          </p:nvPr>
        </p:nvSpPr>
        <p:spPr>
          <a:xfrm>
            <a:off x="7678655" y="2119891"/>
            <a:ext cx="3861259" cy="915772"/>
          </a:xfrm>
          <a:noFill/>
        </p:spPr>
        <p:txBody>
          <a:bodyPr vert="horz" lIns="91440" tIns="45720" rIns="91440" bIns="45720" rtlCol="0">
            <a:noAutofit/>
          </a:bodyPr>
          <a:lstStyle/>
          <a:p>
            <a:pPr marL="0" indent="0" algn="ctr">
              <a:buNone/>
            </a:pPr>
            <a:r>
              <a:rPr lang="zh-CN" altLang="en-US" sz="3200" b="0" i="0" kern="1200" dirty="0">
                <a:solidFill>
                  <a:srgbClr val="080808"/>
                </a:solidFill>
                <a:effectLst/>
                <a:latin typeface="+mn-lt"/>
                <a:ea typeface="+mn-ea"/>
                <a:cs typeface="+mn-cs"/>
              </a:rPr>
              <a:t>共同富裕不是一蹴而就的，也不是一刀切的绝对平均主义，是要深入研究不同阶段的目标，分阶段促进才能实现的。</a:t>
            </a:r>
            <a:endParaRPr lang="en-US" altLang="zh-CN" sz="3200" kern="1200" dirty="0">
              <a:solidFill>
                <a:srgbClr val="080808"/>
              </a:solidFill>
              <a:latin typeface="+mn-lt"/>
              <a:ea typeface="+mn-ea"/>
              <a:cs typeface="+mn-cs"/>
            </a:endParaRPr>
          </a:p>
        </p:txBody>
      </p:sp>
      <p:sp>
        <p:nvSpPr>
          <p:cNvPr id="71" name="Isosceles Triangle 70">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6250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332A9AB-6B8B-4F04-8CA6-1DC2F7194DA2}"/>
              </a:ext>
            </a:extLst>
          </p:cNvPr>
          <p:cNvSpPr>
            <a:spLocks noGrp="1"/>
          </p:cNvSpPr>
          <p:nvPr>
            <p:ph type="title"/>
          </p:nvPr>
        </p:nvSpPr>
        <p:spPr>
          <a:xfrm>
            <a:off x="1075767" y="1188637"/>
            <a:ext cx="2988234" cy="4480726"/>
          </a:xfrm>
        </p:spPr>
        <p:txBody>
          <a:bodyPr vert="horz" lIns="91440" tIns="45720" rIns="91440" bIns="45720" rtlCol="0">
            <a:normAutofit/>
          </a:bodyPr>
          <a:lstStyle/>
          <a:p>
            <a:pPr algn="r"/>
            <a:r>
              <a:rPr lang="zh-CN" altLang="en-US" sz="6600" b="1" i="0" kern="1200">
                <a:effectLst/>
                <a:latin typeface="+mj-lt"/>
                <a:ea typeface="+mj-ea"/>
                <a:cs typeface="+mj-cs"/>
              </a:rPr>
              <a:t>改革开放</a:t>
            </a:r>
            <a:br>
              <a:rPr lang="zh-CN" altLang="en-US" sz="6600" b="1" i="0" kern="1200">
                <a:effectLst/>
                <a:latin typeface="+mj-lt"/>
                <a:ea typeface="+mj-ea"/>
                <a:cs typeface="+mj-cs"/>
              </a:rPr>
            </a:br>
            <a:endParaRPr lang="en-US" altLang="zh-CN" sz="6600" kern="1200">
              <a:latin typeface="+mj-lt"/>
              <a:ea typeface="+mj-ea"/>
              <a:cs typeface="+mj-cs"/>
            </a:endParaRPr>
          </a:p>
        </p:txBody>
      </p:sp>
      <p:cxnSp>
        <p:nvCxnSpPr>
          <p:cNvPr id="45" name="Straight Connector 4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DEBEA3FB-1A0D-4878-A4CD-4C66F3DABD32}"/>
              </a:ext>
            </a:extLst>
          </p:cNvPr>
          <p:cNvSpPr>
            <a:spLocks noGrp="1"/>
          </p:cNvSpPr>
          <p:nvPr>
            <p:ph idx="1"/>
          </p:nvPr>
        </p:nvSpPr>
        <p:spPr>
          <a:xfrm>
            <a:off x="5255260" y="1648870"/>
            <a:ext cx="4702848" cy="3560260"/>
          </a:xfrm>
        </p:spPr>
        <p:txBody>
          <a:bodyPr vert="horz" lIns="91440" tIns="45720" rIns="91440" bIns="45720" rtlCol="0" anchor="ctr">
            <a:normAutofit/>
          </a:bodyPr>
          <a:lstStyle/>
          <a:p>
            <a:pPr marL="0" indent="0">
              <a:buNone/>
            </a:pPr>
            <a:r>
              <a:rPr lang="zh-CN" altLang="en-US" sz="2400" b="0" i="0" kern="1200">
                <a:effectLst/>
                <a:latin typeface="+mn-lt"/>
                <a:ea typeface="+mn-ea"/>
                <a:cs typeface="+mn-cs"/>
              </a:rPr>
              <a:t>改革开放永无止境，只有进行时，没有完成时：唯有坚持改革开放，中国特色社会主义道路才能越走越宽广。唯有坚持改革开放，才能实现共同富裕远大目标。</a:t>
            </a:r>
            <a:endParaRPr lang="en-US" altLang="zh-CN" sz="2400" kern="1200">
              <a:latin typeface="+mn-lt"/>
              <a:ea typeface="+mn-ea"/>
              <a:cs typeface="+mn-cs"/>
            </a:endParaRPr>
          </a:p>
        </p:txBody>
      </p:sp>
    </p:spTree>
    <p:extLst>
      <p:ext uri="{BB962C8B-B14F-4D97-AF65-F5344CB8AC3E}">
        <p14:creationId xmlns:p14="http://schemas.microsoft.com/office/powerpoint/2010/main" val="81244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941</Words>
  <Application>Microsoft Office PowerPoint</Application>
  <PresentationFormat>宽屏</PresentationFormat>
  <Paragraphs>32</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Inter</vt:lpstr>
      <vt:lpstr>等线</vt:lpstr>
      <vt:lpstr>等线 Light</vt:lpstr>
      <vt:lpstr>Arial</vt:lpstr>
      <vt:lpstr>Office 主题​​</vt:lpstr>
      <vt:lpstr>如何实现共同富裕——实现共同富裕的措施</vt:lpstr>
      <vt:lpstr>如何实现共同富裕 </vt:lpstr>
      <vt:lpstr> 实现共同富裕需要两个先决条件： </vt:lpstr>
      <vt:lpstr>解放生产力，发展生产力 </vt:lpstr>
      <vt:lpstr>坚持生产力和生产关系的有机统一，深刻认识共同富裕是社会主义的本质要求 </vt:lpstr>
      <vt:lpstr>先进的社会制度 </vt:lpstr>
      <vt:lpstr>正确把握“先富”和“共富”的关系，深刻认识社会主义初级阶段条件下实现共同富裕的方向原则 </vt:lpstr>
      <vt:lpstr>具体措施 </vt:lpstr>
      <vt:lpstr>改革开放 </vt:lpstr>
      <vt:lpstr>PowerPoint 演示文稿</vt:lpstr>
      <vt:lpstr>先富带动后富 </vt:lpstr>
      <vt:lpstr>先富带动后富</vt:lpstr>
      <vt:lpstr>要扩大中等收入群体比重 </vt:lpstr>
      <vt:lpstr>加强人民精神文化建设 </vt:lpstr>
      <vt:lpstr>加强人民精神文化建设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如何实现共同富裕——实现共同富裕的措施</dc:title>
  <dc:creator>dught ligust</dc:creator>
  <cp:lastModifiedBy>dught ligust</cp:lastModifiedBy>
  <cp:revision>3</cp:revision>
  <dcterms:created xsi:type="dcterms:W3CDTF">2022-04-15T14:39:12Z</dcterms:created>
  <dcterms:modified xsi:type="dcterms:W3CDTF">2022-04-15T16:16:56Z</dcterms:modified>
</cp:coreProperties>
</file>