
<file path=[Content_Types].xml><?xml version="1.0" encoding="utf-8"?>
<Types xmlns="http://schemas.openxmlformats.org/package/2006/content-types">
  <Default Extension="bin" ContentType="image/png"/>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media/image3.bin" ContentType="image/x-emf"/>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1"/>
  </p:notesMasterIdLst>
  <p:sldIdLst>
    <p:sldId id="308" r:id="rId3"/>
    <p:sldId id="256" r:id="rId4"/>
    <p:sldId id="257" r:id="rId5"/>
    <p:sldId id="258" r:id="rId6"/>
    <p:sldId id="259" r:id="rId7"/>
    <p:sldId id="272" r:id="rId8"/>
    <p:sldId id="276" r:id="rId9"/>
    <p:sldId id="262" r:id="rId10"/>
    <p:sldId id="306" r:id="rId11"/>
    <p:sldId id="307" r:id="rId12"/>
    <p:sldId id="261" r:id="rId13"/>
    <p:sldId id="263" r:id="rId14"/>
    <p:sldId id="265" r:id="rId15"/>
    <p:sldId id="274" r:id="rId16"/>
    <p:sldId id="278" r:id="rId17"/>
    <p:sldId id="275" r:id="rId18"/>
    <p:sldId id="277" r:id="rId19"/>
    <p:sldId id="264" r:id="rId20"/>
    <p:sldId id="266" r:id="rId21"/>
    <p:sldId id="305" r:id="rId22"/>
    <p:sldId id="283" r:id="rId23"/>
    <p:sldId id="284" r:id="rId24"/>
    <p:sldId id="289" r:id="rId25"/>
    <p:sldId id="290" r:id="rId26"/>
    <p:sldId id="291" r:id="rId27"/>
    <p:sldId id="281" r:id="rId28"/>
    <p:sldId id="282" r:id="rId29"/>
    <p:sldId id="300"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 Id="rId8" Type="http://schemas.openxmlformats.org/officeDocument/2006/relationships/slide" Target="slides/slide6.xml"/></Relationships>
</file>

<file path=ppt/diagrams/_rels/data5.xml.rels><?xml version="1.0" encoding="UTF-8" standalone="yes"?>
<Relationships xmlns="http://schemas.openxmlformats.org/package/2006/relationships"><Relationship Id="rId2" Type="http://schemas.microsoft.com/office/2007/relationships/hdphoto" Target="../media/hdphoto1.wdp"/><Relationship Id="rId1" Type="http://schemas.openxmlformats.org/officeDocument/2006/relationships/image" Target="../media/image11.png"/></Relationships>
</file>

<file path=ppt/diagrams/_rels/data6.xml.rels><?xml version="1.0" encoding="UTF-8" standalone="yes"?>
<Relationships xmlns="http://schemas.openxmlformats.org/package/2006/relationships"><Relationship Id="rId2" Type="http://schemas.microsoft.com/office/2007/relationships/hdphoto" Target="../media/hdphoto2.wdp"/><Relationship Id="rId1" Type="http://schemas.openxmlformats.org/officeDocument/2006/relationships/image" Target="../media/image12.png"/></Relationships>
</file>

<file path=ppt/diagrams/_rels/drawing5.xml.rels><?xml version="1.0" encoding="UTF-8" standalone="yes"?>
<Relationships xmlns="http://schemas.openxmlformats.org/package/2006/relationships"><Relationship Id="rId2" Type="http://schemas.microsoft.com/office/2007/relationships/hdphoto" Target="../media/hdphoto1.wdp"/><Relationship Id="rId1" Type="http://schemas.openxmlformats.org/officeDocument/2006/relationships/image" Target="../media/image11.png"/></Relationships>
</file>

<file path=ppt/diagrams/_rels/drawing6.xml.rels><?xml version="1.0" encoding="UTF-8" standalone="yes"?>
<Relationships xmlns="http://schemas.openxmlformats.org/package/2006/relationships"><Relationship Id="rId2" Type="http://schemas.microsoft.com/office/2007/relationships/hdphoto" Target="../media/hdphoto2.wdp"/><Relationship Id="rId1"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38D465-76D0-4032-A944-F33E8B2A644F}" type="doc">
      <dgm:prSet loTypeId="urn:microsoft.com/office/officeart/2008/layout/LinedList" loCatId="hierarchy" qsTypeId="urn:microsoft.com/office/officeart/2005/8/quickstyle/simple1" qsCatId="simple" csTypeId="urn:microsoft.com/office/officeart/2005/8/colors/colorful1" csCatId="colorful"/>
      <dgm:spPr/>
      <dgm:t>
        <a:bodyPr/>
        <a:lstStyle/>
        <a:p>
          <a:endParaRPr lang="zh-CN" altLang="en-US"/>
        </a:p>
      </dgm:t>
    </dgm:pt>
    <dgm:pt modelId="{4664BDC4-5BD8-493A-B5D7-69D1DE428FA7}">
      <dgm:prSet/>
      <dgm:spPr/>
      <dgm:t>
        <a:bodyPr/>
        <a:lstStyle/>
        <a:p>
          <a:r>
            <a:rPr lang="zh-CN"/>
            <a:t>一、抓紧抓好粮食和重要农产品稳产保供</a:t>
          </a:r>
        </a:p>
      </dgm:t>
    </dgm:pt>
    <dgm:pt modelId="{19D032C3-E8A8-4071-BBE6-6D8B9344E328}" type="parTrans" cxnId="{4EF448ED-79CE-4569-A577-1151960F822B}">
      <dgm:prSet/>
      <dgm:spPr/>
      <dgm:t>
        <a:bodyPr/>
        <a:lstStyle/>
        <a:p>
          <a:endParaRPr lang="zh-CN" altLang="en-US"/>
        </a:p>
      </dgm:t>
    </dgm:pt>
    <dgm:pt modelId="{8766C182-C9E5-4243-A2A2-1C95B23EE150}" type="sibTrans" cxnId="{4EF448ED-79CE-4569-A577-1151960F822B}">
      <dgm:prSet/>
      <dgm:spPr/>
      <dgm:t>
        <a:bodyPr/>
        <a:lstStyle/>
        <a:p>
          <a:endParaRPr lang="zh-CN" altLang="en-US"/>
        </a:p>
      </dgm:t>
    </dgm:pt>
    <dgm:pt modelId="{DCE477BC-A7C3-41A0-AFEA-365D34E89FFB}">
      <dgm:prSet/>
      <dgm:spPr/>
      <dgm:t>
        <a:bodyPr/>
        <a:lstStyle/>
        <a:p>
          <a:r>
            <a:rPr lang="zh-CN"/>
            <a:t>二、加强农业基础设施建设</a:t>
          </a:r>
        </a:p>
      </dgm:t>
    </dgm:pt>
    <dgm:pt modelId="{547784F5-1BC4-4320-B1B8-DAC1B8BE7CC3}" type="parTrans" cxnId="{C5362658-3FFE-4866-B8E2-972321E93BA4}">
      <dgm:prSet/>
      <dgm:spPr/>
      <dgm:t>
        <a:bodyPr/>
        <a:lstStyle/>
        <a:p>
          <a:endParaRPr lang="zh-CN" altLang="en-US"/>
        </a:p>
      </dgm:t>
    </dgm:pt>
    <dgm:pt modelId="{87F3BEE6-3DE7-469D-9638-98BEBBF3E770}" type="sibTrans" cxnId="{C5362658-3FFE-4866-B8E2-972321E93BA4}">
      <dgm:prSet/>
      <dgm:spPr/>
      <dgm:t>
        <a:bodyPr/>
        <a:lstStyle/>
        <a:p>
          <a:endParaRPr lang="zh-CN" altLang="en-US"/>
        </a:p>
      </dgm:t>
    </dgm:pt>
    <dgm:pt modelId="{05FB0B79-5A1B-4AAB-BAB3-F90BC33F2CFC}">
      <dgm:prSet/>
      <dgm:spPr/>
      <dgm:t>
        <a:bodyPr/>
        <a:lstStyle/>
        <a:p>
          <a:r>
            <a:rPr lang="zh-CN"/>
            <a:t>三、强化农业科技和装备支撑</a:t>
          </a:r>
        </a:p>
      </dgm:t>
    </dgm:pt>
    <dgm:pt modelId="{4677E342-65D3-4B05-9BB5-169607B7870E}" type="parTrans" cxnId="{F233CEB9-E9C6-497F-9330-0656C3985114}">
      <dgm:prSet/>
      <dgm:spPr/>
      <dgm:t>
        <a:bodyPr/>
        <a:lstStyle/>
        <a:p>
          <a:endParaRPr lang="zh-CN" altLang="en-US"/>
        </a:p>
      </dgm:t>
    </dgm:pt>
    <dgm:pt modelId="{455DF449-147D-4910-9755-0045D8998361}" type="sibTrans" cxnId="{F233CEB9-E9C6-497F-9330-0656C3985114}">
      <dgm:prSet/>
      <dgm:spPr/>
      <dgm:t>
        <a:bodyPr/>
        <a:lstStyle/>
        <a:p>
          <a:endParaRPr lang="zh-CN" altLang="en-US"/>
        </a:p>
      </dgm:t>
    </dgm:pt>
    <dgm:pt modelId="{ADF610CA-65F9-47AC-9151-54578891589D}">
      <dgm:prSet/>
      <dgm:spPr/>
      <dgm:t>
        <a:bodyPr/>
        <a:lstStyle/>
        <a:p>
          <a:r>
            <a:rPr lang="zh-CN"/>
            <a:t>四、巩固拓展脱贫攻坚成果</a:t>
          </a:r>
        </a:p>
      </dgm:t>
    </dgm:pt>
    <dgm:pt modelId="{EBA01E2E-7BC0-401B-89BB-10490C0212B2}" type="parTrans" cxnId="{B4C307E5-2E21-4D50-AD8D-8E0B011C00D8}">
      <dgm:prSet/>
      <dgm:spPr/>
      <dgm:t>
        <a:bodyPr/>
        <a:lstStyle/>
        <a:p>
          <a:endParaRPr lang="zh-CN" altLang="en-US"/>
        </a:p>
      </dgm:t>
    </dgm:pt>
    <dgm:pt modelId="{D3BB81E0-91CF-4BBF-88FA-459873437264}" type="sibTrans" cxnId="{B4C307E5-2E21-4D50-AD8D-8E0B011C00D8}">
      <dgm:prSet/>
      <dgm:spPr/>
      <dgm:t>
        <a:bodyPr/>
        <a:lstStyle/>
        <a:p>
          <a:endParaRPr lang="zh-CN" altLang="en-US"/>
        </a:p>
      </dgm:t>
    </dgm:pt>
    <dgm:pt modelId="{D6FA3C01-FC10-4F38-B486-442DF1685FBD}">
      <dgm:prSet/>
      <dgm:spPr/>
      <dgm:t>
        <a:bodyPr/>
        <a:lstStyle/>
        <a:p>
          <a:r>
            <a:rPr lang="zh-CN"/>
            <a:t>五、推动乡村产业高质量发展</a:t>
          </a:r>
        </a:p>
      </dgm:t>
    </dgm:pt>
    <dgm:pt modelId="{AA127CB0-2E02-4001-9047-E431C5592C98}" type="parTrans" cxnId="{A2D8AF13-6218-4982-9D67-AD26F6F44EEF}">
      <dgm:prSet/>
      <dgm:spPr/>
      <dgm:t>
        <a:bodyPr/>
        <a:lstStyle/>
        <a:p>
          <a:endParaRPr lang="zh-CN" altLang="en-US"/>
        </a:p>
      </dgm:t>
    </dgm:pt>
    <dgm:pt modelId="{A04CED60-3F67-4D1D-AF8A-63DFBD15E3A5}" type="sibTrans" cxnId="{A2D8AF13-6218-4982-9D67-AD26F6F44EEF}">
      <dgm:prSet/>
      <dgm:spPr/>
      <dgm:t>
        <a:bodyPr/>
        <a:lstStyle/>
        <a:p>
          <a:endParaRPr lang="zh-CN" altLang="en-US"/>
        </a:p>
      </dgm:t>
    </dgm:pt>
    <dgm:pt modelId="{BAD772CA-8C29-402D-A2CB-7BA64AC6179C}">
      <dgm:prSet/>
      <dgm:spPr/>
      <dgm:t>
        <a:bodyPr/>
        <a:lstStyle/>
        <a:p>
          <a:r>
            <a:rPr lang="zh-CN"/>
            <a:t>六、拓宽农民增收致富渠道</a:t>
          </a:r>
        </a:p>
      </dgm:t>
    </dgm:pt>
    <dgm:pt modelId="{26C7DF1A-DF89-4AD3-969B-9760F5EC22DB}" type="parTrans" cxnId="{78E3C90B-0781-4EAE-890E-742FB913FD78}">
      <dgm:prSet/>
      <dgm:spPr/>
      <dgm:t>
        <a:bodyPr/>
        <a:lstStyle/>
        <a:p>
          <a:endParaRPr lang="zh-CN" altLang="en-US"/>
        </a:p>
      </dgm:t>
    </dgm:pt>
    <dgm:pt modelId="{AFDD8CF4-51C9-4E6E-AA86-DA8CA4B1F690}" type="sibTrans" cxnId="{78E3C90B-0781-4EAE-890E-742FB913FD78}">
      <dgm:prSet/>
      <dgm:spPr/>
      <dgm:t>
        <a:bodyPr/>
        <a:lstStyle/>
        <a:p>
          <a:endParaRPr lang="zh-CN" altLang="en-US"/>
        </a:p>
      </dgm:t>
    </dgm:pt>
    <dgm:pt modelId="{FEFB2FDD-949F-4E53-92ED-DDD587A675E7}">
      <dgm:prSet/>
      <dgm:spPr/>
      <dgm:t>
        <a:bodyPr/>
        <a:lstStyle/>
        <a:p>
          <a:r>
            <a:rPr lang="zh-CN"/>
            <a:t>七、扎实推进宜居宜业和美乡村建设</a:t>
          </a:r>
        </a:p>
      </dgm:t>
    </dgm:pt>
    <dgm:pt modelId="{81411BB4-5D09-466D-BE3B-850AA113B003}" type="parTrans" cxnId="{1BF7619E-A709-4C2B-8015-A70512FEC6C1}">
      <dgm:prSet/>
      <dgm:spPr/>
      <dgm:t>
        <a:bodyPr/>
        <a:lstStyle/>
        <a:p>
          <a:endParaRPr lang="zh-CN" altLang="en-US"/>
        </a:p>
      </dgm:t>
    </dgm:pt>
    <dgm:pt modelId="{02F82164-063D-42DA-A7FB-29931373642D}" type="sibTrans" cxnId="{1BF7619E-A709-4C2B-8015-A70512FEC6C1}">
      <dgm:prSet/>
      <dgm:spPr/>
      <dgm:t>
        <a:bodyPr/>
        <a:lstStyle/>
        <a:p>
          <a:endParaRPr lang="zh-CN" altLang="en-US"/>
        </a:p>
      </dgm:t>
    </dgm:pt>
    <dgm:pt modelId="{7399C5A6-0498-4556-979E-8C597F4017C4}">
      <dgm:prSet/>
      <dgm:spPr/>
      <dgm:t>
        <a:bodyPr/>
        <a:lstStyle/>
        <a:p>
          <a:r>
            <a:rPr lang="zh-CN"/>
            <a:t>八、健全党组织领导的乡村治理体系</a:t>
          </a:r>
        </a:p>
      </dgm:t>
    </dgm:pt>
    <dgm:pt modelId="{0AFE4DD4-BF54-466D-9DAE-0E38625306A6}" type="parTrans" cxnId="{749EF3D2-A932-4820-9CCA-56E734A02D13}">
      <dgm:prSet/>
      <dgm:spPr/>
      <dgm:t>
        <a:bodyPr/>
        <a:lstStyle/>
        <a:p>
          <a:endParaRPr lang="zh-CN" altLang="en-US"/>
        </a:p>
      </dgm:t>
    </dgm:pt>
    <dgm:pt modelId="{7253E6A2-3C69-48F3-BC64-01FF993D98A1}" type="sibTrans" cxnId="{749EF3D2-A932-4820-9CCA-56E734A02D13}">
      <dgm:prSet/>
      <dgm:spPr/>
      <dgm:t>
        <a:bodyPr/>
        <a:lstStyle/>
        <a:p>
          <a:endParaRPr lang="zh-CN" altLang="en-US"/>
        </a:p>
      </dgm:t>
    </dgm:pt>
    <dgm:pt modelId="{4984A634-C554-4F1D-8339-3E2944122677}">
      <dgm:prSet/>
      <dgm:spPr/>
      <dgm:t>
        <a:bodyPr/>
        <a:lstStyle/>
        <a:p>
          <a:r>
            <a:rPr lang="zh-CN" dirty="0"/>
            <a:t>九、加强政策保障和体制机制</a:t>
          </a:r>
        </a:p>
      </dgm:t>
    </dgm:pt>
    <dgm:pt modelId="{EDC65885-36BC-48A4-ABF2-24B6DEC6362D}" type="parTrans" cxnId="{81CACD58-A177-467F-A580-68E410362214}">
      <dgm:prSet/>
      <dgm:spPr/>
      <dgm:t>
        <a:bodyPr/>
        <a:lstStyle/>
        <a:p>
          <a:endParaRPr lang="zh-CN" altLang="en-US"/>
        </a:p>
      </dgm:t>
    </dgm:pt>
    <dgm:pt modelId="{3C8EAFF6-55EB-4EA5-8DC2-FDABB52A88D4}" type="sibTrans" cxnId="{81CACD58-A177-467F-A580-68E410362214}">
      <dgm:prSet/>
      <dgm:spPr/>
      <dgm:t>
        <a:bodyPr/>
        <a:lstStyle/>
        <a:p>
          <a:endParaRPr lang="zh-CN" altLang="en-US"/>
        </a:p>
      </dgm:t>
    </dgm:pt>
    <dgm:pt modelId="{52CC8E78-DA61-4F29-A1B2-23AA93E10055}" type="pres">
      <dgm:prSet presAssocID="{4138D465-76D0-4032-A944-F33E8B2A644F}" presName="vert0" presStyleCnt="0">
        <dgm:presLayoutVars>
          <dgm:dir/>
          <dgm:animOne val="branch"/>
          <dgm:animLvl val="lvl"/>
        </dgm:presLayoutVars>
      </dgm:prSet>
      <dgm:spPr/>
    </dgm:pt>
    <dgm:pt modelId="{B68E4F2A-F55A-4F4E-B268-5347A4AD2956}" type="pres">
      <dgm:prSet presAssocID="{4664BDC4-5BD8-493A-B5D7-69D1DE428FA7}" presName="thickLine" presStyleLbl="alignNode1" presStyleIdx="0" presStyleCnt="9"/>
      <dgm:spPr/>
    </dgm:pt>
    <dgm:pt modelId="{47E8B2B3-639B-4C14-996C-F5976B676A31}" type="pres">
      <dgm:prSet presAssocID="{4664BDC4-5BD8-493A-B5D7-69D1DE428FA7}" presName="horz1" presStyleCnt="0"/>
      <dgm:spPr/>
    </dgm:pt>
    <dgm:pt modelId="{8B419402-4C40-4C0C-B7C5-71BB6D61D673}" type="pres">
      <dgm:prSet presAssocID="{4664BDC4-5BD8-493A-B5D7-69D1DE428FA7}" presName="tx1" presStyleLbl="revTx" presStyleIdx="0" presStyleCnt="9"/>
      <dgm:spPr/>
    </dgm:pt>
    <dgm:pt modelId="{8415D40D-385F-4AFC-961D-130DC04CFA51}" type="pres">
      <dgm:prSet presAssocID="{4664BDC4-5BD8-493A-B5D7-69D1DE428FA7}" presName="vert1" presStyleCnt="0"/>
      <dgm:spPr/>
    </dgm:pt>
    <dgm:pt modelId="{8EB09DED-1108-47B0-8EDF-B73B9EF889EC}" type="pres">
      <dgm:prSet presAssocID="{DCE477BC-A7C3-41A0-AFEA-365D34E89FFB}" presName="thickLine" presStyleLbl="alignNode1" presStyleIdx="1" presStyleCnt="9"/>
      <dgm:spPr/>
    </dgm:pt>
    <dgm:pt modelId="{CF15FF6A-BD20-48D6-81FB-887799380901}" type="pres">
      <dgm:prSet presAssocID="{DCE477BC-A7C3-41A0-AFEA-365D34E89FFB}" presName="horz1" presStyleCnt="0"/>
      <dgm:spPr/>
    </dgm:pt>
    <dgm:pt modelId="{01318876-8E50-46D1-9020-70F5C0445106}" type="pres">
      <dgm:prSet presAssocID="{DCE477BC-A7C3-41A0-AFEA-365D34E89FFB}" presName="tx1" presStyleLbl="revTx" presStyleIdx="1" presStyleCnt="9"/>
      <dgm:spPr/>
    </dgm:pt>
    <dgm:pt modelId="{44FE2778-DB98-4336-BAF2-6C66BA7EC190}" type="pres">
      <dgm:prSet presAssocID="{DCE477BC-A7C3-41A0-AFEA-365D34E89FFB}" presName="vert1" presStyleCnt="0"/>
      <dgm:spPr/>
    </dgm:pt>
    <dgm:pt modelId="{46EDD852-5491-4460-9758-F25A4F991946}" type="pres">
      <dgm:prSet presAssocID="{05FB0B79-5A1B-4AAB-BAB3-F90BC33F2CFC}" presName="thickLine" presStyleLbl="alignNode1" presStyleIdx="2" presStyleCnt="9"/>
      <dgm:spPr/>
    </dgm:pt>
    <dgm:pt modelId="{D5559E31-B3E0-4725-93AF-39351ADBDA94}" type="pres">
      <dgm:prSet presAssocID="{05FB0B79-5A1B-4AAB-BAB3-F90BC33F2CFC}" presName="horz1" presStyleCnt="0"/>
      <dgm:spPr/>
    </dgm:pt>
    <dgm:pt modelId="{676CB127-FF85-476C-B0EA-E2EECE85162B}" type="pres">
      <dgm:prSet presAssocID="{05FB0B79-5A1B-4AAB-BAB3-F90BC33F2CFC}" presName="tx1" presStyleLbl="revTx" presStyleIdx="2" presStyleCnt="9"/>
      <dgm:spPr/>
    </dgm:pt>
    <dgm:pt modelId="{6D7DCAF0-4D70-4C42-9B29-F9E482371B49}" type="pres">
      <dgm:prSet presAssocID="{05FB0B79-5A1B-4AAB-BAB3-F90BC33F2CFC}" presName="vert1" presStyleCnt="0"/>
      <dgm:spPr/>
    </dgm:pt>
    <dgm:pt modelId="{A66AEEA0-D261-487A-93A6-D70E0CB92F22}" type="pres">
      <dgm:prSet presAssocID="{ADF610CA-65F9-47AC-9151-54578891589D}" presName="thickLine" presStyleLbl="alignNode1" presStyleIdx="3" presStyleCnt="9"/>
      <dgm:spPr/>
    </dgm:pt>
    <dgm:pt modelId="{037673AA-7D03-4DFF-B80E-83B923445B73}" type="pres">
      <dgm:prSet presAssocID="{ADF610CA-65F9-47AC-9151-54578891589D}" presName="horz1" presStyleCnt="0"/>
      <dgm:spPr/>
    </dgm:pt>
    <dgm:pt modelId="{D32E8344-0FEA-4069-85ED-9FDA1C7E955E}" type="pres">
      <dgm:prSet presAssocID="{ADF610CA-65F9-47AC-9151-54578891589D}" presName="tx1" presStyleLbl="revTx" presStyleIdx="3" presStyleCnt="9"/>
      <dgm:spPr/>
    </dgm:pt>
    <dgm:pt modelId="{0B653F42-22BA-42C4-AFD1-7B6C7F521492}" type="pres">
      <dgm:prSet presAssocID="{ADF610CA-65F9-47AC-9151-54578891589D}" presName="vert1" presStyleCnt="0"/>
      <dgm:spPr/>
    </dgm:pt>
    <dgm:pt modelId="{3F7693EC-36A2-4E99-94E1-6F9229C02B9E}" type="pres">
      <dgm:prSet presAssocID="{D6FA3C01-FC10-4F38-B486-442DF1685FBD}" presName="thickLine" presStyleLbl="alignNode1" presStyleIdx="4" presStyleCnt="9"/>
      <dgm:spPr/>
    </dgm:pt>
    <dgm:pt modelId="{A49725B6-AE41-4BA6-A36D-3AEC74D63D30}" type="pres">
      <dgm:prSet presAssocID="{D6FA3C01-FC10-4F38-B486-442DF1685FBD}" presName="horz1" presStyleCnt="0"/>
      <dgm:spPr/>
    </dgm:pt>
    <dgm:pt modelId="{BFF5ACB5-421B-4518-8898-2B635C5445C7}" type="pres">
      <dgm:prSet presAssocID="{D6FA3C01-FC10-4F38-B486-442DF1685FBD}" presName="tx1" presStyleLbl="revTx" presStyleIdx="4" presStyleCnt="9"/>
      <dgm:spPr/>
    </dgm:pt>
    <dgm:pt modelId="{C3CA78DE-0954-48EC-BE67-57DA9C0D8366}" type="pres">
      <dgm:prSet presAssocID="{D6FA3C01-FC10-4F38-B486-442DF1685FBD}" presName="vert1" presStyleCnt="0"/>
      <dgm:spPr/>
    </dgm:pt>
    <dgm:pt modelId="{7DF653D2-20EC-4B04-83DE-5E66135BBD30}" type="pres">
      <dgm:prSet presAssocID="{BAD772CA-8C29-402D-A2CB-7BA64AC6179C}" presName="thickLine" presStyleLbl="alignNode1" presStyleIdx="5" presStyleCnt="9"/>
      <dgm:spPr/>
    </dgm:pt>
    <dgm:pt modelId="{5184E8EA-59B0-49E1-8EEA-93F400D7F930}" type="pres">
      <dgm:prSet presAssocID="{BAD772CA-8C29-402D-A2CB-7BA64AC6179C}" presName="horz1" presStyleCnt="0"/>
      <dgm:spPr/>
    </dgm:pt>
    <dgm:pt modelId="{583E56FC-EC66-4AD2-89B0-8BAF3C1597F1}" type="pres">
      <dgm:prSet presAssocID="{BAD772CA-8C29-402D-A2CB-7BA64AC6179C}" presName="tx1" presStyleLbl="revTx" presStyleIdx="5" presStyleCnt="9"/>
      <dgm:spPr/>
    </dgm:pt>
    <dgm:pt modelId="{1D37D2D1-119A-49B7-A482-652B4BE38C02}" type="pres">
      <dgm:prSet presAssocID="{BAD772CA-8C29-402D-A2CB-7BA64AC6179C}" presName="vert1" presStyleCnt="0"/>
      <dgm:spPr/>
    </dgm:pt>
    <dgm:pt modelId="{0B61CACB-3768-4A2C-AD23-5437B08A3F2A}" type="pres">
      <dgm:prSet presAssocID="{FEFB2FDD-949F-4E53-92ED-DDD587A675E7}" presName="thickLine" presStyleLbl="alignNode1" presStyleIdx="6" presStyleCnt="9"/>
      <dgm:spPr/>
    </dgm:pt>
    <dgm:pt modelId="{ABB38A25-1F1E-4167-A61E-4C78D19A01D7}" type="pres">
      <dgm:prSet presAssocID="{FEFB2FDD-949F-4E53-92ED-DDD587A675E7}" presName="horz1" presStyleCnt="0"/>
      <dgm:spPr/>
    </dgm:pt>
    <dgm:pt modelId="{D17D6BB3-52B4-4C7C-A898-03F2279A7796}" type="pres">
      <dgm:prSet presAssocID="{FEFB2FDD-949F-4E53-92ED-DDD587A675E7}" presName="tx1" presStyleLbl="revTx" presStyleIdx="6" presStyleCnt="9"/>
      <dgm:spPr/>
    </dgm:pt>
    <dgm:pt modelId="{BAA6684C-0C0D-4B8A-9C49-B304EA9B3012}" type="pres">
      <dgm:prSet presAssocID="{FEFB2FDD-949F-4E53-92ED-DDD587A675E7}" presName="vert1" presStyleCnt="0"/>
      <dgm:spPr/>
    </dgm:pt>
    <dgm:pt modelId="{237BA6A1-7DA3-45A8-BEFB-FACAC0F713E8}" type="pres">
      <dgm:prSet presAssocID="{7399C5A6-0498-4556-979E-8C597F4017C4}" presName="thickLine" presStyleLbl="alignNode1" presStyleIdx="7" presStyleCnt="9"/>
      <dgm:spPr/>
    </dgm:pt>
    <dgm:pt modelId="{4BAA7C16-45E2-49AD-8242-56DB475DB01F}" type="pres">
      <dgm:prSet presAssocID="{7399C5A6-0498-4556-979E-8C597F4017C4}" presName="horz1" presStyleCnt="0"/>
      <dgm:spPr/>
    </dgm:pt>
    <dgm:pt modelId="{3121C068-7C7B-4A8E-B120-115A4620709F}" type="pres">
      <dgm:prSet presAssocID="{7399C5A6-0498-4556-979E-8C597F4017C4}" presName="tx1" presStyleLbl="revTx" presStyleIdx="7" presStyleCnt="9"/>
      <dgm:spPr/>
    </dgm:pt>
    <dgm:pt modelId="{D7AC7767-A1DB-497C-8016-C87BDEFBC27E}" type="pres">
      <dgm:prSet presAssocID="{7399C5A6-0498-4556-979E-8C597F4017C4}" presName="vert1" presStyleCnt="0"/>
      <dgm:spPr/>
    </dgm:pt>
    <dgm:pt modelId="{D303C044-069C-48E2-BB7E-D7E57C4D5372}" type="pres">
      <dgm:prSet presAssocID="{4984A634-C554-4F1D-8339-3E2944122677}" presName="thickLine" presStyleLbl="alignNode1" presStyleIdx="8" presStyleCnt="9"/>
      <dgm:spPr/>
    </dgm:pt>
    <dgm:pt modelId="{023E25E9-2CB3-4E5B-AE3E-124AB66980F2}" type="pres">
      <dgm:prSet presAssocID="{4984A634-C554-4F1D-8339-3E2944122677}" presName="horz1" presStyleCnt="0"/>
      <dgm:spPr/>
    </dgm:pt>
    <dgm:pt modelId="{39A0A50D-1E86-4FE2-AF18-FBD56F951419}" type="pres">
      <dgm:prSet presAssocID="{4984A634-C554-4F1D-8339-3E2944122677}" presName="tx1" presStyleLbl="revTx" presStyleIdx="8" presStyleCnt="9"/>
      <dgm:spPr/>
    </dgm:pt>
    <dgm:pt modelId="{404586D2-6242-4C22-BD7D-7217511FF297}" type="pres">
      <dgm:prSet presAssocID="{4984A634-C554-4F1D-8339-3E2944122677}" presName="vert1" presStyleCnt="0"/>
      <dgm:spPr/>
    </dgm:pt>
  </dgm:ptLst>
  <dgm:cxnLst>
    <dgm:cxn modelId="{CDD83C08-0EB7-4022-B9FD-53478DF21573}" type="presOf" srcId="{D6FA3C01-FC10-4F38-B486-442DF1685FBD}" destId="{BFF5ACB5-421B-4518-8898-2B635C5445C7}" srcOrd="0" destOrd="0" presId="urn:microsoft.com/office/officeart/2008/layout/LinedList"/>
    <dgm:cxn modelId="{78E3C90B-0781-4EAE-890E-742FB913FD78}" srcId="{4138D465-76D0-4032-A944-F33E8B2A644F}" destId="{BAD772CA-8C29-402D-A2CB-7BA64AC6179C}" srcOrd="5" destOrd="0" parTransId="{26C7DF1A-DF89-4AD3-969B-9760F5EC22DB}" sibTransId="{AFDD8CF4-51C9-4E6E-AA86-DA8CA4B1F690}"/>
    <dgm:cxn modelId="{A2D8AF13-6218-4982-9D67-AD26F6F44EEF}" srcId="{4138D465-76D0-4032-A944-F33E8B2A644F}" destId="{D6FA3C01-FC10-4F38-B486-442DF1685FBD}" srcOrd="4" destOrd="0" parTransId="{AA127CB0-2E02-4001-9047-E431C5592C98}" sibTransId="{A04CED60-3F67-4D1D-AF8A-63DFBD15E3A5}"/>
    <dgm:cxn modelId="{55053120-9473-4C40-9955-5BDB21C221CC}" type="presOf" srcId="{05FB0B79-5A1B-4AAB-BAB3-F90BC33F2CFC}" destId="{676CB127-FF85-476C-B0EA-E2EECE85162B}" srcOrd="0" destOrd="0" presId="urn:microsoft.com/office/officeart/2008/layout/LinedList"/>
    <dgm:cxn modelId="{9E196D68-4647-47F1-BF01-2F4D450B937B}" type="presOf" srcId="{4984A634-C554-4F1D-8339-3E2944122677}" destId="{39A0A50D-1E86-4FE2-AF18-FBD56F951419}" srcOrd="0" destOrd="0" presId="urn:microsoft.com/office/officeart/2008/layout/LinedList"/>
    <dgm:cxn modelId="{4090C64D-FEE3-479B-BDB0-1F78EE81D424}" type="presOf" srcId="{4138D465-76D0-4032-A944-F33E8B2A644F}" destId="{52CC8E78-DA61-4F29-A1B2-23AA93E10055}" srcOrd="0" destOrd="0" presId="urn:microsoft.com/office/officeart/2008/layout/LinedList"/>
    <dgm:cxn modelId="{2E02C476-364A-4699-8E5F-B912D3143467}" type="presOf" srcId="{FEFB2FDD-949F-4E53-92ED-DDD587A675E7}" destId="{D17D6BB3-52B4-4C7C-A898-03F2279A7796}" srcOrd="0" destOrd="0" presId="urn:microsoft.com/office/officeart/2008/layout/LinedList"/>
    <dgm:cxn modelId="{C5362658-3FFE-4866-B8E2-972321E93BA4}" srcId="{4138D465-76D0-4032-A944-F33E8B2A644F}" destId="{DCE477BC-A7C3-41A0-AFEA-365D34E89FFB}" srcOrd="1" destOrd="0" parTransId="{547784F5-1BC4-4320-B1B8-DAC1B8BE7CC3}" sibTransId="{87F3BEE6-3DE7-469D-9638-98BEBBF3E770}"/>
    <dgm:cxn modelId="{81CACD58-A177-467F-A580-68E410362214}" srcId="{4138D465-76D0-4032-A944-F33E8B2A644F}" destId="{4984A634-C554-4F1D-8339-3E2944122677}" srcOrd="8" destOrd="0" parTransId="{EDC65885-36BC-48A4-ABF2-24B6DEC6362D}" sibTransId="{3C8EAFF6-55EB-4EA5-8DC2-FDABB52A88D4}"/>
    <dgm:cxn modelId="{1BF7619E-A709-4C2B-8015-A70512FEC6C1}" srcId="{4138D465-76D0-4032-A944-F33E8B2A644F}" destId="{FEFB2FDD-949F-4E53-92ED-DDD587A675E7}" srcOrd="6" destOrd="0" parTransId="{81411BB4-5D09-466D-BE3B-850AA113B003}" sibTransId="{02F82164-063D-42DA-A7FB-29931373642D}"/>
    <dgm:cxn modelId="{F4A209A4-1D09-48C4-BED8-C6C7FE99FA46}" type="presOf" srcId="{DCE477BC-A7C3-41A0-AFEA-365D34E89FFB}" destId="{01318876-8E50-46D1-9020-70F5C0445106}" srcOrd="0" destOrd="0" presId="urn:microsoft.com/office/officeart/2008/layout/LinedList"/>
    <dgm:cxn modelId="{E52243A5-B651-4AB4-91C5-8B985344351F}" type="presOf" srcId="{BAD772CA-8C29-402D-A2CB-7BA64AC6179C}" destId="{583E56FC-EC66-4AD2-89B0-8BAF3C1597F1}" srcOrd="0" destOrd="0" presId="urn:microsoft.com/office/officeart/2008/layout/LinedList"/>
    <dgm:cxn modelId="{F233CEB9-E9C6-497F-9330-0656C3985114}" srcId="{4138D465-76D0-4032-A944-F33E8B2A644F}" destId="{05FB0B79-5A1B-4AAB-BAB3-F90BC33F2CFC}" srcOrd="2" destOrd="0" parTransId="{4677E342-65D3-4B05-9BB5-169607B7870E}" sibTransId="{455DF449-147D-4910-9755-0045D8998361}"/>
    <dgm:cxn modelId="{1030FCBF-C238-4A74-971E-FDA8DD638A22}" type="presOf" srcId="{4664BDC4-5BD8-493A-B5D7-69D1DE428FA7}" destId="{8B419402-4C40-4C0C-B7C5-71BB6D61D673}" srcOrd="0" destOrd="0" presId="urn:microsoft.com/office/officeart/2008/layout/LinedList"/>
    <dgm:cxn modelId="{749EF3D2-A932-4820-9CCA-56E734A02D13}" srcId="{4138D465-76D0-4032-A944-F33E8B2A644F}" destId="{7399C5A6-0498-4556-979E-8C597F4017C4}" srcOrd="7" destOrd="0" parTransId="{0AFE4DD4-BF54-466D-9DAE-0E38625306A6}" sibTransId="{7253E6A2-3C69-48F3-BC64-01FF993D98A1}"/>
    <dgm:cxn modelId="{5EA4E6D4-3273-4F47-8C37-346D43C0D095}" type="presOf" srcId="{7399C5A6-0498-4556-979E-8C597F4017C4}" destId="{3121C068-7C7B-4A8E-B120-115A4620709F}" srcOrd="0" destOrd="0" presId="urn:microsoft.com/office/officeart/2008/layout/LinedList"/>
    <dgm:cxn modelId="{B4C307E5-2E21-4D50-AD8D-8E0B011C00D8}" srcId="{4138D465-76D0-4032-A944-F33E8B2A644F}" destId="{ADF610CA-65F9-47AC-9151-54578891589D}" srcOrd="3" destOrd="0" parTransId="{EBA01E2E-7BC0-401B-89BB-10490C0212B2}" sibTransId="{D3BB81E0-91CF-4BBF-88FA-459873437264}"/>
    <dgm:cxn modelId="{43D427E7-8A3D-4EE8-9250-5CE1606ADC0E}" type="presOf" srcId="{ADF610CA-65F9-47AC-9151-54578891589D}" destId="{D32E8344-0FEA-4069-85ED-9FDA1C7E955E}" srcOrd="0" destOrd="0" presId="urn:microsoft.com/office/officeart/2008/layout/LinedList"/>
    <dgm:cxn modelId="{4EF448ED-79CE-4569-A577-1151960F822B}" srcId="{4138D465-76D0-4032-A944-F33E8B2A644F}" destId="{4664BDC4-5BD8-493A-B5D7-69D1DE428FA7}" srcOrd="0" destOrd="0" parTransId="{19D032C3-E8A8-4071-BBE6-6D8B9344E328}" sibTransId="{8766C182-C9E5-4243-A2A2-1C95B23EE150}"/>
    <dgm:cxn modelId="{6DA56FCB-DC42-4624-88E1-A0368CFD7EE8}" type="presParOf" srcId="{52CC8E78-DA61-4F29-A1B2-23AA93E10055}" destId="{B68E4F2A-F55A-4F4E-B268-5347A4AD2956}" srcOrd="0" destOrd="0" presId="urn:microsoft.com/office/officeart/2008/layout/LinedList"/>
    <dgm:cxn modelId="{1F9FC6D7-B05F-4FAF-8CBF-013FB9375EC3}" type="presParOf" srcId="{52CC8E78-DA61-4F29-A1B2-23AA93E10055}" destId="{47E8B2B3-639B-4C14-996C-F5976B676A31}" srcOrd="1" destOrd="0" presId="urn:microsoft.com/office/officeart/2008/layout/LinedList"/>
    <dgm:cxn modelId="{732FB368-57E1-48B2-8396-17B196B816F4}" type="presParOf" srcId="{47E8B2B3-639B-4C14-996C-F5976B676A31}" destId="{8B419402-4C40-4C0C-B7C5-71BB6D61D673}" srcOrd="0" destOrd="0" presId="urn:microsoft.com/office/officeart/2008/layout/LinedList"/>
    <dgm:cxn modelId="{D00ED2FF-78CA-46D4-B2CC-50273AB51B04}" type="presParOf" srcId="{47E8B2B3-639B-4C14-996C-F5976B676A31}" destId="{8415D40D-385F-4AFC-961D-130DC04CFA51}" srcOrd="1" destOrd="0" presId="urn:microsoft.com/office/officeart/2008/layout/LinedList"/>
    <dgm:cxn modelId="{13643733-8AA3-4409-9FE8-61B268B8B955}" type="presParOf" srcId="{52CC8E78-DA61-4F29-A1B2-23AA93E10055}" destId="{8EB09DED-1108-47B0-8EDF-B73B9EF889EC}" srcOrd="2" destOrd="0" presId="urn:microsoft.com/office/officeart/2008/layout/LinedList"/>
    <dgm:cxn modelId="{99A3EECC-9F61-4A3F-9D89-44B702709130}" type="presParOf" srcId="{52CC8E78-DA61-4F29-A1B2-23AA93E10055}" destId="{CF15FF6A-BD20-48D6-81FB-887799380901}" srcOrd="3" destOrd="0" presId="urn:microsoft.com/office/officeart/2008/layout/LinedList"/>
    <dgm:cxn modelId="{D1390331-9B4D-433B-88B7-B05EBE5A9943}" type="presParOf" srcId="{CF15FF6A-BD20-48D6-81FB-887799380901}" destId="{01318876-8E50-46D1-9020-70F5C0445106}" srcOrd="0" destOrd="0" presId="urn:microsoft.com/office/officeart/2008/layout/LinedList"/>
    <dgm:cxn modelId="{B4592394-52D5-4440-B583-36954F2DC2F6}" type="presParOf" srcId="{CF15FF6A-BD20-48D6-81FB-887799380901}" destId="{44FE2778-DB98-4336-BAF2-6C66BA7EC190}" srcOrd="1" destOrd="0" presId="urn:microsoft.com/office/officeart/2008/layout/LinedList"/>
    <dgm:cxn modelId="{D381E9CE-B9F9-44B8-B403-89B3170F4768}" type="presParOf" srcId="{52CC8E78-DA61-4F29-A1B2-23AA93E10055}" destId="{46EDD852-5491-4460-9758-F25A4F991946}" srcOrd="4" destOrd="0" presId="urn:microsoft.com/office/officeart/2008/layout/LinedList"/>
    <dgm:cxn modelId="{B343F409-64AC-40F7-B83C-4A62D92215B1}" type="presParOf" srcId="{52CC8E78-DA61-4F29-A1B2-23AA93E10055}" destId="{D5559E31-B3E0-4725-93AF-39351ADBDA94}" srcOrd="5" destOrd="0" presId="urn:microsoft.com/office/officeart/2008/layout/LinedList"/>
    <dgm:cxn modelId="{F818070B-1084-4527-8734-A5D4824F9A0D}" type="presParOf" srcId="{D5559E31-B3E0-4725-93AF-39351ADBDA94}" destId="{676CB127-FF85-476C-B0EA-E2EECE85162B}" srcOrd="0" destOrd="0" presId="urn:microsoft.com/office/officeart/2008/layout/LinedList"/>
    <dgm:cxn modelId="{98AF607F-9C90-454D-B678-2F74547DBBA5}" type="presParOf" srcId="{D5559E31-B3E0-4725-93AF-39351ADBDA94}" destId="{6D7DCAF0-4D70-4C42-9B29-F9E482371B49}" srcOrd="1" destOrd="0" presId="urn:microsoft.com/office/officeart/2008/layout/LinedList"/>
    <dgm:cxn modelId="{30FE6C55-BB14-4E55-899E-8F7213D34B5E}" type="presParOf" srcId="{52CC8E78-DA61-4F29-A1B2-23AA93E10055}" destId="{A66AEEA0-D261-487A-93A6-D70E0CB92F22}" srcOrd="6" destOrd="0" presId="urn:microsoft.com/office/officeart/2008/layout/LinedList"/>
    <dgm:cxn modelId="{1EBE8EDA-1E67-4842-9A18-9DC4FAB15226}" type="presParOf" srcId="{52CC8E78-DA61-4F29-A1B2-23AA93E10055}" destId="{037673AA-7D03-4DFF-B80E-83B923445B73}" srcOrd="7" destOrd="0" presId="urn:microsoft.com/office/officeart/2008/layout/LinedList"/>
    <dgm:cxn modelId="{CE372B20-10F0-47CC-B69D-7C8391E995CB}" type="presParOf" srcId="{037673AA-7D03-4DFF-B80E-83B923445B73}" destId="{D32E8344-0FEA-4069-85ED-9FDA1C7E955E}" srcOrd="0" destOrd="0" presId="urn:microsoft.com/office/officeart/2008/layout/LinedList"/>
    <dgm:cxn modelId="{D1896C01-D589-43D5-9572-9157E291E73E}" type="presParOf" srcId="{037673AA-7D03-4DFF-B80E-83B923445B73}" destId="{0B653F42-22BA-42C4-AFD1-7B6C7F521492}" srcOrd="1" destOrd="0" presId="urn:microsoft.com/office/officeart/2008/layout/LinedList"/>
    <dgm:cxn modelId="{D8FAAACC-6DFD-4737-AFFE-09478E4F6016}" type="presParOf" srcId="{52CC8E78-DA61-4F29-A1B2-23AA93E10055}" destId="{3F7693EC-36A2-4E99-94E1-6F9229C02B9E}" srcOrd="8" destOrd="0" presId="urn:microsoft.com/office/officeart/2008/layout/LinedList"/>
    <dgm:cxn modelId="{692BACFB-55B7-4373-B5C2-8A695BFD8A0E}" type="presParOf" srcId="{52CC8E78-DA61-4F29-A1B2-23AA93E10055}" destId="{A49725B6-AE41-4BA6-A36D-3AEC74D63D30}" srcOrd="9" destOrd="0" presId="urn:microsoft.com/office/officeart/2008/layout/LinedList"/>
    <dgm:cxn modelId="{82A5E6A2-D97A-4F3D-A355-473BC4A23AC2}" type="presParOf" srcId="{A49725B6-AE41-4BA6-A36D-3AEC74D63D30}" destId="{BFF5ACB5-421B-4518-8898-2B635C5445C7}" srcOrd="0" destOrd="0" presId="urn:microsoft.com/office/officeart/2008/layout/LinedList"/>
    <dgm:cxn modelId="{A9663295-34C4-4B70-AD14-FEA5FB86FB2D}" type="presParOf" srcId="{A49725B6-AE41-4BA6-A36D-3AEC74D63D30}" destId="{C3CA78DE-0954-48EC-BE67-57DA9C0D8366}" srcOrd="1" destOrd="0" presId="urn:microsoft.com/office/officeart/2008/layout/LinedList"/>
    <dgm:cxn modelId="{E5469CEC-B237-47CA-9C2C-9EA086495C52}" type="presParOf" srcId="{52CC8E78-DA61-4F29-A1B2-23AA93E10055}" destId="{7DF653D2-20EC-4B04-83DE-5E66135BBD30}" srcOrd="10" destOrd="0" presId="urn:microsoft.com/office/officeart/2008/layout/LinedList"/>
    <dgm:cxn modelId="{EB3958F9-9719-4C11-B26F-41A48A207D3A}" type="presParOf" srcId="{52CC8E78-DA61-4F29-A1B2-23AA93E10055}" destId="{5184E8EA-59B0-49E1-8EEA-93F400D7F930}" srcOrd="11" destOrd="0" presId="urn:microsoft.com/office/officeart/2008/layout/LinedList"/>
    <dgm:cxn modelId="{2C7BE365-1C7F-4268-886E-A063B7FDC948}" type="presParOf" srcId="{5184E8EA-59B0-49E1-8EEA-93F400D7F930}" destId="{583E56FC-EC66-4AD2-89B0-8BAF3C1597F1}" srcOrd="0" destOrd="0" presId="urn:microsoft.com/office/officeart/2008/layout/LinedList"/>
    <dgm:cxn modelId="{0A758A0D-A23F-40DF-9416-9756C113ECBC}" type="presParOf" srcId="{5184E8EA-59B0-49E1-8EEA-93F400D7F930}" destId="{1D37D2D1-119A-49B7-A482-652B4BE38C02}" srcOrd="1" destOrd="0" presId="urn:microsoft.com/office/officeart/2008/layout/LinedList"/>
    <dgm:cxn modelId="{F9D22D91-C30C-4CCC-91E7-4A8CF5286951}" type="presParOf" srcId="{52CC8E78-DA61-4F29-A1B2-23AA93E10055}" destId="{0B61CACB-3768-4A2C-AD23-5437B08A3F2A}" srcOrd="12" destOrd="0" presId="urn:microsoft.com/office/officeart/2008/layout/LinedList"/>
    <dgm:cxn modelId="{33E2C32D-5503-421E-86D2-8FC96DE757BA}" type="presParOf" srcId="{52CC8E78-DA61-4F29-A1B2-23AA93E10055}" destId="{ABB38A25-1F1E-4167-A61E-4C78D19A01D7}" srcOrd="13" destOrd="0" presId="urn:microsoft.com/office/officeart/2008/layout/LinedList"/>
    <dgm:cxn modelId="{8140AD78-B62D-41BB-ABF5-64703A953977}" type="presParOf" srcId="{ABB38A25-1F1E-4167-A61E-4C78D19A01D7}" destId="{D17D6BB3-52B4-4C7C-A898-03F2279A7796}" srcOrd="0" destOrd="0" presId="urn:microsoft.com/office/officeart/2008/layout/LinedList"/>
    <dgm:cxn modelId="{9618AF4B-0401-48AF-B40B-74516C80FA2D}" type="presParOf" srcId="{ABB38A25-1F1E-4167-A61E-4C78D19A01D7}" destId="{BAA6684C-0C0D-4B8A-9C49-B304EA9B3012}" srcOrd="1" destOrd="0" presId="urn:microsoft.com/office/officeart/2008/layout/LinedList"/>
    <dgm:cxn modelId="{4C1DD148-C7CE-4326-A7D5-8FC54861DD90}" type="presParOf" srcId="{52CC8E78-DA61-4F29-A1B2-23AA93E10055}" destId="{237BA6A1-7DA3-45A8-BEFB-FACAC0F713E8}" srcOrd="14" destOrd="0" presId="urn:microsoft.com/office/officeart/2008/layout/LinedList"/>
    <dgm:cxn modelId="{D47AE130-2EFC-44EE-A71C-45B276E5B3C8}" type="presParOf" srcId="{52CC8E78-DA61-4F29-A1B2-23AA93E10055}" destId="{4BAA7C16-45E2-49AD-8242-56DB475DB01F}" srcOrd="15" destOrd="0" presId="urn:microsoft.com/office/officeart/2008/layout/LinedList"/>
    <dgm:cxn modelId="{C084E6D8-6D77-4836-A096-E54982979477}" type="presParOf" srcId="{4BAA7C16-45E2-49AD-8242-56DB475DB01F}" destId="{3121C068-7C7B-4A8E-B120-115A4620709F}" srcOrd="0" destOrd="0" presId="urn:microsoft.com/office/officeart/2008/layout/LinedList"/>
    <dgm:cxn modelId="{1F2288F0-C9F4-4626-B0D4-F426812D60A4}" type="presParOf" srcId="{4BAA7C16-45E2-49AD-8242-56DB475DB01F}" destId="{D7AC7767-A1DB-497C-8016-C87BDEFBC27E}" srcOrd="1" destOrd="0" presId="urn:microsoft.com/office/officeart/2008/layout/LinedList"/>
    <dgm:cxn modelId="{F133A35B-E371-47E1-BA83-C2B2B1FB1EEE}" type="presParOf" srcId="{52CC8E78-DA61-4F29-A1B2-23AA93E10055}" destId="{D303C044-069C-48E2-BB7E-D7E57C4D5372}" srcOrd="16" destOrd="0" presId="urn:microsoft.com/office/officeart/2008/layout/LinedList"/>
    <dgm:cxn modelId="{920A93E5-9323-427A-B764-17DD23DC2CF0}" type="presParOf" srcId="{52CC8E78-DA61-4F29-A1B2-23AA93E10055}" destId="{023E25E9-2CB3-4E5B-AE3E-124AB66980F2}" srcOrd="17" destOrd="0" presId="urn:microsoft.com/office/officeart/2008/layout/LinedList"/>
    <dgm:cxn modelId="{D1C489C6-7852-40E7-AFB2-EF9C0481AAF7}" type="presParOf" srcId="{023E25E9-2CB3-4E5B-AE3E-124AB66980F2}" destId="{39A0A50D-1E86-4FE2-AF18-FBD56F951419}" srcOrd="0" destOrd="0" presId="urn:microsoft.com/office/officeart/2008/layout/LinedList"/>
    <dgm:cxn modelId="{B79AFD9A-59B8-404D-BDAF-5DB0D776D0D4}" type="presParOf" srcId="{023E25E9-2CB3-4E5B-AE3E-124AB66980F2}" destId="{404586D2-6242-4C22-BD7D-7217511FF297}" srcOrd="1" destOrd="0" presId="urn:microsoft.com/office/officeart/2008/layout/Line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7A0E753-6154-445C-80E8-E7AEB47D7C82}" type="doc">
      <dgm:prSet loTypeId="urn:microsoft.com/office/officeart/2005/8/layout/chevron1" loCatId="process" qsTypeId="urn:microsoft.com/office/officeart/2005/8/quickstyle/simple1" qsCatId="simple" csTypeId="urn:microsoft.com/office/officeart/2005/8/colors/colorful1" csCatId="colorful"/>
      <dgm:spPr/>
      <dgm:t>
        <a:bodyPr/>
        <a:lstStyle/>
        <a:p>
          <a:endParaRPr lang="zh-CN" altLang="en-US"/>
        </a:p>
      </dgm:t>
    </dgm:pt>
    <dgm:pt modelId="{873A3A36-268F-428E-932A-0D8DAC55B5F6}">
      <dgm:prSet/>
      <dgm:spPr/>
      <dgm:t>
        <a:bodyPr/>
        <a:lstStyle/>
        <a:p>
          <a:r>
            <a:rPr lang="zh-CN" dirty="0"/>
            <a:t>一、全力抓好粮食生产</a:t>
          </a:r>
        </a:p>
      </dgm:t>
    </dgm:pt>
    <dgm:pt modelId="{0B5B0BF6-3A57-45C7-8D2B-8386EAA90101}" type="parTrans" cxnId="{DC1B5099-3536-4777-A83E-D8852104C0B7}">
      <dgm:prSet/>
      <dgm:spPr/>
      <dgm:t>
        <a:bodyPr/>
        <a:lstStyle/>
        <a:p>
          <a:endParaRPr lang="zh-CN" altLang="en-US"/>
        </a:p>
      </dgm:t>
    </dgm:pt>
    <dgm:pt modelId="{4E4CF77C-A84F-47F5-A06A-7A9507CA7585}" type="sibTrans" cxnId="{DC1B5099-3536-4777-A83E-D8852104C0B7}">
      <dgm:prSet/>
      <dgm:spPr/>
      <dgm:t>
        <a:bodyPr/>
        <a:lstStyle/>
        <a:p>
          <a:endParaRPr lang="zh-CN" altLang="en-US"/>
        </a:p>
      </dgm:t>
    </dgm:pt>
    <dgm:pt modelId="{82B111AD-8669-4888-BA8C-30675E4A2A87}">
      <dgm:prSet/>
      <dgm:spPr/>
      <dgm:t>
        <a:bodyPr/>
        <a:lstStyle/>
        <a:p>
          <a:r>
            <a:rPr lang="zh-CN"/>
            <a:t>二、加力扩种大豆油料</a:t>
          </a:r>
        </a:p>
      </dgm:t>
    </dgm:pt>
    <dgm:pt modelId="{D14B5761-410C-4959-A049-8ED21A03A1C0}" type="parTrans" cxnId="{03AB5E1E-F3E1-46B9-9540-FF4C69FC2924}">
      <dgm:prSet/>
      <dgm:spPr/>
      <dgm:t>
        <a:bodyPr/>
        <a:lstStyle/>
        <a:p>
          <a:endParaRPr lang="zh-CN" altLang="en-US"/>
        </a:p>
      </dgm:t>
    </dgm:pt>
    <dgm:pt modelId="{0043F0AD-A48A-421D-9856-E37E09254015}" type="sibTrans" cxnId="{03AB5E1E-F3E1-46B9-9540-FF4C69FC2924}">
      <dgm:prSet/>
      <dgm:spPr/>
      <dgm:t>
        <a:bodyPr/>
        <a:lstStyle/>
        <a:p>
          <a:endParaRPr lang="zh-CN" altLang="en-US"/>
        </a:p>
      </dgm:t>
    </dgm:pt>
    <dgm:pt modelId="{7E685CEE-7F0F-4508-AD1F-B5A291C4073A}">
      <dgm:prSet/>
      <dgm:spPr/>
      <dgm:t>
        <a:bodyPr/>
        <a:lstStyle/>
        <a:p>
          <a:r>
            <a:rPr lang="zh-CN"/>
            <a:t>三、发展现代设施农业</a:t>
          </a:r>
        </a:p>
      </dgm:t>
    </dgm:pt>
    <dgm:pt modelId="{A76807D6-50AA-4104-AD63-602484DA6D38}" type="parTrans" cxnId="{B85D3A28-4DE3-4484-9669-10BAD37F9B25}">
      <dgm:prSet/>
      <dgm:spPr/>
      <dgm:t>
        <a:bodyPr/>
        <a:lstStyle/>
        <a:p>
          <a:endParaRPr lang="zh-CN" altLang="en-US"/>
        </a:p>
      </dgm:t>
    </dgm:pt>
    <dgm:pt modelId="{809831FF-B152-47A7-A010-A317AB4415A4}" type="sibTrans" cxnId="{B85D3A28-4DE3-4484-9669-10BAD37F9B25}">
      <dgm:prSet/>
      <dgm:spPr/>
      <dgm:t>
        <a:bodyPr/>
        <a:lstStyle/>
        <a:p>
          <a:endParaRPr lang="zh-CN" altLang="en-US"/>
        </a:p>
      </dgm:t>
    </dgm:pt>
    <dgm:pt modelId="{A7D1C625-E6FE-466A-821A-D83B54D3360C}">
      <dgm:prSet/>
      <dgm:spPr/>
      <dgm:t>
        <a:bodyPr/>
        <a:lstStyle/>
        <a:p>
          <a:r>
            <a:rPr lang="zh-CN"/>
            <a:t>四、构建多元化食物供给体系</a:t>
          </a:r>
        </a:p>
      </dgm:t>
    </dgm:pt>
    <dgm:pt modelId="{3EFF55A8-0AC5-4816-8B53-C29AFA75B043}" type="parTrans" cxnId="{42292884-C48B-42D3-9CE8-2314941D68EE}">
      <dgm:prSet/>
      <dgm:spPr/>
      <dgm:t>
        <a:bodyPr/>
        <a:lstStyle/>
        <a:p>
          <a:endParaRPr lang="zh-CN" altLang="en-US"/>
        </a:p>
      </dgm:t>
    </dgm:pt>
    <dgm:pt modelId="{DDD33A46-AE15-4916-9CA8-B468289AEC0C}" type="sibTrans" cxnId="{42292884-C48B-42D3-9CE8-2314941D68EE}">
      <dgm:prSet/>
      <dgm:spPr/>
      <dgm:t>
        <a:bodyPr/>
        <a:lstStyle/>
        <a:p>
          <a:endParaRPr lang="zh-CN" altLang="en-US"/>
        </a:p>
      </dgm:t>
    </dgm:pt>
    <dgm:pt modelId="{085BD67F-AEB8-43E7-94C2-1CD3272481BA}">
      <dgm:prSet/>
      <dgm:spPr/>
      <dgm:t>
        <a:bodyPr/>
        <a:lstStyle/>
        <a:p>
          <a:r>
            <a:rPr lang="zh-CN"/>
            <a:t>五、统筹做好粮食和重要农产品调控</a:t>
          </a:r>
        </a:p>
      </dgm:t>
    </dgm:pt>
    <dgm:pt modelId="{33DA7C4F-1121-41F3-8365-1C328B885EC8}" type="parTrans" cxnId="{272D5E61-3237-46EF-A3BE-6AF6BD203E98}">
      <dgm:prSet/>
      <dgm:spPr/>
      <dgm:t>
        <a:bodyPr/>
        <a:lstStyle/>
        <a:p>
          <a:endParaRPr lang="zh-CN" altLang="en-US"/>
        </a:p>
      </dgm:t>
    </dgm:pt>
    <dgm:pt modelId="{9B54F424-EEEB-4C39-910D-A59A1FEC2008}" type="sibTrans" cxnId="{272D5E61-3237-46EF-A3BE-6AF6BD203E98}">
      <dgm:prSet/>
      <dgm:spPr/>
      <dgm:t>
        <a:bodyPr/>
        <a:lstStyle/>
        <a:p>
          <a:endParaRPr lang="zh-CN" altLang="en-US"/>
        </a:p>
      </dgm:t>
    </dgm:pt>
    <dgm:pt modelId="{17AAF883-19B7-4E12-B1EA-4382BF4FC6C3}" type="pres">
      <dgm:prSet presAssocID="{C7A0E753-6154-445C-80E8-E7AEB47D7C82}" presName="Name0" presStyleCnt="0">
        <dgm:presLayoutVars>
          <dgm:dir/>
          <dgm:animLvl val="lvl"/>
          <dgm:resizeHandles val="exact"/>
        </dgm:presLayoutVars>
      </dgm:prSet>
      <dgm:spPr/>
    </dgm:pt>
    <dgm:pt modelId="{CA33CDA2-9CC3-4336-A217-97C1DD74E867}" type="pres">
      <dgm:prSet presAssocID="{873A3A36-268F-428E-932A-0D8DAC55B5F6}" presName="parTxOnly" presStyleLbl="node1" presStyleIdx="0" presStyleCnt="5">
        <dgm:presLayoutVars>
          <dgm:chMax val="0"/>
          <dgm:chPref val="0"/>
          <dgm:bulletEnabled val="1"/>
        </dgm:presLayoutVars>
      </dgm:prSet>
      <dgm:spPr/>
    </dgm:pt>
    <dgm:pt modelId="{4E89C348-EC0E-49F5-8AB6-0D4B5DFBB6E9}" type="pres">
      <dgm:prSet presAssocID="{4E4CF77C-A84F-47F5-A06A-7A9507CA7585}" presName="parTxOnlySpace" presStyleCnt="0"/>
      <dgm:spPr/>
    </dgm:pt>
    <dgm:pt modelId="{B3CBD703-0571-4C9A-A0E9-FCEB8D1DFDEB}" type="pres">
      <dgm:prSet presAssocID="{82B111AD-8669-4888-BA8C-30675E4A2A87}" presName="parTxOnly" presStyleLbl="node1" presStyleIdx="1" presStyleCnt="5">
        <dgm:presLayoutVars>
          <dgm:chMax val="0"/>
          <dgm:chPref val="0"/>
          <dgm:bulletEnabled val="1"/>
        </dgm:presLayoutVars>
      </dgm:prSet>
      <dgm:spPr/>
    </dgm:pt>
    <dgm:pt modelId="{076884F7-63C4-4659-BC40-E5DEA58CA0EC}" type="pres">
      <dgm:prSet presAssocID="{0043F0AD-A48A-421D-9856-E37E09254015}" presName="parTxOnlySpace" presStyleCnt="0"/>
      <dgm:spPr/>
    </dgm:pt>
    <dgm:pt modelId="{2AB87515-1F05-4946-9CA5-B0A986724C3F}" type="pres">
      <dgm:prSet presAssocID="{7E685CEE-7F0F-4508-AD1F-B5A291C4073A}" presName="parTxOnly" presStyleLbl="node1" presStyleIdx="2" presStyleCnt="5">
        <dgm:presLayoutVars>
          <dgm:chMax val="0"/>
          <dgm:chPref val="0"/>
          <dgm:bulletEnabled val="1"/>
        </dgm:presLayoutVars>
      </dgm:prSet>
      <dgm:spPr/>
    </dgm:pt>
    <dgm:pt modelId="{62AC4921-DAA4-43BF-AF5E-0345879BC321}" type="pres">
      <dgm:prSet presAssocID="{809831FF-B152-47A7-A010-A317AB4415A4}" presName="parTxOnlySpace" presStyleCnt="0"/>
      <dgm:spPr/>
    </dgm:pt>
    <dgm:pt modelId="{FB582426-1C10-4D72-801D-47C362ED190C}" type="pres">
      <dgm:prSet presAssocID="{A7D1C625-E6FE-466A-821A-D83B54D3360C}" presName="parTxOnly" presStyleLbl="node1" presStyleIdx="3" presStyleCnt="5">
        <dgm:presLayoutVars>
          <dgm:chMax val="0"/>
          <dgm:chPref val="0"/>
          <dgm:bulletEnabled val="1"/>
        </dgm:presLayoutVars>
      </dgm:prSet>
      <dgm:spPr/>
    </dgm:pt>
    <dgm:pt modelId="{96D9B950-EC29-4C8C-B167-4972901EE165}" type="pres">
      <dgm:prSet presAssocID="{DDD33A46-AE15-4916-9CA8-B468289AEC0C}" presName="parTxOnlySpace" presStyleCnt="0"/>
      <dgm:spPr/>
    </dgm:pt>
    <dgm:pt modelId="{549FB759-0058-4452-98B0-EED1026DDBE6}" type="pres">
      <dgm:prSet presAssocID="{085BD67F-AEB8-43E7-94C2-1CD3272481BA}" presName="parTxOnly" presStyleLbl="node1" presStyleIdx="4" presStyleCnt="5">
        <dgm:presLayoutVars>
          <dgm:chMax val="0"/>
          <dgm:chPref val="0"/>
          <dgm:bulletEnabled val="1"/>
        </dgm:presLayoutVars>
      </dgm:prSet>
      <dgm:spPr/>
    </dgm:pt>
  </dgm:ptLst>
  <dgm:cxnLst>
    <dgm:cxn modelId="{03AB5E1E-F3E1-46B9-9540-FF4C69FC2924}" srcId="{C7A0E753-6154-445C-80E8-E7AEB47D7C82}" destId="{82B111AD-8669-4888-BA8C-30675E4A2A87}" srcOrd="1" destOrd="0" parTransId="{D14B5761-410C-4959-A049-8ED21A03A1C0}" sibTransId="{0043F0AD-A48A-421D-9856-E37E09254015}"/>
    <dgm:cxn modelId="{B85D3A28-4DE3-4484-9669-10BAD37F9B25}" srcId="{C7A0E753-6154-445C-80E8-E7AEB47D7C82}" destId="{7E685CEE-7F0F-4508-AD1F-B5A291C4073A}" srcOrd="2" destOrd="0" parTransId="{A76807D6-50AA-4104-AD63-602484DA6D38}" sibTransId="{809831FF-B152-47A7-A010-A317AB4415A4}"/>
    <dgm:cxn modelId="{EEC6E336-D21C-4790-A25C-1A8BA6CE775A}" type="presOf" srcId="{A7D1C625-E6FE-466A-821A-D83B54D3360C}" destId="{FB582426-1C10-4D72-801D-47C362ED190C}" srcOrd="0" destOrd="0" presId="urn:microsoft.com/office/officeart/2005/8/layout/chevron1"/>
    <dgm:cxn modelId="{272D5E61-3237-46EF-A3BE-6AF6BD203E98}" srcId="{C7A0E753-6154-445C-80E8-E7AEB47D7C82}" destId="{085BD67F-AEB8-43E7-94C2-1CD3272481BA}" srcOrd="4" destOrd="0" parTransId="{33DA7C4F-1121-41F3-8365-1C328B885EC8}" sibTransId="{9B54F424-EEEB-4C39-910D-A59A1FEC2008}"/>
    <dgm:cxn modelId="{84DD3E52-C585-4E69-8708-164DE7BFA8AE}" type="presOf" srcId="{C7A0E753-6154-445C-80E8-E7AEB47D7C82}" destId="{17AAF883-19B7-4E12-B1EA-4382BF4FC6C3}" srcOrd="0" destOrd="0" presId="urn:microsoft.com/office/officeart/2005/8/layout/chevron1"/>
    <dgm:cxn modelId="{93274F52-D3EC-434A-8CB4-975BA6B911B3}" type="presOf" srcId="{82B111AD-8669-4888-BA8C-30675E4A2A87}" destId="{B3CBD703-0571-4C9A-A0E9-FCEB8D1DFDEB}" srcOrd="0" destOrd="0" presId="urn:microsoft.com/office/officeart/2005/8/layout/chevron1"/>
    <dgm:cxn modelId="{CC59AE54-5E92-4407-B8E8-10B68A496AE4}" type="presOf" srcId="{7E685CEE-7F0F-4508-AD1F-B5A291C4073A}" destId="{2AB87515-1F05-4946-9CA5-B0A986724C3F}" srcOrd="0" destOrd="0" presId="urn:microsoft.com/office/officeart/2005/8/layout/chevron1"/>
    <dgm:cxn modelId="{322CE478-9233-4275-8BA4-60F0F3E02EA4}" type="presOf" srcId="{873A3A36-268F-428E-932A-0D8DAC55B5F6}" destId="{CA33CDA2-9CC3-4336-A217-97C1DD74E867}" srcOrd="0" destOrd="0" presId="urn:microsoft.com/office/officeart/2005/8/layout/chevron1"/>
    <dgm:cxn modelId="{42292884-C48B-42D3-9CE8-2314941D68EE}" srcId="{C7A0E753-6154-445C-80E8-E7AEB47D7C82}" destId="{A7D1C625-E6FE-466A-821A-D83B54D3360C}" srcOrd="3" destOrd="0" parTransId="{3EFF55A8-0AC5-4816-8B53-C29AFA75B043}" sibTransId="{DDD33A46-AE15-4916-9CA8-B468289AEC0C}"/>
    <dgm:cxn modelId="{DC1B5099-3536-4777-A83E-D8852104C0B7}" srcId="{C7A0E753-6154-445C-80E8-E7AEB47D7C82}" destId="{873A3A36-268F-428E-932A-0D8DAC55B5F6}" srcOrd="0" destOrd="0" parTransId="{0B5B0BF6-3A57-45C7-8D2B-8386EAA90101}" sibTransId="{4E4CF77C-A84F-47F5-A06A-7A9507CA7585}"/>
    <dgm:cxn modelId="{EDFEF3B2-D733-4BCF-90DC-2051D60152E0}" type="presOf" srcId="{085BD67F-AEB8-43E7-94C2-1CD3272481BA}" destId="{549FB759-0058-4452-98B0-EED1026DDBE6}" srcOrd="0" destOrd="0" presId="urn:microsoft.com/office/officeart/2005/8/layout/chevron1"/>
    <dgm:cxn modelId="{9E72DB32-8B9B-4E7C-A37E-C6F2ECAF8033}" type="presParOf" srcId="{17AAF883-19B7-4E12-B1EA-4382BF4FC6C3}" destId="{CA33CDA2-9CC3-4336-A217-97C1DD74E867}" srcOrd="0" destOrd="0" presId="urn:microsoft.com/office/officeart/2005/8/layout/chevron1"/>
    <dgm:cxn modelId="{CF065D55-4F2A-4E9C-9638-BB686E61E5C9}" type="presParOf" srcId="{17AAF883-19B7-4E12-B1EA-4382BF4FC6C3}" destId="{4E89C348-EC0E-49F5-8AB6-0D4B5DFBB6E9}" srcOrd="1" destOrd="0" presId="urn:microsoft.com/office/officeart/2005/8/layout/chevron1"/>
    <dgm:cxn modelId="{ACFF885D-32E4-452C-A10E-2899AA5882D9}" type="presParOf" srcId="{17AAF883-19B7-4E12-B1EA-4382BF4FC6C3}" destId="{B3CBD703-0571-4C9A-A0E9-FCEB8D1DFDEB}" srcOrd="2" destOrd="0" presId="urn:microsoft.com/office/officeart/2005/8/layout/chevron1"/>
    <dgm:cxn modelId="{B9C47CFE-731B-40EF-8986-0BA855920418}" type="presParOf" srcId="{17AAF883-19B7-4E12-B1EA-4382BF4FC6C3}" destId="{076884F7-63C4-4659-BC40-E5DEA58CA0EC}" srcOrd="3" destOrd="0" presId="urn:microsoft.com/office/officeart/2005/8/layout/chevron1"/>
    <dgm:cxn modelId="{C9617730-940F-45E1-AEE0-1ADCC6CB232F}" type="presParOf" srcId="{17AAF883-19B7-4E12-B1EA-4382BF4FC6C3}" destId="{2AB87515-1F05-4946-9CA5-B0A986724C3F}" srcOrd="4" destOrd="0" presId="urn:microsoft.com/office/officeart/2005/8/layout/chevron1"/>
    <dgm:cxn modelId="{D3FA79E4-64EC-4390-B872-1CB06CC8F23C}" type="presParOf" srcId="{17AAF883-19B7-4E12-B1EA-4382BF4FC6C3}" destId="{62AC4921-DAA4-43BF-AF5E-0345879BC321}" srcOrd="5" destOrd="0" presId="urn:microsoft.com/office/officeart/2005/8/layout/chevron1"/>
    <dgm:cxn modelId="{9C2FF80E-600F-4FE3-B705-5DB439977D8D}" type="presParOf" srcId="{17AAF883-19B7-4E12-B1EA-4382BF4FC6C3}" destId="{FB582426-1C10-4D72-801D-47C362ED190C}" srcOrd="6" destOrd="0" presId="urn:microsoft.com/office/officeart/2005/8/layout/chevron1"/>
    <dgm:cxn modelId="{2E5C5D1A-8867-4EEB-AFAA-727DF21100A0}" type="presParOf" srcId="{17AAF883-19B7-4E12-B1EA-4382BF4FC6C3}" destId="{96D9B950-EC29-4C8C-B167-4972901EE165}" srcOrd="7" destOrd="0" presId="urn:microsoft.com/office/officeart/2005/8/layout/chevron1"/>
    <dgm:cxn modelId="{413D6629-367C-40BD-B535-72C600B0E644}" type="presParOf" srcId="{17AAF883-19B7-4E12-B1EA-4382BF4FC6C3}" destId="{549FB759-0058-4452-98B0-EED1026DDBE6}" srcOrd="8" destOrd="0" presId="urn:microsoft.com/office/officeart/2005/8/layout/chevron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D55D2AA-4D37-4F97-9A4E-79C8DD4D8A7C}" type="doc">
      <dgm:prSet loTypeId="urn:microsoft.com/office/officeart/2005/8/layout/arrow2" loCatId="process" qsTypeId="urn:microsoft.com/office/officeart/2005/8/quickstyle/simple1" qsCatId="simple" csTypeId="urn:microsoft.com/office/officeart/2005/8/colors/colorful3" csCatId="colorful"/>
      <dgm:spPr/>
      <dgm:t>
        <a:bodyPr/>
        <a:lstStyle/>
        <a:p>
          <a:endParaRPr lang="zh-CN" altLang="en-US"/>
        </a:p>
      </dgm:t>
    </dgm:pt>
    <dgm:pt modelId="{FC0DA68F-44AC-4FDA-AF66-D51FEF2CA396}">
      <dgm:prSet/>
      <dgm:spPr/>
      <dgm:t>
        <a:bodyPr/>
        <a:lstStyle/>
        <a:p>
          <a:r>
            <a:rPr lang="zh-CN"/>
            <a:t>一、加强耕地保护和用途管控</a:t>
          </a:r>
        </a:p>
      </dgm:t>
    </dgm:pt>
    <dgm:pt modelId="{631A4574-8DBA-45FC-B89B-0A05488D4887}" type="parTrans" cxnId="{E5593CA5-5C4C-4705-93BD-53D43B6537DC}">
      <dgm:prSet/>
      <dgm:spPr/>
      <dgm:t>
        <a:bodyPr/>
        <a:lstStyle/>
        <a:p>
          <a:endParaRPr lang="zh-CN" altLang="en-US"/>
        </a:p>
      </dgm:t>
    </dgm:pt>
    <dgm:pt modelId="{D11AEC64-E61B-4F0E-AE14-9B6A27740286}" type="sibTrans" cxnId="{E5593CA5-5C4C-4705-93BD-53D43B6537DC}">
      <dgm:prSet/>
      <dgm:spPr/>
      <dgm:t>
        <a:bodyPr/>
        <a:lstStyle/>
        <a:p>
          <a:endParaRPr lang="zh-CN" altLang="en-US"/>
        </a:p>
      </dgm:t>
    </dgm:pt>
    <dgm:pt modelId="{8B7A9D74-AEB9-4594-A60E-0F860C83CB49}">
      <dgm:prSet/>
      <dgm:spPr/>
      <dgm:t>
        <a:bodyPr/>
        <a:lstStyle/>
        <a:p>
          <a:r>
            <a:rPr lang="zh-CN"/>
            <a:t>二、加强高标准农田建设</a:t>
          </a:r>
        </a:p>
      </dgm:t>
    </dgm:pt>
    <dgm:pt modelId="{4B572694-9AE4-4E64-8A85-85BD7B5B2F3A}" type="parTrans" cxnId="{B8F961C5-B20B-4E80-82E9-BA83FEBA253A}">
      <dgm:prSet/>
      <dgm:spPr/>
      <dgm:t>
        <a:bodyPr/>
        <a:lstStyle/>
        <a:p>
          <a:endParaRPr lang="zh-CN" altLang="en-US"/>
        </a:p>
      </dgm:t>
    </dgm:pt>
    <dgm:pt modelId="{58DC835F-2AFF-4BB1-8FA7-ED908C2276D8}" type="sibTrans" cxnId="{B8F961C5-B20B-4E80-82E9-BA83FEBA253A}">
      <dgm:prSet/>
      <dgm:spPr/>
      <dgm:t>
        <a:bodyPr/>
        <a:lstStyle/>
        <a:p>
          <a:endParaRPr lang="zh-CN" altLang="en-US"/>
        </a:p>
      </dgm:t>
    </dgm:pt>
    <dgm:pt modelId="{39DA84DB-0799-4249-B6B9-5ECAF3556003}">
      <dgm:prSet/>
      <dgm:spPr/>
      <dgm:t>
        <a:bodyPr/>
        <a:lstStyle/>
        <a:p>
          <a:r>
            <a:rPr lang="zh-CN"/>
            <a:t>三、加强水利基础设施建设</a:t>
          </a:r>
        </a:p>
      </dgm:t>
    </dgm:pt>
    <dgm:pt modelId="{2D3D0454-B09A-4E23-B9E3-C4790BCFD7CA}" type="parTrans" cxnId="{D99377BE-2CA7-43C8-8680-466E27E4C17A}">
      <dgm:prSet/>
      <dgm:spPr/>
      <dgm:t>
        <a:bodyPr/>
        <a:lstStyle/>
        <a:p>
          <a:endParaRPr lang="zh-CN" altLang="en-US"/>
        </a:p>
      </dgm:t>
    </dgm:pt>
    <dgm:pt modelId="{ED4686B5-C1CB-4F83-931F-4CD0D04C192C}" type="sibTrans" cxnId="{D99377BE-2CA7-43C8-8680-466E27E4C17A}">
      <dgm:prSet/>
      <dgm:spPr/>
      <dgm:t>
        <a:bodyPr/>
        <a:lstStyle/>
        <a:p>
          <a:endParaRPr lang="zh-CN" altLang="en-US"/>
        </a:p>
      </dgm:t>
    </dgm:pt>
    <dgm:pt modelId="{2F17B87B-FAC8-4729-9A66-7498543BE78D}">
      <dgm:prSet/>
      <dgm:spPr/>
      <dgm:t>
        <a:bodyPr/>
        <a:lstStyle/>
        <a:p>
          <a:r>
            <a:rPr lang="zh-CN"/>
            <a:t>四、强化农业防灾减灾能力建设</a:t>
          </a:r>
        </a:p>
      </dgm:t>
    </dgm:pt>
    <dgm:pt modelId="{A11FBAED-64B6-47FE-827C-711412E90794}" type="parTrans" cxnId="{21F9D888-96B1-49BD-B2A3-4330B7C7772A}">
      <dgm:prSet/>
      <dgm:spPr/>
      <dgm:t>
        <a:bodyPr/>
        <a:lstStyle/>
        <a:p>
          <a:endParaRPr lang="zh-CN" altLang="en-US"/>
        </a:p>
      </dgm:t>
    </dgm:pt>
    <dgm:pt modelId="{102A304B-2DD5-46C1-87AB-7F90F4CFA95E}" type="sibTrans" cxnId="{21F9D888-96B1-49BD-B2A3-4330B7C7772A}">
      <dgm:prSet/>
      <dgm:spPr/>
      <dgm:t>
        <a:bodyPr/>
        <a:lstStyle/>
        <a:p>
          <a:endParaRPr lang="zh-CN" altLang="en-US"/>
        </a:p>
      </dgm:t>
    </dgm:pt>
    <dgm:pt modelId="{69E9B31C-2BF8-469A-A9FF-4093FCF00EA5}" type="pres">
      <dgm:prSet presAssocID="{FD55D2AA-4D37-4F97-9A4E-79C8DD4D8A7C}" presName="arrowDiagram" presStyleCnt="0">
        <dgm:presLayoutVars>
          <dgm:chMax val="5"/>
          <dgm:dir/>
          <dgm:resizeHandles val="exact"/>
        </dgm:presLayoutVars>
      </dgm:prSet>
      <dgm:spPr/>
    </dgm:pt>
    <dgm:pt modelId="{130B8DE3-4F9F-46EA-835C-424BDE3CA29D}" type="pres">
      <dgm:prSet presAssocID="{FD55D2AA-4D37-4F97-9A4E-79C8DD4D8A7C}" presName="arrow" presStyleLbl="bgShp" presStyleIdx="0" presStyleCnt="1"/>
      <dgm:spPr/>
    </dgm:pt>
    <dgm:pt modelId="{80B5B6AA-C47E-4EAE-ABF3-4E3E67F8092E}" type="pres">
      <dgm:prSet presAssocID="{FD55D2AA-4D37-4F97-9A4E-79C8DD4D8A7C}" presName="arrowDiagram4" presStyleCnt="0"/>
      <dgm:spPr/>
    </dgm:pt>
    <dgm:pt modelId="{F80381DE-2CB0-48C1-BD0A-01BA86B2A2CD}" type="pres">
      <dgm:prSet presAssocID="{FC0DA68F-44AC-4FDA-AF66-D51FEF2CA396}" presName="bullet4a" presStyleLbl="node1" presStyleIdx="0" presStyleCnt="4"/>
      <dgm:spPr/>
    </dgm:pt>
    <dgm:pt modelId="{C7D8B9C5-6F8C-47A2-B7B3-8431E5698838}" type="pres">
      <dgm:prSet presAssocID="{FC0DA68F-44AC-4FDA-AF66-D51FEF2CA396}" presName="textBox4a" presStyleLbl="revTx" presStyleIdx="0" presStyleCnt="4">
        <dgm:presLayoutVars>
          <dgm:bulletEnabled val="1"/>
        </dgm:presLayoutVars>
      </dgm:prSet>
      <dgm:spPr/>
    </dgm:pt>
    <dgm:pt modelId="{66C07083-977A-4355-AA83-DC209A1E5396}" type="pres">
      <dgm:prSet presAssocID="{8B7A9D74-AEB9-4594-A60E-0F860C83CB49}" presName="bullet4b" presStyleLbl="node1" presStyleIdx="1" presStyleCnt="4"/>
      <dgm:spPr/>
    </dgm:pt>
    <dgm:pt modelId="{45AEE081-72B3-49B2-9CAD-E992F2C0A2D1}" type="pres">
      <dgm:prSet presAssocID="{8B7A9D74-AEB9-4594-A60E-0F860C83CB49}" presName="textBox4b" presStyleLbl="revTx" presStyleIdx="1" presStyleCnt="4">
        <dgm:presLayoutVars>
          <dgm:bulletEnabled val="1"/>
        </dgm:presLayoutVars>
      </dgm:prSet>
      <dgm:spPr/>
    </dgm:pt>
    <dgm:pt modelId="{FACE4EE4-820D-4957-B494-08C2266A8E31}" type="pres">
      <dgm:prSet presAssocID="{39DA84DB-0799-4249-B6B9-5ECAF3556003}" presName="bullet4c" presStyleLbl="node1" presStyleIdx="2" presStyleCnt="4"/>
      <dgm:spPr/>
    </dgm:pt>
    <dgm:pt modelId="{989A229F-DC56-405D-BB92-8DF9C610D392}" type="pres">
      <dgm:prSet presAssocID="{39DA84DB-0799-4249-B6B9-5ECAF3556003}" presName="textBox4c" presStyleLbl="revTx" presStyleIdx="2" presStyleCnt="4">
        <dgm:presLayoutVars>
          <dgm:bulletEnabled val="1"/>
        </dgm:presLayoutVars>
      </dgm:prSet>
      <dgm:spPr/>
    </dgm:pt>
    <dgm:pt modelId="{401C1778-9566-404F-A18B-DE010B4079C5}" type="pres">
      <dgm:prSet presAssocID="{2F17B87B-FAC8-4729-9A66-7498543BE78D}" presName="bullet4d" presStyleLbl="node1" presStyleIdx="3" presStyleCnt="4"/>
      <dgm:spPr/>
    </dgm:pt>
    <dgm:pt modelId="{4606F736-76AF-4478-8734-3E59C650A6D5}" type="pres">
      <dgm:prSet presAssocID="{2F17B87B-FAC8-4729-9A66-7498543BE78D}" presName="textBox4d" presStyleLbl="revTx" presStyleIdx="3" presStyleCnt="4">
        <dgm:presLayoutVars>
          <dgm:bulletEnabled val="1"/>
        </dgm:presLayoutVars>
      </dgm:prSet>
      <dgm:spPr/>
    </dgm:pt>
  </dgm:ptLst>
  <dgm:cxnLst>
    <dgm:cxn modelId="{91143D26-CEAE-4622-B9BC-325C24627964}" type="presOf" srcId="{FC0DA68F-44AC-4FDA-AF66-D51FEF2CA396}" destId="{C7D8B9C5-6F8C-47A2-B7B3-8431E5698838}" srcOrd="0" destOrd="0" presId="urn:microsoft.com/office/officeart/2005/8/layout/arrow2"/>
    <dgm:cxn modelId="{21F9D888-96B1-49BD-B2A3-4330B7C7772A}" srcId="{FD55D2AA-4D37-4F97-9A4E-79C8DD4D8A7C}" destId="{2F17B87B-FAC8-4729-9A66-7498543BE78D}" srcOrd="3" destOrd="0" parTransId="{A11FBAED-64B6-47FE-827C-711412E90794}" sibTransId="{102A304B-2DD5-46C1-87AB-7F90F4CFA95E}"/>
    <dgm:cxn modelId="{F737E08A-C38E-495B-B1C7-296DAC412612}" type="presOf" srcId="{8B7A9D74-AEB9-4594-A60E-0F860C83CB49}" destId="{45AEE081-72B3-49B2-9CAD-E992F2C0A2D1}" srcOrd="0" destOrd="0" presId="urn:microsoft.com/office/officeart/2005/8/layout/arrow2"/>
    <dgm:cxn modelId="{1BE351A0-6EC9-40C4-8258-218329DD925D}" type="presOf" srcId="{FD55D2AA-4D37-4F97-9A4E-79C8DD4D8A7C}" destId="{69E9B31C-2BF8-469A-A9FF-4093FCF00EA5}" srcOrd="0" destOrd="0" presId="urn:microsoft.com/office/officeart/2005/8/layout/arrow2"/>
    <dgm:cxn modelId="{E5593CA5-5C4C-4705-93BD-53D43B6537DC}" srcId="{FD55D2AA-4D37-4F97-9A4E-79C8DD4D8A7C}" destId="{FC0DA68F-44AC-4FDA-AF66-D51FEF2CA396}" srcOrd="0" destOrd="0" parTransId="{631A4574-8DBA-45FC-B89B-0A05488D4887}" sibTransId="{D11AEC64-E61B-4F0E-AE14-9B6A27740286}"/>
    <dgm:cxn modelId="{D99377BE-2CA7-43C8-8680-466E27E4C17A}" srcId="{FD55D2AA-4D37-4F97-9A4E-79C8DD4D8A7C}" destId="{39DA84DB-0799-4249-B6B9-5ECAF3556003}" srcOrd="2" destOrd="0" parTransId="{2D3D0454-B09A-4E23-B9E3-C4790BCFD7CA}" sibTransId="{ED4686B5-C1CB-4F83-931F-4CD0D04C192C}"/>
    <dgm:cxn modelId="{22C8A5C3-9C88-4CF9-BBBF-5E308F8F790B}" type="presOf" srcId="{2F17B87B-FAC8-4729-9A66-7498543BE78D}" destId="{4606F736-76AF-4478-8734-3E59C650A6D5}" srcOrd="0" destOrd="0" presId="urn:microsoft.com/office/officeart/2005/8/layout/arrow2"/>
    <dgm:cxn modelId="{B8F961C5-B20B-4E80-82E9-BA83FEBA253A}" srcId="{FD55D2AA-4D37-4F97-9A4E-79C8DD4D8A7C}" destId="{8B7A9D74-AEB9-4594-A60E-0F860C83CB49}" srcOrd="1" destOrd="0" parTransId="{4B572694-9AE4-4E64-8A85-85BD7B5B2F3A}" sibTransId="{58DC835F-2AFF-4BB1-8FA7-ED908C2276D8}"/>
    <dgm:cxn modelId="{34C8D6CA-4661-4369-A1DC-DC04A45EC916}" type="presOf" srcId="{39DA84DB-0799-4249-B6B9-5ECAF3556003}" destId="{989A229F-DC56-405D-BB92-8DF9C610D392}" srcOrd="0" destOrd="0" presId="urn:microsoft.com/office/officeart/2005/8/layout/arrow2"/>
    <dgm:cxn modelId="{AA110397-D7CB-43C1-B34A-31D63B6C3B4F}" type="presParOf" srcId="{69E9B31C-2BF8-469A-A9FF-4093FCF00EA5}" destId="{130B8DE3-4F9F-46EA-835C-424BDE3CA29D}" srcOrd="0" destOrd="0" presId="urn:microsoft.com/office/officeart/2005/8/layout/arrow2"/>
    <dgm:cxn modelId="{3331B0E8-770A-4FDB-9743-FDC3B8082BBE}" type="presParOf" srcId="{69E9B31C-2BF8-469A-A9FF-4093FCF00EA5}" destId="{80B5B6AA-C47E-4EAE-ABF3-4E3E67F8092E}" srcOrd="1" destOrd="0" presId="urn:microsoft.com/office/officeart/2005/8/layout/arrow2"/>
    <dgm:cxn modelId="{F51F3B4C-B03A-40B1-B255-DACB520C27DA}" type="presParOf" srcId="{80B5B6AA-C47E-4EAE-ABF3-4E3E67F8092E}" destId="{F80381DE-2CB0-48C1-BD0A-01BA86B2A2CD}" srcOrd="0" destOrd="0" presId="urn:microsoft.com/office/officeart/2005/8/layout/arrow2"/>
    <dgm:cxn modelId="{6BE4CD8C-7C99-4CAE-A0E4-D5F023BC1683}" type="presParOf" srcId="{80B5B6AA-C47E-4EAE-ABF3-4E3E67F8092E}" destId="{C7D8B9C5-6F8C-47A2-B7B3-8431E5698838}" srcOrd="1" destOrd="0" presId="urn:microsoft.com/office/officeart/2005/8/layout/arrow2"/>
    <dgm:cxn modelId="{20AD8D93-0B93-458B-87BC-47E5CD84CBB8}" type="presParOf" srcId="{80B5B6AA-C47E-4EAE-ABF3-4E3E67F8092E}" destId="{66C07083-977A-4355-AA83-DC209A1E5396}" srcOrd="2" destOrd="0" presId="urn:microsoft.com/office/officeart/2005/8/layout/arrow2"/>
    <dgm:cxn modelId="{DB106094-E837-48FE-9030-12DBB9968D00}" type="presParOf" srcId="{80B5B6AA-C47E-4EAE-ABF3-4E3E67F8092E}" destId="{45AEE081-72B3-49B2-9CAD-E992F2C0A2D1}" srcOrd="3" destOrd="0" presId="urn:microsoft.com/office/officeart/2005/8/layout/arrow2"/>
    <dgm:cxn modelId="{F84C1A20-76F4-4C73-9345-3E9480E55B16}" type="presParOf" srcId="{80B5B6AA-C47E-4EAE-ABF3-4E3E67F8092E}" destId="{FACE4EE4-820D-4957-B494-08C2266A8E31}" srcOrd="4" destOrd="0" presId="urn:microsoft.com/office/officeart/2005/8/layout/arrow2"/>
    <dgm:cxn modelId="{020A5C3F-74D2-4E2A-8BFB-A996DB14E1CE}" type="presParOf" srcId="{80B5B6AA-C47E-4EAE-ABF3-4E3E67F8092E}" destId="{989A229F-DC56-405D-BB92-8DF9C610D392}" srcOrd="5" destOrd="0" presId="urn:microsoft.com/office/officeart/2005/8/layout/arrow2"/>
    <dgm:cxn modelId="{AF97A4AD-596E-4568-8B33-079B046601D2}" type="presParOf" srcId="{80B5B6AA-C47E-4EAE-ABF3-4E3E67F8092E}" destId="{401C1778-9566-404F-A18B-DE010B4079C5}" srcOrd="6" destOrd="0" presId="urn:microsoft.com/office/officeart/2005/8/layout/arrow2"/>
    <dgm:cxn modelId="{B8C33A8B-32C4-4222-BCA7-377150AF6540}" type="presParOf" srcId="{80B5B6AA-C47E-4EAE-ABF3-4E3E67F8092E}" destId="{4606F736-76AF-4478-8734-3E59C650A6D5}" srcOrd="7" destOrd="0" presId="urn:microsoft.com/office/officeart/2005/8/layout/arrow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4B77B9D-A112-4845-B353-D18077FDF5C9}" type="doc">
      <dgm:prSet loTypeId="urn:microsoft.com/office/officeart/2009/3/layout/StepUpProcess" loCatId="process" qsTypeId="urn:microsoft.com/office/officeart/2005/8/quickstyle/simple1" qsCatId="simple" csTypeId="urn:microsoft.com/office/officeart/2005/8/colors/colorful1" csCatId="colorful"/>
      <dgm:spPr/>
      <dgm:t>
        <a:bodyPr/>
        <a:lstStyle/>
        <a:p>
          <a:endParaRPr lang="zh-CN" altLang="en-US"/>
        </a:p>
      </dgm:t>
    </dgm:pt>
    <dgm:pt modelId="{EDCAA0DF-F1BB-438C-A68A-44F7567C7713}">
      <dgm:prSet/>
      <dgm:spPr/>
      <dgm:t>
        <a:bodyPr/>
        <a:lstStyle/>
        <a:p>
          <a:r>
            <a:rPr lang="zh-CN"/>
            <a:t>一、推动农业关键核心技术攻关</a:t>
          </a:r>
        </a:p>
      </dgm:t>
    </dgm:pt>
    <dgm:pt modelId="{1A1D4899-A8E0-419E-A734-10E7B95D83F5}" type="parTrans" cxnId="{89A38DD1-3C9E-4EC7-A69F-6306C9073A70}">
      <dgm:prSet/>
      <dgm:spPr/>
      <dgm:t>
        <a:bodyPr/>
        <a:lstStyle/>
        <a:p>
          <a:endParaRPr lang="zh-CN" altLang="en-US"/>
        </a:p>
      </dgm:t>
    </dgm:pt>
    <dgm:pt modelId="{013D44C7-1FA4-43D8-83E1-1C52883F3813}" type="sibTrans" cxnId="{89A38DD1-3C9E-4EC7-A69F-6306C9073A70}">
      <dgm:prSet/>
      <dgm:spPr/>
      <dgm:t>
        <a:bodyPr/>
        <a:lstStyle/>
        <a:p>
          <a:endParaRPr lang="zh-CN" altLang="en-US"/>
        </a:p>
      </dgm:t>
    </dgm:pt>
    <dgm:pt modelId="{0CF9CB7F-2E42-4F37-BF9F-B77F58216065}">
      <dgm:prSet/>
      <dgm:spPr/>
      <dgm:t>
        <a:bodyPr/>
        <a:lstStyle/>
        <a:p>
          <a:r>
            <a:rPr lang="zh-CN"/>
            <a:t>二、深入实施种业振兴行动</a:t>
          </a:r>
        </a:p>
      </dgm:t>
    </dgm:pt>
    <dgm:pt modelId="{AA714D7B-8B02-492C-9E72-09F4690B21FE}" type="parTrans" cxnId="{3DCB10D7-E1FF-4A5C-ACD7-C1C033D99002}">
      <dgm:prSet/>
      <dgm:spPr/>
      <dgm:t>
        <a:bodyPr/>
        <a:lstStyle/>
        <a:p>
          <a:endParaRPr lang="zh-CN" altLang="en-US"/>
        </a:p>
      </dgm:t>
    </dgm:pt>
    <dgm:pt modelId="{EEF39473-3E1B-4036-BB88-D12CE6755EC7}" type="sibTrans" cxnId="{3DCB10D7-E1FF-4A5C-ACD7-C1C033D99002}">
      <dgm:prSet/>
      <dgm:spPr/>
      <dgm:t>
        <a:bodyPr/>
        <a:lstStyle/>
        <a:p>
          <a:endParaRPr lang="zh-CN" altLang="en-US"/>
        </a:p>
      </dgm:t>
    </dgm:pt>
    <dgm:pt modelId="{42EF5F15-1A7C-4181-8DF9-38F21C0A3BBF}">
      <dgm:prSet/>
      <dgm:spPr/>
      <dgm:t>
        <a:bodyPr/>
        <a:lstStyle/>
        <a:p>
          <a:r>
            <a:rPr lang="zh-CN"/>
            <a:t>三、加快先进农机研发推广</a:t>
          </a:r>
        </a:p>
      </dgm:t>
    </dgm:pt>
    <dgm:pt modelId="{877C6CAF-015F-4E1D-87D2-5A16E49C1A23}" type="parTrans" cxnId="{85458B9B-59EF-4870-9DF1-BF87E362F8AE}">
      <dgm:prSet/>
      <dgm:spPr/>
      <dgm:t>
        <a:bodyPr/>
        <a:lstStyle/>
        <a:p>
          <a:endParaRPr lang="zh-CN" altLang="en-US"/>
        </a:p>
      </dgm:t>
    </dgm:pt>
    <dgm:pt modelId="{54450684-6C91-42A6-8883-C17D45AA7968}" type="sibTrans" cxnId="{85458B9B-59EF-4870-9DF1-BF87E362F8AE}">
      <dgm:prSet/>
      <dgm:spPr/>
      <dgm:t>
        <a:bodyPr/>
        <a:lstStyle/>
        <a:p>
          <a:endParaRPr lang="zh-CN" altLang="en-US"/>
        </a:p>
      </dgm:t>
    </dgm:pt>
    <dgm:pt modelId="{43090967-26B9-4321-A39D-22CA9608CD99}">
      <dgm:prSet/>
      <dgm:spPr/>
      <dgm:t>
        <a:bodyPr/>
        <a:lstStyle/>
        <a:p>
          <a:r>
            <a:rPr lang="zh-CN"/>
            <a:t>四、推进农业绿色发展</a:t>
          </a:r>
        </a:p>
      </dgm:t>
    </dgm:pt>
    <dgm:pt modelId="{963227C5-65EA-45D7-8247-74D788F50C41}" type="parTrans" cxnId="{2B9E21F7-CC3B-4945-B851-CF32AA4CEA3E}">
      <dgm:prSet/>
      <dgm:spPr/>
      <dgm:t>
        <a:bodyPr/>
        <a:lstStyle/>
        <a:p>
          <a:endParaRPr lang="zh-CN" altLang="en-US"/>
        </a:p>
      </dgm:t>
    </dgm:pt>
    <dgm:pt modelId="{C4BD7C13-0927-497B-9D17-FB4049CB971D}" type="sibTrans" cxnId="{2B9E21F7-CC3B-4945-B851-CF32AA4CEA3E}">
      <dgm:prSet/>
      <dgm:spPr/>
      <dgm:t>
        <a:bodyPr/>
        <a:lstStyle/>
        <a:p>
          <a:endParaRPr lang="zh-CN" altLang="en-US"/>
        </a:p>
      </dgm:t>
    </dgm:pt>
    <dgm:pt modelId="{C22198DE-D697-4A67-9D4F-E70B4857F431}" type="pres">
      <dgm:prSet presAssocID="{94B77B9D-A112-4845-B353-D18077FDF5C9}" presName="rootnode" presStyleCnt="0">
        <dgm:presLayoutVars>
          <dgm:chMax/>
          <dgm:chPref/>
          <dgm:dir/>
          <dgm:animLvl val="lvl"/>
        </dgm:presLayoutVars>
      </dgm:prSet>
      <dgm:spPr/>
    </dgm:pt>
    <dgm:pt modelId="{564B2A27-765F-48BF-92A9-DF0CF19CFFC7}" type="pres">
      <dgm:prSet presAssocID="{EDCAA0DF-F1BB-438C-A68A-44F7567C7713}" presName="composite" presStyleCnt="0"/>
      <dgm:spPr/>
    </dgm:pt>
    <dgm:pt modelId="{A4731DF1-6CF5-459B-BC1A-D398AAF4254C}" type="pres">
      <dgm:prSet presAssocID="{EDCAA0DF-F1BB-438C-A68A-44F7567C7713}" presName="LShape" presStyleLbl="alignNode1" presStyleIdx="0" presStyleCnt="7"/>
      <dgm:spPr/>
    </dgm:pt>
    <dgm:pt modelId="{D3FB9CA6-14B9-4F73-A588-EA4CAABA31B8}" type="pres">
      <dgm:prSet presAssocID="{EDCAA0DF-F1BB-438C-A68A-44F7567C7713}" presName="ParentText" presStyleLbl="revTx" presStyleIdx="0" presStyleCnt="4">
        <dgm:presLayoutVars>
          <dgm:chMax val="0"/>
          <dgm:chPref val="0"/>
          <dgm:bulletEnabled val="1"/>
        </dgm:presLayoutVars>
      </dgm:prSet>
      <dgm:spPr/>
    </dgm:pt>
    <dgm:pt modelId="{E41D53B9-BBC2-41DB-93CC-A9B311F04513}" type="pres">
      <dgm:prSet presAssocID="{EDCAA0DF-F1BB-438C-A68A-44F7567C7713}" presName="Triangle" presStyleLbl="alignNode1" presStyleIdx="1" presStyleCnt="7"/>
      <dgm:spPr/>
    </dgm:pt>
    <dgm:pt modelId="{146FB7E5-7C36-4AC6-B1A2-1295C17C7400}" type="pres">
      <dgm:prSet presAssocID="{013D44C7-1FA4-43D8-83E1-1C52883F3813}" presName="sibTrans" presStyleCnt="0"/>
      <dgm:spPr/>
    </dgm:pt>
    <dgm:pt modelId="{F55E7167-9383-49A2-AAEA-AA544F3F0F95}" type="pres">
      <dgm:prSet presAssocID="{013D44C7-1FA4-43D8-83E1-1C52883F3813}" presName="space" presStyleCnt="0"/>
      <dgm:spPr/>
    </dgm:pt>
    <dgm:pt modelId="{5A33C3A4-DE0A-4EF4-B003-8AADF9DAF4C6}" type="pres">
      <dgm:prSet presAssocID="{0CF9CB7F-2E42-4F37-BF9F-B77F58216065}" presName="composite" presStyleCnt="0"/>
      <dgm:spPr/>
    </dgm:pt>
    <dgm:pt modelId="{B18CCBA8-055C-45B9-9085-E575B3C0BFF6}" type="pres">
      <dgm:prSet presAssocID="{0CF9CB7F-2E42-4F37-BF9F-B77F58216065}" presName="LShape" presStyleLbl="alignNode1" presStyleIdx="2" presStyleCnt="7"/>
      <dgm:spPr/>
    </dgm:pt>
    <dgm:pt modelId="{204822BE-908E-47D8-92DF-CCB503FBC53B}" type="pres">
      <dgm:prSet presAssocID="{0CF9CB7F-2E42-4F37-BF9F-B77F58216065}" presName="ParentText" presStyleLbl="revTx" presStyleIdx="1" presStyleCnt="4">
        <dgm:presLayoutVars>
          <dgm:chMax val="0"/>
          <dgm:chPref val="0"/>
          <dgm:bulletEnabled val="1"/>
        </dgm:presLayoutVars>
      </dgm:prSet>
      <dgm:spPr/>
    </dgm:pt>
    <dgm:pt modelId="{8967FE07-CD00-4AA6-92C1-6AD642206E46}" type="pres">
      <dgm:prSet presAssocID="{0CF9CB7F-2E42-4F37-BF9F-B77F58216065}" presName="Triangle" presStyleLbl="alignNode1" presStyleIdx="3" presStyleCnt="7"/>
      <dgm:spPr/>
    </dgm:pt>
    <dgm:pt modelId="{3E61D930-0A3D-4B8E-A789-154D13C80D36}" type="pres">
      <dgm:prSet presAssocID="{EEF39473-3E1B-4036-BB88-D12CE6755EC7}" presName="sibTrans" presStyleCnt="0"/>
      <dgm:spPr/>
    </dgm:pt>
    <dgm:pt modelId="{3B5290FB-7A80-4960-AA52-05912451A377}" type="pres">
      <dgm:prSet presAssocID="{EEF39473-3E1B-4036-BB88-D12CE6755EC7}" presName="space" presStyleCnt="0"/>
      <dgm:spPr/>
    </dgm:pt>
    <dgm:pt modelId="{59207370-0388-4CAF-98BB-108ED9540A42}" type="pres">
      <dgm:prSet presAssocID="{42EF5F15-1A7C-4181-8DF9-38F21C0A3BBF}" presName="composite" presStyleCnt="0"/>
      <dgm:spPr/>
    </dgm:pt>
    <dgm:pt modelId="{0E6466AB-AA6F-411B-855B-FF629D878B31}" type="pres">
      <dgm:prSet presAssocID="{42EF5F15-1A7C-4181-8DF9-38F21C0A3BBF}" presName="LShape" presStyleLbl="alignNode1" presStyleIdx="4" presStyleCnt="7"/>
      <dgm:spPr/>
    </dgm:pt>
    <dgm:pt modelId="{64449F6A-7BE4-47A5-ABB7-84ACC8CB040E}" type="pres">
      <dgm:prSet presAssocID="{42EF5F15-1A7C-4181-8DF9-38F21C0A3BBF}" presName="ParentText" presStyleLbl="revTx" presStyleIdx="2" presStyleCnt="4">
        <dgm:presLayoutVars>
          <dgm:chMax val="0"/>
          <dgm:chPref val="0"/>
          <dgm:bulletEnabled val="1"/>
        </dgm:presLayoutVars>
      </dgm:prSet>
      <dgm:spPr/>
    </dgm:pt>
    <dgm:pt modelId="{0B9A4706-0AD2-4E13-8D42-70A682B73088}" type="pres">
      <dgm:prSet presAssocID="{42EF5F15-1A7C-4181-8DF9-38F21C0A3BBF}" presName="Triangle" presStyleLbl="alignNode1" presStyleIdx="5" presStyleCnt="7"/>
      <dgm:spPr/>
    </dgm:pt>
    <dgm:pt modelId="{8BC7B7C9-FC25-4309-BC34-B71D366DFB3A}" type="pres">
      <dgm:prSet presAssocID="{54450684-6C91-42A6-8883-C17D45AA7968}" presName="sibTrans" presStyleCnt="0"/>
      <dgm:spPr/>
    </dgm:pt>
    <dgm:pt modelId="{63DDA0E4-2FF0-441D-B1FE-4414C0C799CA}" type="pres">
      <dgm:prSet presAssocID="{54450684-6C91-42A6-8883-C17D45AA7968}" presName="space" presStyleCnt="0"/>
      <dgm:spPr/>
    </dgm:pt>
    <dgm:pt modelId="{8909334B-F261-4568-AB92-F2A71C022E88}" type="pres">
      <dgm:prSet presAssocID="{43090967-26B9-4321-A39D-22CA9608CD99}" presName="composite" presStyleCnt="0"/>
      <dgm:spPr/>
    </dgm:pt>
    <dgm:pt modelId="{75C71343-1DAA-46B2-9176-BA9801E51247}" type="pres">
      <dgm:prSet presAssocID="{43090967-26B9-4321-A39D-22CA9608CD99}" presName="LShape" presStyleLbl="alignNode1" presStyleIdx="6" presStyleCnt="7"/>
      <dgm:spPr/>
    </dgm:pt>
    <dgm:pt modelId="{40A4A121-136A-493B-BE1C-C90AA95FF796}" type="pres">
      <dgm:prSet presAssocID="{43090967-26B9-4321-A39D-22CA9608CD99}" presName="ParentText" presStyleLbl="revTx" presStyleIdx="3" presStyleCnt="4">
        <dgm:presLayoutVars>
          <dgm:chMax val="0"/>
          <dgm:chPref val="0"/>
          <dgm:bulletEnabled val="1"/>
        </dgm:presLayoutVars>
      </dgm:prSet>
      <dgm:spPr/>
    </dgm:pt>
  </dgm:ptLst>
  <dgm:cxnLst>
    <dgm:cxn modelId="{BB0C0E25-A46E-4997-BF30-437B80110157}" type="presOf" srcId="{EDCAA0DF-F1BB-438C-A68A-44F7567C7713}" destId="{D3FB9CA6-14B9-4F73-A588-EA4CAABA31B8}" srcOrd="0" destOrd="0" presId="urn:microsoft.com/office/officeart/2009/3/layout/StepUpProcess"/>
    <dgm:cxn modelId="{CDBCBE5F-CBB6-4057-AE8F-AFF91789C9A1}" type="presOf" srcId="{94B77B9D-A112-4845-B353-D18077FDF5C9}" destId="{C22198DE-D697-4A67-9D4F-E70B4857F431}" srcOrd="0" destOrd="0" presId="urn:microsoft.com/office/officeart/2009/3/layout/StepUpProcess"/>
    <dgm:cxn modelId="{85458B9B-59EF-4870-9DF1-BF87E362F8AE}" srcId="{94B77B9D-A112-4845-B353-D18077FDF5C9}" destId="{42EF5F15-1A7C-4181-8DF9-38F21C0A3BBF}" srcOrd="2" destOrd="0" parTransId="{877C6CAF-015F-4E1D-87D2-5A16E49C1A23}" sibTransId="{54450684-6C91-42A6-8883-C17D45AA7968}"/>
    <dgm:cxn modelId="{882151A0-8BD1-4B94-8E48-DDC7456D877B}" type="presOf" srcId="{0CF9CB7F-2E42-4F37-BF9F-B77F58216065}" destId="{204822BE-908E-47D8-92DF-CCB503FBC53B}" srcOrd="0" destOrd="0" presId="urn:microsoft.com/office/officeart/2009/3/layout/StepUpProcess"/>
    <dgm:cxn modelId="{5F3EB6C0-77B1-4D8A-9AFC-721007DBC733}" type="presOf" srcId="{42EF5F15-1A7C-4181-8DF9-38F21C0A3BBF}" destId="{64449F6A-7BE4-47A5-ABB7-84ACC8CB040E}" srcOrd="0" destOrd="0" presId="urn:microsoft.com/office/officeart/2009/3/layout/StepUpProcess"/>
    <dgm:cxn modelId="{89A38DD1-3C9E-4EC7-A69F-6306C9073A70}" srcId="{94B77B9D-A112-4845-B353-D18077FDF5C9}" destId="{EDCAA0DF-F1BB-438C-A68A-44F7567C7713}" srcOrd="0" destOrd="0" parTransId="{1A1D4899-A8E0-419E-A734-10E7B95D83F5}" sibTransId="{013D44C7-1FA4-43D8-83E1-1C52883F3813}"/>
    <dgm:cxn modelId="{80440FD6-4071-4F76-983E-421D2CB78E39}" type="presOf" srcId="{43090967-26B9-4321-A39D-22CA9608CD99}" destId="{40A4A121-136A-493B-BE1C-C90AA95FF796}" srcOrd="0" destOrd="0" presId="urn:microsoft.com/office/officeart/2009/3/layout/StepUpProcess"/>
    <dgm:cxn modelId="{3DCB10D7-E1FF-4A5C-ACD7-C1C033D99002}" srcId="{94B77B9D-A112-4845-B353-D18077FDF5C9}" destId="{0CF9CB7F-2E42-4F37-BF9F-B77F58216065}" srcOrd="1" destOrd="0" parTransId="{AA714D7B-8B02-492C-9E72-09F4690B21FE}" sibTransId="{EEF39473-3E1B-4036-BB88-D12CE6755EC7}"/>
    <dgm:cxn modelId="{2B9E21F7-CC3B-4945-B851-CF32AA4CEA3E}" srcId="{94B77B9D-A112-4845-B353-D18077FDF5C9}" destId="{43090967-26B9-4321-A39D-22CA9608CD99}" srcOrd="3" destOrd="0" parTransId="{963227C5-65EA-45D7-8247-74D788F50C41}" sibTransId="{C4BD7C13-0927-497B-9D17-FB4049CB971D}"/>
    <dgm:cxn modelId="{5B0CE21E-BCFC-40AE-BE00-0AB7269D4829}" type="presParOf" srcId="{C22198DE-D697-4A67-9D4F-E70B4857F431}" destId="{564B2A27-765F-48BF-92A9-DF0CF19CFFC7}" srcOrd="0" destOrd="0" presId="urn:microsoft.com/office/officeart/2009/3/layout/StepUpProcess"/>
    <dgm:cxn modelId="{16CFF070-74B4-4C27-9B8E-B20B02666186}" type="presParOf" srcId="{564B2A27-765F-48BF-92A9-DF0CF19CFFC7}" destId="{A4731DF1-6CF5-459B-BC1A-D398AAF4254C}" srcOrd="0" destOrd="0" presId="urn:microsoft.com/office/officeart/2009/3/layout/StepUpProcess"/>
    <dgm:cxn modelId="{490CDAD6-7FC8-42DC-B2A5-A2580789B3C8}" type="presParOf" srcId="{564B2A27-765F-48BF-92A9-DF0CF19CFFC7}" destId="{D3FB9CA6-14B9-4F73-A588-EA4CAABA31B8}" srcOrd="1" destOrd="0" presId="urn:microsoft.com/office/officeart/2009/3/layout/StepUpProcess"/>
    <dgm:cxn modelId="{0EA588C0-0736-4A73-A3FE-BC1EC457710E}" type="presParOf" srcId="{564B2A27-765F-48BF-92A9-DF0CF19CFFC7}" destId="{E41D53B9-BBC2-41DB-93CC-A9B311F04513}" srcOrd="2" destOrd="0" presId="urn:microsoft.com/office/officeart/2009/3/layout/StepUpProcess"/>
    <dgm:cxn modelId="{4C15D214-6C4D-4DCC-ACDD-FE06440DFF8E}" type="presParOf" srcId="{C22198DE-D697-4A67-9D4F-E70B4857F431}" destId="{146FB7E5-7C36-4AC6-B1A2-1295C17C7400}" srcOrd="1" destOrd="0" presId="urn:microsoft.com/office/officeart/2009/3/layout/StepUpProcess"/>
    <dgm:cxn modelId="{F9EA24E3-DE21-424E-A669-F590EA4662CB}" type="presParOf" srcId="{146FB7E5-7C36-4AC6-B1A2-1295C17C7400}" destId="{F55E7167-9383-49A2-AAEA-AA544F3F0F95}" srcOrd="0" destOrd="0" presId="urn:microsoft.com/office/officeart/2009/3/layout/StepUpProcess"/>
    <dgm:cxn modelId="{AC824453-DC93-4B20-AB57-095E54EB0D2C}" type="presParOf" srcId="{C22198DE-D697-4A67-9D4F-E70B4857F431}" destId="{5A33C3A4-DE0A-4EF4-B003-8AADF9DAF4C6}" srcOrd="2" destOrd="0" presId="urn:microsoft.com/office/officeart/2009/3/layout/StepUpProcess"/>
    <dgm:cxn modelId="{A2CBEC84-8C21-45B9-838E-86E71A3B532E}" type="presParOf" srcId="{5A33C3A4-DE0A-4EF4-B003-8AADF9DAF4C6}" destId="{B18CCBA8-055C-45B9-9085-E575B3C0BFF6}" srcOrd="0" destOrd="0" presId="urn:microsoft.com/office/officeart/2009/3/layout/StepUpProcess"/>
    <dgm:cxn modelId="{F5D079A5-471B-425F-A377-012BF3E97126}" type="presParOf" srcId="{5A33C3A4-DE0A-4EF4-B003-8AADF9DAF4C6}" destId="{204822BE-908E-47D8-92DF-CCB503FBC53B}" srcOrd="1" destOrd="0" presId="urn:microsoft.com/office/officeart/2009/3/layout/StepUpProcess"/>
    <dgm:cxn modelId="{9B6E1845-17B7-48CA-9128-07B4B3991728}" type="presParOf" srcId="{5A33C3A4-DE0A-4EF4-B003-8AADF9DAF4C6}" destId="{8967FE07-CD00-4AA6-92C1-6AD642206E46}" srcOrd="2" destOrd="0" presId="urn:microsoft.com/office/officeart/2009/3/layout/StepUpProcess"/>
    <dgm:cxn modelId="{93BFB639-B786-494C-BAFA-3B37ED191D74}" type="presParOf" srcId="{C22198DE-D697-4A67-9D4F-E70B4857F431}" destId="{3E61D930-0A3D-4B8E-A789-154D13C80D36}" srcOrd="3" destOrd="0" presId="urn:microsoft.com/office/officeart/2009/3/layout/StepUpProcess"/>
    <dgm:cxn modelId="{8D07136F-EC06-43EF-A480-AC5E979B7467}" type="presParOf" srcId="{3E61D930-0A3D-4B8E-A789-154D13C80D36}" destId="{3B5290FB-7A80-4960-AA52-05912451A377}" srcOrd="0" destOrd="0" presId="urn:microsoft.com/office/officeart/2009/3/layout/StepUpProcess"/>
    <dgm:cxn modelId="{7CC8931F-04ED-4F29-9379-30D3D2F695A4}" type="presParOf" srcId="{C22198DE-D697-4A67-9D4F-E70B4857F431}" destId="{59207370-0388-4CAF-98BB-108ED9540A42}" srcOrd="4" destOrd="0" presId="urn:microsoft.com/office/officeart/2009/3/layout/StepUpProcess"/>
    <dgm:cxn modelId="{8543467B-018C-495C-B769-5B90F595439C}" type="presParOf" srcId="{59207370-0388-4CAF-98BB-108ED9540A42}" destId="{0E6466AB-AA6F-411B-855B-FF629D878B31}" srcOrd="0" destOrd="0" presId="urn:microsoft.com/office/officeart/2009/3/layout/StepUpProcess"/>
    <dgm:cxn modelId="{685074D3-B0AA-4A10-ADA8-BD993B1C57F0}" type="presParOf" srcId="{59207370-0388-4CAF-98BB-108ED9540A42}" destId="{64449F6A-7BE4-47A5-ABB7-84ACC8CB040E}" srcOrd="1" destOrd="0" presId="urn:microsoft.com/office/officeart/2009/3/layout/StepUpProcess"/>
    <dgm:cxn modelId="{155D396A-D6D2-4EDC-B0BB-82732C9E7CFB}" type="presParOf" srcId="{59207370-0388-4CAF-98BB-108ED9540A42}" destId="{0B9A4706-0AD2-4E13-8D42-70A682B73088}" srcOrd="2" destOrd="0" presId="urn:microsoft.com/office/officeart/2009/3/layout/StepUpProcess"/>
    <dgm:cxn modelId="{BA95BA6B-A904-4815-B6E6-32883A0C5CF2}" type="presParOf" srcId="{C22198DE-D697-4A67-9D4F-E70B4857F431}" destId="{8BC7B7C9-FC25-4309-BC34-B71D366DFB3A}" srcOrd="5" destOrd="0" presId="urn:microsoft.com/office/officeart/2009/3/layout/StepUpProcess"/>
    <dgm:cxn modelId="{1F4DC0CD-3CE0-4F70-AAEE-E177A35AFAFC}" type="presParOf" srcId="{8BC7B7C9-FC25-4309-BC34-B71D366DFB3A}" destId="{63DDA0E4-2FF0-441D-B1FE-4414C0C799CA}" srcOrd="0" destOrd="0" presId="urn:microsoft.com/office/officeart/2009/3/layout/StepUpProcess"/>
    <dgm:cxn modelId="{F2193BDA-0C62-4473-939E-C4A02FB2EFF8}" type="presParOf" srcId="{C22198DE-D697-4A67-9D4F-E70B4857F431}" destId="{8909334B-F261-4568-AB92-F2A71C022E88}" srcOrd="6" destOrd="0" presId="urn:microsoft.com/office/officeart/2009/3/layout/StepUpProcess"/>
    <dgm:cxn modelId="{86AF0EE2-7DFA-4E07-B152-7EAB67A5E055}" type="presParOf" srcId="{8909334B-F261-4568-AB92-F2A71C022E88}" destId="{75C71343-1DAA-46B2-9176-BA9801E51247}" srcOrd="0" destOrd="0" presId="urn:microsoft.com/office/officeart/2009/3/layout/StepUpProcess"/>
    <dgm:cxn modelId="{9E3B2816-0EBB-4DF9-BF53-3C563F5EF213}" type="presParOf" srcId="{8909334B-F261-4568-AB92-F2A71C022E88}" destId="{40A4A121-136A-493B-BE1C-C90AA95FF796}" srcOrd="1" destOrd="0" presId="urn:microsoft.com/office/officeart/2009/3/layout/StepUpProcess"/>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3DC4D53-8B9C-480D-B0F9-CD461435146C}"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17B69492-11F3-4916-8B4D-67A7D114DE5E}">
      <dgm:prSet phldrT="[文本]"/>
      <dgm:spPr/>
      <dgm:t>
        <a:bodyPr/>
        <a:lstStyle/>
        <a:p>
          <a:r>
            <a:rPr lang="zh-CN" altLang="zh-CN" b="1" dirty="0">
              <a:solidFill>
                <a:schemeClr val="tx1"/>
              </a:solidFill>
              <a:effectLst/>
              <a:latin typeface="宋体" panose="02010600030101010101" pitchFamily="2" charset="-122"/>
              <a:ea typeface="宋体" panose="02010600030101010101" pitchFamily="2" charset="-122"/>
              <a:cs typeface="Arial" panose="020B0604020202020204" pitchFamily="34" charset="0"/>
            </a:rPr>
            <a:t>全面推进县域商业体系建设</a:t>
          </a:r>
          <a:endParaRPr lang="zh-CN" altLang="en-US" dirty="0">
            <a:solidFill>
              <a:schemeClr val="tx1"/>
            </a:solidFill>
          </a:endParaRPr>
        </a:p>
      </dgm:t>
    </dgm:pt>
    <dgm:pt modelId="{AC27AEFF-E44B-4981-92E0-F263A5DB1744}" type="parTrans" cxnId="{F4F0C4A3-C5D1-46B3-8385-B2B067D46377}">
      <dgm:prSet/>
      <dgm:spPr/>
      <dgm:t>
        <a:bodyPr/>
        <a:lstStyle/>
        <a:p>
          <a:endParaRPr lang="zh-CN" altLang="en-US"/>
        </a:p>
      </dgm:t>
    </dgm:pt>
    <dgm:pt modelId="{FA083F28-E264-428F-83B2-33FB91DA7B87}" type="sibTrans" cxnId="{F4F0C4A3-C5D1-46B3-8385-B2B067D46377}">
      <dgm:prSet/>
      <dgm:spPr>
        <a:blipFill>
          <a:blip xmlns:r="http://schemas.openxmlformats.org/officeDocument/2006/relationships" r:embed="rId1">
            <a:alphaModFix amt="50000"/>
            <a:extLst>
              <a:ext uri="{BEBA8EAE-BF5A-486C-A8C5-ECC9F3942E4B}">
                <a14:imgProps xmlns:a14="http://schemas.microsoft.com/office/drawing/2010/main">
                  <a14:imgLayer r:embed="rId2">
                    <a14:imgEffect>
                      <a14:colorTemperature colorTemp="10000"/>
                    </a14:imgEffect>
                    <a14:imgEffect>
                      <a14:saturation sat="60000"/>
                    </a14:imgEffect>
                  </a14:imgLayer>
                </a14:imgProps>
              </a:ext>
              <a:ext uri="{28A0092B-C50C-407E-A947-70E740481C1C}">
                <a14:useLocalDpi xmlns:a14="http://schemas.microsoft.com/office/drawing/2010/main" val="0"/>
              </a:ext>
            </a:extLst>
          </a:blip>
          <a:srcRect/>
          <a:stretch>
            <a:fillRect l="-36000" r="-36000"/>
          </a:stretch>
        </a:blipFill>
      </dgm:spPr>
      <dgm:t>
        <a:bodyPr/>
        <a:lstStyle/>
        <a:p>
          <a:endParaRPr lang="zh-CN" altLang="en-US"/>
        </a:p>
      </dgm:t>
    </dgm:pt>
    <dgm:pt modelId="{8F3298FA-5F8C-4421-8888-B257EF203BEC}" type="pres">
      <dgm:prSet presAssocID="{33DC4D53-8B9C-480D-B0F9-CD461435146C}" presName="Name0" presStyleCnt="0">
        <dgm:presLayoutVars>
          <dgm:chMax val="7"/>
          <dgm:chPref val="7"/>
          <dgm:dir/>
        </dgm:presLayoutVars>
      </dgm:prSet>
      <dgm:spPr/>
    </dgm:pt>
    <dgm:pt modelId="{E02EC89C-3E11-4160-8CFA-30140D8767FB}" type="pres">
      <dgm:prSet presAssocID="{33DC4D53-8B9C-480D-B0F9-CD461435146C}" presName="Name1" presStyleCnt="0"/>
      <dgm:spPr/>
    </dgm:pt>
    <dgm:pt modelId="{87FFE2DE-298F-448B-95DE-7E72629C59FE}" type="pres">
      <dgm:prSet presAssocID="{FA083F28-E264-428F-83B2-33FB91DA7B87}" presName="picture_1" presStyleCnt="0"/>
      <dgm:spPr/>
    </dgm:pt>
    <dgm:pt modelId="{507A2843-D2C6-40F0-91BE-F7B56840FA99}" type="pres">
      <dgm:prSet presAssocID="{FA083F28-E264-428F-83B2-33FB91DA7B87}" presName="pictureRepeatNode" presStyleLbl="alignImgPlace1" presStyleIdx="0" presStyleCnt="1" custScaleX="142306" custScaleY="139375"/>
      <dgm:spPr/>
    </dgm:pt>
    <dgm:pt modelId="{D9E44773-6160-4ABF-901B-362CDE21953B}" type="pres">
      <dgm:prSet presAssocID="{17B69492-11F3-4916-8B4D-67A7D114DE5E}" presName="text_1" presStyleLbl="node1" presStyleIdx="0" presStyleCnt="0" custScaleX="171835" custScaleY="147008" custLinFactNeighborX="1078" custLinFactNeighborY="-52253">
        <dgm:presLayoutVars>
          <dgm:bulletEnabled val="1"/>
        </dgm:presLayoutVars>
      </dgm:prSet>
      <dgm:spPr/>
    </dgm:pt>
  </dgm:ptLst>
  <dgm:cxnLst>
    <dgm:cxn modelId="{FBB17A19-6366-4011-8F05-007DE978FE2B}" type="presOf" srcId="{17B69492-11F3-4916-8B4D-67A7D114DE5E}" destId="{D9E44773-6160-4ABF-901B-362CDE21953B}" srcOrd="0" destOrd="0" presId="urn:microsoft.com/office/officeart/2008/layout/CircularPictureCallout"/>
    <dgm:cxn modelId="{4138CE1A-CD64-4857-97FD-81D7E67777A8}" type="presOf" srcId="{FA083F28-E264-428F-83B2-33FB91DA7B87}" destId="{507A2843-D2C6-40F0-91BE-F7B56840FA99}" srcOrd="0" destOrd="0" presId="urn:microsoft.com/office/officeart/2008/layout/CircularPictureCallout"/>
    <dgm:cxn modelId="{A076B344-B946-4133-A5EB-C998319C5DFC}" type="presOf" srcId="{33DC4D53-8B9C-480D-B0F9-CD461435146C}" destId="{8F3298FA-5F8C-4421-8888-B257EF203BEC}" srcOrd="0" destOrd="0" presId="urn:microsoft.com/office/officeart/2008/layout/CircularPictureCallout"/>
    <dgm:cxn modelId="{F4F0C4A3-C5D1-46B3-8385-B2B067D46377}" srcId="{33DC4D53-8B9C-480D-B0F9-CD461435146C}" destId="{17B69492-11F3-4916-8B4D-67A7D114DE5E}" srcOrd="0" destOrd="0" parTransId="{AC27AEFF-E44B-4981-92E0-F263A5DB1744}" sibTransId="{FA083F28-E264-428F-83B2-33FB91DA7B87}"/>
    <dgm:cxn modelId="{69811BB1-2DF7-446C-ABCA-CC4094020865}" type="presParOf" srcId="{8F3298FA-5F8C-4421-8888-B257EF203BEC}" destId="{E02EC89C-3E11-4160-8CFA-30140D8767FB}" srcOrd="0" destOrd="0" presId="urn:microsoft.com/office/officeart/2008/layout/CircularPictureCallout"/>
    <dgm:cxn modelId="{C20AB973-EB29-4326-A52E-035E99323FFC}" type="presParOf" srcId="{E02EC89C-3E11-4160-8CFA-30140D8767FB}" destId="{87FFE2DE-298F-448B-95DE-7E72629C59FE}" srcOrd="0" destOrd="0" presId="urn:microsoft.com/office/officeart/2008/layout/CircularPictureCallout"/>
    <dgm:cxn modelId="{AD0F93D2-A616-4038-9342-804C113C6C49}" type="presParOf" srcId="{87FFE2DE-298F-448B-95DE-7E72629C59FE}" destId="{507A2843-D2C6-40F0-91BE-F7B56840FA99}" srcOrd="0" destOrd="0" presId="urn:microsoft.com/office/officeart/2008/layout/CircularPictureCallout"/>
    <dgm:cxn modelId="{63580560-266B-49F8-B83C-127E9D290D66}" type="presParOf" srcId="{E02EC89C-3E11-4160-8CFA-30140D8767FB}" destId="{D9E44773-6160-4ABF-901B-362CDE21953B}" srcOrd="1" destOrd="0" presId="urn:microsoft.com/office/officeart/2008/layout/CircularPictureCallou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7CABED4-8D98-4A9F-8FD8-A94311E6A313}"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0170D8CB-E082-4657-9DBA-16AA109447AA}">
      <dgm:prSet phldrT="[文本]"/>
      <dgm:spPr/>
      <dgm:t>
        <a:bodyPr/>
        <a:lstStyle/>
        <a:p>
          <a:r>
            <a:rPr lang="zh-CN" altLang="zh-CN" b="1" dirty="0">
              <a:solidFill>
                <a:srgbClr val="000000"/>
              </a:solidFill>
              <a:effectLst/>
              <a:latin typeface="宋体" panose="02010600030101010101" pitchFamily="2" charset="-122"/>
              <a:ea typeface="宋体" panose="02010600030101010101" pitchFamily="2" charset="-122"/>
              <a:cs typeface="Arial" panose="020B0604020202020204" pitchFamily="34" charset="0"/>
            </a:rPr>
            <a:t>发展乡村餐饮购物等生活服务</a:t>
          </a:r>
          <a:endParaRPr lang="zh-CN" altLang="en-US" dirty="0"/>
        </a:p>
      </dgm:t>
    </dgm:pt>
    <dgm:pt modelId="{10FB6600-098F-4B8F-8225-28C0676DDA03}" type="parTrans" cxnId="{1514FE6E-ADA9-4D9A-A8DB-962872C9A2E0}">
      <dgm:prSet/>
      <dgm:spPr/>
      <dgm:t>
        <a:bodyPr/>
        <a:lstStyle/>
        <a:p>
          <a:endParaRPr lang="zh-CN" altLang="en-US"/>
        </a:p>
      </dgm:t>
    </dgm:pt>
    <dgm:pt modelId="{F52D373C-4AA3-4631-9C7A-63432325E54D}" type="sibTrans" cxnId="{1514FE6E-ADA9-4D9A-A8DB-962872C9A2E0}">
      <dgm:prSet/>
      <dgm:spPr>
        <a:blipFill>
          <a:blip xmlns:r="http://schemas.openxmlformats.org/officeDocument/2006/relationships" r:embed="rId1">
            <a:alphaModFix amt="50000"/>
            <a:extLst>
              <a:ext uri="{BEBA8EAE-BF5A-486C-A8C5-ECC9F3942E4B}">
                <a14:imgProps xmlns:a14="http://schemas.microsoft.com/office/drawing/2010/main">
                  <a14:imgLayer r:embed="rId2">
                    <a14:imgEffect>
                      <a14:colorTemperature colorTemp="10000"/>
                    </a14:imgEffect>
                    <a14:imgEffect>
                      <a14:saturation sat="50000"/>
                    </a14:imgEffect>
                  </a14:imgLayer>
                </a14:imgProps>
              </a:ext>
              <a:ext uri="{28A0092B-C50C-407E-A947-70E740481C1C}">
                <a14:useLocalDpi xmlns:a14="http://schemas.microsoft.com/office/drawing/2010/main" val="0"/>
              </a:ext>
            </a:extLst>
          </a:blip>
          <a:srcRect/>
          <a:stretch>
            <a:fillRect l="-24000" r="-24000"/>
          </a:stretch>
        </a:blipFill>
      </dgm:spPr>
      <dgm:t>
        <a:bodyPr/>
        <a:lstStyle/>
        <a:p>
          <a:endParaRPr lang="zh-CN" altLang="en-US"/>
        </a:p>
      </dgm:t>
    </dgm:pt>
    <dgm:pt modelId="{B5D31BC3-D38E-4CB5-9515-98D8CD54C947}" type="pres">
      <dgm:prSet presAssocID="{97CABED4-8D98-4A9F-8FD8-A94311E6A313}" presName="Name0" presStyleCnt="0">
        <dgm:presLayoutVars>
          <dgm:chMax val="7"/>
          <dgm:chPref val="7"/>
          <dgm:dir/>
        </dgm:presLayoutVars>
      </dgm:prSet>
      <dgm:spPr/>
    </dgm:pt>
    <dgm:pt modelId="{21F2B93B-EFA7-4929-B062-001F590DB15E}" type="pres">
      <dgm:prSet presAssocID="{97CABED4-8D98-4A9F-8FD8-A94311E6A313}" presName="Name1" presStyleCnt="0"/>
      <dgm:spPr/>
    </dgm:pt>
    <dgm:pt modelId="{95E80FE1-BFC6-47E2-89D4-9797AA6104E7}" type="pres">
      <dgm:prSet presAssocID="{F52D373C-4AA3-4631-9C7A-63432325E54D}" presName="picture_1" presStyleCnt="0"/>
      <dgm:spPr/>
    </dgm:pt>
    <dgm:pt modelId="{C8C69D0E-FA06-41FB-8A7D-54F58C33FBC4}" type="pres">
      <dgm:prSet presAssocID="{F52D373C-4AA3-4631-9C7A-63432325E54D}" presName="pictureRepeatNode" presStyleLbl="alignImgPlace1" presStyleIdx="0" presStyleCnt="1" custScaleX="165763" custScaleY="165763"/>
      <dgm:spPr/>
    </dgm:pt>
    <dgm:pt modelId="{89B8E197-7262-43F3-A49B-C9C2C7BEEBBD}" type="pres">
      <dgm:prSet presAssocID="{0170D8CB-E082-4657-9DBA-16AA109447AA}" presName="text_1" presStyleLbl="node1" presStyleIdx="0" presStyleCnt="0" custScaleX="197192" custScaleY="232370" custLinFactNeighborX="10094" custLinFactNeighborY="-67769">
        <dgm:presLayoutVars>
          <dgm:bulletEnabled val="1"/>
        </dgm:presLayoutVars>
      </dgm:prSet>
      <dgm:spPr/>
    </dgm:pt>
  </dgm:ptLst>
  <dgm:cxnLst>
    <dgm:cxn modelId="{B54E3E07-D106-4EEA-A20A-E392BC6401F1}" type="presOf" srcId="{F52D373C-4AA3-4631-9C7A-63432325E54D}" destId="{C8C69D0E-FA06-41FB-8A7D-54F58C33FBC4}" srcOrd="0" destOrd="0" presId="urn:microsoft.com/office/officeart/2008/layout/CircularPictureCallout"/>
    <dgm:cxn modelId="{36DB9230-F4BA-463C-AD92-41F38511531D}" type="presOf" srcId="{0170D8CB-E082-4657-9DBA-16AA109447AA}" destId="{89B8E197-7262-43F3-A49B-C9C2C7BEEBBD}" srcOrd="0" destOrd="0" presId="urn:microsoft.com/office/officeart/2008/layout/CircularPictureCallout"/>
    <dgm:cxn modelId="{1514FE6E-ADA9-4D9A-A8DB-962872C9A2E0}" srcId="{97CABED4-8D98-4A9F-8FD8-A94311E6A313}" destId="{0170D8CB-E082-4657-9DBA-16AA109447AA}" srcOrd="0" destOrd="0" parTransId="{10FB6600-098F-4B8F-8225-28C0676DDA03}" sibTransId="{F52D373C-4AA3-4631-9C7A-63432325E54D}"/>
    <dgm:cxn modelId="{FFC1A8AE-E5E5-4B9E-B06C-F52C839DD9C6}" type="presOf" srcId="{97CABED4-8D98-4A9F-8FD8-A94311E6A313}" destId="{B5D31BC3-D38E-4CB5-9515-98D8CD54C947}" srcOrd="0" destOrd="0" presId="urn:microsoft.com/office/officeart/2008/layout/CircularPictureCallout"/>
    <dgm:cxn modelId="{219E1D7D-75A8-426F-8F09-4D85C26F8C02}" type="presParOf" srcId="{B5D31BC3-D38E-4CB5-9515-98D8CD54C947}" destId="{21F2B93B-EFA7-4929-B062-001F590DB15E}" srcOrd="0" destOrd="0" presId="urn:microsoft.com/office/officeart/2008/layout/CircularPictureCallout"/>
    <dgm:cxn modelId="{E3842B59-7076-4160-8BEF-64B9507C14DB}" type="presParOf" srcId="{21F2B93B-EFA7-4929-B062-001F590DB15E}" destId="{95E80FE1-BFC6-47E2-89D4-9797AA6104E7}" srcOrd="0" destOrd="0" presId="urn:microsoft.com/office/officeart/2008/layout/CircularPictureCallout"/>
    <dgm:cxn modelId="{D175DBBD-E54B-40EC-8E81-62F1BC5F36E8}" type="presParOf" srcId="{95E80FE1-BFC6-47E2-89D4-9797AA6104E7}" destId="{C8C69D0E-FA06-41FB-8A7D-54F58C33FBC4}" srcOrd="0" destOrd="0" presId="urn:microsoft.com/office/officeart/2008/layout/CircularPictureCallout"/>
    <dgm:cxn modelId="{8A758B40-0AD3-4CD7-9433-75BDD6725D1D}" type="presParOf" srcId="{21F2B93B-EFA7-4929-B062-001F590DB15E}" destId="{89B8E197-7262-43F3-A49B-C9C2C7BEEBBD}" srcOrd="1" destOrd="0" presId="urn:microsoft.com/office/officeart/2008/layout/CircularPictureCallou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8E4F2A-F55A-4F4E-B268-5347A4AD2956}">
      <dsp:nvSpPr>
        <dsp:cNvPr id="0" name=""/>
        <dsp:cNvSpPr/>
      </dsp:nvSpPr>
      <dsp:spPr>
        <a:xfrm>
          <a:off x="0" y="591"/>
          <a:ext cx="9849871"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419402-4C40-4C0C-B7C5-71BB6D61D673}">
      <dsp:nvSpPr>
        <dsp:cNvPr id="0" name=""/>
        <dsp:cNvSpPr/>
      </dsp:nvSpPr>
      <dsp:spPr>
        <a:xfrm>
          <a:off x="0" y="591"/>
          <a:ext cx="9849871" cy="5384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zh-CN" altLang="en-US" sz="2200" kern="1200"/>
            <a:t>一、抓紧抓好粮食和重要农产品稳产保供</a:t>
          </a:r>
        </a:p>
      </dsp:txBody>
      <dsp:txXfrm>
        <a:off x="0" y="591"/>
        <a:ext cx="9849871" cy="538457"/>
      </dsp:txXfrm>
    </dsp:sp>
    <dsp:sp modelId="{8EB09DED-1108-47B0-8EDF-B73B9EF889EC}">
      <dsp:nvSpPr>
        <dsp:cNvPr id="0" name=""/>
        <dsp:cNvSpPr/>
      </dsp:nvSpPr>
      <dsp:spPr>
        <a:xfrm>
          <a:off x="0" y="539049"/>
          <a:ext cx="9849871"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318876-8E50-46D1-9020-70F5C0445106}">
      <dsp:nvSpPr>
        <dsp:cNvPr id="0" name=""/>
        <dsp:cNvSpPr/>
      </dsp:nvSpPr>
      <dsp:spPr>
        <a:xfrm>
          <a:off x="0" y="539049"/>
          <a:ext cx="9849871" cy="5384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zh-CN" altLang="en-US" sz="2200" kern="1200"/>
            <a:t>二、加强农业基础设施建设</a:t>
          </a:r>
        </a:p>
      </dsp:txBody>
      <dsp:txXfrm>
        <a:off x="0" y="539049"/>
        <a:ext cx="9849871" cy="538457"/>
      </dsp:txXfrm>
    </dsp:sp>
    <dsp:sp modelId="{46EDD852-5491-4460-9758-F25A4F991946}">
      <dsp:nvSpPr>
        <dsp:cNvPr id="0" name=""/>
        <dsp:cNvSpPr/>
      </dsp:nvSpPr>
      <dsp:spPr>
        <a:xfrm>
          <a:off x="0" y="1077507"/>
          <a:ext cx="9849871"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6CB127-FF85-476C-B0EA-E2EECE85162B}">
      <dsp:nvSpPr>
        <dsp:cNvPr id="0" name=""/>
        <dsp:cNvSpPr/>
      </dsp:nvSpPr>
      <dsp:spPr>
        <a:xfrm>
          <a:off x="0" y="1077507"/>
          <a:ext cx="9849871" cy="5384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zh-CN" altLang="en-US" sz="2200" kern="1200"/>
            <a:t>三、强化农业科技和装备支撑</a:t>
          </a:r>
        </a:p>
      </dsp:txBody>
      <dsp:txXfrm>
        <a:off x="0" y="1077507"/>
        <a:ext cx="9849871" cy="538457"/>
      </dsp:txXfrm>
    </dsp:sp>
    <dsp:sp modelId="{A66AEEA0-D261-487A-93A6-D70E0CB92F22}">
      <dsp:nvSpPr>
        <dsp:cNvPr id="0" name=""/>
        <dsp:cNvSpPr/>
      </dsp:nvSpPr>
      <dsp:spPr>
        <a:xfrm>
          <a:off x="0" y="1615965"/>
          <a:ext cx="9849871"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32E8344-0FEA-4069-85ED-9FDA1C7E955E}">
      <dsp:nvSpPr>
        <dsp:cNvPr id="0" name=""/>
        <dsp:cNvSpPr/>
      </dsp:nvSpPr>
      <dsp:spPr>
        <a:xfrm>
          <a:off x="0" y="1615965"/>
          <a:ext cx="9849871" cy="5384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zh-CN" altLang="en-US" sz="2200" kern="1200"/>
            <a:t>四、巩固拓展脱贫攻坚成果</a:t>
          </a:r>
        </a:p>
      </dsp:txBody>
      <dsp:txXfrm>
        <a:off x="0" y="1615965"/>
        <a:ext cx="9849871" cy="538457"/>
      </dsp:txXfrm>
    </dsp:sp>
    <dsp:sp modelId="{3F7693EC-36A2-4E99-94E1-6F9229C02B9E}">
      <dsp:nvSpPr>
        <dsp:cNvPr id="0" name=""/>
        <dsp:cNvSpPr/>
      </dsp:nvSpPr>
      <dsp:spPr>
        <a:xfrm>
          <a:off x="0" y="2154423"/>
          <a:ext cx="9849871"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F5ACB5-421B-4518-8898-2B635C5445C7}">
      <dsp:nvSpPr>
        <dsp:cNvPr id="0" name=""/>
        <dsp:cNvSpPr/>
      </dsp:nvSpPr>
      <dsp:spPr>
        <a:xfrm>
          <a:off x="0" y="2154423"/>
          <a:ext cx="9849871" cy="5384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zh-CN" altLang="en-US" sz="2200" kern="1200"/>
            <a:t>五、推动乡村产业高质量发展</a:t>
          </a:r>
        </a:p>
      </dsp:txBody>
      <dsp:txXfrm>
        <a:off x="0" y="2154423"/>
        <a:ext cx="9849871" cy="538457"/>
      </dsp:txXfrm>
    </dsp:sp>
    <dsp:sp modelId="{7DF653D2-20EC-4B04-83DE-5E66135BBD30}">
      <dsp:nvSpPr>
        <dsp:cNvPr id="0" name=""/>
        <dsp:cNvSpPr/>
      </dsp:nvSpPr>
      <dsp:spPr>
        <a:xfrm>
          <a:off x="0" y="2692880"/>
          <a:ext cx="9849871"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3E56FC-EC66-4AD2-89B0-8BAF3C1597F1}">
      <dsp:nvSpPr>
        <dsp:cNvPr id="0" name=""/>
        <dsp:cNvSpPr/>
      </dsp:nvSpPr>
      <dsp:spPr>
        <a:xfrm>
          <a:off x="0" y="2692880"/>
          <a:ext cx="9849871" cy="5384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zh-CN" altLang="en-US" sz="2200" kern="1200"/>
            <a:t>六、拓宽农民增收致富渠道</a:t>
          </a:r>
        </a:p>
      </dsp:txBody>
      <dsp:txXfrm>
        <a:off x="0" y="2692880"/>
        <a:ext cx="9849871" cy="538457"/>
      </dsp:txXfrm>
    </dsp:sp>
    <dsp:sp modelId="{0B61CACB-3768-4A2C-AD23-5437B08A3F2A}">
      <dsp:nvSpPr>
        <dsp:cNvPr id="0" name=""/>
        <dsp:cNvSpPr/>
      </dsp:nvSpPr>
      <dsp:spPr>
        <a:xfrm>
          <a:off x="0" y="3231338"/>
          <a:ext cx="9849871"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7D6BB3-52B4-4C7C-A898-03F2279A7796}">
      <dsp:nvSpPr>
        <dsp:cNvPr id="0" name=""/>
        <dsp:cNvSpPr/>
      </dsp:nvSpPr>
      <dsp:spPr>
        <a:xfrm>
          <a:off x="0" y="3231338"/>
          <a:ext cx="9849871" cy="5384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zh-CN" altLang="en-US" sz="2200" kern="1200"/>
            <a:t>七、扎实推进宜居宜业和美乡村建设</a:t>
          </a:r>
        </a:p>
      </dsp:txBody>
      <dsp:txXfrm>
        <a:off x="0" y="3231338"/>
        <a:ext cx="9849871" cy="538457"/>
      </dsp:txXfrm>
    </dsp:sp>
    <dsp:sp modelId="{237BA6A1-7DA3-45A8-BEFB-FACAC0F713E8}">
      <dsp:nvSpPr>
        <dsp:cNvPr id="0" name=""/>
        <dsp:cNvSpPr/>
      </dsp:nvSpPr>
      <dsp:spPr>
        <a:xfrm>
          <a:off x="0" y="3769796"/>
          <a:ext cx="9849871"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121C068-7C7B-4A8E-B120-115A4620709F}">
      <dsp:nvSpPr>
        <dsp:cNvPr id="0" name=""/>
        <dsp:cNvSpPr/>
      </dsp:nvSpPr>
      <dsp:spPr>
        <a:xfrm>
          <a:off x="0" y="3769796"/>
          <a:ext cx="9849871" cy="5384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zh-CN" altLang="en-US" sz="2200" kern="1200"/>
            <a:t>八、健全党组织领导的乡村治理体系</a:t>
          </a:r>
        </a:p>
      </dsp:txBody>
      <dsp:txXfrm>
        <a:off x="0" y="3769796"/>
        <a:ext cx="9849871" cy="538457"/>
      </dsp:txXfrm>
    </dsp:sp>
    <dsp:sp modelId="{D303C044-069C-48E2-BB7E-D7E57C4D5372}">
      <dsp:nvSpPr>
        <dsp:cNvPr id="0" name=""/>
        <dsp:cNvSpPr/>
      </dsp:nvSpPr>
      <dsp:spPr>
        <a:xfrm>
          <a:off x="0" y="4308254"/>
          <a:ext cx="9849871"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9A0A50D-1E86-4FE2-AF18-FBD56F951419}">
      <dsp:nvSpPr>
        <dsp:cNvPr id="0" name=""/>
        <dsp:cNvSpPr/>
      </dsp:nvSpPr>
      <dsp:spPr>
        <a:xfrm>
          <a:off x="0" y="4308254"/>
          <a:ext cx="9849871" cy="5384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zh-CN" altLang="en-US" sz="2200" kern="1200" dirty="0"/>
            <a:t>九、加强政策保障和体制机制</a:t>
          </a:r>
        </a:p>
      </dsp:txBody>
      <dsp:txXfrm>
        <a:off x="0" y="4308254"/>
        <a:ext cx="9849871" cy="5384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33CDA2-9CC3-4336-A217-97C1DD74E867}">
      <dsp:nvSpPr>
        <dsp:cNvPr id="0" name=""/>
        <dsp:cNvSpPr/>
      </dsp:nvSpPr>
      <dsp:spPr>
        <a:xfrm>
          <a:off x="2546" y="1932055"/>
          <a:ext cx="2266724" cy="906689"/>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一、全力抓好粮食生产</a:t>
          </a:r>
        </a:p>
      </dsp:txBody>
      <dsp:txXfrm>
        <a:off x="455891" y="1932055"/>
        <a:ext cx="1360035" cy="906689"/>
      </dsp:txXfrm>
    </dsp:sp>
    <dsp:sp modelId="{B3CBD703-0571-4C9A-A0E9-FCEB8D1DFDEB}">
      <dsp:nvSpPr>
        <dsp:cNvPr id="0" name=""/>
        <dsp:cNvSpPr/>
      </dsp:nvSpPr>
      <dsp:spPr>
        <a:xfrm>
          <a:off x="2042599" y="1932055"/>
          <a:ext cx="2266724" cy="906689"/>
        </a:xfrm>
        <a:prstGeom prst="chevron">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zh-CN" altLang="en-US" sz="1600" kern="1200"/>
            <a:t>二、加力扩种大豆油料</a:t>
          </a:r>
        </a:p>
      </dsp:txBody>
      <dsp:txXfrm>
        <a:off x="2495944" y="1932055"/>
        <a:ext cx="1360035" cy="906689"/>
      </dsp:txXfrm>
    </dsp:sp>
    <dsp:sp modelId="{2AB87515-1F05-4946-9CA5-B0A986724C3F}">
      <dsp:nvSpPr>
        <dsp:cNvPr id="0" name=""/>
        <dsp:cNvSpPr/>
      </dsp:nvSpPr>
      <dsp:spPr>
        <a:xfrm>
          <a:off x="4082651" y="1932055"/>
          <a:ext cx="2266724" cy="906689"/>
        </a:xfrm>
        <a:prstGeom prst="chevron">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zh-CN" altLang="en-US" sz="1600" kern="1200"/>
            <a:t>三、发展现代设施农业</a:t>
          </a:r>
        </a:p>
      </dsp:txBody>
      <dsp:txXfrm>
        <a:off x="4535996" y="1932055"/>
        <a:ext cx="1360035" cy="906689"/>
      </dsp:txXfrm>
    </dsp:sp>
    <dsp:sp modelId="{FB582426-1C10-4D72-801D-47C362ED190C}">
      <dsp:nvSpPr>
        <dsp:cNvPr id="0" name=""/>
        <dsp:cNvSpPr/>
      </dsp:nvSpPr>
      <dsp:spPr>
        <a:xfrm>
          <a:off x="6122703" y="1932055"/>
          <a:ext cx="2266724" cy="906689"/>
        </a:xfrm>
        <a:prstGeom prst="chevron">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zh-CN" altLang="en-US" sz="1600" kern="1200"/>
            <a:t>四、构建多元化食物供给体系</a:t>
          </a:r>
        </a:p>
      </dsp:txBody>
      <dsp:txXfrm>
        <a:off x="6576048" y="1932055"/>
        <a:ext cx="1360035" cy="906689"/>
      </dsp:txXfrm>
    </dsp:sp>
    <dsp:sp modelId="{549FB759-0058-4452-98B0-EED1026DDBE6}">
      <dsp:nvSpPr>
        <dsp:cNvPr id="0" name=""/>
        <dsp:cNvSpPr/>
      </dsp:nvSpPr>
      <dsp:spPr>
        <a:xfrm>
          <a:off x="8162756" y="1932055"/>
          <a:ext cx="2266724" cy="906689"/>
        </a:xfrm>
        <a:prstGeom prst="chevron">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zh-CN" altLang="en-US" sz="1600" kern="1200"/>
            <a:t>五、统筹做好粮食和重要农产品调控</a:t>
          </a:r>
        </a:p>
      </dsp:txBody>
      <dsp:txXfrm>
        <a:off x="8616101" y="1932055"/>
        <a:ext cx="1360035" cy="9066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0B8DE3-4F9F-46EA-835C-424BDE3CA29D}">
      <dsp:nvSpPr>
        <dsp:cNvPr id="0" name=""/>
        <dsp:cNvSpPr/>
      </dsp:nvSpPr>
      <dsp:spPr>
        <a:xfrm>
          <a:off x="1760957" y="0"/>
          <a:ext cx="7441052" cy="4650658"/>
        </a:xfrm>
        <a:prstGeom prst="swooshArrow">
          <a:avLst>
            <a:gd name="adj1" fmla="val 25000"/>
            <a:gd name="adj2" fmla="val 25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0381DE-2CB0-48C1-BD0A-01BA86B2A2CD}">
      <dsp:nvSpPr>
        <dsp:cNvPr id="0" name=""/>
        <dsp:cNvSpPr/>
      </dsp:nvSpPr>
      <dsp:spPr>
        <a:xfrm>
          <a:off x="2493901" y="3458229"/>
          <a:ext cx="171144" cy="171144"/>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D8B9C5-6F8C-47A2-B7B3-8431E5698838}">
      <dsp:nvSpPr>
        <dsp:cNvPr id="0" name=""/>
        <dsp:cNvSpPr/>
      </dsp:nvSpPr>
      <dsp:spPr>
        <a:xfrm>
          <a:off x="2579473" y="3543801"/>
          <a:ext cx="1272420" cy="11068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686" tIns="0" rIns="0" bIns="0" numCol="1" spcCol="1270" anchor="t" anchorCtr="0">
          <a:noAutofit/>
        </a:bodyPr>
        <a:lstStyle/>
        <a:p>
          <a:pPr marL="0" lvl="0" indent="0" algn="l" defTabSz="800100">
            <a:lnSpc>
              <a:spcPct val="90000"/>
            </a:lnSpc>
            <a:spcBef>
              <a:spcPct val="0"/>
            </a:spcBef>
            <a:spcAft>
              <a:spcPct val="35000"/>
            </a:spcAft>
            <a:buNone/>
          </a:pPr>
          <a:r>
            <a:rPr lang="zh-CN" altLang="en-US" sz="1800" kern="1200"/>
            <a:t>一、加强耕地保护和用途管控</a:t>
          </a:r>
        </a:p>
      </dsp:txBody>
      <dsp:txXfrm>
        <a:off x="2579473" y="3543801"/>
        <a:ext cx="1272420" cy="1106856"/>
      </dsp:txXfrm>
    </dsp:sp>
    <dsp:sp modelId="{66C07083-977A-4355-AA83-DC209A1E5396}">
      <dsp:nvSpPr>
        <dsp:cNvPr id="0" name=""/>
        <dsp:cNvSpPr/>
      </dsp:nvSpPr>
      <dsp:spPr>
        <a:xfrm>
          <a:off x="3703072" y="2376486"/>
          <a:ext cx="297642" cy="297642"/>
        </a:xfrm>
        <a:prstGeom prst="ellipse">
          <a:avLst/>
        </a:prstGeom>
        <a:solidFill>
          <a:schemeClr val="accent3">
            <a:hueOff val="903533"/>
            <a:satOff val="33333"/>
            <a:lumOff val="-4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AEE081-72B3-49B2-9CAD-E992F2C0A2D1}">
      <dsp:nvSpPr>
        <dsp:cNvPr id="0" name=""/>
        <dsp:cNvSpPr/>
      </dsp:nvSpPr>
      <dsp:spPr>
        <a:xfrm>
          <a:off x="3851893" y="2525307"/>
          <a:ext cx="1562621" cy="2125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7714" tIns="0" rIns="0" bIns="0" numCol="1" spcCol="1270" anchor="t" anchorCtr="0">
          <a:noAutofit/>
        </a:bodyPr>
        <a:lstStyle/>
        <a:p>
          <a:pPr marL="0" lvl="0" indent="0" algn="l" defTabSz="800100">
            <a:lnSpc>
              <a:spcPct val="90000"/>
            </a:lnSpc>
            <a:spcBef>
              <a:spcPct val="0"/>
            </a:spcBef>
            <a:spcAft>
              <a:spcPct val="35000"/>
            </a:spcAft>
            <a:buNone/>
          </a:pPr>
          <a:r>
            <a:rPr lang="zh-CN" altLang="en-US" sz="1800" kern="1200"/>
            <a:t>二、加强高标准农田建设</a:t>
          </a:r>
        </a:p>
      </dsp:txBody>
      <dsp:txXfrm>
        <a:off x="3851893" y="2525307"/>
        <a:ext cx="1562621" cy="2125350"/>
      </dsp:txXfrm>
    </dsp:sp>
    <dsp:sp modelId="{FACE4EE4-820D-4957-B494-08C2266A8E31}">
      <dsp:nvSpPr>
        <dsp:cNvPr id="0" name=""/>
        <dsp:cNvSpPr/>
      </dsp:nvSpPr>
      <dsp:spPr>
        <a:xfrm>
          <a:off x="5247090" y="1579363"/>
          <a:ext cx="394375" cy="394375"/>
        </a:xfrm>
        <a:prstGeom prst="ellipse">
          <a:avLst/>
        </a:prstGeom>
        <a:solidFill>
          <a:schemeClr val="accent3">
            <a:hueOff val="1807066"/>
            <a:satOff val="66667"/>
            <a:lumOff val="-9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9A229F-DC56-405D-BB92-8DF9C610D392}">
      <dsp:nvSpPr>
        <dsp:cNvPr id="0" name=""/>
        <dsp:cNvSpPr/>
      </dsp:nvSpPr>
      <dsp:spPr>
        <a:xfrm>
          <a:off x="5444278" y="1776551"/>
          <a:ext cx="1562621" cy="28741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8972" tIns="0" rIns="0" bIns="0" numCol="1" spcCol="1270" anchor="t" anchorCtr="0">
          <a:noAutofit/>
        </a:bodyPr>
        <a:lstStyle/>
        <a:p>
          <a:pPr marL="0" lvl="0" indent="0" algn="l" defTabSz="800100">
            <a:lnSpc>
              <a:spcPct val="90000"/>
            </a:lnSpc>
            <a:spcBef>
              <a:spcPct val="0"/>
            </a:spcBef>
            <a:spcAft>
              <a:spcPct val="35000"/>
            </a:spcAft>
            <a:buNone/>
          </a:pPr>
          <a:r>
            <a:rPr lang="zh-CN" altLang="en-US" sz="1800" kern="1200"/>
            <a:t>三、加强水利基础设施建设</a:t>
          </a:r>
        </a:p>
      </dsp:txBody>
      <dsp:txXfrm>
        <a:off x="5444278" y="1776551"/>
        <a:ext cx="1562621" cy="2874106"/>
      </dsp:txXfrm>
    </dsp:sp>
    <dsp:sp modelId="{401C1778-9566-404F-A18B-DE010B4079C5}">
      <dsp:nvSpPr>
        <dsp:cNvPr id="0" name=""/>
        <dsp:cNvSpPr/>
      </dsp:nvSpPr>
      <dsp:spPr>
        <a:xfrm>
          <a:off x="6928768" y="1051978"/>
          <a:ext cx="528314" cy="528314"/>
        </a:xfrm>
        <a:prstGeom prst="ellipse">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06F736-76AF-4478-8734-3E59C650A6D5}">
      <dsp:nvSpPr>
        <dsp:cNvPr id="0" name=""/>
        <dsp:cNvSpPr/>
      </dsp:nvSpPr>
      <dsp:spPr>
        <a:xfrm>
          <a:off x="7192926" y="1316136"/>
          <a:ext cx="1562621" cy="33345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943" tIns="0" rIns="0" bIns="0" numCol="1" spcCol="1270" anchor="t" anchorCtr="0">
          <a:noAutofit/>
        </a:bodyPr>
        <a:lstStyle/>
        <a:p>
          <a:pPr marL="0" lvl="0" indent="0" algn="l" defTabSz="800100">
            <a:lnSpc>
              <a:spcPct val="90000"/>
            </a:lnSpc>
            <a:spcBef>
              <a:spcPct val="0"/>
            </a:spcBef>
            <a:spcAft>
              <a:spcPct val="35000"/>
            </a:spcAft>
            <a:buNone/>
          </a:pPr>
          <a:r>
            <a:rPr lang="zh-CN" altLang="en-US" sz="1800" kern="1200"/>
            <a:t>四、强化农业防灾减灾能力建设</a:t>
          </a:r>
        </a:p>
      </dsp:txBody>
      <dsp:txXfrm>
        <a:off x="7192926" y="1316136"/>
        <a:ext cx="1562621" cy="333452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731DF1-6CF5-459B-BC1A-D398AAF4254C}">
      <dsp:nvSpPr>
        <dsp:cNvPr id="0" name=""/>
        <dsp:cNvSpPr/>
      </dsp:nvSpPr>
      <dsp:spPr>
        <a:xfrm rot="5400000">
          <a:off x="396930" y="1555933"/>
          <a:ext cx="1190129" cy="1980348"/>
        </a:xfrm>
        <a:prstGeom prst="corner">
          <a:avLst>
            <a:gd name="adj1" fmla="val 16120"/>
            <a:gd name="adj2" fmla="val 1611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3FB9CA6-14B9-4F73-A588-EA4CAABA31B8}">
      <dsp:nvSpPr>
        <dsp:cNvPr id="0" name=""/>
        <dsp:cNvSpPr/>
      </dsp:nvSpPr>
      <dsp:spPr>
        <a:xfrm>
          <a:off x="198268" y="2147631"/>
          <a:ext cx="1787869" cy="15671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zh-CN" altLang="en-US" sz="2500" kern="1200"/>
            <a:t>一、推动农业关键核心技术攻关</a:t>
          </a:r>
        </a:p>
      </dsp:txBody>
      <dsp:txXfrm>
        <a:off x="198268" y="2147631"/>
        <a:ext cx="1787869" cy="1567172"/>
      </dsp:txXfrm>
    </dsp:sp>
    <dsp:sp modelId="{E41D53B9-BBC2-41DB-93CC-A9B311F04513}">
      <dsp:nvSpPr>
        <dsp:cNvPr id="0" name=""/>
        <dsp:cNvSpPr/>
      </dsp:nvSpPr>
      <dsp:spPr>
        <a:xfrm>
          <a:off x="1648804" y="1410138"/>
          <a:ext cx="337333" cy="337333"/>
        </a:xfrm>
        <a:prstGeom prst="triangle">
          <a:avLst>
            <a:gd name="adj" fmla="val 100000"/>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8CCBA8-055C-45B9-9085-E575B3C0BFF6}">
      <dsp:nvSpPr>
        <dsp:cNvPr id="0" name=""/>
        <dsp:cNvSpPr/>
      </dsp:nvSpPr>
      <dsp:spPr>
        <a:xfrm rot="5400000">
          <a:off x="2585632" y="1014337"/>
          <a:ext cx="1190129" cy="1980348"/>
        </a:xfrm>
        <a:prstGeom prst="corner">
          <a:avLst>
            <a:gd name="adj1" fmla="val 16120"/>
            <a:gd name="adj2" fmla="val 16110"/>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04822BE-908E-47D8-92DF-CCB503FBC53B}">
      <dsp:nvSpPr>
        <dsp:cNvPr id="0" name=""/>
        <dsp:cNvSpPr/>
      </dsp:nvSpPr>
      <dsp:spPr>
        <a:xfrm>
          <a:off x="2386970" y="1606034"/>
          <a:ext cx="1787869" cy="15671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zh-CN" altLang="en-US" sz="2500" kern="1200"/>
            <a:t>二、深入实施种业振兴行动</a:t>
          </a:r>
        </a:p>
      </dsp:txBody>
      <dsp:txXfrm>
        <a:off x="2386970" y="1606034"/>
        <a:ext cx="1787869" cy="1567172"/>
      </dsp:txXfrm>
    </dsp:sp>
    <dsp:sp modelId="{8967FE07-CD00-4AA6-92C1-6AD642206E46}">
      <dsp:nvSpPr>
        <dsp:cNvPr id="0" name=""/>
        <dsp:cNvSpPr/>
      </dsp:nvSpPr>
      <dsp:spPr>
        <a:xfrm>
          <a:off x="3837506" y="868541"/>
          <a:ext cx="337333" cy="337333"/>
        </a:xfrm>
        <a:prstGeom prst="triangle">
          <a:avLst>
            <a:gd name="adj" fmla="val 10000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6466AB-AA6F-411B-855B-FF629D878B31}">
      <dsp:nvSpPr>
        <dsp:cNvPr id="0" name=""/>
        <dsp:cNvSpPr/>
      </dsp:nvSpPr>
      <dsp:spPr>
        <a:xfrm rot="5400000">
          <a:off x="4774334" y="472740"/>
          <a:ext cx="1190129" cy="1980348"/>
        </a:xfrm>
        <a:prstGeom prst="corner">
          <a:avLst>
            <a:gd name="adj1" fmla="val 16120"/>
            <a:gd name="adj2" fmla="val 16110"/>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449F6A-7BE4-47A5-ABB7-84ACC8CB040E}">
      <dsp:nvSpPr>
        <dsp:cNvPr id="0" name=""/>
        <dsp:cNvSpPr/>
      </dsp:nvSpPr>
      <dsp:spPr>
        <a:xfrm>
          <a:off x="4575672" y="1064438"/>
          <a:ext cx="1787869" cy="15671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zh-CN" altLang="en-US" sz="2500" kern="1200"/>
            <a:t>三、加快先进农机研发推广</a:t>
          </a:r>
        </a:p>
      </dsp:txBody>
      <dsp:txXfrm>
        <a:off x="4575672" y="1064438"/>
        <a:ext cx="1787869" cy="1567172"/>
      </dsp:txXfrm>
    </dsp:sp>
    <dsp:sp modelId="{0B9A4706-0AD2-4E13-8D42-70A682B73088}">
      <dsp:nvSpPr>
        <dsp:cNvPr id="0" name=""/>
        <dsp:cNvSpPr/>
      </dsp:nvSpPr>
      <dsp:spPr>
        <a:xfrm>
          <a:off x="6026208" y="326945"/>
          <a:ext cx="337333" cy="337333"/>
        </a:xfrm>
        <a:prstGeom prst="triangle">
          <a:avLst>
            <a:gd name="adj" fmla="val 10000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C71343-1DAA-46B2-9176-BA9801E51247}">
      <dsp:nvSpPr>
        <dsp:cNvPr id="0" name=""/>
        <dsp:cNvSpPr/>
      </dsp:nvSpPr>
      <dsp:spPr>
        <a:xfrm rot="5400000">
          <a:off x="6963036" y="-68855"/>
          <a:ext cx="1190129" cy="1980348"/>
        </a:xfrm>
        <a:prstGeom prst="corner">
          <a:avLst>
            <a:gd name="adj1" fmla="val 16120"/>
            <a:gd name="adj2" fmla="val 16110"/>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A4A121-136A-493B-BE1C-C90AA95FF796}">
      <dsp:nvSpPr>
        <dsp:cNvPr id="0" name=""/>
        <dsp:cNvSpPr/>
      </dsp:nvSpPr>
      <dsp:spPr>
        <a:xfrm>
          <a:off x="6764374" y="522841"/>
          <a:ext cx="1787869" cy="15671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zh-CN" altLang="en-US" sz="2500" kern="1200"/>
            <a:t>四、推进农业绿色发展</a:t>
          </a:r>
        </a:p>
      </dsp:txBody>
      <dsp:txXfrm>
        <a:off x="6764374" y="522841"/>
        <a:ext cx="1787869" cy="156717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7A2843-D2C6-40F0-91BE-F7B56840FA99}">
      <dsp:nvSpPr>
        <dsp:cNvPr id="0" name=""/>
        <dsp:cNvSpPr/>
      </dsp:nvSpPr>
      <dsp:spPr>
        <a:xfrm>
          <a:off x="758358" y="56657"/>
          <a:ext cx="3741082" cy="3664029"/>
        </a:xfrm>
        <a:prstGeom prst="ellipse">
          <a:avLst/>
        </a:prstGeom>
        <a:blipFill>
          <a:blip xmlns:r="http://schemas.openxmlformats.org/officeDocument/2006/relationships" r:embed="rId1">
            <a:alphaModFix amt="50000"/>
            <a:extLst>
              <a:ext uri="{BEBA8EAE-BF5A-486C-A8C5-ECC9F3942E4B}">
                <a14:imgProps xmlns:a14="http://schemas.microsoft.com/office/drawing/2010/main">
                  <a14:imgLayer r:embed="rId2">
                    <a14:imgEffect>
                      <a14:colorTemperature colorTemp="10000"/>
                    </a14:imgEffect>
                    <a14:imgEffect>
                      <a14:saturation sat="60000"/>
                    </a14:imgEffect>
                  </a14:imgLayer>
                </a14:imgProps>
              </a:ext>
              <a:ext uri="{28A0092B-C50C-407E-A947-70E740481C1C}">
                <a14:useLocalDpi xmlns:a14="http://schemas.microsoft.com/office/drawing/2010/main" val="0"/>
              </a:ext>
            </a:extLst>
          </a:blip>
          <a:srcRect/>
          <a:stretch>
            <a:fillRect l="-36000" r="-36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9E44773-6160-4ABF-901B-362CDE21953B}">
      <dsp:nvSpPr>
        <dsp:cNvPr id="0" name=""/>
        <dsp:cNvSpPr/>
      </dsp:nvSpPr>
      <dsp:spPr>
        <a:xfrm>
          <a:off x="1201478" y="1312947"/>
          <a:ext cx="2891117" cy="127534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1644650">
            <a:lnSpc>
              <a:spcPct val="90000"/>
            </a:lnSpc>
            <a:spcBef>
              <a:spcPct val="0"/>
            </a:spcBef>
            <a:spcAft>
              <a:spcPct val="35000"/>
            </a:spcAft>
            <a:buNone/>
          </a:pPr>
          <a:r>
            <a:rPr lang="zh-CN" altLang="en-US" sz="3700" b="1" kern="1200" dirty="0">
              <a:solidFill>
                <a:schemeClr val="tx1"/>
              </a:solidFill>
              <a:effectLst/>
              <a:latin typeface="宋体" panose="02010600030101010101" pitchFamily="2" charset="-122"/>
              <a:ea typeface="宋体" panose="02010600030101010101" pitchFamily="2" charset="-122"/>
              <a:cs typeface="Arial" panose="020B0604020202020204" pitchFamily="34" charset="0"/>
            </a:rPr>
            <a:t>全面推进县域商业体系建设</a:t>
          </a:r>
          <a:endParaRPr lang="zh-CN" altLang="en-US" sz="3700" kern="1200" dirty="0">
            <a:solidFill>
              <a:schemeClr val="tx1"/>
            </a:solidFill>
          </a:endParaRPr>
        </a:p>
      </dsp:txBody>
      <dsp:txXfrm>
        <a:off x="1201478" y="1312947"/>
        <a:ext cx="2891117" cy="127534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C69D0E-FA06-41FB-8A7D-54F58C33FBC4}">
      <dsp:nvSpPr>
        <dsp:cNvPr id="0" name=""/>
        <dsp:cNvSpPr/>
      </dsp:nvSpPr>
      <dsp:spPr>
        <a:xfrm>
          <a:off x="383719" y="-1"/>
          <a:ext cx="3715660" cy="3715660"/>
        </a:xfrm>
        <a:prstGeom prst="ellipse">
          <a:avLst/>
        </a:prstGeom>
        <a:blipFill>
          <a:blip xmlns:r="http://schemas.openxmlformats.org/officeDocument/2006/relationships" r:embed="rId1">
            <a:alphaModFix amt="50000"/>
            <a:extLst>
              <a:ext uri="{BEBA8EAE-BF5A-486C-A8C5-ECC9F3942E4B}">
                <a14:imgProps xmlns:a14="http://schemas.microsoft.com/office/drawing/2010/main">
                  <a14:imgLayer r:embed="rId2">
                    <a14:imgEffect>
                      <a14:colorTemperature colorTemp="10000"/>
                    </a14:imgEffect>
                    <a14:imgEffect>
                      <a14:saturation sat="50000"/>
                    </a14:imgEffect>
                  </a14:imgLayer>
                </a14:imgProps>
              </a:ext>
              <a:ext uri="{28A0092B-C50C-407E-A947-70E740481C1C}">
                <a14:useLocalDpi xmlns:a14="http://schemas.microsoft.com/office/drawing/2010/main" val="0"/>
              </a:ext>
            </a:extLst>
          </a:blip>
          <a:srcRect/>
          <a:stretch>
            <a:fillRect l="-24000" r="-24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9B8E197-7262-43F3-A49B-C9C2C7BEEBBD}">
      <dsp:nvSpPr>
        <dsp:cNvPr id="0" name=""/>
        <dsp:cNvSpPr/>
      </dsp:nvSpPr>
      <dsp:spPr>
        <a:xfrm>
          <a:off x="971907" y="936443"/>
          <a:ext cx="2828900" cy="1718867"/>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1644650">
            <a:lnSpc>
              <a:spcPct val="90000"/>
            </a:lnSpc>
            <a:spcBef>
              <a:spcPct val="0"/>
            </a:spcBef>
            <a:spcAft>
              <a:spcPct val="35000"/>
            </a:spcAft>
            <a:buNone/>
          </a:pPr>
          <a:r>
            <a:rPr lang="zh-CN" altLang="en-US" sz="3700" b="1" kern="1200" dirty="0">
              <a:solidFill>
                <a:srgbClr val="000000"/>
              </a:solidFill>
              <a:effectLst/>
              <a:latin typeface="宋体" panose="02010600030101010101" pitchFamily="2" charset="-122"/>
              <a:ea typeface="宋体" panose="02010600030101010101" pitchFamily="2" charset="-122"/>
              <a:cs typeface="Arial" panose="020B0604020202020204" pitchFamily="34" charset="0"/>
            </a:rPr>
            <a:t>发展乡村餐饮购物等生活服务</a:t>
          </a:r>
          <a:endParaRPr lang="zh-CN" altLang="en-US" sz="3700" kern="1200" dirty="0"/>
        </a:p>
      </dsp:txBody>
      <dsp:txXfrm>
        <a:off x="971907" y="936443"/>
        <a:ext cx="2828900" cy="171886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4.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6.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FE92CE-F67D-4124-8F72-E3565424E6F9}" type="datetimeFigureOut">
              <a:rPr lang="zh-CN" altLang="en-US" smtClean="0"/>
              <a:t>2023/3/16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B4DB7E-0379-4A99-80CC-B48F2A2972D0}" type="slidenum">
              <a:rPr lang="zh-CN" altLang="en-US" smtClean="0"/>
              <a:t>‹#›</a:t>
            </a:fld>
            <a:endParaRPr lang="zh-CN" altLang="en-US"/>
          </a:p>
        </p:txBody>
      </p:sp>
    </p:spTree>
    <p:extLst>
      <p:ext uri="{BB962C8B-B14F-4D97-AF65-F5344CB8AC3E}">
        <p14:creationId xmlns:p14="http://schemas.microsoft.com/office/powerpoint/2010/main" val="3565256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65E03948-D416-49AA-81A6-9D281A1AE0FF}" type="datetimeFigureOut">
              <a:rPr lang="zh-CN" altLang="en-US"/>
              <a:t>2023/3/16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DD4391E-76C9-40C9-B421-3F9EB6606255}" type="slidenum">
              <a:rPr lang="zh-CN" altLang="en-US"/>
              <a:t>‹#›</a:t>
            </a:fld>
            <a:endParaRPr lang="zh-CN" altLang="en-US"/>
          </a:p>
        </p:txBody>
      </p:sp>
    </p:spTree>
    <p:extLst>
      <p:ext uri="{BB962C8B-B14F-4D97-AF65-F5344CB8AC3E}">
        <p14:creationId xmlns:p14="http://schemas.microsoft.com/office/powerpoint/2010/main" val="284171595"/>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65E03948-D416-49AA-81A6-9D281A1AE0FF}" type="datetimeFigureOut">
              <a:rPr lang="zh-CN" altLang="en-US"/>
              <a:t>2023/3/16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DD4391E-76C9-40C9-B421-3F9EB6606255}" type="slidenum">
              <a:rPr lang="zh-CN" altLang="en-US"/>
              <a:t>‹#›</a:t>
            </a:fld>
            <a:endParaRPr lang="zh-CN" altLang="en-US"/>
          </a:p>
        </p:txBody>
      </p:sp>
    </p:spTree>
    <p:extLst>
      <p:ext uri="{BB962C8B-B14F-4D97-AF65-F5344CB8AC3E}">
        <p14:creationId xmlns:p14="http://schemas.microsoft.com/office/powerpoint/2010/main" val="2995159547"/>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65E03948-D416-49AA-81A6-9D281A1AE0FF}" type="datetimeFigureOut">
              <a:rPr lang="zh-CN" altLang="en-US"/>
              <a:t>2023/3/16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DD4391E-76C9-40C9-B421-3F9EB6606255}" type="slidenum">
              <a:rPr lang="zh-CN" altLang="en-US"/>
              <a:t>‹#›</a:t>
            </a:fld>
            <a:endParaRPr lang="zh-CN" altLang="en-US"/>
          </a:p>
        </p:txBody>
      </p:sp>
    </p:spTree>
    <p:extLst>
      <p:ext uri="{BB962C8B-B14F-4D97-AF65-F5344CB8AC3E}">
        <p14:creationId xmlns:p14="http://schemas.microsoft.com/office/powerpoint/2010/main" val="987165446"/>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垂直排列标题与文本">
    <p:spTree>
      <p:nvGrpSpPr>
        <p:cNvPr id="1" name=""/>
        <p:cNvGrpSpPr/>
        <p:nvPr/>
      </p:nvGrpSpPr>
      <p:grpSpPr>
        <a:xfrm>
          <a:off x="0" y="0"/>
          <a:ext cx="0" cy="0"/>
          <a:chOff x="0" y="0"/>
          <a:chExt cx="0" cy="0"/>
        </a:xfrm>
      </p:grpSpPr>
      <p:pic>
        <p:nvPicPr>
          <p:cNvPr id="7" name="Picture 2" descr="bb-17(1-1)"/>
          <p:cNvPicPr>
            <a:picLocks noChangeAspect="1" noChangeArrowheads="1"/>
          </p:cNvPicPr>
          <p:nvPr userDrawn="1"/>
        </p:nvPicPr>
        <p:blipFill>
          <a:blip r:embed="rId2">
            <a:lum bright="40000" contrast="40000"/>
          </a:blip>
          <a:srcRect/>
          <a:stretch>
            <a:fillRect/>
          </a:stretch>
        </p:blipFill>
        <p:spPr bwMode="auto">
          <a:xfrm rot="5400000">
            <a:off x="-2476515" y="2476515"/>
            <a:ext cx="6858000" cy="1904971"/>
          </a:xfrm>
          <a:prstGeom prst="rect">
            <a:avLst/>
          </a:prstGeom>
          <a:noFill/>
          <a:ln w="9525">
            <a:noFill/>
            <a:miter lim="800000"/>
            <a:headEnd/>
            <a:tailEnd/>
          </a:ln>
        </p:spPr>
      </p:pic>
      <p:sp>
        <p:nvSpPr>
          <p:cNvPr id="2" name="竖排标题 1"/>
          <p:cNvSpPr>
            <a:spLocks noGrp="1"/>
          </p:cNvSpPr>
          <p:nvPr>
            <p:ph type="title" orient="vert"/>
          </p:nvPr>
        </p:nvSpPr>
        <p:spPr>
          <a:xfrm>
            <a:off x="285709" y="285729"/>
            <a:ext cx="1390621" cy="5851525"/>
          </a:xfrm>
        </p:spPr>
        <p:txBody>
          <a:bodyPr vert="eaVert"/>
          <a:lstStyle>
            <a:lvl1pPr>
              <a:defRPr>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竖排文字占位符 2"/>
          <p:cNvSpPr>
            <a:spLocks noGrp="1"/>
          </p:cNvSpPr>
          <p:nvPr>
            <p:ph type="body" orient="vert" idx="1"/>
          </p:nvPr>
        </p:nvSpPr>
        <p:spPr>
          <a:xfrm>
            <a:off x="2952728" y="285729"/>
            <a:ext cx="8026400" cy="5851525"/>
          </a:xfrm>
        </p:spPr>
        <p:txBody>
          <a:bodyPr vert="horz"/>
          <a:lstStyle>
            <a:lvl1pPr>
              <a:defRPr sz="2800">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3A0F1F51-6D46-448A-BA1D-E077217B6FED}" type="datetimeFigureOut">
              <a:rPr lang="zh-CN" altLang="en-US" smtClean="0"/>
              <a:t>2023/3/16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A24005A-FDA6-4349-A7A4-61609A747089}" type="slidenum">
              <a:rPr lang="zh-CN" altLang="en-US" smtClean="0"/>
              <a:t>‹#›</a:t>
            </a:fld>
            <a:endParaRPr lang="zh-CN" altLang="en-US"/>
          </a:p>
        </p:txBody>
      </p:sp>
    </p:spTree>
    <p:extLst>
      <p:ext uri="{BB962C8B-B14F-4D97-AF65-F5344CB8AC3E}">
        <p14:creationId xmlns:p14="http://schemas.microsoft.com/office/powerpoint/2010/main" val="5536072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2023/3/16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5" name="Picture 2" descr="bb-17(1-1)"/>
          <p:cNvPicPr>
            <a:picLocks noChangeAspect="1" noChangeArrowheads="1"/>
          </p:cNvPicPr>
          <p:nvPr userDrawn="1"/>
        </p:nvPicPr>
        <p:blipFill>
          <a:blip r:embed="rId2">
            <a:lum bright="40000" contrast="40000"/>
          </a:blip>
          <a:srcRect r="31058" b="33219"/>
          <a:stretch>
            <a:fillRect/>
          </a:stretch>
        </p:blipFill>
        <p:spPr bwMode="auto">
          <a:xfrm rot="10800000">
            <a:off x="-1165" y="0"/>
            <a:ext cx="12193165" cy="6858000"/>
          </a:xfrm>
          <a:prstGeom prst="rect">
            <a:avLst/>
          </a:prstGeom>
          <a:noFill/>
          <a:ln w="9525">
            <a:noFill/>
            <a:miter lim="800000"/>
            <a:headEnd/>
            <a:tailEnd/>
          </a:ln>
        </p:spPr>
      </p:pic>
    </p:spTree>
    <p:extLst>
      <p:ext uri="{BB962C8B-B14F-4D97-AF65-F5344CB8AC3E}">
        <p14:creationId xmlns:p14="http://schemas.microsoft.com/office/powerpoint/2010/main" val="3311419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65E03948-D416-49AA-81A6-9D281A1AE0FF}" type="datetimeFigureOut">
              <a:rPr lang="zh-CN" altLang="en-US"/>
              <a:t>2023/3/16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DD4391E-76C9-40C9-B421-3F9EB6606255}" type="slidenum">
              <a:rPr lang="zh-CN" altLang="en-US"/>
              <a:t>‹#›</a:t>
            </a:fld>
            <a:endParaRPr lang="zh-CN" altLang="en-US"/>
          </a:p>
        </p:txBody>
      </p:sp>
    </p:spTree>
    <p:extLst>
      <p:ext uri="{BB962C8B-B14F-4D97-AF65-F5344CB8AC3E}">
        <p14:creationId xmlns:p14="http://schemas.microsoft.com/office/powerpoint/2010/main" val="369084696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65E03948-D416-49AA-81A6-9D281A1AE0FF}" type="datetimeFigureOut">
              <a:rPr lang="zh-CN" altLang="en-US"/>
              <a:t>2023/3/16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DD4391E-76C9-40C9-B421-3F9EB6606255}" type="slidenum">
              <a:rPr lang="zh-CN" altLang="en-US"/>
              <a:t>‹#›</a:t>
            </a:fld>
            <a:endParaRPr lang="zh-CN" altLang="en-US"/>
          </a:p>
        </p:txBody>
      </p:sp>
    </p:spTree>
    <p:extLst>
      <p:ext uri="{BB962C8B-B14F-4D97-AF65-F5344CB8AC3E}">
        <p14:creationId xmlns:p14="http://schemas.microsoft.com/office/powerpoint/2010/main" val="1132429673"/>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65E03948-D416-49AA-81A6-9D281A1AE0FF}" type="datetimeFigureOut">
              <a:rPr lang="zh-CN" altLang="en-US"/>
              <a:t>2023/3/16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DD4391E-76C9-40C9-B421-3F9EB6606255}" type="slidenum">
              <a:rPr lang="zh-CN" altLang="en-US"/>
              <a:t>‹#›</a:t>
            </a:fld>
            <a:endParaRPr lang="zh-CN" altLang="en-US"/>
          </a:p>
        </p:txBody>
      </p:sp>
    </p:spTree>
    <p:extLst>
      <p:ext uri="{BB962C8B-B14F-4D97-AF65-F5344CB8AC3E}">
        <p14:creationId xmlns:p14="http://schemas.microsoft.com/office/powerpoint/2010/main" val="372397334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b="1"/>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b="1"/>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65E03948-D416-49AA-81A6-9D281A1AE0FF}" type="datetimeFigureOut">
              <a:rPr lang="zh-CN" altLang="en-US"/>
              <a:t>2023/3/16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DD4391E-76C9-40C9-B421-3F9EB6606255}" type="slidenum">
              <a:rPr lang="zh-CN" altLang="en-US"/>
              <a:t>‹#›</a:t>
            </a:fld>
            <a:endParaRPr lang="zh-CN" altLang="en-US"/>
          </a:p>
        </p:txBody>
      </p:sp>
    </p:spTree>
    <p:extLst>
      <p:ext uri="{BB962C8B-B14F-4D97-AF65-F5344CB8AC3E}">
        <p14:creationId xmlns:p14="http://schemas.microsoft.com/office/powerpoint/2010/main" val="2698279746"/>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5E03948-D416-49AA-81A6-9D281A1AE0FF}" type="datetimeFigureOut">
              <a:rPr lang="zh-CN" altLang="en-US"/>
              <a:t>2023/3/16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DD4391E-76C9-40C9-B421-3F9EB6606255}" type="slidenum">
              <a:rPr lang="zh-CN" altLang="en-US"/>
              <a:t>‹#›</a:t>
            </a:fld>
            <a:endParaRPr lang="zh-CN" altLang="en-US"/>
          </a:p>
        </p:txBody>
      </p:sp>
    </p:spTree>
    <p:extLst>
      <p:ext uri="{BB962C8B-B14F-4D97-AF65-F5344CB8AC3E}">
        <p14:creationId xmlns:p14="http://schemas.microsoft.com/office/powerpoint/2010/main" val="3589438290"/>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5E03948-D416-49AA-81A6-9D281A1AE0FF}" type="datetimeFigureOut">
              <a:rPr lang="zh-CN" altLang="en-US"/>
              <a:t>2023/3/16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DD4391E-76C9-40C9-B421-3F9EB6606255}" type="slidenum">
              <a:rPr lang="zh-CN" altLang="en-US"/>
              <a:t>‹#›</a:t>
            </a:fld>
            <a:endParaRPr lang="zh-CN" altLang="en-US"/>
          </a:p>
        </p:txBody>
      </p:sp>
    </p:spTree>
    <p:extLst>
      <p:ext uri="{BB962C8B-B14F-4D97-AF65-F5344CB8AC3E}">
        <p14:creationId xmlns:p14="http://schemas.microsoft.com/office/powerpoint/2010/main" val="219793983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5E03948-D416-49AA-81A6-9D281A1AE0FF}" type="datetimeFigureOut">
              <a:rPr lang="zh-CN" altLang="en-US"/>
              <a:t>2023/3/16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DD4391E-76C9-40C9-B421-3F9EB6606255}" type="slidenum">
              <a:rPr lang="zh-CN" altLang="en-US"/>
              <a:t>‹#›</a:t>
            </a:fld>
            <a:endParaRPr lang="zh-CN" altLang="en-US"/>
          </a:p>
        </p:txBody>
      </p:sp>
    </p:spTree>
    <p:extLst>
      <p:ext uri="{BB962C8B-B14F-4D97-AF65-F5344CB8AC3E}">
        <p14:creationId xmlns:p14="http://schemas.microsoft.com/office/powerpoint/2010/main" val="9917824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5E03948-D416-49AA-81A6-9D281A1AE0FF}" type="datetimeFigureOut">
              <a:rPr lang="zh-CN" altLang="en-US"/>
              <a:t>2023/3/16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DD4391E-76C9-40C9-B421-3F9EB6606255}" type="slidenum">
              <a:rPr lang="zh-CN" altLang="en-US"/>
              <a:t>‹#›</a:t>
            </a:fld>
            <a:endParaRPr lang="zh-CN" altLang="en-US"/>
          </a:p>
        </p:txBody>
      </p:sp>
    </p:spTree>
    <p:extLst>
      <p:ext uri="{BB962C8B-B14F-4D97-AF65-F5344CB8AC3E}">
        <p14:creationId xmlns:p14="http://schemas.microsoft.com/office/powerpoint/2010/main" val="3492719820"/>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E03948-D416-49AA-81A6-9D281A1AE0FF}" type="datetimeFigureOut">
              <a:rPr lang="zh-CN" altLang="en-US"/>
              <a:t>2023/3/16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D4391E-76C9-40C9-B421-3F9EB6606255}" type="slidenum">
              <a:rPr lang="zh-CN" altLang="en-US"/>
              <a:t>‹#›</a:t>
            </a:fld>
            <a:endParaRPr lang="zh-CN" altLang="en-US"/>
          </a:p>
        </p:txBody>
      </p:sp>
    </p:spTree>
    <p:extLst>
      <p:ext uri="{BB962C8B-B14F-4D97-AF65-F5344CB8AC3E}">
        <p14:creationId xmlns:p14="http://schemas.microsoft.com/office/powerpoint/2010/main" val="3461971461"/>
      </p:ext>
    </p:extLst>
  </p:cSld>
  <p:clrMap bg1="lt1" tx1="dk1" bg2="lt2" tx2="dk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50" r:id="rId10"/>
    <p:sldLayoutId id="2147483651" r:id="rId11"/>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2023/3/16</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567582117"/>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image" Target="../media/image7.bin"/><Relationship Id="rId7" Type="http://schemas.openxmlformats.org/officeDocument/2006/relationships/diagramQuickStyle" Target="../diagrams/quickStyle4.xml"/><Relationship Id="rId2" Type="http://schemas.openxmlformats.org/officeDocument/2006/relationships/image" Target="../media/image9.bin"/><Relationship Id="rId1" Type="http://schemas.openxmlformats.org/officeDocument/2006/relationships/slideLayout" Target="../slideLayouts/slideLayout1.xml"/><Relationship Id="rId6" Type="http://schemas.openxmlformats.org/officeDocument/2006/relationships/diagramLayout" Target="../diagrams/layout4.xml"/><Relationship Id="rId5" Type="http://schemas.openxmlformats.org/officeDocument/2006/relationships/diagramData" Target="../diagrams/data4.xml"/><Relationship Id="rId4" Type="http://schemas.openxmlformats.org/officeDocument/2006/relationships/image" Target="../media/image2.bin"/><Relationship Id="rId9" Type="http://schemas.microsoft.com/office/2007/relationships/diagramDrawing" Target="../diagrams/drawing4.xml"/></Relationships>
</file>

<file path=ppt/slides/_rels/slide11.xml.rels><?xml version="1.0" encoding="UTF-8" standalone="yes"?>
<Relationships xmlns="http://schemas.openxmlformats.org/package/2006/relationships"><Relationship Id="rId3" Type="http://schemas.openxmlformats.org/officeDocument/2006/relationships/image" Target="../media/image7.bin"/><Relationship Id="rId2" Type="http://schemas.openxmlformats.org/officeDocument/2006/relationships/image" Target="../media/image9.bin"/><Relationship Id="rId1" Type="http://schemas.openxmlformats.org/officeDocument/2006/relationships/slideLayout" Target="../slideLayouts/slideLayout1.xml"/><Relationship Id="rId4" Type="http://schemas.openxmlformats.org/officeDocument/2006/relationships/image" Target="../media/image2.bin"/></Relationships>
</file>

<file path=ppt/slides/_rels/slide12.xml.rels><?xml version="1.0" encoding="UTF-8" standalone="yes"?>
<Relationships xmlns="http://schemas.openxmlformats.org/package/2006/relationships"><Relationship Id="rId3" Type="http://schemas.openxmlformats.org/officeDocument/2006/relationships/image" Target="../media/image7.bin"/><Relationship Id="rId2" Type="http://schemas.openxmlformats.org/officeDocument/2006/relationships/image" Target="../media/image9.bin"/><Relationship Id="rId1" Type="http://schemas.openxmlformats.org/officeDocument/2006/relationships/slideLayout" Target="../slideLayouts/slideLayout1.xml"/><Relationship Id="rId4" Type="http://schemas.openxmlformats.org/officeDocument/2006/relationships/image" Target="../media/image2.bin"/></Relationships>
</file>

<file path=ppt/slides/_rels/slide13.xml.rels><?xml version="1.0" encoding="UTF-8" standalone="yes"?>
<Relationships xmlns="http://schemas.openxmlformats.org/package/2006/relationships"><Relationship Id="rId3" Type="http://schemas.openxmlformats.org/officeDocument/2006/relationships/image" Target="../media/image7.bin"/><Relationship Id="rId2" Type="http://schemas.openxmlformats.org/officeDocument/2006/relationships/image" Target="../media/image9.bin"/><Relationship Id="rId1" Type="http://schemas.openxmlformats.org/officeDocument/2006/relationships/slideLayout" Target="../slideLayouts/slideLayout1.xml"/><Relationship Id="rId4" Type="http://schemas.openxmlformats.org/officeDocument/2006/relationships/image" Target="../media/image2.bin"/></Relationships>
</file>

<file path=ppt/slides/_rels/slide14.xml.rels><?xml version="1.0" encoding="UTF-8" standalone="yes"?>
<Relationships xmlns="http://schemas.openxmlformats.org/package/2006/relationships"><Relationship Id="rId3" Type="http://schemas.openxmlformats.org/officeDocument/2006/relationships/image" Target="../media/image7.bin"/><Relationship Id="rId2" Type="http://schemas.openxmlformats.org/officeDocument/2006/relationships/image" Target="../media/image9.bin"/><Relationship Id="rId1" Type="http://schemas.openxmlformats.org/officeDocument/2006/relationships/slideLayout" Target="../slideLayouts/slideLayout1.xml"/><Relationship Id="rId5" Type="http://schemas.openxmlformats.org/officeDocument/2006/relationships/image" Target="../media/image10.jpg"/><Relationship Id="rId4" Type="http://schemas.openxmlformats.org/officeDocument/2006/relationships/image" Target="../media/image2.bin"/></Relationships>
</file>

<file path=ppt/slides/_rels/slide15.xml.rels><?xml version="1.0" encoding="UTF-8" standalone="yes"?>
<Relationships xmlns="http://schemas.openxmlformats.org/package/2006/relationships"><Relationship Id="rId8" Type="http://schemas.openxmlformats.org/officeDocument/2006/relationships/diagramData" Target="../diagrams/data6.xml"/><Relationship Id="rId13" Type="http://schemas.openxmlformats.org/officeDocument/2006/relationships/image" Target="../media/image7.bin"/><Relationship Id="rId3" Type="http://schemas.openxmlformats.org/officeDocument/2006/relationships/diagramData" Target="../diagrams/data5.xml"/><Relationship Id="rId7" Type="http://schemas.microsoft.com/office/2007/relationships/diagramDrawing" Target="../diagrams/drawing5.xml"/><Relationship Id="rId12" Type="http://schemas.microsoft.com/office/2007/relationships/diagramDrawing" Target="../diagrams/drawing6.xml"/><Relationship Id="rId2" Type="http://schemas.openxmlformats.org/officeDocument/2006/relationships/image" Target="../media/image9.bin"/><Relationship Id="rId1" Type="http://schemas.openxmlformats.org/officeDocument/2006/relationships/slideLayout" Target="../slideLayouts/slideLayout1.xml"/><Relationship Id="rId6" Type="http://schemas.openxmlformats.org/officeDocument/2006/relationships/diagramColors" Target="../diagrams/colors5.xml"/><Relationship Id="rId11" Type="http://schemas.openxmlformats.org/officeDocument/2006/relationships/diagramColors" Target="../diagrams/colors6.xml"/><Relationship Id="rId5" Type="http://schemas.openxmlformats.org/officeDocument/2006/relationships/diagramQuickStyle" Target="../diagrams/quickStyle5.xml"/><Relationship Id="rId10" Type="http://schemas.openxmlformats.org/officeDocument/2006/relationships/diagramQuickStyle" Target="../diagrams/quickStyle6.xml"/><Relationship Id="rId4" Type="http://schemas.openxmlformats.org/officeDocument/2006/relationships/diagramLayout" Target="../diagrams/layout5.xml"/><Relationship Id="rId9" Type="http://schemas.openxmlformats.org/officeDocument/2006/relationships/diagramLayout" Target="../diagrams/layout6.xml"/><Relationship Id="rId14" Type="http://schemas.openxmlformats.org/officeDocument/2006/relationships/image" Target="../media/image2.bin"/></Relationships>
</file>

<file path=ppt/slides/_rels/slide16.xml.rels><?xml version="1.0" encoding="UTF-8" standalone="yes"?>
<Relationships xmlns="http://schemas.openxmlformats.org/package/2006/relationships"><Relationship Id="rId3" Type="http://schemas.openxmlformats.org/officeDocument/2006/relationships/image" Target="../media/image7.bin"/><Relationship Id="rId2" Type="http://schemas.openxmlformats.org/officeDocument/2006/relationships/image" Target="../media/image9.bin"/><Relationship Id="rId1" Type="http://schemas.openxmlformats.org/officeDocument/2006/relationships/slideLayout" Target="../slideLayouts/slideLayout1.xml"/><Relationship Id="rId5" Type="http://schemas.openxmlformats.org/officeDocument/2006/relationships/image" Target="../media/image13.jpg"/><Relationship Id="rId4" Type="http://schemas.openxmlformats.org/officeDocument/2006/relationships/image" Target="../media/image2.bin"/></Relationships>
</file>

<file path=ppt/slides/_rels/slide1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9.bin"/><Relationship Id="rId1" Type="http://schemas.openxmlformats.org/officeDocument/2006/relationships/slideLayout" Target="../slideLayouts/slideLayout1.xml"/><Relationship Id="rId5" Type="http://schemas.openxmlformats.org/officeDocument/2006/relationships/image" Target="../media/image2.bin"/><Relationship Id="rId4" Type="http://schemas.openxmlformats.org/officeDocument/2006/relationships/image" Target="../media/image7.bin"/></Relationships>
</file>

<file path=ppt/slides/_rels/slide18.xml.rels><?xml version="1.0" encoding="UTF-8" standalone="yes"?>
<Relationships xmlns="http://schemas.openxmlformats.org/package/2006/relationships"><Relationship Id="rId3" Type="http://schemas.openxmlformats.org/officeDocument/2006/relationships/image" Target="../media/image7.bin"/><Relationship Id="rId2" Type="http://schemas.openxmlformats.org/officeDocument/2006/relationships/image" Target="../media/image9.bin"/><Relationship Id="rId1" Type="http://schemas.openxmlformats.org/officeDocument/2006/relationships/slideLayout" Target="../slideLayouts/slideLayout1.xml"/><Relationship Id="rId4" Type="http://schemas.openxmlformats.org/officeDocument/2006/relationships/image" Target="../media/image2.bin"/></Relationships>
</file>

<file path=ppt/slides/_rels/slide19.xml.rels><?xml version="1.0" encoding="UTF-8" standalone="yes"?>
<Relationships xmlns="http://schemas.openxmlformats.org/package/2006/relationships"><Relationship Id="rId3" Type="http://schemas.openxmlformats.org/officeDocument/2006/relationships/image" Target="../media/image7.bin"/><Relationship Id="rId2" Type="http://schemas.openxmlformats.org/officeDocument/2006/relationships/image" Target="../media/image9.bin"/><Relationship Id="rId1" Type="http://schemas.openxmlformats.org/officeDocument/2006/relationships/slideLayout" Target="../slideLayouts/slideLayout1.xml"/><Relationship Id="rId4" Type="http://schemas.openxmlformats.org/officeDocument/2006/relationships/image" Target="../media/image2.bin"/></Relationships>
</file>

<file path=ppt/slides/_rels/slide2.xml.rels><?xml version="1.0" encoding="UTF-8" standalone="yes"?>
<Relationships xmlns="http://schemas.openxmlformats.org/package/2006/relationships"><Relationship Id="rId3" Type="http://schemas.openxmlformats.org/officeDocument/2006/relationships/image" Target="../media/image3.bin"/><Relationship Id="rId2" Type="http://schemas.openxmlformats.org/officeDocument/2006/relationships/image" Target="../media/image2.bin"/><Relationship Id="rId1" Type="http://schemas.openxmlformats.org/officeDocument/2006/relationships/slideLayout" Target="../slideLayouts/slideLayout1.xml"/><Relationship Id="rId6" Type="http://schemas.openxmlformats.org/officeDocument/2006/relationships/image" Target="../media/image6.bin"/><Relationship Id="rId5" Type="http://schemas.openxmlformats.org/officeDocument/2006/relationships/image" Target="../media/image5.bin"/><Relationship Id="rId4" Type="http://schemas.openxmlformats.org/officeDocument/2006/relationships/image" Target="../media/image4.bin"/></Relationships>
</file>

<file path=ppt/slides/_rels/slide20.xml.rels><?xml version="1.0" encoding="UTF-8" standalone="yes"?>
<Relationships xmlns="http://schemas.openxmlformats.org/package/2006/relationships"><Relationship Id="rId3" Type="http://schemas.openxmlformats.org/officeDocument/2006/relationships/image" Target="../media/image2.bin"/><Relationship Id="rId2" Type="http://schemas.openxmlformats.org/officeDocument/2006/relationships/image" Target="../media/image7.bin"/><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bin"/><Relationship Id="rId2" Type="http://schemas.openxmlformats.org/officeDocument/2006/relationships/image" Target="../media/image7.bin"/><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bin"/><Relationship Id="rId2" Type="http://schemas.openxmlformats.org/officeDocument/2006/relationships/image" Target="../media/image7.bin"/><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bin"/><Relationship Id="rId2" Type="http://schemas.openxmlformats.org/officeDocument/2006/relationships/image" Target="../media/image7.bin"/><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bin"/><Relationship Id="rId2" Type="http://schemas.openxmlformats.org/officeDocument/2006/relationships/image" Target="../media/image7.bin"/><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bin"/><Relationship Id="rId2" Type="http://schemas.openxmlformats.org/officeDocument/2006/relationships/image" Target="../media/image7.bin"/><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8.bin"/><Relationship Id="rId2" Type="http://schemas.openxmlformats.org/officeDocument/2006/relationships/image" Target="../media/image7.bin"/><Relationship Id="rId1" Type="http://schemas.openxmlformats.org/officeDocument/2006/relationships/slideLayout" Target="../slideLayouts/slideLayout1.xml"/><Relationship Id="rId4" Type="http://schemas.openxmlformats.org/officeDocument/2006/relationships/image" Target="../media/image2.bin"/></Relationships>
</file>

<file path=ppt/slides/_rels/slide27.xml.rels><?xml version="1.0" encoding="UTF-8" standalone="yes"?>
<Relationships xmlns="http://schemas.openxmlformats.org/package/2006/relationships"><Relationship Id="rId3" Type="http://schemas.openxmlformats.org/officeDocument/2006/relationships/image" Target="../media/image15.bin"/><Relationship Id="rId2" Type="http://schemas.openxmlformats.org/officeDocument/2006/relationships/image" Target="../media/image9.bin"/><Relationship Id="rId1" Type="http://schemas.openxmlformats.org/officeDocument/2006/relationships/slideLayout" Target="../slideLayouts/slideLayout1.xml"/><Relationship Id="rId6" Type="http://schemas.openxmlformats.org/officeDocument/2006/relationships/image" Target="../media/image16.jpg"/><Relationship Id="rId5" Type="http://schemas.openxmlformats.org/officeDocument/2006/relationships/image" Target="../media/image2.bin"/><Relationship Id="rId4" Type="http://schemas.openxmlformats.org/officeDocument/2006/relationships/image" Target="../media/image7.bin"/></Relationships>
</file>

<file path=ppt/slides/_rels/slide28.xml.rels><?xml version="1.0" encoding="UTF-8" standalone="yes"?>
<Relationships xmlns="http://schemas.openxmlformats.org/package/2006/relationships"><Relationship Id="rId3" Type="http://schemas.openxmlformats.org/officeDocument/2006/relationships/image" Target="../media/image7.bin"/><Relationship Id="rId2" Type="http://schemas.openxmlformats.org/officeDocument/2006/relationships/image" Target="../media/image2.bin"/><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bin"/><Relationship Id="rId2" Type="http://schemas.openxmlformats.org/officeDocument/2006/relationships/image" Target="../media/image7.bin"/><Relationship Id="rId1" Type="http://schemas.openxmlformats.org/officeDocument/2006/relationships/slideLayout" Target="../slideLayouts/slideLayout1.xml"/><Relationship Id="rId4" Type="http://schemas.openxmlformats.org/officeDocument/2006/relationships/image" Target="../media/image2.bin"/></Relationships>
</file>

<file path=ppt/slides/_rels/slide4.xml.rels><?xml version="1.0" encoding="UTF-8" standalone="yes"?>
<Relationships xmlns="http://schemas.openxmlformats.org/package/2006/relationships"><Relationship Id="rId3" Type="http://schemas.openxmlformats.org/officeDocument/2006/relationships/image" Target="../media/image7.bin"/><Relationship Id="rId2" Type="http://schemas.openxmlformats.org/officeDocument/2006/relationships/image" Target="../media/image9.bin"/><Relationship Id="rId1" Type="http://schemas.openxmlformats.org/officeDocument/2006/relationships/slideLayout" Target="../slideLayouts/slideLayout1.xml"/><Relationship Id="rId4" Type="http://schemas.openxmlformats.org/officeDocument/2006/relationships/image" Target="../media/image2.bin"/></Relationships>
</file>

<file path=ppt/slides/_rels/slide5.xml.rels><?xml version="1.0" encoding="UTF-8" standalone="yes"?>
<Relationships xmlns="http://schemas.openxmlformats.org/package/2006/relationships"><Relationship Id="rId3" Type="http://schemas.openxmlformats.org/officeDocument/2006/relationships/image" Target="../media/image7.bin"/><Relationship Id="rId2" Type="http://schemas.openxmlformats.org/officeDocument/2006/relationships/image" Target="../media/image9.bin"/><Relationship Id="rId1" Type="http://schemas.openxmlformats.org/officeDocument/2006/relationships/slideLayout" Target="../slideLayouts/slideLayout1.xml"/><Relationship Id="rId4" Type="http://schemas.openxmlformats.org/officeDocument/2006/relationships/image" Target="../media/image2.bin"/></Relationships>
</file>

<file path=ppt/slides/_rels/slide6.xml.rels><?xml version="1.0" encoding="UTF-8" standalone="yes"?>
<Relationships xmlns="http://schemas.openxmlformats.org/package/2006/relationships"><Relationship Id="rId3" Type="http://schemas.openxmlformats.org/officeDocument/2006/relationships/image" Target="../media/image8.bin"/><Relationship Id="rId2" Type="http://schemas.openxmlformats.org/officeDocument/2006/relationships/image" Target="../media/image7.bin"/><Relationship Id="rId1" Type="http://schemas.openxmlformats.org/officeDocument/2006/relationships/slideLayout" Target="../slideLayouts/slideLayout1.xml"/><Relationship Id="rId4" Type="http://schemas.openxmlformats.org/officeDocument/2006/relationships/image" Target="../media/image2.bin"/></Relationships>
</file>

<file path=ppt/slides/_rels/slide7.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7.bin"/><Relationship Id="rId7" Type="http://schemas.openxmlformats.org/officeDocument/2006/relationships/diagramQuickStyle" Target="../diagrams/quickStyle1.xml"/><Relationship Id="rId2" Type="http://schemas.openxmlformats.org/officeDocument/2006/relationships/image" Target="../media/image9.bin"/><Relationship Id="rId1" Type="http://schemas.openxmlformats.org/officeDocument/2006/relationships/slideLayout" Target="../slideLayouts/slideLayout1.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2.bin"/><Relationship Id="rId9" Type="http://schemas.microsoft.com/office/2007/relationships/diagramDrawing" Target="../diagrams/drawing1.xml"/></Relationships>
</file>

<file path=ppt/slides/_rels/slide8.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7.bin"/><Relationship Id="rId7" Type="http://schemas.openxmlformats.org/officeDocument/2006/relationships/diagramQuickStyle" Target="../diagrams/quickStyle2.xml"/><Relationship Id="rId2" Type="http://schemas.openxmlformats.org/officeDocument/2006/relationships/image" Target="../media/image9.bin"/><Relationship Id="rId1" Type="http://schemas.openxmlformats.org/officeDocument/2006/relationships/slideLayout" Target="../slideLayouts/slideLayout1.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2.bin"/><Relationship Id="rId9" Type="http://schemas.microsoft.com/office/2007/relationships/diagramDrawing" Target="../diagrams/drawing2.xml"/></Relationships>
</file>

<file path=ppt/slides/_rels/slide9.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7.bin"/><Relationship Id="rId7" Type="http://schemas.openxmlformats.org/officeDocument/2006/relationships/diagramQuickStyle" Target="../diagrams/quickStyle3.xml"/><Relationship Id="rId2" Type="http://schemas.openxmlformats.org/officeDocument/2006/relationships/image" Target="../media/image9.bin"/><Relationship Id="rId1" Type="http://schemas.openxmlformats.org/officeDocument/2006/relationships/slideLayout" Target="../slideLayouts/slideLayout1.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2.bin"/><Relationship Id="rId9" Type="http://schemas.microsoft.com/office/2007/relationships/diagramDrawing" Target="../diagrams/drawing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副标题 2"/>
          <p:cNvSpPr>
            <a:spLocks noGrp="1"/>
          </p:cNvSpPr>
          <p:nvPr>
            <p:ph type="body" orient="vert" idx="1"/>
          </p:nvPr>
        </p:nvSpPr>
        <p:spPr>
          <a:xfrm>
            <a:off x="1983740" y="1797050"/>
            <a:ext cx="8255000" cy="4704080"/>
          </a:xfrm>
          <a:ln>
            <a:noFill/>
          </a:ln>
        </p:spPr>
        <p:style>
          <a:lnRef idx="2">
            <a:schemeClr val="dk1"/>
          </a:lnRef>
          <a:fillRef idx="1">
            <a:schemeClr val="lt1"/>
          </a:fillRef>
          <a:effectRef idx="0">
            <a:schemeClr val="dk1"/>
          </a:effectRef>
          <a:fontRef idx="minor">
            <a:schemeClr val="dk1"/>
          </a:fontRef>
        </p:style>
        <p:txBody>
          <a:bodyPr>
            <a:noAutofit/>
          </a:bodyPr>
          <a:lstStyle/>
          <a:p>
            <a:pPr>
              <a:lnSpc>
                <a:spcPts val="4000"/>
              </a:lnSpc>
              <a:buNone/>
            </a:pPr>
            <a:r>
              <a:rPr lang="en-US" altLang="zh-CN" dirty="0">
                <a:solidFill>
                  <a:schemeClr val="tx1"/>
                </a:solidFill>
              </a:rPr>
              <a:t>     </a:t>
            </a:r>
            <a:endParaRPr lang="zh-CN" altLang="en-US" dirty="0">
              <a:solidFill>
                <a:schemeClr val="tx1"/>
              </a:solidFill>
              <a:ea typeface="宋体" panose="02010600030101010101" pitchFamily="2" charset="-122"/>
            </a:endParaRPr>
          </a:p>
          <a:p>
            <a:pPr>
              <a:lnSpc>
                <a:spcPts val="4000"/>
              </a:lnSpc>
              <a:buNone/>
            </a:pPr>
            <a:endParaRPr lang="zh-CN" altLang="en-US" dirty="0">
              <a:solidFill>
                <a:schemeClr val="tx1"/>
              </a:solidFill>
              <a:ea typeface="宋体" panose="02010600030101010101" pitchFamily="2" charset="-122"/>
            </a:endParaRPr>
          </a:p>
          <a:p>
            <a:pPr>
              <a:lnSpc>
                <a:spcPts val="4000"/>
              </a:lnSpc>
              <a:buNone/>
            </a:pPr>
            <a:r>
              <a:rPr lang="zh-CN" altLang="en-US" dirty="0">
                <a:solidFill>
                  <a:schemeClr val="tx1"/>
                </a:solidFill>
                <a:ea typeface="宋体" panose="02010600030101010101" pitchFamily="2" charset="-122"/>
              </a:rPr>
              <a:t>    </a:t>
            </a:r>
            <a:r>
              <a:rPr lang="zh-CN" altLang="en-US" sz="2400" dirty="0">
                <a:solidFill>
                  <a:schemeClr val="tx1"/>
                </a:solidFill>
                <a:ea typeface="宋体" panose="02010600030101010101" pitchFamily="2" charset="-122"/>
              </a:rPr>
              <a:t>课程名：形势与政策</a:t>
            </a:r>
            <a:r>
              <a:rPr lang="en-US" altLang="zh-CN" sz="2400" dirty="0">
                <a:solidFill>
                  <a:schemeClr val="tx1"/>
                </a:solidFill>
                <a:ea typeface="宋体" panose="02010600030101010101" pitchFamily="2" charset="-122"/>
              </a:rPr>
              <a:t>6</a:t>
            </a:r>
            <a:endParaRPr lang="zh-CN" altLang="en-US" sz="2400" dirty="0">
              <a:solidFill>
                <a:schemeClr val="tx1"/>
              </a:solidFill>
              <a:ea typeface="宋体" panose="02010600030101010101" pitchFamily="2" charset="-122"/>
            </a:endParaRPr>
          </a:p>
          <a:p>
            <a:pPr>
              <a:lnSpc>
                <a:spcPts val="4000"/>
              </a:lnSpc>
              <a:buNone/>
            </a:pPr>
            <a:r>
              <a:rPr lang="en-US" altLang="zh-CN" sz="2400" dirty="0">
                <a:solidFill>
                  <a:schemeClr val="tx1"/>
                </a:solidFill>
                <a:ea typeface="宋体" panose="02010600030101010101" pitchFamily="2" charset="-122"/>
              </a:rPr>
              <a:t>     </a:t>
            </a:r>
            <a:r>
              <a:rPr lang="zh-CN" altLang="en-US" sz="2400" dirty="0">
                <a:solidFill>
                  <a:schemeClr val="tx1"/>
                </a:solidFill>
                <a:ea typeface="宋体" panose="02010600030101010101" pitchFamily="2" charset="-122"/>
              </a:rPr>
              <a:t>课程号与课序号：</a:t>
            </a:r>
            <a:r>
              <a:rPr sz="2400" dirty="0">
                <a:solidFill>
                  <a:schemeClr val="tx1"/>
                </a:solidFill>
                <a:ea typeface="宋体" panose="02010600030101010101" pitchFamily="2" charset="-122"/>
              </a:rPr>
              <a:t>31GEC005F-0</a:t>
            </a:r>
            <a:r>
              <a:rPr lang="en-US" sz="2400" dirty="0">
                <a:solidFill>
                  <a:schemeClr val="tx1"/>
                </a:solidFill>
                <a:ea typeface="宋体" panose="02010600030101010101" pitchFamily="2" charset="-122"/>
              </a:rPr>
              <a:t>7</a:t>
            </a:r>
            <a:endParaRPr sz="2400" dirty="0">
              <a:solidFill>
                <a:schemeClr val="tx1"/>
              </a:solidFill>
              <a:ea typeface="宋体" panose="02010600030101010101" pitchFamily="2" charset="-122"/>
            </a:endParaRPr>
          </a:p>
          <a:p>
            <a:pPr>
              <a:lnSpc>
                <a:spcPts val="4000"/>
              </a:lnSpc>
              <a:buNone/>
            </a:pPr>
            <a:r>
              <a:rPr lang="en-US" altLang="zh-CN" sz="2400" dirty="0">
                <a:solidFill>
                  <a:schemeClr val="tx1"/>
                </a:solidFill>
                <a:ea typeface="宋体" panose="02010600030101010101" pitchFamily="2" charset="-122"/>
              </a:rPr>
              <a:t>     </a:t>
            </a:r>
            <a:r>
              <a:rPr lang="zh-CN" altLang="en-US" sz="2400" dirty="0">
                <a:solidFill>
                  <a:schemeClr val="tx1"/>
                </a:solidFill>
                <a:ea typeface="宋体" panose="02010600030101010101" pitchFamily="2" charset="-122"/>
              </a:rPr>
              <a:t>第</a:t>
            </a:r>
            <a:r>
              <a:rPr lang="en-US" altLang="zh-CN" sz="2400" dirty="0">
                <a:solidFill>
                  <a:schemeClr val="tx1"/>
                </a:solidFill>
                <a:ea typeface="宋体" panose="02010600030101010101" pitchFamily="2" charset="-122"/>
              </a:rPr>
              <a:t>3</a:t>
            </a:r>
            <a:r>
              <a:rPr lang="zh-CN" altLang="en-US" sz="2400" dirty="0">
                <a:solidFill>
                  <a:schemeClr val="tx1"/>
                </a:solidFill>
                <a:ea typeface="宋体" panose="02010600030101010101" pitchFamily="2" charset="-122"/>
              </a:rPr>
              <a:t>小组：平佳华、唐孟德、闫高航、石紫阳、罗晓华、武凯、谢博源、王恺</a:t>
            </a:r>
          </a:p>
          <a:p>
            <a:pPr>
              <a:lnSpc>
                <a:spcPts val="4000"/>
              </a:lnSpc>
              <a:buNone/>
            </a:pPr>
            <a:r>
              <a:rPr lang="zh-CN" altLang="en-US" sz="2400" dirty="0">
                <a:solidFill>
                  <a:schemeClr val="tx1"/>
                </a:solidFill>
                <a:ea typeface="宋体" panose="02010600030101010101" pitchFamily="2" charset="-122"/>
              </a:rPr>
              <a:t>     任课教师：韩俊武</a:t>
            </a:r>
          </a:p>
          <a:p>
            <a:pPr>
              <a:lnSpc>
                <a:spcPts val="4000"/>
              </a:lnSpc>
              <a:buNone/>
            </a:pPr>
            <a:r>
              <a:rPr lang="en-US" altLang="zh-CN" sz="2400" dirty="0">
                <a:solidFill>
                  <a:schemeClr val="tx1"/>
                </a:solidFill>
                <a:ea typeface="宋体" panose="02010600030101010101" pitchFamily="2" charset="-122"/>
              </a:rPr>
              <a:t>                                        </a:t>
            </a:r>
            <a:r>
              <a:rPr lang="zh-CN" altLang="en-US" sz="2400" dirty="0">
                <a:solidFill>
                  <a:schemeClr val="tx1"/>
                </a:solidFill>
                <a:ea typeface="宋体" panose="02010600030101010101" pitchFamily="2" charset="-122"/>
              </a:rPr>
              <a:t>日期 </a:t>
            </a:r>
            <a:r>
              <a:rPr lang="en-US" altLang="zh-CN" sz="2400" dirty="0">
                <a:solidFill>
                  <a:schemeClr val="tx1"/>
                </a:solidFill>
                <a:ea typeface="宋体" panose="02010600030101010101" pitchFamily="2" charset="-122"/>
              </a:rPr>
              <a:t>2023</a:t>
            </a:r>
            <a:r>
              <a:rPr lang="zh-CN" altLang="en-US" sz="2400" dirty="0">
                <a:solidFill>
                  <a:schemeClr val="tx1"/>
                </a:solidFill>
                <a:ea typeface="宋体" panose="02010600030101010101" pitchFamily="2" charset="-122"/>
              </a:rPr>
              <a:t>年 </a:t>
            </a:r>
            <a:r>
              <a:rPr lang="en-US" sz="2400" dirty="0">
                <a:solidFill>
                  <a:schemeClr val="tx1"/>
                </a:solidFill>
                <a:ea typeface="宋体" panose="02010600030101010101" pitchFamily="2" charset="-122"/>
              </a:rPr>
              <a:t>3</a:t>
            </a:r>
            <a:r>
              <a:rPr lang="zh-CN" altLang="en-US" sz="2400" dirty="0">
                <a:solidFill>
                  <a:schemeClr val="tx1"/>
                </a:solidFill>
                <a:ea typeface="宋体" panose="02010600030101010101" pitchFamily="2" charset="-122"/>
              </a:rPr>
              <a:t> 月 </a:t>
            </a:r>
            <a:r>
              <a:rPr lang="en-US" altLang="zh-CN" sz="2400" dirty="0">
                <a:solidFill>
                  <a:schemeClr val="tx1"/>
                </a:solidFill>
                <a:ea typeface="宋体" panose="02010600030101010101" pitchFamily="2" charset="-122"/>
              </a:rPr>
              <a:t>15</a:t>
            </a:r>
            <a:r>
              <a:rPr lang="zh-CN" altLang="en-US" sz="2400" dirty="0">
                <a:solidFill>
                  <a:schemeClr val="tx1"/>
                </a:solidFill>
                <a:ea typeface="宋体" panose="02010600030101010101" pitchFamily="2" charset="-122"/>
              </a:rPr>
              <a:t> 日</a:t>
            </a:r>
          </a:p>
        </p:txBody>
      </p:sp>
      <p:sp>
        <p:nvSpPr>
          <p:cNvPr id="4" name="TextBox 3"/>
          <p:cNvSpPr txBox="1"/>
          <p:nvPr/>
        </p:nvSpPr>
        <p:spPr>
          <a:xfrm>
            <a:off x="2345664" y="857545"/>
            <a:ext cx="7500990" cy="646331"/>
          </a:xfrm>
          <a:prstGeom prst="rect">
            <a:avLst/>
          </a:prstGeom>
          <a:noFill/>
        </p:spPr>
        <p:txBody>
          <a:bodyPr wrap="square" rtlCol="0">
            <a:spAutoFit/>
          </a:bodyPr>
          <a:lstStyle/>
          <a:p>
            <a:pPr algn="ctr"/>
            <a:r>
              <a:rPr lang="zh-CN" altLang="en-US" sz="3600" b="1" dirty="0">
                <a:solidFill>
                  <a:srgbClr val="C00000"/>
                </a:solidFill>
                <a:latin typeface="Calibri"/>
                <a:ea typeface="宋体" panose="02010600030101010101" pitchFamily="2" charset="-122"/>
              </a:rPr>
              <a:t>学习解读</a:t>
            </a:r>
            <a:r>
              <a:rPr lang="en-US" altLang="zh-CN" sz="3600" b="1" dirty="0">
                <a:solidFill>
                  <a:srgbClr val="C00000"/>
                </a:solidFill>
                <a:latin typeface="Calibri"/>
                <a:ea typeface="宋体" panose="02010600030101010101" pitchFamily="2" charset="-122"/>
              </a:rPr>
              <a:t>《2023</a:t>
            </a:r>
            <a:r>
              <a:rPr lang="zh-CN" altLang="en-US" sz="3600" b="1" dirty="0">
                <a:solidFill>
                  <a:srgbClr val="C00000"/>
                </a:solidFill>
                <a:latin typeface="Calibri"/>
                <a:ea typeface="宋体" panose="02010600030101010101" pitchFamily="2" charset="-122"/>
              </a:rPr>
              <a:t>中央一号文件</a:t>
            </a:r>
            <a:r>
              <a:rPr lang="en-US" altLang="zh-CN" sz="3600" b="1" dirty="0">
                <a:solidFill>
                  <a:srgbClr val="C00000"/>
                </a:solidFill>
                <a:latin typeface="Calibri"/>
                <a:ea typeface="宋体" panose="02010600030101010101" pitchFamily="2" charset="-122"/>
              </a:rPr>
              <a:t>》</a:t>
            </a:r>
            <a:endParaRPr lang="zh-CN" altLang="zh-CN" sz="3600" b="1" dirty="0">
              <a:solidFill>
                <a:srgbClr val="C00000"/>
              </a:solidFill>
              <a:latin typeface="Calibri"/>
              <a:ea typeface="宋体" panose="02010600030101010101" pitchFamily="2" charset="-122"/>
            </a:endParaRPr>
          </a:p>
        </p:txBody>
      </p:sp>
      <p:cxnSp>
        <p:nvCxnSpPr>
          <p:cNvPr id="7" name="直接连接符 6"/>
          <p:cNvCxnSpPr/>
          <p:nvPr/>
        </p:nvCxnSpPr>
        <p:spPr>
          <a:xfrm>
            <a:off x="2309786" y="857232"/>
            <a:ext cx="7929618" cy="1588"/>
          </a:xfrm>
          <a:prstGeom prst="line">
            <a:avLst/>
          </a:prstGeom>
          <a:ln w="2540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a:blip r:embed="rId2"/>
          <a:srcRect/>
          <a:stretch>
            <a:fillRect/>
          </a:stretch>
        </a:blipFill>
        <a:effectLst/>
      </p:bgPr>
    </p:bg>
    <p:spTree>
      <p:nvGrpSpPr>
        <p:cNvPr id="1" name=""/>
        <p:cNvGrpSpPr/>
        <p:nvPr/>
      </p:nvGrpSpPr>
      <p:grpSpPr>
        <a:xfrm>
          <a:off x="0" y="0"/>
          <a:ext cx="0" cy="0"/>
          <a:chOff x="0" y="0"/>
          <a:chExt cx="0" cy="0"/>
        </a:xfrm>
      </p:grpSpPr>
      <p:sp>
        <p:nvSpPr>
          <p:cNvPr id="34" name="矩形 12"/>
          <p:cNvSpPr/>
          <p:nvPr/>
        </p:nvSpPr>
        <p:spPr>
          <a:xfrm>
            <a:off x="0" y="6571163"/>
            <a:ext cx="12205939" cy="286837"/>
          </a:xfrm>
          <a:prstGeom prst="rect">
            <a:avLst/>
          </a:prstGeom>
          <a:solidFill>
            <a:srgbClr val="C00000"/>
          </a:solidFill>
          <a:ln w="19050" cap="flat" cmpd="sng" algn="ctr">
            <a:noFill/>
            <a:prstDash val="solid"/>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endParaRPr/>
          </a:p>
        </p:txBody>
      </p:sp>
      <p:sp>
        <p:nvSpPr>
          <p:cNvPr id="35" name="矩形 14"/>
          <p:cNvSpPr/>
          <p:nvPr/>
        </p:nvSpPr>
        <p:spPr>
          <a:xfrm>
            <a:off x="1027430" y="268060"/>
            <a:ext cx="9109519" cy="830997"/>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r>
              <a:rPr lang="zh-CN" altLang="en-US" sz="2400" b="1" dirty="0">
                <a:solidFill>
                  <a:srgbClr val="C00000"/>
                </a:solidFill>
                <a:latin typeface="思源黑体 CN Normal"/>
                <a:ea typeface="微软雅黑" panose="020B0503020204020204" pitchFamily="34" charset="-122"/>
              </a:rPr>
              <a:t>四、强化农业科技和装备支撑</a:t>
            </a:r>
          </a:p>
          <a:p>
            <a:endParaRPr lang="en-US" altLang="zh-CN" sz="2400" b="1" dirty="0">
              <a:solidFill>
                <a:srgbClr val="C00000"/>
              </a:solidFill>
              <a:latin typeface="思源黑体 CN Normal"/>
              <a:ea typeface="微软雅黑" panose="020B0503020204020204" pitchFamily="34" charset="-122"/>
            </a:endParaRPr>
          </a:p>
        </p:txBody>
      </p:sp>
      <p:sp>
        <p:nvSpPr>
          <p:cNvPr id="36" name="Freeform 29"/>
          <p:cNvSpPr/>
          <p:nvPr/>
        </p:nvSpPr>
        <p:spPr>
          <a:xfrm>
            <a:off x="288469" y="221898"/>
            <a:ext cx="619956" cy="553991"/>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solidFill>
            <a:srgbClr val="C00000"/>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endParaRPr/>
          </a:p>
        </p:txBody>
      </p:sp>
      <p:pic>
        <p:nvPicPr>
          <p:cNvPr id="37" name="New picture"/>
          <p:cNvPicPr/>
          <p:nvPr/>
        </p:nvPicPr>
        <p:blipFill>
          <a:blip r:embed="rId3"/>
          <a:srcRect/>
          <a:stretch>
            <a:fillRect/>
          </a:stretch>
        </p:blipFill>
        <p:spPr>
          <a:xfrm>
            <a:off x="10538957" y="215452"/>
            <a:ext cx="1364574" cy="568573"/>
          </a:xfrm>
          <a:prstGeom prst="rect">
            <a:avLst/>
          </a:prstGeom>
          <a:ln>
            <a:noFill/>
          </a:ln>
        </p:spPr>
      </p:pic>
      <p:pic>
        <p:nvPicPr>
          <p:cNvPr id="38" name="New picture"/>
          <p:cNvPicPr/>
          <p:nvPr/>
        </p:nvPicPr>
        <p:blipFill>
          <a:blip r:embed="rId4"/>
          <a:srcRect/>
          <a:stretch>
            <a:fillRect/>
          </a:stretch>
        </p:blipFill>
        <p:spPr>
          <a:xfrm flipH="1">
            <a:off x="10751071" y="3643943"/>
            <a:ext cx="1658641" cy="3035178"/>
          </a:xfrm>
          <a:prstGeom prst="rect">
            <a:avLst/>
          </a:prstGeom>
          <a:ln>
            <a:noFill/>
          </a:ln>
        </p:spPr>
      </p:pic>
      <p:graphicFrame>
        <p:nvGraphicFramePr>
          <p:cNvPr id="3" name="图示 2">
            <a:extLst>
              <a:ext uri="{FF2B5EF4-FFF2-40B4-BE49-F238E27FC236}">
                <a16:creationId xmlns:a16="http://schemas.microsoft.com/office/drawing/2014/main" id="{16CF2F7B-E73A-417B-6208-52AC7C7F7DDB}"/>
              </a:ext>
            </a:extLst>
          </p:cNvPr>
          <p:cNvGraphicFramePr/>
          <p:nvPr>
            <p:extLst>
              <p:ext uri="{D42A27DB-BD31-4B8C-83A1-F6EECF244321}">
                <p14:modId xmlns:p14="http://schemas.microsoft.com/office/powerpoint/2010/main" val="1586129287"/>
              </p:ext>
            </p:extLst>
          </p:nvPr>
        </p:nvGraphicFramePr>
        <p:xfrm>
          <a:off x="2197006" y="1193528"/>
          <a:ext cx="8554065" cy="404105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697192058"/>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blipFill dpi="0">
          <a:blip r:embed="rId2"/>
          <a:srcRect/>
          <a:stretch>
            <a:fillRect/>
          </a:stretch>
        </a:blipFill>
        <a:effectLst/>
      </p:bgPr>
    </p:bg>
    <p:spTree>
      <p:nvGrpSpPr>
        <p:cNvPr id="1" name=""/>
        <p:cNvGrpSpPr/>
        <p:nvPr/>
      </p:nvGrpSpPr>
      <p:grpSpPr>
        <a:xfrm>
          <a:off x="0" y="0"/>
          <a:ext cx="0" cy="0"/>
          <a:chOff x="0" y="0"/>
          <a:chExt cx="0" cy="0"/>
        </a:xfrm>
      </p:grpSpPr>
      <p:sp>
        <p:nvSpPr>
          <p:cNvPr id="12" name="椭圆 8"/>
          <p:cNvSpPr>
            <a:spLocks noChangeArrowheads="1"/>
          </p:cNvSpPr>
          <p:nvPr/>
        </p:nvSpPr>
        <p:spPr>
          <a:xfrm>
            <a:off x="1100983" y="1905716"/>
            <a:ext cx="3456716" cy="3456717"/>
          </a:xfrm>
          <a:prstGeom prst="ellipse">
            <a:avLst/>
          </a:prstGeom>
          <a:noFill/>
          <a:ln w="25400">
            <a:solidFill>
              <a:schemeClr val="bg1">
                <a:lumMod val="65000"/>
              </a:schemeClr>
            </a:solidFill>
            <a:bevel/>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a:p>
        </p:txBody>
      </p:sp>
      <p:sp>
        <p:nvSpPr>
          <p:cNvPr id="25" name="椭圆 36"/>
          <p:cNvSpPr>
            <a:spLocks noChangeArrowheads="1"/>
          </p:cNvSpPr>
          <p:nvPr userDrawn="1"/>
        </p:nvSpPr>
        <p:spPr>
          <a:xfrm>
            <a:off x="7646301" y="1905716"/>
            <a:ext cx="3456717" cy="3456717"/>
          </a:xfrm>
          <a:prstGeom prst="ellipse">
            <a:avLst/>
          </a:prstGeom>
          <a:noFill/>
          <a:ln w="25400">
            <a:solidFill>
              <a:schemeClr val="bg1">
                <a:lumMod val="65000"/>
              </a:schemeClr>
            </a:solidFill>
            <a:bevel/>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a:p>
        </p:txBody>
      </p:sp>
      <p:sp>
        <p:nvSpPr>
          <p:cNvPr id="35" name="文本占位符 3"/>
          <p:cNvSpPr txBox="1"/>
          <p:nvPr/>
        </p:nvSpPr>
        <p:spPr>
          <a:xfrm>
            <a:off x="1513200" y="2935607"/>
            <a:ext cx="2630294" cy="1255728"/>
          </a:xfrm>
          <a:prstGeom prst="rect">
            <a:avLst/>
          </a:prstGeom>
        </p:spPr>
        <p:txBody>
          <a:bodyPr anchor="ctr" anchorCtr="1">
            <a:spAutoFit/>
          </a:bodyPr>
          <a:lstStyle>
            <a:lvl1pPr marL="0" indent="0" algn="l" defTabSz="914400" rtl="0" eaLnBrk="1" latinLnBrk="0" hangingPunct="1">
              <a:lnSpc>
                <a:spcPct val="90000"/>
              </a:lnSpc>
              <a:spcBef>
                <a:spcPts val="1000"/>
              </a:spcBef>
              <a:buFont typeface="Arial" pitchFamily="34" charset="0"/>
              <a:buNone/>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algn="ctr"/>
            <a:r>
              <a:rPr lang="zh-CN" altLang="zh-CN" dirty="0"/>
              <a:t>坚决守住不发生规模性返贫底线</a:t>
            </a:r>
            <a:endParaRPr lang="en-US" altLang="zh-CN" sz="1800" dirty="0">
              <a:solidFill>
                <a:schemeClr val="tx1">
                  <a:lumMod val="85000"/>
                  <a:lumOff val="15000"/>
                </a:schemeClr>
              </a:solidFill>
              <a:latin typeface="思源黑体 CN Normal"/>
              <a:ea typeface="微软雅黑" panose="020B0503020204020204" pitchFamily="34" charset="-122"/>
            </a:endParaRPr>
          </a:p>
        </p:txBody>
      </p:sp>
      <p:sp>
        <p:nvSpPr>
          <p:cNvPr id="15" name="椭圆 1"/>
          <p:cNvSpPr>
            <a:spLocks noChangeArrowheads="1"/>
          </p:cNvSpPr>
          <p:nvPr/>
        </p:nvSpPr>
        <p:spPr>
          <a:xfrm>
            <a:off x="1311928" y="2200245"/>
            <a:ext cx="495816" cy="495816"/>
          </a:xfrm>
          <a:prstGeom prst="ellipse">
            <a:avLst/>
          </a:prstGeom>
          <a:solidFill>
            <a:srgbClr val="C00000"/>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dirty="0">
                <a:solidFill>
                  <a:srgbClr val="FFFFFF"/>
                </a:solidFill>
                <a:latin typeface="思源黑体 CN Normal"/>
                <a:cs typeface="Arial" panose="020B0604020202020204" pitchFamily="34" charset="0"/>
                <a:sym typeface="Arial" panose="020B0604020202020204" pitchFamily="34" charset="0"/>
              </a:rPr>
              <a:t>7</a:t>
            </a:r>
          </a:p>
        </p:txBody>
      </p:sp>
      <p:sp>
        <p:nvSpPr>
          <p:cNvPr id="17" name="椭圆 16"/>
          <p:cNvSpPr>
            <a:spLocks noChangeArrowheads="1"/>
          </p:cNvSpPr>
          <p:nvPr/>
        </p:nvSpPr>
        <p:spPr>
          <a:xfrm>
            <a:off x="7857247" y="2200245"/>
            <a:ext cx="495816" cy="495816"/>
          </a:xfrm>
          <a:prstGeom prst="ellipse">
            <a:avLst/>
          </a:prstGeom>
          <a:solidFill>
            <a:srgbClr val="C00000"/>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solidFill>
                  <a:srgbClr val="FFFFFF"/>
                </a:solidFill>
                <a:latin typeface="思源黑体 CN Normal"/>
                <a:cs typeface="Arial" panose="020B0604020202020204" pitchFamily="34" charset="0"/>
                <a:sym typeface="Arial" panose="020B0604020202020204" pitchFamily="34" charset="0"/>
              </a:rPr>
              <a:t>9</a:t>
            </a:r>
          </a:p>
        </p:txBody>
      </p:sp>
      <p:sp>
        <p:nvSpPr>
          <p:cNvPr id="18" name="文本占位符 3"/>
          <p:cNvSpPr txBox="1"/>
          <p:nvPr/>
        </p:nvSpPr>
        <p:spPr>
          <a:xfrm>
            <a:off x="4786852" y="2935606"/>
            <a:ext cx="2630294" cy="1255728"/>
          </a:xfrm>
          <a:prstGeom prst="rect">
            <a:avLst/>
          </a:prstGeom>
        </p:spPr>
        <p:txBody>
          <a:bodyPr anchor="ctr" anchorCtr="1">
            <a:spAutoFit/>
          </a:bodyPr>
          <a:lstStyle>
            <a:lvl1pPr marL="0" indent="0" algn="l" defTabSz="914400" rtl="0" eaLnBrk="1" latinLnBrk="0" hangingPunct="1">
              <a:lnSpc>
                <a:spcPct val="90000"/>
              </a:lnSpc>
              <a:spcBef>
                <a:spcPts val="1000"/>
              </a:spcBef>
              <a:buFont typeface="Arial" pitchFamily="34" charset="0"/>
              <a:buNone/>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algn="ctr"/>
            <a:r>
              <a:rPr lang="zh-CN" altLang="zh-CN" dirty="0"/>
              <a:t>增强脱贫地区和脱贫群众内生发展动力</a:t>
            </a:r>
            <a:endParaRPr lang="en-US" altLang="zh-CN" sz="1800" dirty="0">
              <a:solidFill>
                <a:schemeClr val="tx1">
                  <a:lumMod val="85000"/>
                  <a:lumOff val="15000"/>
                </a:schemeClr>
              </a:solidFill>
              <a:latin typeface="思源黑体 CN Normal"/>
              <a:ea typeface="微软雅黑" panose="020B0503020204020204" pitchFamily="34" charset="-122"/>
            </a:endParaRPr>
          </a:p>
        </p:txBody>
      </p:sp>
      <p:sp>
        <p:nvSpPr>
          <p:cNvPr id="19" name="文本占位符 3"/>
          <p:cNvSpPr txBox="1"/>
          <p:nvPr/>
        </p:nvSpPr>
        <p:spPr>
          <a:xfrm>
            <a:off x="8059512" y="3129505"/>
            <a:ext cx="2630294" cy="867930"/>
          </a:xfrm>
          <a:prstGeom prst="rect">
            <a:avLst/>
          </a:prstGeom>
        </p:spPr>
        <p:txBody>
          <a:bodyPr anchor="ctr" anchorCtr="1">
            <a:spAutoFit/>
          </a:bodyPr>
          <a:lstStyle>
            <a:lvl1pPr marL="0" indent="0" algn="l" defTabSz="914400" rtl="0" eaLnBrk="1" latinLnBrk="0" hangingPunct="1">
              <a:lnSpc>
                <a:spcPct val="90000"/>
              </a:lnSpc>
              <a:spcBef>
                <a:spcPts val="1000"/>
              </a:spcBef>
              <a:buFont typeface="Arial" pitchFamily="34" charset="0"/>
              <a:buNone/>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algn="ctr"/>
            <a:r>
              <a:rPr lang="zh-CN" altLang="zh-CN" dirty="0"/>
              <a:t>稳定完善帮扶政策</a:t>
            </a:r>
            <a:endParaRPr lang="en-US" altLang="zh-CN" sz="1800" dirty="0">
              <a:solidFill>
                <a:schemeClr val="tx1">
                  <a:lumMod val="85000"/>
                  <a:lumOff val="15000"/>
                </a:schemeClr>
              </a:solidFill>
              <a:latin typeface="思源黑体 CN Normal"/>
              <a:ea typeface="微软雅黑" panose="020B0503020204020204" pitchFamily="34" charset="-122"/>
            </a:endParaRPr>
          </a:p>
        </p:txBody>
      </p:sp>
      <p:sp>
        <p:nvSpPr>
          <p:cNvPr id="13" name="椭圆 33"/>
          <p:cNvSpPr>
            <a:spLocks noChangeArrowheads="1"/>
          </p:cNvSpPr>
          <p:nvPr/>
        </p:nvSpPr>
        <p:spPr>
          <a:xfrm>
            <a:off x="4372648" y="1905716"/>
            <a:ext cx="3456716" cy="3456717"/>
          </a:xfrm>
          <a:prstGeom prst="ellipse">
            <a:avLst/>
          </a:prstGeom>
          <a:noFill/>
          <a:ln w="25400">
            <a:solidFill>
              <a:schemeClr val="bg1">
                <a:lumMod val="65000"/>
              </a:schemeClr>
            </a:solidFill>
            <a:bevel/>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a:p>
        </p:txBody>
      </p:sp>
      <p:sp>
        <p:nvSpPr>
          <p:cNvPr id="16" name="椭圆 15"/>
          <p:cNvSpPr>
            <a:spLocks noChangeArrowheads="1"/>
          </p:cNvSpPr>
          <p:nvPr/>
        </p:nvSpPr>
        <p:spPr>
          <a:xfrm>
            <a:off x="4585582" y="2200245"/>
            <a:ext cx="495816" cy="495816"/>
          </a:xfrm>
          <a:prstGeom prst="ellipse">
            <a:avLst/>
          </a:prstGeom>
          <a:solidFill>
            <a:srgbClr val="C00000"/>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solidFill>
                  <a:srgbClr val="FFFFFF"/>
                </a:solidFill>
                <a:latin typeface="思源黑体 CN Normal"/>
                <a:cs typeface="Arial" panose="020B0604020202020204" pitchFamily="34" charset="0"/>
                <a:sym typeface="Arial" panose="020B0604020202020204" pitchFamily="34" charset="0"/>
              </a:rPr>
              <a:t>8</a:t>
            </a:r>
          </a:p>
        </p:txBody>
      </p:sp>
      <p:sp>
        <p:nvSpPr>
          <p:cNvPr id="36" name="矩形 12"/>
          <p:cNvSpPr/>
          <p:nvPr/>
        </p:nvSpPr>
        <p:spPr>
          <a:xfrm>
            <a:off x="0" y="6571163"/>
            <a:ext cx="12205939" cy="286837"/>
          </a:xfrm>
          <a:prstGeom prst="rect">
            <a:avLst/>
          </a:prstGeom>
          <a:solidFill>
            <a:srgbClr val="C00000"/>
          </a:solidFill>
          <a:ln w="19050" cap="flat" cmpd="sng" algn="ctr">
            <a:noFill/>
            <a:prstDash val="solid"/>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endParaRPr/>
          </a:p>
        </p:txBody>
      </p:sp>
      <p:sp>
        <p:nvSpPr>
          <p:cNvPr id="37" name="矩形 14"/>
          <p:cNvSpPr/>
          <p:nvPr/>
        </p:nvSpPr>
        <p:spPr>
          <a:xfrm>
            <a:off x="1066800" y="268060"/>
            <a:ext cx="9070149" cy="46166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r>
              <a:rPr lang="zh-CN" altLang="en-US" sz="2400" b="1" dirty="0">
                <a:solidFill>
                  <a:srgbClr val="C00000"/>
                </a:solidFill>
                <a:ea typeface="微软雅黑" panose="020B0503020204020204" pitchFamily="34" charset="-122"/>
              </a:rPr>
              <a:t>五、</a:t>
            </a:r>
            <a:r>
              <a:rPr lang="zh-CN" altLang="zh-CN" sz="2400" b="1" dirty="0">
                <a:solidFill>
                  <a:srgbClr val="C00000"/>
                </a:solidFill>
                <a:ea typeface="微软雅黑" panose="020B0503020204020204" pitchFamily="34" charset="-122"/>
              </a:rPr>
              <a:t>巩固拓展脱贫攻坚成果</a:t>
            </a:r>
            <a:endParaRPr lang="en-US" altLang="zh-CN" sz="2400" b="1" dirty="0">
              <a:solidFill>
                <a:srgbClr val="C00000"/>
              </a:solidFill>
              <a:ea typeface="微软雅黑" panose="020B0503020204020204" pitchFamily="34" charset="-122"/>
            </a:endParaRPr>
          </a:p>
        </p:txBody>
      </p:sp>
      <p:sp>
        <p:nvSpPr>
          <p:cNvPr id="38" name="Freeform 29"/>
          <p:cNvSpPr/>
          <p:nvPr/>
        </p:nvSpPr>
        <p:spPr>
          <a:xfrm>
            <a:off x="288469" y="221898"/>
            <a:ext cx="619956" cy="553991"/>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solidFill>
            <a:srgbClr val="C00000"/>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endParaRPr/>
          </a:p>
        </p:txBody>
      </p:sp>
      <p:pic>
        <p:nvPicPr>
          <p:cNvPr id="39" name="New picture"/>
          <p:cNvPicPr/>
          <p:nvPr/>
        </p:nvPicPr>
        <p:blipFill>
          <a:blip r:embed="rId3"/>
          <a:srcRect/>
          <a:stretch>
            <a:fillRect/>
          </a:stretch>
        </p:blipFill>
        <p:spPr>
          <a:xfrm>
            <a:off x="10538957" y="215452"/>
            <a:ext cx="1364574" cy="568573"/>
          </a:xfrm>
          <a:prstGeom prst="rect">
            <a:avLst/>
          </a:prstGeom>
          <a:ln>
            <a:noFill/>
          </a:ln>
        </p:spPr>
      </p:pic>
      <p:pic>
        <p:nvPicPr>
          <p:cNvPr id="40" name="New picture"/>
          <p:cNvPicPr/>
          <p:nvPr/>
        </p:nvPicPr>
        <p:blipFill>
          <a:blip r:embed="rId4"/>
          <a:srcRect/>
          <a:stretch>
            <a:fillRect/>
          </a:stretch>
        </p:blipFill>
        <p:spPr>
          <a:xfrm flipH="1">
            <a:off x="10751071" y="3643943"/>
            <a:ext cx="1658641" cy="3035178"/>
          </a:xfrm>
          <a:prstGeom prst="rect">
            <a:avLst/>
          </a:prstGeom>
          <a:ln>
            <a:noFill/>
          </a:ln>
        </p:spPr>
      </p:pic>
    </p:spTree>
    <p:extLst>
      <p:ext uri="{BB962C8B-B14F-4D97-AF65-F5344CB8AC3E}">
        <p14:creationId xmlns:p14="http://schemas.microsoft.com/office/powerpoint/2010/main" val="240317775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rLst="">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grpId="2" nodeType="with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rLst="">
                                      <p:cBhvr>
                                        <p:cTn id="12" dur="1000"/>
                                        <p:tgtEl>
                                          <p:spTgt spid="35"/>
                                        </p:tgtEl>
                                      </p:cBhvr>
                                    </p:animEffect>
                                    <p:anim calcmode="lin" valueType="num">
                                      <p:cBhvr>
                                        <p:cTn id="13" dur="1000" fill="hold"/>
                                        <p:tgtEl>
                                          <p:spTgt spid="35"/>
                                        </p:tgtEl>
                                        <p:attrNameLst>
                                          <p:attrName>ppt_x</p:attrName>
                                        </p:attrNameLst>
                                      </p:cBhvr>
                                      <p:tavLst>
                                        <p:tav tm="0">
                                          <p:val>
                                            <p:strVal val="#ppt_x"/>
                                          </p:val>
                                        </p:tav>
                                        <p:tav tm="100000">
                                          <p:val>
                                            <p:strVal val="#ppt_x"/>
                                          </p:val>
                                        </p:tav>
                                      </p:tavLst>
                                    </p:anim>
                                    <p:anim calcmode="lin" valueType="num">
                                      <p:cBhvr>
                                        <p:cTn id="14" dur="1000" fill="hold"/>
                                        <p:tgtEl>
                                          <p:spTgt spid="35"/>
                                        </p:tgtEl>
                                        <p:attrNameLst>
                                          <p:attrName>ppt_y</p:attrName>
                                        </p:attrNameLst>
                                      </p:cBhvr>
                                      <p:tavLst>
                                        <p:tav tm="0">
                                          <p:val>
                                            <p:strVal val="#ppt_y+.1"/>
                                          </p:val>
                                        </p:tav>
                                        <p:tav tm="100000">
                                          <p:val>
                                            <p:strVal val="#ppt_y"/>
                                          </p:val>
                                        </p:tav>
                                      </p:tavLst>
                                    </p:anim>
                                  </p:childTnLst>
                                </p:cTn>
                              </p:par>
                              <p:par>
                                <p:cTn id="15" presetID="42" presetClass="entr" presetSubtype="0" fill="hold" grpId="3"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rLst="">
                                      <p:cBhvr>
                                        <p:cTn id="17" dur="1000"/>
                                        <p:tgtEl>
                                          <p:spTgt spid="15"/>
                                        </p:tgtEl>
                                      </p:cBhvr>
                                    </p:animEffect>
                                    <p:anim calcmode="lin" valueType="num">
                                      <p:cBhvr>
                                        <p:cTn id="18" dur="1000" fill="hold"/>
                                        <p:tgtEl>
                                          <p:spTgt spid="15"/>
                                        </p:tgtEl>
                                        <p:attrNameLst>
                                          <p:attrName>ppt_x</p:attrName>
                                        </p:attrNameLst>
                                      </p:cBhvr>
                                      <p:tavLst>
                                        <p:tav tm="0">
                                          <p:val>
                                            <p:strVal val="#ppt_x"/>
                                          </p:val>
                                        </p:tav>
                                        <p:tav tm="100000">
                                          <p:val>
                                            <p:strVal val="#ppt_x"/>
                                          </p:val>
                                        </p:tav>
                                      </p:tavLst>
                                    </p:anim>
                                    <p:anim calcmode="lin" valueType="num">
                                      <p:cBhvr>
                                        <p:cTn id="1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5"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rLst="">
                                      <p:cBhvr>
                                        <p:cTn id="24" dur="1000"/>
                                        <p:tgtEl>
                                          <p:spTgt spid="18"/>
                                        </p:tgtEl>
                                      </p:cBhvr>
                                    </p:animEffect>
                                    <p:anim calcmode="lin" valueType="num">
                                      <p:cBhvr>
                                        <p:cTn id="25" dur="1000" fill="hold"/>
                                        <p:tgtEl>
                                          <p:spTgt spid="18"/>
                                        </p:tgtEl>
                                        <p:attrNameLst>
                                          <p:attrName>ppt_x</p:attrName>
                                        </p:attrNameLst>
                                      </p:cBhvr>
                                      <p:tavLst>
                                        <p:tav tm="0">
                                          <p:val>
                                            <p:strVal val="#ppt_x"/>
                                          </p:val>
                                        </p:tav>
                                        <p:tav tm="100000">
                                          <p:val>
                                            <p:strVal val="#ppt_x"/>
                                          </p:val>
                                        </p:tav>
                                      </p:tavLst>
                                    </p:anim>
                                    <p:anim calcmode="lin" valueType="num">
                                      <p:cBhvr>
                                        <p:cTn id="26" dur="1000" fill="hold"/>
                                        <p:tgtEl>
                                          <p:spTgt spid="18"/>
                                        </p:tgtEl>
                                        <p:attrNameLst>
                                          <p:attrName>ppt_y</p:attrName>
                                        </p:attrNameLst>
                                      </p:cBhvr>
                                      <p:tavLst>
                                        <p:tav tm="0">
                                          <p:val>
                                            <p:strVal val="#ppt_y+.1"/>
                                          </p:val>
                                        </p:tav>
                                        <p:tav tm="100000">
                                          <p:val>
                                            <p:strVal val="#ppt_y"/>
                                          </p:val>
                                        </p:tav>
                                      </p:tavLst>
                                    </p:anim>
                                  </p:childTnLst>
                                </p:cTn>
                              </p:par>
                              <p:par>
                                <p:cTn id="27" presetID="42" presetClass="entr" presetSubtype="0" fill="hold" grpId="7"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rLst="">
                                      <p:cBhvr>
                                        <p:cTn id="29" dur="1000"/>
                                        <p:tgtEl>
                                          <p:spTgt spid="13"/>
                                        </p:tgtEl>
                                      </p:cBhvr>
                                    </p:animEffect>
                                    <p:anim calcmode="lin" valueType="num">
                                      <p:cBhvr>
                                        <p:cTn id="30" dur="1000" fill="hold"/>
                                        <p:tgtEl>
                                          <p:spTgt spid="13"/>
                                        </p:tgtEl>
                                        <p:attrNameLst>
                                          <p:attrName>ppt_x</p:attrName>
                                        </p:attrNameLst>
                                      </p:cBhvr>
                                      <p:tavLst>
                                        <p:tav tm="0">
                                          <p:val>
                                            <p:strVal val="#ppt_x"/>
                                          </p:val>
                                        </p:tav>
                                        <p:tav tm="100000">
                                          <p:val>
                                            <p:strVal val="#ppt_x"/>
                                          </p:val>
                                        </p:tav>
                                      </p:tavLst>
                                    </p:anim>
                                    <p:anim calcmode="lin" valueType="num">
                                      <p:cBhvr>
                                        <p:cTn id="31" dur="1000" fill="hold"/>
                                        <p:tgtEl>
                                          <p:spTgt spid="13"/>
                                        </p:tgtEl>
                                        <p:attrNameLst>
                                          <p:attrName>ppt_y</p:attrName>
                                        </p:attrNameLst>
                                      </p:cBhvr>
                                      <p:tavLst>
                                        <p:tav tm="0">
                                          <p:val>
                                            <p:strVal val="#ppt_y+.1"/>
                                          </p:val>
                                        </p:tav>
                                        <p:tav tm="100000">
                                          <p:val>
                                            <p:strVal val="#ppt_y"/>
                                          </p:val>
                                        </p:tav>
                                      </p:tavLst>
                                    </p:anim>
                                  </p:childTnLst>
                                </p:cTn>
                              </p:par>
                              <p:par>
                                <p:cTn id="32" presetID="42" presetClass="entr" presetSubtype="0" fill="hold" grpId="8"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rLst="">
                                      <p:cBhvr>
                                        <p:cTn id="34" dur="1000"/>
                                        <p:tgtEl>
                                          <p:spTgt spid="16"/>
                                        </p:tgtEl>
                                      </p:cBhvr>
                                    </p:animEffect>
                                    <p:anim calcmode="lin" valueType="num">
                                      <p:cBhvr>
                                        <p:cTn id="35" dur="1000" fill="hold"/>
                                        <p:tgtEl>
                                          <p:spTgt spid="16"/>
                                        </p:tgtEl>
                                        <p:attrNameLst>
                                          <p:attrName>ppt_x</p:attrName>
                                        </p:attrNameLst>
                                      </p:cBhvr>
                                      <p:tavLst>
                                        <p:tav tm="0">
                                          <p:val>
                                            <p:strVal val="#ppt_x"/>
                                          </p:val>
                                        </p:tav>
                                        <p:tav tm="100000">
                                          <p:val>
                                            <p:strVal val="#ppt_x"/>
                                          </p:val>
                                        </p:tav>
                                      </p:tavLst>
                                    </p:anim>
                                    <p:anim calcmode="lin" valueType="num">
                                      <p:cBhvr>
                                        <p:cTn id="3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1" nodeType="click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fade" prLst="">
                                      <p:cBhvr>
                                        <p:cTn id="41" dur="1000"/>
                                        <p:tgtEl>
                                          <p:spTgt spid="25"/>
                                        </p:tgtEl>
                                      </p:cBhvr>
                                    </p:animEffect>
                                    <p:anim calcmode="lin" valueType="num">
                                      <p:cBhvr>
                                        <p:cTn id="42" dur="1000" fill="hold"/>
                                        <p:tgtEl>
                                          <p:spTgt spid="25"/>
                                        </p:tgtEl>
                                        <p:attrNameLst>
                                          <p:attrName>ppt_x</p:attrName>
                                        </p:attrNameLst>
                                      </p:cBhvr>
                                      <p:tavLst>
                                        <p:tav tm="0">
                                          <p:val>
                                            <p:strVal val="#ppt_x"/>
                                          </p:val>
                                        </p:tav>
                                        <p:tav tm="100000">
                                          <p:val>
                                            <p:strVal val="#ppt_x"/>
                                          </p:val>
                                        </p:tav>
                                      </p:tavLst>
                                    </p:anim>
                                    <p:anim calcmode="lin" valueType="num">
                                      <p:cBhvr>
                                        <p:cTn id="43" dur="1000" fill="hold"/>
                                        <p:tgtEl>
                                          <p:spTgt spid="25"/>
                                        </p:tgtEl>
                                        <p:attrNameLst>
                                          <p:attrName>ppt_y</p:attrName>
                                        </p:attrNameLst>
                                      </p:cBhvr>
                                      <p:tavLst>
                                        <p:tav tm="0">
                                          <p:val>
                                            <p:strVal val="#ppt_y+.1"/>
                                          </p:val>
                                        </p:tav>
                                        <p:tav tm="100000">
                                          <p:val>
                                            <p:strVal val="#ppt_y"/>
                                          </p:val>
                                        </p:tav>
                                      </p:tavLst>
                                    </p:anim>
                                  </p:childTnLst>
                                </p:cTn>
                              </p:par>
                              <p:par>
                                <p:cTn id="44" presetID="42" presetClass="entr" presetSubtype="0" fill="hold" grpId="4"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rLst="">
                                      <p:cBhvr>
                                        <p:cTn id="46" dur="1000"/>
                                        <p:tgtEl>
                                          <p:spTgt spid="17"/>
                                        </p:tgtEl>
                                      </p:cBhvr>
                                    </p:animEffect>
                                    <p:anim calcmode="lin" valueType="num">
                                      <p:cBhvr>
                                        <p:cTn id="47" dur="1000" fill="hold"/>
                                        <p:tgtEl>
                                          <p:spTgt spid="17"/>
                                        </p:tgtEl>
                                        <p:attrNameLst>
                                          <p:attrName>ppt_x</p:attrName>
                                        </p:attrNameLst>
                                      </p:cBhvr>
                                      <p:tavLst>
                                        <p:tav tm="0">
                                          <p:val>
                                            <p:strVal val="#ppt_x"/>
                                          </p:val>
                                        </p:tav>
                                        <p:tav tm="100000">
                                          <p:val>
                                            <p:strVal val="#ppt_x"/>
                                          </p:val>
                                        </p:tav>
                                      </p:tavLst>
                                    </p:anim>
                                    <p:anim calcmode="lin" valueType="num">
                                      <p:cBhvr>
                                        <p:cTn id="48" dur="1000" fill="hold"/>
                                        <p:tgtEl>
                                          <p:spTgt spid="17"/>
                                        </p:tgtEl>
                                        <p:attrNameLst>
                                          <p:attrName>ppt_y</p:attrName>
                                        </p:attrNameLst>
                                      </p:cBhvr>
                                      <p:tavLst>
                                        <p:tav tm="0">
                                          <p:val>
                                            <p:strVal val="#ppt_y+.1"/>
                                          </p:val>
                                        </p:tav>
                                        <p:tav tm="100000">
                                          <p:val>
                                            <p:strVal val="#ppt_y"/>
                                          </p:val>
                                        </p:tav>
                                      </p:tavLst>
                                    </p:anim>
                                  </p:childTnLst>
                                </p:cTn>
                              </p:par>
                              <p:par>
                                <p:cTn id="49" presetID="42" presetClass="entr" presetSubtype="0" fill="hold" grpId="6" nodeType="with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fade" prLst="">
                                      <p:cBhvr>
                                        <p:cTn id="51" dur="1000"/>
                                        <p:tgtEl>
                                          <p:spTgt spid="19"/>
                                        </p:tgtEl>
                                      </p:cBhvr>
                                    </p:animEffect>
                                    <p:anim calcmode="lin" valueType="num">
                                      <p:cBhvr>
                                        <p:cTn id="52" dur="1000" fill="hold"/>
                                        <p:tgtEl>
                                          <p:spTgt spid="19"/>
                                        </p:tgtEl>
                                        <p:attrNameLst>
                                          <p:attrName>ppt_x</p:attrName>
                                        </p:attrNameLst>
                                      </p:cBhvr>
                                      <p:tavLst>
                                        <p:tav tm="0">
                                          <p:val>
                                            <p:strVal val="#ppt_x"/>
                                          </p:val>
                                        </p:tav>
                                        <p:tav tm="100000">
                                          <p:val>
                                            <p:strVal val="#ppt_x"/>
                                          </p:val>
                                        </p:tav>
                                      </p:tavLst>
                                    </p:anim>
                                    <p:anim calcmode="lin" valueType="num">
                                      <p:cBhvr>
                                        <p:cTn id="5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5" grpId="1" animBg="1"/>
      <p:bldP spid="35" grpId="2"/>
      <p:bldP spid="15" grpId="3" animBg="1"/>
      <p:bldP spid="17" grpId="4" animBg="1"/>
      <p:bldP spid="18" grpId="5"/>
      <p:bldP spid="19" grpId="6"/>
      <p:bldP spid="13" grpId="7" animBg="1"/>
      <p:bldP spid="16" grpId="8"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a:blip r:embed="rId2"/>
          <a:srcRect/>
          <a:stretch>
            <a:fillRect/>
          </a:stretch>
        </a:blipFill>
        <a:effectLst/>
      </p:bgPr>
    </p:bg>
    <p:spTree>
      <p:nvGrpSpPr>
        <p:cNvPr id="1" name=""/>
        <p:cNvGrpSpPr/>
        <p:nvPr/>
      </p:nvGrpSpPr>
      <p:grpSpPr>
        <a:xfrm>
          <a:off x="0" y="0"/>
          <a:ext cx="0" cy="0"/>
          <a:chOff x="0" y="0"/>
          <a:chExt cx="0" cy="0"/>
        </a:xfrm>
      </p:grpSpPr>
      <p:sp>
        <p:nvSpPr>
          <p:cNvPr id="24" name="文本框 4"/>
          <p:cNvSpPr txBox="1">
            <a:spLocks noChangeArrowheads="1"/>
          </p:cNvSpPr>
          <p:nvPr/>
        </p:nvSpPr>
        <p:spPr>
          <a:xfrm>
            <a:off x="1566241" y="1742229"/>
            <a:ext cx="9281361" cy="68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等线" panose="02010600030101010101" pitchFamily="2" charset="-122"/>
                <a:ea typeface="等线" panose="02010600030101010101" pitchFamily="2" charset="-122"/>
              </a:defRPr>
            </a:lvl1pPr>
            <a:lvl2pPr>
              <a:defRPr>
                <a:solidFill>
                  <a:schemeClr val="tx1"/>
                </a:solidFill>
                <a:latin typeface="等线" panose="02010600030101010101" pitchFamily="2" charset="-122"/>
                <a:ea typeface="等线" panose="02010600030101010101" pitchFamily="2" charset="-122"/>
              </a:defRPr>
            </a:lvl2pPr>
            <a:lvl3pPr>
              <a:defRPr>
                <a:solidFill>
                  <a:schemeClr val="tx1"/>
                </a:solidFill>
                <a:latin typeface="等线" panose="02010600030101010101" pitchFamily="2" charset="-122"/>
                <a:ea typeface="等线" panose="02010600030101010101" pitchFamily="2" charset="-122"/>
              </a:defRPr>
            </a:lvl3pPr>
            <a:lvl4pPr>
              <a:defRPr>
                <a:solidFill>
                  <a:schemeClr val="tx1"/>
                </a:solidFill>
                <a:latin typeface="等线" panose="02010600030101010101" pitchFamily="2" charset="-122"/>
                <a:ea typeface="等线" panose="02010600030101010101" pitchFamily="2" charset="-122"/>
              </a:defRPr>
            </a:lvl4pPr>
            <a:lvl5pPr>
              <a:defRPr>
                <a:solidFill>
                  <a:schemeClr val="tx1"/>
                </a:solidFill>
                <a:latin typeface="等线" panose="02010600030101010101" pitchFamily="2" charset="-122"/>
                <a:ea typeface="等线"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等线" panose="02010600030101010101" pitchFamily="2" charset="-122"/>
                <a:ea typeface="等线"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等线" panose="02010600030101010101" pitchFamily="2" charset="-122"/>
                <a:ea typeface="等线"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等线" panose="02010600030101010101" pitchFamily="2" charset="-122"/>
                <a:ea typeface="等线"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等线" panose="02010600030101010101" pitchFamily="2" charset="-122"/>
                <a:ea typeface="等线" panose="02010600030101010101" pitchFamily="2" charset="-122"/>
              </a:defRPr>
            </a:lvl9pPr>
          </a:lstStyle>
          <a:p>
            <a:pPr lvl="0" algn="just" fontAlgn="base" latinLnBrk="1">
              <a:lnSpc>
                <a:spcPts val="2250"/>
              </a:lnSpc>
              <a:spcBef>
                <a:spcPts val="1125"/>
              </a:spcBef>
              <a:spcAft>
                <a:spcPct val="0"/>
              </a:spcAft>
              <a:defRPr/>
            </a:pPr>
            <a:r>
              <a:rPr lang="zh-CN" altLang="zh-CN" sz="2400" dirty="0">
                <a:solidFill>
                  <a:srgbClr val="000000"/>
                </a:solidFill>
                <a:latin typeface="Arial" panose="020B0604020202020204" pitchFamily="34" charset="0"/>
                <a:ea typeface="宋体" panose="02010600030101010101" pitchFamily="2" charset="-122"/>
                <a:cs typeface="Arial" panose="020B0604020202020204" pitchFamily="34" charset="0"/>
              </a:rPr>
              <a:t>健全分层分类的社会救助体系，做好兜底保障。巩固提升</a:t>
            </a:r>
            <a:r>
              <a:rPr lang="en-US" altLang="zh-CN" sz="2400" dirty="0">
                <a:solidFill>
                  <a:srgbClr val="000000"/>
                </a:solidFill>
                <a:latin typeface="Arial" panose="020B0604020202020204" pitchFamily="34" charset="0"/>
                <a:ea typeface="宋体" panose="02010600030101010101" pitchFamily="2" charset="-122"/>
                <a:cs typeface="Arial" panose="020B0604020202020204" pitchFamily="34" charset="0"/>
              </a:rPr>
              <a:t>“</a:t>
            </a:r>
            <a:r>
              <a:rPr lang="zh-CN" altLang="zh-CN" sz="2400" dirty="0">
                <a:solidFill>
                  <a:srgbClr val="000000"/>
                </a:solidFill>
                <a:latin typeface="Arial" panose="020B0604020202020204" pitchFamily="34" charset="0"/>
                <a:ea typeface="宋体" panose="02010600030101010101" pitchFamily="2" charset="-122"/>
                <a:cs typeface="Arial" panose="020B0604020202020204" pitchFamily="34" charset="0"/>
              </a:rPr>
              <a:t>三保障</a:t>
            </a:r>
            <a:r>
              <a:rPr lang="en-US" altLang="zh-CN" sz="2400" dirty="0">
                <a:solidFill>
                  <a:srgbClr val="000000"/>
                </a:solidFill>
                <a:latin typeface="Arial" panose="020B0604020202020204" pitchFamily="34" charset="0"/>
                <a:ea typeface="宋体" panose="02010600030101010101" pitchFamily="2" charset="-122"/>
                <a:cs typeface="Arial" panose="020B0604020202020204" pitchFamily="34" charset="0"/>
              </a:rPr>
              <a:t>”</a:t>
            </a:r>
            <a:r>
              <a:rPr lang="zh-CN" altLang="zh-CN" sz="2400" dirty="0">
                <a:solidFill>
                  <a:srgbClr val="000000"/>
                </a:solidFill>
                <a:latin typeface="Arial" panose="020B0604020202020204" pitchFamily="34" charset="0"/>
                <a:ea typeface="宋体" panose="02010600030101010101" pitchFamily="2" charset="-122"/>
                <a:cs typeface="Arial" panose="020B0604020202020204" pitchFamily="34" charset="0"/>
              </a:rPr>
              <a:t>和饮水安全保障成果。</a:t>
            </a:r>
            <a:endParaRPr lang="en-US" altLang="zh-CN" sz="2400" dirty="0">
              <a:solidFill>
                <a:srgbClr val="000000"/>
              </a:solidFill>
              <a:latin typeface="Arial" panose="020B0604020202020204" pitchFamily="34" charset="0"/>
              <a:ea typeface="宋体" panose="02010600030101010101" pitchFamily="2" charset="-122"/>
              <a:cs typeface="Arial" panose="020B0604020202020204" pitchFamily="34" charset="0"/>
              <a:sym typeface="+mn-lt"/>
            </a:endParaRPr>
          </a:p>
        </p:txBody>
      </p:sp>
      <p:sp>
        <p:nvSpPr>
          <p:cNvPr id="25" name="燕尾形 16"/>
          <p:cNvSpPr/>
          <p:nvPr/>
        </p:nvSpPr>
        <p:spPr>
          <a:xfrm>
            <a:off x="1064981" y="1873140"/>
            <a:ext cx="344487" cy="420414"/>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a:p>
        </p:txBody>
      </p:sp>
      <p:sp>
        <p:nvSpPr>
          <p:cNvPr id="26" name="文本框 4"/>
          <p:cNvSpPr txBox="1">
            <a:spLocks noChangeArrowheads="1"/>
          </p:cNvSpPr>
          <p:nvPr/>
        </p:nvSpPr>
        <p:spPr>
          <a:xfrm>
            <a:off x="1566241" y="3087881"/>
            <a:ext cx="9281361" cy="68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等线" panose="02010600030101010101" pitchFamily="2" charset="-122"/>
                <a:ea typeface="等线" panose="02010600030101010101" pitchFamily="2" charset="-122"/>
              </a:defRPr>
            </a:lvl1pPr>
            <a:lvl2pPr>
              <a:defRPr>
                <a:solidFill>
                  <a:schemeClr val="tx1"/>
                </a:solidFill>
                <a:latin typeface="等线" panose="02010600030101010101" pitchFamily="2" charset="-122"/>
                <a:ea typeface="等线" panose="02010600030101010101" pitchFamily="2" charset="-122"/>
              </a:defRPr>
            </a:lvl2pPr>
            <a:lvl3pPr>
              <a:defRPr>
                <a:solidFill>
                  <a:schemeClr val="tx1"/>
                </a:solidFill>
                <a:latin typeface="等线" panose="02010600030101010101" pitchFamily="2" charset="-122"/>
                <a:ea typeface="等线" panose="02010600030101010101" pitchFamily="2" charset="-122"/>
              </a:defRPr>
            </a:lvl3pPr>
            <a:lvl4pPr>
              <a:defRPr>
                <a:solidFill>
                  <a:schemeClr val="tx1"/>
                </a:solidFill>
                <a:latin typeface="等线" panose="02010600030101010101" pitchFamily="2" charset="-122"/>
                <a:ea typeface="等线" panose="02010600030101010101" pitchFamily="2" charset="-122"/>
              </a:defRPr>
            </a:lvl4pPr>
            <a:lvl5pPr>
              <a:defRPr>
                <a:solidFill>
                  <a:schemeClr val="tx1"/>
                </a:solidFill>
                <a:latin typeface="等线" panose="02010600030101010101" pitchFamily="2" charset="-122"/>
                <a:ea typeface="等线"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等线" panose="02010600030101010101" pitchFamily="2" charset="-122"/>
                <a:ea typeface="等线"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等线" panose="02010600030101010101" pitchFamily="2" charset="-122"/>
                <a:ea typeface="等线"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等线" panose="02010600030101010101" pitchFamily="2" charset="-122"/>
                <a:ea typeface="等线"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等线" panose="02010600030101010101" pitchFamily="2" charset="-122"/>
                <a:ea typeface="等线" panose="02010600030101010101" pitchFamily="2" charset="-122"/>
              </a:defRPr>
            </a:lvl9pPr>
          </a:lstStyle>
          <a:p>
            <a:pPr algn="just" latinLnBrk="1">
              <a:lnSpc>
                <a:spcPts val="2250"/>
              </a:lnSpc>
              <a:spcBef>
                <a:spcPts val="1125"/>
              </a:spcBef>
            </a:pPr>
            <a:r>
              <a:rPr lang="zh-CN" altLang="zh-CN" sz="2400" dirty="0">
                <a:solidFill>
                  <a:srgbClr val="000000"/>
                </a:solidFill>
                <a:effectLst/>
                <a:latin typeface="Arial" panose="020B0604020202020204" pitchFamily="34" charset="0"/>
                <a:ea typeface="宋体" panose="02010600030101010101" pitchFamily="2" charset="-122"/>
                <a:cs typeface="Arial" panose="020B0604020202020204" pitchFamily="34" charset="0"/>
              </a:rPr>
              <a:t>深入开展巩固易地搬迁脱贫成果专项行动和搬迁群众就业帮扶专项行动。</a:t>
            </a:r>
            <a:endParaRPr lang="zh-CN" altLang="zh-CN" sz="24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27" name="燕尾形 16"/>
          <p:cNvSpPr/>
          <p:nvPr/>
        </p:nvSpPr>
        <p:spPr>
          <a:xfrm>
            <a:off x="1064981" y="3218793"/>
            <a:ext cx="344487" cy="420414"/>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a:p>
        </p:txBody>
      </p:sp>
      <p:sp>
        <p:nvSpPr>
          <p:cNvPr id="28" name="文本框 4"/>
          <p:cNvSpPr txBox="1">
            <a:spLocks noChangeArrowheads="1"/>
          </p:cNvSpPr>
          <p:nvPr/>
        </p:nvSpPr>
        <p:spPr>
          <a:xfrm>
            <a:off x="1566241" y="4524129"/>
            <a:ext cx="9281361" cy="68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等线" panose="02010600030101010101" pitchFamily="2" charset="-122"/>
                <a:ea typeface="等线" panose="02010600030101010101" pitchFamily="2" charset="-122"/>
              </a:defRPr>
            </a:lvl1pPr>
            <a:lvl2pPr>
              <a:defRPr>
                <a:solidFill>
                  <a:schemeClr val="tx1"/>
                </a:solidFill>
                <a:latin typeface="等线" panose="02010600030101010101" pitchFamily="2" charset="-122"/>
                <a:ea typeface="等线" panose="02010600030101010101" pitchFamily="2" charset="-122"/>
              </a:defRPr>
            </a:lvl2pPr>
            <a:lvl3pPr>
              <a:defRPr>
                <a:solidFill>
                  <a:schemeClr val="tx1"/>
                </a:solidFill>
                <a:latin typeface="等线" panose="02010600030101010101" pitchFamily="2" charset="-122"/>
                <a:ea typeface="等线" panose="02010600030101010101" pitchFamily="2" charset="-122"/>
              </a:defRPr>
            </a:lvl3pPr>
            <a:lvl4pPr>
              <a:defRPr>
                <a:solidFill>
                  <a:schemeClr val="tx1"/>
                </a:solidFill>
                <a:latin typeface="等线" panose="02010600030101010101" pitchFamily="2" charset="-122"/>
                <a:ea typeface="等线" panose="02010600030101010101" pitchFamily="2" charset="-122"/>
              </a:defRPr>
            </a:lvl4pPr>
            <a:lvl5pPr>
              <a:defRPr>
                <a:solidFill>
                  <a:schemeClr val="tx1"/>
                </a:solidFill>
                <a:latin typeface="等线" panose="02010600030101010101" pitchFamily="2" charset="-122"/>
                <a:ea typeface="等线"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等线" panose="02010600030101010101" pitchFamily="2" charset="-122"/>
                <a:ea typeface="等线"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等线" panose="02010600030101010101" pitchFamily="2" charset="-122"/>
                <a:ea typeface="等线"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等线" panose="02010600030101010101" pitchFamily="2" charset="-122"/>
                <a:ea typeface="等线"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等线" panose="02010600030101010101" pitchFamily="2" charset="-122"/>
                <a:ea typeface="等线" panose="02010600030101010101" pitchFamily="2" charset="-122"/>
              </a:defRPr>
            </a:lvl9pPr>
          </a:lstStyle>
          <a:p>
            <a:pPr algn="just" latinLnBrk="1">
              <a:lnSpc>
                <a:spcPts val="2250"/>
              </a:lnSpc>
              <a:spcBef>
                <a:spcPts val="1125"/>
              </a:spcBef>
            </a:pPr>
            <a:r>
              <a:rPr lang="zh-CN" altLang="zh-CN" sz="2400" dirty="0">
                <a:solidFill>
                  <a:srgbClr val="000000"/>
                </a:solidFill>
                <a:effectLst/>
                <a:latin typeface="Arial" panose="020B0604020202020204" pitchFamily="34" charset="0"/>
                <a:ea typeface="宋体" panose="02010600030101010101" pitchFamily="2" charset="-122"/>
                <a:cs typeface="Arial" panose="020B0604020202020204" pitchFamily="34" charset="0"/>
              </a:rPr>
              <a:t>深入推进</a:t>
            </a:r>
            <a:r>
              <a:rPr lang="en-US" altLang="zh-CN" sz="2400" dirty="0">
                <a:solidFill>
                  <a:srgbClr val="000000"/>
                </a:solidFill>
                <a:effectLst/>
                <a:latin typeface="Arial" panose="020B0604020202020204" pitchFamily="34" charset="0"/>
                <a:ea typeface="宋体" panose="02010600030101010101" pitchFamily="2" charset="-122"/>
                <a:cs typeface="宋体" panose="02010600030101010101" pitchFamily="2" charset="-122"/>
              </a:rPr>
              <a:t>“</a:t>
            </a:r>
            <a:r>
              <a:rPr lang="zh-CN" altLang="zh-CN" sz="2400" dirty="0">
                <a:solidFill>
                  <a:srgbClr val="000000"/>
                </a:solidFill>
                <a:effectLst/>
                <a:latin typeface="Arial" panose="020B0604020202020204" pitchFamily="34" charset="0"/>
                <a:ea typeface="宋体" panose="02010600030101010101" pitchFamily="2" charset="-122"/>
                <a:cs typeface="Arial" panose="020B0604020202020204" pitchFamily="34" charset="0"/>
              </a:rPr>
              <a:t>万企兴万村</a:t>
            </a:r>
            <a:r>
              <a:rPr lang="en-US" altLang="zh-CN" sz="2400" dirty="0">
                <a:solidFill>
                  <a:srgbClr val="000000"/>
                </a:solidFill>
                <a:effectLst/>
                <a:latin typeface="Arial" panose="020B0604020202020204" pitchFamily="34" charset="0"/>
                <a:ea typeface="宋体" panose="02010600030101010101" pitchFamily="2" charset="-122"/>
                <a:cs typeface="宋体" panose="02010600030101010101" pitchFamily="2" charset="-122"/>
              </a:rPr>
              <a:t>”</a:t>
            </a:r>
            <a:r>
              <a:rPr lang="zh-CN" altLang="zh-CN" sz="2400" dirty="0">
                <a:solidFill>
                  <a:srgbClr val="000000"/>
                </a:solidFill>
                <a:effectLst/>
                <a:latin typeface="Arial" panose="020B0604020202020204" pitchFamily="34" charset="0"/>
                <a:ea typeface="宋体" panose="02010600030101010101" pitchFamily="2" charset="-122"/>
                <a:cs typeface="Arial" panose="020B0604020202020204" pitchFamily="34" charset="0"/>
              </a:rPr>
              <a:t>行动。研究过渡期后农村低收入人口和欠发达地区常态化帮扶机制。</a:t>
            </a:r>
            <a:endParaRPr lang="zh-CN" altLang="zh-CN" sz="24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29" name="燕尾形 16"/>
          <p:cNvSpPr/>
          <p:nvPr/>
        </p:nvSpPr>
        <p:spPr>
          <a:xfrm>
            <a:off x="1064981" y="4655041"/>
            <a:ext cx="344487" cy="420414"/>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a:p>
        </p:txBody>
      </p:sp>
      <p:sp>
        <p:nvSpPr>
          <p:cNvPr id="30" name="矩形 12"/>
          <p:cNvSpPr/>
          <p:nvPr/>
        </p:nvSpPr>
        <p:spPr>
          <a:xfrm>
            <a:off x="0" y="6571163"/>
            <a:ext cx="12205939" cy="286837"/>
          </a:xfrm>
          <a:prstGeom prst="rect">
            <a:avLst/>
          </a:prstGeom>
          <a:solidFill>
            <a:srgbClr val="C00000"/>
          </a:solidFill>
          <a:ln w="19050" cap="flat" cmpd="sng" algn="ctr">
            <a:noFill/>
            <a:prstDash val="solid"/>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endParaRPr/>
          </a:p>
        </p:txBody>
      </p:sp>
      <p:sp>
        <p:nvSpPr>
          <p:cNvPr id="31" name="矩形 14"/>
          <p:cNvSpPr/>
          <p:nvPr/>
        </p:nvSpPr>
        <p:spPr>
          <a:xfrm>
            <a:off x="1027430" y="268060"/>
            <a:ext cx="9109519" cy="457657"/>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r>
              <a:rPr lang="zh-CN" altLang="zh-CN" sz="2400" b="1" dirty="0">
                <a:solidFill>
                  <a:srgbClr val="C00000"/>
                </a:solidFill>
                <a:ea typeface="微软雅黑" panose="020B0503020204020204" pitchFamily="34" charset="-122"/>
              </a:rPr>
              <a:t>巩固拓展脱贫攻坚成果</a:t>
            </a:r>
            <a:endParaRPr lang="en-US" altLang="zh-CN" sz="2400" b="1" dirty="0">
              <a:solidFill>
                <a:srgbClr val="C00000"/>
              </a:solidFill>
              <a:ea typeface="微软雅黑" panose="020B0503020204020204" pitchFamily="34" charset="-122"/>
            </a:endParaRPr>
          </a:p>
        </p:txBody>
      </p:sp>
      <p:sp>
        <p:nvSpPr>
          <p:cNvPr id="32" name="Freeform 29"/>
          <p:cNvSpPr/>
          <p:nvPr/>
        </p:nvSpPr>
        <p:spPr>
          <a:xfrm>
            <a:off x="288469" y="221898"/>
            <a:ext cx="619956" cy="553991"/>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solidFill>
            <a:srgbClr val="C00000"/>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endParaRPr/>
          </a:p>
        </p:txBody>
      </p:sp>
      <p:pic>
        <p:nvPicPr>
          <p:cNvPr id="33" name="New picture"/>
          <p:cNvPicPr/>
          <p:nvPr/>
        </p:nvPicPr>
        <p:blipFill>
          <a:blip r:embed="rId3"/>
          <a:srcRect/>
          <a:stretch>
            <a:fillRect/>
          </a:stretch>
        </p:blipFill>
        <p:spPr>
          <a:xfrm>
            <a:off x="10538957" y="215452"/>
            <a:ext cx="1364574" cy="568573"/>
          </a:xfrm>
          <a:prstGeom prst="rect">
            <a:avLst/>
          </a:prstGeom>
          <a:ln>
            <a:noFill/>
          </a:ln>
        </p:spPr>
      </p:pic>
      <p:pic>
        <p:nvPicPr>
          <p:cNvPr id="34" name="New picture"/>
          <p:cNvPicPr/>
          <p:nvPr/>
        </p:nvPicPr>
        <p:blipFill>
          <a:blip r:embed="rId4"/>
          <a:srcRect/>
          <a:stretch>
            <a:fillRect/>
          </a:stretch>
        </p:blipFill>
        <p:spPr>
          <a:xfrm flipH="1">
            <a:off x="10751071" y="3643943"/>
            <a:ext cx="1658641" cy="3035178"/>
          </a:xfrm>
          <a:prstGeom prst="rect">
            <a:avLst/>
          </a:prstGeom>
          <a:ln>
            <a:noFill/>
          </a:ln>
        </p:spPr>
      </p:pic>
    </p:spTree>
    <p:extLst>
      <p:ext uri="{BB962C8B-B14F-4D97-AF65-F5344CB8AC3E}">
        <p14:creationId xmlns:p14="http://schemas.microsoft.com/office/powerpoint/2010/main" val="2403177753"/>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blipFill dpi="0">
          <a:blip r:embed="rId2"/>
          <a:srcRect/>
          <a:stretch>
            <a:fillRect/>
          </a:stretch>
        </a:blipFill>
        <a:effectLst/>
      </p:bgPr>
    </p:bg>
    <p:spTree>
      <p:nvGrpSpPr>
        <p:cNvPr id="1" name=""/>
        <p:cNvGrpSpPr/>
        <p:nvPr/>
      </p:nvGrpSpPr>
      <p:grpSpPr>
        <a:xfrm>
          <a:off x="0" y="0"/>
          <a:ext cx="0" cy="0"/>
          <a:chOff x="0" y="0"/>
          <a:chExt cx="0" cy="0"/>
        </a:xfrm>
      </p:grpSpPr>
      <p:grpSp>
        <p:nvGrpSpPr>
          <p:cNvPr id="31" name="组合 30"/>
          <p:cNvGrpSpPr/>
          <p:nvPr/>
        </p:nvGrpSpPr>
        <p:grpSpPr>
          <a:xfrm>
            <a:off x="946244" y="1718244"/>
            <a:ext cx="4779304" cy="1892512"/>
            <a:chOff x="1092200" y="1808239"/>
            <a:chExt cx="4779304" cy="1892512"/>
          </a:xfrm>
        </p:grpSpPr>
        <p:sp>
          <p:nvSpPr>
            <p:cNvPr id="32" name="矩形 31"/>
            <p:cNvSpPr/>
            <p:nvPr/>
          </p:nvSpPr>
          <p:spPr>
            <a:xfrm>
              <a:off x="1092200" y="1808239"/>
              <a:ext cx="4779304" cy="1892512"/>
            </a:xfrm>
            <a:prstGeom prst="rect">
              <a:avLst/>
            </a:prstGeom>
            <a:solidFill>
              <a:sysClr val="window" lastClr="FFFFFF"/>
            </a:solidFill>
            <a:ln w="12700" cap="flat" cmpd="sng" algn="ctr">
              <a:solidFill>
                <a:schemeClr val="bg1">
                  <a:lumMod val="85000"/>
                </a:schemeClr>
              </a:solidFill>
              <a:prstDash val="solid"/>
              <a:miter lim="800000"/>
            </a:ln>
            <a:effectLst>
              <a:outerShdw blurRad="698500" dist="419100" dir="2700000" algn="tl" rotWithShape="0">
                <a:prstClr val="black">
                  <a:alpha val="5000"/>
                </a:prstClr>
              </a:outerShdw>
            </a:effectLst>
          </p:spPr>
          <p:txBody>
            <a:bodyPr rtlCol="0" anchor="ctr"/>
            <a:lstStyle/>
            <a:p>
              <a:endParaRPr/>
            </a:p>
          </p:txBody>
        </p:sp>
        <p:sp>
          <p:nvSpPr>
            <p:cNvPr id="33" name="矩形 32"/>
            <p:cNvSpPr/>
            <p:nvPr/>
          </p:nvSpPr>
          <p:spPr>
            <a:xfrm>
              <a:off x="5160050" y="1808239"/>
              <a:ext cx="435428" cy="105231"/>
            </a:xfrm>
            <a:prstGeom prst="rect">
              <a:avLst/>
            </a:prstGeom>
            <a:solidFill>
              <a:srgbClr val="C00000"/>
            </a:solidFill>
            <a:ln w="12700" cap="flat" cmpd="sng" algn="ctr">
              <a:solidFill>
                <a:schemeClr val="bg1">
                  <a:lumMod val="85000"/>
                </a:schemeClr>
              </a:solidFill>
              <a:prstDash val="solid"/>
              <a:miter lim="800000"/>
            </a:ln>
            <a:effectLst/>
          </p:spPr>
          <p:txBody>
            <a:bodyPr rtlCol="0" anchor="ctr"/>
            <a:lstStyle/>
            <a:p>
              <a:endParaRPr/>
            </a:p>
          </p:txBody>
        </p:sp>
      </p:grpSp>
      <p:grpSp>
        <p:nvGrpSpPr>
          <p:cNvPr id="34" name="组合 33"/>
          <p:cNvGrpSpPr/>
          <p:nvPr/>
        </p:nvGrpSpPr>
        <p:grpSpPr>
          <a:xfrm>
            <a:off x="6306598" y="1718244"/>
            <a:ext cx="4779304" cy="1892512"/>
            <a:chOff x="6320496" y="1808239"/>
            <a:chExt cx="4779304" cy="1892512"/>
          </a:xfrm>
        </p:grpSpPr>
        <p:sp>
          <p:nvSpPr>
            <p:cNvPr id="35" name="矩形 34"/>
            <p:cNvSpPr/>
            <p:nvPr/>
          </p:nvSpPr>
          <p:spPr>
            <a:xfrm>
              <a:off x="6320496" y="1808239"/>
              <a:ext cx="4779304" cy="1892512"/>
            </a:xfrm>
            <a:prstGeom prst="rect">
              <a:avLst/>
            </a:prstGeom>
            <a:solidFill>
              <a:sysClr val="window" lastClr="FFFFFF"/>
            </a:solidFill>
            <a:ln w="12700" cap="flat" cmpd="sng" algn="ctr">
              <a:solidFill>
                <a:schemeClr val="bg1">
                  <a:lumMod val="85000"/>
                </a:schemeClr>
              </a:solidFill>
              <a:prstDash val="solid"/>
              <a:miter lim="800000"/>
            </a:ln>
            <a:effectLst>
              <a:outerShdw blurRad="698500" dist="419100" dir="2700000" algn="tl" rotWithShape="0">
                <a:prstClr val="black">
                  <a:alpha val="5000"/>
                </a:prstClr>
              </a:outerShdw>
            </a:effectLst>
          </p:spPr>
          <p:txBody>
            <a:bodyPr rtlCol="0" anchor="ctr"/>
            <a:lstStyle/>
            <a:p>
              <a:endParaRPr/>
            </a:p>
          </p:txBody>
        </p:sp>
        <p:sp>
          <p:nvSpPr>
            <p:cNvPr id="36" name="矩形 35"/>
            <p:cNvSpPr/>
            <p:nvPr/>
          </p:nvSpPr>
          <p:spPr>
            <a:xfrm>
              <a:off x="10406743" y="1808239"/>
              <a:ext cx="435428" cy="105231"/>
            </a:xfrm>
            <a:prstGeom prst="rect">
              <a:avLst/>
            </a:prstGeom>
            <a:solidFill>
              <a:srgbClr val="C00000"/>
            </a:solidFill>
            <a:ln w="12700" cap="flat" cmpd="sng" algn="ctr">
              <a:solidFill>
                <a:schemeClr val="bg1">
                  <a:lumMod val="85000"/>
                </a:schemeClr>
              </a:solidFill>
              <a:prstDash val="solid"/>
              <a:miter lim="800000"/>
            </a:ln>
            <a:effectLst/>
          </p:spPr>
          <p:txBody>
            <a:bodyPr rtlCol="0" anchor="ctr"/>
            <a:lstStyle/>
            <a:p>
              <a:endParaRPr/>
            </a:p>
          </p:txBody>
        </p:sp>
      </p:grpSp>
      <p:grpSp>
        <p:nvGrpSpPr>
          <p:cNvPr id="37" name="组合 36"/>
          <p:cNvGrpSpPr/>
          <p:nvPr/>
        </p:nvGrpSpPr>
        <p:grpSpPr>
          <a:xfrm>
            <a:off x="6306598" y="3986385"/>
            <a:ext cx="4779304" cy="1892512"/>
            <a:chOff x="6320496" y="4159945"/>
            <a:chExt cx="4779304" cy="1892512"/>
          </a:xfrm>
        </p:grpSpPr>
        <p:sp>
          <p:nvSpPr>
            <p:cNvPr id="38" name="矩形 37"/>
            <p:cNvSpPr/>
            <p:nvPr/>
          </p:nvSpPr>
          <p:spPr>
            <a:xfrm>
              <a:off x="6320496" y="4159945"/>
              <a:ext cx="4779304" cy="1892512"/>
            </a:xfrm>
            <a:prstGeom prst="rect">
              <a:avLst/>
            </a:prstGeom>
            <a:solidFill>
              <a:sysClr val="window" lastClr="FFFFFF"/>
            </a:solidFill>
            <a:ln w="12700" cap="flat" cmpd="sng" algn="ctr">
              <a:solidFill>
                <a:schemeClr val="bg1">
                  <a:lumMod val="85000"/>
                </a:schemeClr>
              </a:solidFill>
              <a:prstDash val="solid"/>
              <a:miter lim="800000"/>
            </a:ln>
            <a:effectLst>
              <a:outerShdw blurRad="698500" dist="419100" dir="2700000" algn="tl" rotWithShape="0">
                <a:prstClr val="black">
                  <a:alpha val="5000"/>
                </a:prstClr>
              </a:outerShdw>
            </a:effectLst>
          </p:spPr>
          <p:txBody>
            <a:bodyPr rtlCol="0" anchor="ctr"/>
            <a:lstStyle/>
            <a:p>
              <a:endParaRPr/>
            </a:p>
          </p:txBody>
        </p:sp>
        <p:sp>
          <p:nvSpPr>
            <p:cNvPr id="39" name="矩形 38"/>
            <p:cNvSpPr/>
            <p:nvPr/>
          </p:nvSpPr>
          <p:spPr>
            <a:xfrm>
              <a:off x="10406743" y="4159945"/>
              <a:ext cx="435428" cy="105231"/>
            </a:xfrm>
            <a:prstGeom prst="rect">
              <a:avLst/>
            </a:prstGeom>
            <a:solidFill>
              <a:srgbClr val="C00000"/>
            </a:solidFill>
            <a:ln w="12700" cap="flat" cmpd="sng" algn="ctr">
              <a:solidFill>
                <a:schemeClr val="bg1">
                  <a:lumMod val="85000"/>
                </a:schemeClr>
              </a:solidFill>
              <a:prstDash val="solid"/>
              <a:miter lim="800000"/>
            </a:ln>
            <a:effectLst/>
          </p:spPr>
          <p:txBody>
            <a:bodyPr rtlCol="0" anchor="ctr"/>
            <a:lstStyle/>
            <a:p>
              <a:endParaRPr/>
            </a:p>
          </p:txBody>
        </p:sp>
      </p:grpSp>
      <p:grpSp>
        <p:nvGrpSpPr>
          <p:cNvPr id="40" name="组合 39"/>
          <p:cNvGrpSpPr/>
          <p:nvPr/>
        </p:nvGrpSpPr>
        <p:grpSpPr>
          <a:xfrm>
            <a:off x="916230" y="3986385"/>
            <a:ext cx="4779304" cy="1892512"/>
            <a:chOff x="1092200" y="4159945"/>
            <a:chExt cx="4779304" cy="1892512"/>
          </a:xfrm>
        </p:grpSpPr>
        <p:sp>
          <p:nvSpPr>
            <p:cNvPr id="41" name="矩形 40"/>
            <p:cNvSpPr/>
            <p:nvPr/>
          </p:nvSpPr>
          <p:spPr>
            <a:xfrm>
              <a:off x="1092200" y="4159945"/>
              <a:ext cx="4779304" cy="1892512"/>
            </a:xfrm>
            <a:prstGeom prst="rect">
              <a:avLst/>
            </a:prstGeom>
            <a:solidFill>
              <a:sysClr val="window" lastClr="FFFFFF"/>
            </a:solidFill>
            <a:ln w="12700" cap="flat" cmpd="sng" algn="ctr">
              <a:solidFill>
                <a:schemeClr val="bg1">
                  <a:lumMod val="85000"/>
                </a:schemeClr>
              </a:solidFill>
              <a:prstDash val="solid"/>
              <a:miter lim="800000"/>
            </a:ln>
            <a:effectLst>
              <a:outerShdw blurRad="698500" dist="419100" dir="2700000" algn="tl" rotWithShape="0">
                <a:prstClr val="black">
                  <a:alpha val="5000"/>
                </a:prstClr>
              </a:outerShdw>
            </a:effectLst>
          </p:spPr>
          <p:txBody>
            <a:bodyPr rtlCol="0" anchor="ctr"/>
            <a:lstStyle/>
            <a:p>
              <a:endParaRPr/>
            </a:p>
          </p:txBody>
        </p:sp>
        <p:sp>
          <p:nvSpPr>
            <p:cNvPr id="42" name="矩形 41"/>
            <p:cNvSpPr/>
            <p:nvPr/>
          </p:nvSpPr>
          <p:spPr>
            <a:xfrm>
              <a:off x="5160050" y="4159945"/>
              <a:ext cx="435428" cy="105231"/>
            </a:xfrm>
            <a:prstGeom prst="rect">
              <a:avLst/>
            </a:prstGeom>
            <a:solidFill>
              <a:srgbClr val="C00000"/>
            </a:solidFill>
            <a:ln w="12700" cap="flat" cmpd="sng" algn="ctr">
              <a:solidFill>
                <a:schemeClr val="bg1">
                  <a:lumMod val="85000"/>
                </a:schemeClr>
              </a:solidFill>
              <a:prstDash val="solid"/>
              <a:miter lim="800000"/>
            </a:ln>
            <a:effectLst/>
          </p:spPr>
          <p:txBody>
            <a:bodyPr rtlCol="0" anchor="ctr"/>
            <a:lstStyle/>
            <a:p>
              <a:endParaRPr/>
            </a:p>
          </p:txBody>
        </p:sp>
      </p:grpSp>
      <p:sp>
        <p:nvSpPr>
          <p:cNvPr id="43" name="文本框 42"/>
          <p:cNvSpPr txBox="1"/>
          <p:nvPr/>
        </p:nvSpPr>
        <p:spPr>
          <a:xfrm>
            <a:off x="1193055" y="2411995"/>
            <a:ext cx="4225653" cy="505010"/>
          </a:xfrm>
          <a:prstGeom prst="rect">
            <a:avLst/>
          </a:prstGeom>
          <a:noFill/>
        </p:spPr>
        <p:txBody>
          <a:bodyPr wrap="square" rtlCol="0">
            <a:spAutoFit/>
          </a:bodyPr>
          <a:lstStyle>
            <a:defPPr>
              <a:defRPr lang="zh-CN"/>
            </a:defPPr>
            <a:lvl1pPr algn="ctr">
              <a:lnSpc>
                <a:spcPct val="120000"/>
              </a:lnSpc>
              <a:defRPr sz="2400" spc="150">
                <a:solidFill>
                  <a:schemeClr val="bg1"/>
                </a:solidFill>
              </a:defRPr>
            </a:lvl1pPr>
          </a:lstStyle>
          <a:p>
            <a:pPr algn="l"/>
            <a:r>
              <a:rPr lang="zh-CN" altLang="zh-CN" dirty="0">
                <a:solidFill>
                  <a:schemeClr val="tx1"/>
                </a:solidFill>
              </a:rPr>
              <a:t>做大做强农产品加工流通业</a:t>
            </a:r>
            <a:endParaRPr lang="en-US" altLang="zh-CN" dirty="0">
              <a:solidFill>
                <a:schemeClr val="tx1"/>
              </a:solidFill>
              <a:latin typeface="思源黑体 CN Normal"/>
              <a:ea typeface="微软雅黑" panose="020B0503020204020204" pitchFamily="34" charset="-122"/>
            </a:endParaRPr>
          </a:p>
        </p:txBody>
      </p:sp>
      <p:cxnSp>
        <p:nvCxnSpPr>
          <p:cNvPr id="45" name="直接连接符 44"/>
          <p:cNvCxnSpPr/>
          <p:nvPr/>
        </p:nvCxnSpPr>
        <p:spPr>
          <a:xfrm>
            <a:off x="1277685" y="2500246"/>
            <a:ext cx="266700" cy="0"/>
          </a:xfrm>
          <a:prstGeom prst="line">
            <a:avLst/>
          </a:prstGeom>
          <a:noFill/>
          <a:ln w="12700" cap="flat" cmpd="sng" algn="ctr">
            <a:solidFill>
              <a:srgbClr val="3A404B">
                <a:alpha val="23000"/>
              </a:srgbClr>
            </a:solidFill>
            <a:prstDash val="solid"/>
            <a:miter lim="800000"/>
          </a:ln>
          <a:effectLst/>
        </p:spPr>
      </p:cxnSp>
      <p:sp>
        <p:nvSpPr>
          <p:cNvPr id="46" name="文本框 45"/>
          <p:cNvSpPr txBox="1"/>
          <p:nvPr/>
        </p:nvSpPr>
        <p:spPr>
          <a:xfrm>
            <a:off x="6569908" y="2388381"/>
            <a:ext cx="4271352" cy="505010"/>
          </a:xfrm>
          <a:prstGeom prst="rect">
            <a:avLst/>
          </a:prstGeom>
          <a:noFill/>
        </p:spPr>
        <p:txBody>
          <a:bodyPr wrap="square" rtlCol="0">
            <a:spAutoFit/>
          </a:bodyPr>
          <a:lstStyle>
            <a:defPPr>
              <a:defRPr lang="zh-CN"/>
            </a:defPPr>
            <a:lvl1pPr algn="ctr">
              <a:lnSpc>
                <a:spcPct val="120000"/>
              </a:lnSpc>
              <a:defRPr sz="2400" spc="150">
                <a:solidFill>
                  <a:schemeClr val="bg1"/>
                </a:solidFill>
              </a:defRPr>
            </a:lvl1pPr>
          </a:lstStyle>
          <a:p>
            <a:pPr algn="l"/>
            <a:r>
              <a:rPr lang="zh-CN" altLang="zh-CN" dirty="0">
                <a:solidFill>
                  <a:schemeClr val="tx1"/>
                </a:solidFill>
              </a:rPr>
              <a:t>加快发展现代乡村服务业</a:t>
            </a:r>
            <a:endParaRPr lang="en-US" altLang="zh-CN" dirty="0">
              <a:solidFill>
                <a:schemeClr val="tx1"/>
              </a:solidFill>
              <a:latin typeface="思源黑体 CN Normal"/>
              <a:ea typeface="微软雅黑" panose="020B0503020204020204" pitchFamily="34" charset="-122"/>
            </a:endParaRPr>
          </a:p>
        </p:txBody>
      </p:sp>
      <p:cxnSp>
        <p:nvCxnSpPr>
          <p:cNvPr id="48" name="直接连接符 47"/>
          <p:cNvCxnSpPr/>
          <p:nvPr/>
        </p:nvCxnSpPr>
        <p:spPr>
          <a:xfrm>
            <a:off x="6662786" y="2500594"/>
            <a:ext cx="266700" cy="0"/>
          </a:xfrm>
          <a:prstGeom prst="line">
            <a:avLst/>
          </a:prstGeom>
          <a:noFill/>
          <a:ln w="12700" cap="flat" cmpd="sng" algn="ctr">
            <a:solidFill>
              <a:srgbClr val="3A404B">
                <a:alpha val="23000"/>
              </a:srgbClr>
            </a:solidFill>
            <a:prstDash val="solid"/>
            <a:miter lim="800000"/>
          </a:ln>
          <a:effectLst/>
        </p:spPr>
      </p:cxnSp>
      <p:sp>
        <p:nvSpPr>
          <p:cNvPr id="49" name="文本框 48"/>
          <p:cNvSpPr txBox="1"/>
          <p:nvPr/>
        </p:nvSpPr>
        <p:spPr>
          <a:xfrm>
            <a:off x="1278508" y="4650766"/>
            <a:ext cx="4255695" cy="505010"/>
          </a:xfrm>
          <a:prstGeom prst="rect">
            <a:avLst/>
          </a:prstGeom>
          <a:noFill/>
        </p:spPr>
        <p:txBody>
          <a:bodyPr wrap="square" rtlCol="0">
            <a:spAutoFit/>
          </a:bodyPr>
          <a:lstStyle>
            <a:defPPr>
              <a:defRPr lang="zh-CN"/>
            </a:defPPr>
            <a:lvl1pPr algn="ctr">
              <a:lnSpc>
                <a:spcPct val="120000"/>
              </a:lnSpc>
              <a:defRPr sz="2400" spc="150">
                <a:solidFill>
                  <a:schemeClr val="bg1"/>
                </a:solidFill>
              </a:defRPr>
            </a:lvl1pPr>
          </a:lstStyle>
          <a:p>
            <a:pPr algn="l"/>
            <a:r>
              <a:rPr lang="zh-CN" altLang="zh-CN" dirty="0">
                <a:solidFill>
                  <a:schemeClr val="tx1"/>
                </a:solidFill>
              </a:rPr>
              <a:t>培育乡村新产业新业态</a:t>
            </a:r>
            <a:endParaRPr lang="en-US" altLang="zh-CN" dirty="0">
              <a:solidFill>
                <a:schemeClr val="tx1"/>
              </a:solidFill>
              <a:latin typeface="思源黑体 CN Normal"/>
              <a:ea typeface="微软雅黑" panose="020B0503020204020204" pitchFamily="34" charset="-122"/>
            </a:endParaRPr>
          </a:p>
        </p:txBody>
      </p:sp>
      <p:cxnSp>
        <p:nvCxnSpPr>
          <p:cNvPr id="51" name="直接连接符 50"/>
          <p:cNvCxnSpPr/>
          <p:nvPr/>
        </p:nvCxnSpPr>
        <p:spPr>
          <a:xfrm>
            <a:off x="1247671" y="4768387"/>
            <a:ext cx="266700" cy="0"/>
          </a:xfrm>
          <a:prstGeom prst="line">
            <a:avLst/>
          </a:prstGeom>
          <a:noFill/>
          <a:ln w="12700" cap="flat" cmpd="sng" algn="ctr">
            <a:solidFill>
              <a:srgbClr val="3A404B">
                <a:alpha val="23000"/>
              </a:srgbClr>
            </a:solidFill>
            <a:prstDash val="solid"/>
            <a:miter lim="800000"/>
          </a:ln>
          <a:effectLst/>
        </p:spPr>
      </p:cxnSp>
      <p:sp>
        <p:nvSpPr>
          <p:cNvPr id="52" name="文本框 51"/>
          <p:cNvSpPr txBox="1"/>
          <p:nvPr/>
        </p:nvSpPr>
        <p:spPr>
          <a:xfrm>
            <a:off x="6569908" y="4656522"/>
            <a:ext cx="4271352" cy="505010"/>
          </a:xfrm>
          <a:prstGeom prst="rect">
            <a:avLst/>
          </a:prstGeom>
          <a:noFill/>
        </p:spPr>
        <p:txBody>
          <a:bodyPr wrap="square" rtlCol="0">
            <a:spAutoFit/>
          </a:bodyPr>
          <a:lstStyle>
            <a:defPPr>
              <a:defRPr lang="zh-CN"/>
            </a:defPPr>
            <a:lvl1pPr algn="ctr">
              <a:lnSpc>
                <a:spcPct val="120000"/>
              </a:lnSpc>
              <a:defRPr sz="2400" spc="150">
                <a:solidFill>
                  <a:schemeClr val="bg1"/>
                </a:solidFill>
              </a:defRPr>
            </a:lvl1pPr>
          </a:lstStyle>
          <a:p>
            <a:pPr algn="l"/>
            <a:r>
              <a:rPr lang="zh-CN" altLang="zh-CN" dirty="0">
                <a:solidFill>
                  <a:schemeClr val="tx1"/>
                </a:solidFill>
              </a:rPr>
              <a:t>培育壮大县域富民产业</a:t>
            </a:r>
            <a:endParaRPr lang="en-US" altLang="zh-CN" dirty="0">
              <a:solidFill>
                <a:schemeClr val="tx1"/>
              </a:solidFill>
              <a:latin typeface="思源黑体 CN Normal"/>
              <a:ea typeface="微软雅黑" panose="020B0503020204020204" pitchFamily="34" charset="-122"/>
            </a:endParaRPr>
          </a:p>
        </p:txBody>
      </p:sp>
      <p:cxnSp>
        <p:nvCxnSpPr>
          <p:cNvPr id="54" name="直接连接符 53"/>
          <p:cNvCxnSpPr/>
          <p:nvPr/>
        </p:nvCxnSpPr>
        <p:spPr>
          <a:xfrm>
            <a:off x="6662786" y="4768387"/>
            <a:ext cx="266700" cy="0"/>
          </a:xfrm>
          <a:prstGeom prst="line">
            <a:avLst/>
          </a:prstGeom>
          <a:noFill/>
          <a:ln w="12700" cap="flat" cmpd="sng" algn="ctr">
            <a:solidFill>
              <a:srgbClr val="3A404B">
                <a:alpha val="23000"/>
              </a:srgbClr>
            </a:solidFill>
            <a:prstDash val="solid"/>
            <a:miter lim="800000"/>
          </a:ln>
          <a:effectLst/>
        </p:spPr>
      </p:cxnSp>
      <p:sp>
        <p:nvSpPr>
          <p:cNvPr id="55" name="矩形 12"/>
          <p:cNvSpPr/>
          <p:nvPr/>
        </p:nvSpPr>
        <p:spPr>
          <a:xfrm>
            <a:off x="0" y="6571163"/>
            <a:ext cx="12205939" cy="286837"/>
          </a:xfrm>
          <a:prstGeom prst="rect">
            <a:avLst/>
          </a:prstGeom>
          <a:solidFill>
            <a:srgbClr val="C00000"/>
          </a:solidFill>
          <a:ln w="19050" cap="flat" cmpd="sng" algn="ctr">
            <a:noFill/>
            <a:prstDash val="solid"/>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endParaRPr/>
          </a:p>
        </p:txBody>
      </p:sp>
      <p:sp>
        <p:nvSpPr>
          <p:cNvPr id="56" name="矩形 14"/>
          <p:cNvSpPr/>
          <p:nvPr/>
        </p:nvSpPr>
        <p:spPr>
          <a:xfrm>
            <a:off x="1040130" y="251171"/>
            <a:ext cx="9109519" cy="46166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r>
              <a:rPr lang="zh-CN" altLang="en-US" sz="2400" b="1" dirty="0">
                <a:solidFill>
                  <a:srgbClr val="C00000"/>
                </a:solidFill>
                <a:ea typeface="微软雅黑" panose="020B0503020204020204" pitchFamily="34" charset="-122"/>
              </a:rPr>
              <a:t>六、</a:t>
            </a:r>
            <a:r>
              <a:rPr lang="zh-CN" altLang="zh-CN" sz="2400" b="1" dirty="0">
                <a:solidFill>
                  <a:srgbClr val="C00000"/>
                </a:solidFill>
                <a:ea typeface="微软雅黑" panose="020B0503020204020204" pitchFamily="34" charset="-122"/>
              </a:rPr>
              <a:t>推动乡村产业高质量发展</a:t>
            </a:r>
            <a:endParaRPr lang="en-US" altLang="zh-CN" sz="2400" b="1" dirty="0">
              <a:solidFill>
                <a:srgbClr val="C00000"/>
              </a:solidFill>
              <a:ea typeface="微软雅黑" panose="020B0503020204020204" pitchFamily="34" charset="-122"/>
            </a:endParaRPr>
          </a:p>
        </p:txBody>
      </p:sp>
      <p:sp>
        <p:nvSpPr>
          <p:cNvPr id="57" name="Freeform 29"/>
          <p:cNvSpPr/>
          <p:nvPr/>
        </p:nvSpPr>
        <p:spPr>
          <a:xfrm>
            <a:off x="288469" y="221898"/>
            <a:ext cx="619956" cy="553991"/>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solidFill>
            <a:srgbClr val="C00000"/>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endParaRPr/>
          </a:p>
        </p:txBody>
      </p:sp>
      <p:pic>
        <p:nvPicPr>
          <p:cNvPr id="58" name="New picture"/>
          <p:cNvPicPr/>
          <p:nvPr/>
        </p:nvPicPr>
        <p:blipFill>
          <a:blip r:embed="rId3"/>
          <a:srcRect/>
          <a:stretch>
            <a:fillRect/>
          </a:stretch>
        </p:blipFill>
        <p:spPr>
          <a:xfrm>
            <a:off x="10538957" y="215452"/>
            <a:ext cx="1364574" cy="568573"/>
          </a:xfrm>
          <a:prstGeom prst="rect">
            <a:avLst/>
          </a:prstGeom>
          <a:ln>
            <a:noFill/>
          </a:ln>
        </p:spPr>
      </p:pic>
      <p:pic>
        <p:nvPicPr>
          <p:cNvPr id="59" name="New picture"/>
          <p:cNvPicPr/>
          <p:nvPr/>
        </p:nvPicPr>
        <p:blipFill>
          <a:blip r:embed="rId4"/>
          <a:srcRect/>
          <a:stretch>
            <a:fillRect/>
          </a:stretch>
        </p:blipFill>
        <p:spPr>
          <a:xfrm flipH="1">
            <a:off x="10751071" y="3643943"/>
            <a:ext cx="1658641" cy="3035178"/>
          </a:xfrm>
          <a:prstGeom prst="rect">
            <a:avLst/>
          </a:prstGeom>
          <a:ln>
            <a:noFill/>
          </a:ln>
        </p:spPr>
      </p:pic>
    </p:spTree>
    <p:extLst>
      <p:ext uri="{BB962C8B-B14F-4D97-AF65-F5344CB8AC3E}">
        <p14:creationId xmlns:p14="http://schemas.microsoft.com/office/powerpoint/2010/main" val="54708863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rLst="">
                                      <p:cBhvr>
                                        <p:cTn id="7" dur="500"/>
                                        <p:tgtEl>
                                          <p:spTgt spid="31"/>
                                        </p:tgtEl>
                                      </p:cBhvr>
                                    </p:animEffect>
                                  </p:childTnLst>
                                </p:cTn>
                              </p:par>
                              <p:par>
                                <p:cTn id="8" presetID="42" presetClass="path" presetSubtype="0" decel="50000" fill="hold" nodeType="withEffect">
                                  <p:stCondLst>
                                    <p:cond delay="0"/>
                                  </p:stCondLst>
                                  <p:childTnLst>
                                    <p:animMotion origin="layout" path="M 3.125E-06 1.85185E-06 L -0.03321 -0.05949" pathEditMode="relative" rAng="0" ptsTypes="AA">
                                      <p:cBhvr>
                                        <p:cTn id="9" dur="750" spd="-100000" fill="hold"/>
                                        <p:tgtEl>
                                          <p:spTgt spid="31"/>
                                        </p:tgtEl>
                                        <p:attrNameLst>
                                          <p:attrName>ppt_x</p:attrName>
                                          <p:attrName>ppt_y</p:attrName>
                                        </p:attrNameLst>
                                      </p:cBhvr>
                                      <p:by x="-2147483648" y="-2147483648"/>
                                      <p:from x="-2147483648" y="-2147483648"/>
                                      <p:to x="-2147483648" y="-2147483648"/>
                                      <p:rCtr x="-1667" y="-2986"/>
                                    </p:animMotion>
                                  </p:childTnLst>
                                </p:cTn>
                              </p:par>
                              <p:par>
                                <p:cTn id="10" presetID="10" presetClass="entr" presetSubtype="0" fill="hold" nodeType="with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rLst="">
                                      <p:cBhvr>
                                        <p:cTn id="12" dur="500"/>
                                        <p:tgtEl>
                                          <p:spTgt spid="34"/>
                                        </p:tgtEl>
                                      </p:cBhvr>
                                    </p:animEffect>
                                  </p:childTnLst>
                                </p:cTn>
                              </p:par>
                              <p:par>
                                <p:cTn id="13" presetID="42" presetClass="path" presetSubtype="0" decel="50000" fill="hold" nodeType="withEffect">
                                  <p:stCondLst>
                                    <p:cond delay="0"/>
                                  </p:stCondLst>
                                  <p:childTnLst>
                                    <p:animMotion origin="layout" path="M -2.91667E-06 1.85185E-06 L 0.0336 -0.07107" pathEditMode="relative" rAng="0" ptsTypes="AA">
                                      <p:cBhvr>
                                        <p:cTn id="14" dur="750" spd="-100000" fill="hold"/>
                                        <p:tgtEl>
                                          <p:spTgt spid="34"/>
                                        </p:tgtEl>
                                        <p:attrNameLst>
                                          <p:attrName>ppt_x</p:attrName>
                                          <p:attrName>ppt_y</p:attrName>
                                        </p:attrNameLst>
                                      </p:cBhvr>
                                      <p:by x="-2147483648" y="-2147483648"/>
                                      <p:from x="-2147483648" y="-2147483648"/>
                                      <p:to x="-2147483648" y="-2147483648"/>
                                      <p:rCtr x="1680" y="-3565"/>
                                    </p:animMotion>
                                  </p:childTnLst>
                                </p:cTn>
                              </p:par>
                              <p:par>
                                <p:cTn id="15" presetID="10" presetClass="entr" presetSubtype="0" fill="hold" nodeType="with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fade" prLst="">
                                      <p:cBhvr>
                                        <p:cTn id="17" dur="500"/>
                                        <p:tgtEl>
                                          <p:spTgt spid="37"/>
                                        </p:tgtEl>
                                      </p:cBhvr>
                                    </p:animEffect>
                                  </p:childTnLst>
                                </p:cTn>
                              </p:par>
                              <p:par>
                                <p:cTn id="18" presetID="42" presetClass="path" presetSubtype="0" decel="50000" fill="hold" nodeType="withEffect">
                                  <p:stCondLst>
                                    <p:cond delay="0"/>
                                  </p:stCondLst>
                                  <p:childTnLst>
                                    <p:animMotion origin="layout" path="M -2.91667E-06 -3.7037E-06 L 0.0336 0.0588" pathEditMode="relative" rAng="0" ptsTypes="AA">
                                      <p:cBhvr>
                                        <p:cTn id="19" dur="750" spd="-100000" fill="hold"/>
                                        <p:tgtEl>
                                          <p:spTgt spid="37"/>
                                        </p:tgtEl>
                                        <p:attrNameLst>
                                          <p:attrName>ppt_x</p:attrName>
                                          <p:attrName>ppt_y</p:attrName>
                                        </p:attrNameLst>
                                      </p:cBhvr>
                                      <p:by x="-2147483648" y="-2147483648"/>
                                      <p:from x="-2147483648" y="-2147483648"/>
                                      <p:to x="-2147483648" y="-2147483648"/>
                                      <p:rCtr x="1680" y="2940"/>
                                    </p:animMotion>
                                  </p:childTnLst>
                                </p:cTn>
                              </p:par>
                              <p:par>
                                <p:cTn id="20" presetID="10" presetClass="entr" presetSubtype="0" fill="hold" nodeType="with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fade" prLst="">
                                      <p:cBhvr>
                                        <p:cTn id="22" dur="500"/>
                                        <p:tgtEl>
                                          <p:spTgt spid="40"/>
                                        </p:tgtEl>
                                      </p:cBhvr>
                                    </p:animEffect>
                                  </p:childTnLst>
                                </p:cTn>
                              </p:par>
                              <p:par>
                                <p:cTn id="23" presetID="42" presetClass="path" presetSubtype="0" decel="50000" fill="hold" nodeType="withEffect">
                                  <p:stCondLst>
                                    <p:cond delay="0"/>
                                  </p:stCondLst>
                                  <p:childTnLst>
                                    <p:animMotion origin="layout" path="M 3.125E-06 -3.7037E-06 L -0.03529 0.0588" pathEditMode="relative" rAng="0" ptsTypes="AA">
                                      <p:cBhvr>
                                        <p:cTn id="24" dur="750" spd="-100000" fill="hold"/>
                                        <p:tgtEl>
                                          <p:spTgt spid="40"/>
                                        </p:tgtEl>
                                        <p:attrNameLst>
                                          <p:attrName>ppt_x</p:attrName>
                                          <p:attrName>ppt_y</p:attrName>
                                        </p:attrNameLst>
                                      </p:cBhvr>
                                      <p:by x="-2147483648" y="-2147483648"/>
                                      <p:from x="-2147483648" y="-2147483648"/>
                                      <p:to x="-2147483648" y="-2147483648"/>
                                      <p:rCtr x="-1771" y="2940"/>
                                    </p:animMotion>
                                  </p:childTnLst>
                                </p:cTn>
                              </p:par>
                              <p:par>
                                <p:cTn id="25" presetID="10" presetClass="entr" presetSubtype="0" fill="hold" grpId="3" nodeType="withEffect">
                                  <p:stCondLst>
                                    <p:cond delay="500"/>
                                  </p:stCondLst>
                                  <p:childTnLst>
                                    <p:set>
                                      <p:cBhvr>
                                        <p:cTn id="26" dur="1" fill="hold">
                                          <p:stCondLst>
                                            <p:cond delay="0"/>
                                          </p:stCondLst>
                                        </p:cTn>
                                        <p:tgtEl>
                                          <p:spTgt spid="46"/>
                                        </p:tgtEl>
                                        <p:attrNameLst>
                                          <p:attrName>style.visibility</p:attrName>
                                        </p:attrNameLst>
                                      </p:cBhvr>
                                      <p:to>
                                        <p:strVal val="visible"/>
                                      </p:to>
                                    </p:set>
                                    <p:animEffect transition="in" filter="fade" prLst="">
                                      <p:cBhvr>
                                        <p:cTn id="27" dur="500"/>
                                        <p:tgtEl>
                                          <p:spTgt spid="46"/>
                                        </p:tgtEl>
                                      </p:cBhvr>
                                    </p:animEffect>
                                  </p:childTnLst>
                                </p:cTn>
                              </p:par>
                              <p:par>
                                <p:cTn id="28" presetID="42" presetClass="path" presetSubtype="0" decel="25333" fill="hold" grpId="4" nodeType="withEffect">
                                  <p:stCondLst>
                                    <p:cond delay="500"/>
                                  </p:stCondLst>
                                  <p:childTnLst>
                                    <p:animMotion origin="layout" path="M -1.66667E-06 -3.33333E-06 L 0.06901 0.00023" pathEditMode="relative" rAng="0" ptsTypes="AA">
                                      <p:cBhvr>
                                        <p:cTn id="29" dur="750" spd="-100000" fill="hold"/>
                                        <p:tgtEl>
                                          <p:spTgt spid="46"/>
                                        </p:tgtEl>
                                        <p:attrNameLst>
                                          <p:attrName>ppt_x</p:attrName>
                                          <p:attrName>ppt_y</p:attrName>
                                        </p:attrNameLst>
                                      </p:cBhvr>
                                      <p:by x="-2147483648" y="-2147483648"/>
                                      <p:from x="-2147483648" y="-2147483648"/>
                                      <p:to x="-2147483648" y="-2147483648"/>
                                      <p:rCtr x="3451" y="0"/>
                                    </p:animMotion>
                                  </p:childTnLst>
                                </p:cTn>
                              </p:par>
                              <p:par>
                                <p:cTn id="30" presetID="10" presetClass="entr" presetSubtype="0" fill="hold" grpId="0" nodeType="withEffect">
                                  <p:stCondLst>
                                    <p:cond delay="500"/>
                                  </p:stCondLst>
                                  <p:childTnLst>
                                    <p:set>
                                      <p:cBhvr>
                                        <p:cTn id="31" dur="1" fill="hold">
                                          <p:stCondLst>
                                            <p:cond delay="0"/>
                                          </p:stCondLst>
                                        </p:cTn>
                                        <p:tgtEl>
                                          <p:spTgt spid="43"/>
                                        </p:tgtEl>
                                        <p:attrNameLst>
                                          <p:attrName>style.visibility</p:attrName>
                                        </p:attrNameLst>
                                      </p:cBhvr>
                                      <p:to>
                                        <p:strVal val="visible"/>
                                      </p:to>
                                    </p:set>
                                    <p:animEffect transition="in" filter="fade" prLst="">
                                      <p:cBhvr>
                                        <p:cTn id="32" dur="500"/>
                                        <p:tgtEl>
                                          <p:spTgt spid="43"/>
                                        </p:tgtEl>
                                      </p:cBhvr>
                                    </p:animEffect>
                                  </p:childTnLst>
                                </p:cTn>
                              </p:par>
                              <p:par>
                                <p:cTn id="33" presetID="42" presetClass="path" presetSubtype="0" decel="25333" fill="hold" grpId="1" nodeType="withEffect">
                                  <p:stCondLst>
                                    <p:cond delay="500"/>
                                  </p:stCondLst>
                                  <p:childTnLst>
                                    <p:animMotion origin="layout" path="M -1.66667E-06 -3.33333E-06 L 0.06901 0.00023" pathEditMode="relative" rAng="0" ptsTypes="AA">
                                      <p:cBhvr>
                                        <p:cTn id="34" dur="750" spd="-100000" fill="hold"/>
                                        <p:tgtEl>
                                          <p:spTgt spid="43"/>
                                        </p:tgtEl>
                                        <p:attrNameLst>
                                          <p:attrName>ppt_x</p:attrName>
                                          <p:attrName>ppt_y</p:attrName>
                                        </p:attrNameLst>
                                      </p:cBhvr>
                                      <p:by x="-2147483648" y="-2147483648"/>
                                      <p:from x="-2147483648" y="-2147483648"/>
                                      <p:to x="-2147483648" y="-2147483648"/>
                                      <p:rCtr x="3451" y="0"/>
                                    </p:animMotion>
                                  </p:childTnLst>
                                </p:cTn>
                              </p:par>
                              <p:par>
                                <p:cTn id="35" presetID="10" presetClass="entr" presetSubtype="0" fill="hold" grpId="6" nodeType="withEffect">
                                  <p:stCondLst>
                                    <p:cond delay="500"/>
                                  </p:stCondLst>
                                  <p:childTnLst>
                                    <p:set>
                                      <p:cBhvr>
                                        <p:cTn id="36" dur="1" fill="hold">
                                          <p:stCondLst>
                                            <p:cond delay="0"/>
                                          </p:stCondLst>
                                        </p:cTn>
                                        <p:tgtEl>
                                          <p:spTgt spid="49"/>
                                        </p:tgtEl>
                                        <p:attrNameLst>
                                          <p:attrName>style.visibility</p:attrName>
                                        </p:attrNameLst>
                                      </p:cBhvr>
                                      <p:to>
                                        <p:strVal val="visible"/>
                                      </p:to>
                                    </p:set>
                                    <p:animEffect transition="in" filter="fade" prLst="">
                                      <p:cBhvr>
                                        <p:cTn id="37" dur="500"/>
                                        <p:tgtEl>
                                          <p:spTgt spid="49"/>
                                        </p:tgtEl>
                                      </p:cBhvr>
                                    </p:animEffect>
                                  </p:childTnLst>
                                </p:cTn>
                              </p:par>
                              <p:par>
                                <p:cTn id="38" presetID="42" presetClass="path" presetSubtype="0" decel="25333" fill="hold" grpId="7" nodeType="withEffect">
                                  <p:stCondLst>
                                    <p:cond delay="500"/>
                                  </p:stCondLst>
                                  <p:childTnLst>
                                    <p:animMotion origin="layout" path="M -1.66667E-06 -3.33333E-06 L 0.06901 0.00023" pathEditMode="relative" rAng="0" ptsTypes="AA">
                                      <p:cBhvr>
                                        <p:cTn id="39" dur="750" spd="-100000" fill="hold"/>
                                        <p:tgtEl>
                                          <p:spTgt spid="49"/>
                                        </p:tgtEl>
                                        <p:attrNameLst>
                                          <p:attrName>ppt_x</p:attrName>
                                          <p:attrName>ppt_y</p:attrName>
                                        </p:attrNameLst>
                                      </p:cBhvr>
                                      <p:by x="-2147483648" y="-2147483648"/>
                                      <p:from x="-2147483648" y="-2147483648"/>
                                      <p:to x="-2147483648" y="-2147483648"/>
                                      <p:rCtr x="3451" y="0"/>
                                    </p:animMotion>
                                  </p:childTnLst>
                                </p:cTn>
                              </p:par>
                              <p:par>
                                <p:cTn id="40" presetID="10" presetClass="entr" presetSubtype="0" fill="hold" grpId="9" nodeType="withEffect">
                                  <p:stCondLst>
                                    <p:cond delay="500"/>
                                  </p:stCondLst>
                                  <p:childTnLst>
                                    <p:set>
                                      <p:cBhvr>
                                        <p:cTn id="41" dur="1" fill="hold">
                                          <p:stCondLst>
                                            <p:cond delay="0"/>
                                          </p:stCondLst>
                                        </p:cTn>
                                        <p:tgtEl>
                                          <p:spTgt spid="52"/>
                                        </p:tgtEl>
                                        <p:attrNameLst>
                                          <p:attrName>style.visibility</p:attrName>
                                        </p:attrNameLst>
                                      </p:cBhvr>
                                      <p:to>
                                        <p:strVal val="visible"/>
                                      </p:to>
                                    </p:set>
                                    <p:animEffect transition="in" filter="fade" prLst="">
                                      <p:cBhvr>
                                        <p:cTn id="42" dur="500"/>
                                        <p:tgtEl>
                                          <p:spTgt spid="52"/>
                                        </p:tgtEl>
                                      </p:cBhvr>
                                    </p:animEffect>
                                  </p:childTnLst>
                                </p:cTn>
                              </p:par>
                              <p:par>
                                <p:cTn id="43" presetID="42" presetClass="path" presetSubtype="0" decel="25333" fill="hold" grpId="10" nodeType="withEffect">
                                  <p:stCondLst>
                                    <p:cond delay="500"/>
                                  </p:stCondLst>
                                  <p:childTnLst>
                                    <p:animMotion origin="layout" path="M -1.66667E-06 -3.33333E-06 L 0.06901 0.00023" pathEditMode="relative" rAng="0" ptsTypes="AA">
                                      <p:cBhvr>
                                        <p:cTn id="44" dur="750" spd="-100000" fill="hold"/>
                                        <p:tgtEl>
                                          <p:spTgt spid="52"/>
                                        </p:tgtEl>
                                        <p:attrNameLst>
                                          <p:attrName>ppt_x</p:attrName>
                                          <p:attrName>ppt_y</p:attrName>
                                        </p:attrNameLst>
                                      </p:cBhvr>
                                      <p:by x="-2147483648" y="-2147483648"/>
                                      <p:from x="-2147483648" y="-2147483648"/>
                                      <p:to x="-2147483648" y="-2147483648"/>
                                      <p:rCtr x="3451" y="0"/>
                                    </p:animMotion>
                                  </p:childTnLst>
                                </p:cTn>
                              </p:par>
                              <p:par>
                                <p:cTn id="45" presetID="22" presetClass="entr" presetSubtype="2" fill="hold" nodeType="withEffect">
                                  <p:stCondLst>
                                    <p:cond delay="500"/>
                                  </p:stCondLst>
                                  <p:childTnLst>
                                    <p:set>
                                      <p:cBhvr>
                                        <p:cTn id="46" dur="1" fill="hold">
                                          <p:stCondLst>
                                            <p:cond delay="0"/>
                                          </p:stCondLst>
                                        </p:cTn>
                                        <p:tgtEl>
                                          <p:spTgt spid="45"/>
                                        </p:tgtEl>
                                        <p:attrNameLst>
                                          <p:attrName>style.visibility</p:attrName>
                                        </p:attrNameLst>
                                      </p:cBhvr>
                                      <p:to>
                                        <p:strVal val="visible"/>
                                      </p:to>
                                    </p:set>
                                    <p:animEffect transition="in" filter="wipe(right)" prLst="">
                                      <p:cBhvr>
                                        <p:cTn id="47" dur="500"/>
                                        <p:tgtEl>
                                          <p:spTgt spid="45"/>
                                        </p:tgtEl>
                                      </p:cBhvr>
                                    </p:animEffect>
                                  </p:childTnLst>
                                </p:cTn>
                              </p:par>
                              <p:par>
                                <p:cTn id="48" presetID="22" presetClass="entr" presetSubtype="2" fill="hold" nodeType="withEffect">
                                  <p:stCondLst>
                                    <p:cond delay="500"/>
                                  </p:stCondLst>
                                  <p:childTnLst>
                                    <p:set>
                                      <p:cBhvr>
                                        <p:cTn id="49" dur="1" fill="hold">
                                          <p:stCondLst>
                                            <p:cond delay="0"/>
                                          </p:stCondLst>
                                        </p:cTn>
                                        <p:tgtEl>
                                          <p:spTgt spid="48"/>
                                        </p:tgtEl>
                                        <p:attrNameLst>
                                          <p:attrName>style.visibility</p:attrName>
                                        </p:attrNameLst>
                                      </p:cBhvr>
                                      <p:to>
                                        <p:strVal val="visible"/>
                                      </p:to>
                                    </p:set>
                                    <p:animEffect transition="in" filter="wipe(right)" prLst="">
                                      <p:cBhvr>
                                        <p:cTn id="50" dur="500"/>
                                        <p:tgtEl>
                                          <p:spTgt spid="48"/>
                                        </p:tgtEl>
                                      </p:cBhvr>
                                    </p:animEffect>
                                  </p:childTnLst>
                                </p:cTn>
                              </p:par>
                              <p:par>
                                <p:cTn id="51" presetID="22" presetClass="entr" presetSubtype="2" fill="hold" nodeType="withEffect">
                                  <p:stCondLst>
                                    <p:cond delay="500"/>
                                  </p:stCondLst>
                                  <p:childTnLst>
                                    <p:set>
                                      <p:cBhvr>
                                        <p:cTn id="52" dur="1" fill="hold">
                                          <p:stCondLst>
                                            <p:cond delay="0"/>
                                          </p:stCondLst>
                                        </p:cTn>
                                        <p:tgtEl>
                                          <p:spTgt spid="51"/>
                                        </p:tgtEl>
                                        <p:attrNameLst>
                                          <p:attrName>style.visibility</p:attrName>
                                        </p:attrNameLst>
                                      </p:cBhvr>
                                      <p:to>
                                        <p:strVal val="visible"/>
                                      </p:to>
                                    </p:set>
                                    <p:animEffect transition="in" filter="wipe(right)" prLst="">
                                      <p:cBhvr>
                                        <p:cTn id="53" dur="500"/>
                                        <p:tgtEl>
                                          <p:spTgt spid="51"/>
                                        </p:tgtEl>
                                      </p:cBhvr>
                                    </p:animEffect>
                                  </p:childTnLst>
                                </p:cTn>
                              </p:par>
                              <p:par>
                                <p:cTn id="54" presetID="22" presetClass="entr" presetSubtype="2" fill="hold" nodeType="withEffect">
                                  <p:stCondLst>
                                    <p:cond delay="500"/>
                                  </p:stCondLst>
                                  <p:childTnLst>
                                    <p:set>
                                      <p:cBhvr>
                                        <p:cTn id="55" dur="1" fill="hold">
                                          <p:stCondLst>
                                            <p:cond delay="0"/>
                                          </p:stCondLst>
                                        </p:cTn>
                                        <p:tgtEl>
                                          <p:spTgt spid="54"/>
                                        </p:tgtEl>
                                        <p:attrNameLst>
                                          <p:attrName>style.visibility</p:attrName>
                                        </p:attrNameLst>
                                      </p:cBhvr>
                                      <p:to>
                                        <p:strVal val="visible"/>
                                      </p:to>
                                    </p:set>
                                    <p:animEffect transition="in" filter="wipe(right)" prLst="">
                                      <p:cBhvr>
                                        <p:cTn id="56"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3" grpId="1"/>
      <p:bldP spid="46" grpId="3"/>
      <p:bldP spid="46" grpId="4"/>
      <p:bldP spid="49" grpId="6"/>
      <p:bldP spid="49" grpId="7"/>
      <p:bldP spid="52" grpId="9"/>
      <p:bldP spid="52" grpId="1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a:blip r:embed="rId2"/>
          <a:srcRect/>
          <a:stretch>
            <a:fillRect/>
          </a:stretch>
        </a:blipFill>
        <a:effectLst/>
      </p:bgPr>
    </p:bg>
    <p:spTree>
      <p:nvGrpSpPr>
        <p:cNvPr id="1" name=""/>
        <p:cNvGrpSpPr/>
        <p:nvPr/>
      </p:nvGrpSpPr>
      <p:grpSpPr>
        <a:xfrm>
          <a:off x="0" y="0"/>
          <a:ext cx="0" cy="0"/>
          <a:chOff x="0" y="0"/>
          <a:chExt cx="0" cy="0"/>
        </a:xfrm>
      </p:grpSpPr>
      <p:sp>
        <p:nvSpPr>
          <p:cNvPr id="8" name="TextBox 76"/>
          <p:cNvSpPr txBox="1"/>
          <p:nvPr/>
        </p:nvSpPr>
        <p:spPr>
          <a:xfrm>
            <a:off x="1102697" y="1391305"/>
            <a:ext cx="5120303" cy="457657"/>
          </a:xfrm>
          <a:prstGeom prst="rect">
            <a:avLst/>
          </a:prstGeom>
          <a:noFill/>
        </p:spPr>
        <p:txBody>
          <a:bodyPr wrap="square" rtlCol="0" anchor="b">
            <a:spAutoFit/>
          </a:bodyPr>
          <a:lstStyle/>
          <a:p>
            <a:r>
              <a:rPr lang="zh-CN" altLang="zh-CN" sz="2400" b="1" dirty="0">
                <a:solidFill>
                  <a:schemeClr val="tx1">
                    <a:lumMod val="95000"/>
                    <a:lumOff val="5000"/>
                  </a:schemeClr>
                </a:solidFill>
                <a:latin typeface="思源黑体 CN Normal"/>
                <a:ea typeface="微软雅黑" panose="020B0503020204020204" pitchFamily="34" charset="-122"/>
              </a:rPr>
              <a:t>做大做强农产品加工流通业</a:t>
            </a:r>
            <a:endParaRPr lang="en-US" altLang="zh-CN" sz="2400" b="1" dirty="0">
              <a:solidFill>
                <a:schemeClr val="tx1">
                  <a:lumMod val="95000"/>
                  <a:lumOff val="5000"/>
                </a:schemeClr>
              </a:solidFill>
              <a:latin typeface="思源黑体 CN Normal"/>
              <a:ea typeface="微软雅黑" panose="020B0503020204020204" pitchFamily="34" charset="-122"/>
            </a:endParaRPr>
          </a:p>
        </p:txBody>
      </p:sp>
      <p:sp>
        <p:nvSpPr>
          <p:cNvPr id="11" name="文本框 10"/>
          <p:cNvSpPr txBox="1"/>
          <p:nvPr/>
        </p:nvSpPr>
        <p:spPr>
          <a:xfrm>
            <a:off x="6763257" y="1848962"/>
            <a:ext cx="4746180" cy="3539430"/>
          </a:xfrm>
          <a:prstGeom prst="rect">
            <a:avLst/>
          </a:prstGeom>
          <a:noFill/>
        </p:spPr>
        <p:txBody>
          <a:bodyPr wrap="square" rtlCol="0">
            <a:spAutoFit/>
          </a:bodyPr>
          <a:lstStyle/>
          <a:p>
            <a:pPr latinLnBrk="1"/>
            <a:r>
              <a:rPr lang="zh-CN" altLang="en-US" sz="2800" dirty="0">
                <a:latin typeface="黑体" panose="02010609060101010101" pitchFamily="49" charset="-122"/>
                <a:ea typeface="黑体" panose="02010609060101010101" pitchFamily="49" charset="-122"/>
              </a:rPr>
              <a:t>提升农产品加工业，支持中小型农产品加工企业和大型企业，建设农产品加工园区，完善农产品流通网络，包括批发市场和产地冷链集配中心，确保农产品物流畅通，并统筹疫情防控和农产品市场供应。</a:t>
            </a:r>
            <a:endParaRPr lang="zh-CN" altLang="zh-CN" sz="2800" dirty="0">
              <a:latin typeface="黑体" panose="02010609060101010101" pitchFamily="49" charset="-122"/>
              <a:ea typeface="黑体" panose="02010609060101010101" pitchFamily="49" charset="-122"/>
            </a:endParaRPr>
          </a:p>
        </p:txBody>
      </p:sp>
      <p:sp>
        <p:nvSpPr>
          <p:cNvPr id="12" name="矩形 12"/>
          <p:cNvSpPr/>
          <p:nvPr/>
        </p:nvSpPr>
        <p:spPr>
          <a:xfrm>
            <a:off x="0" y="6571163"/>
            <a:ext cx="12205939" cy="286837"/>
          </a:xfrm>
          <a:prstGeom prst="rect">
            <a:avLst/>
          </a:prstGeom>
          <a:solidFill>
            <a:srgbClr val="C00000"/>
          </a:solidFill>
          <a:ln w="19050" cap="flat" cmpd="sng" algn="ctr">
            <a:noFill/>
            <a:prstDash val="solid"/>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endParaRPr/>
          </a:p>
        </p:txBody>
      </p:sp>
      <p:sp>
        <p:nvSpPr>
          <p:cNvPr id="13" name="矩形 14"/>
          <p:cNvSpPr/>
          <p:nvPr/>
        </p:nvSpPr>
        <p:spPr>
          <a:xfrm>
            <a:off x="1027430" y="268060"/>
            <a:ext cx="9109519" cy="457657"/>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r>
              <a:rPr lang="zh-CN" altLang="zh-CN" sz="2400" b="1" dirty="0">
                <a:solidFill>
                  <a:srgbClr val="C00000"/>
                </a:solidFill>
                <a:ea typeface="微软雅黑" panose="020B0503020204020204" pitchFamily="34" charset="-122"/>
              </a:rPr>
              <a:t>推动乡村产业高质量发展</a:t>
            </a:r>
            <a:endParaRPr lang="en-US" altLang="zh-CN" sz="2400" b="1" dirty="0">
              <a:solidFill>
                <a:srgbClr val="C00000"/>
              </a:solidFill>
              <a:ea typeface="微软雅黑" panose="020B0503020204020204" pitchFamily="34" charset="-122"/>
            </a:endParaRPr>
          </a:p>
        </p:txBody>
      </p:sp>
      <p:sp>
        <p:nvSpPr>
          <p:cNvPr id="14" name="Freeform 29"/>
          <p:cNvSpPr/>
          <p:nvPr/>
        </p:nvSpPr>
        <p:spPr>
          <a:xfrm>
            <a:off x="288469" y="221898"/>
            <a:ext cx="619956" cy="553991"/>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solidFill>
            <a:srgbClr val="C00000"/>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endParaRPr/>
          </a:p>
        </p:txBody>
      </p:sp>
      <p:pic>
        <p:nvPicPr>
          <p:cNvPr id="15" name="New picture"/>
          <p:cNvPicPr/>
          <p:nvPr/>
        </p:nvPicPr>
        <p:blipFill>
          <a:blip r:embed="rId3"/>
          <a:srcRect/>
          <a:stretch>
            <a:fillRect/>
          </a:stretch>
        </p:blipFill>
        <p:spPr>
          <a:xfrm>
            <a:off x="10538957" y="215452"/>
            <a:ext cx="1364574" cy="568573"/>
          </a:xfrm>
          <a:prstGeom prst="rect">
            <a:avLst/>
          </a:prstGeom>
          <a:ln>
            <a:noFill/>
          </a:ln>
        </p:spPr>
      </p:pic>
      <p:pic>
        <p:nvPicPr>
          <p:cNvPr id="16" name="New picture"/>
          <p:cNvPicPr/>
          <p:nvPr/>
        </p:nvPicPr>
        <p:blipFill>
          <a:blip r:embed="rId4"/>
          <a:srcRect/>
          <a:stretch>
            <a:fillRect/>
          </a:stretch>
        </p:blipFill>
        <p:spPr>
          <a:xfrm flipH="1">
            <a:off x="10751071" y="3643943"/>
            <a:ext cx="1658641" cy="3035178"/>
          </a:xfrm>
          <a:prstGeom prst="rect">
            <a:avLst/>
          </a:prstGeom>
          <a:ln>
            <a:noFill/>
          </a:ln>
        </p:spPr>
      </p:pic>
      <p:pic>
        <p:nvPicPr>
          <p:cNvPr id="4" name="图片 3">
            <a:extLst>
              <a:ext uri="{FF2B5EF4-FFF2-40B4-BE49-F238E27FC236}">
                <a16:creationId xmlns:a16="http://schemas.microsoft.com/office/drawing/2014/main" id="{C57B5571-8D3A-4993-A5D0-7A12104D310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8425" y="1848962"/>
            <a:ext cx="5836119" cy="3875183"/>
          </a:xfrm>
          <a:prstGeom prst="rect">
            <a:avLst/>
          </a:prstGeom>
        </p:spPr>
      </p:pic>
    </p:spTree>
    <p:extLst>
      <p:ext uri="{BB962C8B-B14F-4D97-AF65-F5344CB8AC3E}">
        <p14:creationId xmlns:p14="http://schemas.microsoft.com/office/powerpoint/2010/main" val="265892432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rLst="">
                                      <p:cBhvr>
                                        <p:cTn id="7" dur="500"/>
                                        <p:tgtEl>
                                          <p:spTgt spid="8"/>
                                        </p:tgtEl>
                                      </p:cBhvr>
                                    </p:animEffect>
                                  </p:childTnLst>
                                </p:cTn>
                              </p:par>
                            </p:childTnLst>
                          </p:cTn>
                        </p:par>
                        <p:par>
                          <p:cTn id="8" fill="hold">
                            <p:stCondLst>
                              <p:cond delay="500"/>
                            </p:stCondLst>
                            <p:childTnLst>
                              <p:par>
                                <p:cTn id="9" presetID="22" presetClass="entr" presetSubtype="4" fill="hold" grpId="1"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down)" prLst="">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a:blip r:embed="rId2"/>
          <a:srcRect/>
          <a:stretch>
            <a:fillRect/>
          </a:stretch>
        </a:blipFill>
        <a:effectLst/>
      </p:bgPr>
    </p:bg>
    <p:spTree>
      <p:nvGrpSpPr>
        <p:cNvPr id="1" name=""/>
        <p:cNvGrpSpPr/>
        <p:nvPr/>
      </p:nvGrpSpPr>
      <p:grpSpPr>
        <a:xfrm>
          <a:off x="0" y="0"/>
          <a:ext cx="0" cy="0"/>
          <a:chOff x="0" y="0"/>
          <a:chExt cx="0" cy="0"/>
        </a:xfrm>
      </p:grpSpPr>
      <p:graphicFrame>
        <p:nvGraphicFramePr>
          <p:cNvPr id="12" name="图示 11">
            <a:extLst>
              <a:ext uri="{FF2B5EF4-FFF2-40B4-BE49-F238E27FC236}">
                <a16:creationId xmlns:a16="http://schemas.microsoft.com/office/drawing/2014/main" id="{8B38D771-73A5-46AC-B42E-1C4E98E84937}"/>
              </a:ext>
            </a:extLst>
          </p:cNvPr>
          <p:cNvGraphicFramePr/>
          <p:nvPr>
            <p:extLst>
              <p:ext uri="{D42A27DB-BD31-4B8C-83A1-F6EECF244321}">
                <p14:modId xmlns:p14="http://schemas.microsoft.com/office/powerpoint/2010/main" val="838485214"/>
              </p:ext>
            </p:extLst>
          </p:nvPr>
        </p:nvGraphicFramePr>
        <p:xfrm>
          <a:off x="0" y="1932202"/>
          <a:ext cx="5257800" cy="37773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2" name="图示 21">
            <a:extLst>
              <a:ext uri="{FF2B5EF4-FFF2-40B4-BE49-F238E27FC236}">
                <a16:creationId xmlns:a16="http://schemas.microsoft.com/office/drawing/2014/main" id="{3459B05A-16D1-442E-9C88-A897B9DFC9CE}"/>
              </a:ext>
            </a:extLst>
          </p:cNvPr>
          <p:cNvGraphicFramePr/>
          <p:nvPr>
            <p:extLst>
              <p:ext uri="{D42A27DB-BD31-4B8C-83A1-F6EECF244321}">
                <p14:modId xmlns:p14="http://schemas.microsoft.com/office/powerpoint/2010/main" val="2239218861"/>
              </p:ext>
            </p:extLst>
          </p:nvPr>
        </p:nvGraphicFramePr>
        <p:xfrm>
          <a:off x="7420431" y="2024994"/>
          <a:ext cx="4483100" cy="371565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6" name="矩形 12"/>
          <p:cNvSpPr/>
          <p:nvPr/>
        </p:nvSpPr>
        <p:spPr>
          <a:xfrm>
            <a:off x="0" y="6571163"/>
            <a:ext cx="12205939" cy="286837"/>
          </a:xfrm>
          <a:prstGeom prst="rect">
            <a:avLst/>
          </a:prstGeom>
          <a:solidFill>
            <a:srgbClr val="C00000"/>
          </a:solidFill>
          <a:ln w="19050" cap="flat" cmpd="sng" algn="ctr">
            <a:noFill/>
            <a:prstDash val="solid"/>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endParaRPr/>
          </a:p>
        </p:txBody>
      </p:sp>
      <p:sp>
        <p:nvSpPr>
          <p:cNvPr id="17" name="矩形 14"/>
          <p:cNvSpPr/>
          <p:nvPr/>
        </p:nvSpPr>
        <p:spPr>
          <a:xfrm>
            <a:off x="1027430" y="268060"/>
            <a:ext cx="9109519" cy="457657"/>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r>
              <a:rPr lang="zh-CN" altLang="zh-CN" sz="2400" b="1" dirty="0">
                <a:solidFill>
                  <a:srgbClr val="C00000"/>
                </a:solidFill>
                <a:ea typeface="微软雅黑" panose="020B0503020204020204" pitchFamily="34" charset="-122"/>
              </a:rPr>
              <a:t>推动乡村产业高质量发展</a:t>
            </a:r>
            <a:endParaRPr lang="en-US" altLang="zh-CN" sz="2400" b="1" dirty="0">
              <a:solidFill>
                <a:srgbClr val="C00000"/>
              </a:solidFill>
              <a:ea typeface="微软雅黑" panose="020B0503020204020204" pitchFamily="34" charset="-122"/>
            </a:endParaRPr>
          </a:p>
        </p:txBody>
      </p:sp>
      <p:sp>
        <p:nvSpPr>
          <p:cNvPr id="18" name="Freeform 29"/>
          <p:cNvSpPr/>
          <p:nvPr/>
        </p:nvSpPr>
        <p:spPr>
          <a:xfrm>
            <a:off x="288469" y="221898"/>
            <a:ext cx="619956" cy="553991"/>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solidFill>
            <a:srgbClr val="C00000"/>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endParaRPr/>
          </a:p>
        </p:txBody>
      </p:sp>
      <p:pic>
        <p:nvPicPr>
          <p:cNvPr id="19" name="New picture"/>
          <p:cNvPicPr/>
          <p:nvPr/>
        </p:nvPicPr>
        <p:blipFill>
          <a:blip r:embed="rId13"/>
          <a:srcRect/>
          <a:stretch>
            <a:fillRect/>
          </a:stretch>
        </p:blipFill>
        <p:spPr>
          <a:xfrm>
            <a:off x="10538957" y="215452"/>
            <a:ext cx="1364574" cy="568573"/>
          </a:xfrm>
          <a:prstGeom prst="rect">
            <a:avLst/>
          </a:prstGeom>
          <a:ln>
            <a:noFill/>
          </a:ln>
        </p:spPr>
      </p:pic>
      <p:pic>
        <p:nvPicPr>
          <p:cNvPr id="20" name="New picture"/>
          <p:cNvPicPr/>
          <p:nvPr/>
        </p:nvPicPr>
        <p:blipFill>
          <a:blip r:embed="rId14"/>
          <a:srcRect/>
          <a:stretch>
            <a:fillRect/>
          </a:stretch>
        </p:blipFill>
        <p:spPr>
          <a:xfrm flipH="1">
            <a:off x="10751071" y="3643943"/>
            <a:ext cx="1658641" cy="3035178"/>
          </a:xfrm>
          <a:prstGeom prst="rect">
            <a:avLst/>
          </a:prstGeom>
          <a:ln>
            <a:noFill/>
          </a:ln>
        </p:spPr>
      </p:pic>
      <p:grpSp>
        <p:nvGrpSpPr>
          <p:cNvPr id="9" name="组合 8"/>
          <p:cNvGrpSpPr/>
          <p:nvPr/>
        </p:nvGrpSpPr>
        <p:grpSpPr>
          <a:xfrm>
            <a:off x="4238171" y="1966686"/>
            <a:ext cx="3715658" cy="3715658"/>
            <a:chOff x="4238171" y="1966686"/>
            <a:chExt cx="3715658" cy="3715658"/>
          </a:xfrm>
          <a:solidFill>
            <a:srgbClr val="C00000"/>
          </a:solidFill>
        </p:grpSpPr>
        <p:sp>
          <p:nvSpPr>
            <p:cNvPr id="10" name="椭圆 9"/>
            <p:cNvSpPr/>
            <p:nvPr/>
          </p:nvSpPr>
          <p:spPr>
            <a:xfrm>
              <a:off x="4238171" y="1966686"/>
              <a:ext cx="3715658" cy="3715658"/>
            </a:xfrm>
            <a:prstGeom prst="ellipse">
              <a:avLst/>
            </a:prstGeom>
            <a:grpFill/>
            <a:ln>
              <a:noFill/>
            </a:ln>
            <a:effectLst>
              <a:outerShdw blurRad="304800" sx="102000" sy="102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a:p>
          </p:txBody>
        </p:sp>
        <p:sp>
          <p:nvSpPr>
            <p:cNvPr id="14" name="文本框 13"/>
            <p:cNvSpPr txBox="1"/>
            <p:nvPr/>
          </p:nvSpPr>
          <p:spPr>
            <a:xfrm>
              <a:off x="4750420" y="2667935"/>
              <a:ext cx="2810453" cy="2305879"/>
            </a:xfrm>
            <a:prstGeom prst="rect">
              <a:avLst/>
            </a:prstGeom>
            <a:grpFill/>
          </p:spPr>
          <p:txBody>
            <a:bodyPr wrap="square" rtlCol="0" anchor="ctr">
              <a:normAutofit/>
              <a:scene3d>
                <a:camera prst="orthographicFront"/>
                <a:lightRig rig="threePt" dir="t"/>
              </a:scene3d>
              <a:sp3d contourW="12700"/>
            </a:bodyPr>
            <a:lstStyle/>
            <a:p>
              <a:pPr algn="ctr">
                <a:lnSpc>
                  <a:spcPct val="125000"/>
                </a:lnSpc>
              </a:pPr>
              <a:r>
                <a:rPr lang="zh-CN" altLang="zh-CN" sz="2400" b="1" dirty="0">
                  <a:solidFill>
                    <a:schemeClr val="bg1"/>
                  </a:solidFill>
                  <a:ea typeface="MiSans Normal" panose="00000500000000000000" pitchFamily="2" charset="-122"/>
                </a:rPr>
                <a:t>加快发展现代乡村服务业</a:t>
              </a:r>
              <a:endParaRPr lang="en-US" altLang="zh-CN" sz="2400" b="1" dirty="0">
                <a:solidFill>
                  <a:schemeClr val="bg1"/>
                </a:solidFill>
                <a:ea typeface="MiSans Normal" panose="00000500000000000000" pitchFamily="2" charset="-122"/>
              </a:endParaRPr>
            </a:p>
          </p:txBody>
        </p:sp>
      </p:grpSp>
    </p:spTree>
    <p:extLst>
      <p:ext uri="{BB962C8B-B14F-4D97-AF65-F5344CB8AC3E}">
        <p14:creationId xmlns:p14="http://schemas.microsoft.com/office/powerpoint/2010/main" val="265892432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rLst="">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a:blip r:embed="rId2"/>
          <a:srcRect/>
          <a:stretch>
            <a:fillRect/>
          </a:stretch>
        </a:blipFill>
        <a:effectLst/>
      </p:bgPr>
    </p:bg>
    <p:spTree>
      <p:nvGrpSpPr>
        <p:cNvPr id="1" name=""/>
        <p:cNvGrpSpPr/>
        <p:nvPr/>
      </p:nvGrpSpPr>
      <p:grpSpPr>
        <a:xfrm>
          <a:off x="0" y="0"/>
          <a:ext cx="0" cy="0"/>
          <a:chOff x="0" y="0"/>
          <a:chExt cx="0" cy="0"/>
        </a:xfrm>
      </p:grpSpPr>
      <p:sp>
        <p:nvSpPr>
          <p:cNvPr id="9" name="Rectangle 22"/>
          <p:cNvSpPr/>
          <p:nvPr/>
        </p:nvSpPr>
        <p:spPr>
          <a:xfrm>
            <a:off x="681930" y="1467581"/>
            <a:ext cx="5804593" cy="149919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5" rIns="91412" bIns="45705" rtlCol="0" anchor="ctr"/>
          <a:lstStyle/>
          <a:p>
            <a:endParaRPr/>
          </a:p>
        </p:txBody>
      </p:sp>
      <p:sp>
        <p:nvSpPr>
          <p:cNvPr id="10" name="文本框 27"/>
          <p:cNvSpPr txBox="1"/>
          <p:nvPr/>
        </p:nvSpPr>
        <p:spPr>
          <a:xfrm>
            <a:off x="1431924" y="1522996"/>
            <a:ext cx="5486399" cy="1267968"/>
          </a:xfrm>
          <a:prstGeom prst="rect">
            <a:avLst/>
          </a:prstGeom>
          <a:noFill/>
        </p:spPr>
        <p:txBody>
          <a:bodyPr wrap="square" rtlCol="0" anchor="ctr">
            <a:normAutofit fontScale="97500"/>
          </a:bodyPr>
          <a:lstStyle/>
          <a:p>
            <a:r>
              <a:rPr lang="zh-CN" altLang="zh-CN" sz="3200" b="1" dirty="0">
                <a:solidFill>
                  <a:schemeClr val="bg1"/>
                </a:solidFill>
              </a:rPr>
              <a:t>培育乡村新产业新业态</a:t>
            </a:r>
            <a:endParaRPr lang="en-US" altLang="zh-CN" sz="3200" b="1" dirty="0">
              <a:solidFill>
                <a:schemeClr val="bg1"/>
              </a:solidFill>
              <a:latin typeface="思源黑体 CN Normal"/>
              <a:ea typeface="思源黑体 CN Normal" panose="020B0400000000000000" pitchFamily="34" charset="-122"/>
            </a:endParaRPr>
          </a:p>
        </p:txBody>
      </p:sp>
      <p:sp>
        <p:nvSpPr>
          <p:cNvPr id="11" name="文本框 2"/>
          <p:cNvSpPr txBox="1"/>
          <p:nvPr/>
        </p:nvSpPr>
        <p:spPr>
          <a:xfrm>
            <a:off x="601601" y="3049987"/>
            <a:ext cx="5884922" cy="2510365"/>
          </a:xfrm>
          <a:prstGeom prst="rect">
            <a:avLst/>
          </a:prstGeom>
          <a:noFill/>
        </p:spPr>
        <p:txBody>
          <a:bodyPr wrap="square" lIns="91424" tIns="45712" rIns="91424" bIns="45712" rtlCol="0">
            <a:normAutofit lnSpcReduction="10000"/>
          </a:bodyPr>
          <a:lstStyle/>
          <a:p>
            <a:endParaRPr lang="zh-CN" altLang="en-US" sz="2000" dirty="0"/>
          </a:p>
          <a:p>
            <a:r>
              <a:rPr lang="zh-CN" altLang="en-US" sz="2400" dirty="0"/>
              <a:t>支持农业产业强镇、现代农业产业园、优势特色产业集群的创建，推进文化产业与乡村振兴的结合。实施“数商兴农”和“互联网</a:t>
            </a:r>
            <a:r>
              <a:rPr lang="en-US" altLang="zh-CN" sz="2400" dirty="0"/>
              <a:t>+”</a:t>
            </a:r>
            <a:r>
              <a:rPr lang="zh-CN" altLang="en-US" sz="2400" dirty="0"/>
              <a:t>农产品出村进城工程，发展农产品电商直采、定制生产等模式，并建设农副产品直播电商基地。</a:t>
            </a:r>
          </a:p>
        </p:txBody>
      </p:sp>
      <p:sp>
        <p:nvSpPr>
          <p:cNvPr id="12" name="矩形 12"/>
          <p:cNvSpPr/>
          <p:nvPr/>
        </p:nvSpPr>
        <p:spPr>
          <a:xfrm>
            <a:off x="0" y="6571163"/>
            <a:ext cx="12205939" cy="286837"/>
          </a:xfrm>
          <a:prstGeom prst="rect">
            <a:avLst/>
          </a:prstGeom>
          <a:solidFill>
            <a:srgbClr val="C00000"/>
          </a:solidFill>
          <a:ln w="19050" cap="flat" cmpd="sng" algn="ctr">
            <a:noFill/>
            <a:prstDash val="solid"/>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endParaRPr/>
          </a:p>
        </p:txBody>
      </p:sp>
      <p:sp>
        <p:nvSpPr>
          <p:cNvPr id="13" name="矩形 14"/>
          <p:cNvSpPr/>
          <p:nvPr/>
        </p:nvSpPr>
        <p:spPr>
          <a:xfrm>
            <a:off x="1027430" y="268060"/>
            <a:ext cx="9109519" cy="457657"/>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r>
              <a:rPr lang="zh-CN" altLang="zh-CN" sz="2400" b="1" dirty="0">
                <a:solidFill>
                  <a:srgbClr val="C00000"/>
                </a:solidFill>
                <a:ea typeface="微软雅黑" panose="020B0503020204020204" pitchFamily="34" charset="-122"/>
              </a:rPr>
              <a:t>推动乡村产业高质量发展</a:t>
            </a:r>
            <a:endParaRPr lang="en-US" altLang="zh-CN" sz="2400" b="1" dirty="0">
              <a:solidFill>
                <a:srgbClr val="C00000"/>
              </a:solidFill>
              <a:ea typeface="微软雅黑" panose="020B0503020204020204" pitchFamily="34" charset="-122"/>
            </a:endParaRPr>
          </a:p>
        </p:txBody>
      </p:sp>
      <p:sp>
        <p:nvSpPr>
          <p:cNvPr id="14" name="Freeform 29"/>
          <p:cNvSpPr/>
          <p:nvPr/>
        </p:nvSpPr>
        <p:spPr>
          <a:xfrm>
            <a:off x="288469" y="221898"/>
            <a:ext cx="619956" cy="553991"/>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solidFill>
            <a:srgbClr val="C00000"/>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endParaRPr/>
          </a:p>
        </p:txBody>
      </p:sp>
      <p:pic>
        <p:nvPicPr>
          <p:cNvPr id="15" name="New picture"/>
          <p:cNvPicPr/>
          <p:nvPr/>
        </p:nvPicPr>
        <p:blipFill>
          <a:blip r:embed="rId3"/>
          <a:srcRect/>
          <a:stretch>
            <a:fillRect/>
          </a:stretch>
        </p:blipFill>
        <p:spPr>
          <a:xfrm>
            <a:off x="10538957" y="215452"/>
            <a:ext cx="1364574" cy="568573"/>
          </a:xfrm>
          <a:prstGeom prst="rect">
            <a:avLst/>
          </a:prstGeom>
          <a:ln>
            <a:noFill/>
          </a:ln>
        </p:spPr>
      </p:pic>
      <p:pic>
        <p:nvPicPr>
          <p:cNvPr id="16" name="New picture"/>
          <p:cNvPicPr/>
          <p:nvPr/>
        </p:nvPicPr>
        <p:blipFill>
          <a:blip r:embed="rId4"/>
          <a:srcRect/>
          <a:stretch>
            <a:fillRect/>
          </a:stretch>
        </p:blipFill>
        <p:spPr>
          <a:xfrm flipH="1">
            <a:off x="10751071" y="3643943"/>
            <a:ext cx="1658641" cy="3035178"/>
          </a:xfrm>
          <a:prstGeom prst="rect">
            <a:avLst/>
          </a:prstGeom>
          <a:ln>
            <a:noFill/>
          </a:ln>
        </p:spPr>
      </p:pic>
      <p:pic>
        <p:nvPicPr>
          <p:cNvPr id="4" name="图片 3">
            <a:extLst>
              <a:ext uri="{FF2B5EF4-FFF2-40B4-BE49-F238E27FC236}">
                <a16:creationId xmlns:a16="http://schemas.microsoft.com/office/drawing/2014/main" id="{8F922B32-7381-48AE-B84E-38ED6557146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86523" y="1464187"/>
            <a:ext cx="4778115" cy="4096165"/>
          </a:xfrm>
          <a:prstGeom prst="rect">
            <a:avLst/>
          </a:prstGeom>
        </p:spPr>
      </p:pic>
    </p:spTree>
    <p:extLst>
      <p:ext uri="{BB962C8B-B14F-4D97-AF65-F5344CB8AC3E}">
        <p14:creationId xmlns:p14="http://schemas.microsoft.com/office/powerpoint/2010/main" val="265892432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rLst="">
                                      <p:cBhvr>
                                        <p:cTn id="7" dur="500"/>
                                        <p:tgtEl>
                                          <p:spTgt spid="9"/>
                                        </p:tgtEl>
                                      </p:cBhvr>
                                    </p:animEffect>
                                  </p:childTnLst>
                                </p:cTn>
                              </p:par>
                            </p:childTnLst>
                          </p:cTn>
                        </p:par>
                        <p:par>
                          <p:cTn id="8" fill="hold">
                            <p:stCondLst>
                              <p:cond delay="500"/>
                            </p:stCondLst>
                            <p:childTnLst>
                              <p:par>
                                <p:cTn id="9" presetID="16" presetClass="entr" presetSubtype="21" fill="hold" grpId="1"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barn(inVertical)" prLst="">
                                      <p:cBhvr>
                                        <p:cTn id="11" dur="500"/>
                                        <p:tgtEl>
                                          <p:spTgt spid="10"/>
                                        </p:tgtEl>
                                      </p:cBhvr>
                                    </p:animEffect>
                                  </p:childTnLst>
                                </p:cTn>
                              </p:par>
                            </p:childTnLst>
                          </p:cTn>
                        </p:par>
                        <p:par>
                          <p:cTn id="12" fill="hold">
                            <p:stCondLst>
                              <p:cond delay="1000"/>
                            </p:stCondLst>
                            <p:childTnLst>
                              <p:par>
                                <p:cTn id="13" presetID="2" presetClass="entr" presetSubtype="4" fill="hold" grpId="2" nodeType="after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1"/>
      <p:bldP spid="11" grpId="2"/>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a:blip r:embed="rId2"/>
          <a:srcRect/>
          <a:stretch>
            <a:fillRect/>
          </a:stretch>
        </a:blipFill>
        <a:effectLst/>
      </p:bgPr>
    </p:bg>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12E02672-CCC6-456A-9C74-9DAEA1A90C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430" y="1988024"/>
            <a:ext cx="5824648" cy="3680053"/>
          </a:xfrm>
          <a:prstGeom prst="rect">
            <a:avLst/>
          </a:prstGeom>
        </p:spPr>
      </p:pic>
      <p:sp>
        <p:nvSpPr>
          <p:cNvPr id="8" name="TextBox 76"/>
          <p:cNvSpPr txBox="1"/>
          <p:nvPr/>
        </p:nvSpPr>
        <p:spPr>
          <a:xfrm>
            <a:off x="1267797" y="1429252"/>
            <a:ext cx="10079263" cy="457657"/>
          </a:xfrm>
          <a:prstGeom prst="rect">
            <a:avLst/>
          </a:prstGeom>
          <a:noFill/>
        </p:spPr>
        <p:txBody>
          <a:bodyPr wrap="square" rtlCol="0" anchor="b">
            <a:spAutoFit/>
          </a:bodyPr>
          <a:lstStyle/>
          <a:p>
            <a:r>
              <a:rPr lang="zh-CN" altLang="zh-CN" sz="2400" b="1" dirty="0">
                <a:solidFill>
                  <a:schemeClr val="tx1">
                    <a:lumMod val="95000"/>
                    <a:lumOff val="5000"/>
                  </a:schemeClr>
                </a:solidFill>
                <a:latin typeface="思源黑体 CN Normal"/>
                <a:ea typeface="微软雅黑" panose="020B0503020204020204" pitchFamily="34" charset="-122"/>
              </a:rPr>
              <a:t>培育壮大县域富民产业</a:t>
            </a:r>
            <a:endParaRPr lang="en-US" altLang="zh-CN" sz="2400" b="1" dirty="0">
              <a:solidFill>
                <a:schemeClr val="tx1">
                  <a:lumMod val="95000"/>
                  <a:lumOff val="5000"/>
                </a:schemeClr>
              </a:solidFill>
              <a:latin typeface="思源黑体 CN Normal"/>
              <a:ea typeface="微软雅黑" panose="020B0503020204020204" pitchFamily="34" charset="-122"/>
            </a:endParaRPr>
          </a:p>
        </p:txBody>
      </p:sp>
      <p:sp>
        <p:nvSpPr>
          <p:cNvPr id="11" name="文本框 10"/>
          <p:cNvSpPr txBox="1"/>
          <p:nvPr/>
        </p:nvSpPr>
        <p:spPr>
          <a:xfrm>
            <a:off x="6852078" y="1886909"/>
            <a:ext cx="3898993" cy="3907801"/>
          </a:xfrm>
          <a:prstGeom prst="rect">
            <a:avLst/>
          </a:prstGeom>
          <a:noFill/>
        </p:spPr>
        <p:txBody>
          <a:bodyPr wrap="square" rtlCol="0">
            <a:spAutoFit/>
          </a:bodyPr>
          <a:lstStyle/>
          <a:p>
            <a:pPr>
              <a:lnSpc>
                <a:spcPct val="150000"/>
              </a:lnSpc>
            </a:pPr>
            <a:r>
              <a:rPr lang="zh-CN" altLang="en-US" sz="2400" dirty="0"/>
              <a:t>提升县城产业承载和配套服务功能，增强重点镇集聚功能。实施“一县一业”强县富民工程。引导产业向中西部地区、县域梯度转移，支持大中城市周边县域布局产业和企业。</a:t>
            </a:r>
            <a:endParaRPr lang="en-US" altLang="zh-CN" sz="2400" dirty="0">
              <a:latin typeface="宋体" panose="02010600030101010101" pitchFamily="2" charset="-122"/>
              <a:ea typeface="宋体" panose="02010600030101010101" pitchFamily="2" charset="-122"/>
            </a:endParaRPr>
          </a:p>
        </p:txBody>
      </p:sp>
      <p:sp>
        <p:nvSpPr>
          <p:cNvPr id="12" name="矩形 12"/>
          <p:cNvSpPr/>
          <p:nvPr/>
        </p:nvSpPr>
        <p:spPr>
          <a:xfrm>
            <a:off x="0" y="6571163"/>
            <a:ext cx="12205939" cy="286837"/>
          </a:xfrm>
          <a:prstGeom prst="rect">
            <a:avLst/>
          </a:prstGeom>
          <a:solidFill>
            <a:srgbClr val="C00000"/>
          </a:solidFill>
          <a:ln w="19050" cap="flat" cmpd="sng" algn="ctr">
            <a:noFill/>
            <a:prstDash val="solid"/>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endParaRPr/>
          </a:p>
        </p:txBody>
      </p:sp>
      <p:sp>
        <p:nvSpPr>
          <p:cNvPr id="13" name="矩形 14"/>
          <p:cNvSpPr/>
          <p:nvPr/>
        </p:nvSpPr>
        <p:spPr>
          <a:xfrm>
            <a:off x="1027430" y="268060"/>
            <a:ext cx="9109519" cy="457657"/>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r>
              <a:rPr lang="zh-CN" altLang="zh-CN" sz="2400" b="1" dirty="0">
                <a:solidFill>
                  <a:srgbClr val="C00000"/>
                </a:solidFill>
                <a:ea typeface="微软雅黑" panose="020B0503020204020204" pitchFamily="34" charset="-122"/>
              </a:rPr>
              <a:t>推动乡村产业高质量发展</a:t>
            </a:r>
            <a:endParaRPr lang="en-US" altLang="zh-CN" sz="2400" b="1" dirty="0">
              <a:solidFill>
                <a:srgbClr val="C00000"/>
              </a:solidFill>
              <a:ea typeface="微软雅黑" panose="020B0503020204020204" pitchFamily="34" charset="-122"/>
            </a:endParaRPr>
          </a:p>
        </p:txBody>
      </p:sp>
      <p:sp>
        <p:nvSpPr>
          <p:cNvPr id="14" name="Freeform 29"/>
          <p:cNvSpPr/>
          <p:nvPr/>
        </p:nvSpPr>
        <p:spPr>
          <a:xfrm>
            <a:off x="288469" y="221898"/>
            <a:ext cx="619956" cy="553991"/>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solidFill>
            <a:srgbClr val="C00000"/>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endParaRPr/>
          </a:p>
        </p:txBody>
      </p:sp>
      <p:pic>
        <p:nvPicPr>
          <p:cNvPr id="15" name="New picture"/>
          <p:cNvPicPr/>
          <p:nvPr/>
        </p:nvPicPr>
        <p:blipFill>
          <a:blip r:embed="rId4"/>
          <a:srcRect/>
          <a:stretch>
            <a:fillRect/>
          </a:stretch>
        </p:blipFill>
        <p:spPr>
          <a:xfrm>
            <a:off x="10538957" y="215452"/>
            <a:ext cx="1364574" cy="568573"/>
          </a:xfrm>
          <a:prstGeom prst="rect">
            <a:avLst/>
          </a:prstGeom>
          <a:ln>
            <a:noFill/>
          </a:ln>
        </p:spPr>
      </p:pic>
      <p:pic>
        <p:nvPicPr>
          <p:cNvPr id="16" name="New picture"/>
          <p:cNvPicPr/>
          <p:nvPr/>
        </p:nvPicPr>
        <p:blipFill>
          <a:blip r:embed="rId5"/>
          <a:srcRect/>
          <a:stretch>
            <a:fillRect/>
          </a:stretch>
        </p:blipFill>
        <p:spPr>
          <a:xfrm flipH="1">
            <a:off x="10751071" y="3643943"/>
            <a:ext cx="1658641" cy="3035178"/>
          </a:xfrm>
          <a:prstGeom prst="rect">
            <a:avLst/>
          </a:prstGeom>
          <a:ln>
            <a:noFill/>
          </a:ln>
        </p:spPr>
      </p:pic>
    </p:spTree>
    <p:extLst>
      <p:ext uri="{BB962C8B-B14F-4D97-AF65-F5344CB8AC3E}">
        <p14:creationId xmlns:p14="http://schemas.microsoft.com/office/powerpoint/2010/main" val="265892432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rLst="">
                                      <p:cBhvr>
                                        <p:cTn id="7" dur="500"/>
                                        <p:tgtEl>
                                          <p:spTgt spid="8"/>
                                        </p:tgtEl>
                                      </p:cBhvr>
                                    </p:animEffect>
                                  </p:childTnLst>
                                </p:cTn>
                              </p:par>
                            </p:childTnLst>
                          </p:cTn>
                        </p:par>
                        <p:par>
                          <p:cTn id="8" fill="hold">
                            <p:stCondLst>
                              <p:cond delay="500"/>
                            </p:stCondLst>
                            <p:childTnLst>
                              <p:par>
                                <p:cTn id="9" presetID="22" presetClass="entr" presetSubtype="4" fill="hold" grpId="1"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down)" prLst="">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a:blip r:embed="rId2"/>
          <a:srcRect/>
          <a:stretch>
            <a:fillRect/>
          </a:stretch>
        </a:blipFill>
        <a:effectLst/>
      </p:bgPr>
    </p:bg>
    <p:spTree>
      <p:nvGrpSpPr>
        <p:cNvPr id="1" name=""/>
        <p:cNvGrpSpPr/>
        <p:nvPr/>
      </p:nvGrpSpPr>
      <p:grpSpPr>
        <a:xfrm>
          <a:off x="0" y="0"/>
          <a:ext cx="0" cy="0"/>
          <a:chOff x="0" y="0"/>
          <a:chExt cx="0" cy="0"/>
        </a:xfrm>
      </p:grpSpPr>
      <p:sp>
        <p:nvSpPr>
          <p:cNvPr id="44" name="AutoShape 4"/>
          <p:cNvSpPr>
            <a:spLocks noChangeArrowheads="1"/>
          </p:cNvSpPr>
          <p:nvPr/>
        </p:nvSpPr>
        <p:spPr>
          <a:xfrm>
            <a:off x="1205820" y="1526987"/>
            <a:ext cx="2008485" cy="1344148"/>
          </a:xfrm>
          <a:prstGeom prst="roundRect">
            <a:avLst>
              <a:gd name="adj" fmla="val 13125"/>
            </a:avLst>
          </a:prstGeom>
          <a:solidFill>
            <a:srgbClr val="C00000"/>
          </a:solidFill>
          <a:ln w="3175">
            <a:noFill/>
            <a:round/>
          </a:ln>
        </p:spPr>
        <p:txBody>
          <a:bodyPr anchor="ctr"/>
          <a:lstStyle/>
          <a:p>
            <a:pPr lvl="0" algn="ctr" defTabSz="1219170">
              <a:spcBef>
                <a:spcPct val="0"/>
              </a:spcBef>
              <a:spcAft>
                <a:spcPct val="0"/>
              </a:spcAft>
              <a:defRPr/>
            </a:pPr>
            <a:r>
              <a:rPr lang="zh-CN" altLang="en-US" dirty="0"/>
              <a:t>促进农民就业增收</a:t>
            </a:r>
            <a:endParaRPr kumimoji="0" lang="en-US" altLang="zh-CN" sz="2000" b="1" i="0" u="none" strike="noStrike" kern="0" cap="none" spc="0" normalizeH="0" baseline="0" noProof="0" dirty="0">
              <a:ln>
                <a:noFill/>
              </a:ln>
              <a:solidFill>
                <a:srgbClr val="FFFFFF"/>
              </a:solidFill>
              <a:uLnTx/>
              <a:uFillTx/>
              <a:latin typeface="思源黑体 CN Normal"/>
              <a:ea typeface="微软雅黑" pitchFamily="34" charset="-122"/>
            </a:endParaRPr>
          </a:p>
        </p:txBody>
      </p:sp>
      <p:sp>
        <p:nvSpPr>
          <p:cNvPr id="45" name="AutoShape 6"/>
          <p:cNvSpPr>
            <a:spLocks noChangeArrowheads="1"/>
          </p:cNvSpPr>
          <p:nvPr/>
        </p:nvSpPr>
        <p:spPr>
          <a:xfrm>
            <a:off x="3322385" y="1526987"/>
            <a:ext cx="7772533" cy="1344148"/>
          </a:xfrm>
          <a:prstGeom prst="roundRect">
            <a:avLst>
              <a:gd name="adj" fmla="val 13125"/>
            </a:avLst>
          </a:prstGeom>
          <a:solidFill>
            <a:srgbClr val="A0A0A0">
              <a:alpha val="89804"/>
            </a:srgbClr>
          </a:solidFill>
          <a:ln w="3175">
            <a:solidFill>
              <a:srgbClr val="969696">
                <a:alpha val="67842"/>
              </a:srgbClr>
            </a:solidFill>
            <a:round/>
          </a:ln>
        </p:spPr>
        <p:txBody>
          <a:bodyPr anchor="ctr"/>
          <a:lstStyle/>
          <a:p>
            <a:pPr lvl="0" algn="just" defTabSz="1219170">
              <a:lnSpc>
                <a:spcPct val="120000"/>
              </a:lnSpc>
              <a:spcBef>
                <a:spcPct val="0"/>
              </a:spcBef>
              <a:spcAft>
                <a:spcPct val="0"/>
              </a:spcAft>
              <a:defRPr/>
            </a:pPr>
            <a:r>
              <a:rPr lang="zh-CN" altLang="en-US" dirty="0"/>
              <a:t>强化各项稳岗纾困政策落实，加大对中小微企业稳岗倾斜力度，稳定农民工就业。促进农民工职业技能提升。完善农民工工资支付监测预警机制。维护好超龄农民工就业权益。</a:t>
            </a:r>
            <a:endParaRPr lang="en-US" altLang="zh-CN" sz="1600" kern="0" dirty="0">
              <a:solidFill>
                <a:srgbClr val="FFFFFF"/>
              </a:solidFill>
              <a:latin typeface="思源黑体 CN Normal"/>
              <a:ea typeface="微软雅黑" pitchFamily="34" charset="-122"/>
            </a:endParaRPr>
          </a:p>
        </p:txBody>
      </p:sp>
      <p:sp>
        <p:nvSpPr>
          <p:cNvPr id="46" name="AutoShape 8"/>
          <p:cNvSpPr>
            <a:spLocks noChangeArrowheads="1"/>
          </p:cNvSpPr>
          <p:nvPr/>
        </p:nvSpPr>
        <p:spPr>
          <a:xfrm>
            <a:off x="1205820" y="3048719"/>
            <a:ext cx="2008485" cy="1344149"/>
          </a:xfrm>
          <a:prstGeom prst="roundRect">
            <a:avLst>
              <a:gd name="adj" fmla="val 13125"/>
            </a:avLst>
          </a:prstGeom>
          <a:solidFill>
            <a:srgbClr val="C00000"/>
          </a:solidFill>
          <a:ln w="3175">
            <a:noFill/>
            <a:round/>
          </a:ln>
        </p:spPr>
        <p:txBody>
          <a:bodyPr anchor="ctr"/>
          <a:lstStyle/>
          <a:p>
            <a:pPr lvl="0" algn="ctr" defTabSz="1219170">
              <a:spcBef>
                <a:spcPct val="0"/>
              </a:spcBef>
              <a:spcAft>
                <a:spcPct val="0"/>
              </a:spcAft>
              <a:defRPr/>
            </a:pPr>
            <a:r>
              <a:rPr lang="zh-CN" altLang="en-US" dirty="0"/>
              <a:t>促进农业经营增效</a:t>
            </a:r>
            <a:endParaRPr kumimoji="0" lang="en-US" altLang="zh-CN" sz="2000" b="1" i="0" u="none" strike="noStrike" kern="0" cap="none" spc="0" normalizeH="0" baseline="0" noProof="0" dirty="0">
              <a:ln>
                <a:noFill/>
              </a:ln>
              <a:solidFill>
                <a:srgbClr val="FFFFFF"/>
              </a:solidFill>
              <a:uLnTx/>
              <a:uFillTx/>
              <a:latin typeface="思源黑体 CN Normal"/>
              <a:ea typeface="微软雅黑" pitchFamily="34" charset="-122"/>
            </a:endParaRPr>
          </a:p>
        </p:txBody>
      </p:sp>
      <p:sp>
        <p:nvSpPr>
          <p:cNvPr id="47" name="AutoShape 10"/>
          <p:cNvSpPr>
            <a:spLocks noChangeArrowheads="1"/>
          </p:cNvSpPr>
          <p:nvPr/>
        </p:nvSpPr>
        <p:spPr>
          <a:xfrm>
            <a:off x="3322384" y="3048719"/>
            <a:ext cx="7772532" cy="1344149"/>
          </a:xfrm>
          <a:prstGeom prst="roundRect">
            <a:avLst>
              <a:gd name="adj" fmla="val 13125"/>
            </a:avLst>
          </a:prstGeom>
          <a:solidFill>
            <a:srgbClr val="A0A0A0">
              <a:alpha val="89804"/>
            </a:srgbClr>
          </a:solidFill>
          <a:ln w="3175">
            <a:solidFill>
              <a:srgbClr val="969696">
                <a:alpha val="67842"/>
              </a:srgbClr>
            </a:solidFill>
            <a:round/>
          </a:ln>
        </p:spPr>
        <p:txBody>
          <a:bodyPr anchor="ctr"/>
          <a:lstStyle/>
          <a:p>
            <a:pPr lvl="0" algn="just" defTabSz="1219170">
              <a:lnSpc>
                <a:spcPct val="120000"/>
              </a:lnSpc>
              <a:spcBef>
                <a:spcPct val="0"/>
              </a:spcBef>
              <a:spcAft>
                <a:spcPct val="0"/>
              </a:spcAft>
              <a:defRPr/>
            </a:pPr>
            <a:r>
              <a:rPr lang="zh-CN" altLang="en-US" dirty="0"/>
              <a:t>深入开展新型农业经营主体提升行动，支持家庭农场组建农民合作社、合作社根据发展需要办企业，带动小农户合作经营、共同增收。</a:t>
            </a:r>
            <a:endParaRPr kumimoji="0" lang="en-US" altLang="zh-CN" sz="1600" b="0" i="0" u="none" strike="noStrike" kern="0" cap="none" spc="0" normalizeH="0" baseline="0" noProof="0" dirty="0">
              <a:ln>
                <a:noFill/>
              </a:ln>
              <a:solidFill>
                <a:srgbClr val="FFFFFF"/>
              </a:solidFill>
              <a:uLnTx/>
              <a:uFillTx/>
              <a:latin typeface="思源黑体 CN Normal"/>
              <a:ea typeface="微软雅黑" pitchFamily="34" charset="-122"/>
            </a:endParaRPr>
          </a:p>
        </p:txBody>
      </p:sp>
      <p:sp>
        <p:nvSpPr>
          <p:cNvPr id="48" name="AutoShape 12"/>
          <p:cNvSpPr>
            <a:spLocks noChangeArrowheads="1"/>
          </p:cNvSpPr>
          <p:nvPr/>
        </p:nvSpPr>
        <p:spPr>
          <a:xfrm>
            <a:off x="1205820" y="4584890"/>
            <a:ext cx="2008485" cy="1344149"/>
          </a:xfrm>
          <a:prstGeom prst="roundRect">
            <a:avLst>
              <a:gd name="adj" fmla="val 13125"/>
            </a:avLst>
          </a:prstGeom>
          <a:solidFill>
            <a:srgbClr val="C00000"/>
          </a:solidFill>
          <a:ln w="3175">
            <a:noFill/>
            <a:round/>
          </a:ln>
        </p:spPr>
        <p:txBody>
          <a:bodyPr anchor="ctr"/>
          <a:lstStyle/>
          <a:p>
            <a:pPr lvl="0" algn="ctr" defTabSz="1219170">
              <a:spcBef>
                <a:spcPct val="0"/>
              </a:spcBef>
              <a:spcAft>
                <a:spcPct val="0"/>
              </a:spcAft>
              <a:defRPr/>
            </a:pPr>
            <a:r>
              <a:rPr lang="zh-CN" altLang="en-US" dirty="0"/>
              <a:t>赋予农民更加充分的财产权益</a:t>
            </a:r>
            <a:endParaRPr kumimoji="0" lang="en-US" altLang="zh-CN" sz="2000" b="1" i="0" u="none" strike="noStrike" kern="0" cap="none" spc="0" normalizeH="0" baseline="0" noProof="0" dirty="0">
              <a:ln>
                <a:noFill/>
              </a:ln>
              <a:solidFill>
                <a:srgbClr val="FFFFFF"/>
              </a:solidFill>
              <a:uLnTx/>
              <a:uFillTx/>
              <a:latin typeface="思源黑体 CN Normal"/>
              <a:ea typeface="微软雅黑" pitchFamily="34" charset="-122"/>
            </a:endParaRPr>
          </a:p>
        </p:txBody>
      </p:sp>
      <p:sp>
        <p:nvSpPr>
          <p:cNvPr id="49" name="AutoShape 14"/>
          <p:cNvSpPr>
            <a:spLocks noChangeArrowheads="1"/>
          </p:cNvSpPr>
          <p:nvPr/>
        </p:nvSpPr>
        <p:spPr>
          <a:xfrm>
            <a:off x="3322384" y="4584890"/>
            <a:ext cx="7772532" cy="1344149"/>
          </a:xfrm>
          <a:prstGeom prst="roundRect">
            <a:avLst>
              <a:gd name="adj" fmla="val 13125"/>
            </a:avLst>
          </a:prstGeom>
          <a:solidFill>
            <a:srgbClr val="A0A0A0">
              <a:alpha val="89804"/>
            </a:srgbClr>
          </a:solidFill>
          <a:ln w="3175">
            <a:solidFill>
              <a:srgbClr val="969696">
                <a:alpha val="67842"/>
              </a:srgbClr>
            </a:solidFill>
            <a:round/>
          </a:ln>
        </p:spPr>
        <p:txBody>
          <a:bodyPr anchor="ctr"/>
          <a:lstStyle/>
          <a:p>
            <a:pPr lvl="0" algn="just" defTabSz="1219170">
              <a:lnSpc>
                <a:spcPct val="120000"/>
              </a:lnSpc>
              <a:spcBef>
                <a:spcPct val="0"/>
              </a:spcBef>
              <a:spcAft>
                <a:spcPct val="0"/>
              </a:spcAft>
              <a:defRPr/>
            </a:pPr>
            <a:r>
              <a:rPr lang="zh-CN" altLang="en-US" dirty="0"/>
              <a:t>深化农村土地制度改革，扎实搞好确权，稳步推进赋权，有序实现活权，让农民更多分享改革红利。研究制定第二轮土地承包到期后再延长</a:t>
            </a:r>
            <a:r>
              <a:rPr lang="en-US" altLang="zh-CN" dirty="0"/>
              <a:t>30</a:t>
            </a:r>
            <a:r>
              <a:rPr lang="zh-CN" altLang="en-US" dirty="0"/>
              <a:t>年试点工作指导意见。</a:t>
            </a:r>
            <a:endParaRPr kumimoji="0" lang="en-US" altLang="zh-CN" sz="1600" b="0" i="0" u="none" strike="noStrike" kern="0" cap="none" spc="0" normalizeH="0" baseline="0" noProof="0" dirty="0">
              <a:ln>
                <a:noFill/>
              </a:ln>
              <a:solidFill>
                <a:srgbClr val="FFFFFF"/>
              </a:solidFill>
              <a:uLnTx/>
              <a:uFillTx/>
              <a:latin typeface="思源黑体 CN Normal"/>
              <a:ea typeface="微软雅黑" pitchFamily="34" charset="-122"/>
            </a:endParaRPr>
          </a:p>
        </p:txBody>
      </p:sp>
      <p:sp>
        <p:nvSpPr>
          <p:cNvPr id="50" name="矩形 12"/>
          <p:cNvSpPr/>
          <p:nvPr/>
        </p:nvSpPr>
        <p:spPr>
          <a:xfrm>
            <a:off x="0" y="6571163"/>
            <a:ext cx="12205939" cy="286837"/>
          </a:xfrm>
          <a:prstGeom prst="rect">
            <a:avLst/>
          </a:prstGeom>
          <a:solidFill>
            <a:srgbClr val="C00000"/>
          </a:solidFill>
          <a:ln w="19050" cap="flat" cmpd="sng" algn="ctr">
            <a:noFill/>
            <a:prstDash val="solid"/>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endParaRPr/>
          </a:p>
        </p:txBody>
      </p:sp>
      <p:sp>
        <p:nvSpPr>
          <p:cNvPr id="51" name="矩形 14"/>
          <p:cNvSpPr/>
          <p:nvPr/>
        </p:nvSpPr>
        <p:spPr>
          <a:xfrm>
            <a:off x="1027430" y="268060"/>
            <a:ext cx="9109519" cy="457657"/>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r>
              <a:rPr lang="zh-CN" altLang="en-US" sz="2400" b="1" dirty="0">
                <a:solidFill>
                  <a:srgbClr val="C00000"/>
                </a:solidFill>
                <a:ea typeface="微软雅黑" panose="020B0503020204020204" pitchFamily="34" charset="-122"/>
              </a:rPr>
              <a:t>七、拓宽农民增收致富渠道</a:t>
            </a:r>
            <a:endParaRPr lang="en-US" altLang="zh-CN" sz="2400" b="1" dirty="0">
              <a:solidFill>
                <a:srgbClr val="C00000"/>
              </a:solidFill>
              <a:ea typeface="微软雅黑" panose="020B0503020204020204" pitchFamily="34" charset="-122"/>
            </a:endParaRPr>
          </a:p>
        </p:txBody>
      </p:sp>
      <p:sp>
        <p:nvSpPr>
          <p:cNvPr id="52" name="Freeform 29"/>
          <p:cNvSpPr/>
          <p:nvPr/>
        </p:nvSpPr>
        <p:spPr>
          <a:xfrm>
            <a:off x="288469" y="221898"/>
            <a:ext cx="619956" cy="553991"/>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solidFill>
            <a:srgbClr val="C00000"/>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endParaRPr/>
          </a:p>
        </p:txBody>
      </p:sp>
      <p:pic>
        <p:nvPicPr>
          <p:cNvPr id="53" name="New picture"/>
          <p:cNvPicPr/>
          <p:nvPr/>
        </p:nvPicPr>
        <p:blipFill>
          <a:blip r:embed="rId3"/>
          <a:srcRect/>
          <a:stretch>
            <a:fillRect/>
          </a:stretch>
        </p:blipFill>
        <p:spPr>
          <a:xfrm>
            <a:off x="10538957" y="215452"/>
            <a:ext cx="1364574" cy="568573"/>
          </a:xfrm>
          <a:prstGeom prst="rect">
            <a:avLst/>
          </a:prstGeom>
          <a:ln>
            <a:noFill/>
          </a:ln>
        </p:spPr>
      </p:pic>
      <p:pic>
        <p:nvPicPr>
          <p:cNvPr id="54" name="New picture"/>
          <p:cNvPicPr/>
          <p:nvPr/>
        </p:nvPicPr>
        <p:blipFill>
          <a:blip r:embed="rId4"/>
          <a:srcRect/>
          <a:stretch>
            <a:fillRect/>
          </a:stretch>
        </p:blipFill>
        <p:spPr>
          <a:xfrm flipH="1">
            <a:off x="10751071" y="3643943"/>
            <a:ext cx="1658641" cy="3035178"/>
          </a:xfrm>
          <a:prstGeom prst="rect">
            <a:avLst/>
          </a:prstGeom>
          <a:ln>
            <a:noFill/>
          </a:ln>
        </p:spPr>
      </p:pic>
    </p:spTree>
    <p:extLst>
      <p:ext uri="{BB962C8B-B14F-4D97-AF65-F5344CB8AC3E}">
        <p14:creationId xmlns:p14="http://schemas.microsoft.com/office/powerpoint/2010/main" val="358329973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ppt_w</p:attrName>
                                        </p:attrNameLst>
                                      </p:cBhvr>
                                      <p:tavLst>
                                        <p:tav tm="0">
                                          <p:val>
                                            <p:strVal val="4*#ppt_w"/>
                                          </p:val>
                                        </p:tav>
                                        <p:tav tm="100000">
                                          <p:val>
                                            <p:strVal val="#ppt_w"/>
                                          </p:val>
                                        </p:tav>
                                      </p:tavLst>
                                    </p:anim>
                                    <p:anim calcmode="lin" valueType="num">
                                      <p:cBhvr>
                                        <p:cTn id="8" dur="500" fill="hold"/>
                                        <p:tgtEl>
                                          <p:spTgt spid="44"/>
                                        </p:tgtEl>
                                        <p:attrNameLst>
                                          <p:attrName>ppt_h</p:attrName>
                                        </p:attrNameLst>
                                      </p:cBhvr>
                                      <p:tavLst>
                                        <p:tav tm="0">
                                          <p:val>
                                            <p:strVal val="4*#ppt_h"/>
                                          </p:val>
                                        </p:tav>
                                        <p:tav tm="100000">
                                          <p:val>
                                            <p:strVal val="#ppt_h"/>
                                          </p:val>
                                        </p:tav>
                                      </p:tavLst>
                                    </p:anim>
                                  </p:childTnLst>
                                </p:cTn>
                              </p:par>
                              <p:par>
                                <p:cTn id="9" presetID="23" presetClass="entr" presetSubtype="32" fill="hold" grpId="2" nodeType="withEffect">
                                  <p:stCondLst>
                                    <p:cond delay="250"/>
                                  </p:stCondLst>
                                  <p:childTnLst>
                                    <p:set>
                                      <p:cBhvr>
                                        <p:cTn id="10" dur="1" fill="hold">
                                          <p:stCondLst>
                                            <p:cond delay="0"/>
                                          </p:stCondLst>
                                        </p:cTn>
                                        <p:tgtEl>
                                          <p:spTgt spid="46"/>
                                        </p:tgtEl>
                                        <p:attrNameLst>
                                          <p:attrName>style.visibility</p:attrName>
                                        </p:attrNameLst>
                                      </p:cBhvr>
                                      <p:to>
                                        <p:strVal val="visible"/>
                                      </p:to>
                                    </p:set>
                                    <p:anim calcmode="lin" valueType="num">
                                      <p:cBhvr>
                                        <p:cTn id="11" dur="500" fill="hold"/>
                                        <p:tgtEl>
                                          <p:spTgt spid="46"/>
                                        </p:tgtEl>
                                        <p:attrNameLst>
                                          <p:attrName>ppt_w</p:attrName>
                                        </p:attrNameLst>
                                      </p:cBhvr>
                                      <p:tavLst>
                                        <p:tav tm="0">
                                          <p:val>
                                            <p:strVal val="4*#ppt_w"/>
                                          </p:val>
                                        </p:tav>
                                        <p:tav tm="100000">
                                          <p:val>
                                            <p:strVal val="#ppt_w"/>
                                          </p:val>
                                        </p:tav>
                                      </p:tavLst>
                                    </p:anim>
                                    <p:anim calcmode="lin" valueType="num">
                                      <p:cBhvr>
                                        <p:cTn id="12" dur="500" fill="hold"/>
                                        <p:tgtEl>
                                          <p:spTgt spid="46"/>
                                        </p:tgtEl>
                                        <p:attrNameLst>
                                          <p:attrName>ppt_h</p:attrName>
                                        </p:attrNameLst>
                                      </p:cBhvr>
                                      <p:tavLst>
                                        <p:tav tm="0">
                                          <p:val>
                                            <p:strVal val="4*#ppt_h"/>
                                          </p:val>
                                        </p:tav>
                                        <p:tav tm="100000">
                                          <p:val>
                                            <p:strVal val="#ppt_h"/>
                                          </p:val>
                                        </p:tav>
                                      </p:tavLst>
                                    </p:anim>
                                  </p:childTnLst>
                                </p:cTn>
                              </p:par>
                              <p:par>
                                <p:cTn id="13" presetID="23" presetClass="entr" presetSubtype="32" fill="hold" grpId="4" nodeType="withEffect">
                                  <p:stCondLst>
                                    <p:cond delay="500"/>
                                  </p:stCondLst>
                                  <p:childTnLst>
                                    <p:set>
                                      <p:cBhvr>
                                        <p:cTn id="14" dur="1" fill="hold">
                                          <p:stCondLst>
                                            <p:cond delay="0"/>
                                          </p:stCondLst>
                                        </p:cTn>
                                        <p:tgtEl>
                                          <p:spTgt spid="48"/>
                                        </p:tgtEl>
                                        <p:attrNameLst>
                                          <p:attrName>style.visibility</p:attrName>
                                        </p:attrNameLst>
                                      </p:cBhvr>
                                      <p:to>
                                        <p:strVal val="visible"/>
                                      </p:to>
                                    </p:set>
                                    <p:anim calcmode="lin" valueType="num">
                                      <p:cBhvr>
                                        <p:cTn id="15" dur="500" fill="hold"/>
                                        <p:tgtEl>
                                          <p:spTgt spid="48"/>
                                        </p:tgtEl>
                                        <p:attrNameLst>
                                          <p:attrName>ppt_w</p:attrName>
                                        </p:attrNameLst>
                                      </p:cBhvr>
                                      <p:tavLst>
                                        <p:tav tm="0">
                                          <p:val>
                                            <p:strVal val="4*#ppt_w"/>
                                          </p:val>
                                        </p:tav>
                                        <p:tav tm="100000">
                                          <p:val>
                                            <p:strVal val="#ppt_w"/>
                                          </p:val>
                                        </p:tav>
                                      </p:tavLst>
                                    </p:anim>
                                    <p:anim calcmode="lin" valueType="num">
                                      <p:cBhvr>
                                        <p:cTn id="16" dur="500" fill="hold"/>
                                        <p:tgtEl>
                                          <p:spTgt spid="48"/>
                                        </p:tgtEl>
                                        <p:attrNameLst>
                                          <p:attrName>ppt_h</p:attrName>
                                        </p:attrNameLst>
                                      </p:cBhvr>
                                      <p:tavLst>
                                        <p:tav tm="0">
                                          <p:val>
                                            <p:strVal val="4*#ppt_h"/>
                                          </p:val>
                                        </p:tav>
                                        <p:tav tm="100000">
                                          <p:val>
                                            <p:strVal val="#ppt_h"/>
                                          </p:val>
                                        </p:tav>
                                      </p:tavLst>
                                    </p:anim>
                                  </p:childTnLst>
                                </p:cTn>
                              </p:par>
                            </p:childTnLst>
                          </p:cTn>
                        </p:par>
                        <p:par>
                          <p:cTn id="17" fill="hold">
                            <p:stCondLst>
                              <p:cond delay="1000"/>
                            </p:stCondLst>
                            <p:childTnLst>
                              <p:par>
                                <p:cTn id="18" presetID="12" presetClass="entr" presetSubtype="2" fill="hold" grpId="1" nodeType="afterEffect">
                                  <p:stCondLst>
                                    <p:cond delay="0"/>
                                  </p:stCondLst>
                                  <p:childTnLst>
                                    <p:set>
                                      <p:cBhvr>
                                        <p:cTn id="19" dur="1" fill="hold">
                                          <p:stCondLst>
                                            <p:cond delay="0"/>
                                          </p:stCondLst>
                                        </p:cTn>
                                        <p:tgtEl>
                                          <p:spTgt spid="45"/>
                                        </p:tgtEl>
                                        <p:attrNameLst>
                                          <p:attrName>style.visibility</p:attrName>
                                        </p:attrNameLst>
                                      </p:cBhvr>
                                      <p:to>
                                        <p:strVal val="visible"/>
                                      </p:to>
                                    </p:set>
                                    <p:animEffect transition="in" filter="slide(fromRight)" prLst="">
                                      <p:cBhvr>
                                        <p:cTn id="20" dur="500"/>
                                        <p:tgtEl>
                                          <p:spTgt spid="45"/>
                                        </p:tgtEl>
                                      </p:cBhvr>
                                    </p:animEffect>
                                  </p:childTnLst>
                                </p:cTn>
                              </p:par>
                              <p:par>
                                <p:cTn id="21" presetID="12" presetClass="entr" presetSubtype="2" fill="hold" grpId="3" nodeType="withEffect">
                                  <p:stCondLst>
                                    <p:cond delay="300"/>
                                  </p:stCondLst>
                                  <p:childTnLst>
                                    <p:set>
                                      <p:cBhvr>
                                        <p:cTn id="22" dur="1" fill="hold">
                                          <p:stCondLst>
                                            <p:cond delay="0"/>
                                          </p:stCondLst>
                                        </p:cTn>
                                        <p:tgtEl>
                                          <p:spTgt spid="47"/>
                                        </p:tgtEl>
                                        <p:attrNameLst>
                                          <p:attrName>style.visibility</p:attrName>
                                        </p:attrNameLst>
                                      </p:cBhvr>
                                      <p:to>
                                        <p:strVal val="visible"/>
                                      </p:to>
                                    </p:set>
                                    <p:animEffect transition="in" filter="slide(fromRight)" prLst="">
                                      <p:cBhvr>
                                        <p:cTn id="23" dur="500"/>
                                        <p:tgtEl>
                                          <p:spTgt spid="47"/>
                                        </p:tgtEl>
                                      </p:cBhvr>
                                    </p:animEffect>
                                  </p:childTnLst>
                                </p:cTn>
                              </p:par>
                              <p:par>
                                <p:cTn id="24" presetID="12" presetClass="entr" presetSubtype="2" fill="hold" grpId="5" nodeType="withEffect">
                                  <p:stCondLst>
                                    <p:cond delay="600"/>
                                  </p:stCondLst>
                                  <p:childTnLst>
                                    <p:set>
                                      <p:cBhvr>
                                        <p:cTn id="25" dur="1" fill="hold">
                                          <p:stCondLst>
                                            <p:cond delay="0"/>
                                          </p:stCondLst>
                                        </p:cTn>
                                        <p:tgtEl>
                                          <p:spTgt spid="49"/>
                                        </p:tgtEl>
                                        <p:attrNameLst>
                                          <p:attrName>style.visibility</p:attrName>
                                        </p:attrNameLst>
                                      </p:cBhvr>
                                      <p:to>
                                        <p:strVal val="visible"/>
                                      </p:to>
                                    </p:set>
                                    <p:animEffect transition="in" filter="slide(fromRight)" prLst="">
                                      <p:cBhvr>
                                        <p:cTn id="26"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1" animBg="1"/>
      <p:bldP spid="46" grpId="2" animBg="1"/>
      <p:bldP spid="47" grpId="3" animBg="1"/>
      <p:bldP spid="48" grpId="4" animBg="1"/>
      <p:bldP spid="49" grpId="5"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a:blip r:embed="rId2"/>
          <a:srcRect/>
          <a:stretch>
            <a:fillRect/>
          </a:stretch>
        </a:blipFill>
        <a:effectLst/>
      </p:bgPr>
    </p:bg>
    <p:spTree>
      <p:nvGrpSpPr>
        <p:cNvPr id="1" name=""/>
        <p:cNvGrpSpPr/>
        <p:nvPr/>
      </p:nvGrpSpPr>
      <p:grpSpPr>
        <a:xfrm>
          <a:off x="0" y="0"/>
          <a:ext cx="0" cy="0"/>
          <a:chOff x="0" y="0"/>
          <a:chExt cx="0" cy="0"/>
        </a:xfrm>
      </p:grpSpPr>
      <p:sp>
        <p:nvSpPr>
          <p:cNvPr id="26" name="矩形 25"/>
          <p:cNvSpPr/>
          <p:nvPr/>
        </p:nvSpPr>
        <p:spPr>
          <a:xfrm>
            <a:off x="3768540" y="1600425"/>
            <a:ext cx="7498208" cy="801314"/>
          </a:xfrm>
          <a:prstGeom prst="rect">
            <a:avLst/>
          </a:prstGeom>
          <a:solidFill>
            <a:srgbClr val="FFFFFF"/>
          </a:solidFill>
          <a:ln w="9525" cap="flat" cmpd="sng" algn="ctr">
            <a:solidFill>
              <a:srgbClr val="FFFFFF">
                <a:lumMod val="85000"/>
              </a:srgbClr>
            </a:solidFill>
            <a:prstDash val="solid"/>
            <a:round/>
            <a:headEnd type="none" w="med" len="med"/>
            <a:tailEnd type="none" w="med" len="med"/>
          </a:ln>
          <a:effectLst/>
        </p:spPr>
        <p:txBody>
          <a:bodyPr vert="horz" wrap="square" lIns="91440" tIns="45720" rIns="91440" bIns="45720" numCol="1" rtlCol="0" anchor="t" anchorCtr="0" compatLnSpc="1"/>
          <a:lstStyle/>
          <a:p>
            <a:r>
              <a:rPr lang="zh-CN" altLang="en-US" b="0" i="0" dirty="0">
                <a:solidFill>
                  <a:srgbClr val="000000"/>
                </a:solidFill>
                <a:effectLst/>
                <a:latin typeface="PingFangSC-Regular"/>
              </a:rPr>
              <a:t>坚持县域统筹，支持有条件有需求的村庄分区分类编制村庄规划，合理确定村庄布局和建设边界。</a:t>
            </a:r>
            <a:endParaRPr dirty="0"/>
          </a:p>
        </p:txBody>
      </p:sp>
      <p:sp>
        <p:nvSpPr>
          <p:cNvPr id="27" name="右箭头 7"/>
          <p:cNvSpPr/>
          <p:nvPr/>
        </p:nvSpPr>
        <p:spPr>
          <a:xfrm>
            <a:off x="3192476" y="1801794"/>
            <a:ext cx="576064" cy="461820"/>
          </a:xfrm>
          <a:prstGeom prst="rightArrow">
            <a:avLst/>
          </a:prstGeom>
          <a:solidFill>
            <a:srgbClr val="40474D"/>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endParaRPr/>
          </a:p>
        </p:txBody>
      </p:sp>
      <p:sp>
        <p:nvSpPr>
          <p:cNvPr id="28" name="矩形 27"/>
          <p:cNvSpPr/>
          <p:nvPr/>
        </p:nvSpPr>
        <p:spPr>
          <a:xfrm>
            <a:off x="979595" y="1600425"/>
            <a:ext cx="2481545" cy="801314"/>
          </a:xfrm>
          <a:prstGeom prst="rect">
            <a:avLst/>
          </a:prstGeom>
          <a:solidFill>
            <a:srgbClr val="C00000"/>
          </a:solidFill>
          <a:ln w="9525" cap="flat" cmpd="sng" algn="ctr">
            <a:solidFill>
              <a:srgbClr val="FFFFFF"/>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endParaRPr/>
          </a:p>
        </p:txBody>
      </p:sp>
      <p:sp>
        <p:nvSpPr>
          <p:cNvPr id="29" name="矩形 28"/>
          <p:cNvSpPr/>
          <p:nvPr/>
        </p:nvSpPr>
        <p:spPr>
          <a:xfrm>
            <a:off x="3768540" y="2689974"/>
            <a:ext cx="7498208" cy="801314"/>
          </a:xfrm>
          <a:prstGeom prst="rect">
            <a:avLst/>
          </a:prstGeom>
          <a:solidFill>
            <a:srgbClr val="FFFFFF"/>
          </a:solidFill>
          <a:ln w="9525" cap="flat" cmpd="sng" algn="ctr">
            <a:solidFill>
              <a:srgbClr val="FFFFFF">
                <a:lumMod val="85000"/>
              </a:srgbClr>
            </a:solidFill>
            <a:prstDash val="solid"/>
            <a:round/>
            <a:headEnd type="none" w="med" len="med"/>
            <a:tailEnd type="none" w="med" len="med"/>
          </a:ln>
          <a:effectLst/>
        </p:spPr>
        <p:txBody>
          <a:bodyPr vert="horz" wrap="square" lIns="91440" tIns="45720" rIns="91440" bIns="45720" numCol="1" rtlCol="0" anchor="t" anchorCtr="0" compatLnSpc="1"/>
          <a:lstStyle/>
          <a:p>
            <a:r>
              <a:rPr lang="zh-CN" altLang="en-US" b="0" i="0">
                <a:solidFill>
                  <a:srgbClr val="000000"/>
                </a:solidFill>
                <a:effectLst/>
                <a:latin typeface="PingFangSC-Regular"/>
              </a:rPr>
              <a:t>加大村庄公共空间整治力度，持续开展村庄清洁行动。</a:t>
            </a:r>
            <a:endParaRPr/>
          </a:p>
        </p:txBody>
      </p:sp>
      <p:sp>
        <p:nvSpPr>
          <p:cNvPr id="30" name="右箭头 10"/>
          <p:cNvSpPr/>
          <p:nvPr/>
        </p:nvSpPr>
        <p:spPr>
          <a:xfrm>
            <a:off x="3192476" y="2891343"/>
            <a:ext cx="576064" cy="461820"/>
          </a:xfrm>
          <a:prstGeom prst="rightArrow">
            <a:avLst/>
          </a:prstGeom>
          <a:solidFill>
            <a:srgbClr val="40474D"/>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endParaRPr/>
          </a:p>
        </p:txBody>
      </p:sp>
      <p:sp>
        <p:nvSpPr>
          <p:cNvPr id="31" name="矩形 30"/>
          <p:cNvSpPr/>
          <p:nvPr/>
        </p:nvSpPr>
        <p:spPr>
          <a:xfrm>
            <a:off x="979595" y="2689974"/>
            <a:ext cx="2481545" cy="801314"/>
          </a:xfrm>
          <a:prstGeom prst="rect">
            <a:avLst/>
          </a:prstGeom>
          <a:solidFill>
            <a:srgbClr val="C00000"/>
          </a:solidFill>
          <a:ln w="9525" cap="flat" cmpd="sng" algn="ctr">
            <a:solidFill>
              <a:srgbClr val="FFFFFF"/>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endParaRPr/>
          </a:p>
        </p:txBody>
      </p:sp>
      <p:sp>
        <p:nvSpPr>
          <p:cNvPr id="32" name="矩形 31"/>
          <p:cNvSpPr/>
          <p:nvPr/>
        </p:nvSpPr>
        <p:spPr>
          <a:xfrm>
            <a:off x="3768540" y="3784937"/>
            <a:ext cx="7498208" cy="801314"/>
          </a:xfrm>
          <a:prstGeom prst="rect">
            <a:avLst/>
          </a:prstGeom>
          <a:solidFill>
            <a:srgbClr val="FFFFFF"/>
          </a:solidFill>
          <a:ln w="9525" cap="flat" cmpd="sng" algn="ctr">
            <a:solidFill>
              <a:srgbClr val="FFFFFF">
                <a:lumMod val="85000"/>
              </a:srgbClr>
            </a:solidFill>
            <a:prstDash val="solid"/>
            <a:round/>
            <a:headEnd type="none" w="med" len="med"/>
            <a:tailEnd type="none" w="med" len="med"/>
          </a:ln>
          <a:effectLst/>
        </p:spPr>
        <p:txBody>
          <a:bodyPr vert="horz" wrap="square" lIns="91440" tIns="45720" rIns="91440" bIns="45720" numCol="1" rtlCol="0" anchor="t" anchorCtr="0" compatLnSpc="1"/>
          <a:lstStyle/>
          <a:p>
            <a:r>
              <a:rPr lang="zh-CN" altLang="en-US" b="0" i="0">
                <a:solidFill>
                  <a:srgbClr val="000000"/>
                </a:solidFill>
                <a:effectLst/>
                <a:latin typeface="PingFangSC-Regular"/>
              </a:rPr>
              <a:t>加强农村公路养护和安全管理，推动与沿线配套设施、产业园区、旅游景区、乡村旅游重点村一体化建设。</a:t>
            </a:r>
            <a:endParaRPr/>
          </a:p>
        </p:txBody>
      </p:sp>
      <p:sp>
        <p:nvSpPr>
          <p:cNvPr id="33" name="右箭头 13"/>
          <p:cNvSpPr/>
          <p:nvPr/>
        </p:nvSpPr>
        <p:spPr>
          <a:xfrm>
            <a:off x="3192476" y="3986306"/>
            <a:ext cx="576064" cy="461820"/>
          </a:xfrm>
          <a:prstGeom prst="rightArrow">
            <a:avLst/>
          </a:prstGeom>
          <a:solidFill>
            <a:srgbClr val="40474D"/>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endParaRPr/>
          </a:p>
        </p:txBody>
      </p:sp>
      <p:sp>
        <p:nvSpPr>
          <p:cNvPr id="34" name="矩形 33"/>
          <p:cNvSpPr/>
          <p:nvPr/>
        </p:nvSpPr>
        <p:spPr>
          <a:xfrm>
            <a:off x="979595" y="3784937"/>
            <a:ext cx="2481545" cy="801314"/>
          </a:xfrm>
          <a:prstGeom prst="rect">
            <a:avLst/>
          </a:prstGeom>
          <a:solidFill>
            <a:srgbClr val="C00000"/>
          </a:solidFill>
          <a:ln w="9525" cap="flat" cmpd="sng" algn="ctr">
            <a:solidFill>
              <a:srgbClr val="FFFFFF"/>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endParaRPr/>
          </a:p>
        </p:txBody>
      </p:sp>
      <p:sp>
        <p:nvSpPr>
          <p:cNvPr id="35" name="矩形 34"/>
          <p:cNvSpPr/>
          <p:nvPr/>
        </p:nvSpPr>
        <p:spPr>
          <a:xfrm>
            <a:off x="3768540" y="4922222"/>
            <a:ext cx="7498208" cy="801314"/>
          </a:xfrm>
          <a:prstGeom prst="rect">
            <a:avLst/>
          </a:prstGeom>
          <a:solidFill>
            <a:srgbClr val="FFFFFF"/>
          </a:solidFill>
          <a:ln w="9525" cap="flat" cmpd="sng" algn="ctr">
            <a:solidFill>
              <a:srgbClr val="FFFFFF">
                <a:lumMod val="85000"/>
              </a:srgbClr>
            </a:solidFill>
            <a:prstDash val="solid"/>
            <a:round/>
            <a:headEnd type="none" w="med" len="med"/>
            <a:tailEnd type="none" w="med" len="med"/>
          </a:ln>
          <a:effectLst/>
        </p:spPr>
        <p:txBody>
          <a:bodyPr vert="horz" wrap="square" lIns="91440" tIns="45720" rIns="91440" bIns="45720" numCol="1" rtlCol="0" anchor="t" anchorCtr="0" compatLnSpc="1"/>
          <a:lstStyle/>
          <a:p>
            <a:r>
              <a:rPr lang="zh-CN" altLang="en-US" b="0" i="0">
                <a:solidFill>
                  <a:srgbClr val="000000"/>
                </a:solidFill>
                <a:effectLst/>
                <a:latin typeface="PingFangSC-Regular"/>
              </a:rPr>
              <a:t>推动基本公共服务资源下沉，着力加强薄弱环节。</a:t>
            </a:r>
            <a:endParaRPr/>
          </a:p>
        </p:txBody>
      </p:sp>
      <p:sp>
        <p:nvSpPr>
          <p:cNvPr id="36" name="右箭头 16"/>
          <p:cNvSpPr/>
          <p:nvPr/>
        </p:nvSpPr>
        <p:spPr>
          <a:xfrm>
            <a:off x="3192476" y="5123591"/>
            <a:ext cx="576064" cy="461820"/>
          </a:xfrm>
          <a:prstGeom prst="rightArrow">
            <a:avLst/>
          </a:prstGeom>
          <a:solidFill>
            <a:srgbClr val="40474D"/>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endParaRPr/>
          </a:p>
        </p:txBody>
      </p:sp>
      <p:sp>
        <p:nvSpPr>
          <p:cNvPr id="37" name="矩形 36"/>
          <p:cNvSpPr/>
          <p:nvPr/>
        </p:nvSpPr>
        <p:spPr>
          <a:xfrm>
            <a:off x="979595" y="4922222"/>
            <a:ext cx="2481545" cy="801314"/>
          </a:xfrm>
          <a:prstGeom prst="rect">
            <a:avLst/>
          </a:prstGeom>
          <a:solidFill>
            <a:srgbClr val="C00000"/>
          </a:solidFill>
          <a:ln w="9525" cap="flat" cmpd="sng" algn="ctr">
            <a:solidFill>
              <a:srgbClr val="FFFFFF"/>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endParaRPr/>
          </a:p>
        </p:txBody>
      </p:sp>
      <p:sp>
        <p:nvSpPr>
          <p:cNvPr id="38" name="TextBox 18"/>
          <p:cNvSpPr txBox="1"/>
          <p:nvPr/>
        </p:nvSpPr>
        <p:spPr>
          <a:xfrm>
            <a:off x="1083352" y="1803531"/>
            <a:ext cx="2364835" cy="396636"/>
          </a:xfrm>
          <a:prstGeom prst="rect">
            <a:avLst/>
          </a:prstGeom>
          <a:noFill/>
        </p:spPr>
        <p:txBody>
          <a:bodyPr wrap="square" rtlCol="0" anchor="ctr">
            <a:spAutoFit/>
          </a:bodyPr>
          <a:lstStyle/>
          <a:p>
            <a:pPr algn="ctr" fontAlgn="base">
              <a:spcBef>
                <a:spcPct val="0"/>
              </a:spcBef>
              <a:spcAft>
                <a:spcPct val="0"/>
              </a:spcAft>
              <a:buFont typeface="Arial" panose="020B0604020202020204" pitchFamily="34" charset="0"/>
              <a:buNone/>
            </a:pPr>
            <a:r>
              <a:rPr lang="zh-CN" altLang="en-US" sz="2000" b="0" i="0" dirty="0">
                <a:solidFill>
                  <a:srgbClr val="000000"/>
                </a:solidFill>
                <a:effectLst/>
                <a:latin typeface="PingFangSC-Regular"/>
              </a:rPr>
              <a:t>加强村庄规划建设</a:t>
            </a:r>
            <a:endParaRPr lang="en-US" altLang="zh-CN" sz="2000" dirty="0">
              <a:solidFill>
                <a:srgbClr val="FFFFFF"/>
              </a:solidFill>
              <a:latin typeface="思源黑体 CN Normal"/>
              <a:ea typeface="微软雅黑"/>
            </a:endParaRPr>
          </a:p>
        </p:txBody>
      </p:sp>
      <p:sp>
        <p:nvSpPr>
          <p:cNvPr id="42" name="TextBox 20"/>
          <p:cNvSpPr txBox="1"/>
          <p:nvPr/>
        </p:nvSpPr>
        <p:spPr>
          <a:xfrm>
            <a:off x="1084533" y="2745936"/>
            <a:ext cx="2364835" cy="707886"/>
          </a:xfrm>
          <a:prstGeom prst="rect">
            <a:avLst/>
          </a:prstGeom>
          <a:noFill/>
        </p:spPr>
        <p:txBody>
          <a:bodyPr wrap="square" rtlCol="0" anchor="ctr">
            <a:spAutoFit/>
          </a:bodyPr>
          <a:lstStyle>
            <a:defPPr>
              <a:defRPr lang="zh-CN"/>
            </a:defPPr>
            <a:lvl1pPr algn="ctr">
              <a:defRPr sz="2400">
                <a:solidFill>
                  <a:schemeClr val="accent3"/>
                </a:solidFill>
                <a:latin typeface="+mj-ea"/>
                <a:ea typeface="+mj-ea"/>
              </a:defRPr>
            </a:lvl1pPr>
          </a:lstStyle>
          <a:p>
            <a:pPr fontAlgn="base">
              <a:spcBef>
                <a:spcPct val="0"/>
              </a:spcBef>
              <a:spcAft>
                <a:spcPct val="0"/>
              </a:spcAft>
            </a:pPr>
            <a:r>
              <a:rPr lang="zh-CN" altLang="en-US" sz="2000" dirty="0">
                <a:solidFill>
                  <a:srgbClr val="000000"/>
                </a:solidFill>
                <a:latin typeface="PingFangSC-Regular"/>
                <a:ea typeface="+mn-ea"/>
              </a:rPr>
              <a:t>扎实推进农村人居环境整治提升</a:t>
            </a:r>
            <a:endParaRPr lang="en-US" altLang="zh-CN" sz="2000" dirty="0">
              <a:solidFill>
                <a:srgbClr val="000000"/>
              </a:solidFill>
              <a:latin typeface="PingFangSC-Regular"/>
              <a:ea typeface="+mn-ea"/>
            </a:endParaRPr>
          </a:p>
        </p:txBody>
      </p:sp>
      <p:sp>
        <p:nvSpPr>
          <p:cNvPr id="66" name="TextBox 22"/>
          <p:cNvSpPr txBox="1"/>
          <p:nvPr/>
        </p:nvSpPr>
        <p:spPr>
          <a:xfrm>
            <a:off x="1084533" y="3832419"/>
            <a:ext cx="2364835" cy="707886"/>
          </a:xfrm>
          <a:prstGeom prst="rect">
            <a:avLst/>
          </a:prstGeom>
          <a:noFill/>
        </p:spPr>
        <p:txBody>
          <a:bodyPr wrap="square" rtlCol="0" anchor="ctr">
            <a:spAutoFit/>
          </a:bodyPr>
          <a:lstStyle>
            <a:defPPr>
              <a:defRPr lang="zh-CN"/>
            </a:defPPr>
            <a:lvl1pPr algn="ctr">
              <a:defRPr sz="2400">
                <a:solidFill>
                  <a:schemeClr val="accent3"/>
                </a:solidFill>
                <a:latin typeface="+mj-ea"/>
                <a:ea typeface="+mj-ea"/>
              </a:defRPr>
            </a:lvl1pPr>
          </a:lstStyle>
          <a:p>
            <a:pPr fontAlgn="base">
              <a:spcBef>
                <a:spcPct val="0"/>
              </a:spcBef>
              <a:spcAft>
                <a:spcPct val="0"/>
              </a:spcAft>
              <a:buFont typeface="Arial" panose="020B0604020202020204" pitchFamily="34" charset="0"/>
              <a:buNone/>
            </a:pPr>
            <a:r>
              <a:rPr lang="zh-CN" altLang="en-US" sz="2000" dirty="0">
                <a:solidFill>
                  <a:srgbClr val="000000"/>
                </a:solidFill>
                <a:latin typeface="PingFangSC-Regular"/>
                <a:ea typeface="+mn-ea"/>
              </a:rPr>
              <a:t>持续加强乡村基础设施建设</a:t>
            </a:r>
            <a:endParaRPr lang="en-US" altLang="zh-CN" sz="2000" dirty="0">
              <a:solidFill>
                <a:srgbClr val="000000"/>
              </a:solidFill>
              <a:latin typeface="PingFangSC-Regular"/>
              <a:ea typeface="+mn-ea"/>
            </a:endParaRPr>
          </a:p>
        </p:txBody>
      </p:sp>
      <p:sp>
        <p:nvSpPr>
          <p:cNvPr id="68" name="TextBox 24"/>
          <p:cNvSpPr txBox="1"/>
          <p:nvPr/>
        </p:nvSpPr>
        <p:spPr>
          <a:xfrm>
            <a:off x="1084533" y="4969248"/>
            <a:ext cx="2364835" cy="707886"/>
          </a:xfrm>
          <a:prstGeom prst="rect">
            <a:avLst/>
          </a:prstGeom>
          <a:noFill/>
        </p:spPr>
        <p:txBody>
          <a:bodyPr wrap="square" rtlCol="0" anchor="ctr">
            <a:spAutoFit/>
          </a:bodyPr>
          <a:lstStyle>
            <a:defPPr>
              <a:defRPr lang="zh-CN"/>
            </a:defPPr>
            <a:lvl1pPr algn="ctr">
              <a:defRPr sz="2400">
                <a:solidFill>
                  <a:schemeClr val="accent3"/>
                </a:solidFill>
                <a:latin typeface="+mj-ea"/>
                <a:ea typeface="+mj-ea"/>
              </a:defRPr>
            </a:lvl1pPr>
          </a:lstStyle>
          <a:p>
            <a:pPr fontAlgn="base">
              <a:spcBef>
                <a:spcPct val="0"/>
              </a:spcBef>
              <a:spcAft>
                <a:spcPct val="0"/>
              </a:spcAft>
              <a:buFont typeface="Arial" panose="020B0604020202020204" pitchFamily="34" charset="0"/>
              <a:buNone/>
            </a:pPr>
            <a:r>
              <a:rPr lang="zh-CN" altLang="en-US" sz="2000" dirty="0">
                <a:solidFill>
                  <a:srgbClr val="000000"/>
                </a:solidFill>
                <a:latin typeface="PingFangSC-Regular"/>
                <a:ea typeface="+mn-ea"/>
              </a:rPr>
              <a:t>提升基本公共服务能力</a:t>
            </a:r>
            <a:endParaRPr lang="en-US" altLang="zh-CN" sz="2000" dirty="0">
              <a:solidFill>
                <a:srgbClr val="000000"/>
              </a:solidFill>
              <a:latin typeface="PingFangSC-Regular"/>
              <a:ea typeface="+mn-ea"/>
            </a:endParaRPr>
          </a:p>
        </p:txBody>
      </p:sp>
      <p:sp>
        <p:nvSpPr>
          <p:cNvPr id="70" name="矩形 12"/>
          <p:cNvSpPr/>
          <p:nvPr/>
        </p:nvSpPr>
        <p:spPr>
          <a:xfrm>
            <a:off x="0" y="6571163"/>
            <a:ext cx="12205939" cy="286837"/>
          </a:xfrm>
          <a:prstGeom prst="rect">
            <a:avLst/>
          </a:prstGeom>
          <a:solidFill>
            <a:srgbClr val="C00000"/>
          </a:solidFill>
          <a:ln w="19050" cap="flat" cmpd="sng" algn="ctr">
            <a:noFill/>
            <a:prstDash val="solid"/>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endParaRPr/>
          </a:p>
        </p:txBody>
      </p:sp>
      <p:sp>
        <p:nvSpPr>
          <p:cNvPr id="71" name="矩形 14"/>
          <p:cNvSpPr/>
          <p:nvPr/>
        </p:nvSpPr>
        <p:spPr>
          <a:xfrm>
            <a:off x="1027430" y="268060"/>
            <a:ext cx="9109519" cy="457657"/>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r>
              <a:rPr lang="zh-CN" altLang="en-US" sz="2400" b="1" dirty="0">
                <a:solidFill>
                  <a:srgbClr val="C00000"/>
                </a:solidFill>
                <a:ea typeface="微软雅黑" panose="020B0503020204020204" pitchFamily="34" charset="-122"/>
              </a:rPr>
              <a:t>八、扎实推进宜居宜业和美乡村建设</a:t>
            </a:r>
            <a:endParaRPr lang="en-US" altLang="zh-CN" sz="2400" b="1" dirty="0">
              <a:solidFill>
                <a:srgbClr val="C00000"/>
              </a:solidFill>
              <a:ea typeface="微软雅黑" panose="020B0503020204020204" pitchFamily="34" charset="-122"/>
            </a:endParaRPr>
          </a:p>
        </p:txBody>
      </p:sp>
      <p:sp>
        <p:nvSpPr>
          <p:cNvPr id="72" name="Freeform 29"/>
          <p:cNvSpPr/>
          <p:nvPr/>
        </p:nvSpPr>
        <p:spPr>
          <a:xfrm>
            <a:off x="288469" y="221898"/>
            <a:ext cx="619956" cy="553991"/>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solidFill>
            <a:srgbClr val="C00000"/>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endParaRPr/>
          </a:p>
        </p:txBody>
      </p:sp>
      <p:pic>
        <p:nvPicPr>
          <p:cNvPr id="73" name="New picture"/>
          <p:cNvPicPr/>
          <p:nvPr/>
        </p:nvPicPr>
        <p:blipFill>
          <a:blip r:embed="rId3"/>
          <a:srcRect/>
          <a:stretch>
            <a:fillRect/>
          </a:stretch>
        </p:blipFill>
        <p:spPr>
          <a:xfrm>
            <a:off x="10538957" y="215452"/>
            <a:ext cx="1364574" cy="568573"/>
          </a:xfrm>
          <a:prstGeom prst="rect">
            <a:avLst/>
          </a:prstGeom>
          <a:ln>
            <a:noFill/>
          </a:ln>
        </p:spPr>
      </p:pic>
      <p:pic>
        <p:nvPicPr>
          <p:cNvPr id="74" name="New picture"/>
          <p:cNvPicPr/>
          <p:nvPr/>
        </p:nvPicPr>
        <p:blipFill>
          <a:blip r:embed="rId4"/>
          <a:srcRect/>
          <a:stretch>
            <a:fillRect/>
          </a:stretch>
        </p:blipFill>
        <p:spPr>
          <a:xfrm flipH="1">
            <a:off x="10751071" y="3643943"/>
            <a:ext cx="1658641" cy="3035178"/>
          </a:xfrm>
          <a:prstGeom prst="rect">
            <a:avLst/>
          </a:prstGeom>
          <a:ln>
            <a:noFill/>
          </a:ln>
        </p:spPr>
      </p:pic>
    </p:spTree>
    <p:extLst>
      <p:ext uri="{BB962C8B-B14F-4D97-AF65-F5344CB8AC3E}">
        <p14:creationId xmlns:p14="http://schemas.microsoft.com/office/powerpoint/2010/main" val="2403177753"/>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2"/>
          <a:srcRect/>
          <a:stretch>
            <a:fillRect/>
          </a:stretch>
        </p:blipFill>
        <p:spPr>
          <a:xfrm>
            <a:off x="31618" y="3121457"/>
            <a:ext cx="1242562" cy="2061096"/>
          </a:xfrm>
          <a:prstGeom prst="rect">
            <a:avLst/>
          </a:prstGeom>
        </p:spPr>
      </p:pic>
      <p:grpSp>
        <p:nvGrpSpPr>
          <p:cNvPr id="18" name="组合 17"/>
          <p:cNvGrpSpPr/>
          <p:nvPr/>
        </p:nvGrpSpPr>
        <p:grpSpPr>
          <a:xfrm>
            <a:off x="-15643" y="3507106"/>
            <a:ext cx="12176025" cy="3350894"/>
            <a:chOff x="0" y="3502709"/>
            <a:chExt cx="12191999" cy="3355291"/>
          </a:xfrm>
        </p:grpSpPr>
        <p:pic>
          <p:nvPicPr>
            <p:cNvPr id="19" name="图片 18"/>
            <p:cNvPicPr>
              <a:picLocks noChangeAspect="1"/>
            </p:cNvPicPr>
            <p:nvPr/>
          </p:nvPicPr>
          <p:blipFill>
            <a:blip r:embed="rId3"/>
            <a:srcRect/>
            <a:stretch>
              <a:fillRect/>
            </a:stretch>
          </p:blipFill>
          <p:spPr>
            <a:xfrm>
              <a:off x="0" y="3502709"/>
              <a:ext cx="12191999" cy="3355291"/>
            </a:xfrm>
            <a:prstGeom prst="rect">
              <a:avLst/>
            </a:prstGeom>
          </p:spPr>
        </p:pic>
        <p:pic>
          <p:nvPicPr>
            <p:cNvPr id="20" name="图片 19"/>
            <p:cNvPicPr>
              <a:picLocks noChangeAspect="1"/>
            </p:cNvPicPr>
            <p:nvPr/>
          </p:nvPicPr>
          <p:blipFill>
            <a:blip r:embed="rId4"/>
            <a:srcRect/>
            <a:stretch>
              <a:fillRect/>
            </a:stretch>
          </p:blipFill>
          <p:spPr>
            <a:xfrm>
              <a:off x="9556156" y="4053736"/>
              <a:ext cx="1452462" cy="605193"/>
            </a:xfrm>
            <a:prstGeom prst="rect">
              <a:avLst/>
            </a:prstGeom>
          </p:spPr>
        </p:pic>
        <p:pic>
          <p:nvPicPr>
            <p:cNvPr id="21" name="图片 20"/>
            <p:cNvPicPr>
              <a:picLocks noChangeAspect="1"/>
            </p:cNvPicPr>
            <p:nvPr/>
          </p:nvPicPr>
          <p:blipFill>
            <a:blip r:embed="rId5"/>
            <a:srcRect/>
            <a:stretch>
              <a:fillRect/>
            </a:stretch>
          </p:blipFill>
          <p:spPr>
            <a:xfrm flipH="1">
              <a:off x="1227977" y="4053736"/>
              <a:ext cx="1551072" cy="605193"/>
            </a:xfrm>
            <a:prstGeom prst="rect">
              <a:avLst/>
            </a:prstGeom>
          </p:spPr>
        </p:pic>
      </p:grpSp>
      <p:sp>
        <p:nvSpPr>
          <p:cNvPr id="22" name="TextBox 20"/>
          <p:cNvSpPr txBox="1"/>
          <p:nvPr/>
        </p:nvSpPr>
        <p:spPr>
          <a:xfrm>
            <a:off x="809692" y="2194042"/>
            <a:ext cx="10572616" cy="638766"/>
          </a:xfrm>
          <a:prstGeom prst="rect">
            <a:avLst/>
          </a:prstGeom>
          <a:noFill/>
          <a:effectLst/>
        </p:spPr>
        <p:txBody>
          <a:bodyPr wrap="square" rtlCol="0" anchor="ctr">
            <a:noAutofit/>
          </a:bodyPr>
          <a:lstStyle/>
          <a:p>
            <a:pPr algn="ctr"/>
            <a:r>
              <a:rPr lang="zh-CN" altLang="en-US" sz="4800" b="1" dirty="0">
                <a:solidFill>
                  <a:srgbClr val="C00000"/>
                </a:solidFill>
                <a:latin typeface="思源黑体 CN Normal"/>
                <a:ea typeface="庞门正道标题体" panose="02010600030101010101" pitchFamily="2" charset="-122"/>
                <a:cs typeface="+mn-ea"/>
                <a:sym typeface="Arial" panose="020B0604020202020204" pitchFamily="34" charset="0"/>
              </a:rPr>
              <a:t>学习解读</a:t>
            </a:r>
            <a:r>
              <a:rPr lang="en-US" altLang="zh-CN" sz="4800" b="1" dirty="0">
                <a:solidFill>
                  <a:srgbClr val="C00000"/>
                </a:solidFill>
                <a:latin typeface="思源黑体 CN Normal"/>
                <a:ea typeface="庞门正道标题体" panose="02010600030101010101" pitchFamily="2" charset="-122"/>
                <a:cs typeface="+mn-ea"/>
                <a:sym typeface="Arial" panose="020B0604020202020204" pitchFamily="34" charset="0"/>
              </a:rPr>
              <a:t>《2023</a:t>
            </a:r>
            <a:r>
              <a:rPr lang="zh-CN" altLang="en-US" sz="4800" b="1" dirty="0">
                <a:solidFill>
                  <a:srgbClr val="C00000"/>
                </a:solidFill>
                <a:latin typeface="思源黑体 CN Normal"/>
                <a:ea typeface="庞门正道标题体" panose="02010600030101010101" pitchFamily="2" charset="-122"/>
                <a:cs typeface="+mn-ea"/>
                <a:sym typeface="Arial" panose="020B0604020202020204" pitchFamily="34" charset="0"/>
              </a:rPr>
              <a:t>中央一号文件</a:t>
            </a:r>
            <a:r>
              <a:rPr lang="en-US" altLang="zh-CN" sz="4800" b="1" dirty="0">
                <a:solidFill>
                  <a:srgbClr val="C00000"/>
                </a:solidFill>
                <a:latin typeface="思源黑体 CN Normal"/>
                <a:ea typeface="庞门正道标题体" panose="02010600030101010101" pitchFamily="2" charset="-122"/>
                <a:cs typeface="+mn-ea"/>
                <a:sym typeface="Arial" panose="020B0604020202020204" pitchFamily="34" charset="0"/>
              </a:rPr>
              <a:t>》</a:t>
            </a:r>
          </a:p>
        </p:txBody>
      </p:sp>
      <p:pic>
        <p:nvPicPr>
          <p:cNvPr id="23" name="图片 22"/>
          <p:cNvPicPr>
            <a:picLocks noChangeAspect="1"/>
          </p:cNvPicPr>
          <p:nvPr/>
        </p:nvPicPr>
        <p:blipFill>
          <a:blip r:embed="rId6"/>
          <a:srcRect/>
          <a:stretch>
            <a:fillRect/>
          </a:stretch>
        </p:blipFill>
        <p:spPr>
          <a:xfrm>
            <a:off x="5464360" y="260990"/>
            <a:ext cx="1076866" cy="1040636"/>
          </a:xfrm>
          <a:prstGeom prst="rect">
            <a:avLst/>
          </a:prstGeom>
        </p:spPr>
      </p:pic>
      <p:sp>
        <p:nvSpPr>
          <p:cNvPr id="25" name="圆角矩形 16"/>
          <p:cNvSpPr/>
          <p:nvPr/>
        </p:nvSpPr>
        <p:spPr>
          <a:xfrm>
            <a:off x="150936" y="171102"/>
            <a:ext cx="11845991" cy="6531449"/>
          </a:xfrm>
          <a:prstGeom prst="roundRect">
            <a:avLst>
              <a:gd name="adj" fmla="val 0"/>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a:p>
        </p:txBody>
      </p:sp>
      <p:pic>
        <p:nvPicPr>
          <p:cNvPr id="11" name="图片 10"/>
          <p:cNvPicPr>
            <a:picLocks noChangeAspect="1"/>
          </p:cNvPicPr>
          <p:nvPr/>
        </p:nvPicPr>
        <p:blipFill>
          <a:blip r:embed="rId2"/>
          <a:srcRect/>
          <a:stretch>
            <a:fillRect/>
          </a:stretch>
        </p:blipFill>
        <p:spPr>
          <a:xfrm flipH="1">
            <a:off x="10873528" y="3107483"/>
            <a:ext cx="1242562" cy="2061096"/>
          </a:xfrm>
          <a:prstGeom prst="rect">
            <a:avLst/>
          </a:prstGeom>
        </p:spPr>
      </p:pic>
      <p:pic>
        <p:nvPicPr>
          <p:cNvPr id="12" name="图片 11"/>
          <p:cNvPicPr>
            <a:picLocks noChangeAspect="1"/>
          </p:cNvPicPr>
          <p:nvPr/>
        </p:nvPicPr>
        <p:blipFill>
          <a:blip r:embed="rId4"/>
          <a:srcRect/>
          <a:stretch>
            <a:fillRect/>
          </a:stretch>
        </p:blipFill>
        <p:spPr>
          <a:xfrm>
            <a:off x="3365342" y="479108"/>
            <a:ext cx="1450559" cy="604400"/>
          </a:xfrm>
          <a:prstGeom prst="rect">
            <a:avLst/>
          </a:prstGeom>
        </p:spPr>
      </p:pic>
      <p:pic>
        <p:nvPicPr>
          <p:cNvPr id="13" name="图片 12"/>
          <p:cNvPicPr>
            <a:picLocks noChangeAspect="1"/>
          </p:cNvPicPr>
          <p:nvPr/>
        </p:nvPicPr>
        <p:blipFill>
          <a:blip r:embed="rId5"/>
          <a:srcRect/>
          <a:stretch>
            <a:fillRect/>
          </a:stretch>
        </p:blipFill>
        <p:spPr>
          <a:xfrm flipH="1">
            <a:off x="7189685" y="479108"/>
            <a:ext cx="1549040" cy="604400"/>
          </a:xfrm>
          <a:prstGeom prst="rect">
            <a:avLst/>
          </a:prstGeom>
        </p:spPr>
      </p:pic>
    </p:spTree>
    <p:extLst>
      <p:ext uri="{BB962C8B-B14F-4D97-AF65-F5344CB8AC3E}">
        <p14:creationId xmlns:p14="http://schemas.microsoft.com/office/powerpoint/2010/main" val="149205873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1"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1000" fill="hold"/>
                                        <p:tgtEl>
                                          <p:spTgt spid="25"/>
                                        </p:tgtEl>
                                        <p:attrNameLst>
                                          <p:attrName>ppt_w</p:attrName>
                                        </p:attrNameLst>
                                      </p:cBhvr>
                                      <p:tavLst>
                                        <p:tav tm="0">
                                          <p:val>
                                            <p:fltVal val="0"/>
                                          </p:val>
                                        </p:tav>
                                        <p:tav tm="100000">
                                          <p:val>
                                            <p:strVal val="#ppt_w"/>
                                          </p:val>
                                        </p:tav>
                                      </p:tavLst>
                                    </p:anim>
                                    <p:anim calcmode="lin" valueType="num">
                                      <p:cBhvr>
                                        <p:cTn id="8" dur="1000" fill="hold"/>
                                        <p:tgtEl>
                                          <p:spTgt spid="25"/>
                                        </p:tgtEl>
                                        <p:attrNameLst>
                                          <p:attrName>ppt_h</p:attrName>
                                        </p:attrNameLst>
                                      </p:cBhvr>
                                      <p:tavLst>
                                        <p:tav tm="0">
                                          <p:val>
                                            <p:fltVal val="0"/>
                                          </p:val>
                                        </p:tav>
                                        <p:tav tm="100000">
                                          <p:val>
                                            <p:strVal val="#ppt_h"/>
                                          </p:val>
                                        </p:tav>
                                      </p:tavLst>
                                    </p:anim>
                                    <p:animEffect transition="in" filter="fade" prLst="">
                                      <p:cBhvr>
                                        <p:cTn id="9" dur="1000"/>
                                        <p:tgtEl>
                                          <p:spTgt spid="25"/>
                                        </p:tgtEl>
                                      </p:cBhvr>
                                    </p:animEffect>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rLst="">
                                      <p:cBhvr>
                                        <p:cTn id="13" dur="1000"/>
                                        <p:tgtEl>
                                          <p:spTgt spid="18"/>
                                        </p:tgtEl>
                                      </p:cBhvr>
                                    </p:animEffect>
                                    <p:anim calcmode="lin" valueType="num">
                                      <p:cBhvr>
                                        <p:cTn id="14" dur="1000" fill="hold"/>
                                        <p:tgtEl>
                                          <p:spTgt spid="18"/>
                                        </p:tgtEl>
                                        <p:attrNameLst>
                                          <p:attrName>ppt_x</p:attrName>
                                        </p:attrNameLst>
                                      </p:cBhvr>
                                      <p:tavLst>
                                        <p:tav tm="0">
                                          <p:val>
                                            <p:strVal val="#ppt_x"/>
                                          </p:val>
                                        </p:tav>
                                        <p:tav tm="100000">
                                          <p:val>
                                            <p:strVal val="#ppt_x"/>
                                          </p:val>
                                        </p:tav>
                                      </p:tavLst>
                                    </p:anim>
                                    <p:anim calcmode="lin" valueType="num">
                                      <p:cBhvr>
                                        <p:cTn id="15" dur="1000" fill="hold"/>
                                        <p:tgtEl>
                                          <p:spTgt spid="18"/>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rLst="">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23" presetClass="entr" presetSubtype="288" fill="hold" nodeType="afterEffect">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cBhvr>
                                        <p:cTn id="25" dur="1000" fill="hold"/>
                                        <p:tgtEl>
                                          <p:spTgt spid="23"/>
                                        </p:tgtEl>
                                        <p:attrNameLst>
                                          <p:attrName>ppt_w</p:attrName>
                                        </p:attrNameLst>
                                      </p:cBhvr>
                                      <p:tavLst>
                                        <p:tav tm="0">
                                          <p:val>
                                            <p:strVal val="4/3*#ppt_w"/>
                                          </p:val>
                                        </p:tav>
                                        <p:tav tm="100000">
                                          <p:val>
                                            <p:strVal val="#ppt_w"/>
                                          </p:val>
                                        </p:tav>
                                      </p:tavLst>
                                    </p:anim>
                                    <p:anim calcmode="lin" valueType="num">
                                      <p:cBhvr>
                                        <p:cTn id="26" dur="1000" fill="hold"/>
                                        <p:tgtEl>
                                          <p:spTgt spid="23"/>
                                        </p:tgtEl>
                                        <p:attrNameLst>
                                          <p:attrName>ppt_h</p:attrName>
                                        </p:attrNameLst>
                                      </p:cBhvr>
                                      <p:tavLst>
                                        <p:tav tm="0">
                                          <p:val>
                                            <p:strVal val="4/3*#ppt_h"/>
                                          </p:val>
                                        </p:tav>
                                        <p:tav tm="100000">
                                          <p:val>
                                            <p:strVal val="#ppt_h"/>
                                          </p:val>
                                        </p:tav>
                                      </p:tavLst>
                                    </p:anim>
                                  </p:childTnLst>
                                </p:cTn>
                              </p:par>
                              <p:par>
                                <p:cTn id="27" presetID="53" presetClass="entr" presetSubtype="0" fill="hold" grpId="0" nodeType="withEffect">
                                  <p:stCondLst>
                                    <p:cond delay="0"/>
                                  </p:stCondLst>
                                  <p:iterate type="lt">
                                    <p:tmPct val="10000"/>
                                  </p:iterate>
                                  <p:childTnLst>
                                    <p:set>
                                      <p:cBhvr>
                                        <p:cTn id="28" dur="1" fill="hold">
                                          <p:stCondLst>
                                            <p:cond delay="0"/>
                                          </p:stCondLst>
                                        </p:cTn>
                                        <p:tgtEl>
                                          <p:spTgt spid="22"/>
                                        </p:tgtEl>
                                        <p:attrNameLst>
                                          <p:attrName>style.visibility</p:attrName>
                                        </p:attrNameLst>
                                      </p:cBhvr>
                                      <p:to>
                                        <p:strVal val="visible"/>
                                      </p:to>
                                    </p:set>
                                    <p:anim calcmode="lin" valueType="num">
                                      <p:cBhvr>
                                        <p:cTn id="29" dur="2250" fill="hold"/>
                                        <p:tgtEl>
                                          <p:spTgt spid="22"/>
                                        </p:tgtEl>
                                        <p:attrNameLst>
                                          <p:attrName>ppt_w</p:attrName>
                                        </p:attrNameLst>
                                      </p:cBhvr>
                                      <p:tavLst>
                                        <p:tav tm="0">
                                          <p:val>
                                            <p:fltVal val="0"/>
                                          </p:val>
                                        </p:tav>
                                        <p:tav tm="100000">
                                          <p:val>
                                            <p:strVal val="#ppt_w"/>
                                          </p:val>
                                        </p:tav>
                                      </p:tavLst>
                                    </p:anim>
                                    <p:anim calcmode="lin" valueType="num">
                                      <p:cBhvr>
                                        <p:cTn id="30" dur="2250" fill="hold"/>
                                        <p:tgtEl>
                                          <p:spTgt spid="22"/>
                                        </p:tgtEl>
                                        <p:attrNameLst>
                                          <p:attrName>ppt_h</p:attrName>
                                        </p:attrNameLst>
                                      </p:cBhvr>
                                      <p:tavLst>
                                        <p:tav tm="0">
                                          <p:val>
                                            <p:fltVal val="0"/>
                                          </p:val>
                                        </p:tav>
                                        <p:tav tm="100000">
                                          <p:val>
                                            <p:strVal val="#ppt_h"/>
                                          </p:val>
                                        </p:tav>
                                      </p:tavLst>
                                    </p:anim>
                                    <p:animEffect transition="in" filter="fade" prLst="">
                                      <p:cBhvr>
                                        <p:cTn id="31" dur="2250"/>
                                        <p:tgtEl>
                                          <p:spTgt spid="22"/>
                                        </p:tgtEl>
                                      </p:cBhvr>
                                    </p:animEffect>
                                    <p:anim calcmode="lin" valueType="num">
                                      <p:cBhvr>
                                        <p:cTn id="32" dur="2250" fill="hold"/>
                                        <p:tgtEl>
                                          <p:spTgt spid="22"/>
                                        </p:tgtEl>
                                        <p:attrNameLst>
                                          <p:attrName>ppt_x</p:attrName>
                                        </p:attrNameLst>
                                      </p:cBhvr>
                                      <p:tavLst>
                                        <p:tav tm="0">
                                          <p:val>
                                            <p:fltVal val="0.5"/>
                                          </p:val>
                                        </p:tav>
                                        <p:tav tm="100000">
                                          <p:val>
                                            <p:strVal val="#ppt_x"/>
                                          </p:val>
                                        </p:tav>
                                      </p:tavLst>
                                    </p:anim>
                                    <p:anim calcmode="lin" valueType="num">
                                      <p:cBhvr>
                                        <p:cTn id="33" dur="2250" fill="hold"/>
                                        <p:tgtEl>
                                          <p:spTgt spid="22"/>
                                        </p:tgtEl>
                                        <p:attrNameLst>
                                          <p:attrName>ppt_y</p:attrName>
                                        </p:attrNameLst>
                                      </p:cBhvr>
                                      <p:tavLst>
                                        <p:tav tm="0">
                                          <p:val>
                                            <p:fltVal val="0.5"/>
                                          </p:val>
                                        </p:tav>
                                        <p:tav tm="100000">
                                          <p:val>
                                            <p:strVal val="#ppt_y"/>
                                          </p:val>
                                        </p:tav>
                                      </p:tavLst>
                                    </p:anim>
                                  </p:childTnLst>
                                </p:cTn>
                              </p:par>
                            </p:childTnLst>
                          </p:cTn>
                        </p:par>
                        <p:par>
                          <p:cTn id="34" fill="hold">
                            <p:stCondLst>
                              <p:cond delay="8625"/>
                            </p:stCondLst>
                            <p:childTnLst>
                              <p:par>
                                <p:cTn id="35" presetID="42" presetClass="entr" presetSubtype="0" fill="hold" nodeType="after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rLst="">
                                      <p:cBhvr>
                                        <p:cTn id="37" dur="1000"/>
                                        <p:tgtEl>
                                          <p:spTgt spid="11"/>
                                        </p:tgtEl>
                                      </p:cBhvr>
                                    </p:animEffect>
                                    <p:anim calcmode="lin" valueType="num">
                                      <p:cBhvr>
                                        <p:cTn id="38" dur="1000" fill="hold"/>
                                        <p:tgtEl>
                                          <p:spTgt spid="11"/>
                                        </p:tgtEl>
                                        <p:attrNameLst>
                                          <p:attrName>ppt_x</p:attrName>
                                        </p:attrNameLst>
                                      </p:cBhvr>
                                      <p:tavLst>
                                        <p:tav tm="0">
                                          <p:val>
                                            <p:strVal val="#ppt_x"/>
                                          </p:val>
                                        </p:tav>
                                        <p:tav tm="100000">
                                          <p:val>
                                            <p:strVal val="#ppt_x"/>
                                          </p:val>
                                        </p:tav>
                                      </p:tavLst>
                                    </p:anim>
                                    <p:anim calcmode="lin" valueType="num">
                                      <p:cBhvr>
                                        <p:cTn id="3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5"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027430" y="2305858"/>
            <a:ext cx="9927441" cy="2611741"/>
          </a:xfrm>
          <a:prstGeom prst="rect">
            <a:avLst/>
          </a:prstGeom>
        </p:spPr>
        <p:txBody>
          <a:bodyPr wrap="square" anchor="ctr">
            <a:spAutoFit/>
          </a:bodyPr>
          <a:lstStyle/>
          <a:p>
            <a:pPr algn="just">
              <a:lnSpc>
                <a:spcPct val="150000"/>
              </a:lnSpc>
            </a:pPr>
            <a:r>
              <a:rPr lang="zh-CN" altLang="en-US" sz="2800" dirty="0"/>
              <a:t>强化县级党委抓乡促村责任，推进抓党建促乡村振兴。培训提高乡镇、村班子领导乡村振兴能力。派强用好驻村第一书记和工作队，开展市县巡察，对农村党员分期分批开展集中培训。发挥农村党员先锋模范作用。</a:t>
            </a:r>
            <a:endParaRPr lang="en-US" altLang="zh-CN" sz="2800" dirty="0">
              <a:latin typeface="思源黑体 CN Normal"/>
              <a:ea typeface="微软雅黑 Light" panose="020B0502040204020203" pitchFamily="34" charset="-122"/>
            </a:endParaRPr>
          </a:p>
        </p:txBody>
      </p:sp>
      <p:sp>
        <p:nvSpPr>
          <p:cNvPr id="13" name="矩形 12"/>
          <p:cNvSpPr/>
          <p:nvPr/>
        </p:nvSpPr>
        <p:spPr>
          <a:xfrm>
            <a:off x="0" y="6571163"/>
            <a:ext cx="12205939" cy="286837"/>
          </a:xfrm>
          <a:prstGeom prst="rect">
            <a:avLst/>
          </a:prstGeom>
          <a:solidFill>
            <a:srgbClr val="C00000"/>
          </a:solidFill>
          <a:ln w="19050" cap="flat" cmpd="sng" algn="ctr">
            <a:noFill/>
            <a:prstDash val="solid"/>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endParaRPr/>
          </a:p>
        </p:txBody>
      </p:sp>
      <p:sp>
        <p:nvSpPr>
          <p:cNvPr id="14" name="矩形 14"/>
          <p:cNvSpPr/>
          <p:nvPr/>
        </p:nvSpPr>
        <p:spPr>
          <a:xfrm>
            <a:off x="1027430" y="268060"/>
            <a:ext cx="9109519" cy="457657"/>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r>
              <a:rPr lang="zh-CN" altLang="en-US" sz="2400" b="1" dirty="0">
                <a:solidFill>
                  <a:srgbClr val="C00000"/>
                </a:solidFill>
                <a:latin typeface="思源黑体 CN Normal"/>
                <a:ea typeface="微软雅黑" panose="020B0503020204020204" pitchFamily="34" charset="-122"/>
              </a:rPr>
              <a:t>九、健全党组织领导的乡村治理体系</a:t>
            </a:r>
            <a:endParaRPr lang="en-US" altLang="zh-CN" sz="2400" b="1" dirty="0">
              <a:solidFill>
                <a:srgbClr val="C00000"/>
              </a:solidFill>
              <a:latin typeface="思源黑体 CN Normal"/>
              <a:ea typeface="微软雅黑" panose="020B0503020204020204" pitchFamily="34" charset="-122"/>
            </a:endParaRPr>
          </a:p>
        </p:txBody>
      </p:sp>
      <p:sp>
        <p:nvSpPr>
          <p:cNvPr id="15" name="Freeform 29"/>
          <p:cNvSpPr/>
          <p:nvPr/>
        </p:nvSpPr>
        <p:spPr>
          <a:xfrm>
            <a:off x="288469" y="221898"/>
            <a:ext cx="619956" cy="553991"/>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solidFill>
            <a:srgbClr val="C00000"/>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endParaRPr/>
          </a:p>
        </p:txBody>
      </p:sp>
      <p:pic>
        <p:nvPicPr>
          <p:cNvPr id="16" name="New picture"/>
          <p:cNvPicPr/>
          <p:nvPr/>
        </p:nvPicPr>
        <p:blipFill>
          <a:blip r:embed="rId2"/>
          <a:srcRect/>
          <a:stretch>
            <a:fillRect/>
          </a:stretch>
        </p:blipFill>
        <p:spPr>
          <a:xfrm>
            <a:off x="10538957" y="215452"/>
            <a:ext cx="1364574" cy="568573"/>
          </a:xfrm>
          <a:prstGeom prst="rect">
            <a:avLst/>
          </a:prstGeom>
          <a:ln>
            <a:noFill/>
          </a:ln>
        </p:spPr>
      </p:pic>
      <p:pic>
        <p:nvPicPr>
          <p:cNvPr id="17" name="New picture"/>
          <p:cNvPicPr/>
          <p:nvPr/>
        </p:nvPicPr>
        <p:blipFill>
          <a:blip r:embed="rId3"/>
          <a:srcRect/>
          <a:stretch>
            <a:fillRect/>
          </a:stretch>
        </p:blipFill>
        <p:spPr>
          <a:xfrm flipH="1">
            <a:off x="10751071" y="3643943"/>
            <a:ext cx="1658641" cy="3035178"/>
          </a:xfrm>
          <a:prstGeom prst="rect">
            <a:avLst/>
          </a:prstGeom>
          <a:ln>
            <a:noFill/>
          </a:ln>
        </p:spPr>
      </p:pic>
      <p:sp>
        <p:nvSpPr>
          <p:cNvPr id="3" name="文本框 2">
            <a:extLst>
              <a:ext uri="{FF2B5EF4-FFF2-40B4-BE49-F238E27FC236}">
                <a16:creationId xmlns:a16="http://schemas.microsoft.com/office/drawing/2014/main" id="{F5E3EBDC-BA87-41DE-9A38-C9A00E16B670}"/>
              </a:ext>
            </a:extLst>
          </p:cNvPr>
          <p:cNvSpPr txBox="1"/>
          <p:nvPr/>
        </p:nvSpPr>
        <p:spPr>
          <a:xfrm>
            <a:off x="598447" y="1444084"/>
            <a:ext cx="8218917" cy="861774"/>
          </a:xfrm>
          <a:prstGeom prst="rect">
            <a:avLst/>
          </a:prstGeom>
          <a:noFill/>
        </p:spPr>
        <p:txBody>
          <a:bodyPr wrap="none" rtlCol="0">
            <a:spAutoFit/>
          </a:bodyPr>
          <a:lstStyle/>
          <a:p>
            <a:r>
              <a:rPr lang="en-US" altLang="zh-CN" sz="3200" b="1" dirty="0">
                <a:latin typeface="黑体" panose="02010609060101010101" pitchFamily="49" charset="-122"/>
                <a:ea typeface="黑体" panose="02010609060101010101" pitchFamily="49" charset="-122"/>
              </a:rPr>
              <a:t>1</a:t>
            </a:r>
            <a:r>
              <a:rPr lang="zh-CN" altLang="en-US" sz="3200" b="1" dirty="0">
                <a:latin typeface="黑体" panose="02010609060101010101" pitchFamily="49" charset="-122"/>
                <a:ea typeface="黑体" panose="02010609060101010101" pitchFamily="49" charset="-122"/>
              </a:rPr>
              <a:t>、强化农村基层党组织政治功能和组织功能</a:t>
            </a:r>
            <a:endParaRPr lang="en-US" altLang="zh-CN" sz="3200" b="1" dirty="0">
              <a:latin typeface="黑体" panose="02010609060101010101" pitchFamily="49" charset="-122"/>
              <a:ea typeface="黑体" panose="02010609060101010101" pitchFamily="49" charset="-122"/>
            </a:endParaRPr>
          </a:p>
          <a:p>
            <a:endParaRPr lang="zh-CN" altLang="en-US" dirty="0"/>
          </a:p>
        </p:txBody>
      </p:sp>
    </p:spTree>
    <p:extLst>
      <p:ext uri="{BB962C8B-B14F-4D97-AF65-F5344CB8AC3E}">
        <p14:creationId xmlns:p14="http://schemas.microsoft.com/office/powerpoint/2010/main" val="202155969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rLst="">
                                      <p:cBhvr>
                                        <p:cTn id="7" dur="500"/>
                                        <p:tgtEl>
                                          <p:spTgt spid="12"/>
                                        </p:tgtEl>
                                      </p:cBhvr>
                                    </p:animEffect>
                                    <p:anim calcmode="lin" valueType="num">
                                      <p:cBhvr>
                                        <p:cTn id="8" dur="500" fill="hold"/>
                                        <p:tgtEl>
                                          <p:spTgt spid="12"/>
                                        </p:tgtEl>
                                        <p:attrNameLst>
                                          <p:attrName>ppt_x</p:attrName>
                                        </p:attrNameLst>
                                      </p:cBhvr>
                                      <p:tavLst>
                                        <p:tav tm="0">
                                          <p:val>
                                            <p:strVal val="#ppt_x"/>
                                          </p:val>
                                        </p:tav>
                                        <p:tav tm="100000">
                                          <p:val>
                                            <p:strVal val="#ppt_x"/>
                                          </p:val>
                                        </p:tav>
                                      </p:tavLst>
                                    </p:anim>
                                    <p:anim calcmode="lin" valueType="num">
                                      <p:cBhvr>
                                        <p:cTn id="9" dur="5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4"/>
          <p:cNvSpPr txBox="1"/>
          <p:nvPr/>
        </p:nvSpPr>
        <p:spPr>
          <a:xfrm>
            <a:off x="1255058" y="2602786"/>
            <a:ext cx="9681883" cy="19656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defRPr/>
            </a:pPr>
            <a:r>
              <a:rPr lang="zh-CN" altLang="en-US" dirty="0"/>
              <a:t>强化县乡村三级治理体系功能，落实包乡、包村、入户走访制度。健全党组织领导的村民自治机制，推进“四议两公开”制度。完善基层治理平台，深化乡村治理试点，推进全国乡村治理示范村镇创建。开展打击赌博、保护妇女儿童权利等专项行动。完善积分制、清单制、数字化等治理方式。</a:t>
            </a:r>
            <a:endParaRPr lang="en-US" altLang="zh-CN" dirty="0">
              <a:solidFill>
                <a:schemeClr val="tx1">
                  <a:lumMod val="85000"/>
                  <a:lumOff val="15000"/>
                </a:schemeClr>
              </a:solidFill>
              <a:latin typeface="思源黑体 CN Normal"/>
              <a:ea typeface="黑体" panose="02010609060101010101" pitchFamily="49" charset="-122"/>
              <a:cs typeface="+mn-ea"/>
              <a:sym typeface="+mn-lt"/>
            </a:endParaRPr>
          </a:p>
        </p:txBody>
      </p:sp>
      <p:sp>
        <p:nvSpPr>
          <p:cNvPr id="11" name="TextBox 39"/>
          <p:cNvSpPr txBox="1"/>
          <p:nvPr/>
        </p:nvSpPr>
        <p:spPr>
          <a:xfrm>
            <a:off x="598447" y="1455867"/>
            <a:ext cx="4183528" cy="584775"/>
          </a:xfrm>
          <a:prstGeom prst="rect">
            <a:avLst/>
          </a:prstGeom>
          <a:noFill/>
        </p:spPr>
        <p:txBody>
          <a:bodyPr wrap="square" rtlCol="0">
            <a:spAutoFit/>
          </a:bodyPr>
          <a:lstStyle/>
          <a:p>
            <a:pPr algn="ctr"/>
            <a:r>
              <a:rPr lang="en-US" altLang="zh-CN" sz="3200" b="1" dirty="0">
                <a:solidFill>
                  <a:schemeClr val="tx1">
                    <a:lumMod val="85000"/>
                    <a:lumOff val="15000"/>
                  </a:schemeClr>
                </a:solidFill>
                <a:latin typeface="思源黑体 CN Normal"/>
                <a:ea typeface="黑体" panose="02010609060101010101" pitchFamily="49" charset="-122"/>
                <a:cs typeface="+mn-ea"/>
                <a:sym typeface="+mn-lt"/>
              </a:rPr>
              <a:t>2</a:t>
            </a:r>
            <a:r>
              <a:rPr lang="zh-CN" altLang="en-US" sz="3200" b="1" dirty="0">
                <a:solidFill>
                  <a:schemeClr val="tx1">
                    <a:lumMod val="85000"/>
                    <a:lumOff val="15000"/>
                  </a:schemeClr>
                </a:solidFill>
                <a:latin typeface="思源黑体 CN Normal"/>
                <a:ea typeface="黑体" panose="02010609060101010101" pitchFamily="49" charset="-122"/>
                <a:cs typeface="+mn-ea"/>
                <a:sym typeface="+mn-lt"/>
              </a:rPr>
              <a:t>、</a:t>
            </a:r>
            <a:r>
              <a:rPr lang="zh-CN" altLang="en-US" sz="3200" b="1" dirty="0">
                <a:solidFill>
                  <a:schemeClr val="tx1">
                    <a:lumMod val="85000"/>
                    <a:lumOff val="15000"/>
                  </a:schemeClr>
                </a:solidFill>
                <a:latin typeface="思源黑体 CN Normal"/>
                <a:ea typeface="黑体" panose="02010609060101010101" pitchFamily="49" charset="-122"/>
                <a:cs typeface="+mn-ea"/>
              </a:rPr>
              <a:t>提升乡村治理效能</a:t>
            </a:r>
            <a:endParaRPr lang="en-US" altLang="zh-CN" sz="3200" b="1" dirty="0">
              <a:solidFill>
                <a:schemeClr val="tx1">
                  <a:lumMod val="85000"/>
                  <a:lumOff val="15000"/>
                </a:schemeClr>
              </a:solidFill>
              <a:latin typeface="思源黑体 CN Normal"/>
              <a:ea typeface="黑体" panose="02010609060101010101" pitchFamily="49" charset="-122"/>
              <a:cs typeface="+mn-ea"/>
              <a:sym typeface="+mn-lt"/>
            </a:endParaRPr>
          </a:p>
        </p:txBody>
      </p:sp>
      <p:sp>
        <p:nvSpPr>
          <p:cNvPr id="29" name="矩形 12"/>
          <p:cNvSpPr/>
          <p:nvPr/>
        </p:nvSpPr>
        <p:spPr>
          <a:xfrm>
            <a:off x="0" y="6571163"/>
            <a:ext cx="12205939" cy="286837"/>
          </a:xfrm>
          <a:prstGeom prst="rect">
            <a:avLst/>
          </a:prstGeom>
          <a:solidFill>
            <a:srgbClr val="C00000"/>
          </a:solidFill>
          <a:ln w="19050" cap="flat" cmpd="sng" algn="ctr">
            <a:noFill/>
            <a:prstDash val="solid"/>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endParaRPr/>
          </a:p>
        </p:txBody>
      </p:sp>
      <p:sp>
        <p:nvSpPr>
          <p:cNvPr id="31" name="Freeform 29"/>
          <p:cNvSpPr/>
          <p:nvPr/>
        </p:nvSpPr>
        <p:spPr>
          <a:xfrm>
            <a:off x="288469" y="221898"/>
            <a:ext cx="619956" cy="553991"/>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solidFill>
            <a:srgbClr val="C00000"/>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endParaRPr/>
          </a:p>
        </p:txBody>
      </p:sp>
      <p:pic>
        <p:nvPicPr>
          <p:cNvPr id="32" name="New picture"/>
          <p:cNvPicPr/>
          <p:nvPr/>
        </p:nvPicPr>
        <p:blipFill>
          <a:blip r:embed="rId2"/>
          <a:srcRect/>
          <a:stretch>
            <a:fillRect/>
          </a:stretch>
        </p:blipFill>
        <p:spPr>
          <a:xfrm>
            <a:off x="10538957" y="215452"/>
            <a:ext cx="1364574" cy="568573"/>
          </a:xfrm>
          <a:prstGeom prst="rect">
            <a:avLst/>
          </a:prstGeom>
          <a:ln>
            <a:noFill/>
          </a:ln>
        </p:spPr>
      </p:pic>
      <p:pic>
        <p:nvPicPr>
          <p:cNvPr id="33" name="New picture"/>
          <p:cNvPicPr/>
          <p:nvPr/>
        </p:nvPicPr>
        <p:blipFill>
          <a:blip r:embed="rId3"/>
          <a:srcRect/>
          <a:stretch>
            <a:fillRect/>
          </a:stretch>
        </p:blipFill>
        <p:spPr>
          <a:xfrm flipH="1">
            <a:off x="10751071" y="3643943"/>
            <a:ext cx="1658641" cy="3035178"/>
          </a:xfrm>
          <a:prstGeom prst="rect">
            <a:avLst/>
          </a:prstGeom>
          <a:ln>
            <a:noFill/>
          </a:ln>
        </p:spPr>
      </p:pic>
      <p:sp>
        <p:nvSpPr>
          <p:cNvPr id="8" name="矩形 14">
            <a:extLst>
              <a:ext uri="{FF2B5EF4-FFF2-40B4-BE49-F238E27FC236}">
                <a16:creationId xmlns:a16="http://schemas.microsoft.com/office/drawing/2014/main" id="{18048D23-E52E-4574-8728-C282F1AA08C1}"/>
              </a:ext>
            </a:extLst>
          </p:cNvPr>
          <p:cNvSpPr/>
          <p:nvPr/>
        </p:nvSpPr>
        <p:spPr>
          <a:xfrm>
            <a:off x="1027430" y="268060"/>
            <a:ext cx="9109519" cy="457657"/>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r>
              <a:rPr lang="zh-CN" altLang="en-US" sz="2400" b="1" dirty="0">
                <a:solidFill>
                  <a:srgbClr val="C00000"/>
                </a:solidFill>
                <a:latin typeface="思源黑体 CN Normal"/>
                <a:ea typeface="微软雅黑" panose="020B0503020204020204" pitchFamily="34" charset="-122"/>
              </a:rPr>
              <a:t>健全党组织领导的乡村治理体系</a:t>
            </a:r>
            <a:endParaRPr lang="en-US" altLang="zh-CN" sz="2400" b="1" dirty="0">
              <a:solidFill>
                <a:srgbClr val="C00000"/>
              </a:solidFill>
              <a:latin typeface="思源黑体 CN Normal"/>
              <a:ea typeface="微软雅黑" panose="020B0503020204020204" pitchFamily="34" charset="-122"/>
            </a:endParaRPr>
          </a:p>
        </p:txBody>
      </p:sp>
    </p:spTree>
    <p:extLst>
      <p:ext uri="{BB962C8B-B14F-4D97-AF65-F5344CB8AC3E}">
        <p14:creationId xmlns:p14="http://schemas.microsoft.com/office/powerpoint/2010/main" val="36378727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rLst="">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41"/>
          <p:cNvSpPr txBox="1"/>
          <p:nvPr/>
        </p:nvSpPr>
        <p:spPr>
          <a:xfrm>
            <a:off x="598447" y="1404081"/>
            <a:ext cx="4972422" cy="584775"/>
          </a:xfrm>
          <a:prstGeom prst="rect">
            <a:avLst/>
          </a:prstGeom>
          <a:noFill/>
        </p:spPr>
        <p:txBody>
          <a:bodyPr wrap="square" rtlCol="0">
            <a:spAutoFit/>
          </a:bodyPr>
          <a:lstStyle/>
          <a:p>
            <a:pPr algn="ctr"/>
            <a:r>
              <a:rPr lang="en-US" altLang="zh-CN" sz="3200" b="1" dirty="0">
                <a:solidFill>
                  <a:schemeClr val="tx1">
                    <a:lumMod val="85000"/>
                    <a:lumOff val="15000"/>
                  </a:schemeClr>
                </a:solidFill>
                <a:latin typeface="思源黑体 CN Normal"/>
                <a:ea typeface="黑体" panose="02010609060101010101" pitchFamily="49" charset="-122"/>
                <a:cs typeface="+mn-ea"/>
                <a:sym typeface="+mn-lt"/>
              </a:rPr>
              <a:t>3</a:t>
            </a:r>
            <a:r>
              <a:rPr lang="zh-CN" altLang="en-US" sz="3200" b="1" dirty="0">
                <a:solidFill>
                  <a:schemeClr val="tx1">
                    <a:lumMod val="85000"/>
                    <a:lumOff val="15000"/>
                  </a:schemeClr>
                </a:solidFill>
                <a:latin typeface="思源黑体 CN Normal"/>
                <a:ea typeface="黑体" panose="02010609060101010101" pitchFamily="49" charset="-122"/>
                <a:cs typeface="+mn-ea"/>
                <a:sym typeface="+mn-lt"/>
              </a:rPr>
              <a:t>、</a:t>
            </a:r>
            <a:r>
              <a:rPr lang="zh-CN" altLang="en-US" sz="3200" b="1" dirty="0">
                <a:solidFill>
                  <a:schemeClr val="tx1">
                    <a:lumMod val="85000"/>
                    <a:lumOff val="15000"/>
                  </a:schemeClr>
                </a:solidFill>
                <a:latin typeface="思源黑体 CN Normal"/>
                <a:ea typeface="黑体" panose="02010609060101010101" pitchFamily="49" charset="-122"/>
                <a:cs typeface="+mn-ea"/>
              </a:rPr>
              <a:t>加强农村精神文明建设</a:t>
            </a:r>
            <a:endParaRPr lang="en-US" altLang="zh-CN" sz="3200" b="1" dirty="0">
              <a:solidFill>
                <a:schemeClr val="tx1">
                  <a:lumMod val="85000"/>
                  <a:lumOff val="15000"/>
                </a:schemeClr>
              </a:solidFill>
              <a:latin typeface="思源黑体 CN Normal"/>
              <a:ea typeface="黑体" panose="02010609060101010101" pitchFamily="49" charset="-122"/>
              <a:cs typeface="+mn-ea"/>
              <a:sym typeface="+mn-lt"/>
            </a:endParaRPr>
          </a:p>
        </p:txBody>
      </p:sp>
      <p:sp>
        <p:nvSpPr>
          <p:cNvPr id="29" name="Text Placeholder 4"/>
          <p:cNvSpPr txBox="1"/>
          <p:nvPr/>
        </p:nvSpPr>
        <p:spPr>
          <a:xfrm>
            <a:off x="1027430" y="2687280"/>
            <a:ext cx="9825317" cy="318545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defRPr/>
            </a:pPr>
            <a:r>
              <a:rPr lang="zh-CN" altLang="en-US" dirty="0"/>
              <a:t>加强乡村文化建设，深化农耕文化保护，推动移风易俗规范，办好农民丰收节，改革农村丧葬习俗。</a:t>
            </a:r>
            <a:endParaRPr lang="en-US" altLang="zh-CN" dirty="0">
              <a:solidFill>
                <a:schemeClr val="tx1">
                  <a:lumMod val="85000"/>
                  <a:lumOff val="15000"/>
                </a:schemeClr>
              </a:solidFill>
              <a:latin typeface="思源黑体 CN Normal"/>
              <a:ea typeface="黑体" panose="02010609060101010101" pitchFamily="49" charset="-122"/>
              <a:cs typeface="+mn-ea"/>
              <a:sym typeface="+mn-lt"/>
            </a:endParaRPr>
          </a:p>
        </p:txBody>
      </p:sp>
      <p:sp>
        <p:nvSpPr>
          <p:cNvPr id="30" name="矩形 12"/>
          <p:cNvSpPr/>
          <p:nvPr/>
        </p:nvSpPr>
        <p:spPr>
          <a:xfrm>
            <a:off x="0" y="6571163"/>
            <a:ext cx="12205939" cy="286837"/>
          </a:xfrm>
          <a:prstGeom prst="rect">
            <a:avLst/>
          </a:prstGeom>
          <a:solidFill>
            <a:srgbClr val="C00000"/>
          </a:solidFill>
          <a:ln w="19050" cap="flat" cmpd="sng" algn="ctr">
            <a:noFill/>
            <a:prstDash val="solid"/>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endParaRPr/>
          </a:p>
        </p:txBody>
      </p:sp>
      <p:sp>
        <p:nvSpPr>
          <p:cNvPr id="32" name="Freeform 29"/>
          <p:cNvSpPr/>
          <p:nvPr/>
        </p:nvSpPr>
        <p:spPr>
          <a:xfrm>
            <a:off x="288469" y="221898"/>
            <a:ext cx="619956" cy="553991"/>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solidFill>
            <a:srgbClr val="C00000"/>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endParaRPr/>
          </a:p>
        </p:txBody>
      </p:sp>
      <p:pic>
        <p:nvPicPr>
          <p:cNvPr id="33" name="New picture"/>
          <p:cNvPicPr/>
          <p:nvPr/>
        </p:nvPicPr>
        <p:blipFill>
          <a:blip r:embed="rId2"/>
          <a:srcRect/>
          <a:stretch>
            <a:fillRect/>
          </a:stretch>
        </p:blipFill>
        <p:spPr>
          <a:xfrm>
            <a:off x="10538957" y="215452"/>
            <a:ext cx="1364574" cy="568573"/>
          </a:xfrm>
          <a:prstGeom prst="rect">
            <a:avLst/>
          </a:prstGeom>
          <a:ln>
            <a:noFill/>
          </a:ln>
        </p:spPr>
      </p:pic>
      <p:pic>
        <p:nvPicPr>
          <p:cNvPr id="34" name="New picture"/>
          <p:cNvPicPr/>
          <p:nvPr/>
        </p:nvPicPr>
        <p:blipFill>
          <a:blip r:embed="rId3"/>
          <a:srcRect/>
          <a:stretch>
            <a:fillRect/>
          </a:stretch>
        </p:blipFill>
        <p:spPr>
          <a:xfrm flipH="1">
            <a:off x="10751071" y="3643943"/>
            <a:ext cx="1658641" cy="3035178"/>
          </a:xfrm>
          <a:prstGeom prst="rect">
            <a:avLst/>
          </a:prstGeom>
          <a:ln>
            <a:noFill/>
          </a:ln>
        </p:spPr>
      </p:pic>
      <p:sp>
        <p:nvSpPr>
          <p:cNvPr id="8" name="矩形 14">
            <a:extLst>
              <a:ext uri="{FF2B5EF4-FFF2-40B4-BE49-F238E27FC236}">
                <a16:creationId xmlns:a16="http://schemas.microsoft.com/office/drawing/2014/main" id="{C8C32141-373C-4B71-BF50-82A0EDC68D06}"/>
              </a:ext>
            </a:extLst>
          </p:cNvPr>
          <p:cNvSpPr/>
          <p:nvPr/>
        </p:nvSpPr>
        <p:spPr>
          <a:xfrm>
            <a:off x="1027430" y="268060"/>
            <a:ext cx="9109519" cy="457657"/>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r>
              <a:rPr lang="zh-CN" altLang="en-US" sz="2400" b="1" dirty="0">
                <a:solidFill>
                  <a:srgbClr val="C00000"/>
                </a:solidFill>
                <a:latin typeface="思源黑体 CN Normal"/>
                <a:ea typeface="微软雅黑" panose="020B0503020204020204" pitchFamily="34" charset="-122"/>
              </a:rPr>
              <a:t>健全党组织领导的乡村治理体系</a:t>
            </a:r>
            <a:endParaRPr lang="en-US" altLang="zh-CN" sz="2400" b="1" dirty="0">
              <a:solidFill>
                <a:srgbClr val="C00000"/>
              </a:solidFill>
              <a:latin typeface="思源黑体 CN Normal"/>
              <a:ea typeface="微软雅黑" panose="020B0503020204020204" pitchFamily="34" charset="-122"/>
            </a:endParaRPr>
          </a:p>
        </p:txBody>
      </p:sp>
    </p:spTree>
    <p:extLst>
      <p:ext uri="{BB962C8B-B14F-4D97-AF65-F5344CB8AC3E}">
        <p14:creationId xmlns:p14="http://schemas.microsoft.com/office/powerpoint/2010/main" val="270962855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fade" prLst="">
                                      <p:cBhvr>
                                        <p:cTn id="11" dur="1000"/>
                                        <p:tgtEl>
                                          <p:spTgt spid="29"/>
                                        </p:tgtEl>
                                      </p:cBhvr>
                                    </p:animEffect>
                                    <p:anim calcmode="lin" valueType="num">
                                      <p:cBhvr>
                                        <p:cTn id="12" dur="1000" fill="hold"/>
                                        <p:tgtEl>
                                          <p:spTgt spid="29"/>
                                        </p:tgtEl>
                                        <p:attrNameLst>
                                          <p:attrName>ppt_x</p:attrName>
                                        </p:attrNameLst>
                                      </p:cBhvr>
                                      <p:tavLst>
                                        <p:tav tm="0">
                                          <p:val>
                                            <p:strVal val="#ppt_x"/>
                                          </p:val>
                                        </p:tav>
                                        <p:tav tm="100000">
                                          <p:val>
                                            <p:strVal val="#ppt_x"/>
                                          </p:val>
                                        </p:tav>
                                      </p:tavLst>
                                    </p:anim>
                                    <p:anim calcmode="lin" valueType="num">
                                      <p:cBhvr>
                                        <p:cTn id="13"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18"/>
          <p:cNvSpPr txBox="1"/>
          <p:nvPr/>
        </p:nvSpPr>
        <p:spPr>
          <a:xfrm>
            <a:off x="1027430" y="2305115"/>
            <a:ext cx="9723641" cy="267765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dirty="0"/>
              <a:t>保障农业农村优先预算，提高土地出让收益用于农村发展。纳入乡村振兴项目债券支持范围，市场化方式设立乡村振兴基金。建立政府、金融、社会投入联动机制，推动金融机构加大农村领域贷款，保障粮食安全信贷资金需求。加强农业信用信息共享，改革化险，推动村镇银行重组，发展渔业保险。</a:t>
            </a:r>
            <a:endParaRPr lang="en-US" altLang="zh-CN" sz="2800" dirty="0">
              <a:solidFill>
                <a:srgbClr val="505050"/>
              </a:solidFill>
              <a:latin typeface="思源黑体 CN Normal"/>
              <a:ea typeface="微软雅黑" panose="020B0503020204020204" pitchFamily="34" charset="-122"/>
            </a:endParaRPr>
          </a:p>
        </p:txBody>
      </p:sp>
      <p:sp>
        <p:nvSpPr>
          <p:cNvPr id="20" name="文本框 119"/>
          <p:cNvSpPr txBox="1"/>
          <p:nvPr/>
        </p:nvSpPr>
        <p:spPr>
          <a:xfrm>
            <a:off x="598447" y="1278041"/>
            <a:ext cx="9200411"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3200" b="1" dirty="0">
                <a:latin typeface="黑体" panose="02010609060101010101" pitchFamily="49" charset="-122"/>
                <a:ea typeface="黑体" panose="02010609060101010101" pitchFamily="49" charset="-122"/>
              </a:rPr>
              <a:t>1</a:t>
            </a:r>
            <a:r>
              <a:rPr lang="zh-CN" altLang="en-US" sz="3200" b="1" dirty="0">
                <a:latin typeface="黑体" panose="02010609060101010101" pitchFamily="49" charset="-122"/>
                <a:ea typeface="黑体" panose="02010609060101010101" pitchFamily="49" charset="-122"/>
              </a:rPr>
              <a:t>、健全乡村振兴多元投入机制</a:t>
            </a:r>
            <a:endParaRPr lang="en-US" altLang="zh-CN" sz="3200" b="1" dirty="0">
              <a:latin typeface="黑体" panose="02010609060101010101" pitchFamily="49" charset="-122"/>
              <a:ea typeface="黑体" panose="02010609060101010101" pitchFamily="49" charset="-122"/>
            </a:endParaRPr>
          </a:p>
        </p:txBody>
      </p:sp>
      <p:sp>
        <p:nvSpPr>
          <p:cNvPr id="27" name="矩形 12"/>
          <p:cNvSpPr/>
          <p:nvPr/>
        </p:nvSpPr>
        <p:spPr>
          <a:xfrm>
            <a:off x="0" y="6571163"/>
            <a:ext cx="12205939" cy="286837"/>
          </a:xfrm>
          <a:prstGeom prst="rect">
            <a:avLst/>
          </a:prstGeom>
          <a:solidFill>
            <a:srgbClr val="C00000"/>
          </a:solidFill>
          <a:ln w="19050" cap="flat" cmpd="sng" algn="ctr">
            <a:noFill/>
            <a:prstDash val="solid"/>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endParaRPr/>
          </a:p>
        </p:txBody>
      </p:sp>
      <p:sp>
        <p:nvSpPr>
          <p:cNvPr id="28" name="矩形 14"/>
          <p:cNvSpPr/>
          <p:nvPr/>
        </p:nvSpPr>
        <p:spPr>
          <a:xfrm>
            <a:off x="1027430" y="268060"/>
            <a:ext cx="9109519" cy="457657"/>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r>
              <a:rPr lang="zh-CN" altLang="en-US" sz="2400" b="1" dirty="0">
                <a:solidFill>
                  <a:srgbClr val="C00000"/>
                </a:solidFill>
                <a:latin typeface="思源黑体 CN Normal"/>
                <a:ea typeface="微软雅黑" panose="020B0503020204020204" pitchFamily="34" charset="-122"/>
              </a:rPr>
              <a:t>十、加强政策保障和体制机制</a:t>
            </a:r>
            <a:endParaRPr lang="en-US" altLang="zh-CN" sz="2400" b="1" dirty="0">
              <a:solidFill>
                <a:srgbClr val="C00000"/>
              </a:solidFill>
              <a:latin typeface="思源黑体 CN Normal"/>
              <a:ea typeface="微软雅黑" panose="020B0503020204020204" pitchFamily="34" charset="-122"/>
            </a:endParaRPr>
          </a:p>
        </p:txBody>
      </p:sp>
      <p:sp>
        <p:nvSpPr>
          <p:cNvPr id="29" name="Freeform 29"/>
          <p:cNvSpPr/>
          <p:nvPr/>
        </p:nvSpPr>
        <p:spPr>
          <a:xfrm>
            <a:off x="288469" y="221898"/>
            <a:ext cx="619956" cy="553991"/>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solidFill>
            <a:srgbClr val="C00000"/>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endParaRPr/>
          </a:p>
        </p:txBody>
      </p:sp>
      <p:pic>
        <p:nvPicPr>
          <p:cNvPr id="30" name="New picture"/>
          <p:cNvPicPr/>
          <p:nvPr/>
        </p:nvPicPr>
        <p:blipFill>
          <a:blip r:embed="rId2"/>
          <a:srcRect/>
          <a:stretch>
            <a:fillRect/>
          </a:stretch>
        </p:blipFill>
        <p:spPr>
          <a:xfrm>
            <a:off x="10538957" y="215452"/>
            <a:ext cx="1364574" cy="568573"/>
          </a:xfrm>
          <a:prstGeom prst="rect">
            <a:avLst/>
          </a:prstGeom>
          <a:ln>
            <a:noFill/>
          </a:ln>
        </p:spPr>
      </p:pic>
      <p:pic>
        <p:nvPicPr>
          <p:cNvPr id="31" name="New picture"/>
          <p:cNvPicPr/>
          <p:nvPr/>
        </p:nvPicPr>
        <p:blipFill>
          <a:blip r:embed="rId3"/>
          <a:srcRect/>
          <a:stretch>
            <a:fillRect/>
          </a:stretch>
        </p:blipFill>
        <p:spPr>
          <a:xfrm flipH="1">
            <a:off x="10751071" y="3643943"/>
            <a:ext cx="1658641" cy="3035178"/>
          </a:xfrm>
          <a:prstGeom prst="rect">
            <a:avLst/>
          </a:prstGeom>
          <a:ln>
            <a:noFill/>
          </a:ln>
        </p:spPr>
      </p:pic>
    </p:spTree>
    <p:extLst>
      <p:ext uri="{BB962C8B-B14F-4D97-AF65-F5344CB8AC3E}">
        <p14:creationId xmlns:p14="http://schemas.microsoft.com/office/powerpoint/2010/main" val="995582303"/>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728520" y="1288435"/>
            <a:ext cx="5134398" cy="584775"/>
          </a:xfrm>
          <a:prstGeom prst="rect">
            <a:avLst/>
          </a:prstGeom>
          <a:noFill/>
        </p:spPr>
        <p:txBody>
          <a:bodyPr wrap="square" rtlCol="0">
            <a:spAutoFit/>
          </a:bodyPr>
          <a:lstStyle/>
          <a:p>
            <a:pPr algn="ctr"/>
            <a:r>
              <a:rPr lang="en-US" altLang="zh-CN" sz="3200" b="1" dirty="0">
                <a:latin typeface="黑体" panose="02010609060101010101" pitchFamily="49" charset="-122"/>
                <a:ea typeface="黑体" panose="02010609060101010101" pitchFamily="49" charset="-122"/>
              </a:rPr>
              <a:t>2</a:t>
            </a:r>
            <a:r>
              <a:rPr lang="zh-CN" altLang="en-US" sz="3200" b="1" dirty="0">
                <a:latin typeface="黑体" panose="02010609060101010101" pitchFamily="49" charset="-122"/>
                <a:ea typeface="黑体" panose="02010609060101010101" pitchFamily="49" charset="-122"/>
              </a:rPr>
              <a:t>、加强乡村人才队伍建设。</a:t>
            </a:r>
            <a:endParaRPr lang="en-US" altLang="zh-CN" sz="3200" b="1" dirty="0">
              <a:latin typeface="黑体" panose="02010609060101010101" pitchFamily="49" charset="-122"/>
              <a:ea typeface="黑体" panose="02010609060101010101" pitchFamily="49" charset="-122"/>
            </a:endParaRPr>
          </a:p>
        </p:txBody>
      </p:sp>
      <p:sp>
        <p:nvSpPr>
          <p:cNvPr id="27" name="文本框 26"/>
          <p:cNvSpPr txBox="1"/>
          <p:nvPr/>
        </p:nvSpPr>
        <p:spPr>
          <a:xfrm>
            <a:off x="1027430" y="2373435"/>
            <a:ext cx="9723641" cy="3108543"/>
          </a:xfrm>
          <a:prstGeom prst="rect">
            <a:avLst/>
          </a:prstGeom>
          <a:noFill/>
        </p:spPr>
        <p:txBody>
          <a:bodyPr wrap="square" rtlCol="0">
            <a:spAutoFit/>
          </a:bodyPr>
          <a:lstStyle/>
          <a:p>
            <a:pPr lvl="0" algn="ctr" fontAlgn="base">
              <a:spcBef>
                <a:spcPct val="0"/>
              </a:spcBef>
              <a:spcAft>
                <a:spcPct val="0"/>
              </a:spcAft>
              <a:defRPr/>
            </a:pPr>
            <a:r>
              <a:rPr lang="zh-CN" altLang="en-US" sz="2800" dirty="0"/>
              <a:t>推进乡村振兴人才支持计划，引导教育、卫生、科技、文化等领域人才到基层服务，培养本土急需紧缺人才，加强面向乡村振兴的职业教育和校企合作。完善城市专业技术人才服务乡村激励机制，鼓励入乡兼职兼薪和离岗创业。允许符合条件的返乡就业人员落户原籍地或就业创业地。实施农村订单定向医学生免费培养、乡村教师“优师计划”等项目，开展乡村振兴巾帼行动、青年人才开发行动。</a:t>
            </a:r>
            <a:endParaRPr lang="en-US" altLang="zh-CN" sz="2800" dirty="0">
              <a:solidFill>
                <a:srgbClr val="1F1F1F"/>
              </a:solidFill>
              <a:latin typeface="思源黑体 CN Normal"/>
            </a:endParaRPr>
          </a:p>
        </p:txBody>
      </p:sp>
      <p:sp>
        <p:nvSpPr>
          <p:cNvPr id="84" name="矩形 12"/>
          <p:cNvSpPr/>
          <p:nvPr/>
        </p:nvSpPr>
        <p:spPr>
          <a:xfrm>
            <a:off x="0" y="6571163"/>
            <a:ext cx="12205939" cy="286837"/>
          </a:xfrm>
          <a:prstGeom prst="rect">
            <a:avLst/>
          </a:prstGeom>
          <a:solidFill>
            <a:srgbClr val="C00000"/>
          </a:solidFill>
          <a:ln w="19050" cap="flat" cmpd="sng" algn="ctr">
            <a:noFill/>
            <a:prstDash val="solid"/>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endParaRPr/>
          </a:p>
        </p:txBody>
      </p:sp>
      <p:sp>
        <p:nvSpPr>
          <p:cNvPr id="86" name="Freeform 29"/>
          <p:cNvSpPr/>
          <p:nvPr/>
        </p:nvSpPr>
        <p:spPr>
          <a:xfrm>
            <a:off x="288469" y="221898"/>
            <a:ext cx="619956" cy="553991"/>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solidFill>
            <a:srgbClr val="C00000"/>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endParaRPr/>
          </a:p>
        </p:txBody>
      </p:sp>
      <p:pic>
        <p:nvPicPr>
          <p:cNvPr id="87" name="New picture"/>
          <p:cNvPicPr/>
          <p:nvPr/>
        </p:nvPicPr>
        <p:blipFill>
          <a:blip r:embed="rId2"/>
          <a:srcRect/>
          <a:stretch>
            <a:fillRect/>
          </a:stretch>
        </p:blipFill>
        <p:spPr>
          <a:xfrm>
            <a:off x="10538957" y="215452"/>
            <a:ext cx="1364574" cy="568573"/>
          </a:xfrm>
          <a:prstGeom prst="rect">
            <a:avLst/>
          </a:prstGeom>
          <a:ln>
            <a:noFill/>
          </a:ln>
        </p:spPr>
      </p:pic>
      <p:pic>
        <p:nvPicPr>
          <p:cNvPr id="88" name="New picture"/>
          <p:cNvPicPr/>
          <p:nvPr/>
        </p:nvPicPr>
        <p:blipFill>
          <a:blip r:embed="rId3"/>
          <a:srcRect/>
          <a:stretch>
            <a:fillRect/>
          </a:stretch>
        </p:blipFill>
        <p:spPr>
          <a:xfrm flipH="1">
            <a:off x="10751071" y="3643943"/>
            <a:ext cx="1658641" cy="3035178"/>
          </a:xfrm>
          <a:prstGeom prst="rect">
            <a:avLst/>
          </a:prstGeom>
          <a:ln>
            <a:noFill/>
          </a:ln>
        </p:spPr>
      </p:pic>
      <p:sp>
        <p:nvSpPr>
          <p:cNvPr id="8" name="矩形 14">
            <a:extLst>
              <a:ext uri="{FF2B5EF4-FFF2-40B4-BE49-F238E27FC236}">
                <a16:creationId xmlns:a16="http://schemas.microsoft.com/office/drawing/2014/main" id="{0DDB6AAF-B62E-41BB-BA95-F86FFEF1630F}"/>
              </a:ext>
            </a:extLst>
          </p:cNvPr>
          <p:cNvSpPr/>
          <p:nvPr/>
        </p:nvSpPr>
        <p:spPr>
          <a:xfrm>
            <a:off x="1027430" y="268060"/>
            <a:ext cx="9109519" cy="457657"/>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r>
              <a:rPr lang="zh-CN" altLang="en-US" sz="2400" b="1" dirty="0">
                <a:solidFill>
                  <a:srgbClr val="C00000"/>
                </a:solidFill>
                <a:latin typeface="思源黑体 CN Normal"/>
                <a:ea typeface="微软雅黑" panose="020B0503020204020204" pitchFamily="34" charset="-122"/>
              </a:rPr>
              <a:t>加强政策保障和体制机制</a:t>
            </a:r>
            <a:endParaRPr lang="en-US" altLang="zh-CN" sz="2400" b="1" dirty="0">
              <a:solidFill>
                <a:srgbClr val="C00000"/>
              </a:solidFill>
              <a:latin typeface="思源黑体 CN Normal"/>
              <a:ea typeface="微软雅黑" panose="020B0503020204020204" pitchFamily="34" charset="-122"/>
            </a:endParaRPr>
          </a:p>
        </p:txBody>
      </p:sp>
    </p:spTree>
    <p:extLst>
      <p:ext uri="{BB962C8B-B14F-4D97-AF65-F5344CB8AC3E}">
        <p14:creationId xmlns:p14="http://schemas.microsoft.com/office/powerpoint/2010/main" val="328948362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rLst="">
                                      <p:cBhvr>
                                        <p:cTn id="7" dur="500"/>
                                        <p:tgtEl>
                                          <p:spTgt spid="26"/>
                                        </p:tgtEl>
                                      </p:cBhvr>
                                    </p:animEffect>
                                  </p:childTnLst>
                                </p:cTn>
                              </p:par>
                            </p:childTnLst>
                          </p:cTn>
                        </p:par>
                        <p:par>
                          <p:cTn id="8" fill="hold">
                            <p:stCondLst>
                              <p:cond delay="500"/>
                            </p:stCondLst>
                            <p:childTnLst>
                              <p:par>
                                <p:cTn id="9" presetID="10" presetClass="entr" presetSubtype="0" fill="hold" grpId="0" nodeType="afterEffect">
                                  <p:stCondLst>
                                    <p:cond delay="0"/>
                                  </p:stCondLst>
                                  <p:iterate type="lt">
                                    <p:tmPct val="10000"/>
                                  </p:iterate>
                                  <p:childTnLst>
                                    <p:set>
                                      <p:cBhvr>
                                        <p:cTn id="10" dur="1" fill="hold">
                                          <p:stCondLst>
                                            <p:cond delay="0"/>
                                          </p:stCondLst>
                                        </p:cTn>
                                        <p:tgtEl>
                                          <p:spTgt spid="27"/>
                                        </p:tgtEl>
                                        <p:attrNameLst>
                                          <p:attrName>style.visibility</p:attrName>
                                        </p:attrNameLst>
                                      </p:cBhvr>
                                      <p:to>
                                        <p:strVal val="visible"/>
                                      </p:to>
                                    </p:set>
                                    <p:animEffect transition="in" filter="fade" prLst="">
                                      <p:cBhvr>
                                        <p:cTn id="11" dur="25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TextBox 34"/>
          <p:cNvSpPr txBox="1"/>
          <p:nvPr/>
        </p:nvSpPr>
        <p:spPr>
          <a:xfrm>
            <a:off x="1027429" y="2305115"/>
            <a:ext cx="9511527" cy="2246769"/>
          </a:xfrm>
          <a:prstGeom prst="rect">
            <a:avLst/>
          </a:prstGeom>
          <a:noFill/>
        </p:spPr>
        <p:txBody>
          <a:bodyPr wrap="square" rtlCol="0">
            <a:spAutoFit/>
          </a:bodyPr>
          <a:lstStyle/>
          <a:p>
            <a:r>
              <a:rPr lang="zh-CN" altLang="en-US" sz="2800" dirty="0"/>
              <a:t>加强城乡融合发展，促进城乡要素流动和公共服务共享。推动县域城镇化建设，优化中心镇市政和服务设施。建立常住人口挂钩的基本公共服务机制，完善农民工金融服务。梯度配置县乡村公共资源，发展共同体和联合体，推进城乡普遍服务设施的统筹建设和管护。开展乡村振兴示范创建。</a:t>
            </a:r>
            <a:endParaRPr lang="en-US" altLang="zh-CN" sz="2800" dirty="0">
              <a:solidFill>
                <a:schemeClr val="tx1">
                  <a:lumMod val="75000"/>
                  <a:lumOff val="25000"/>
                </a:schemeClr>
              </a:solidFill>
              <a:latin typeface="思源黑体 CN Normal"/>
            </a:endParaRPr>
          </a:p>
        </p:txBody>
      </p:sp>
      <p:sp>
        <p:nvSpPr>
          <p:cNvPr id="172" name="TextBox 23"/>
          <p:cNvSpPr txBox="1"/>
          <p:nvPr/>
        </p:nvSpPr>
        <p:spPr>
          <a:xfrm>
            <a:off x="598447" y="1132290"/>
            <a:ext cx="5143362" cy="651653"/>
          </a:xfrm>
          <a:prstGeom prst="rect">
            <a:avLst/>
          </a:prstGeom>
          <a:noFill/>
        </p:spPr>
        <p:txBody>
          <a:bodyPr wrap="square" rtlCol="0">
            <a:spAutoFit/>
          </a:bodyPr>
          <a:lstStyle/>
          <a:p>
            <a:pPr>
              <a:lnSpc>
                <a:spcPct val="125000"/>
              </a:lnSpc>
            </a:pPr>
            <a:r>
              <a:rPr lang="en-US" altLang="zh-CN" sz="3200" b="1" dirty="0">
                <a:solidFill>
                  <a:schemeClr val="tx1">
                    <a:lumMod val="75000"/>
                    <a:lumOff val="25000"/>
                  </a:schemeClr>
                </a:solidFill>
                <a:latin typeface="思源黑体 CN Normal"/>
                <a:ea typeface="方正尚酷简体" panose="03000509000000000000" pitchFamily="65" charset="-122"/>
              </a:rPr>
              <a:t>3</a:t>
            </a:r>
            <a:r>
              <a:rPr lang="zh-CN" altLang="en-US" sz="3200" b="1" dirty="0">
                <a:solidFill>
                  <a:schemeClr val="tx1">
                    <a:lumMod val="75000"/>
                    <a:lumOff val="25000"/>
                  </a:schemeClr>
                </a:solidFill>
                <a:latin typeface="思源黑体 CN Normal"/>
                <a:ea typeface="方正尚酷简体" panose="03000509000000000000" pitchFamily="65" charset="-122"/>
              </a:rPr>
              <a:t>、推进县域城乡融合发展</a:t>
            </a:r>
            <a:endParaRPr lang="en-US" altLang="zh-CN" sz="3200" b="1" dirty="0">
              <a:solidFill>
                <a:schemeClr val="tx1">
                  <a:lumMod val="75000"/>
                  <a:lumOff val="25000"/>
                </a:schemeClr>
              </a:solidFill>
              <a:latin typeface="思源黑体 CN Normal"/>
              <a:ea typeface="方正尚酷简体" panose="03000509000000000000" pitchFamily="65" charset="-122"/>
            </a:endParaRPr>
          </a:p>
        </p:txBody>
      </p:sp>
      <p:sp>
        <p:nvSpPr>
          <p:cNvPr id="173" name="矩形 12"/>
          <p:cNvSpPr/>
          <p:nvPr/>
        </p:nvSpPr>
        <p:spPr>
          <a:xfrm>
            <a:off x="0" y="6571163"/>
            <a:ext cx="12205939" cy="286837"/>
          </a:xfrm>
          <a:prstGeom prst="rect">
            <a:avLst/>
          </a:prstGeom>
          <a:solidFill>
            <a:srgbClr val="C00000"/>
          </a:solidFill>
          <a:ln w="19050" cap="flat" cmpd="sng" algn="ctr">
            <a:noFill/>
            <a:prstDash val="solid"/>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endParaRPr/>
          </a:p>
        </p:txBody>
      </p:sp>
      <p:sp>
        <p:nvSpPr>
          <p:cNvPr id="175" name="Freeform 29"/>
          <p:cNvSpPr/>
          <p:nvPr/>
        </p:nvSpPr>
        <p:spPr>
          <a:xfrm>
            <a:off x="288469" y="221898"/>
            <a:ext cx="619956" cy="553991"/>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solidFill>
            <a:srgbClr val="C00000"/>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endParaRPr/>
          </a:p>
        </p:txBody>
      </p:sp>
      <p:pic>
        <p:nvPicPr>
          <p:cNvPr id="176" name="New picture"/>
          <p:cNvPicPr/>
          <p:nvPr/>
        </p:nvPicPr>
        <p:blipFill>
          <a:blip r:embed="rId2"/>
          <a:srcRect/>
          <a:stretch>
            <a:fillRect/>
          </a:stretch>
        </p:blipFill>
        <p:spPr>
          <a:xfrm>
            <a:off x="10538957" y="215452"/>
            <a:ext cx="1364574" cy="568573"/>
          </a:xfrm>
          <a:prstGeom prst="rect">
            <a:avLst/>
          </a:prstGeom>
          <a:ln>
            <a:noFill/>
          </a:ln>
        </p:spPr>
      </p:pic>
      <p:pic>
        <p:nvPicPr>
          <p:cNvPr id="177" name="New picture"/>
          <p:cNvPicPr/>
          <p:nvPr/>
        </p:nvPicPr>
        <p:blipFill>
          <a:blip r:embed="rId3"/>
          <a:srcRect/>
          <a:stretch>
            <a:fillRect/>
          </a:stretch>
        </p:blipFill>
        <p:spPr>
          <a:xfrm flipH="1">
            <a:off x="10751071" y="3643943"/>
            <a:ext cx="1658641" cy="3035178"/>
          </a:xfrm>
          <a:prstGeom prst="rect">
            <a:avLst/>
          </a:prstGeom>
          <a:ln>
            <a:noFill/>
          </a:ln>
        </p:spPr>
      </p:pic>
      <p:sp>
        <p:nvSpPr>
          <p:cNvPr id="10" name="矩形 14">
            <a:extLst>
              <a:ext uri="{FF2B5EF4-FFF2-40B4-BE49-F238E27FC236}">
                <a16:creationId xmlns:a16="http://schemas.microsoft.com/office/drawing/2014/main" id="{57E9EBCF-5934-4DE6-A0C9-E9EDE4C89716}"/>
              </a:ext>
            </a:extLst>
          </p:cNvPr>
          <p:cNvSpPr/>
          <p:nvPr/>
        </p:nvSpPr>
        <p:spPr>
          <a:xfrm>
            <a:off x="1027430" y="268060"/>
            <a:ext cx="9109519" cy="457657"/>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r>
              <a:rPr lang="zh-CN" altLang="en-US" sz="2400" b="1" dirty="0">
                <a:solidFill>
                  <a:srgbClr val="C00000"/>
                </a:solidFill>
                <a:latin typeface="思源黑体 CN Normal"/>
                <a:ea typeface="微软雅黑" panose="020B0503020204020204" pitchFamily="34" charset="-122"/>
              </a:rPr>
              <a:t>加强政策保障和体制机制</a:t>
            </a:r>
            <a:endParaRPr lang="en-US" altLang="zh-CN" sz="2400" b="1" dirty="0">
              <a:solidFill>
                <a:srgbClr val="C00000"/>
              </a:solidFill>
              <a:latin typeface="思源黑体 CN Normal"/>
              <a:ea typeface="微软雅黑" panose="020B0503020204020204" pitchFamily="34" charset="-122"/>
            </a:endParaRPr>
          </a:p>
        </p:txBody>
      </p:sp>
    </p:spTree>
    <p:extLst>
      <p:ext uri="{BB962C8B-B14F-4D97-AF65-F5344CB8AC3E}">
        <p14:creationId xmlns:p14="http://schemas.microsoft.com/office/powerpoint/2010/main" val="78432853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2"/>
                                        </p:tgtEl>
                                        <p:attrNameLst>
                                          <p:attrName>style.visibility</p:attrName>
                                        </p:attrNameLst>
                                      </p:cBhvr>
                                      <p:to>
                                        <p:strVal val="visible"/>
                                      </p:to>
                                    </p:set>
                                    <p:animEffect transition="in" filter="fade" prLst="">
                                      <p:cBhvr>
                                        <p:cTn id="7" dur="500"/>
                                        <p:tgtEl>
                                          <p:spTgt spid="17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71"/>
                                        </p:tgtEl>
                                        <p:attrNameLst>
                                          <p:attrName>style.visibility</p:attrName>
                                        </p:attrNameLst>
                                      </p:cBhvr>
                                      <p:to>
                                        <p:strVal val="visible"/>
                                      </p:to>
                                    </p:set>
                                    <p:animEffect transition="in" filter="wipe(left)" prLst="">
                                      <p:cBhvr>
                                        <p:cTn id="11" dur="500"/>
                                        <p:tgtEl>
                                          <p:spTgt spid="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 grpId="0"/>
      <p:bldP spid="17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a:off x="0" y="3950734"/>
            <a:ext cx="12383514" cy="2907266"/>
            <a:chOff x="1" y="2981470"/>
            <a:chExt cx="9296655" cy="2182567"/>
          </a:xfrm>
        </p:grpSpPr>
        <p:grpSp>
          <p:nvGrpSpPr>
            <p:cNvPr id="28" name="组合 27"/>
            <p:cNvGrpSpPr/>
            <p:nvPr/>
          </p:nvGrpSpPr>
          <p:grpSpPr>
            <a:xfrm>
              <a:off x="1" y="3586985"/>
              <a:ext cx="9144000" cy="1577052"/>
              <a:chOff x="168" y="4748758"/>
              <a:chExt cx="12238925" cy="2110830"/>
            </a:xfrm>
          </p:grpSpPr>
          <p:pic>
            <p:nvPicPr>
              <p:cNvPr id="30" name="图片 29"/>
              <p:cNvPicPr>
                <a:picLocks noChangeAspect="1"/>
              </p:cNvPicPr>
              <p:nvPr/>
            </p:nvPicPr>
            <p:blipFill>
              <a:blip r:embed="rId2"/>
              <a:srcRect/>
              <a:stretch>
                <a:fillRect/>
              </a:stretch>
            </p:blipFill>
            <p:spPr>
              <a:xfrm flipH="1">
                <a:off x="204796" y="4748758"/>
                <a:ext cx="2036340" cy="848475"/>
              </a:xfrm>
              <a:prstGeom prst="rect">
                <a:avLst/>
              </a:prstGeom>
            </p:spPr>
          </p:pic>
          <p:grpSp>
            <p:nvGrpSpPr>
              <p:cNvPr id="31" name="组合 30"/>
              <p:cNvGrpSpPr/>
              <p:nvPr/>
            </p:nvGrpSpPr>
            <p:grpSpPr>
              <a:xfrm>
                <a:off x="168" y="5270646"/>
                <a:ext cx="12238925" cy="1588942"/>
                <a:chOff x="168" y="5270646"/>
                <a:chExt cx="12238925" cy="1588942"/>
              </a:xfrm>
            </p:grpSpPr>
            <p:pic>
              <p:nvPicPr>
                <p:cNvPr id="32" name="图片 31"/>
                <p:cNvPicPr>
                  <a:picLocks noChangeAspect="1"/>
                </p:cNvPicPr>
                <p:nvPr/>
              </p:nvPicPr>
              <p:blipFill>
                <a:blip r:embed="rId3"/>
                <a:srcRect/>
                <a:stretch>
                  <a:fillRect/>
                </a:stretch>
              </p:blipFill>
              <p:spPr>
                <a:xfrm flipH="1">
                  <a:off x="168" y="5270646"/>
                  <a:ext cx="8581769" cy="1549929"/>
                </a:xfrm>
                <a:prstGeom prst="rect">
                  <a:avLst/>
                </a:prstGeom>
              </p:spPr>
            </p:pic>
            <p:sp>
              <p:nvSpPr>
                <p:cNvPr id="33" name="矩形 32"/>
                <p:cNvSpPr/>
                <p:nvPr/>
              </p:nvSpPr>
              <p:spPr>
                <a:xfrm>
                  <a:off x="169" y="6598879"/>
                  <a:ext cx="12238924" cy="260709"/>
                </a:xfrm>
                <a:prstGeom prst="rect">
                  <a:avLst/>
                </a:prstGeom>
                <a:solidFill>
                  <a:srgbClr val="C00000"/>
                </a:solidFill>
                <a:ln w="19050" cap="flat" cmpd="sng" algn="ctr">
                  <a:noFill/>
                  <a:prstDash val="solid"/>
                </a:ln>
                <a:effectLst/>
              </p:spPr>
              <p:txBody>
                <a:bodyPr rtlCol="0" anchor="ctr"/>
                <a:lstStyle/>
                <a:p>
                  <a:endParaRPr/>
                </a:p>
              </p:txBody>
            </p:sp>
          </p:grpSp>
        </p:grpSp>
        <p:pic>
          <p:nvPicPr>
            <p:cNvPr id="29" name="图片 28"/>
            <p:cNvPicPr>
              <a:picLocks noChangeAspect="1"/>
            </p:cNvPicPr>
            <p:nvPr/>
          </p:nvPicPr>
          <p:blipFill>
            <a:blip r:embed="rId4"/>
            <a:srcRect/>
            <a:stretch>
              <a:fillRect/>
            </a:stretch>
          </p:blipFill>
          <p:spPr>
            <a:xfrm flipH="1">
              <a:off x="8054096" y="2981470"/>
              <a:ext cx="1242560" cy="2061096"/>
            </a:xfrm>
            <a:prstGeom prst="rect">
              <a:avLst/>
            </a:prstGeom>
          </p:spPr>
        </p:pic>
      </p:grpSp>
      <p:sp>
        <p:nvSpPr>
          <p:cNvPr id="34" name="矩形 33"/>
          <p:cNvSpPr/>
          <p:nvPr/>
        </p:nvSpPr>
        <p:spPr>
          <a:xfrm>
            <a:off x="4946934" y="1888020"/>
            <a:ext cx="2298131" cy="701741"/>
          </a:xfrm>
          <a:prstGeom prst="rect">
            <a:avLst/>
          </a:prstGeom>
          <a:solidFill>
            <a:srgbClr val="C00000"/>
          </a:solidFill>
        </p:spPr>
        <p:txBody>
          <a:bodyPr wrap="square">
            <a:spAutoFit/>
          </a:bodyPr>
          <a:lstStyle/>
          <a:p>
            <a:pPr marL="0" marR="0" lvl="0" indent="0" algn="ctr" defTabSz="914400" eaLnBrk="1" fontAlgn="auto" latinLnBrk="0" hangingPunct="1">
              <a:lnSpc>
                <a:spcPct val="100000"/>
              </a:lnSpc>
              <a:spcBef>
                <a:spcPct val="0"/>
              </a:spcBef>
              <a:spcAft>
                <a:spcPct val="0"/>
              </a:spcAft>
              <a:buClrTx/>
              <a:buSzTx/>
              <a:buFontTx/>
              <a:buNone/>
              <a:defRPr/>
            </a:pPr>
            <a:r>
              <a:rPr kumimoji="0" lang="zh-CN" altLang="en-US" sz="4000" b="1" i="0" u="none" strike="noStrike" kern="0" cap="none" spc="0" normalizeH="0" baseline="0" noProof="0">
                <a:ln>
                  <a:noFill/>
                </a:ln>
                <a:solidFill>
                  <a:prstClr val="white"/>
                </a:solidFill>
                <a:uLnTx/>
                <a:uFillTx/>
                <a:latin typeface="思源等宽 N"/>
                <a:ea typeface="微软雅黑" panose="020B0503020204020204" pitchFamily="34" charset="-122"/>
              </a:rPr>
              <a:t>第3章</a:t>
            </a:r>
          </a:p>
        </p:txBody>
      </p:sp>
      <p:sp>
        <p:nvSpPr>
          <p:cNvPr id="36" name="TextBox 1"/>
          <p:cNvSpPr txBox="1"/>
          <p:nvPr/>
        </p:nvSpPr>
        <p:spPr>
          <a:xfrm>
            <a:off x="2088174" y="2731912"/>
            <a:ext cx="8003823" cy="1817510"/>
          </a:xfrm>
          <a:prstGeom prst="rect">
            <a:avLst/>
          </a:prstGeom>
          <a:noFill/>
        </p:spPr>
        <p:txBody>
          <a:bodyPr wrap="square" lIns="91424" tIns="45713" rIns="91424" bIns="45713" rtlCol="0" anchor="ctr">
            <a:normAutofit/>
          </a:bodyPr>
          <a:lstStyle/>
          <a:p>
            <a:pPr marL="0" lvl="1" algn="ctr"/>
            <a:r>
              <a:rPr lang="zh-CN" altLang="en-US" sz="4800" b="1" dirty="0">
                <a:solidFill>
                  <a:srgbClr val="C00000"/>
                </a:solidFill>
                <a:latin typeface="思源黑体 CN Normal"/>
                <a:ea typeface="微软雅黑" panose="020B0503020204020204" pitchFamily="34" charset="-122"/>
                <a:sym typeface="Arial" panose="020B0604020202020204" pitchFamily="34" charset="0"/>
              </a:rPr>
              <a:t>总结</a:t>
            </a:r>
            <a:endParaRPr lang="en-US" altLang="zh-CN" sz="4800" b="1" dirty="0">
              <a:solidFill>
                <a:srgbClr val="C00000"/>
              </a:solidFill>
              <a:latin typeface="思源黑体 CN Normal"/>
              <a:ea typeface="微软雅黑" panose="020B0503020204020204" pitchFamily="34" charset="-122"/>
              <a:sym typeface="Arial" panose="020B0604020202020204" pitchFamily="34" charset="0"/>
            </a:endParaRPr>
          </a:p>
        </p:txBody>
      </p:sp>
      <p:pic>
        <p:nvPicPr>
          <p:cNvPr id="11" name="图片 10"/>
          <p:cNvPicPr>
            <a:picLocks noChangeAspect="1"/>
          </p:cNvPicPr>
          <p:nvPr/>
        </p:nvPicPr>
        <p:blipFill>
          <a:blip r:embed="rId2"/>
          <a:srcRect/>
          <a:stretch>
            <a:fillRect/>
          </a:stretch>
        </p:blipFill>
        <p:spPr>
          <a:xfrm>
            <a:off x="9378161" y="463016"/>
            <a:ext cx="1994357" cy="830983"/>
          </a:xfrm>
          <a:prstGeom prst="rect">
            <a:avLst/>
          </a:prstGeom>
        </p:spPr>
      </p:pic>
    </p:spTree>
    <p:extLst>
      <p:ext uri="{BB962C8B-B14F-4D97-AF65-F5344CB8AC3E}">
        <p14:creationId xmlns:p14="http://schemas.microsoft.com/office/powerpoint/2010/main" val="42474950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rLst="">
                                      <p:cBhvr>
                                        <p:cTn id="7" dur="750"/>
                                        <p:tgtEl>
                                          <p:spTgt spid="34"/>
                                        </p:tgtEl>
                                      </p:cBhvr>
                                    </p:animEffect>
                                    <p:anim calcmode="lin" valueType="num">
                                      <p:cBhvr>
                                        <p:cTn id="8" dur="750" fill="hold"/>
                                        <p:tgtEl>
                                          <p:spTgt spid="34"/>
                                        </p:tgtEl>
                                        <p:attrNameLst>
                                          <p:attrName>ppt_x</p:attrName>
                                        </p:attrNameLst>
                                      </p:cBhvr>
                                      <p:tavLst>
                                        <p:tav tm="0">
                                          <p:val>
                                            <p:strVal val="#ppt_x"/>
                                          </p:val>
                                        </p:tav>
                                        <p:tav tm="100000">
                                          <p:val>
                                            <p:strVal val="#ppt_x"/>
                                          </p:val>
                                        </p:tav>
                                      </p:tavLst>
                                    </p:anim>
                                    <p:anim calcmode="lin" valueType="num">
                                      <p:cBhvr>
                                        <p:cTn id="9" dur="75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1" nodeType="clickEffect">
                                  <p:stCondLst>
                                    <p:cond delay="0"/>
                                  </p:stCondLst>
                                  <p:childTnLst>
                                    <p:set>
                                      <p:cBhvr>
                                        <p:cTn id="13" dur="1" fill="hold">
                                          <p:stCondLst>
                                            <p:cond delay="0"/>
                                          </p:stCondLst>
                                        </p:cTn>
                                        <p:tgtEl>
                                          <p:spTgt spid="36"/>
                                        </p:tgtEl>
                                        <p:attrNameLst>
                                          <p:attrName>style.visibility</p:attrName>
                                        </p:attrNameLst>
                                      </p:cBhvr>
                                      <p:to>
                                        <p:strVal val="visible"/>
                                      </p:to>
                                    </p:set>
                                    <p:animEffect transition="in" filter="wipe(left)" prLst="">
                                      <p:cBhvr>
                                        <p:cTn id="14" dur="500"/>
                                        <p:tgtEl>
                                          <p:spTgt spid="36"/>
                                        </p:tgtEl>
                                      </p:cBhvr>
                                    </p:animEffect>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0-#ppt_w/2"/>
                                          </p:val>
                                        </p:tav>
                                        <p:tav tm="100000">
                                          <p:val>
                                            <p:strVal val="#ppt_x"/>
                                          </p:val>
                                        </p:tav>
                                      </p:tavLst>
                                    </p:anim>
                                    <p:anim calcmode="lin" valueType="num">
                                      <p:cBhvr additive="base">
                                        <p:cTn id="19"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6" grpId="1"/>
    </p:bld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a:blip r:embed="rId2"/>
          <a:srcRect/>
          <a:stretch>
            <a:fillRect/>
          </a:stretch>
        </a:blipFill>
        <a:effectLst/>
      </p:bgPr>
    </p:bg>
    <p:spTree>
      <p:nvGrpSpPr>
        <p:cNvPr id="1" name=""/>
        <p:cNvGrpSpPr/>
        <p:nvPr/>
      </p:nvGrpSpPr>
      <p:grpSpPr>
        <a:xfrm>
          <a:off x="0" y="0"/>
          <a:ext cx="0" cy="0"/>
          <a:chOff x="0" y="0"/>
          <a:chExt cx="0" cy="0"/>
        </a:xfrm>
      </p:grpSpPr>
      <p:pic>
        <p:nvPicPr>
          <p:cNvPr id="6" name="图片 5"/>
          <p:cNvPicPr>
            <a:picLocks noChangeAspect="1"/>
          </p:cNvPicPr>
          <p:nvPr/>
        </p:nvPicPr>
        <p:blipFill>
          <a:blip r:embed="rId3"/>
          <a:srcRect/>
          <a:stretch>
            <a:fillRect/>
          </a:stretch>
        </p:blipFill>
        <p:spPr>
          <a:xfrm>
            <a:off x="4367441" y="1606423"/>
            <a:ext cx="7206415" cy="4381500"/>
          </a:xfrm>
          <a:prstGeom prst="rect">
            <a:avLst/>
          </a:prstGeom>
          <a:ln>
            <a:noFill/>
          </a:ln>
        </p:spPr>
      </p:pic>
      <p:sp>
        <p:nvSpPr>
          <p:cNvPr id="13" name="矩形 12"/>
          <p:cNvSpPr/>
          <p:nvPr/>
        </p:nvSpPr>
        <p:spPr>
          <a:xfrm>
            <a:off x="0" y="6571163"/>
            <a:ext cx="12205939" cy="286837"/>
          </a:xfrm>
          <a:prstGeom prst="rect">
            <a:avLst/>
          </a:prstGeom>
          <a:solidFill>
            <a:srgbClr val="C00000"/>
          </a:solidFill>
          <a:ln w="19050" cap="flat" cmpd="sng" algn="ctr">
            <a:noFill/>
            <a:prstDash val="solid"/>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endParaRPr/>
          </a:p>
        </p:txBody>
      </p:sp>
      <p:sp>
        <p:nvSpPr>
          <p:cNvPr id="14" name="矩形 14"/>
          <p:cNvSpPr/>
          <p:nvPr/>
        </p:nvSpPr>
        <p:spPr>
          <a:xfrm>
            <a:off x="1027430" y="268060"/>
            <a:ext cx="9109519" cy="457657"/>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r>
              <a:rPr lang="zh-CN" altLang="en-US" sz="2400" b="1" dirty="0">
                <a:solidFill>
                  <a:srgbClr val="C00000"/>
                </a:solidFill>
                <a:latin typeface="思源黑体 CN Normal"/>
                <a:ea typeface="微软雅黑" panose="020B0503020204020204" pitchFamily="34" charset="-122"/>
              </a:rPr>
              <a:t>总结</a:t>
            </a:r>
            <a:endParaRPr lang="en-US" altLang="zh-CN" sz="2400" b="1" dirty="0">
              <a:solidFill>
                <a:srgbClr val="C00000"/>
              </a:solidFill>
              <a:latin typeface="思源黑体 CN Normal"/>
              <a:ea typeface="微软雅黑" panose="020B0503020204020204" pitchFamily="34" charset="-122"/>
            </a:endParaRPr>
          </a:p>
        </p:txBody>
      </p:sp>
      <p:sp>
        <p:nvSpPr>
          <p:cNvPr id="15" name="Freeform 29"/>
          <p:cNvSpPr/>
          <p:nvPr/>
        </p:nvSpPr>
        <p:spPr>
          <a:xfrm>
            <a:off x="288469" y="221898"/>
            <a:ext cx="619956" cy="553991"/>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solidFill>
            <a:srgbClr val="C00000"/>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endParaRPr/>
          </a:p>
        </p:txBody>
      </p:sp>
      <p:pic>
        <p:nvPicPr>
          <p:cNvPr id="16" name="New picture"/>
          <p:cNvPicPr/>
          <p:nvPr/>
        </p:nvPicPr>
        <p:blipFill>
          <a:blip r:embed="rId4"/>
          <a:srcRect/>
          <a:stretch>
            <a:fillRect/>
          </a:stretch>
        </p:blipFill>
        <p:spPr>
          <a:xfrm>
            <a:off x="10538957" y="215452"/>
            <a:ext cx="1364574" cy="568573"/>
          </a:xfrm>
          <a:prstGeom prst="rect">
            <a:avLst/>
          </a:prstGeom>
          <a:ln>
            <a:noFill/>
          </a:ln>
        </p:spPr>
      </p:pic>
      <p:pic>
        <p:nvPicPr>
          <p:cNvPr id="17" name="New picture"/>
          <p:cNvPicPr/>
          <p:nvPr/>
        </p:nvPicPr>
        <p:blipFill>
          <a:blip r:embed="rId5"/>
          <a:srcRect/>
          <a:stretch>
            <a:fillRect/>
          </a:stretch>
        </p:blipFill>
        <p:spPr>
          <a:xfrm flipH="1">
            <a:off x="10751071" y="3643943"/>
            <a:ext cx="1658641" cy="3035178"/>
          </a:xfrm>
          <a:prstGeom prst="rect">
            <a:avLst/>
          </a:prstGeom>
          <a:ln>
            <a:noFill/>
          </a:ln>
        </p:spPr>
      </p:pic>
      <p:sp>
        <p:nvSpPr>
          <p:cNvPr id="4" name="文本框 3">
            <a:extLst>
              <a:ext uri="{FF2B5EF4-FFF2-40B4-BE49-F238E27FC236}">
                <a16:creationId xmlns:a16="http://schemas.microsoft.com/office/drawing/2014/main" id="{3C9A8A30-2E17-DA69-5895-F0FBE13F9D71}"/>
              </a:ext>
            </a:extLst>
          </p:cNvPr>
          <p:cNvSpPr txBox="1"/>
          <p:nvPr/>
        </p:nvSpPr>
        <p:spPr>
          <a:xfrm>
            <a:off x="288469" y="1719986"/>
            <a:ext cx="4785555" cy="3323987"/>
          </a:xfrm>
          <a:prstGeom prst="rect">
            <a:avLst/>
          </a:prstGeom>
          <a:noFill/>
        </p:spPr>
        <p:txBody>
          <a:bodyPr wrap="square">
            <a:spAutoFit/>
          </a:bodyPr>
          <a:lstStyle/>
          <a:p>
            <a:endParaRPr lang="zh-CN" altLang="en-US" dirty="0">
              <a:effectLst/>
            </a:endParaRPr>
          </a:p>
          <a:p>
            <a:r>
              <a:rPr lang="zh-CN" altLang="en-US" sz="2400" dirty="0"/>
              <a:t>推进乡村振兴是全面建设社会主义现代化国家的重要任务，也是当前和未来一个时期的重大战略任务。随着城市化进程的加速，农村面临前所未有的挑战和机遇，乡村空心化、人口老龄化、土地流转等问题日益凸显，农业和农村经济发展面临新的挑战。</a:t>
            </a:r>
          </a:p>
        </p:txBody>
      </p:sp>
      <p:pic>
        <p:nvPicPr>
          <p:cNvPr id="5" name="图片 4">
            <a:extLst>
              <a:ext uri="{FF2B5EF4-FFF2-40B4-BE49-F238E27FC236}">
                <a16:creationId xmlns:a16="http://schemas.microsoft.com/office/drawing/2014/main" id="{1FC88F75-2129-4435-9A5F-773C847C75B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69118" y="1855960"/>
            <a:ext cx="5403080" cy="3395617"/>
          </a:xfrm>
          <a:prstGeom prst="rect">
            <a:avLst/>
          </a:prstGeom>
        </p:spPr>
      </p:pic>
    </p:spTree>
    <p:extLst>
      <p:ext uri="{BB962C8B-B14F-4D97-AF65-F5344CB8AC3E}">
        <p14:creationId xmlns:p14="http://schemas.microsoft.com/office/powerpoint/2010/main" val="265892432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rLs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58"/>
          <p:cNvSpPr txBox="1">
            <a:spLocks noChangeArrowheads="1"/>
          </p:cNvSpPr>
          <p:nvPr/>
        </p:nvSpPr>
        <p:spPr>
          <a:xfrm>
            <a:off x="3045950" y="1842704"/>
            <a:ext cx="1427784" cy="2646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hangingPunct="1"/>
            <a:r>
              <a:rPr lang="en-US" altLang="zh-CN" sz="16600" b="1">
                <a:gradFill flip="none" rotWithShape="1">
                  <a:gsLst>
                    <a:gs pos="16000">
                      <a:schemeClr val="tx1">
                        <a:lumMod val="50000"/>
                        <a:lumOff val="50000"/>
                      </a:schemeClr>
                    </a:gs>
                    <a:gs pos="92000">
                      <a:schemeClr val="tx1">
                        <a:lumMod val="65000"/>
                        <a:lumOff val="35000"/>
                        <a:alpha val="0"/>
                      </a:schemeClr>
                    </a:gs>
                  </a:gsLst>
                  <a:lin ang="0" scaled="0"/>
                  <a:tileRect/>
                </a:gradFill>
                <a:latin typeface="思源黑体 CN Normal"/>
                <a:ea typeface="微软雅黑" pitchFamily="34" charset="-122"/>
              </a:rPr>
              <a:t>T</a:t>
            </a:r>
            <a:endParaRPr lang="zh-CN" altLang="en-US" sz="16600" b="1">
              <a:gradFill flip="none" rotWithShape="1">
                <a:gsLst>
                  <a:gs pos="16000">
                    <a:schemeClr val="tx1">
                      <a:lumMod val="50000"/>
                      <a:lumOff val="50000"/>
                    </a:schemeClr>
                  </a:gs>
                  <a:gs pos="92000">
                    <a:schemeClr val="tx1">
                      <a:lumMod val="65000"/>
                      <a:lumOff val="35000"/>
                      <a:alpha val="0"/>
                    </a:schemeClr>
                  </a:gs>
                </a:gsLst>
                <a:lin ang="0" scaled="0"/>
                <a:tileRect/>
              </a:gradFill>
              <a:latin typeface="思源等宽 N"/>
              <a:ea typeface="微软雅黑" pitchFamily="34" charset="-122"/>
            </a:endParaRPr>
          </a:p>
        </p:txBody>
      </p:sp>
      <p:sp>
        <p:nvSpPr>
          <p:cNvPr id="5" name="文本框 58"/>
          <p:cNvSpPr txBox="1">
            <a:spLocks noChangeArrowheads="1"/>
          </p:cNvSpPr>
          <p:nvPr/>
        </p:nvSpPr>
        <p:spPr>
          <a:xfrm>
            <a:off x="3868817" y="1842704"/>
            <a:ext cx="1427784" cy="2646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hangingPunct="1"/>
            <a:r>
              <a:rPr lang="en-US" altLang="zh-CN" sz="16600" b="1">
                <a:gradFill flip="none" rotWithShape="1">
                  <a:gsLst>
                    <a:gs pos="16000">
                      <a:schemeClr val="tx1">
                        <a:lumMod val="50000"/>
                        <a:lumOff val="50000"/>
                      </a:schemeClr>
                    </a:gs>
                    <a:gs pos="92000">
                      <a:schemeClr val="tx1">
                        <a:lumMod val="65000"/>
                        <a:lumOff val="35000"/>
                        <a:alpha val="0"/>
                      </a:schemeClr>
                    </a:gs>
                  </a:gsLst>
                  <a:lin ang="0" scaled="0"/>
                  <a:tileRect/>
                </a:gradFill>
                <a:latin typeface="思源黑体 CN Normal"/>
                <a:ea typeface="微软雅黑" pitchFamily="34" charset="-122"/>
              </a:rPr>
              <a:t>H</a:t>
            </a:r>
            <a:endParaRPr lang="zh-CN" altLang="en-US" sz="16600" b="1">
              <a:gradFill flip="none" rotWithShape="1">
                <a:gsLst>
                  <a:gs pos="16000">
                    <a:schemeClr val="tx1">
                      <a:lumMod val="50000"/>
                      <a:lumOff val="50000"/>
                    </a:schemeClr>
                  </a:gs>
                  <a:gs pos="92000">
                    <a:schemeClr val="tx1">
                      <a:lumMod val="65000"/>
                      <a:lumOff val="35000"/>
                      <a:alpha val="0"/>
                    </a:schemeClr>
                  </a:gs>
                </a:gsLst>
                <a:lin ang="0" scaled="0"/>
                <a:tileRect/>
              </a:gradFill>
              <a:latin typeface="思源等宽 N"/>
              <a:ea typeface="微软雅黑" pitchFamily="34" charset="-122"/>
            </a:endParaRPr>
          </a:p>
        </p:txBody>
      </p:sp>
      <p:sp>
        <p:nvSpPr>
          <p:cNvPr id="6" name="文本框 58"/>
          <p:cNvSpPr txBox="1">
            <a:spLocks noChangeArrowheads="1"/>
          </p:cNvSpPr>
          <p:nvPr/>
        </p:nvSpPr>
        <p:spPr>
          <a:xfrm>
            <a:off x="4691684" y="1842704"/>
            <a:ext cx="1427784" cy="2646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hangingPunct="1"/>
            <a:r>
              <a:rPr lang="en-US" altLang="zh-CN" sz="16600" b="1">
                <a:gradFill flip="none" rotWithShape="1">
                  <a:gsLst>
                    <a:gs pos="16000">
                      <a:schemeClr val="tx1">
                        <a:lumMod val="50000"/>
                        <a:lumOff val="50000"/>
                      </a:schemeClr>
                    </a:gs>
                    <a:gs pos="92000">
                      <a:schemeClr val="tx1">
                        <a:lumMod val="65000"/>
                        <a:lumOff val="35000"/>
                        <a:alpha val="0"/>
                      </a:schemeClr>
                    </a:gs>
                  </a:gsLst>
                  <a:lin ang="0" scaled="0"/>
                  <a:tileRect/>
                </a:gradFill>
                <a:latin typeface="思源黑体 CN Normal"/>
                <a:ea typeface="微软雅黑" pitchFamily="34" charset="-122"/>
              </a:rPr>
              <a:t>A</a:t>
            </a:r>
            <a:endParaRPr lang="zh-CN" altLang="en-US" sz="16600" b="1">
              <a:gradFill flip="none" rotWithShape="1">
                <a:gsLst>
                  <a:gs pos="16000">
                    <a:schemeClr val="tx1">
                      <a:lumMod val="50000"/>
                      <a:lumOff val="50000"/>
                    </a:schemeClr>
                  </a:gs>
                  <a:gs pos="92000">
                    <a:schemeClr val="tx1">
                      <a:lumMod val="65000"/>
                      <a:lumOff val="35000"/>
                      <a:alpha val="0"/>
                    </a:schemeClr>
                  </a:gs>
                </a:gsLst>
                <a:lin ang="0" scaled="0"/>
                <a:tileRect/>
              </a:gradFill>
              <a:latin typeface="思源等宽 N"/>
              <a:ea typeface="微软雅黑" pitchFamily="34" charset="-122"/>
            </a:endParaRPr>
          </a:p>
        </p:txBody>
      </p:sp>
      <p:sp>
        <p:nvSpPr>
          <p:cNvPr id="7" name="文本框 58"/>
          <p:cNvSpPr txBox="1">
            <a:spLocks noChangeArrowheads="1"/>
          </p:cNvSpPr>
          <p:nvPr/>
        </p:nvSpPr>
        <p:spPr>
          <a:xfrm>
            <a:off x="5514551" y="1842704"/>
            <a:ext cx="1427784" cy="2646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hangingPunct="1"/>
            <a:r>
              <a:rPr lang="en-US" altLang="zh-CN" sz="16600" b="1">
                <a:gradFill flip="none" rotWithShape="1">
                  <a:gsLst>
                    <a:gs pos="16000">
                      <a:schemeClr val="tx1">
                        <a:lumMod val="50000"/>
                        <a:lumOff val="50000"/>
                      </a:schemeClr>
                    </a:gs>
                    <a:gs pos="92000">
                      <a:schemeClr val="tx1">
                        <a:lumMod val="65000"/>
                        <a:lumOff val="35000"/>
                        <a:alpha val="0"/>
                      </a:schemeClr>
                    </a:gs>
                  </a:gsLst>
                  <a:lin ang="0" scaled="0"/>
                  <a:tileRect/>
                </a:gradFill>
                <a:latin typeface="思源黑体 CN Normal"/>
                <a:ea typeface="微软雅黑" pitchFamily="34" charset="-122"/>
              </a:rPr>
              <a:t>N</a:t>
            </a:r>
            <a:endParaRPr lang="zh-CN" altLang="en-US" sz="16600" b="1">
              <a:gradFill flip="none" rotWithShape="1">
                <a:gsLst>
                  <a:gs pos="16000">
                    <a:schemeClr val="tx1">
                      <a:lumMod val="50000"/>
                      <a:lumOff val="50000"/>
                    </a:schemeClr>
                  </a:gs>
                  <a:gs pos="92000">
                    <a:schemeClr val="tx1">
                      <a:lumMod val="65000"/>
                      <a:lumOff val="35000"/>
                      <a:alpha val="0"/>
                    </a:schemeClr>
                  </a:gs>
                </a:gsLst>
                <a:lin ang="0" scaled="0"/>
                <a:tileRect/>
              </a:gradFill>
              <a:latin typeface="思源等宽 N"/>
              <a:ea typeface="微软雅黑" pitchFamily="34" charset="-122"/>
            </a:endParaRPr>
          </a:p>
        </p:txBody>
      </p:sp>
      <p:sp>
        <p:nvSpPr>
          <p:cNvPr id="8" name="文本框 58"/>
          <p:cNvSpPr txBox="1">
            <a:spLocks noChangeArrowheads="1"/>
          </p:cNvSpPr>
          <p:nvPr/>
        </p:nvSpPr>
        <p:spPr>
          <a:xfrm>
            <a:off x="6337418" y="1842704"/>
            <a:ext cx="1427784" cy="2646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hangingPunct="1"/>
            <a:r>
              <a:rPr lang="en-US" altLang="zh-CN" sz="16600" b="1">
                <a:gradFill flip="none" rotWithShape="1">
                  <a:gsLst>
                    <a:gs pos="16000">
                      <a:schemeClr val="tx1">
                        <a:lumMod val="50000"/>
                        <a:lumOff val="50000"/>
                      </a:schemeClr>
                    </a:gs>
                    <a:gs pos="92000">
                      <a:schemeClr val="tx1">
                        <a:lumMod val="65000"/>
                        <a:lumOff val="35000"/>
                        <a:alpha val="0"/>
                      </a:schemeClr>
                    </a:gs>
                  </a:gsLst>
                  <a:lin ang="0" scaled="0"/>
                  <a:tileRect/>
                </a:gradFill>
                <a:latin typeface="思源黑体 CN Normal"/>
                <a:ea typeface="微软雅黑" pitchFamily="34" charset="-122"/>
              </a:rPr>
              <a:t>K</a:t>
            </a:r>
            <a:endParaRPr lang="zh-CN" altLang="en-US" sz="16600" b="1">
              <a:gradFill flip="none" rotWithShape="1">
                <a:gsLst>
                  <a:gs pos="16000">
                    <a:schemeClr val="tx1">
                      <a:lumMod val="50000"/>
                      <a:lumOff val="50000"/>
                    </a:schemeClr>
                  </a:gs>
                  <a:gs pos="92000">
                    <a:schemeClr val="tx1">
                      <a:lumMod val="65000"/>
                      <a:lumOff val="35000"/>
                      <a:alpha val="0"/>
                    </a:schemeClr>
                  </a:gs>
                </a:gsLst>
                <a:lin ang="0" scaled="0"/>
                <a:tileRect/>
              </a:gradFill>
              <a:latin typeface="思源等宽 N"/>
              <a:ea typeface="微软雅黑" pitchFamily="34" charset="-122"/>
            </a:endParaRPr>
          </a:p>
        </p:txBody>
      </p:sp>
      <p:sp>
        <p:nvSpPr>
          <p:cNvPr id="9" name="文本框 58"/>
          <p:cNvSpPr txBox="1">
            <a:spLocks noChangeArrowheads="1"/>
          </p:cNvSpPr>
          <p:nvPr/>
        </p:nvSpPr>
        <p:spPr>
          <a:xfrm>
            <a:off x="7160284" y="1842704"/>
            <a:ext cx="1427784" cy="2646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hangingPunct="1"/>
            <a:r>
              <a:rPr lang="en-US" altLang="zh-CN" sz="16600" b="1">
                <a:gradFill flip="none" rotWithShape="1">
                  <a:gsLst>
                    <a:gs pos="16000">
                      <a:schemeClr val="tx1">
                        <a:lumMod val="50000"/>
                        <a:lumOff val="50000"/>
                      </a:schemeClr>
                    </a:gs>
                    <a:gs pos="92000">
                      <a:schemeClr val="tx1">
                        <a:lumMod val="65000"/>
                        <a:lumOff val="35000"/>
                        <a:alpha val="0"/>
                      </a:schemeClr>
                    </a:gs>
                  </a:gsLst>
                  <a:lin ang="0" scaled="0"/>
                  <a:tileRect/>
                </a:gradFill>
                <a:latin typeface="思源黑体 CN Normal"/>
                <a:ea typeface="微软雅黑" pitchFamily="34" charset="-122"/>
              </a:rPr>
              <a:t>S</a:t>
            </a:r>
            <a:endParaRPr lang="zh-CN" altLang="en-US" sz="16600" b="1">
              <a:gradFill flip="none" rotWithShape="1">
                <a:gsLst>
                  <a:gs pos="16000">
                    <a:schemeClr val="tx1">
                      <a:lumMod val="50000"/>
                      <a:lumOff val="50000"/>
                    </a:schemeClr>
                  </a:gs>
                  <a:gs pos="92000">
                    <a:schemeClr val="tx1">
                      <a:lumMod val="65000"/>
                      <a:lumOff val="35000"/>
                      <a:alpha val="0"/>
                    </a:schemeClr>
                  </a:gs>
                </a:gsLst>
                <a:lin ang="0" scaled="0"/>
                <a:tileRect/>
              </a:gradFill>
              <a:latin typeface="思源等宽 N"/>
              <a:ea typeface="微软雅黑" pitchFamily="34" charset="-122"/>
            </a:endParaRPr>
          </a:p>
        </p:txBody>
      </p:sp>
      <p:grpSp>
        <p:nvGrpSpPr>
          <p:cNvPr id="10" name="组合 9"/>
          <p:cNvGrpSpPr/>
          <p:nvPr/>
        </p:nvGrpSpPr>
        <p:grpSpPr>
          <a:xfrm>
            <a:off x="3547745" y="4068835"/>
            <a:ext cx="4915202" cy="953378"/>
            <a:chOff x="3629025" y="3688851"/>
            <a:chExt cx="4915202" cy="953378"/>
          </a:xfrm>
        </p:grpSpPr>
        <p:cxnSp>
          <p:nvCxnSpPr>
            <p:cNvPr id="11" name="直接连接符 10"/>
            <p:cNvCxnSpPr/>
            <p:nvPr/>
          </p:nvCxnSpPr>
          <p:spPr>
            <a:xfrm>
              <a:off x="3752849" y="4456681"/>
              <a:ext cx="1600201" cy="0"/>
            </a:xfrm>
            <a:prstGeom prst="line">
              <a:avLst/>
            </a:prstGeom>
            <a:solidFill>
              <a:schemeClr val="accent1"/>
            </a:solidFill>
            <a:ln w="9525" cap="flat" cmpd="sng" algn="ctr">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连接符 11"/>
            <p:cNvCxnSpPr/>
            <p:nvPr/>
          </p:nvCxnSpPr>
          <p:spPr>
            <a:xfrm>
              <a:off x="6832672" y="4456681"/>
              <a:ext cx="1678868" cy="0"/>
            </a:xfrm>
            <a:prstGeom prst="line">
              <a:avLst/>
            </a:prstGeom>
            <a:solidFill>
              <a:schemeClr val="accent1"/>
            </a:solidFill>
            <a:ln w="9525" cap="flat" cmpd="sng" algn="ctr">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圆角矩形 24"/>
            <p:cNvSpPr/>
            <p:nvPr/>
          </p:nvSpPr>
          <p:spPr>
            <a:xfrm>
              <a:off x="4591050" y="4271133"/>
              <a:ext cx="3079408" cy="371096"/>
            </a:xfrm>
            <a:prstGeom prst="roundRect">
              <a:avLst>
                <a:gd name="adj" fmla="val 5000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spc="300" dirty="0">
                  <a:solidFill>
                    <a:schemeClr val="tx1">
                      <a:lumMod val="95000"/>
                      <a:lumOff val="5000"/>
                    </a:schemeClr>
                  </a:solidFill>
                  <a:latin typeface="思源黑体 CN Normal"/>
                </a:rPr>
                <a:t>2023</a:t>
              </a:r>
              <a:r>
                <a:rPr lang="zh-CN" altLang="en-US" sz="1400" spc="300" dirty="0">
                  <a:solidFill>
                    <a:schemeClr val="tx1">
                      <a:lumMod val="95000"/>
                      <a:lumOff val="5000"/>
                    </a:schemeClr>
                  </a:solidFill>
                  <a:latin typeface="思源等宽 N"/>
                </a:rPr>
                <a:t>年</a:t>
              </a:r>
              <a:r>
                <a:rPr lang="en-US" altLang="zh-CN" sz="1400" spc="300" dirty="0">
                  <a:solidFill>
                    <a:schemeClr val="tx1">
                      <a:lumMod val="95000"/>
                      <a:lumOff val="5000"/>
                    </a:schemeClr>
                  </a:solidFill>
                  <a:latin typeface="思源黑体 CN Normal"/>
                </a:rPr>
                <a:t>03</a:t>
              </a:r>
              <a:r>
                <a:rPr lang="zh-CN" altLang="en-US" sz="1400" spc="300" dirty="0">
                  <a:solidFill>
                    <a:schemeClr val="tx1">
                      <a:lumMod val="95000"/>
                      <a:lumOff val="5000"/>
                    </a:schemeClr>
                  </a:solidFill>
                  <a:latin typeface="思源等宽 N"/>
                </a:rPr>
                <a:t>月</a:t>
              </a:r>
            </a:p>
          </p:txBody>
        </p:sp>
        <p:sp>
          <p:nvSpPr>
            <p:cNvPr id="14" name="矩形: 圆角 13"/>
            <p:cNvSpPr/>
            <p:nvPr/>
          </p:nvSpPr>
          <p:spPr>
            <a:xfrm>
              <a:off x="3629025" y="3688851"/>
              <a:ext cx="4915202" cy="466725"/>
            </a:xfrm>
            <a:prstGeom prst="roundRect">
              <a:avLst>
                <a:gd name="adj" fmla="val 50000"/>
              </a:avLst>
            </a:prstGeom>
            <a:solidFill>
              <a:srgbClr val="C00000"/>
            </a:solidFill>
            <a:ln w="0" cap="flat">
              <a:noFill/>
              <a:prstDash val="solid"/>
              <a:miter lim="8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ctr" anchorCtr="0" forceAA="0" compatLnSpc="1">
              <a:prstTxWarp prst="textNoShape">
                <a:avLst/>
              </a:prstTxWarp>
              <a:normAutofit fontScale="92500" lnSpcReduction="10000"/>
            </a:bodyPr>
            <a:lstStyle/>
            <a:p>
              <a:endParaRPr/>
            </a:p>
          </p:txBody>
        </p:sp>
        <p:sp>
          <p:nvSpPr>
            <p:cNvPr id="15" name="文本框 59"/>
            <p:cNvSpPr txBox="1">
              <a:spLocks noChangeArrowheads="1"/>
            </p:cNvSpPr>
            <p:nvPr/>
          </p:nvSpPr>
          <p:spPr>
            <a:xfrm>
              <a:off x="3867150" y="3752937"/>
              <a:ext cx="453737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a:r>
                <a:rPr lang="zh-CN" altLang="en-US" sz="1600" spc="600">
                  <a:solidFill>
                    <a:schemeClr val="bg1"/>
                  </a:solidFill>
                  <a:latin typeface="思源等宽 N"/>
                  <a:ea typeface="思源等宽 N" panose="020B0400000000000000" pitchFamily="34" charset="-122"/>
                </a:rPr>
                <a:t>感谢观看</a:t>
              </a:r>
            </a:p>
          </p:txBody>
        </p:sp>
      </p:grpSp>
      <p:sp>
        <p:nvSpPr>
          <p:cNvPr id="16" name="矩形 7"/>
          <p:cNvSpPr/>
          <p:nvPr/>
        </p:nvSpPr>
        <p:spPr>
          <a:xfrm>
            <a:off x="0" y="6598298"/>
            <a:ext cx="12191664" cy="259702"/>
          </a:xfrm>
          <a:prstGeom prst="rect">
            <a:avLst/>
          </a:prstGeom>
          <a:solidFill>
            <a:srgbClr val="C00000"/>
          </a:solidFill>
          <a:ln w="19050" cap="flat" cmpd="sng" algn="ctr">
            <a:noFill/>
            <a:prstDash val="solid"/>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endParaRPr/>
          </a:p>
        </p:txBody>
      </p:sp>
      <p:pic>
        <p:nvPicPr>
          <p:cNvPr id="17" name="New picture"/>
          <p:cNvPicPr/>
          <p:nvPr/>
        </p:nvPicPr>
        <p:blipFill>
          <a:blip r:embed="rId2"/>
          <a:srcRect/>
          <a:stretch>
            <a:fillRect/>
          </a:stretch>
        </p:blipFill>
        <p:spPr>
          <a:xfrm flipH="1">
            <a:off x="10738497" y="3947991"/>
            <a:ext cx="1656701" cy="2748052"/>
          </a:xfrm>
          <a:prstGeom prst="rect">
            <a:avLst/>
          </a:prstGeom>
          <a:ln>
            <a:noFill/>
          </a:ln>
        </p:spPr>
      </p:pic>
      <p:pic>
        <p:nvPicPr>
          <p:cNvPr id="18" name="New picture"/>
          <p:cNvPicPr/>
          <p:nvPr/>
        </p:nvPicPr>
        <p:blipFill>
          <a:blip r:embed="rId3"/>
          <a:srcRect/>
          <a:stretch>
            <a:fillRect/>
          </a:stretch>
        </p:blipFill>
        <p:spPr>
          <a:xfrm>
            <a:off x="10526257" y="296643"/>
            <a:ext cx="1364574" cy="568573"/>
          </a:xfrm>
          <a:prstGeom prst="rect">
            <a:avLst/>
          </a:prstGeom>
          <a:ln>
            <a:noFill/>
          </a:ln>
        </p:spPr>
      </p:pic>
      <p:sp>
        <p:nvSpPr>
          <p:cNvPr id="19" name="Freeform 29"/>
          <p:cNvSpPr/>
          <p:nvPr/>
        </p:nvSpPr>
        <p:spPr>
          <a:xfrm>
            <a:off x="301169" y="264765"/>
            <a:ext cx="619956" cy="553991"/>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solidFill>
            <a:srgbClr val="C00000"/>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endParaRPr/>
          </a:p>
        </p:txBody>
      </p:sp>
    </p:spTree>
    <p:extLst>
      <p:ext uri="{BB962C8B-B14F-4D97-AF65-F5344CB8AC3E}">
        <p14:creationId xmlns:p14="http://schemas.microsoft.com/office/powerpoint/2010/main" val="360804258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rLst="">
                                      <p:cBhvr>
                                        <p:cTn id="7" dur="750"/>
                                        <p:tgtEl>
                                          <p:spTgt spid="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rLst="">
                                      <p:cBhvr>
                                        <p:cTn id="10" dur="750"/>
                                        <p:tgtEl>
                                          <p:spTgt spid="5"/>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rLst="">
                                      <p:cBhvr>
                                        <p:cTn id="13" dur="750"/>
                                        <p:tgtEl>
                                          <p:spTgt spid="6"/>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rLst="">
                                      <p:cBhvr>
                                        <p:cTn id="16" dur="750"/>
                                        <p:tgtEl>
                                          <p:spTgt spid="7"/>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rLst="">
                                      <p:cBhvr>
                                        <p:cTn id="19" dur="750"/>
                                        <p:tgtEl>
                                          <p:spTgt spid="8"/>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rLst="">
                                      <p:cBhvr>
                                        <p:cTn id="22" dur="750"/>
                                        <p:tgtEl>
                                          <p:spTgt spid="9"/>
                                        </p:tgtEl>
                                      </p:cBhvr>
                                    </p:animEffect>
                                  </p:childTnLst>
                                </p:cTn>
                              </p:par>
                            </p:childTnLst>
                          </p:cTn>
                        </p:par>
                        <p:par>
                          <p:cTn id="23" fill="hold">
                            <p:stCondLst>
                              <p:cond delay="750"/>
                            </p:stCondLst>
                            <p:childTnLst>
                              <p:par>
                                <p:cTn id="24" presetID="16" presetClass="entr" presetSubtype="37" fill="hold"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barn(outVertical)" prLst="">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a:off x="0" y="3950734"/>
            <a:ext cx="12383514" cy="2907266"/>
            <a:chOff x="1" y="2981470"/>
            <a:chExt cx="9296655" cy="2182567"/>
          </a:xfrm>
        </p:grpSpPr>
        <p:grpSp>
          <p:nvGrpSpPr>
            <p:cNvPr id="28" name="组合 27"/>
            <p:cNvGrpSpPr/>
            <p:nvPr/>
          </p:nvGrpSpPr>
          <p:grpSpPr>
            <a:xfrm>
              <a:off x="1" y="3586985"/>
              <a:ext cx="9144000" cy="1577052"/>
              <a:chOff x="168" y="4748758"/>
              <a:chExt cx="12238925" cy="2110830"/>
            </a:xfrm>
          </p:grpSpPr>
          <p:pic>
            <p:nvPicPr>
              <p:cNvPr id="30" name="图片 29"/>
              <p:cNvPicPr>
                <a:picLocks noChangeAspect="1"/>
              </p:cNvPicPr>
              <p:nvPr/>
            </p:nvPicPr>
            <p:blipFill>
              <a:blip r:embed="rId2"/>
              <a:srcRect/>
              <a:stretch>
                <a:fillRect/>
              </a:stretch>
            </p:blipFill>
            <p:spPr>
              <a:xfrm flipH="1">
                <a:off x="204796" y="4748758"/>
                <a:ext cx="2036340" cy="848475"/>
              </a:xfrm>
              <a:prstGeom prst="rect">
                <a:avLst/>
              </a:prstGeom>
            </p:spPr>
          </p:pic>
          <p:grpSp>
            <p:nvGrpSpPr>
              <p:cNvPr id="31" name="组合 30"/>
              <p:cNvGrpSpPr/>
              <p:nvPr/>
            </p:nvGrpSpPr>
            <p:grpSpPr>
              <a:xfrm>
                <a:off x="168" y="5270646"/>
                <a:ext cx="12238925" cy="1588942"/>
                <a:chOff x="168" y="5270646"/>
                <a:chExt cx="12238925" cy="1588942"/>
              </a:xfrm>
            </p:grpSpPr>
            <p:pic>
              <p:nvPicPr>
                <p:cNvPr id="32" name="图片 31"/>
                <p:cNvPicPr>
                  <a:picLocks noChangeAspect="1"/>
                </p:cNvPicPr>
                <p:nvPr/>
              </p:nvPicPr>
              <p:blipFill>
                <a:blip r:embed="rId3"/>
                <a:srcRect/>
                <a:stretch>
                  <a:fillRect/>
                </a:stretch>
              </p:blipFill>
              <p:spPr>
                <a:xfrm flipH="1">
                  <a:off x="168" y="5270646"/>
                  <a:ext cx="8581769" cy="1549929"/>
                </a:xfrm>
                <a:prstGeom prst="rect">
                  <a:avLst/>
                </a:prstGeom>
              </p:spPr>
            </p:pic>
            <p:sp>
              <p:nvSpPr>
                <p:cNvPr id="33" name="矩形 32"/>
                <p:cNvSpPr/>
                <p:nvPr/>
              </p:nvSpPr>
              <p:spPr>
                <a:xfrm>
                  <a:off x="169" y="6598879"/>
                  <a:ext cx="12238924" cy="260709"/>
                </a:xfrm>
                <a:prstGeom prst="rect">
                  <a:avLst/>
                </a:prstGeom>
                <a:solidFill>
                  <a:srgbClr val="C00000"/>
                </a:solidFill>
                <a:ln w="19050" cap="flat" cmpd="sng" algn="ctr">
                  <a:noFill/>
                  <a:prstDash val="solid"/>
                </a:ln>
                <a:effectLst/>
              </p:spPr>
              <p:txBody>
                <a:bodyPr rtlCol="0" anchor="ctr"/>
                <a:lstStyle/>
                <a:p>
                  <a:endParaRPr/>
                </a:p>
              </p:txBody>
            </p:sp>
          </p:grpSp>
        </p:grpSp>
        <p:pic>
          <p:nvPicPr>
            <p:cNvPr id="29" name="图片 28"/>
            <p:cNvPicPr>
              <a:picLocks noChangeAspect="1"/>
            </p:cNvPicPr>
            <p:nvPr/>
          </p:nvPicPr>
          <p:blipFill>
            <a:blip r:embed="rId4"/>
            <a:srcRect/>
            <a:stretch>
              <a:fillRect/>
            </a:stretch>
          </p:blipFill>
          <p:spPr>
            <a:xfrm flipH="1">
              <a:off x="8054096" y="2981470"/>
              <a:ext cx="1242560" cy="2061096"/>
            </a:xfrm>
            <a:prstGeom prst="rect">
              <a:avLst/>
            </a:prstGeom>
          </p:spPr>
        </p:pic>
      </p:grpSp>
      <p:sp>
        <p:nvSpPr>
          <p:cNvPr id="34" name="矩形 33"/>
          <p:cNvSpPr/>
          <p:nvPr/>
        </p:nvSpPr>
        <p:spPr>
          <a:xfrm>
            <a:off x="4946934" y="1888020"/>
            <a:ext cx="2298131" cy="701741"/>
          </a:xfrm>
          <a:prstGeom prst="rect">
            <a:avLst/>
          </a:prstGeom>
          <a:solidFill>
            <a:srgbClr val="C00000"/>
          </a:solidFill>
        </p:spPr>
        <p:txBody>
          <a:bodyPr wrap="square">
            <a:spAutoFit/>
          </a:bodyPr>
          <a:lstStyle/>
          <a:p>
            <a:pPr marL="0" marR="0" lvl="0" indent="0" algn="ctr" defTabSz="914400" eaLnBrk="1" fontAlgn="auto" latinLnBrk="0" hangingPunct="1">
              <a:lnSpc>
                <a:spcPct val="100000"/>
              </a:lnSpc>
              <a:spcBef>
                <a:spcPct val="0"/>
              </a:spcBef>
              <a:spcAft>
                <a:spcPct val="0"/>
              </a:spcAft>
              <a:buClrTx/>
              <a:buSzTx/>
              <a:buFontTx/>
              <a:buNone/>
              <a:defRPr/>
            </a:pPr>
            <a:r>
              <a:rPr kumimoji="0" lang="zh-CN" altLang="en-US" sz="4000" b="1" i="0" u="none" strike="noStrike" kern="0" cap="none" spc="0" normalizeH="0" baseline="0" noProof="0">
                <a:ln>
                  <a:noFill/>
                </a:ln>
                <a:solidFill>
                  <a:prstClr val="white"/>
                </a:solidFill>
                <a:uLnTx/>
                <a:uFillTx/>
                <a:latin typeface="思源等宽 N"/>
                <a:ea typeface="微软雅黑" panose="020B0503020204020204" pitchFamily="34" charset="-122"/>
              </a:rPr>
              <a:t>第1章</a:t>
            </a:r>
          </a:p>
        </p:txBody>
      </p:sp>
      <p:sp>
        <p:nvSpPr>
          <p:cNvPr id="36" name="TextBox 1"/>
          <p:cNvSpPr txBox="1"/>
          <p:nvPr/>
        </p:nvSpPr>
        <p:spPr>
          <a:xfrm>
            <a:off x="2088174" y="2731912"/>
            <a:ext cx="8003823" cy="1817510"/>
          </a:xfrm>
          <a:prstGeom prst="rect">
            <a:avLst/>
          </a:prstGeom>
          <a:noFill/>
        </p:spPr>
        <p:txBody>
          <a:bodyPr wrap="square" lIns="91424" tIns="45713" rIns="91424" bIns="45713" rtlCol="0" anchor="ctr">
            <a:normAutofit/>
          </a:bodyPr>
          <a:lstStyle/>
          <a:p>
            <a:pPr marL="0" lvl="1" algn="ctr"/>
            <a:r>
              <a:rPr lang="zh-CN" altLang="en-US" sz="4800" b="1" dirty="0">
                <a:solidFill>
                  <a:srgbClr val="C00000"/>
                </a:solidFill>
                <a:latin typeface="思源黑体 CN Normal"/>
                <a:ea typeface="微软雅黑" panose="020B0503020204020204" pitchFamily="34" charset="-122"/>
                <a:sym typeface="Arial" panose="020B0604020202020204" pitchFamily="34" charset="0"/>
              </a:rPr>
              <a:t>发布背景</a:t>
            </a:r>
            <a:endParaRPr lang="en-US" altLang="zh-CN" sz="4800" b="1" dirty="0">
              <a:solidFill>
                <a:srgbClr val="C00000"/>
              </a:solidFill>
              <a:latin typeface="思源黑体 CN Normal"/>
              <a:ea typeface="微软雅黑" panose="020B0503020204020204" pitchFamily="34" charset="-122"/>
              <a:sym typeface="Arial" panose="020B0604020202020204" pitchFamily="34" charset="0"/>
            </a:endParaRPr>
          </a:p>
        </p:txBody>
      </p:sp>
      <p:pic>
        <p:nvPicPr>
          <p:cNvPr id="11" name="图片 10"/>
          <p:cNvPicPr>
            <a:picLocks noChangeAspect="1"/>
          </p:cNvPicPr>
          <p:nvPr/>
        </p:nvPicPr>
        <p:blipFill>
          <a:blip r:embed="rId2"/>
          <a:srcRect/>
          <a:stretch>
            <a:fillRect/>
          </a:stretch>
        </p:blipFill>
        <p:spPr>
          <a:xfrm>
            <a:off x="9378161" y="463016"/>
            <a:ext cx="1994357" cy="830983"/>
          </a:xfrm>
          <a:prstGeom prst="rect">
            <a:avLst/>
          </a:prstGeom>
        </p:spPr>
      </p:pic>
    </p:spTree>
    <p:extLst>
      <p:ext uri="{BB962C8B-B14F-4D97-AF65-F5344CB8AC3E}">
        <p14:creationId xmlns:p14="http://schemas.microsoft.com/office/powerpoint/2010/main" val="42474950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rLst="">
                                      <p:cBhvr>
                                        <p:cTn id="7" dur="750"/>
                                        <p:tgtEl>
                                          <p:spTgt spid="34"/>
                                        </p:tgtEl>
                                      </p:cBhvr>
                                    </p:animEffect>
                                    <p:anim calcmode="lin" valueType="num">
                                      <p:cBhvr>
                                        <p:cTn id="8" dur="750" fill="hold"/>
                                        <p:tgtEl>
                                          <p:spTgt spid="34"/>
                                        </p:tgtEl>
                                        <p:attrNameLst>
                                          <p:attrName>ppt_x</p:attrName>
                                        </p:attrNameLst>
                                      </p:cBhvr>
                                      <p:tavLst>
                                        <p:tav tm="0">
                                          <p:val>
                                            <p:strVal val="#ppt_x"/>
                                          </p:val>
                                        </p:tav>
                                        <p:tav tm="100000">
                                          <p:val>
                                            <p:strVal val="#ppt_x"/>
                                          </p:val>
                                        </p:tav>
                                      </p:tavLst>
                                    </p:anim>
                                    <p:anim calcmode="lin" valueType="num">
                                      <p:cBhvr>
                                        <p:cTn id="9" dur="75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1" nodeType="clickEffect">
                                  <p:stCondLst>
                                    <p:cond delay="0"/>
                                  </p:stCondLst>
                                  <p:childTnLst>
                                    <p:set>
                                      <p:cBhvr>
                                        <p:cTn id="13" dur="1" fill="hold">
                                          <p:stCondLst>
                                            <p:cond delay="0"/>
                                          </p:stCondLst>
                                        </p:cTn>
                                        <p:tgtEl>
                                          <p:spTgt spid="36"/>
                                        </p:tgtEl>
                                        <p:attrNameLst>
                                          <p:attrName>style.visibility</p:attrName>
                                        </p:attrNameLst>
                                      </p:cBhvr>
                                      <p:to>
                                        <p:strVal val="visible"/>
                                      </p:to>
                                    </p:set>
                                    <p:animEffect transition="in" filter="wipe(left)" prLst="">
                                      <p:cBhvr>
                                        <p:cTn id="14" dur="500"/>
                                        <p:tgtEl>
                                          <p:spTgt spid="36"/>
                                        </p:tgtEl>
                                      </p:cBhvr>
                                    </p:animEffect>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0-#ppt_w/2"/>
                                          </p:val>
                                        </p:tav>
                                        <p:tav tm="100000">
                                          <p:val>
                                            <p:strVal val="#ppt_x"/>
                                          </p:val>
                                        </p:tav>
                                      </p:tavLst>
                                    </p:anim>
                                    <p:anim calcmode="lin" valueType="num">
                                      <p:cBhvr additive="base">
                                        <p:cTn id="19"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6" grpId="1"/>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a:blip r:embed="rId2"/>
          <a:srcRect/>
          <a:stretch>
            <a:fillRect/>
          </a:stretch>
        </a:blipFill>
        <a:effectLst/>
      </p:bgPr>
    </p:bg>
    <p:spTree>
      <p:nvGrpSpPr>
        <p:cNvPr id="1" name=""/>
        <p:cNvGrpSpPr/>
        <p:nvPr/>
      </p:nvGrpSpPr>
      <p:grpSpPr>
        <a:xfrm>
          <a:off x="0" y="0"/>
          <a:ext cx="0" cy="0"/>
          <a:chOff x="0" y="0"/>
          <a:chExt cx="0" cy="0"/>
        </a:xfrm>
      </p:grpSpPr>
      <p:sp>
        <p:nvSpPr>
          <p:cNvPr id="32" name="矩形 31"/>
          <p:cNvSpPr/>
          <p:nvPr/>
        </p:nvSpPr>
        <p:spPr>
          <a:xfrm>
            <a:off x="591671" y="1551505"/>
            <a:ext cx="5120287" cy="4244044"/>
          </a:xfrm>
          <a:prstGeom prst="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a:p>
        </p:txBody>
      </p:sp>
      <p:sp>
        <p:nvSpPr>
          <p:cNvPr id="33" name="矩形 32"/>
          <p:cNvSpPr/>
          <p:nvPr/>
        </p:nvSpPr>
        <p:spPr>
          <a:xfrm>
            <a:off x="1103330" y="2777107"/>
            <a:ext cx="4038812" cy="2353593"/>
          </a:xfrm>
          <a:prstGeom prst="rect">
            <a:avLst/>
          </a:prstGeom>
        </p:spPr>
        <p:txBody>
          <a:bodyPr wrap="square">
            <a:spAutoFit/>
          </a:bodyPr>
          <a:lstStyle/>
          <a:p>
            <a:pPr algn="ctr">
              <a:lnSpc>
                <a:spcPct val="150000"/>
              </a:lnSpc>
            </a:pPr>
            <a:r>
              <a:rPr lang="zh-CN" altLang="en-US" sz="2000" dirty="0"/>
              <a:t>农村问题是我国现代化建设的关键所在，乡村振兴被视为全党工作的重中之重，实现现代化农业强国是其中关键目标，为建设社会主义现代化强国奠定坚实基础。</a:t>
            </a:r>
            <a:endParaRPr lang="en-US" altLang="zh-CN" sz="2000" dirty="0">
              <a:solidFill>
                <a:schemeClr val="tx1">
                  <a:lumMod val="95000"/>
                  <a:lumOff val="5000"/>
                </a:schemeClr>
              </a:solidFill>
              <a:latin typeface="思源黑体 CN Normal"/>
              <a:ea typeface="微软雅黑" pitchFamily="34" charset="-122"/>
            </a:endParaRPr>
          </a:p>
        </p:txBody>
      </p:sp>
      <p:sp>
        <p:nvSpPr>
          <p:cNvPr id="2" name="矩形: 圆角 1"/>
          <p:cNvSpPr/>
          <p:nvPr/>
        </p:nvSpPr>
        <p:spPr>
          <a:xfrm>
            <a:off x="1775570" y="1782735"/>
            <a:ext cx="2877312" cy="566909"/>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a:p>
        </p:txBody>
      </p:sp>
      <p:sp>
        <p:nvSpPr>
          <p:cNvPr id="35" name="矩形 34"/>
          <p:cNvSpPr/>
          <p:nvPr/>
        </p:nvSpPr>
        <p:spPr>
          <a:xfrm>
            <a:off x="1827846" y="1856022"/>
            <a:ext cx="2743244" cy="457657"/>
          </a:xfrm>
          <a:prstGeom prst="rect">
            <a:avLst/>
          </a:prstGeom>
          <a:noFill/>
        </p:spPr>
        <p:txBody>
          <a:bodyPr wrap="square" rtlCol="0">
            <a:spAutoFit/>
          </a:bodyPr>
          <a:lstStyle/>
          <a:p>
            <a:pPr algn="ctr"/>
            <a:r>
              <a:rPr lang="zh-CN" altLang="en-US" sz="2400" b="1" dirty="0">
                <a:solidFill>
                  <a:schemeClr val="bg1"/>
                </a:solidFill>
                <a:latin typeface="思源黑体 CN Normal"/>
                <a:ea typeface="微软雅黑" pitchFamily="34" charset="-122"/>
              </a:rPr>
              <a:t>时代背景</a:t>
            </a:r>
            <a:endParaRPr lang="en-US" altLang="zh-CN" sz="2400" b="1" dirty="0">
              <a:solidFill>
                <a:schemeClr val="bg1"/>
              </a:solidFill>
              <a:latin typeface="思源黑体 CN Normal"/>
              <a:ea typeface="微软雅黑" pitchFamily="34" charset="-122"/>
            </a:endParaRPr>
          </a:p>
        </p:txBody>
      </p:sp>
      <p:sp>
        <p:nvSpPr>
          <p:cNvPr id="37" name="矩形 36"/>
          <p:cNvSpPr/>
          <p:nvPr/>
        </p:nvSpPr>
        <p:spPr>
          <a:xfrm>
            <a:off x="6421956" y="1551505"/>
            <a:ext cx="5120287" cy="4244044"/>
          </a:xfrm>
          <a:prstGeom prst="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a:p>
        </p:txBody>
      </p:sp>
      <p:sp>
        <p:nvSpPr>
          <p:cNvPr id="13" name="矩形: 圆角 12"/>
          <p:cNvSpPr/>
          <p:nvPr/>
        </p:nvSpPr>
        <p:spPr>
          <a:xfrm>
            <a:off x="7660010" y="1786292"/>
            <a:ext cx="2877312" cy="566909"/>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a:p>
        </p:txBody>
      </p:sp>
      <p:sp>
        <p:nvSpPr>
          <p:cNvPr id="40" name="矩形 39"/>
          <p:cNvSpPr/>
          <p:nvPr/>
        </p:nvSpPr>
        <p:spPr>
          <a:xfrm>
            <a:off x="7745772" y="1859580"/>
            <a:ext cx="2700178" cy="457657"/>
          </a:xfrm>
          <a:prstGeom prst="rect">
            <a:avLst/>
          </a:prstGeom>
          <a:noFill/>
        </p:spPr>
        <p:txBody>
          <a:bodyPr wrap="square" rtlCol="0">
            <a:spAutoFit/>
          </a:bodyPr>
          <a:lstStyle/>
          <a:p>
            <a:pPr algn="ctr"/>
            <a:r>
              <a:rPr lang="zh-CN" altLang="en-US" sz="2400" b="1" dirty="0">
                <a:solidFill>
                  <a:schemeClr val="bg1"/>
                </a:solidFill>
                <a:latin typeface="思源黑体 CN Normal"/>
                <a:ea typeface="微软雅黑" pitchFamily="34" charset="-122"/>
              </a:rPr>
              <a:t>中央一号文件</a:t>
            </a:r>
            <a:endParaRPr lang="en-US" altLang="zh-CN" sz="2400" b="1" dirty="0">
              <a:solidFill>
                <a:schemeClr val="bg1"/>
              </a:solidFill>
              <a:latin typeface="思源黑体 CN Normal"/>
              <a:ea typeface="微软雅黑" pitchFamily="34" charset="-122"/>
            </a:endParaRPr>
          </a:p>
        </p:txBody>
      </p:sp>
      <p:sp>
        <p:nvSpPr>
          <p:cNvPr id="41" name="矩形 12"/>
          <p:cNvSpPr/>
          <p:nvPr/>
        </p:nvSpPr>
        <p:spPr>
          <a:xfrm>
            <a:off x="0" y="6571163"/>
            <a:ext cx="12205939" cy="286837"/>
          </a:xfrm>
          <a:prstGeom prst="rect">
            <a:avLst/>
          </a:prstGeom>
          <a:solidFill>
            <a:srgbClr val="C00000"/>
          </a:solidFill>
          <a:ln w="19050" cap="flat" cmpd="sng" algn="ctr">
            <a:noFill/>
            <a:prstDash val="solid"/>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endParaRPr/>
          </a:p>
        </p:txBody>
      </p:sp>
      <p:sp>
        <p:nvSpPr>
          <p:cNvPr id="43" name="Freeform 29"/>
          <p:cNvSpPr/>
          <p:nvPr/>
        </p:nvSpPr>
        <p:spPr>
          <a:xfrm>
            <a:off x="288469" y="221898"/>
            <a:ext cx="619956" cy="553991"/>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solidFill>
            <a:srgbClr val="C00000"/>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endParaRPr/>
          </a:p>
        </p:txBody>
      </p:sp>
      <p:pic>
        <p:nvPicPr>
          <p:cNvPr id="44" name="New picture"/>
          <p:cNvPicPr/>
          <p:nvPr/>
        </p:nvPicPr>
        <p:blipFill>
          <a:blip r:embed="rId3"/>
          <a:srcRect/>
          <a:stretch>
            <a:fillRect/>
          </a:stretch>
        </p:blipFill>
        <p:spPr>
          <a:xfrm>
            <a:off x="10538957" y="215452"/>
            <a:ext cx="1364574" cy="568573"/>
          </a:xfrm>
          <a:prstGeom prst="rect">
            <a:avLst/>
          </a:prstGeom>
          <a:ln>
            <a:noFill/>
          </a:ln>
        </p:spPr>
      </p:pic>
      <p:pic>
        <p:nvPicPr>
          <p:cNvPr id="45" name="New picture"/>
          <p:cNvPicPr/>
          <p:nvPr/>
        </p:nvPicPr>
        <p:blipFill>
          <a:blip r:embed="rId4"/>
          <a:srcRect/>
          <a:stretch>
            <a:fillRect/>
          </a:stretch>
        </p:blipFill>
        <p:spPr>
          <a:xfrm flipH="1">
            <a:off x="10751071" y="3643943"/>
            <a:ext cx="1658641" cy="3035178"/>
          </a:xfrm>
          <a:prstGeom prst="rect">
            <a:avLst/>
          </a:prstGeom>
          <a:ln>
            <a:noFill/>
          </a:ln>
        </p:spPr>
      </p:pic>
      <p:sp>
        <p:nvSpPr>
          <p:cNvPr id="6" name="文本框 5">
            <a:extLst>
              <a:ext uri="{FF2B5EF4-FFF2-40B4-BE49-F238E27FC236}">
                <a16:creationId xmlns:a16="http://schemas.microsoft.com/office/drawing/2014/main" id="{40C02839-9BC6-78D0-AB7C-F9B52AB0F7B4}"/>
              </a:ext>
            </a:extLst>
          </p:cNvPr>
          <p:cNvSpPr txBox="1"/>
          <p:nvPr/>
        </p:nvSpPr>
        <p:spPr>
          <a:xfrm>
            <a:off x="7140044" y="2570277"/>
            <a:ext cx="3948626" cy="3277116"/>
          </a:xfrm>
          <a:prstGeom prst="rect">
            <a:avLst/>
          </a:prstGeom>
          <a:noFill/>
        </p:spPr>
        <p:txBody>
          <a:bodyPr wrap="square">
            <a:spAutoFit/>
          </a:bodyPr>
          <a:lstStyle/>
          <a:p>
            <a:pPr>
              <a:lnSpc>
                <a:spcPct val="150000"/>
              </a:lnSpc>
            </a:pPr>
            <a:r>
              <a:rPr lang="zh-CN" altLang="en-US" sz="2000" dirty="0"/>
              <a:t>“中央一号文件”是中国共产党中央委员会每年</a:t>
            </a:r>
            <a:r>
              <a:rPr lang="en-US" altLang="zh-CN" sz="2000" dirty="0"/>
              <a:t>1</a:t>
            </a:r>
            <a:r>
              <a:rPr lang="zh-CN" altLang="en-US" sz="2000" dirty="0"/>
              <a:t>月左右公布的重要领导文件。通常关注农业、乡村和农民问题，是我国农村发展的重要政策安排。自</a:t>
            </a:r>
            <a:r>
              <a:rPr lang="en-US" altLang="zh-CN" sz="2000" dirty="0"/>
              <a:t>1996</a:t>
            </a:r>
            <a:r>
              <a:rPr lang="zh-CN" altLang="en-US" sz="2000" dirty="0"/>
              <a:t>年起一直被视为全面阐述中国农村和农业现代化建设的重要文件之一。</a:t>
            </a:r>
            <a:endParaRPr lang="zh-CN" altLang="en-US" sz="2000" dirty="0">
              <a:ea typeface="微软雅黑" panose="020B0503020204020204" pitchFamily="34" charset="-122"/>
            </a:endParaRPr>
          </a:p>
        </p:txBody>
      </p:sp>
    </p:spTree>
    <p:extLst>
      <p:ext uri="{BB962C8B-B14F-4D97-AF65-F5344CB8AC3E}">
        <p14:creationId xmlns:p14="http://schemas.microsoft.com/office/powerpoint/2010/main" val="387636241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down)" prLst="">
                                      <p:cBhvr>
                                        <p:cTn id="7" dur="500"/>
                                        <p:tgtEl>
                                          <p:spTgt spid="32"/>
                                        </p:tgtEl>
                                      </p:cBhvr>
                                    </p:animEffect>
                                  </p:childTnLst>
                                </p:cTn>
                              </p:par>
                            </p:childTnLst>
                          </p:cTn>
                        </p:par>
                        <p:par>
                          <p:cTn id="8" fill="hold">
                            <p:stCondLst>
                              <p:cond delay="500"/>
                            </p:stCondLst>
                            <p:childTnLst>
                              <p:par>
                                <p:cTn id="9" presetID="22" presetClass="entr" presetSubtype="8" fill="hold" grpId="2"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rLst="">
                                      <p:cBhvr>
                                        <p:cTn id="11" dur="500"/>
                                        <p:tgtEl>
                                          <p:spTgt spid="35"/>
                                        </p:tgtEl>
                                      </p:cBhvr>
                                    </p:animEffect>
                                  </p:childTnLst>
                                </p:cTn>
                              </p:par>
                            </p:childTnLst>
                          </p:cTn>
                        </p:par>
                        <p:par>
                          <p:cTn id="12" fill="hold">
                            <p:stCondLst>
                              <p:cond delay="1000"/>
                            </p:stCondLst>
                            <p:childTnLst>
                              <p:par>
                                <p:cTn id="13" presetID="22" presetClass="entr" presetSubtype="1" fill="hold" grpId="1" nodeType="after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wipe(up)" prLst="">
                                      <p:cBhvr>
                                        <p:cTn id="15" dur="500"/>
                                        <p:tgtEl>
                                          <p:spTgt spid="33"/>
                                        </p:tgtEl>
                                      </p:cBhvr>
                                    </p:animEffect>
                                  </p:childTnLst>
                                </p:cTn>
                              </p:par>
                            </p:childTnLst>
                          </p:cTn>
                        </p:par>
                        <p:par>
                          <p:cTn id="16" fill="hold">
                            <p:stCondLst>
                              <p:cond delay="1500"/>
                            </p:stCondLst>
                            <p:childTnLst>
                              <p:par>
                                <p:cTn id="17" presetID="22" presetClass="entr" presetSubtype="4" fill="hold" grpId="3" nodeType="after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wipe(down)" prLst="">
                                      <p:cBhvr>
                                        <p:cTn id="19" dur="500"/>
                                        <p:tgtEl>
                                          <p:spTgt spid="37"/>
                                        </p:tgtEl>
                                      </p:cBhvr>
                                    </p:animEffect>
                                  </p:childTnLst>
                                </p:cTn>
                              </p:par>
                            </p:childTnLst>
                          </p:cTn>
                        </p:par>
                        <p:par>
                          <p:cTn id="20" fill="hold">
                            <p:stCondLst>
                              <p:cond delay="2000"/>
                            </p:stCondLst>
                            <p:childTnLst>
                              <p:par>
                                <p:cTn id="21" presetID="22" presetClass="entr" presetSubtype="8" fill="hold" grpId="5" nodeType="after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wipe(left)" prLst="">
                                      <p:cBhvr>
                                        <p:cTn id="23"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1"/>
      <p:bldP spid="35" grpId="2"/>
      <p:bldP spid="37" grpId="3" animBg="1"/>
      <p:bldP spid="40" grpId="5"/>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a:blip r:embed="rId2"/>
          <a:srcRect/>
          <a:stretch>
            <a:fillRect/>
          </a:stretch>
        </a:blipFill>
        <a:effectLst/>
      </p:bgPr>
    </p:bg>
    <p:spTree>
      <p:nvGrpSpPr>
        <p:cNvPr id="1" name=""/>
        <p:cNvGrpSpPr/>
        <p:nvPr/>
      </p:nvGrpSpPr>
      <p:grpSpPr>
        <a:xfrm>
          <a:off x="0" y="0"/>
          <a:ext cx="0" cy="0"/>
          <a:chOff x="0" y="0"/>
          <a:chExt cx="0" cy="0"/>
        </a:xfrm>
      </p:grpSpPr>
      <p:sp>
        <p:nvSpPr>
          <p:cNvPr id="48" name="淘宝网Chenying0907出品 36"/>
          <p:cNvSpPr/>
          <p:nvPr/>
        </p:nvSpPr>
        <p:spPr>
          <a:xfrm>
            <a:off x="1569384" y="1270490"/>
            <a:ext cx="9376918" cy="1326004"/>
          </a:xfrm>
          <a:prstGeom prst="rect">
            <a:avLst/>
          </a:prstGeom>
        </p:spPr>
        <p:txBody>
          <a:bodyPr wrap="square" anchor="ctr">
            <a:spAutoFit/>
          </a:bodyPr>
          <a:lstStyle/>
          <a:p>
            <a:pPr>
              <a:lnSpc>
                <a:spcPct val="150000"/>
              </a:lnSpc>
              <a:defRPr/>
            </a:pPr>
            <a:r>
              <a:rPr kumimoji="1" lang="zh-CN" altLang="en-US" sz="3200" b="1" dirty="0">
                <a:solidFill>
                  <a:schemeClr val="tx1">
                    <a:lumMod val="85000"/>
                    <a:lumOff val="15000"/>
                  </a:schemeClr>
                </a:solidFill>
                <a:latin typeface="思源黑体 CN Normal"/>
                <a:ea typeface="微软雅黑" panose="020B0503020204020204" pitchFamily="34" charset="-122"/>
                <a:cs typeface="Impact" panose="020B0806030902050204"/>
                <a:sym typeface="Source Han Serif SC" panose="02020400000000000000" pitchFamily="18" charset="-122"/>
              </a:rPr>
              <a:t>发布时间</a:t>
            </a:r>
            <a:endParaRPr kumimoji="1" lang="en-US" altLang="zh-CN" sz="3200" b="1" dirty="0">
              <a:solidFill>
                <a:schemeClr val="tx1">
                  <a:lumMod val="85000"/>
                  <a:lumOff val="15000"/>
                </a:schemeClr>
              </a:solidFill>
              <a:latin typeface="思源黑体 CN Normal"/>
              <a:ea typeface="微软雅黑" panose="020B0503020204020204" pitchFamily="34" charset="-122"/>
              <a:cs typeface="Impact" panose="020B0806030902050204"/>
              <a:sym typeface="Source Han Serif SC" panose="02020400000000000000" pitchFamily="18" charset="-122"/>
            </a:endParaRPr>
          </a:p>
          <a:p>
            <a:pPr>
              <a:lnSpc>
                <a:spcPct val="150000"/>
              </a:lnSpc>
              <a:defRPr/>
            </a:pPr>
            <a:r>
              <a:rPr lang="zh-CN" altLang="en-US" sz="2400" dirty="0">
                <a:solidFill>
                  <a:schemeClr val="tx1">
                    <a:lumMod val="85000"/>
                    <a:lumOff val="15000"/>
                  </a:schemeClr>
                </a:solidFill>
                <a:latin typeface="思源黑体 CN Normal"/>
                <a:ea typeface="微软雅黑" panose="020B0503020204020204" pitchFamily="34" charset="-122"/>
                <a:sym typeface="Source Han Serif SC" panose="02020400000000000000" pitchFamily="18" charset="-122"/>
              </a:rPr>
              <a:t>中央一号文件于</a:t>
            </a:r>
            <a:r>
              <a:rPr lang="en-US" altLang="zh-CN" sz="2400" dirty="0">
                <a:solidFill>
                  <a:schemeClr val="tx1">
                    <a:lumMod val="85000"/>
                    <a:lumOff val="15000"/>
                  </a:schemeClr>
                </a:solidFill>
                <a:latin typeface="思源黑体 CN Normal"/>
                <a:ea typeface="微软雅黑" panose="020B0503020204020204" pitchFamily="34" charset="-122"/>
                <a:sym typeface="Source Han Serif SC" panose="02020400000000000000" pitchFamily="18" charset="-122"/>
              </a:rPr>
              <a:t>2023</a:t>
            </a:r>
            <a:r>
              <a:rPr lang="zh-CN" altLang="en-US" sz="2400" dirty="0">
                <a:solidFill>
                  <a:schemeClr val="tx1">
                    <a:lumMod val="85000"/>
                    <a:lumOff val="15000"/>
                  </a:schemeClr>
                </a:solidFill>
                <a:latin typeface="思源黑体 CN Normal"/>
                <a:ea typeface="微软雅黑" panose="020B0503020204020204" pitchFamily="34" charset="-122"/>
                <a:sym typeface="Source Han Serif SC" panose="02020400000000000000" pitchFamily="18" charset="-122"/>
              </a:rPr>
              <a:t>年</a:t>
            </a:r>
            <a:r>
              <a:rPr lang="en-US" altLang="zh-CN" sz="2400" dirty="0">
                <a:solidFill>
                  <a:schemeClr val="tx1">
                    <a:lumMod val="85000"/>
                    <a:lumOff val="15000"/>
                  </a:schemeClr>
                </a:solidFill>
                <a:latin typeface="思源黑体 CN Normal"/>
                <a:ea typeface="微软雅黑" panose="020B0503020204020204" pitchFamily="34" charset="-122"/>
                <a:sym typeface="Source Han Serif SC" panose="02020400000000000000" pitchFamily="18" charset="-122"/>
              </a:rPr>
              <a:t>1</a:t>
            </a:r>
            <a:r>
              <a:rPr lang="zh-CN" altLang="en-US" sz="2400" dirty="0">
                <a:solidFill>
                  <a:schemeClr val="tx1">
                    <a:lumMod val="85000"/>
                    <a:lumOff val="15000"/>
                  </a:schemeClr>
                </a:solidFill>
                <a:latin typeface="思源黑体 CN Normal"/>
                <a:ea typeface="微软雅黑" panose="020B0503020204020204" pitchFamily="34" charset="-122"/>
                <a:sym typeface="Source Han Serif SC" panose="02020400000000000000" pitchFamily="18" charset="-122"/>
              </a:rPr>
              <a:t>月</a:t>
            </a:r>
            <a:r>
              <a:rPr lang="en-US" altLang="zh-CN" sz="2400" dirty="0">
                <a:solidFill>
                  <a:schemeClr val="tx1">
                    <a:lumMod val="85000"/>
                    <a:lumOff val="15000"/>
                  </a:schemeClr>
                </a:solidFill>
                <a:latin typeface="思源黑体 CN Normal"/>
                <a:ea typeface="微软雅黑" panose="020B0503020204020204" pitchFamily="34" charset="-122"/>
                <a:sym typeface="Source Han Serif SC" panose="02020400000000000000" pitchFamily="18" charset="-122"/>
              </a:rPr>
              <a:t>2</a:t>
            </a:r>
            <a:r>
              <a:rPr lang="zh-CN" altLang="en-US" sz="2400" dirty="0">
                <a:solidFill>
                  <a:schemeClr val="tx1">
                    <a:lumMod val="85000"/>
                    <a:lumOff val="15000"/>
                  </a:schemeClr>
                </a:solidFill>
                <a:latin typeface="思源黑体 CN Normal"/>
                <a:ea typeface="微软雅黑" panose="020B0503020204020204" pitchFamily="34" charset="-122"/>
                <a:sym typeface="Source Han Serif SC" panose="02020400000000000000" pitchFamily="18" charset="-122"/>
              </a:rPr>
              <a:t>日正式发布</a:t>
            </a:r>
            <a:endParaRPr lang="en-US" altLang="zh-CN" sz="2400" dirty="0">
              <a:solidFill>
                <a:schemeClr val="tx1">
                  <a:lumMod val="85000"/>
                  <a:lumOff val="15000"/>
                </a:schemeClr>
              </a:solidFill>
              <a:latin typeface="思源黑体 CN Normal"/>
              <a:ea typeface="微软雅黑" panose="020B0503020204020204" pitchFamily="34" charset="-122"/>
              <a:sym typeface="Source Han Serif SC" panose="02020400000000000000" pitchFamily="18" charset="-122"/>
            </a:endParaRPr>
          </a:p>
        </p:txBody>
      </p:sp>
      <p:sp>
        <p:nvSpPr>
          <p:cNvPr id="50" name="圆角淘宝网Chenying0907出品 39"/>
          <p:cNvSpPr/>
          <p:nvPr/>
        </p:nvSpPr>
        <p:spPr>
          <a:xfrm>
            <a:off x="1255065" y="1493562"/>
            <a:ext cx="83084" cy="911719"/>
          </a:xfrm>
          <a:prstGeom prst="roundRect">
            <a:avLst>
              <a:gd name="adj" fmla="val 50000"/>
            </a:avLst>
          </a:prstGeom>
          <a:solidFill>
            <a:srgbClr val="C0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2" tIns="60941" rIns="121882" bIns="60941" numCol="1" spcCol="0" rtlCol="0" fromWordArt="0" anchor="ctr" anchorCtr="0" forceAA="0" compatLnSpc="1">
            <a:noAutofit/>
          </a:bodyPr>
          <a:lstStyle/>
          <a:p>
            <a:endParaRPr/>
          </a:p>
        </p:txBody>
      </p:sp>
      <p:sp>
        <p:nvSpPr>
          <p:cNvPr id="53" name="圆角淘宝网Chenying0907出品 42"/>
          <p:cNvSpPr/>
          <p:nvPr/>
        </p:nvSpPr>
        <p:spPr>
          <a:xfrm>
            <a:off x="1255065" y="3870463"/>
            <a:ext cx="83084" cy="911719"/>
          </a:xfrm>
          <a:prstGeom prst="roundRect">
            <a:avLst>
              <a:gd name="adj" fmla="val 50000"/>
            </a:avLst>
          </a:prstGeom>
          <a:solidFill>
            <a:srgbClr val="C0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2" tIns="60941" rIns="121882" bIns="60941" numCol="1" spcCol="0" rtlCol="0" fromWordArt="0" anchor="ctr" anchorCtr="0" forceAA="0" compatLnSpc="1">
            <a:noAutofit/>
          </a:bodyPr>
          <a:lstStyle/>
          <a:p>
            <a:endParaRPr/>
          </a:p>
        </p:txBody>
      </p:sp>
      <p:sp>
        <p:nvSpPr>
          <p:cNvPr id="8" name="淘宝网Chenying0907出品 36"/>
          <p:cNvSpPr/>
          <p:nvPr/>
        </p:nvSpPr>
        <p:spPr>
          <a:xfrm>
            <a:off x="1569384" y="3643943"/>
            <a:ext cx="9376918" cy="1326004"/>
          </a:xfrm>
          <a:prstGeom prst="rect">
            <a:avLst/>
          </a:prstGeom>
        </p:spPr>
        <p:txBody>
          <a:bodyPr wrap="square" anchor="ctr">
            <a:spAutoFit/>
          </a:bodyPr>
          <a:lstStyle/>
          <a:p>
            <a:pPr>
              <a:lnSpc>
                <a:spcPct val="150000"/>
              </a:lnSpc>
              <a:defRPr/>
            </a:pPr>
            <a:r>
              <a:rPr kumimoji="1" lang="zh-CN" altLang="en-US" sz="3200" b="1" dirty="0">
                <a:solidFill>
                  <a:schemeClr val="tx1">
                    <a:lumMod val="85000"/>
                    <a:lumOff val="15000"/>
                  </a:schemeClr>
                </a:solidFill>
                <a:latin typeface="思源黑体 CN Normal"/>
                <a:ea typeface="微软雅黑" panose="020B0503020204020204" pitchFamily="34" charset="-122"/>
                <a:cs typeface="Impact" panose="020B0806030902050204"/>
                <a:sym typeface="Source Han Serif SC" panose="02020400000000000000" pitchFamily="18" charset="-122"/>
              </a:rPr>
              <a:t>内容主题</a:t>
            </a:r>
            <a:endParaRPr kumimoji="1" lang="en-US" altLang="zh-CN" sz="3200" b="1" dirty="0">
              <a:solidFill>
                <a:schemeClr val="tx1">
                  <a:lumMod val="85000"/>
                  <a:lumOff val="15000"/>
                </a:schemeClr>
              </a:solidFill>
              <a:latin typeface="思源黑体 CN Normal"/>
              <a:ea typeface="微软雅黑" panose="020B0503020204020204" pitchFamily="34" charset="-122"/>
              <a:cs typeface="Impact" panose="020B0806030902050204"/>
              <a:sym typeface="Source Han Serif SC" panose="02020400000000000000" pitchFamily="18" charset="-122"/>
            </a:endParaRPr>
          </a:p>
          <a:p>
            <a:pPr>
              <a:lnSpc>
                <a:spcPct val="150000"/>
              </a:lnSpc>
              <a:defRPr/>
            </a:pPr>
            <a:r>
              <a:rPr lang="zh-CN" altLang="en-US" sz="2400" dirty="0">
                <a:solidFill>
                  <a:schemeClr val="tx1">
                    <a:lumMod val="85000"/>
                    <a:lumOff val="15000"/>
                  </a:schemeClr>
                </a:solidFill>
                <a:latin typeface="思源黑体 CN Normal"/>
                <a:ea typeface="微软雅黑" panose="020B0503020204020204" pitchFamily="34" charset="-122"/>
                <a:sym typeface="Source Han Serif SC" panose="02020400000000000000" pitchFamily="18" charset="-122"/>
              </a:rPr>
              <a:t>其内容主要围绕乡村振兴来开展</a:t>
            </a:r>
            <a:endParaRPr lang="en-US" altLang="zh-CN" sz="2400" dirty="0">
              <a:solidFill>
                <a:schemeClr val="tx1">
                  <a:lumMod val="85000"/>
                  <a:lumOff val="15000"/>
                </a:schemeClr>
              </a:solidFill>
              <a:latin typeface="思源黑体 CN Normal"/>
              <a:ea typeface="微软雅黑" panose="020B0503020204020204" pitchFamily="34" charset="-122"/>
              <a:sym typeface="Source Han Serif SC" panose="02020400000000000000" pitchFamily="18" charset="-122"/>
            </a:endParaRPr>
          </a:p>
        </p:txBody>
      </p:sp>
      <p:sp>
        <p:nvSpPr>
          <p:cNvPr id="54" name="矩形 12"/>
          <p:cNvSpPr/>
          <p:nvPr/>
        </p:nvSpPr>
        <p:spPr>
          <a:xfrm>
            <a:off x="0" y="6571163"/>
            <a:ext cx="12205939" cy="286837"/>
          </a:xfrm>
          <a:prstGeom prst="rect">
            <a:avLst/>
          </a:prstGeom>
          <a:solidFill>
            <a:srgbClr val="C00000"/>
          </a:solidFill>
          <a:ln w="19050" cap="flat" cmpd="sng" algn="ctr">
            <a:noFill/>
            <a:prstDash val="solid"/>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endParaRPr/>
          </a:p>
        </p:txBody>
      </p:sp>
      <p:sp>
        <p:nvSpPr>
          <p:cNvPr id="56" name="Freeform 29"/>
          <p:cNvSpPr/>
          <p:nvPr/>
        </p:nvSpPr>
        <p:spPr>
          <a:xfrm>
            <a:off x="288469" y="221898"/>
            <a:ext cx="619956" cy="553991"/>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solidFill>
            <a:srgbClr val="C00000"/>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endParaRPr/>
          </a:p>
        </p:txBody>
      </p:sp>
      <p:pic>
        <p:nvPicPr>
          <p:cNvPr id="57" name="New picture"/>
          <p:cNvPicPr/>
          <p:nvPr/>
        </p:nvPicPr>
        <p:blipFill>
          <a:blip r:embed="rId3"/>
          <a:srcRect/>
          <a:stretch>
            <a:fillRect/>
          </a:stretch>
        </p:blipFill>
        <p:spPr>
          <a:xfrm>
            <a:off x="10538957" y="215452"/>
            <a:ext cx="1364574" cy="568573"/>
          </a:xfrm>
          <a:prstGeom prst="rect">
            <a:avLst/>
          </a:prstGeom>
          <a:ln>
            <a:noFill/>
          </a:ln>
        </p:spPr>
      </p:pic>
      <p:pic>
        <p:nvPicPr>
          <p:cNvPr id="58" name="New picture"/>
          <p:cNvPicPr/>
          <p:nvPr/>
        </p:nvPicPr>
        <p:blipFill>
          <a:blip r:embed="rId4"/>
          <a:srcRect/>
          <a:stretch>
            <a:fillRect/>
          </a:stretch>
        </p:blipFill>
        <p:spPr>
          <a:xfrm flipH="1">
            <a:off x="10751071" y="3643943"/>
            <a:ext cx="1658641" cy="3035178"/>
          </a:xfrm>
          <a:prstGeom prst="rect">
            <a:avLst/>
          </a:prstGeom>
          <a:ln>
            <a:noFill/>
          </a:ln>
        </p:spPr>
      </p:pic>
    </p:spTree>
    <p:extLst>
      <p:ext uri="{BB962C8B-B14F-4D97-AF65-F5344CB8AC3E}">
        <p14:creationId xmlns:p14="http://schemas.microsoft.com/office/powerpoint/2010/main" val="358329973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1" nodeType="after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p:cTn id="7" dur="500" fill="hold"/>
                                        <p:tgtEl>
                                          <p:spTgt spid="50"/>
                                        </p:tgtEl>
                                        <p:attrNameLst>
                                          <p:attrName>ppt_w</p:attrName>
                                        </p:attrNameLst>
                                      </p:cBhvr>
                                      <p:tavLst>
                                        <p:tav tm="0">
                                          <p:val>
                                            <p:fltVal val="0"/>
                                          </p:val>
                                        </p:tav>
                                        <p:tav tm="100000">
                                          <p:val>
                                            <p:strVal val="#ppt_w"/>
                                          </p:val>
                                        </p:tav>
                                      </p:tavLst>
                                    </p:anim>
                                    <p:anim calcmode="lin" valueType="num">
                                      <p:cBhvr>
                                        <p:cTn id="8" dur="500" fill="hold"/>
                                        <p:tgtEl>
                                          <p:spTgt spid="50"/>
                                        </p:tgtEl>
                                        <p:attrNameLst>
                                          <p:attrName>ppt_h</p:attrName>
                                        </p:attrNameLst>
                                      </p:cBhvr>
                                      <p:tavLst>
                                        <p:tav tm="0">
                                          <p:val>
                                            <p:fltVal val="0"/>
                                          </p:val>
                                        </p:tav>
                                        <p:tav tm="100000">
                                          <p:val>
                                            <p:strVal val="#ppt_h"/>
                                          </p:val>
                                        </p:tav>
                                      </p:tavLst>
                                    </p:anim>
                                    <p:animEffect transition="in" filter="fade" prLst="">
                                      <p:cBhvr>
                                        <p:cTn id="9" dur="500"/>
                                        <p:tgtEl>
                                          <p:spTgt spid="50"/>
                                        </p:tgtEl>
                                      </p:cBhvr>
                                    </p:animEffect>
                                  </p:childTnLst>
                                </p:cTn>
                              </p:par>
                            </p:childTnLst>
                          </p:cTn>
                        </p:par>
                        <p:par>
                          <p:cTn id="10" fill="hold">
                            <p:stCondLst>
                              <p:cond delay="500"/>
                            </p:stCondLst>
                            <p:childTnLst>
                              <p:par>
                                <p:cTn id="11" presetID="2" presetClass="entr" presetSubtype="2" fill="hold" grpId="0" nodeType="afterEffect">
                                  <p:stCondLst>
                                    <p:cond delay="0"/>
                                  </p:stCondLst>
                                  <p:childTnLst>
                                    <p:set>
                                      <p:cBhvr>
                                        <p:cTn id="12" dur="1" fill="hold">
                                          <p:stCondLst>
                                            <p:cond delay="0"/>
                                          </p:stCondLst>
                                        </p:cTn>
                                        <p:tgtEl>
                                          <p:spTgt spid="48"/>
                                        </p:tgtEl>
                                        <p:attrNameLst>
                                          <p:attrName>style.visibility</p:attrName>
                                        </p:attrNameLst>
                                      </p:cBhvr>
                                      <p:to>
                                        <p:strVal val="visible"/>
                                      </p:to>
                                    </p:set>
                                    <p:anim calcmode="lin" valueType="num">
                                      <p:cBhvr additive="base">
                                        <p:cTn id="13" dur="500" fill="hold"/>
                                        <p:tgtEl>
                                          <p:spTgt spid="48"/>
                                        </p:tgtEl>
                                        <p:attrNameLst>
                                          <p:attrName>ppt_x</p:attrName>
                                        </p:attrNameLst>
                                      </p:cBhvr>
                                      <p:tavLst>
                                        <p:tav tm="0">
                                          <p:val>
                                            <p:strVal val="1+#ppt_w/2"/>
                                          </p:val>
                                        </p:tav>
                                        <p:tav tm="100000">
                                          <p:val>
                                            <p:strVal val="#ppt_x"/>
                                          </p:val>
                                        </p:tav>
                                      </p:tavLst>
                                    </p:anim>
                                    <p:anim calcmode="lin" valueType="num">
                                      <p:cBhvr additive="base">
                                        <p:cTn id="14" dur="500" fill="hold"/>
                                        <p:tgtEl>
                                          <p:spTgt spid="48"/>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53" presetClass="entr" presetSubtype="0" fill="hold" grpId="2" nodeType="afterEffect">
                                  <p:stCondLst>
                                    <p:cond delay="0"/>
                                  </p:stCondLst>
                                  <p:childTnLst>
                                    <p:set>
                                      <p:cBhvr>
                                        <p:cTn id="17" dur="1" fill="hold">
                                          <p:stCondLst>
                                            <p:cond delay="0"/>
                                          </p:stCondLst>
                                        </p:cTn>
                                        <p:tgtEl>
                                          <p:spTgt spid="53"/>
                                        </p:tgtEl>
                                        <p:attrNameLst>
                                          <p:attrName>style.visibility</p:attrName>
                                        </p:attrNameLst>
                                      </p:cBhvr>
                                      <p:to>
                                        <p:strVal val="visible"/>
                                      </p:to>
                                    </p:set>
                                    <p:anim calcmode="lin" valueType="num">
                                      <p:cBhvr>
                                        <p:cTn id="18" dur="500" fill="hold"/>
                                        <p:tgtEl>
                                          <p:spTgt spid="53"/>
                                        </p:tgtEl>
                                        <p:attrNameLst>
                                          <p:attrName>ppt_w</p:attrName>
                                        </p:attrNameLst>
                                      </p:cBhvr>
                                      <p:tavLst>
                                        <p:tav tm="0">
                                          <p:val>
                                            <p:fltVal val="0"/>
                                          </p:val>
                                        </p:tav>
                                        <p:tav tm="100000">
                                          <p:val>
                                            <p:strVal val="#ppt_w"/>
                                          </p:val>
                                        </p:tav>
                                      </p:tavLst>
                                    </p:anim>
                                    <p:anim calcmode="lin" valueType="num">
                                      <p:cBhvr>
                                        <p:cTn id="19" dur="500" fill="hold"/>
                                        <p:tgtEl>
                                          <p:spTgt spid="53"/>
                                        </p:tgtEl>
                                        <p:attrNameLst>
                                          <p:attrName>ppt_h</p:attrName>
                                        </p:attrNameLst>
                                      </p:cBhvr>
                                      <p:tavLst>
                                        <p:tav tm="0">
                                          <p:val>
                                            <p:fltVal val="0"/>
                                          </p:val>
                                        </p:tav>
                                        <p:tav tm="100000">
                                          <p:val>
                                            <p:strVal val="#ppt_h"/>
                                          </p:val>
                                        </p:tav>
                                      </p:tavLst>
                                    </p:anim>
                                    <p:animEffect transition="in" filter="fade" prLst="">
                                      <p:cBhvr>
                                        <p:cTn id="20" dur="500"/>
                                        <p:tgtEl>
                                          <p:spTgt spid="53"/>
                                        </p:tgtEl>
                                      </p:cBhvr>
                                    </p:animEffect>
                                  </p:childTnLst>
                                </p:cTn>
                              </p:par>
                            </p:childTnLst>
                          </p:cTn>
                        </p:par>
                        <p:par>
                          <p:cTn id="21" fill="hold">
                            <p:stCondLst>
                              <p:cond delay="1500"/>
                            </p:stCondLst>
                            <p:childTnLst>
                              <p:par>
                                <p:cTn id="22" presetID="2" presetClass="entr" presetSubtype="2" fill="hold" grpId="3" nodeType="after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500" fill="hold"/>
                                        <p:tgtEl>
                                          <p:spTgt spid="8"/>
                                        </p:tgtEl>
                                        <p:attrNameLst>
                                          <p:attrName>ppt_x</p:attrName>
                                        </p:attrNameLst>
                                      </p:cBhvr>
                                      <p:tavLst>
                                        <p:tav tm="0">
                                          <p:val>
                                            <p:strVal val="1+#ppt_w/2"/>
                                          </p:val>
                                        </p:tav>
                                        <p:tav tm="100000">
                                          <p:val>
                                            <p:strVal val="#ppt_x"/>
                                          </p:val>
                                        </p:tav>
                                      </p:tavLst>
                                    </p:anim>
                                    <p:anim calcmode="lin" valueType="num">
                                      <p:cBhvr additive="base">
                                        <p:cTn id="25"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50" grpId="1" animBg="1"/>
      <p:bldP spid="53" grpId="2" animBg="1"/>
      <p:bldP spid="8" grpId="3"/>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a:off x="0" y="3950734"/>
            <a:ext cx="12383514" cy="2907266"/>
            <a:chOff x="1" y="2981470"/>
            <a:chExt cx="9296655" cy="2182567"/>
          </a:xfrm>
        </p:grpSpPr>
        <p:grpSp>
          <p:nvGrpSpPr>
            <p:cNvPr id="28" name="组合 27"/>
            <p:cNvGrpSpPr/>
            <p:nvPr/>
          </p:nvGrpSpPr>
          <p:grpSpPr>
            <a:xfrm>
              <a:off x="1" y="3586985"/>
              <a:ext cx="9144000" cy="1577052"/>
              <a:chOff x="168" y="4748758"/>
              <a:chExt cx="12238925" cy="2110830"/>
            </a:xfrm>
          </p:grpSpPr>
          <p:pic>
            <p:nvPicPr>
              <p:cNvPr id="30" name="图片 29"/>
              <p:cNvPicPr>
                <a:picLocks noChangeAspect="1"/>
              </p:cNvPicPr>
              <p:nvPr/>
            </p:nvPicPr>
            <p:blipFill>
              <a:blip r:embed="rId2"/>
              <a:srcRect/>
              <a:stretch>
                <a:fillRect/>
              </a:stretch>
            </p:blipFill>
            <p:spPr>
              <a:xfrm flipH="1">
                <a:off x="204796" y="4748758"/>
                <a:ext cx="2036340" cy="848475"/>
              </a:xfrm>
              <a:prstGeom prst="rect">
                <a:avLst/>
              </a:prstGeom>
            </p:spPr>
          </p:pic>
          <p:grpSp>
            <p:nvGrpSpPr>
              <p:cNvPr id="31" name="组合 30"/>
              <p:cNvGrpSpPr/>
              <p:nvPr/>
            </p:nvGrpSpPr>
            <p:grpSpPr>
              <a:xfrm>
                <a:off x="168" y="5270646"/>
                <a:ext cx="12238925" cy="1588942"/>
                <a:chOff x="168" y="5270646"/>
                <a:chExt cx="12238925" cy="1588942"/>
              </a:xfrm>
            </p:grpSpPr>
            <p:pic>
              <p:nvPicPr>
                <p:cNvPr id="32" name="图片 31"/>
                <p:cNvPicPr>
                  <a:picLocks noChangeAspect="1"/>
                </p:cNvPicPr>
                <p:nvPr/>
              </p:nvPicPr>
              <p:blipFill>
                <a:blip r:embed="rId3"/>
                <a:srcRect/>
                <a:stretch>
                  <a:fillRect/>
                </a:stretch>
              </p:blipFill>
              <p:spPr>
                <a:xfrm flipH="1">
                  <a:off x="168" y="5270646"/>
                  <a:ext cx="8581769" cy="1549929"/>
                </a:xfrm>
                <a:prstGeom prst="rect">
                  <a:avLst/>
                </a:prstGeom>
              </p:spPr>
            </p:pic>
            <p:sp>
              <p:nvSpPr>
                <p:cNvPr id="33" name="矩形 32"/>
                <p:cNvSpPr/>
                <p:nvPr/>
              </p:nvSpPr>
              <p:spPr>
                <a:xfrm>
                  <a:off x="169" y="6598879"/>
                  <a:ext cx="12238924" cy="260709"/>
                </a:xfrm>
                <a:prstGeom prst="rect">
                  <a:avLst/>
                </a:prstGeom>
                <a:solidFill>
                  <a:srgbClr val="C00000"/>
                </a:solidFill>
                <a:ln w="19050" cap="flat" cmpd="sng" algn="ctr">
                  <a:noFill/>
                  <a:prstDash val="solid"/>
                </a:ln>
                <a:effectLst/>
              </p:spPr>
              <p:txBody>
                <a:bodyPr rtlCol="0" anchor="ctr"/>
                <a:lstStyle/>
                <a:p>
                  <a:endParaRPr/>
                </a:p>
              </p:txBody>
            </p:sp>
          </p:grpSp>
        </p:grpSp>
        <p:pic>
          <p:nvPicPr>
            <p:cNvPr id="29" name="图片 28"/>
            <p:cNvPicPr>
              <a:picLocks noChangeAspect="1"/>
            </p:cNvPicPr>
            <p:nvPr/>
          </p:nvPicPr>
          <p:blipFill>
            <a:blip r:embed="rId4"/>
            <a:srcRect/>
            <a:stretch>
              <a:fillRect/>
            </a:stretch>
          </p:blipFill>
          <p:spPr>
            <a:xfrm flipH="1">
              <a:off x="8054096" y="2981470"/>
              <a:ext cx="1242560" cy="2061096"/>
            </a:xfrm>
            <a:prstGeom prst="rect">
              <a:avLst/>
            </a:prstGeom>
          </p:spPr>
        </p:pic>
      </p:grpSp>
      <p:sp>
        <p:nvSpPr>
          <p:cNvPr id="34" name="矩形 33"/>
          <p:cNvSpPr/>
          <p:nvPr/>
        </p:nvSpPr>
        <p:spPr>
          <a:xfrm>
            <a:off x="4946934" y="1888020"/>
            <a:ext cx="2298131" cy="701741"/>
          </a:xfrm>
          <a:prstGeom prst="rect">
            <a:avLst/>
          </a:prstGeom>
          <a:solidFill>
            <a:srgbClr val="C00000"/>
          </a:solidFill>
        </p:spPr>
        <p:txBody>
          <a:bodyPr wrap="square">
            <a:spAutoFit/>
          </a:bodyPr>
          <a:lstStyle/>
          <a:p>
            <a:pPr marL="0" marR="0" lvl="0" indent="0" algn="ctr" defTabSz="914400" eaLnBrk="1" fontAlgn="auto" latinLnBrk="0" hangingPunct="1">
              <a:lnSpc>
                <a:spcPct val="100000"/>
              </a:lnSpc>
              <a:spcBef>
                <a:spcPct val="0"/>
              </a:spcBef>
              <a:spcAft>
                <a:spcPct val="0"/>
              </a:spcAft>
              <a:buClrTx/>
              <a:buSzTx/>
              <a:buFontTx/>
              <a:buNone/>
              <a:defRPr/>
            </a:pPr>
            <a:r>
              <a:rPr kumimoji="0" lang="zh-CN" altLang="en-US" sz="4000" b="1" i="0" u="none" strike="noStrike" kern="0" cap="none" spc="0" normalizeH="0" baseline="0" noProof="0">
                <a:ln>
                  <a:noFill/>
                </a:ln>
                <a:solidFill>
                  <a:prstClr val="white"/>
                </a:solidFill>
                <a:uLnTx/>
                <a:uFillTx/>
                <a:latin typeface="思源等宽 N"/>
                <a:ea typeface="微软雅黑" panose="020B0503020204020204" pitchFamily="34" charset="-122"/>
              </a:rPr>
              <a:t>第2章</a:t>
            </a:r>
          </a:p>
        </p:txBody>
      </p:sp>
      <p:sp>
        <p:nvSpPr>
          <p:cNvPr id="36" name="TextBox 1"/>
          <p:cNvSpPr txBox="1"/>
          <p:nvPr/>
        </p:nvSpPr>
        <p:spPr>
          <a:xfrm>
            <a:off x="2094088" y="2751576"/>
            <a:ext cx="8003823" cy="1817510"/>
          </a:xfrm>
          <a:prstGeom prst="rect">
            <a:avLst/>
          </a:prstGeom>
          <a:noFill/>
        </p:spPr>
        <p:txBody>
          <a:bodyPr wrap="square" lIns="91424" tIns="45713" rIns="91424" bIns="45713" rtlCol="0" anchor="ctr">
            <a:normAutofit/>
          </a:bodyPr>
          <a:lstStyle/>
          <a:p>
            <a:pPr marL="0" lvl="1" algn="ctr"/>
            <a:r>
              <a:rPr lang="zh-CN" altLang="en-US" sz="4800" b="1" dirty="0">
                <a:solidFill>
                  <a:srgbClr val="C00000"/>
                </a:solidFill>
                <a:latin typeface="思源黑体 CN Normal"/>
                <a:ea typeface="微软雅黑" panose="020B0503020204020204" pitchFamily="34" charset="-122"/>
                <a:sym typeface="Arial" panose="020B0604020202020204" pitchFamily="34" charset="0"/>
              </a:rPr>
              <a:t>文件内容解读</a:t>
            </a:r>
            <a:endParaRPr lang="en-US" altLang="zh-CN" sz="4800" b="1" dirty="0">
              <a:solidFill>
                <a:srgbClr val="C00000"/>
              </a:solidFill>
              <a:latin typeface="思源黑体 CN Normal"/>
              <a:ea typeface="微软雅黑" panose="020B0503020204020204" pitchFamily="34" charset="-122"/>
              <a:sym typeface="Arial" panose="020B0604020202020204" pitchFamily="34" charset="0"/>
            </a:endParaRPr>
          </a:p>
        </p:txBody>
      </p:sp>
      <p:pic>
        <p:nvPicPr>
          <p:cNvPr id="11" name="图片 10"/>
          <p:cNvPicPr>
            <a:picLocks noChangeAspect="1"/>
          </p:cNvPicPr>
          <p:nvPr/>
        </p:nvPicPr>
        <p:blipFill>
          <a:blip r:embed="rId2"/>
          <a:srcRect/>
          <a:stretch>
            <a:fillRect/>
          </a:stretch>
        </p:blipFill>
        <p:spPr>
          <a:xfrm>
            <a:off x="9378161" y="463016"/>
            <a:ext cx="1994357" cy="830983"/>
          </a:xfrm>
          <a:prstGeom prst="rect">
            <a:avLst/>
          </a:prstGeom>
        </p:spPr>
      </p:pic>
    </p:spTree>
    <p:extLst>
      <p:ext uri="{BB962C8B-B14F-4D97-AF65-F5344CB8AC3E}">
        <p14:creationId xmlns:p14="http://schemas.microsoft.com/office/powerpoint/2010/main" val="42474950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rLst="">
                                      <p:cBhvr>
                                        <p:cTn id="7" dur="750"/>
                                        <p:tgtEl>
                                          <p:spTgt spid="34"/>
                                        </p:tgtEl>
                                      </p:cBhvr>
                                    </p:animEffect>
                                    <p:anim calcmode="lin" valueType="num">
                                      <p:cBhvr>
                                        <p:cTn id="8" dur="750" fill="hold"/>
                                        <p:tgtEl>
                                          <p:spTgt spid="34"/>
                                        </p:tgtEl>
                                        <p:attrNameLst>
                                          <p:attrName>ppt_x</p:attrName>
                                        </p:attrNameLst>
                                      </p:cBhvr>
                                      <p:tavLst>
                                        <p:tav tm="0">
                                          <p:val>
                                            <p:strVal val="#ppt_x"/>
                                          </p:val>
                                        </p:tav>
                                        <p:tav tm="100000">
                                          <p:val>
                                            <p:strVal val="#ppt_x"/>
                                          </p:val>
                                        </p:tav>
                                      </p:tavLst>
                                    </p:anim>
                                    <p:anim calcmode="lin" valueType="num">
                                      <p:cBhvr>
                                        <p:cTn id="9" dur="75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1" nodeType="clickEffect">
                                  <p:stCondLst>
                                    <p:cond delay="0"/>
                                  </p:stCondLst>
                                  <p:childTnLst>
                                    <p:set>
                                      <p:cBhvr>
                                        <p:cTn id="13" dur="1" fill="hold">
                                          <p:stCondLst>
                                            <p:cond delay="0"/>
                                          </p:stCondLst>
                                        </p:cTn>
                                        <p:tgtEl>
                                          <p:spTgt spid="36"/>
                                        </p:tgtEl>
                                        <p:attrNameLst>
                                          <p:attrName>style.visibility</p:attrName>
                                        </p:attrNameLst>
                                      </p:cBhvr>
                                      <p:to>
                                        <p:strVal val="visible"/>
                                      </p:to>
                                    </p:set>
                                    <p:animEffect transition="in" filter="wipe(left)" prLst="">
                                      <p:cBhvr>
                                        <p:cTn id="14" dur="500"/>
                                        <p:tgtEl>
                                          <p:spTgt spid="36"/>
                                        </p:tgtEl>
                                      </p:cBhvr>
                                    </p:animEffect>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0-#ppt_w/2"/>
                                          </p:val>
                                        </p:tav>
                                        <p:tav tm="100000">
                                          <p:val>
                                            <p:strVal val="#ppt_x"/>
                                          </p:val>
                                        </p:tav>
                                      </p:tavLst>
                                    </p:anim>
                                    <p:anim calcmode="lin" valueType="num">
                                      <p:cBhvr additive="base">
                                        <p:cTn id="19"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6" grpId="1"/>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a:blip r:embed="rId2"/>
          <a:srcRect/>
          <a:stretch>
            <a:fillRect/>
          </a:stretch>
        </a:blipFill>
        <a:effectLst/>
      </p:bgPr>
    </p:bg>
    <p:spTree>
      <p:nvGrpSpPr>
        <p:cNvPr id="1" name=""/>
        <p:cNvGrpSpPr/>
        <p:nvPr/>
      </p:nvGrpSpPr>
      <p:grpSpPr>
        <a:xfrm>
          <a:off x="0" y="0"/>
          <a:ext cx="0" cy="0"/>
          <a:chOff x="0" y="0"/>
          <a:chExt cx="0" cy="0"/>
        </a:xfrm>
      </p:grpSpPr>
      <p:sp>
        <p:nvSpPr>
          <p:cNvPr id="9" name="矩形 12"/>
          <p:cNvSpPr/>
          <p:nvPr/>
        </p:nvSpPr>
        <p:spPr>
          <a:xfrm>
            <a:off x="0" y="6571163"/>
            <a:ext cx="12205939" cy="286837"/>
          </a:xfrm>
          <a:prstGeom prst="rect">
            <a:avLst/>
          </a:prstGeom>
          <a:solidFill>
            <a:srgbClr val="C00000"/>
          </a:solidFill>
          <a:ln w="19050" cap="flat" cmpd="sng" algn="ctr">
            <a:noFill/>
            <a:prstDash val="solid"/>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endParaRPr/>
          </a:p>
        </p:txBody>
      </p:sp>
      <p:sp>
        <p:nvSpPr>
          <p:cNvPr id="10" name="矩形 14"/>
          <p:cNvSpPr/>
          <p:nvPr/>
        </p:nvSpPr>
        <p:spPr>
          <a:xfrm>
            <a:off x="908425" y="316786"/>
            <a:ext cx="9109519" cy="457657"/>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r>
              <a:rPr lang="zh-CN" altLang="en-US" sz="2400" b="1" dirty="0">
                <a:solidFill>
                  <a:srgbClr val="C00000"/>
                </a:solidFill>
                <a:latin typeface="思源黑体 CN Normal"/>
                <a:ea typeface="微软雅黑" panose="020B0503020204020204" pitchFamily="34" charset="-122"/>
              </a:rPr>
              <a:t>一、文件内容概述</a:t>
            </a:r>
            <a:endParaRPr lang="en-US" altLang="zh-CN" sz="2400" b="1" dirty="0">
              <a:solidFill>
                <a:srgbClr val="C00000"/>
              </a:solidFill>
              <a:latin typeface="思源黑体 CN Normal"/>
              <a:ea typeface="微软雅黑" panose="020B0503020204020204" pitchFamily="34" charset="-122"/>
            </a:endParaRPr>
          </a:p>
        </p:txBody>
      </p:sp>
      <p:sp>
        <p:nvSpPr>
          <p:cNvPr id="11" name="Freeform 29"/>
          <p:cNvSpPr/>
          <p:nvPr/>
        </p:nvSpPr>
        <p:spPr>
          <a:xfrm>
            <a:off x="288469" y="221898"/>
            <a:ext cx="619956" cy="553991"/>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solidFill>
            <a:srgbClr val="C00000"/>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endParaRPr/>
          </a:p>
        </p:txBody>
      </p:sp>
      <p:pic>
        <p:nvPicPr>
          <p:cNvPr id="12" name="New picture"/>
          <p:cNvPicPr/>
          <p:nvPr/>
        </p:nvPicPr>
        <p:blipFill>
          <a:blip r:embed="rId3"/>
          <a:srcRect/>
          <a:stretch>
            <a:fillRect/>
          </a:stretch>
        </p:blipFill>
        <p:spPr>
          <a:xfrm>
            <a:off x="10538957" y="215452"/>
            <a:ext cx="1364574" cy="568573"/>
          </a:xfrm>
          <a:prstGeom prst="rect">
            <a:avLst/>
          </a:prstGeom>
          <a:ln>
            <a:noFill/>
          </a:ln>
        </p:spPr>
      </p:pic>
      <p:pic>
        <p:nvPicPr>
          <p:cNvPr id="13" name="New picture"/>
          <p:cNvPicPr/>
          <p:nvPr/>
        </p:nvPicPr>
        <p:blipFill>
          <a:blip r:embed="rId4"/>
          <a:srcRect/>
          <a:stretch>
            <a:fillRect/>
          </a:stretch>
        </p:blipFill>
        <p:spPr>
          <a:xfrm flipH="1">
            <a:off x="10751071" y="3643943"/>
            <a:ext cx="1658641" cy="3035178"/>
          </a:xfrm>
          <a:prstGeom prst="rect">
            <a:avLst/>
          </a:prstGeom>
          <a:ln>
            <a:noFill/>
          </a:ln>
        </p:spPr>
      </p:pic>
      <p:graphicFrame>
        <p:nvGraphicFramePr>
          <p:cNvPr id="5" name="图示 4">
            <a:extLst>
              <a:ext uri="{FF2B5EF4-FFF2-40B4-BE49-F238E27FC236}">
                <a16:creationId xmlns:a16="http://schemas.microsoft.com/office/drawing/2014/main" id="{F8140BBB-F17B-6B35-E9C3-367A85129C2D}"/>
              </a:ext>
            </a:extLst>
          </p:cNvPr>
          <p:cNvGraphicFramePr/>
          <p:nvPr>
            <p:extLst>
              <p:ext uri="{D42A27DB-BD31-4B8C-83A1-F6EECF244321}">
                <p14:modId xmlns:p14="http://schemas.microsoft.com/office/powerpoint/2010/main" val="52289631"/>
              </p:ext>
            </p:extLst>
          </p:nvPr>
        </p:nvGraphicFramePr>
        <p:xfrm>
          <a:off x="1178033" y="869331"/>
          <a:ext cx="9849871" cy="484730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658924325"/>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blipFill dpi="0">
          <a:blip r:embed="rId2"/>
          <a:srcRect/>
          <a:stretch>
            <a:fillRect/>
          </a:stretch>
        </a:blipFill>
        <a:effectLst/>
      </p:bgPr>
    </p:bg>
    <p:spTree>
      <p:nvGrpSpPr>
        <p:cNvPr id="1" name=""/>
        <p:cNvGrpSpPr/>
        <p:nvPr/>
      </p:nvGrpSpPr>
      <p:grpSpPr>
        <a:xfrm>
          <a:off x="0" y="0"/>
          <a:ext cx="0" cy="0"/>
          <a:chOff x="0" y="0"/>
          <a:chExt cx="0" cy="0"/>
        </a:xfrm>
      </p:grpSpPr>
      <p:sp>
        <p:nvSpPr>
          <p:cNvPr id="34" name="矩形 12"/>
          <p:cNvSpPr/>
          <p:nvPr/>
        </p:nvSpPr>
        <p:spPr>
          <a:xfrm>
            <a:off x="0" y="6571163"/>
            <a:ext cx="12205939" cy="286837"/>
          </a:xfrm>
          <a:prstGeom prst="rect">
            <a:avLst/>
          </a:prstGeom>
          <a:solidFill>
            <a:srgbClr val="C00000"/>
          </a:solidFill>
          <a:ln w="19050" cap="flat" cmpd="sng" algn="ctr">
            <a:noFill/>
            <a:prstDash val="solid"/>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endParaRPr/>
          </a:p>
        </p:txBody>
      </p:sp>
      <p:sp>
        <p:nvSpPr>
          <p:cNvPr id="35" name="矩形 14"/>
          <p:cNvSpPr/>
          <p:nvPr/>
        </p:nvSpPr>
        <p:spPr>
          <a:xfrm>
            <a:off x="1027430" y="268060"/>
            <a:ext cx="9109519" cy="830997"/>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r>
              <a:rPr lang="zh-CN" altLang="en-US" sz="2400" b="1" dirty="0">
                <a:solidFill>
                  <a:srgbClr val="C00000"/>
                </a:solidFill>
                <a:latin typeface="思源黑体 CN Normal"/>
                <a:ea typeface="微软雅黑" panose="020B0503020204020204" pitchFamily="34" charset="-122"/>
              </a:rPr>
              <a:t>二、抓紧抓好粮食和重要农产品稳产保供</a:t>
            </a:r>
          </a:p>
          <a:p>
            <a:endParaRPr lang="en-US" altLang="zh-CN" sz="2400" b="1" dirty="0">
              <a:solidFill>
                <a:srgbClr val="C00000"/>
              </a:solidFill>
              <a:latin typeface="思源黑体 CN Normal"/>
              <a:ea typeface="微软雅黑" panose="020B0503020204020204" pitchFamily="34" charset="-122"/>
            </a:endParaRPr>
          </a:p>
        </p:txBody>
      </p:sp>
      <p:sp>
        <p:nvSpPr>
          <p:cNvPr id="36" name="Freeform 29"/>
          <p:cNvSpPr/>
          <p:nvPr/>
        </p:nvSpPr>
        <p:spPr>
          <a:xfrm>
            <a:off x="288469" y="221898"/>
            <a:ext cx="619956" cy="553991"/>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solidFill>
            <a:srgbClr val="C00000"/>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endParaRPr/>
          </a:p>
        </p:txBody>
      </p:sp>
      <p:pic>
        <p:nvPicPr>
          <p:cNvPr id="37" name="New picture"/>
          <p:cNvPicPr/>
          <p:nvPr/>
        </p:nvPicPr>
        <p:blipFill>
          <a:blip r:embed="rId3"/>
          <a:srcRect/>
          <a:stretch>
            <a:fillRect/>
          </a:stretch>
        </p:blipFill>
        <p:spPr>
          <a:xfrm>
            <a:off x="10538957" y="215452"/>
            <a:ext cx="1364574" cy="568573"/>
          </a:xfrm>
          <a:prstGeom prst="rect">
            <a:avLst/>
          </a:prstGeom>
          <a:ln>
            <a:noFill/>
          </a:ln>
        </p:spPr>
      </p:pic>
      <p:pic>
        <p:nvPicPr>
          <p:cNvPr id="38" name="New picture"/>
          <p:cNvPicPr/>
          <p:nvPr/>
        </p:nvPicPr>
        <p:blipFill>
          <a:blip r:embed="rId4"/>
          <a:srcRect/>
          <a:stretch>
            <a:fillRect/>
          </a:stretch>
        </p:blipFill>
        <p:spPr>
          <a:xfrm flipH="1">
            <a:off x="10751071" y="3643943"/>
            <a:ext cx="1658641" cy="3035178"/>
          </a:xfrm>
          <a:prstGeom prst="rect">
            <a:avLst/>
          </a:prstGeom>
          <a:ln>
            <a:noFill/>
          </a:ln>
        </p:spPr>
      </p:pic>
      <p:graphicFrame>
        <p:nvGraphicFramePr>
          <p:cNvPr id="4" name="图示 3">
            <a:extLst>
              <a:ext uri="{FF2B5EF4-FFF2-40B4-BE49-F238E27FC236}">
                <a16:creationId xmlns:a16="http://schemas.microsoft.com/office/drawing/2014/main" id="{56F7BDFD-5830-5C69-274C-1B927A677AFB}"/>
              </a:ext>
            </a:extLst>
          </p:cNvPr>
          <p:cNvGraphicFramePr/>
          <p:nvPr>
            <p:extLst>
              <p:ext uri="{D42A27DB-BD31-4B8C-83A1-F6EECF244321}">
                <p14:modId xmlns:p14="http://schemas.microsoft.com/office/powerpoint/2010/main" val="2600811573"/>
              </p:ext>
            </p:extLst>
          </p:nvPr>
        </p:nvGraphicFramePr>
        <p:xfrm>
          <a:off x="732542" y="1099057"/>
          <a:ext cx="10432028" cy="477080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583299732"/>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blipFill dpi="0">
          <a:blip r:embed="rId2"/>
          <a:srcRect/>
          <a:stretch>
            <a:fillRect/>
          </a:stretch>
        </a:blipFill>
        <a:effectLst/>
      </p:bgPr>
    </p:bg>
    <p:spTree>
      <p:nvGrpSpPr>
        <p:cNvPr id="1" name=""/>
        <p:cNvGrpSpPr/>
        <p:nvPr/>
      </p:nvGrpSpPr>
      <p:grpSpPr>
        <a:xfrm>
          <a:off x="0" y="0"/>
          <a:ext cx="0" cy="0"/>
          <a:chOff x="0" y="0"/>
          <a:chExt cx="0" cy="0"/>
        </a:xfrm>
      </p:grpSpPr>
      <p:sp>
        <p:nvSpPr>
          <p:cNvPr id="34" name="矩形 12"/>
          <p:cNvSpPr/>
          <p:nvPr/>
        </p:nvSpPr>
        <p:spPr>
          <a:xfrm>
            <a:off x="0" y="6571163"/>
            <a:ext cx="12205939" cy="286837"/>
          </a:xfrm>
          <a:prstGeom prst="rect">
            <a:avLst/>
          </a:prstGeom>
          <a:solidFill>
            <a:srgbClr val="C00000"/>
          </a:solidFill>
          <a:ln w="19050" cap="flat" cmpd="sng" algn="ctr">
            <a:noFill/>
            <a:prstDash val="solid"/>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endParaRPr/>
          </a:p>
        </p:txBody>
      </p:sp>
      <p:sp>
        <p:nvSpPr>
          <p:cNvPr id="35" name="矩形 14"/>
          <p:cNvSpPr/>
          <p:nvPr/>
        </p:nvSpPr>
        <p:spPr>
          <a:xfrm>
            <a:off x="1027430" y="268060"/>
            <a:ext cx="9109519" cy="830997"/>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r>
              <a:rPr lang="zh-CN" altLang="en-US" sz="2400" b="1" dirty="0">
                <a:solidFill>
                  <a:srgbClr val="C00000"/>
                </a:solidFill>
                <a:latin typeface="思源黑体 CN Normal"/>
                <a:ea typeface="微软雅黑" panose="020B0503020204020204" pitchFamily="34" charset="-122"/>
              </a:rPr>
              <a:t>三、加强农业基础设施建设</a:t>
            </a:r>
          </a:p>
          <a:p>
            <a:endParaRPr lang="en-US" altLang="zh-CN" sz="2400" b="1" dirty="0">
              <a:solidFill>
                <a:srgbClr val="C00000"/>
              </a:solidFill>
              <a:latin typeface="思源黑体 CN Normal"/>
              <a:ea typeface="微软雅黑" panose="020B0503020204020204" pitchFamily="34" charset="-122"/>
            </a:endParaRPr>
          </a:p>
        </p:txBody>
      </p:sp>
      <p:sp>
        <p:nvSpPr>
          <p:cNvPr id="36" name="Freeform 29"/>
          <p:cNvSpPr/>
          <p:nvPr/>
        </p:nvSpPr>
        <p:spPr>
          <a:xfrm>
            <a:off x="288469" y="221898"/>
            <a:ext cx="619956" cy="553991"/>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solidFill>
            <a:srgbClr val="C00000"/>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endParaRPr/>
          </a:p>
        </p:txBody>
      </p:sp>
      <p:pic>
        <p:nvPicPr>
          <p:cNvPr id="37" name="New picture"/>
          <p:cNvPicPr/>
          <p:nvPr/>
        </p:nvPicPr>
        <p:blipFill>
          <a:blip r:embed="rId3"/>
          <a:srcRect/>
          <a:stretch>
            <a:fillRect/>
          </a:stretch>
        </p:blipFill>
        <p:spPr>
          <a:xfrm>
            <a:off x="10538957" y="215452"/>
            <a:ext cx="1364574" cy="568573"/>
          </a:xfrm>
          <a:prstGeom prst="rect">
            <a:avLst/>
          </a:prstGeom>
          <a:ln>
            <a:noFill/>
          </a:ln>
        </p:spPr>
      </p:pic>
      <p:pic>
        <p:nvPicPr>
          <p:cNvPr id="38" name="New picture"/>
          <p:cNvPicPr/>
          <p:nvPr/>
        </p:nvPicPr>
        <p:blipFill>
          <a:blip r:embed="rId4"/>
          <a:srcRect/>
          <a:stretch>
            <a:fillRect/>
          </a:stretch>
        </p:blipFill>
        <p:spPr>
          <a:xfrm flipH="1">
            <a:off x="10751071" y="3643943"/>
            <a:ext cx="1658641" cy="3035178"/>
          </a:xfrm>
          <a:prstGeom prst="rect">
            <a:avLst/>
          </a:prstGeom>
          <a:ln>
            <a:noFill/>
          </a:ln>
        </p:spPr>
      </p:pic>
      <p:graphicFrame>
        <p:nvGraphicFramePr>
          <p:cNvPr id="4" name="图示 3">
            <a:extLst>
              <a:ext uri="{FF2B5EF4-FFF2-40B4-BE49-F238E27FC236}">
                <a16:creationId xmlns:a16="http://schemas.microsoft.com/office/drawing/2014/main" id="{10386395-A552-DD72-AC24-345548D75680}"/>
              </a:ext>
            </a:extLst>
          </p:cNvPr>
          <p:cNvGraphicFramePr/>
          <p:nvPr>
            <p:extLst>
              <p:ext uri="{D42A27DB-BD31-4B8C-83A1-F6EECF244321}">
                <p14:modId xmlns:p14="http://schemas.microsoft.com/office/powerpoint/2010/main" val="1532696682"/>
              </p:ext>
            </p:extLst>
          </p:nvPr>
        </p:nvGraphicFramePr>
        <p:xfrm>
          <a:off x="100705" y="683558"/>
          <a:ext cx="10962968" cy="465065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419165614"/>
      </p:ext>
    </p:extLst>
  </p:cSld>
  <p:clrMapOvr>
    <a:masterClrMapping/>
  </p:clrMapOvr>
  <p:transition spd="med">
    <p:fade/>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Uigh" typeface="Microsoft Uighur"/>
        <a:font script="Beng" typeface="Vrinda"/>
        <a:font script="Thai" typeface="Angsana New"/>
        <a:font script="Syre" typeface="Estrangelo Edessa"/>
        <a:font script="Syrj" typeface="Estrangelo Edessa"/>
        <a:font script="Mlym" typeface="Kartika"/>
        <a:font script="Nkoo" typeface="Ebrima"/>
        <a:font script="Yiii" typeface="Microsoft Yi Baiti"/>
        <a:font script="Cher" typeface="Plantagenet Cherokee"/>
        <a:font script="Orya" typeface="Kalinga"/>
        <a:font script="Geor" typeface="Sylfaen"/>
        <a:font script="Gujr" typeface="Shruti"/>
        <a:font script="Viet" typeface="Times New Roman"/>
        <a:font script="Tale" typeface="Microsoft Tai Le"/>
        <a:font script="Arab" typeface="Times New Roman"/>
        <a:font script="Hebr" typeface="Times New Roman"/>
        <a:font script="Bopo" typeface="Microsoft JhengHei"/>
        <a:font script="Telu" typeface="Gautami"/>
        <a:font script="Ethi" typeface="Nyala"/>
        <a:font script="Lisu" typeface="Segoe UI"/>
        <a:font script="Jpan" typeface="游ゴシック Light"/>
        <a:font script="Sora" typeface="Nirmala UI"/>
        <a:font script="Talu" typeface="Microsoft New Tai Lue"/>
        <a:font script="Armn" typeface="Arial"/>
        <a:font script="Sinh" typeface="Iskoola Pota"/>
        <a:font script="Taml" typeface="Latha"/>
        <a:font script="Tfng" typeface="Ebrima"/>
        <a:font script="Syrn" typeface="Estrangelo Edessa"/>
        <a:font script="Deva" typeface="Mangal"/>
        <a:font script="Knda" typeface="Tunga"/>
        <a:font script="Tibt" typeface="Microsoft Himalaya"/>
        <a:font script="Khmr" typeface="MoolBoran"/>
        <a:font script="Mymr" typeface="Myanmar Text"/>
        <a:font script="Olck" typeface="Nirmala UI"/>
        <a:font script="Bugi" typeface="Leelawadee UI"/>
        <a:font script="Java" typeface="Javanese Text"/>
        <a:font script="Hant" typeface="新細明體"/>
        <a:font script="Laoo" typeface="DokChampa"/>
        <a:font script="Mong" typeface="Mongolian Baiti"/>
        <a:font script="Hans" typeface="等线 Light"/>
        <a:font script="Phag" typeface="Phagspa"/>
        <a:font script="Guru" typeface="Raavi"/>
        <a:font script="Osma" typeface="Ebrima"/>
        <a:font script="Thaa" typeface="MV Boli"/>
        <a:font script="Cans" typeface="Euphemia"/>
        <a:font script="Hang" typeface="맑은 고딕"/>
        <a:font script="Syrc" typeface="Estrangelo Edessa"/>
      </a:majorFont>
      <a:minorFont>
        <a:latin typeface="等线" panose="020F0502020204030204"/>
        <a:ea typeface=""/>
        <a:cs typeface=""/>
        <a:font script="Uigh" typeface="Microsoft Uighur"/>
        <a:font script="Beng" typeface="Vrinda"/>
        <a:font script="Thai" typeface="Cordia New"/>
        <a:font script="Syre" typeface="Estrangelo Edessa"/>
        <a:font script="Syrj" typeface="Estrangelo Edessa"/>
        <a:font script="Mlym" typeface="Kartika"/>
        <a:font script="Nkoo" typeface="Ebrima"/>
        <a:font script="Yiii" typeface="Microsoft Yi Baiti"/>
        <a:font script="Cher" typeface="Plantagenet Cherokee"/>
        <a:font script="Orya" typeface="Kalinga"/>
        <a:font script="Geor" typeface="Sylfaen"/>
        <a:font script="Gujr" typeface="Shruti"/>
        <a:font script="Viet" typeface="Arial"/>
        <a:font script="Tale" typeface="Microsoft Tai Le"/>
        <a:font script="Arab" typeface="Arial"/>
        <a:font script="Hebr" typeface="Arial"/>
        <a:font script="Bopo" typeface="Microsoft JhengHei"/>
        <a:font script="Telu" typeface="Gautami"/>
        <a:font script="Ethi" typeface="Nyala"/>
        <a:font script="Lisu" typeface="Segoe UI"/>
        <a:font script="Jpan" typeface="游ゴシック"/>
        <a:font script="Sora" typeface="Nirmala UI"/>
        <a:font script="Talu" typeface="Microsoft New Tai Lue"/>
        <a:font script="Armn" typeface="Arial"/>
        <a:font script="Sinh" typeface="Iskoola Pota"/>
        <a:font script="Taml" typeface="Latha"/>
        <a:font script="Tfng" typeface="Ebrima"/>
        <a:font script="Syrn" typeface="Estrangelo Edessa"/>
        <a:font script="Deva" typeface="Mangal"/>
        <a:font script="Knda" typeface="Tunga"/>
        <a:font script="Tibt" typeface="Microsoft Himalaya"/>
        <a:font script="Khmr" typeface="DaunPenh"/>
        <a:font script="Mymr" typeface="Myanmar Text"/>
        <a:font script="Olck" typeface="Nirmala UI"/>
        <a:font script="Bugi" typeface="Leelawadee UI"/>
        <a:font script="Java" typeface="Javanese Text"/>
        <a:font script="Hant" typeface="新細明體"/>
        <a:font script="Laoo" typeface="DokChampa"/>
        <a:font script="Mong" typeface="Mongolian Baiti"/>
        <a:font script="Hans" typeface="等线"/>
        <a:font script="Phag" typeface="Phagspa"/>
        <a:font script="Guru" typeface="Raavi"/>
        <a:font script="Osma" typeface="Ebrima"/>
        <a:font script="Thaa" typeface="MV Boli"/>
        <a:font script="Cans" typeface="Euphemia"/>
        <a:font script="Hang" typeface="맑은 고딕"/>
        <a:font script="Syrc" typeface="Estrangelo Edess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tileRect/>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tileRect/>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tileRect/>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352</TotalTime>
  <Words>1584</Words>
  <Application>Microsoft Office PowerPoint</Application>
  <PresentationFormat>宽屏</PresentationFormat>
  <Paragraphs>124</Paragraphs>
  <Slides>28</Slides>
  <Notes>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28</vt:i4>
      </vt:variant>
    </vt:vector>
  </HeadingPairs>
  <TitlesOfParts>
    <vt:vector size="40" baseType="lpstr">
      <vt:lpstr>PingFangSC-Regular</vt:lpstr>
      <vt:lpstr>等线</vt:lpstr>
      <vt:lpstr>等线 Light</vt:lpstr>
      <vt:lpstr>黑体</vt:lpstr>
      <vt:lpstr>思源等宽 N</vt:lpstr>
      <vt:lpstr>思源黑体 CN Normal</vt:lpstr>
      <vt:lpstr>宋体</vt:lpstr>
      <vt:lpstr>微软雅黑</vt:lpstr>
      <vt:lpstr>Arial</vt:lpstr>
      <vt:lpstr>Calibri</vt:lpstr>
      <vt:lpstr>Office 主题​​</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Liu JP</dc:creator>
  <cp:lastModifiedBy>ki kio</cp:lastModifiedBy>
  <cp:revision>35</cp:revision>
  <dcterms:created xsi:type="dcterms:W3CDTF">2020-12-30T08:37:22Z</dcterms:created>
  <dcterms:modified xsi:type="dcterms:W3CDTF">2023-03-16T07:00:50Z</dcterms:modified>
</cp:coreProperties>
</file>