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embeddedFontLst>
    <p:embeddedFont>
      <p:font typeface="Helvetica Neue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hgjZKOV5uN2fToCoXq0oKhua19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regular.fntdata"/><Relationship Id="rId14" Type="http://schemas.openxmlformats.org/officeDocument/2006/relationships/slide" Target="slides/slide9.xml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343090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0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FS-M8K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5013960"/>
            <a:ext cx="6400800" cy="1336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US" sz="20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Sistema de Archivos para Microcontroladores de 8 KB</a:t>
            </a:r>
            <a:endParaRPr/>
          </a:p>
        </p:txBody>
      </p:sp>
      <p:pic>
        <p:nvPicPr>
          <p:cNvPr descr="Un circuito electrónico&#10;&#10;El contenido generado por IA puede ser incorrecto."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9360" y="897636"/>
            <a:ext cx="3789680" cy="2522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000" u="sng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Índice</a:t>
            </a:r>
            <a:endParaRPr u="sng"/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0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Introducción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0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Objetivo del Proyecto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0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Características del Sistema de archivos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0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Funcionamiento del Sistema de archivos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0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Aplicaciones aplicables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0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Mejoras Futuras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8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Introducción</a:t>
            </a:r>
            <a:endParaRPr sz="2800"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 el contexto de los </a:t>
            </a:r>
            <a:r>
              <a:rPr b="1" lang="en-US" sz="20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sistemas embebidos</a:t>
            </a:r>
            <a:r>
              <a:rPr lang="en-US" sz="20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los </a:t>
            </a:r>
            <a:r>
              <a:rPr b="1" lang="en-US" sz="20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microcontroladores</a:t>
            </a:r>
            <a:r>
              <a:rPr lang="en-US" sz="20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el </a:t>
            </a:r>
            <a:r>
              <a:rPr b="1" lang="en-US" sz="20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Internet de las Cosas (IoT)</a:t>
            </a:r>
            <a:r>
              <a:rPr lang="en-US" sz="20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es común encontrar dispositivos con recursos extremadamente limitados ya sea por: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Poca memoria RAM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Almacenamiento restringido y sin soporte para sistemas de archivos complejos.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Circuiteria simple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8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Objetivo del Proyecto</a:t>
            </a:r>
            <a:endParaRPr sz="2800"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0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Este proyecto presenta un </a:t>
            </a:r>
            <a:r>
              <a:rPr b="1" lang="en-US" sz="20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sistema de ficheros ligero y funcional, </a:t>
            </a:r>
            <a:r>
              <a:rPr lang="en-US" sz="20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 final prevalece: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 sz="20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Eficiencia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 sz="20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Simplicidad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 sz="20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Facilidad de integración</a:t>
            </a:r>
            <a:r>
              <a:rPr lang="en-US" sz="20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 plataformas como </a:t>
            </a:r>
            <a:r>
              <a:rPr b="1" lang="en-US" sz="20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Arduino</a:t>
            </a:r>
            <a:r>
              <a:rPr lang="en-US" sz="20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1" lang="en-US" sz="20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ESP32</a:t>
            </a:r>
            <a:r>
              <a:rPr lang="en-US" sz="20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u otros microcontroladores.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0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Diseñado para gestionar ficheros pequeños con una arquitectura clara y minimalista.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8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Características del Sistema de Archivos</a:t>
            </a:r>
            <a:endParaRPr sz="2800"/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•Tamaño de bloque: 512 bytes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/>
              <a:t>•Funcionalidades: crear, eliminar, renombrar archivos y directorios, cambio de permisos, gestión de fechas de acceso y modificación.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/>
              <a:t>•Soporte para jerarquía de directorios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/>
              <a:t>•Superbloque + tabla de inodos + bloques de datos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/>
              <a:t>•Sistema pequeño (~8 MB), ideal para sistemas con bajo almacenamiento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118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8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Funcionamiento del Sistema de Archivos</a:t>
            </a:r>
            <a:endParaRPr sz="2800"/>
          </a:p>
        </p:txBody>
      </p:sp>
      <p:sp>
        <p:nvSpPr>
          <p:cNvPr id="116" name="Google Shape;116;p6"/>
          <p:cNvSpPr txBox="1"/>
          <p:nvPr>
            <p:ph idx="1" type="body"/>
          </p:nvPr>
        </p:nvSpPr>
        <p:spPr>
          <a:xfrm>
            <a:off x="457200" y="116601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17" name="Google Shape;11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238" y="4042263"/>
            <a:ext cx="258127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9238" y="1311463"/>
            <a:ext cx="4162425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78038" y="1259088"/>
            <a:ext cx="3571875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8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Aplicaciones Ideales</a:t>
            </a:r>
            <a:endParaRPr sz="5200"/>
          </a:p>
        </p:txBody>
      </p:sp>
      <p:sp>
        <p:nvSpPr>
          <p:cNvPr id="125" name="Google Shape;125;p7"/>
          <p:cNvSpPr txBox="1"/>
          <p:nvPr>
            <p:ph idx="1" type="body"/>
          </p:nvPr>
        </p:nvSpPr>
        <p:spPr>
          <a:xfrm>
            <a:off x="457200" y="15902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•Microcontroladores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100"/>
              <a:t>•Dispositivos IoT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100"/>
              <a:t>•Sistemas operativos minimalistas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100"/>
              <a:t>•Sistemas embebidos con almacenamiento limitado</a:t>
            </a:r>
            <a:endParaRPr sz="2100"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8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Mejoras Futuras</a:t>
            </a:r>
            <a:endParaRPr sz="2800"/>
          </a:p>
        </p:txBody>
      </p:sp>
      <p:sp>
        <p:nvSpPr>
          <p:cNvPr id="131" name="Google Shape;131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•Automatización con IA:</a:t>
            </a:r>
            <a:endParaRPr sz="2000"/>
          </a:p>
          <a:p>
            <a:pPr indent="0" lvl="1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000"/>
              <a:t>- </a:t>
            </a:r>
            <a:r>
              <a:rPr lang="en-US" sz="2000"/>
              <a:t>Generación de documentación desde código fuente</a:t>
            </a:r>
            <a:endParaRPr sz="2000"/>
          </a:p>
          <a:p>
            <a:pPr indent="0" lvl="1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000"/>
              <a:t>- </a:t>
            </a:r>
            <a:r>
              <a:rPr lang="en-US" sz="2000"/>
              <a:t>Comentado automático del código</a:t>
            </a:r>
            <a:endParaRPr sz="2000"/>
          </a:p>
          <a:p>
            <a:pPr indent="0" lvl="1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000"/>
              <a:t>- </a:t>
            </a:r>
            <a:r>
              <a:rPr lang="en-US" sz="2000"/>
              <a:t>Creación de scripts de prueba por IA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/>
              <a:t>•Soporte para enlaces simbólicos</a:t>
            </a:r>
            <a:endParaRPr sz="20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/>
              <a:t>•Cambio de owner de los directorios y archivos (chown)</a:t>
            </a:r>
            <a:endParaRPr sz="2000">
              <a:solidFill>
                <a:srgbClr val="28282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</a:pPr>
            <a:r>
              <a:t/>
            </a:r>
            <a:endParaRPr sz="7200"/>
          </a:p>
          <a:p>
            <a:pPr indent="0" lvl="0" marL="0" rtl="0" algn="ctr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</a:pPr>
            <a:r>
              <a:rPr lang="en-US" sz="3300">
                <a:solidFill>
                  <a:srgbClr val="28282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GRACIAS</a:t>
            </a:r>
            <a:endParaRPr sz="6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