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076138319" r:id="rId5"/>
    <p:sldId id="2147470699" r:id="rId6"/>
    <p:sldId id="2147470700" r:id="rId7"/>
    <p:sldId id="2147470708" r:id="rId8"/>
    <p:sldId id="2147470709" r:id="rId9"/>
    <p:sldId id="2147470710" r:id="rId10"/>
    <p:sldId id="2147470711" r:id="rId11"/>
    <p:sldId id="2147470712" r:id="rId12"/>
    <p:sldId id="2147470713" r:id="rId13"/>
    <p:sldId id="2147470714" r:id="rId14"/>
    <p:sldId id="2147470716" r:id="rId15"/>
    <p:sldId id="2147470715" r:id="rId16"/>
    <p:sldId id="2147470717" r:id="rId17"/>
    <p:sldId id="2147470702" r:id="rId18"/>
    <p:sldId id="2147470706" r:id="rId19"/>
    <p:sldId id="2147470705" r:id="rId20"/>
    <p:sldId id="2147470703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A2637B-DCBB-AA08-2CAC-5F829B77C13D}" name="Nataliia Bubniuk" initials="NB" userId="S::nataliia.bubniuk@avenga.com::6c3c03ec-9287-4965-91ac-b96f572c91b8" providerId="AD"/>
  <p188:author id="{5386DF7D-9FB6-67FC-B8CE-949E147E9323}" name="Lucie Mala" initials="" userId="S::Lucie.Mala@qinshift.com::6f241ae7-804a-4668-b6ce-ad643a6a7640" providerId="AD"/>
  <p188:author id="{C473209E-F00D-7ABE-5F46-951645D095F8}" name="Ulyana Stolyarova" initials="US" userId="S::ulyana.stolyarova@avenga.com::6c37f35a-db30-4531-bd49-ff11e6986949" providerId="AD"/>
  <p188:author id="{AE388FAB-5165-D3B6-64F8-67CEA2F8DD84}" name="Markus Stuhr" initials="" userId="S::markus.stuhr@avenga.com::ca175e85-949c-49c2-9494-a58fd1cb6710" providerId="AD"/>
  <p188:author id="{70E775FB-2E71-5965-5C39-7513980D1865}" name="Michal Horava" initials="" userId="S::Michal.Horava@qinshift.com::b272f208-0cd0-4a0b-a3f2-18a7a2574c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00E"/>
    <a:srgbClr val="B8000B"/>
    <a:srgbClr val="F0ECE4"/>
    <a:srgbClr val="F4F400"/>
    <a:srgbClr val="D3D300"/>
    <a:srgbClr val="DD2C00"/>
    <a:srgbClr val="E0DACE"/>
    <a:srgbClr val="DE2C00"/>
    <a:srgbClr val="CFC5B4"/>
    <a:srgbClr val="2C1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/>
    <p:restoredTop sz="94733"/>
  </p:normalViewPr>
  <p:slideViewPr>
    <p:cSldViewPr snapToGrid="0">
      <p:cViewPr>
        <p:scale>
          <a:sx n="190" d="100"/>
          <a:sy n="190" d="100"/>
        </p:scale>
        <p:origin x="432" y="592"/>
      </p:cViewPr>
      <p:guideLst>
        <p:guide orient="horz" pos="2160"/>
        <p:guide pos="21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F12F0B-A7BB-2166-5C9B-807056A92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268D5-4C32-456F-29E2-93DB321BBD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7977B-057F-DA49-9868-9701A02ADEF2}" type="datetimeFigureOut">
              <a:rPr lang="en-CZ" smtClean="0"/>
              <a:t>9/4/25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05E76-8EE0-9AE6-B20A-00CD934DD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FF6D2-6A08-7FA9-A48D-914948EA64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EC657-4069-6843-9800-DF0EB07A757F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037960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5907F-8BB3-BA4C-93B5-52119772435D}" type="datetimeFigureOut">
              <a:t>9/4/25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AC5D2-7760-C24A-83B6-2E8A1C1DB8E2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34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4">
            <a:extLst>
              <a:ext uri="{FF2B5EF4-FFF2-40B4-BE49-F238E27FC236}">
                <a16:creationId xmlns:a16="http://schemas.microsoft.com/office/drawing/2014/main" id="{00FAB424-FD7E-40BC-F00B-6C693E1108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000" y="6112800"/>
            <a:ext cx="2880000" cy="141642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cs-CZ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cs-CZ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endParaRPr lang="cs-CZ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1FB84E-C6FC-AC02-8C7C-4A8B1D0DD9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0000" y="972000"/>
            <a:ext cx="5569200" cy="2311200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6000"/>
              </a:lnSpc>
              <a:spcBef>
                <a:spcPts val="0"/>
              </a:spcBef>
              <a:buNone/>
              <a:defRPr sz="65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cs-CZ" sz="65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Compelling</a:t>
            </a:r>
            <a:r>
              <a:rPr lang="cs-CZ" sz="6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65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cs-CZ" sz="6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65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</a:t>
            </a:r>
            <a:endParaRPr lang="cs-CZ" sz="65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A83DF4-4494-8D6A-E76C-B42423A54D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402000"/>
            <a:ext cx="5569200" cy="191847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None/>
              <a:defRPr sz="1300">
                <a:solidFill>
                  <a:schemeClr val="bg1"/>
                </a:solidFill>
              </a:defRPr>
            </a:lvl1pPr>
          </a:lstStyle>
          <a:p>
            <a:pPr>
              <a:lnSpc>
                <a:spcPts val="1600"/>
              </a:lnSpc>
            </a:pP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presentation’s</a:t>
            </a:r>
            <a:r>
              <a:rPr lang="cs-CZ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s-CZ" sz="13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endParaRPr lang="cs-CZ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D7909C-C684-B590-EFEA-0C74BB20EF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186" y="311855"/>
            <a:ext cx="1332411" cy="2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7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s, Small headlin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Přímá spojnice 2">
            <a:extLst>
              <a:ext uri="{FF2B5EF4-FFF2-40B4-BE49-F238E27FC236}">
                <a16:creationId xmlns:a16="http://schemas.microsoft.com/office/drawing/2014/main" id="{2BBBA29C-C347-C1F3-3B13-AFF4AB2F1FF4}"/>
              </a:ext>
            </a:extLst>
          </p:cNvPr>
          <p:cNvCxnSpPr>
            <a:cxnSpLocks/>
          </p:cNvCxnSpPr>
          <p:nvPr userDrawn="1"/>
        </p:nvCxnSpPr>
        <p:spPr>
          <a:xfrm flipH="1">
            <a:off x="360000" y="612000"/>
            <a:ext cx="11448000" cy="0"/>
          </a:xfrm>
          <a:prstGeom prst="line">
            <a:avLst/>
          </a:prstGeom>
          <a:ln w="889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E239B-5BED-99F6-37E6-31777143F0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828000"/>
            <a:ext cx="2867025" cy="666849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err="1"/>
              <a:t>Impactfull</a:t>
            </a:r>
            <a:r>
              <a:rPr lang="en-GB"/>
              <a:t> headline comes here</a:t>
            </a:r>
          </a:p>
        </p:txBody>
      </p:sp>
      <p:sp>
        <p:nvSpPr>
          <p:cNvPr id="2" name="Text Placeholder 34">
            <a:extLst>
              <a:ext uri="{FF2B5EF4-FFF2-40B4-BE49-F238E27FC236}">
                <a16:creationId xmlns:a16="http://schemas.microsoft.com/office/drawing/2014/main" id="{D2BBDAE5-90A1-2C8A-6BDF-1DF1CDEF1A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000" y="252000"/>
            <a:ext cx="2880000" cy="141642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/>
            </a:lvl1pPr>
          </a:lstStyle>
          <a:p>
            <a:pPr>
              <a:lnSpc>
                <a:spcPts val="1200"/>
              </a:lnSpc>
            </a:pPr>
            <a:r>
              <a:rPr lang="cs-CZ" sz="900">
                <a:latin typeface="Arial" panose="020B0604020202020204" pitchFamily="34" charset="0"/>
                <a:cs typeface="Arial" panose="020B0604020202020204" pitchFamily="34" charset="0"/>
              </a:rPr>
              <a:t>Kafka v kostce</a:t>
            </a:r>
          </a:p>
        </p:txBody>
      </p:sp>
    </p:spTree>
    <p:extLst>
      <p:ext uri="{BB962C8B-B14F-4D97-AF65-F5344CB8AC3E}">
        <p14:creationId xmlns:p14="http://schemas.microsoft.com/office/powerpoint/2010/main" val="37109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3B20BAF-6C4D-91A2-B344-767C1ADE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4ACB531-9DAA-D38B-FCD2-A346E609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BD91BD-99F1-9F50-58F9-44BD5DEF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D41E5-1163-0748-9372-7A672E666A80}" type="datetimeFigureOut">
              <a:t>9/4/25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DFDBAA-9FD3-C79F-B089-98144A40B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9B8B6D7-1C9B-C1EC-589B-6561A2A8A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26FED-AB70-6D4F-B863-A7D545074FD7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328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8B9AF-6E2A-322A-CA14-9FD61423773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9999" y="972000"/>
            <a:ext cx="8195421" cy="769441"/>
          </a:xfr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Kafka v kostce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DDE9D-7224-BB96-CA36-960E6818EB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7628" y="1902593"/>
            <a:ext cx="4211095" cy="591836"/>
          </a:xfrm>
        </p:spPr>
        <p:txBody>
          <a:bodyPr/>
          <a:lstStyle/>
          <a:p>
            <a:pPr>
              <a:lnSpc>
                <a:spcPts val="2220"/>
              </a:lnSpc>
            </a:pPr>
            <a:r>
              <a:rPr lang="en-US" sz="1800" noProof="0" dirty="0">
                <a:latin typeface="Arial"/>
                <a:cs typeface="Arial"/>
              </a:rPr>
              <a:t>Drobné nakoukání do báječného světa distribuovaných datových streamů</a:t>
            </a:r>
          </a:p>
        </p:txBody>
      </p:sp>
    </p:spTree>
    <p:extLst>
      <p:ext uri="{BB962C8B-B14F-4D97-AF65-F5344CB8AC3E}">
        <p14:creationId xmlns:p14="http://schemas.microsoft.com/office/powerpoint/2010/main" val="98462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462D1-2B8C-6313-724A-7E6F4AF81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F537397-B053-8018-D040-E395C113BD63}"/>
              </a:ext>
            </a:extLst>
          </p:cNvPr>
          <p:cNvGrpSpPr/>
          <p:nvPr/>
        </p:nvGrpSpPr>
        <p:grpSpPr>
          <a:xfrm>
            <a:off x="8342560" y="1501456"/>
            <a:ext cx="2414081" cy="4525849"/>
            <a:chOff x="7476287" y="1938505"/>
            <a:chExt cx="2414081" cy="452584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3D4CC99-A56E-CD8B-F855-5213FCA00F7E}"/>
                </a:ext>
              </a:extLst>
            </p:cNvPr>
            <p:cNvSpPr/>
            <p:nvPr/>
          </p:nvSpPr>
          <p:spPr>
            <a:xfrm>
              <a:off x="7476287" y="1938505"/>
              <a:ext cx="2414081" cy="39920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1" name="Up Arrow Callout 110">
              <a:extLst>
                <a:ext uri="{FF2B5EF4-FFF2-40B4-BE49-F238E27FC236}">
                  <a16:creationId xmlns:a16="http://schemas.microsoft.com/office/drawing/2014/main" id="{2B52A5E0-D61F-3A0F-520B-C4C775229EC5}"/>
                </a:ext>
              </a:extLst>
            </p:cNvPr>
            <p:cNvSpPr/>
            <p:nvPr/>
          </p:nvSpPr>
          <p:spPr>
            <a:xfrm>
              <a:off x="8149003" y="5999423"/>
              <a:ext cx="1157460" cy="464931"/>
            </a:xfrm>
            <a:prstGeom prst="upArrowCallout">
              <a:avLst/>
            </a:prstGeom>
            <a:solidFill>
              <a:srgbClr val="E0DACE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rgbClr val="7030A0"/>
                  </a:solidFill>
                </a:rPr>
                <a:t>broker</a:t>
              </a:r>
            </a:p>
          </p:txBody>
        </p:sp>
      </p:grp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5268EFD-762F-66B4-936A-5113203F99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6144732" cy="333425"/>
          </a:xfrm>
        </p:spPr>
        <p:txBody>
          <a:bodyPr/>
          <a:lstStyle/>
          <a:p>
            <a:r>
              <a:rPr lang="cs-CZ" dirty="0"/>
              <a:t>Základy Kafky: Topic, partition, offset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E258C08-5625-A478-2C41-03B2F1B52FE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9933E0-152E-4FA8-36C6-ADE4B2FEA6FA}"/>
              </a:ext>
            </a:extLst>
          </p:cNvPr>
          <p:cNvGrpSpPr/>
          <p:nvPr/>
        </p:nvGrpSpPr>
        <p:grpSpPr>
          <a:xfrm>
            <a:off x="8702456" y="3551919"/>
            <a:ext cx="1650180" cy="207590"/>
            <a:chOff x="3408562" y="4302640"/>
            <a:chExt cx="1650180" cy="20759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77EF97-D5DB-3B79-D82D-2DD22CA1770B}"/>
                </a:ext>
              </a:extLst>
            </p:cNvPr>
            <p:cNvSpPr/>
            <p:nvPr/>
          </p:nvSpPr>
          <p:spPr>
            <a:xfrm>
              <a:off x="3408562" y="4302640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6B22D9-15D7-1CAB-3B05-CF465AC79AD3}"/>
                </a:ext>
              </a:extLst>
            </p:cNvPr>
            <p:cNvSpPr/>
            <p:nvPr/>
          </p:nvSpPr>
          <p:spPr>
            <a:xfrm>
              <a:off x="3889534" y="4302640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FE6BE9-7F71-EA84-D750-8ADED9DDF87A}"/>
                </a:ext>
              </a:extLst>
            </p:cNvPr>
            <p:cNvSpPr/>
            <p:nvPr/>
          </p:nvSpPr>
          <p:spPr>
            <a:xfrm>
              <a:off x="4370506" y="4302640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F59BF2-E239-C409-9935-4D4ACF285B3E}"/>
                </a:ext>
              </a:extLst>
            </p:cNvPr>
            <p:cNvSpPr/>
            <p:nvPr/>
          </p:nvSpPr>
          <p:spPr>
            <a:xfrm>
              <a:off x="4851478" y="4302966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D1174E-30D7-CBB7-AB62-2FCE166069A2}"/>
              </a:ext>
            </a:extLst>
          </p:cNvPr>
          <p:cNvGrpSpPr/>
          <p:nvPr/>
        </p:nvGrpSpPr>
        <p:grpSpPr>
          <a:xfrm>
            <a:off x="8702456" y="4250945"/>
            <a:ext cx="1650180" cy="207590"/>
            <a:chOff x="3408562" y="4949252"/>
            <a:chExt cx="1650180" cy="20759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DF9584-2B04-983F-B27C-5806B8950500}"/>
                </a:ext>
              </a:extLst>
            </p:cNvPr>
            <p:cNvSpPr/>
            <p:nvPr/>
          </p:nvSpPr>
          <p:spPr>
            <a:xfrm>
              <a:off x="3408562" y="4949252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DD4B57-8DC2-5D5C-1865-C4BEFC45C700}"/>
                </a:ext>
              </a:extLst>
            </p:cNvPr>
            <p:cNvSpPr/>
            <p:nvPr/>
          </p:nvSpPr>
          <p:spPr>
            <a:xfrm>
              <a:off x="3889534" y="4949252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BD3604-6792-D4C7-79F6-13924325BBF6}"/>
                </a:ext>
              </a:extLst>
            </p:cNvPr>
            <p:cNvSpPr/>
            <p:nvPr/>
          </p:nvSpPr>
          <p:spPr>
            <a:xfrm>
              <a:off x="4370506" y="4949252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3F6C3A-4230-B7C9-1D73-88D3B16E58D0}"/>
                </a:ext>
              </a:extLst>
            </p:cNvPr>
            <p:cNvSpPr/>
            <p:nvPr/>
          </p:nvSpPr>
          <p:spPr>
            <a:xfrm>
              <a:off x="4851478" y="4949578"/>
              <a:ext cx="207264" cy="207264"/>
            </a:xfrm>
            <a:prstGeom prst="ellipse">
              <a:avLst/>
            </a:prstGeom>
            <a:solidFill>
              <a:schemeClr val="tx2">
                <a:alpha val="6688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007B3D0-7243-BF5B-675C-E56AAF92A54F}"/>
              </a:ext>
            </a:extLst>
          </p:cNvPr>
          <p:cNvSpPr/>
          <p:nvPr/>
        </p:nvSpPr>
        <p:spPr>
          <a:xfrm>
            <a:off x="8491137" y="2576044"/>
            <a:ext cx="2135207" cy="205657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921BD-E9A6-F8D2-3246-7BFCA8CFF65C}"/>
              </a:ext>
            </a:extLst>
          </p:cNvPr>
          <p:cNvSpPr/>
          <p:nvPr/>
        </p:nvSpPr>
        <p:spPr>
          <a:xfrm>
            <a:off x="8634828" y="2730392"/>
            <a:ext cx="1812363" cy="452917"/>
          </a:xfrm>
          <a:prstGeom prst="rect">
            <a:avLst/>
          </a:prstGeom>
          <a:noFill/>
          <a:ln>
            <a:solidFill>
              <a:srgbClr val="DD2C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9B0928-3962-4332-55CD-9D5A0892F2AC}"/>
              </a:ext>
            </a:extLst>
          </p:cNvPr>
          <p:cNvSpPr/>
          <p:nvPr/>
        </p:nvSpPr>
        <p:spPr>
          <a:xfrm>
            <a:off x="10145372" y="2853545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507345-4E03-96C5-5A26-625C062CBEE1}"/>
              </a:ext>
            </a:extLst>
          </p:cNvPr>
          <p:cNvSpPr/>
          <p:nvPr/>
        </p:nvSpPr>
        <p:spPr>
          <a:xfrm>
            <a:off x="8702456" y="2853219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52025B-D2C9-DA0B-16B3-79D5ECBBA3AD}"/>
              </a:ext>
            </a:extLst>
          </p:cNvPr>
          <p:cNvSpPr/>
          <p:nvPr/>
        </p:nvSpPr>
        <p:spPr>
          <a:xfrm>
            <a:off x="9642669" y="2853219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BF3B9B7-2D4A-B057-FF12-DF4D51E08046}"/>
              </a:ext>
            </a:extLst>
          </p:cNvPr>
          <p:cNvSpPr/>
          <p:nvPr/>
        </p:nvSpPr>
        <p:spPr>
          <a:xfrm>
            <a:off x="9190266" y="2853219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7F15EB6-C338-9A02-C98C-A2603A480EA9}"/>
              </a:ext>
            </a:extLst>
          </p:cNvPr>
          <p:cNvGrpSpPr/>
          <p:nvPr/>
        </p:nvGrpSpPr>
        <p:grpSpPr>
          <a:xfrm>
            <a:off x="7080491" y="3113674"/>
            <a:ext cx="1084994" cy="1051610"/>
            <a:chOff x="7674429" y="2906486"/>
            <a:chExt cx="914400" cy="914400"/>
          </a:xfrm>
        </p:grpSpPr>
        <p:sp>
          <p:nvSpPr>
            <p:cNvPr id="36" name="Pie 35">
              <a:extLst>
                <a:ext uri="{FF2B5EF4-FFF2-40B4-BE49-F238E27FC236}">
                  <a16:creationId xmlns:a16="http://schemas.microsoft.com/office/drawing/2014/main" id="{BC2E5813-396F-DCD0-4FF7-C1ED466DF2AF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AD08DB-0FE1-6D20-0E3D-918AFFB55E02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10E0B2F-DCD8-15F9-CEA3-469A3BEFE258}"/>
              </a:ext>
            </a:extLst>
          </p:cNvPr>
          <p:cNvGrpSpPr/>
          <p:nvPr/>
        </p:nvGrpSpPr>
        <p:grpSpPr>
          <a:xfrm>
            <a:off x="7036846" y="2122734"/>
            <a:ext cx="2579066" cy="2144100"/>
            <a:chOff x="7036846" y="2122734"/>
            <a:chExt cx="2579066" cy="2144100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32C28F0-CD0C-5DAE-046E-ED421AFEF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0985" y="3099803"/>
              <a:ext cx="1169281" cy="555748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F2FE236-B0F5-A3CA-4BEF-EF0030CEB46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207" y="3661693"/>
              <a:ext cx="1563799" cy="60514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E513B0B-0CD3-0EEC-87D5-9A4C91E22BA8}"/>
                </a:ext>
              </a:extLst>
            </p:cNvPr>
            <p:cNvCxnSpPr>
              <a:cxnSpLocks/>
            </p:cNvCxnSpPr>
            <p:nvPr/>
          </p:nvCxnSpPr>
          <p:spPr>
            <a:xfrm>
              <a:off x="8030206" y="3655551"/>
              <a:ext cx="1585706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ular Callout 106">
              <a:extLst>
                <a:ext uri="{FF2B5EF4-FFF2-40B4-BE49-F238E27FC236}">
                  <a16:creationId xmlns:a16="http://schemas.microsoft.com/office/drawing/2014/main" id="{C3E36FE1-515F-E8DD-1616-13C0E9C0B4DA}"/>
                </a:ext>
              </a:extLst>
            </p:cNvPr>
            <p:cNvSpPr/>
            <p:nvPr/>
          </p:nvSpPr>
          <p:spPr>
            <a:xfrm>
              <a:off x="7036846" y="2122734"/>
              <a:ext cx="1172282" cy="417409"/>
            </a:xfrm>
            <a:prstGeom prst="wedgeRectCallout">
              <a:avLst>
                <a:gd name="adj1" fmla="val 57322"/>
                <a:gd name="adj2" fmla="val 254862"/>
              </a:avLst>
            </a:prstGeom>
            <a:solidFill>
              <a:srgbClr val="E0DACE">
                <a:alpha val="34463"/>
              </a:srgb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offset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72C144E-9E25-00DA-424E-4BDFA22F52BF}"/>
              </a:ext>
            </a:extLst>
          </p:cNvPr>
          <p:cNvSpPr txBox="1"/>
          <p:nvPr/>
        </p:nvSpPr>
        <p:spPr>
          <a:xfrm>
            <a:off x="362334" y="1661506"/>
            <a:ext cx="454637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se skládá z jedné či více partitions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6DDC17-BBA6-172B-1ED2-5F599AEF7A6A}"/>
              </a:ext>
            </a:extLst>
          </p:cNvPr>
          <p:cNvSpPr txBox="1"/>
          <p:nvPr/>
        </p:nvSpPr>
        <p:spPr>
          <a:xfrm>
            <a:off x="362334" y="2257704"/>
            <a:ext cx="584555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Každá partition existuje v rámci konkrétního brokeru</a:t>
            </a:r>
          </a:p>
        </p:txBody>
      </p:sp>
      <p:sp>
        <p:nvSpPr>
          <p:cNvPr id="113" name="Rectangular Callout 112">
            <a:extLst>
              <a:ext uri="{FF2B5EF4-FFF2-40B4-BE49-F238E27FC236}">
                <a16:creationId xmlns:a16="http://schemas.microsoft.com/office/drawing/2014/main" id="{86294CFF-1DFF-4762-7716-4A5DA3C7DA74}"/>
              </a:ext>
            </a:extLst>
          </p:cNvPr>
          <p:cNvSpPr/>
          <p:nvPr/>
        </p:nvSpPr>
        <p:spPr>
          <a:xfrm>
            <a:off x="10352636" y="2115952"/>
            <a:ext cx="1101420" cy="364794"/>
          </a:xfrm>
          <a:prstGeom prst="wedgeRectCallout">
            <a:avLst>
              <a:gd name="adj1" fmla="val -38861"/>
              <a:gd name="adj2" fmla="val 98386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partition</a:t>
            </a:r>
          </a:p>
        </p:txBody>
      </p:sp>
      <p:sp>
        <p:nvSpPr>
          <p:cNvPr id="114" name="Down Arrow Callout 113">
            <a:extLst>
              <a:ext uri="{FF2B5EF4-FFF2-40B4-BE49-F238E27FC236}">
                <a16:creationId xmlns:a16="http://schemas.microsoft.com/office/drawing/2014/main" id="{322575FC-46A9-C472-A942-2232BA82738C}"/>
              </a:ext>
            </a:extLst>
          </p:cNvPr>
          <p:cNvSpPr/>
          <p:nvPr/>
        </p:nvSpPr>
        <p:spPr>
          <a:xfrm>
            <a:off x="8752021" y="1902332"/>
            <a:ext cx="1533899" cy="631878"/>
          </a:xfrm>
          <a:prstGeom prst="downArrowCallout">
            <a:avLst/>
          </a:prstGeom>
          <a:solidFill>
            <a:schemeClr val="bg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BDE02D-240F-6F31-09DD-521D2BA4216F}"/>
              </a:ext>
            </a:extLst>
          </p:cNvPr>
          <p:cNvSpPr txBox="1"/>
          <p:nvPr/>
        </p:nvSpPr>
        <p:spPr>
          <a:xfrm>
            <a:off x="362334" y="2853902"/>
            <a:ext cx="66013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Producent publikuje zprávy do jednotlivých partitions (dle klíče)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72F2EE4-BE80-AA35-09BD-50CE9C052E8E}"/>
              </a:ext>
            </a:extLst>
          </p:cNvPr>
          <p:cNvSpPr txBox="1"/>
          <p:nvPr/>
        </p:nvSpPr>
        <p:spPr>
          <a:xfrm>
            <a:off x="362334" y="3450100"/>
            <a:ext cx="615906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Pozice konzumenta v dané partition je určená offsetem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D0F637-62EA-74E5-9DB5-60EF0D38D63A}"/>
              </a:ext>
            </a:extLst>
          </p:cNvPr>
          <p:cNvSpPr txBox="1"/>
          <p:nvPr/>
        </p:nvSpPr>
        <p:spPr>
          <a:xfrm>
            <a:off x="362334" y="4046298"/>
            <a:ext cx="642710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Informace o offsetech konzumentů si udržuje broker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A011CD3-6CE2-F515-F205-0D50609887AA}"/>
              </a:ext>
            </a:extLst>
          </p:cNvPr>
          <p:cNvSpPr txBox="1"/>
          <p:nvPr/>
        </p:nvSpPr>
        <p:spPr>
          <a:xfrm>
            <a:off x="362334" y="4642496"/>
            <a:ext cx="6159064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Konzument na požádání dostane od brokera balík zpráv od daného offsetu dál </a:t>
            </a:r>
          </a:p>
        </p:txBody>
      </p:sp>
      <p:grpSp>
        <p:nvGrpSpPr>
          <p:cNvPr id="7169" name="Group 7168">
            <a:extLst>
              <a:ext uri="{FF2B5EF4-FFF2-40B4-BE49-F238E27FC236}">
                <a16:creationId xmlns:a16="http://schemas.microsoft.com/office/drawing/2014/main" id="{B550BDFD-1523-9638-27A1-5B011CD018B8}"/>
              </a:ext>
            </a:extLst>
          </p:cNvPr>
          <p:cNvGrpSpPr/>
          <p:nvPr/>
        </p:nvGrpSpPr>
        <p:grpSpPr>
          <a:xfrm>
            <a:off x="10492913" y="2956850"/>
            <a:ext cx="1346141" cy="1397726"/>
            <a:chOff x="10492913" y="2956850"/>
            <a:chExt cx="1346141" cy="139772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7EF4C4D-2CB0-E2FD-DC93-AA4AA038D4AB}"/>
                </a:ext>
              </a:extLst>
            </p:cNvPr>
            <p:cNvGrpSpPr/>
            <p:nvPr/>
          </p:nvGrpSpPr>
          <p:grpSpPr>
            <a:xfrm>
              <a:off x="10492913" y="2956850"/>
              <a:ext cx="1346141" cy="1397726"/>
              <a:chOff x="10492913" y="2956850"/>
              <a:chExt cx="1346141" cy="1397726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9D073B7-6531-7212-E271-97C03CCFA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437074" y="3401694"/>
                <a:ext cx="401980" cy="405275"/>
              </a:xfrm>
              <a:prstGeom prst="rect">
                <a:avLst/>
              </a:prstGeom>
            </p:spPr>
          </p:pic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C05DBA54-992E-8770-731A-2D5E9823711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0514819" y="2956850"/>
                <a:ext cx="697668" cy="68262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3B3A741D-19A6-F598-A515-0E5D88D4D64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0492913" y="3639479"/>
                <a:ext cx="719573" cy="715097"/>
              </a:xfrm>
              <a:prstGeom prst="bentConnector3">
                <a:avLst>
                  <a:gd name="adj1" fmla="val 49015"/>
                </a:avLst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84ECD09-5A2E-9974-79E6-CD4A6E2990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6760" y="3639479"/>
                <a:ext cx="8280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</p:grpSp>
        <p:pic>
          <p:nvPicPr>
            <p:cNvPr id="7168" name="Picture 4">
              <a:extLst>
                <a:ext uri="{FF2B5EF4-FFF2-40B4-BE49-F238E27FC236}">
                  <a16:creationId xmlns:a16="http://schemas.microsoft.com/office/drawing/2014/main" id="{D1AA97B6-237A-8A86-B500-CC12FA282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105224" y="3327756"/>
              <a:ext cx="214522" cy="244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69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5" grpId="0"/>
      <p:bldP spid="120" grpId="0"/>
      <p:bldP spid="121" grpId="0"/>
      <p:bldP spid="1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EEFFE-E5EF-5E35-FD01-EB068D61F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6CCA235-279F-C2F6-6DE1-428FF03DB713}"/>
              </a:ext>
            </a:extLst>
          </p:cNvPr>
          <p:cNvSpPr/>
          <p:nvPr/>
        </p:nvSpPr>
        <p:spPr>
          <a:xfrm>
            <a:off x="8112895" y="4322221"/>
            <a:ext cx="3840481" cy="1430375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DEA94068-3914-63CD-1E3B-2A9B14823408}"/>
              </a:ext>
            </a:extLst>
          </p:cNvPr>
          <p:cNvGrpSpPr/>
          <p:nvPr/>
        </p:nvGrpSpPr>
        <p:grpSpPr>
          <a:xfrm>
            <a:off x="8359056" y="4753519"/>
            <a:ext cx="3248778" cy="601211"/>
            <a:chOff x="6131586" y="4935463"/>
            <a:chExt cx="3248778" cy="601211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A8208C6-A3E0-51A6-476C-14A2C111A27B}"/>
                </a:ext>
              </a:extLst>
            </p:cNvPr>
            <p:cNvSpPr/>
            <p:nvPr/>
          </p:nvSpPr>
          <p:spPr>
            <a:xfrm>
              <a:off x="6131586" y="4935463"/>
              <a:ext cx="3248778" cy="60121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F08C0C5F-8FDA-4112-A813-C1DF94222495}"/>
                </a:ext>
              </a:extLst>
            </p:cNvPr>
            <p:cNvSpPr/>
            <p:nvPr/>
          </p:nvSpPr>
          <p:spPr>
            <a:xfrm>
              <a:off x="6194466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08A17CAD-B325-1173-C2E9-1DDFD40CF298}"/>
                </a:ext>
              </a:extLst>
            </p:cNvPr>
            <p:cNvSpPr/>
            <p:nvPr/>
          </p:nvSpPr>
          <p:spPr>
            <a:xfrm>
              <a:off x="6652165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E84B303D-FC08-36E3-D224-010DB99F22EE}"/>
                </a:ext>
              </a:extLst>
            </p:cNvPr>
            <p:cNvSpPr/>
            <p:nvPr/>
          </p:nvSpPr>
          <p:spPr>
            <a:xfrm>
              <a:off x="7109365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3DD8D1CD-F4DE-4DAE-D827-AD40E5CEC2C4}"/>
                </a:ext>
              </a:extLst>
            </p:cNvPr>
            <p:cNvSpPr/>
            <p:nvPr/>
          </p:nvSpPr>
          <p:spPr>
            <a:xfrm>
              <a:off x="7573096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29D813FF-BFF8-2E1E-23F5-17FCFD1D7375}"/>
                </a:ext>
              </a:extLst>
            </p:cNvPr>
            <p:cNvSpPr/>
            <p:nvPr/>
          </p:nvSpPr>
          <p:spPr>
            <a:xfrm>
              <a:off x="80368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BF25CA3A-915C-56E8-0C58-5B8F8601660B}"/>
                </a:ext>
              </a:extLst>
            </p:cNvPr>
            <p:cNvSpPr/>
            <p:nvPr/>
          </p:nvSpPr>
          <p:spPr>
            <a:xfrm>
              <a:off x="84940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455D671A-5FB1-3014-F052-9FBA1E6D566D}"/>
                </a:ext>
              </a:extLst>
            </p:cNvPr>
            <p:cNvSpPr/>
            <p:nvPr/>
          </p:nvSpPr>
          <p:spPr>
            <a:xfrm>
              <a:off x="89512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F9EC092-53D0-EDA4-6BB4-AA1967158E6F}"/>
              </a:ext>
            </a:extLst>
          </p:cNvPr>
          <p:cNvSpPr/>
          <p:nvPr/>
        </p:nvSpPr>
        <p:spPr>
          <a:xfrm>
            <a:off x="8112895" y="1602027"/>
            <a:ext cx="3840481" cy="2557383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673B5F89-9D24-21E4-B727-E42ECDBAB5E8}"/>
              </a:ext>
            </a:extLst>
          </p:cNvPr>
          <p:cNvGrpSpPr/>
          <p:nvPr/>
        </p:nvGrpSpPr>
        <p:grpSpPr>
          <a:xfrm>
            <a:off x="8393224" y="3245646"/>
            <a:ext cx="3248778" cy="601211"/>
            <a:chOff x="6138118" y="3446095"/>
            <a:chExt cx="3248778" cy="601211"/>
          </a:xfrm>
        </p:grpSpPr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6EE152E0-32CA-43CC-63DC-A25DB10C94E5}"/>
                </a:ext>
              </a:extLst>
            </p:cNvPr>
            <p:cNvSpPr/>
            <p:nvPr/>
          </p:nvSpPr>
          <p:spPr>
            <a:xfrm>
              <a:off x="6194466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2FAFD8C2-FE82-BFDC-C367-B95CF1C9A121}"/>
                </a:ext>
              </a:extLst>
            </p:cNvPr>
            <p:cNvSpPr/>
            <p:nvPr/>
          </p:nvSpPr>
          <p:spPr>
            <a:xfrm>
              <a:off x="6652165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E5FDCC54-33F3-DAFA-CCF5-30E6B09F0159}"/>
                </a:ext>
              </a:extLst>
            </p:cNvPr>
            <p:cNvSpPr/>
            <p:nvPr/>
          </p:nvSpPr>
          <p:spPr>
            <a:xfrm>
              <a:off x="7109365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49551E3F-FBCA-9916-57C1-36F1495C8077}"/>
                </a:ext>
              </a:extLst>
            </p:cNvPr>
            <p:cNvSpPr/>
            <p:nvPr/>
          </p:nvSpPr>
          <p:spPr>
            <a:xfrm>
              <a:off x="7573096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CD3F5273-8298-D697-9117-9001E76D7719}"/>
                </a:ext>
              </a:extLst>
            </p:cNvPr>
            <p:cNvSpPr/>
            <p:nvPr/>
          </p:nvSpPr>
          <p:spPr>
            <a:xfrm>
              <a:off x="80368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65D846D3-9100-C991-BAD8-FC80FA194377}"/>
                </a:ext>
              </a:extLst>
            </p:cNvPr>
            <p:cNvSpPr/>
            <p:nvPr/>
          </p:nvSpPr>
          <p:spPr>
            <a:xfrm>
              <a:off x="84940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82BEA7E9-AD11-6BA7-77E7-59A349BC362F}"/>
                </a:ext>
              </a:extLst>
            </p:cNvPr>
            <p:cNvSpPr/>
            <p:nvPr/>
          </p:nvSpPr>
          <p:spPr>
            <a:xfrm>
              <a:off x="89512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DBB4858B-0859-32E0-9A6A-0CD30431A024}"/>
                </a:ext>
              </a:extLst>
            </p:cNvPr>
            <p:cNvSpPr/>
            <p:nvPr/>
          </p:nvSpPr>
          <p:spPr>
            <a:xfrm>
              <a:off x="6138118" y="3446095"/>
              <a:ext cx="3248778" cy="601211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1C985C4-5052-2EA0-32D4-ADF629409B0A}"/>
              </a:ext>
            </a:extLst>
          </p:cNvPr>
          <p:cNvGrpSpPr/>
          <p:nvPr/>
        </p:nvGrpSpPr>
        <p:grpSpPr>
          <a:xfrm>
            <a:off x="8397895" y="1782791"/>
            <a:ext cx="3248778" cy="601211"/>
            <a:chOff x="5630791" y="1999141"/>
            <a:chExt cx="3248778" cy="6012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90B0ED-E64A-053C-0C68-3104FFF15D39}"/>
                </a:ext>
              </a:extLst>
            </p:cNvPr>
            <p:cNvSpPr/>
            <p:nvPr/>
          </p:nvSpPr>
          <p:spPr>
            <a:xfrm>
              <a:off x="5630791" y="1999141"/>
              <a:ext cx="3248778" cy="601211"/>
            </a:xfrm>
            <a:prstGeom prst="rect">
              <a:avLst/>
            </a:prstGeom>
            <a:noFill/>
            <a:ln>
              <a:solidFill>
                <a:srgbClr val="DD2C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8EA7C9-487A-08CD-7DD2-98E5124CCED2}"/>
                </a:ext>
              </a:extLst>
            </p:cNvPr>
            <p:cNvSpPr/>
            <p:nvPr/>
          </p:nvSpPr>
          <p:spPr>
            <a:xfrm>
              <a:off x="5679170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699E78-3613-7B18-A915-B609651037FD}"/>
                </a:ext>
              </a:extLst>
            </p:cNvPr>
            <p:cNvSpPr/>
            <p:nvPr/>
          </p:nvSpPr>
          <p:spPr>
            <a:xfrm>
              <a:off x="6136869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65BAAC-4511-224A-18E4-8A2CE8A654BA}"/>
                </a:ext>
              </a:extLst>
            </p:cNvPr>
            <p:cNvSpPr/>
            <p:nvPr/>
          </p:nvSpPr>
          <p:spPr>
            <a:xfrm>
              <a:off x="6594069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12A8C1-18BC-E84B-25C0-9F4B5F18D1A8}"/>
                </a:ext>
              </a:extLst>
            </p:cNvPr>
            <p:cNvSpPr/>
            <p:nvPr/>
          </p:nvSpPr>
          <p:spPr>
            <a:xfrm>
              <a:off x="7057800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890A8A-C7AE-D230-F925-AEC51CCABA5E}"/>
                </a:ext>
              </a:extLst>
            </p:cNvPr>
            <p:cNvSpPr/>
            <p:nvPr/>
          </p:nvSpPr>
          <p:spPr>
            <a:xfrm>
              <a:off x="75215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803C35-C8CC-4061-26D0-89C8C8374B60}"/>
                </a:ext>
              </a:extLst>
            </p:cNvPr>
            <p:cNvSpPr/>
            <p:nvPr/>
          </p:nvSpPr>
          <p:spPr>
            <a:xfrm>
              <a:off x="79787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A0BDF19-E335-6B38-BA28-EEB5200FCE4F}"/>
                </a:ext>
              </a:extLst>
            </p:cNvPr>
            <p:cNvSpPr/>
            <p:nvPr/>
          </p:nvSpPr>
          <p:spPr>
            <a:xfrm>
              <a:off x="84359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</p:grp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1C4A148-C0EE-47A9-25DD-C8E1F2B490CB}"/>
              </a:ext>
            </a:extLst>
          </p:cNvPr>
          <p:cNvSpPr/>
          <p:nvPr/>
        </p:nvSpPr>
        <p:spPr>
          <a:xfrm>
            <a:off x="5536708" y="1387124"/>
            <a:ext cx="3840481" cy="3910075"/>
          </a:xfrm>
          <a:prstGeom prst="rect">
            <a:avLst/>
          </a:prstGeom>
          <a:solidFill>
            <a:schemeClr val="bg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3209F9-DEEF-FF31-EA97-06CEC0332E08}"/>
              </a:ext>
            </a:extLst>
          </p:cNvPr>
          <p:cNvSpPr/>
          <p:nvPr/>
        </p:nvSpPr>
        <p:spPr>
          <a:xfrm>
            <a:off x="5621617" y="2322516"/>
            <a:ext cx="3598817" cy="282358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50BCD9D-FF61-2355-9EAC-EC233EF380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3840481" cy="333425"/>
          </a:xfrm>
        </p:spPr>
        <p:txBody>
          <a:bodyPr/>
          <a:lstStyle/>
          <a:p>
            <a:r>
              <a:rPr lang="cs-CZ" dirty="0"/>
              <a:t>Základy Kafky: Replikace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C723F8B-90EE-46F8-F272-F2DD5C4E53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027" name="Down Arrow Callout 1026">
            <a:extLst>
              <a:ext uri="{FF2B5EF4-FFF2-40B4-BE49-F238E27FC236}">
                <a16:creationId xmlns:a16="http://schemas.microsoft.com/office/drawing/2014/main" id="{2EE7DCCD-F20E-9CED-D052-145BF8D69456}"/>
              </a:ext>
            </a:extLst>
          </p:cNvPr>
          <p:cNvSpPr/>
          <p:nvPr/>
        </p:nvSpPr>
        <p:spPr>
          <a:xfrm>
            <a:off x="6052691" y="1467146"/>
            <a:ext cx="1858084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7EFC28C-0DCD-0353-F940-FD9480FA842A}"/>
              </a:ext>
            </a:extLst>
          </p:cNvPr>
          <p:cNvGrpSpPr/>
          <p:nvPr/>
        </p:nvGrpSpPr>
        <p:grpSpPr>
          <a:xfrm>
            <a:off x="5814901" y="2488400"/>
            <a:ext cx="3248778" cy="601211"/>
            <a:chOff x="5630791" y="1999141"/>
            <a:chExt cx="3248778" cy="6012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1DC11D-4F4D-9EC1-617D-4618A5CBA938}"/>
                </a:ext>
              </a:extLst>
            </p:cNvPr>
            <p:cNvSpPr/>
            <p:nvPr/>
          </p:nvSpPr>
          <p:spPr>
            <a:xfrm>
              <a:off x="5679170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672150-BBEE-5811-D761-AE667186ED25}"/>
                </a:ext>
              </a:extLst>
            </p:cNvPr>
            <p:cNvSpPr/>
            <p:nvPr/>
          </p:nvSpPr>
          <p:spPr>
            <a:xfrm>
              <a:off x="6136869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56FD9B-0289-EC12-AF1D-5C763AE3D4B7}"/>
                </a:ext>
              </a:extLst>
            </p:cNvPr>
            <p:cNvSpPr/>
            <p:nvPr/>
          </p:nvSpPr>
          <p:spPr>
            <a:xfrm>
              <a:off x="6594069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0E1697-7996-5ED2-6F20-FFA83545A157}"/>
                </a:ext>
              </a:extLst>
            </p:cNvPr>
            <p:cNvSpPr/>
            <p:nvPr/>
          </p:nvSpPr>
          <p:spPr>
            <a:xfrm>
              <a:off x="7057800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9EE7F-E2CC-AD14-181C-8BF0205A9575}"/>
                </a:ext>
              </a:extLst>
            </p:cNvPr>
            <p:cNvSpPr/>
            <p:nvPr/>
          </p:nvSpPr>
          <p:spPr>
            <a:xfrm>
              <a:off x="75215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35EA13-61C1-29FD-7A8F-BF35906618D3}"/>
                </a:ext>
              </a:extLst>
            </p:cNvPr>
            <p:cNvSpPr/>
            <p:nvPr/>
          </p:nvSpPr>
          <p:spPr>
            <a:xfrm>
              <a:off x="79787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EA160B-CD45-01DA-C3B0-C8ED3531680E}"/>
                </a:ext>
              </a:extLst>
            </p:cNvPr>
            <p:cNvSpPr/>
            <p:nvPr/>
          </p:nvSpPr>
          <p:spPr>
            <a:xfrm>
              <a:off x="8435931" y="2094513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1426F71C-2F91-E0A0-41E6-C44A502DB17B}"/>
                </a:ext>
              </a:extLst>
            </p:cNvPr>
            <p:cNvSpPr/>
            <p:nvPr/>
          </p:nvSpPr>
          <p:spPr>
            <a:xfrm>
              <a:off x="5630791" y="1999141"/>
              <a:ext cx="3248778" cy="601211"/>
            </a:xfrm>
            <a:prstGeom prst="rect">
              <a:avLst/>
            </a:prstGeom>
            <a:noFill/>
            <a:ln>
              <a:solidFill>
                <a:srgbClr val="DD2C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E32C818-2706-DAA6-DE66-CE6EF7F65736}"/>
              </a:ext>
            </a:extLst>
          </p:cNvPr>
          <p:cNvSpPr txBox="1"/>
          <p:nvPr/>
        </p:nvSpPr>
        <p:spPr>
          <a:xfrm>
            <a:off x="372291" y="1661506"/>
            <a:ext cx="454637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Repliky: záložní kopie partitions 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6AB5AE0-C986-6B19-35AB-D1301178DBA9}"/>
              </a:ext>
            </a:extLst>
          </p:cNvPr>
          <p:cNvSpPr txBox="1"/>
          <p:nvPr/>
        </p:nvSpPr>
        <p:spPr>
          <a:xfrm>
            <a:off x="372291" y="2297623"/>
            <a:ext cx="4823551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Konzument čte z “hlavní” (lead) partition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EDE4A801-808D-CF1B-0FC7-DFFB48C70BEC}"/>
              </a:ext>
            </a:extLst>
          </p:cNvPr>
          <p:cNvSpPr txBox="1"/>
          <p:nvPr/>
        </p:nvSpPr>
        <p:spPr>
          <a:xfrm>
            <a:off x="372291" y="2933740"/>
            <a:ext cx="4857025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Repliky jsou zakládané na dalších brokerech v rámci clusteru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C01BFA6-30AC-636A-27AF-D90EF25B298C}"/>
              </a:ext>
            </a:extLst>
          </p:cNvPr>
          <p:cNvSpPr txBox="1"/>
          <p:nvPr/>
        </p:nvSpPr>
        <p:spPr>
          <a:xfrm>
            <a:off x="372291" y="3846857"/>
            <a:ext cx="5219323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Rozhodnutí, která partition je “hlavní”, určuje kvórum brokerů </a:t>
            </a:r>
          </a:p>
        </p:txBody>
      </p:sp>
      <p:sp>
        <p:nvSpPr>
          <p:cNvPr id="1040" name="Up Arrow Callout 1039">
            <a:extLst>
              <a:ext uri="{FF2B5EF4-FFF2-40B4-BE49-F238E27FC236}">
                <a16:creationId xmlns:a16="http://schemas.microsoft.com/office/drawing/2014/main" id="{5D8570F5-EC2C-349B-CB12-17B31B9303C1}"/>
              </a:ext>
            </a:extLst>
          </p:cNvPr>
          <p:cNvSpPr/>
          <p:nvPr/>
        </p:nvSpPr>
        <p:spPr>
          <a:xfrm>
            <a:off x="6031982" y="5377250"/>
            <a:ext cx="1841364" cy="594266"/>
          </a:xfrm>
          <a:prstGeom prst="upArrowCallout">
            <a:avLst/>
          </a:prstGeom>
          <a:solidFill>
            <a:srgbClr val="E0DACE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rgbClr val="7030A0"/>
                </a:solidFill>
              </a:rPr>
              <a:t>broker 1</a:t>
            </a:r>
          </a:p>
        </p:txBody>
      </p:sp>
      <p:sp>
        <p:nvSpPr>
          <p:cNvPr id="33" name="Up Arrow Callout 32">
            <a:extLst>
              <a:ext uri="{FF2B5EF4-FFF2-40B4-BE49-F238E27FC236}">
                <a16:creationId xmlns:a16="http://schemas.microsoft.com/office/drawing/2014/main" id="{D6AF2541-23F6-6171-BA2E-56AF71DFBC5E}"/>
              </a:ext>
            </a:extLst>
          </p:cNvPr>
          <p:cNvSpPr/>
          <p:nvPr/>
        </p:nvSpPr>
        <p:spPr>
          <a:xfrm>
            <a:off x="10088060" y="5835556"/>
            <a:ext cx="1841364" cy="594266"/>
          </a:xfrm>
          <a:prstGeom prst="upArrowCallout">
            <a:avLst/>
          </a:prstGeom>
          <a:solidFill>
            <a:srgbClr val="E0DACE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rgbClr val="7030A0"/>
                </a:solidFill>
              </a:rPr>
              <a:t>broker 3</a:t>
            </a:r>
          </a:p>
        </p:txBody>
      </p:sp>
      <p:sp>
        <p:nvSpPr>
          <p:cNvPr id="1039" name="Up Arrow Callout 1038">
            <a:extLst>
              <a:ext uri="{FF2B5EF4-FFF2-40B4-BE49-F238E27FC236}">
                <a16:creationId xmlns:a16="http://schemas.microsoft.com/office/drawing/2014/main" id="{BE3154B6-3D89-D6C0-60D2-F76CBA14AE26}"/>
              </a:ext>
            </a:extLst>
          </p:cNvPr>
          <p:cNvSpPr/>
          <p:nvPr/>
        </p:nvSpPr>
        <p:spPr>
          <a:xfrm>
            <a:off x="10245302" y="2463472"/>
            <a:ext cx="1002679" cy="505839"/>
          </a:xfrm>
          <a:prstGeom prst="upArrowCallou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replika</a:t>
            </a:r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Rectangular Callout 1042">
            <a:extLst>
              <a:ext uri="{FF2B5EF4-FFF2-40B4-BE49-F238E27FC236}">
                <a16:creationId xmlns:a16="http://schemas.microsoft.com/office/drawing/2014/main" id="{F5541C70-ED42-4E8E-B631-E3ACF3BEFD9D}"/>
              </a:ext>
            </a:extLst>
          </p:cNvPr>
          <p:cNvSpPr/>
          <p:nvPr/>
        </p:nvSpPr>
        <p:spPr>
          <a:xfrm>
            <a:off x="8069331" y="1858267"/>
            <a:ext cx="1101420" cy="364794"/>
          </a:xfrm>
          <a:prstGeom prst="wedgeRectCallout">
            <a:avLst>
              <a:gd name="adj1" fmla="val -38861"/>
              <a:gd name="adj2" fmla="val 98386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partition</a:t>
            </a: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99267930-9055-0898-3FA8-27F3F1835C79}"/>
              </a:ext>
            </a:extLst>
          </p:cNvPr>
          <p:cNvGrpSpPr/>
          <p:nvPr/>
        </p:nvGrpSpPr>
        <p:grpSpPr>
          <a:xfrm>
            <a:off x="5813464" y="3415912"/>
            <a:ext cx="3248778" cy="601211"/>
            <a:chOff x="6138118" y="3446095"/>
            <a:chExt cx="3248778" cy="60121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479A5D-4B6A-B881-8258-3882008F1D75}"/>
                </a:ext>
              </a:extLst>
            </p:cNvPr>
            <p:cNvSpPr/>
            <p:nvPr/>
          </p:nvSpPr>
          <p:spPr>
            <a:xfrm>
              <a:off x="6194466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4F69A6-0C00-5926-2AF9-E32ED656434F}"/>
                </a:ext>
              </a:extLst>
            </p:cNvPr>
            <p:cNvSpPr/>
            <p:nvPr/>
          </p:nvSpPr>
          <p:spPr>
            <a:xfrm>
              <a:off x="6652165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798DBD-B3B1-3D5C-C33F-B58D6C695F54}"/>
                </a:ext>
              </a:extLst>
            </p:cNvPr>
            <p:cNvSpPr/>
            <p:nvPr/>
          </p:nvSpPr>
          <p:spPr>
            <a:xfrm>
              <a:off x="7109365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9DD46F9-6503-C8A6-073A-F6179E45047D}"/>
                </a:ext>
              </a:extLst>
            </p:cNvPr>
            <p:cNvSpPr/>
            <p:nvPr/>
          </p:nvSpPr>
          <p:spPr>
            <a:xfrm>
              <a:off x="7573096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820E9F-3DFC-9DB9-9FE4-52E3F4C11B0C}"/>
                </a:ext>
              </a:extLst>
            </p:cNvPr>
            <p:cNvSpPr/>
            <p:nvPr/>
          </p:nvSpPr>
          <p:spPr>
            <a:xfrm>
              <a:off x="80368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10DCF8-3FAE-D04A-F9F3-DF9BBDCF3A10}"/>
                </a:ext>
              </a:extLst>
            </p:cNvPr>
            <p:cNvSpPr/>
            <p:nvPr/>
          </p:nvSpPr>
          <p:spPr>
            <a:xfrm>
              <a:off x="84940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E4C7C4-2651-481D-4131-EA9AAD9BC5E3}"/>
                </a:ext>
              </a:extLst>
            </p:cNvPr>
            <p:cNvSpPr/>
            <p:nvPr/>
          </p:nvSpPr>
          <p:spPr>
            <a:xfrm>
              <a:off x="8951227" y="3569929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7BEC7C6C-2C4C-CC23-560B-6DDEA79E0169}"/>
                </a:ext>
              </a:extLst>
            </p:cNvPr>
            <p:cNvSpPr/>
            <p:nvPr/>
          </p:nvSpPr>
          <p:spPr>
            <a:xfrm>
              <a:off x="6138118" y="3446095"/>
              <a:ext cx="3248778" cy="601211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2AB02987-4E5A-903B-E1CD-13265B6E394F}"/>
              </a:ext>
            </a:extLst>
          </p:cNvPr>
          <p:cNvGrpSpPr/>
          <p:nvPr/>
        </p:nvGrpSpPr>
        <p:grpSpPr>
          <a:xfrm>
            <a:off x="5813464" y="4351304"/>
            <a:ext cx="3248778" cy="601211"/>
            <a:chOff x="6131586" y="4935463"/>
            <a:chExt cx="3248778" cy="6012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260F5D-0D9F-FB54-BC6E-641E74FCA579}"/>
                </a:ext>
              </a:extLst>
            </p:cNvPr>
            <p:cNvSpPr/>
            <p:nvPr/>
          </p:nvSpPr>
          <p:spPr>
            <a:xfrm>
              <a:off x="6194466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11A194-0EA4-98B7-9E70-14B29ED4AC72}"/>
                </a:ext>
              </a:extLst>
            </p:cNvPr>
            <p:cNvSpPr/>
            <p:nvPr/>
          </p:nvSpPr>
          <p:spPr>
            <a:xfrm>
              <a:off x="6652165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DB71BF7-80E1-EEDB-1E5A-7FA051492FC1}"/>
                </a:ext>
              </a:extLst>
            </p:cNvPr>
            <p:cNvSpPr/>
            <p:nvPr/>
          </p:nvSpPr>
          <p:spPr>
            <a:xfrm>
              <a:off x="7109365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AF82E3-E0D2-5A94-7600-F47AA5B144A2}"/>
                </a:ext>
              </a:extLst>
            </p:cNvPr>
            <p:cNvSpPr/>
            <p:nvPr/>
          </p:nvSpPr>
          <p:spPr>
            <a:xfrm>
              <a:off x="7573096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573CF62-66F9-62B3-03FA-FCA0D4B5C619}"/>
                </a:ext>
              </a:extLst>
            </p:cNvPr>
            <p:cNvSpPr/>
            <p:nvPr/>
          </p:nvSpPr>
          <p:spPr>
            <a:xfrm>
              <a:off x="80368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AD4A7CA-B6F2-FF8A-6768-8C14ADD0DA48}"/>
                </a:ext>
              </a:extLst>
            </p:cNvPr>
            <p:cNvSpPr/>
            <p:nvPr/>
          </p:nvSpPr>
          <p:spPr>
            <a:xfrm>
              <a:off x="84940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439B77-133B-9651-D1EF-BD72FA387E82}"/>
                </a:ext>
              </a:extLst>
            </p:cNvPr>
            <p:cNvSpPr/>
            <p:nvPr/>
          </p:nvSpPr>
          <p:spPr>
            <a:xfrm>
              <a:off x="8951227" y="5059094"/>
              <a:ext cx="378823" cy="378823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chemeClr val="accent1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224F84DF-3667-35C2-124D-3069CA8116F4}"/>
                </a:ext>
              </a:extLst>
            </p:cNvPr>
            <p:cNvSpPr/>
            <p:nvPr/>
          </p:nvSpPr>
          <p:spPr>
            <a:xfrm>
              <a:off x="6131586" y="4935463"/>
              <a:ext cx="3248778" cy="601211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9" name="Down Arrow Callout 1068">
            <a:extLst>
              <a:ext uri="{FF2B5EF4-FFF2-40B4-BE49-F238E27FC236}">
                <a16:creationId xmlns:a16="http://schemas.microsoft.com/office/drawing/2014/main" id="{D03A0D7E-9AF8-2E11-A5F6-6BC517B38C76}"/>
              </a:ext>
            </a:extLst>
          </p:cNvPr>
          <p:cNvSpPr/>
          <p:nvPr/>
        </p:nvSpPr>
        <p:spPr>
          <a:xfrm>
            <a:off x="10088060" y="900145"/>
            <a:ext cx="1841364" cy="610734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rgbClr val="7030A0"/>
                </a:solidFill>
              </a:rPr>
              <a:t>broker 2</a:t>
            </a:r>
          </a:p>
        </p:txBody>
      </p:sp>
    </p:spTree>
    <p:extLst>
      <p:ext uri="{BB962C8B-B14F-4D97-AF65-F5344CB8AC3E}">
        <p14:creationId xmlns:p14="http://schemas.microsoft.com/office/powerpoint/2010/main" val="23763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4" grpId="0"/>
      <p:bldP spid="10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41CDB-370B-EB5D-6CAB-F77C48C28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50CFAE9-11D9-87C2-03CA-C8EB348380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5338541" cy="333425"/>
          </a:xfrm>
        </p:spPr>
        <p:txBody>
          <a:bodyPr/>
          <a:lstStyle/>
          <a:p>
            <a:r>
              <a:rPr lang="cs-CZ" dirty="0"/>
              <a:t>Základy Kafky: Odesílání zpráv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7EF00FE-610C-8A5F-809E-D4CA874759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25B03B-2433-B597-D480-423E09E75EAD}"/>
              </a:ext>
            </a:extLst>
          </p:cNvPr>
          <p:cNvGrpSpPr/>
          <p:nvPr/>
        </p:nvGrpSpPr>
        <p:grpSpPr>
          <a:xfrm>
            <a:off x="6739915" y="894232"/>
            <a:ext cx="2732584" cy="3526605"/>
            <a:chOff x="5907149" y="1045396"/>
            <a:chExt cx="2732584" cy="352660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0DA3755-A2FD-BAAA-7BA3-587BB3D01C43}"/>
                </a:ext>
              </a:extLst>
            </p:cNvPr>
            <p:cNvSpPr/>
            <p:nvPr/>
          </p:nvSpPr>
          <p:spPr>
            <a:xfrm>
              <a:off x="5907149" y="2095735"/>
              <a:ext cx="2732584" cy="2476266"/>
            </a:xfrm>
            <a:prstGeom prst="rect">
              <a:avLst/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ular Callout 44">
              <a:extLst>
                <a:ext uri="{FF2B5EF4-FFF2-40B4-BE49-F238E27FC236}">
                  <a16:creationId xmlns:a16="http://schemas.microsoft.com/office/drawing/2014/main" id="{9EE9BC92-E6B3-A5A8-7F0D-DB9A412C23B0}"/>
                </a:ext>
              </a:extLst>
            </p:cNvPr>
            <p:cNvSpPr/>
            <p:nvPr/>
          </p:nvSpPr>
          <p:spPr>
            <a:xfrm rot="5400000">
              <a:off x="6748272" y="204273"/>
              <a:ext cx="1050338" cy="2732584"/>
            </a:xfrm>
            <a:prstGeom prst="wedgeRectCallout">
              <a:avLst>
                <a:gd name="adj1" fmla="val 59289"/>
                <a:gd name="adj2" fmla="val 83452"/>
              </a:avLst>
            </a:prstGeom>
            <a:solidFill>
              <a:srgbClr val="E0DACE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5162E4-55D4-E9FD-9A3A-AC2AA3C906C5}"/>
                </a:ext>
              </a:extLst>
            </p:cNvPr>
            <p:cNvSpPr/>
            <p:nvPr/>
          </p:nvSpPr>
          <p:spPr>
            <a:xfrm>
              <a:off x="6067832" y="1183013"/>
              <a:ext cx="2426208" cy="316626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t"/>
            <a:lstStyle/>
            <a:p>
              <a:pPr algn="ctr"/>
              <a:r>
                <a:rPr lang="en-US" sz="1600">
                  <a:solidFill>
                    <a:schemeClr val="tx2"/>
                  </a:solidFill>
                </a:rPr>
                <a:t>ProducerRecord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2E79EB-41ED-F880-6174-B010844FB771}"/>
                </a:ext>
              </a:extLst>
            </p:cNvPr>
            <p:cNvSpPr/>
            <p:nvPr/>
          </p:nvSpPr>
          <p:spPr>
            <a:xfrm>
              <a:off x="6067832" y="1573158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Topic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A19AF16-A509-A4EA-019A-37028DDF1A47}"/>
                </a:ext>
              </a:extLst>
            </p:cNvPr>
            <p:cNvSpPr/>
            <p:nvPr/>
          </p:nvSpPr>
          <p:spPr>
            <a:xfrm>
              <a:off x="6067832" y="1945014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[Partition]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C23AE0-EFFE-60AB-BCE4-CAC69C8DCFD1}"/>
                </a:ext>
              </a:extLst>
            </p:cNvPr>
            <p:cNvSpPr/>
            <p:nvPr/>
          </p:nvSpPr>
          <p:spPr>
            <a:xfrm>
              <a:off x="6067832" y="2316870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[Klíč]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AB8B13-21C0-C267-5007-0CADBE2EFEB5}"/>
                </a:ext>
              </a:extLst>
            </p:cNvPr>
            <p:cNvSpPr/>
            <p:nvPr/>
          </p:nvSpPr>
          <p:spPr>
            <a:xfrm>
              <a:off x="6067832" y="2688726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Hodnota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C5E2DBA-FDED-8A78-7E4E-AD2A43A6A280}"/>
                </a:ext>
              </a:extLst>
            </p:cNvPr>
            <p:cNvGrpSpPr/>
            <p:nvPr/>
          </p:nvGrpSpPr>
          <p:grpSpPr>
            <a:xfrm>
              <a:off x="6067832" y="3431222"/>
              <a:ext cx="2426208" cy="918058"/>
              <a:chOff x="7448093" y="3054096"/>
              <a:chExt cx="2426208" cy="918058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84E6B2E-494B-FB14-D340-BD9371850529}"/>
                  </a:ext>
                </a:extLst>
              </p:cNvPr>
              <p:cNvSpPr/>
              <p:nvPr/>
            </p:nvSpPr>
            <p:spPr>
              <a:xfrm>
                <a:off x="7448093" y="3054096"/>
                <a:ext cx="2426208" cy="918058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000" rtlCol="0" anchor="t"/>
              <a:lstStyle/>
              <a:p>
                <a:pPr algn="ctr"/>
                <a:r>
                  <a:rPr lang="en-US" sz="1600"/>
                  <a:t>[Hlavičky]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F7AA65E-6135-9F53-B871-458C8D9973D2}"/>
                  </a:ext>
                </a:extLst>
              </p:cNvPr>
              <p:cNvSpPr/>
              <p:nvPr/>
            </p:nvSpPr>
            <p:spPr>
              <a:xfrm>
                <a:off x="7502957" y="3432898"/>
                <a:ext cx="1055827" cy="32435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 sz="1200">
                    <a:solidFill>
                      <a:schemeClr val="accent1">
                        <a:lumMod val="50000"/>
                      </a:schemeClr>
                    </a:solidFill>
                  </a:rPr>
                  <a:t>Klíč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67F9485-8263-EBC0-76FC-A0AC7F7F53AA}"/>
                  </a:ext>
                </a:extLst>
              </p:cNvPr>
              <p:cNvSpPr/>
              <p:nvPr/>
            </p:nvSpPr>
            <p:spPr>
              <a:xfrm>
                <a:off x="8558784" y="3432898"/>
                <a:ext cx="1261872" cy="32435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lIns="90000" rtlCol="0" anchor="ctr"/>
              <a:lstStyle/>
              <a:p>
                <a:pPr algn="ctr"/>
                <a:r>
                  <a:rPr lang="en-US" sz="1200">
                    <a:solidFill>
                      <a:schemeClr val="accent1">
                        <a:lumMod val="50000"/>
                      </a:schemeClr>
                    </a:solidFill>
                  </a:rPr>
                  <a:t>Hodnota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75566B-0B61-E545-79A4-1D4C1805B900}"/>
                </a:ext>
              </a:extLst>
            </p:cNvPr>
            <p:cNvSpPr/>
            <p:nvPr/>
          </p:nvSpPr>
          <p:spPr>
            <a:xfrm>
              <a:off x="6067832" y="3060582"/>
              <a:ext cx="2426208" cy="37185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rtlCol="0" anchor="ctr"/>
            <a:lstStyle/>
            <a:p>
              <a:pPr algn="ctr"/>
              <a:r>
                <a:rPr lang="en-US" sz="1600"/>
                <a:t>Časové razítko</a:t>
              </a: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B4E0046-FD4E-A09B-4FF2-C9D93DF1595D}"/>
              </a:ext>
            </a:extLst>
          </p:cNvPr>
          <p:cNvSpPr/>
          <p:nvPr/>
        </p:nvSpPr>
        <p:spPr>
          <a:xfrm>
            <a:off x="2050676" y="1796652"/>
            <a:ext cx="3588124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Vytvoření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&lt;ProducerRecord&gt;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ACC517-66AE-5611-D13C-7920EC7B187E}"/>
              </a:ext>
            </a:extLst>
          </p:cNvPr>
          <p:cNvSpPr/>
          <p:nvPr/>
        </p:nvSpPr>
        <p:spPr>
          <a:xfrm>
            <a:off x="2593549" y="2685754"/>
            <a:ext cx="2509610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Serializace do </a:t>
            </a: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&lt;ByteBufer&gt;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419ED98-DE88-E8FA-7F28-0D3224D01EFD}"/>
              </a:ext>
            </a:extLst>
          </p:cNvPr>
          <p:cNvSpPr/>
          <p:nvPr/>
        </p:nvSpPr>
        <p:spPr>
          <a:xfrm>
            <a:off x="2765880" y="3574856"/>
            <a:ext cx="218358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Volba partition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77F1765-C3F3-D87F-D0C2-3BD2F0C7C713}"/>
              </a:ext>
            </a:extLst>
          </p:cNvPr>
          <p:cNvSpPr/>
          <p:nvPr/>
        </p:nvSpPr>
        <p:spPr>
          <a:xfrm>
            <a:off x="2765880" y="4463958"/>
            <a:ext cx="218358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Zařazení do dávky k odeslání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E27A0D-E7ED-7426-B545-D8742EBE07AE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3844738" y="2320907"/>
            <a:ext cx="3616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165774-547B-4AF7-4A5E-9838F3CC664D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3848354" y="3210009"/>
            <a:ext cx="9320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8096A6-0717-1A94-6D89-D13A0EFF8B5E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3857674" y="4099111"/>
            <a:ext cx="0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CB6748BF-17C3-1E15-56B0-E3079498452A}"/>
              </a:ext>
            </a:extLst>
          </p:cNvPr>
          <p:cNvSpPr/>
          <p:nvPr/>
        </p:nvSpPr>
        <p:spPr>
          <a:xfrm>
            <a:off x="1291603" y="2537562"/>
            <a:ext cx="914400" cy="906366"/>
          </a:xfrm>
          <a:prstGeom prst="wedgeRectCallout">
            <a:avLst>
              <a:gd name="adj1" fmla="val 92403"/>
              <a:gd name="adj2" fmla="val -1138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String,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Avro,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Protobuf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8378465C-C1EE-F5C7-B265-59B892C57A20}"/>
              </a:ext>
            </a:extLst>
          </p:cNvPr>
          <p:cNvSpPr/>
          <p:nvPr/>
        </p:nvSpPr>
        <p:spPr>
          <a:xfrm>
            <a:off x="5648122" y="3514471"/>
            <a:ext cx="914400" cy="906366"/>
          </a:xfrm>
          <a:prstGeom prst="wedgeRectCallout">
            <a:avLst>
              <a:gd name="adj1" fmla="val -117891"/>
              <a:gd name="adj2" fmla="val -1509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dle klíče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(obvykle)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1CD20F9-D06F-003D-797E-7FDB04604AC4}"/>
              </a:ext>
            </a:extLst>
          </p:cNvPr>
          <p:cNvSpPr/>
          <p:nvPr/>
        </p:nvSpPr>
        <p:spPr>
          <a:xfrm>
            <a:off x="2765880" y="5353061"/>
            <a:ext cx="218358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Odeslání brokerovi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4FF548-0983-DFE9-C417-75F274189405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>
            <a:off x="3857674" y="4988213"/>
            <a:ext cx="0" cy="36484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Rectangular Callout 58">
            <a:extLst>
              <a:ext uri="{FF2B5EF4-FFF2-40B4-BE49-F238E27FC236}">
                <a16:creationId xmlns:a16="http://schemas.microsoft.com/office/drawing/2014/main" id="{65334876-122C-A145-93CF-98F71E520FDB}"/>
              </a:ext>
            </a:extLst>
          </p:cNvPr>
          <p:cNvSpPr/>
          <p:nvPr/>
        </p:nvSpPr>
        <p:spPr>
          <a:xfrm>
            <a:off x="5513651" y="5449067"/>
            <a:ext cx="1667078" cy="548599"/>
          </a:xfrm>
          <a:prstGeom prst="wedgeRectCallout">
            <a:avLst>
              <a:gd name="adj1" fmla="val -73930"/>
              <a:gd name="adj2" fmla="val -11418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(samostatné vlákno)</a:t>
            </a:r>
          </a:p>
        </p:txBody>
      </p:sp>
      <p:sp>
        <p:nvSpPr>
          <p:cNvPr id="60" name="Rectangular Callout 59">
            <a:extLst>
              <a:ext uri="{FF2B5EF4-FFF2-40B4-BE49-F238E27FC236}">
                <a16:creationId xmlns:a16="http://schemas.microsoft.com/office/drawing/2014/main" id="{0D014363-EE86-AAF8-DF47-3F4508BF36A2}"/>
              </a:ext>
            </a:extLst>
          </p:cNvPr>
          <p:cNvSpPr/>
          <p:nvPr/>
        </p:nvSpPr>
        <p:spPr>
          <a:xfrm>
            <a:off x="1003658" y="4366882"/>
            <a:ext cx="1202345" cy="906366"/>
          </a:xfrm>
          <a:prstGeom prst="wedgeRectCallout">
            <a:avLst>
              <a:gd name="adj1" fmla="val 79683"/>
              <a:gd name="adj2" fmla="val -1509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fire &amp; forget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asynchronně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synchronně</a:t>
            </a:r>
          </a:p>
        </p:txBody>
      </p:sp>
      <p:sp>
        <p:nvSpPr>
          <p:cNvPr id="13322" name="Rounded Rectangle 13321">
            <a:extLst>
              <a:ext uri="{FF2B5EF4-FFF2-40B4-BE49-F238E27FC236}">
                <a16:creationId xmlns:a16="http://schemas.microsoft.com/office/drawing/2014/main" id="{BDC25C63-9F83-08EC-903F-8954E77913BB}"/>
              </a:ext>
            </a:extLst>
          </p:cNvPr>
          <p:cNvSpPr/>
          <p:nvPr/>
        </p:nvSpPr>
        <p:spPr>
          <a:xfrm>
            <a:off x="2050676" y="1793850"/>
            <a:ext cx="3588124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3" name="Rounded Rectangle 13322">
            <a:extLst>
              <a:ext uri="{FF2B5EF4-FFF2-40B4-BE49-F238E27FC236}">
                <a16:creationId xmlns:a16="http://schemas.microsoft.com/office/drawing/2014/main" id="{579958E2-DBDE-F619-1F8F-89DFA3318862}"/>
              </a:ext>
            </a:extLst>
          </p:cNvPr>
          <p:cNvSpPr/>
          <p:nvPr/>
        </p:nvSpPr>
        <p:spPr>
          <a:xfrm>
            <a:off x="2601234" y="2685753"/>
            <a:ext cx="2496330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4" name="Rounded Rectangle 13323">
            <a:extLst>
              <a:ext uri="{FF2B5EF4-FFF2-40B4-BE49-F238E27FC236}">
                <a16:creationId xmlns:a16="http://schemas.microsoft.com/office/drawing/2014/main" id="{2D7F678E-E2CE-7E48-CEC0-006B7FCD3F1A}"/>
              </a:ext>
            </a:extLst>
          </p:cNvPr>
          <p:cNvSpPr/>
          <p:nvPr/>
        </p:nvSpPr>
        <p:spPr>
          <a:xfrm>
            <a:off x="2765880" y="3574855"/>
            <a:ext cx="217426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5" name="Rounded Rectangle 13324">
            <a:extLst>
              <a:ext uri="{FF2B5EF4-FFF2-40B4-BE49-F238E27FC236}">
                <a16:creationId xmlns:a16="http://schemas.microsoft.com/office/drawing/2014/main" id="{BFCB27AC-113B-5B9E-2D81-A783AD7CECD8}"/>
              </a:ext>
            </a:extLst>
          </p:cNvPr>
          <p:cNvSpPr/>
          <p:nvPr/>
        </p:nvSpPr>
        <p:spPr>
          <a:xfrm>
            <a:off x="2770957" y="4463957"/>
            <a:ext cx="217426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327" name="Rounded Rectangle 13326">
            <a:extLst>
              <a:ext uri="{FF2B5EF4-FFF2-40B4-BE49-F238E27FC236}">
                <a16:creationId xmlns:a16="http://schemas.microsoft.com/office/drawing/2014/main" id="{1606BB53-9F78-DBDF-5E2E-24CF2E11D9FA}"/>
              </a:ext>
            </a:extLst>
          </p:cNvPr>
          <p:cNvSpPr/>
          <p:nvPr/>
        </p:nvSpPr>
        <p:spPr>
          <a:xfrm>
            <a:off x="2757603" y="5353061"/>
            <a:ext cx="2182543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328" name="Straight Arrow Connector 13327">
            <a:extLst>
              <a:ext uri="{FF2B5EF4-FFF2-40B4-BE49-F238E27FC236}">
                <a16:creationId xmlns:a16="http://schemas.microsoft.com/office/drawing/2014/main" id="{9C6FEB13-44ED-8491-4AE4-A48738B8052D}"/>
              </a:ext>
            </a:extLst>
          </p:cNvPr>
          <p:cNvCxnSpPr>
            <a:cxnSpLocks/>
          </p:cNvCxnSpPr>
          <p:nvPr/>
        </p:nvCxnSpPr>
        <p:spPr>
          <a:xfrm>
            <a:off x="3842930" y="2319505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29" name="Straight Arrow Connector 13328">
            <a:extLst>
              <a:ext uri="{FF2B5EF4-FFF2-40B4-BE49-F238E27FC236}">
                <a16:creationId xmlns:a16="http://schemas.microsoft.com/office/drawing/2014/main" id="{0B6CC296-2A3E-0963-36D0-781CEE494BD5}"/>
              </a:ext>
            </a:extLst>
          </p:cNvPr>
          <p:cNvCxnSpPr>
            <a:cxnSpLocks/>
          </p:cNvCxnSpPr>
          <p:nvPr/>
        </p:nvCxnSpPr>
        <p:spPr>
          <a:xfrm>
            <a:off x="3853014" y="3207207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30" name="Straight Arrow Connector 13329">
            <a:extLst>
              <a:ext uri="{FF2B5EF4-FFF2-40B4-BE49-F238E27FC236}">
                <a16:creationId xmlns:a16="http://schemas.microsoft.com/office/drawing/2014/main" id="{B89CF5E0-9A16-1CB7-39C1-6AB9CEC2F8CC}"/>
              </a:ext>
            </a:extLst>
          </p:cNvPr>
          <p:cNvCxnSpPr>
            <a:cxnSpLocks/>
          </p:cNvCxnSpPr>
          <p:nvPr/>
        </p:nvCxnSpPr>
        <p:spPr>
          <a:xfrm>
            <a:off x="3856630" y="4099109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31" name="Straight Arrow Connector 13330">
            <a:extLst>
              <a:ext uri="{FF2B5EF4-FFF2-40B4-BE49-F238E27FC236}">
                <a16:creationId xmlns:a16="http://schemas.microsoft.com/office/drawing/2014/main" id="{6A71D93F-253F-A38D-2039-A3A8943C22F6}"/>
              </a:ext>
            </a:extLst>
          </p:cNvPr>
          <p:cNvCxnSpPr>
            <a:cxnSpLocks/>
          </p:cNvCxnSpPr>
          <p:nvPr/>
        </p:nvCxnSpPr>
        <p:spPr>
          <a:xfrm>
            <a:off x="3856630" y="4988212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1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9" grpId="0" animBg="1"/>
      <p:bldP spid="60" grpId="0" animBg="1"/>
      <p:bldP spid="13322" grpId="0" animBg="1"/>
      <p:bldP spid="13323" grpId="0" animBg="1"/>
      <p:bldP spid="13324" grpId="0" animBg="1"/>
      <p:bldP spid="13325" grpId="0" animBg="1"/>
      <p:bldP spid="133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B39BD-8855-4A29-4EB2-3BBCE699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A0691ED6-2AED-9D51-77FF-B62BE61EB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5338541" cy="333425"/>
          </a:xfrm>
        </p:spPr>
        <p:txBody>
          <a:bodyPr/>
          <a:lstStyle/>
          <a:p>
            <a:r>
              <a:rPr lang="cs-CZ" dirty="0"/>
              <a:t>Základy Kafky: Příjem zpráv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2775739-9EDB-307E-C4E2-81161978D9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977560A-15E4-63DE-3BC7-CCA2A263F594}"/>
              </a:ext>
            </a:extLst>
          </p:cNvPr>
          <p:cNvSpPr/>
          <p:nvPr/>
        </p:nvSpPr>
        <p:spPr>
          <a:xfrm>
            <a:off x="3904479" y="1595783"/>
            <a:ext cx="3588124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Vytvoření </a:t>
            </a:r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&lt;KafkaConsumer&gt;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F7EA82-5B80-5C4B-2F00-C079D1D2525B}"/>
              </a:ext>
            </a:extLst>
          </p:cNvPr>
          <p:cNvSpPr/>
          <p:nvPr/>
        </p:nvSpPr>
        <p:spPr>
          <a:xfrm>
            <a:off x="4447352" y="2484885"/>
            <a:ext cx="2509610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Subskripce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07483EA-4F00-DF0D-73A8-DDFBDA285CAF}"/>
              </a:ext>
            </a:extLst>
          </p:cNvPr>
          <p:cNvSpPr/>
          <p:nvPr/>
        </p:nvSpPr>
        <p:spPr>
          <a:xfrm>
            <a:off x="4560121" y="3373987"/>
            <a:ext cx="2289264" cy="2375468"/>
          </a:xfrm>
          <a:prstGeom prst="roundRect">
            <a:avLst>
              <a:gd name="adj" fmla="val 896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t"/>
          <a:lstStyle/>
          <a:p>
            <a:pPr algn="ctr"/>
            <a:r>
              <a:rPr lang="en-US" sz="1400"/>
              <a:t>Polling zpráv (v cyklu)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268290-DD51-FBA7-36F4-5CF371C8B33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698541" y="2120038"/>
            <a:ext cx="3616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5317F7-3CCD-88E9-1322-1F9E082FEF36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702157" y="3009140"/>
            <a:ext cx="2596" cy="36484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8125033-345D-2475-BE52-ECF4A2C4B359}"/>
              </a:ext>
            </a:extLst>
          </p:cNvPr>
          <p:cNvSpPr/>
          <p:nvPr/>
        </p:nvSpPr>
        <p:spPr>
          <a:xfrm>
            <a:off x="4696455" y="3782351"/>
            <a:ext cx="2004172" cy="1127620"/>
          </a:xfrm>
          <a:prstGeom prst="roundRect">
            <a:avLst>
              <a:gd name="adj" fmla="val 593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t"/>
          <a:lstStyle/>
          <a:p>
            <a:pPr algn="ctr"/>
            <a:r>
              <a:rPr lang="en-US" sz="1400"/>
              <a:t>Příjem dávky zpráv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582A76D1-736F-9754-38CA-657C4105D300}"/>
              </a:ext>
            </a:extLst>
          </p:cNvPr>
          <p:cNvSpPr/>
          <p:nvPr/>
        </p:nvSpPr>
        <p:spPr>
          <a:xfrm>
            <a:off x="2411856" y="3695366"/>
            <a:ext cx="1734041" cy="906366"/>
          </a:xfrm>
          <a:prstGeom prst="wedgeRectCallout">
            <a:avLst>
              <a:gd name="adj1" fmla="val 79683"/>
              <a:gd name="adj2" fmla="val -1509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deserializace dle konfigurace v &lt;KafkaConsumer&gt;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B758E91-44C6-2072-1971-F76C2C28EA45}"/>
              </a:ext>
            </a:extLst>
          </p:cNvPr>
          <p:cNvSpPr/>
          <p:nvPr/>
        </p:nvSpPr>
        <p:spPr>
          <a:xfrm>
            <a:off x="4806982" y="4196025"/>
            <a:ext cx="178311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Zpracování zprávy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31738356-FB3C-5E29-666D-3A5E824C416C}"/>
              </a:ext>
            </a:extLst>
          </p:cNvPr>
          <p:cNvSpPr/>
          <p:nvPr/>
        </p:nvSpPr>
        <p:spPr>
          <a:xfrm>
            <a:off x="8255391" y="1540930"/>
            <a:ext cx="1734041" cy="633959"/>
          </a:xfrm>
          <a:prstGeom prst="wedgeRectCallout">
            <a:avLst>
              <a:gd name="adj1" fmla="val -85493"/>
              <a:gd name="adj2" fmla="val -1741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registrace deserializátorů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C539E80E-AA42-8A24-2003-E9A627FBFF19}"/>
              </a:ext>
            </a:extLst>
          </p:cNvPr>
          <p:cNvSpPr/>
          <p:nvPr/>
        </p:nvSpPr>
        <p:spPr>
          <a:xfrm>
            <a:off x="2213803" y="2430032"/>
            <a:ext cx="1734041" cy="633959"/>
          </a:xfrm>
          <a:prstGeom prst="wedgeRectCallout">
            <a:avLst>
              <a:gd name="adj1" fmla="val 75030"/>
              <a:gd name="adj2" fmla="val -8104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na konkrétní topic,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na regexp...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932C85E-8B45-6B92-A6D0-DCAB856B9926}"/>
              </a:ext>
            </a:extLst>
          </p:cNvPr>
          <p:cNvSpPr/>
          <p:nvPr/>
        </p:nvSpPr>
        <p:spPr>
          <a:xfrm>
            <a:off x="4806982" y="5001154"/>
            <a:ext cx="1783118" cy="524255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 sz="1400"/>
              <a:t>Commit offsetu</a:t>
            </a:r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F9D0417F-CEB7-9155-B5DA-49AA6A1969A6}"/>
              </a:ext>
            </a:extLst>
          </p:cNvPr>
          <p:cNvSpPr/>
          <p:nvPr/>
        </p:nvSpPr>
        <p:spPr>
          <a:xfrm>
            <a:off x="7263609" y="4930625"/>
            <a:ext cx="2137961" cy="999527"/>
          </a:xfrm>
          <a:prstGeom prst="wedgeRectCallout">
            <a:avLst>
              <a:gd name="adj1" fmla="val -76963"/>
              <a:gd name="adj2" fmla="val -10643"/>
            </a:avLst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automatický,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manuální synchronní,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manuální asynchronní,</a:t>
            </a:r>
          </a:p>
          <a:p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...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B8B4EFE-696F-DAF2-ABC3-7E641BFD90A2}"/>
              </a:ext>
            </a:extLst>
          </p:cNvPr>
          <p:cNvSpPr/>
          <p:nvPr/>
        </p:nvSpPr>
        <p:spPr>
          <a:xfrm>
            <a:off x="3904479" y="1590675"/>
            <a:ext cx="3588124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D6F38B4-BB8D-F6A0-AB7E-817B2D44441D}"/>
              </a:ext>
            </a:extLst>
          </p:cNvPr>
          <p:cNvSpPr/>
          <p:nvPr/>
        </p:nvSpPr>
        <p:spPr>
          <a:xfrm>
            <a:off x="4447352" y="2479777"/>
            <a:ext cx="2509610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76DD666-6442-94BD-303D-8622BE148B02}"/>
              </a:ext>
            </a:extLst>
          </p:cNvPr>
          <p:cNvSpPr/>
          <p:nvPr/>
        </p:nvSpPr>
        <p:spPr>
          <a:xfrm>
            <a:off x="4560121" y="3373987"/>
            <a:ext cx="2281476" cy="2375468"/>
          </a:xfrm>
          <a:prstGeom prst="roundRect">
            <a:avLst>
              <a:gd name="adj" fmla="val 9299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797873C-0348-5EC7-D7D9-C71AFC7545C2}"/>
              </a:ext>
            </a:extLst>
          </p:cNvPr>
          <p:cNvSpPr/>
          <p:nvPr/>
        </p:nvSpPr>
        <p:spPr>
          <a:xfrm>
            <a:off x="4696455" y="3782351"/>
            <a:ext cx="2004172" cy="1127620"/>
          </a:xfrm>
          <a:prstGeom prst="roundRect">
            <a:avLst>
              <a:gd name="adj" fmla="val 712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E9FFAD6-52D6-E57C-52EE-D2D55438E05A}"/>
              </a:ext>
            </a:extLst>
          </p:cNvPr>
          <p:cNvSpPr/>
          <p:nvPr/>
        </p:nvSpPr>
        <p:spPr>
          <a:xfrm>
            <a:off x="4806982" y="4196025"/>
            <a:ext cx="178311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581A12B-53EC-0DE2-6BC7-3D9164428641}"/>
              </a:ext>
            </a:extLst>
          </p:cNvPr>
          <p:cNvSpPr/>
          <p:nvPr/>
        </p:nvSpPr>
        <p:spPr>
          <a:xfrm>
            <a:off x="4806982" y="5000089"/>
            <a:ext cx="1783118" cy="52425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endParaRPr 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D7FD56-F882-F30A-58A9-6907DE115E90}"/>
              </a:ext>
            </a:extLst>
          </p:cNvPr>
          <p:cNvCxnSpPr>
            <a:cxnSpLocks/>
          </p:cNvCxnSpPr>
          <p:nvPr/>
        </p:nvCxnSpPr>
        <p:spPr>
          <a:xfrm>
            <a:off x="5694925" y="2109822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F844C-ADBE-3BB3-CE89-1657C9B492E8}"/>
              </a:ext>
            </a:extLst>
          </p:cNvPr>
          <p:cNvCxnSpPr>
            <a:cxnSpLocks/>
          </p:cNvCxnSpPr>
          <p:nvPr/>
        </p:nvCxnSpPr>
        <p:spPr>
          <a:xfrm>
            <a:off x="5700859" y="3020317"/>
            <a:ext cx="3616" cy="364847"/>
          </a:xfrm>
          <a:prstGeom prst="straightConnector1">
            <a:avLst/>
          </a:prstGeom>
          <a:ln w="38100">
            <a:solidFill>
              <a:schemeClr val="tx2"/>
            </a:solidFill>
            <a:headEnd type="none" w="lg" len="lg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6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20" grpId="0" animBg="1"/>
      <p:bldP spid="22" grpId="0" animBg="1"/>
      <p:bldP spid="23" grpId="0" animBg="1"/>
      <p:bldP spid="30" grpId="0" animBg="1"/>
      <p:bldP spid="39" grpId="0" animBg="1"/>
      <p:bldP spid="41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5A08-142B-32CD-BCAB-C59CC5DA4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8A678D83-0A81-210D-C591-B46EE8B40E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Ukázka 1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A6BDB78-A5D1-0394-235F-0215BC66B93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F9377-ED90-7461-C2FC-E974BB769FA3}"/>
              </a:ext>
            </a:extLst>
          </p:cNvPr>
          <p:cNvSpPr txBox="1"/>
          <p:nvPr/>
        </p:nvSpPr>
        <p:spPr>
          <a:xfrm>
            <a:off x="310964" y="1226451"/>
            <a:ext cx="557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(https://github.com/kicune/kafka_v_kostce.git)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2879F-01C8-7142-6801-0C63D0F486CE}"/>
              </a:ext>
            </a:extLst>
          </p:cNvPr>
          <p:cNvSpPr txBox="1"/>
          <p:nvPr/>
        </p:nvSpPr>
        <p:spPr>
          <a:xfrm>
            <a:off x="1200357" y="1994234"/>
            <a:ext cx="4546373" cy="26840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Vytvoření topicu s více partitions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 partition a repliky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Publikace zpráv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Příjem zpráv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D38387-B7A4-456A-E04E-8DF70590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DFAFE-AF0F-B60C-4970-6981BF21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02467B3-4FB2-8BC5-E448-F446AF4A2A3E}"/>
              </a:ext>
            </a:extLst>
          </p:cNvPr>
          <p:cNvSpPr/>
          <p:nvPr/>
        </p:nvSpPr>
        <p:spPr>
          <a:xfrm>
            <a:off x="6910251" y="1763392"/>
            <a:ext cx="3598817" cy="387313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13090C30-783D-4555-2364-88A33F7203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5736000" cy="333425"/>
          </a:xfrm>
        </p:spPr>
        <p:txBody>
          <a:bodyPr/>
          <a:lstStyle/>
          <a:p>
            <a:r>
              <a:rPr lang="cs-CZ" dirty="0"/>
              <a:t>Základy Kafky: Consumer groups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BD23F81-0A07-BA45-B2B6-C9774DBD2D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CBF98-6D63-6E76-9128-6E6730540F52}"/>
              </a:ext>
            </a:extLst>
          </p:cNvPr>
          <p:cNvSpPr/>
          <p:nvPr/>
        </p:nvSpPr>
        <p:spPr>
          <a:xfrm>
            <a:off x="7151914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37A78-841D-63BC-91BF-9F7A9C7DE858}"/>
              </a:ext>
            </a:extLst>
          </p:cNvPr>
          <p:cNvSpPr/>
          <p:nvPr/>
        </p:nvSpPr>
        <p:spPr>
          <a:xfrm>
            <a:off x="7609613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6B2B9-096F-2C58-28A9-E1D72DA93BD1}"/>
              </a:ext>
            </a:extLst>
          </p:cNvPr>
          <p:cNvSpPr/>
          <p:nvPr/>
        </p:nvSpPr>
        <p:spPr>
          <a:xfrm>
            <a:off x="8066813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D98213-782F-26BC-948E-589C83EA21BB}"/>
              </a:ext>
            </a:extLst>
          </p:cNvPr>
          <p:cNvSpPr/>
          <p:nvPr/>
        </p:nvSpPr>
        <p:spPr>
          <a:xfrm>
            <a:off x="8530544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0F0D9A-6533-DD69-D80B-3CB0015858FA}"/>
              </a:ext>
            </a:extLst>
          </p:cNvPr>
          <p:cNvSpPr/>
          <p:nvPr/>
        </p:nvSpPr>
        <p:spPr>
          <a:xfrm>
            <a:off x="8994275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BC0B68-FD92-BBB7-3FC5-12C928661A26}"/>
              </a:ext>
            </a:extLst>
          </p:cNvPr>
          <p:cNvSpPr/>
          <p:nvPr/>
        </p:nvSpPr>
        <p:spPr>
          <a:xfrm>
            <a:off x="9451475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B1BC9-2E7F-A976-A5FC-9798714EF423}"/>
              </a:ext>
            </a:extLst>
          </p:cNvPr>
          <p:cNvSpPr/>
          <p:nvPr/>
        </p:nvSpPr>
        <p:spPr>
          <a:xfrm>
            <a:off x="9908675" y="2024648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159B91-46DE-1E00-7822-68FF9B86E15F}"/>
              </a:ext>
            </a:extLst>
          </p:cNvPr>
          <p:cNvSpPr/>
          <p:nvPr/>
        </p:nvSpPr>
        <p:spPr>
          <a:xfrm>
            <a:off x="7158446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162BD5-38A6-C5BE-AAC2-3744C52551C8}"/>
              </a:ext>
            </a:extLst>
          </p:cNvPr>
          <p:cNvSpPr/>
          <p:nvPr/>
        </p:nvSpPr>
        <p:spPr>
          <a:xfrm>
            <a:off x="7616145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1580CD-E568-568A-AB7C-87963B142954}"/>
              </a:ext>
            </a:extLst>
          </p:cNvPr>
          <p:cNvSpPr/>
          <p:nvPr/>
        </p:nvSpPr>
        <p:spPr>
          <a:xfrm>
            <a:off x="8073345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413DCB-2257-E7CF-5F8E-2F6AC70257AB}"/>
              </a:ext>
            </a:extLst>
          </p:cNvPr>
          <p:cNvSpPr/>
          <p:nvPr/>
        </p:nvSpPr>
        <p:spPr>
          <a:xfrm>
            <a:off x="8537076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D964D05-15CB-3D9F-9C66-17ACD00DC29C}"/>
              </a:ext>
            </a:extLst>
          </p:cNvPr>
          <p:cNvSpPr/>
          <p:nvPr/>
        </p:nvSpPr>
        <p:spPr>
          <a:xfrm>
            <a:off x="9000807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48F040-6C45-CC4B-7528-168C9171B52E}"/>
              </a:ext>
            </a:extLst>
          </p:cNvPr>
          <p:cNvSpPr/>
          <p:nvPr/>
        </p:nvSpPr>
        <p:spPr>
          <a:xfrm>
            <a:off x="9458007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33A97F-DDCC-36DA-B98A-1A0E86D055C5}"/>
              </a:ext>
            </a:extLst>
          </p:cNvPr>
          <p:cNvSpPr/>
          <p:nvPr/>
        </p:nvSpPr>
        <p:spPr>
          <a:xfrm>
            <a:off x="9915207" y="3513814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8066BD-5C0A-3813-CE43-B1212B66FE9D}"/>
              </a:ext>
            </a:extLst>
          </p:cNvPr>
          <p:cNvSpPr/>
          <p:nvPr/>
        </p:nvSpPr>
        <p:spPr>
          <a:xfrm>
            <a:off x="7158446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5EE4C1-F85B-8D44-B2C0-2F5FA30DC042}"/>
              </a:ext>
            </a:extLst>
          </p:cNvPr>
          <p:cNvSpPr/>
          <p:nvPr/>
        </p:nvSpPr>
        <p:spPr>
          <a:xfrm>
            <a:off x="7616145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2AAD50-7CA1-AA56-1C12-D8ACFF2205FA}"/>
              </a:ext>
            </a:extLst>
          </p:cNvPr>
          <p:cNvSpPr/>
          <p:nvPr/>
        </p:nvSpPr>
        <p:spPr>
          <a:xfrm>
            <a:off x="8073345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D6B6F9-9CA1-9103-B921-D6D1558021CF}"/>
              </a:ext>
            </a:extLst>
          </p:cNvPr>
          <p:cNvSpPr/>
          <p:nvPr/>
        </p:nvSpPr>
        <p:spPr>
          <a:xfrm>
            <a:off x="8537076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9AC77D-35AB-BD71-F82F-FFCAA72C1E90}"/>
              </a:ext>
            </a:extLst>
          </p:cNvPr>
          <p:cNvSpPr/>
          <p:nvPr/>
        </p:nvSpPr>
        <p:spPr>
          <a:xfrm>
            <a:off x="9000807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99F128-AF07-B1C8-94C6-B97879E4C702}"/>
              </a:ext>
            </a:extLst>
          </p:cNvPr>
          <p:cNvSpPr/>
          <p:nvPr/>
        </p:nvSpPr>
        <p:spPr>
          <a:xfrm>
            <a:off x="9458007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1F456A-F420-D38E-96CD-A72DF500CFFD}"/>
              </a:ext>
            </a:extLst>
          </p:cNvPr>
          <p:cNvSpPr/>
          <p:nvPr/>
        </p:nvSpPr>
        <p:spPr>
          <a:xfrm>
            <a:off x="9915207" y="5002979"/>
            <a:ext cx="378823" cy="378823"/>
          </a:xfrm>
          <a:prstGeom prst="rect">
            <a:avLst/>
          </a:prstGeom>
          <a:solidFill>
            <a:srgbClr val="E0DAC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7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2E78E91-5691-3540-238A-9F6ED9D234A8}"/>
              </a:ext>
            </a:extLst>
          </p:cNvPr>
          <p:cNvGrpSpPr/>
          <p:nvPr/>
        </p:nvGrpSpPr>
        <p:grpSpPr>
          <a:xfrm>
            <a:off x="7162915" y="2680357"/>
            <a:ext cx="550181" cy="533253"/>
            <a:chOff x="7674429" y="2906486"/>
            <a:chExt cx="914400" cy="914400"/>
          </a:xfrm>
        </p:grpSpPr>
        <p:sp>
          <p:nvSpPr>
            <p:cNvPr id="52" name="Pie 51">
              <a:extLst>
                <a:ext uri="{FF2B5EF4-FFF2-40B4-BE49-F238E27FC236}">
                  <a16:creationId xmlns:a16="http://schemas.microsoft.com/office/drawing/2014/main" id="{CAABD744-2728-2E5C-6539-B6F0C60F853A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D89765A-8EA9-9DA5-C9B4-148145CD8554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99A3218B-A098-A434-A266-316A65F83F52}"/>
              </a:ext>
            </a:extLst>
          </p:cNvPr>
          <p:cNvSpPr/>
          <p:nvPr/>
        </p:nvSpPr>
        <p:spPr>
          <a:xfrm>
            <a:off x="7103535" y="1929276"/>
            <a:ext cx="3248778" cy="601211"/>
          </a:xfrm>
          <a:prstGeom prst="rect">
            <a:avLst/>
          </a:prstGeom>
          <a:noFill/>
          <a:ln>
            <a:solidFill>
              <a:srgbClr val="DD2C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629D003-B418-2AFC-AC69-413C58446CF5}"/>
              </a:ext>
            </a:extLst>
          </p:cNvPr>
          <p:cNvSpPr txBox="1"/>
          <p:nvPr/>
        </p:nvSpPr>
        <p:spPr>
          <a:xfrm>
            <a:off x="372291" y="1661506"/>
            <a:ext cx="5430368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Každý konzument patří do nějaké consumer grupy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5F317CAA-0D92-DADF-9A1F-E94655F26AB4}"/>
              </a:ext>
            </a:extLst>
          </p:cNvPr>
          <p:cNvSpPr txBox="1"/>
          <p:nvPr/>
        </p:nvSpPr>
        <p:spPr>
          <a:xfrm>
            <a:off x="372291" y="2294766"/>
            <a:ext cx="6178732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Členové grupy mají mezi sebou rozdělené partitions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5833492-FD28-FD93-55BC-0C0D1801E381}"/>
              </a:ext>
            </a:extLst>
          </p:cNvPr>
          <p:cNvSpPr txBox="1"/>
          <p:nvPr/>
        </p:nvSpPr>
        <p:spPr>
          <a:xfrm>
            <a:off x="367811" y="3475938"/>
            <a:ext cx="592450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Pořadí zpráv je zajišteno jen v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rámci jedné partition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441EB18-1807-549D-90A3-03CA45653AE5}"/>
              </a:ext>
            </a:extLst>
          </p:cNvPr>
          <p:cNvSpPr txBox="1"/>
          <p:nvPr/>
        </p:nvSpPr>
        <p:spPr>
          <a:xfrm>
            <a:off x="355083" y="2858975"/>
            <a:ext cx="6427103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Každý konzument dostává data jen ze “svých” partitions</a:t>
            </a:r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94E7BFFE-F39B-0A42-38DD-00D422DDBFAF}"/>
              </a:ext>
            </a:extLst>
          </p:cNvPr>
          <p:cNvGrpSpPr/>
          <p:nvPr/>
        </p:nvGrpSpPr>
        <p:grpSpPr>
          <a:xfrm>
            <a:off x="6825342" y="1601919"/>
            <a:ext cx="3840481" cy="4994517"/>
            <a:chOff x="6825342" y="1601919"/>
            <a:chExt cx="3840481" cy="4994517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F098B60-C6EE-52FC-95CA-A217188072FF}"/>
                </a:ext>
              </a:extLst>
            </p:cNvPr>
            <p:cNvSpPr/>
            <p:nvPr/>
          </p:nvSpPr>
          <p:spPr>
            <a:xfrm>
              <a:off x="6825342" y="1601919"/>
              <a:ext cx="3840481" cy="4328618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  <p:sp>
          <p:nvSpPr>
            <p:cNvPr id="1040" name="Up Arrow Callout 1039">
              <a:extLst>
                <a:ext uri="{FF2B5EF4-FFF2-40B4-BE49-F238E27FC236}">
                  <a16:creationId xmlns:a16="http://schemas.microsoft.com/office/drawing/2014/main" id="{B2517C18-EF49-BB5B-07F1-2B2E016A5BE8}"/>
                </a:ext>
              </a:extLst>
            </p:cNvPr>
            <p:cNvSpPr/>
            <p:nvPr/>
          </p:nvSpPr>
          <p:spPr>
            <a:xfrm>
              <a:off x="7825400" y="6002170"/>
              <a:ext cx="1841364" cy="594266"/>
            </a:xfrm>
            <a:prstGeom prst="upArrowCallout">
              <a:avLst/>
            </a:prstGeom>
            <a:solidFill>
              <a:srgbClr val="E0DACE">
                <a:alpha val="3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>
                  <a:solidFill>
                    <a:srgbClr val="7030A0"/>
                  </a:solidFill>
                </a:rPr>
                <a:t>broker</a:t>
              </a:r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0F0CE356-7249-6640-63B6-C40C5BEC963A}"/>
              </a:ext>
            </a:extLst>
          </p:cNvPr>
          <p:cNvGrpSpPr/>
          <p:nvPr/>
        </p:nvGrpSpPr>
        <p:grpSpPr>
          <a:xfrm>
            <a:off x="7616145" y="2403472"/>
            <a:ext cx="2031274" cy="1110342"/>
            <a:chOff x="7616145" y="2403472"/>
            <a:chExt cx="2031274" cy="1110342"/>
          </a:xfrm>
        </p:grpSpPr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DA190A8D-924B-DAD0-BF24-52DF6F8E05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9056" y="2403472"/>
              <a:ext cx="1070900" cy="529232"/>
            </a:xfrm>
            <a:prstGeom prst="bentConnector3">
              <a:avLst>
                <a:gd name="adj1" fmla="val 100012"/>
              </a:avLst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8189E262-D552-0B01-16C4-FB6B64775000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7616145" y="2932704"/>
              <a:ext cx="2031274" cy="581110"/>
            </a:xfrm>
            <a:prstGeom prst="bentConnector2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8BABFE0-AA12-D9E6-81E9-DB62E1BE77A2}"/>
              </a:ext>
            </a:extLst>
          </p:cNvPr>
          <p:cNvGrpSpPr/>
          <p:nvPr/>
        </p:nvGrpSpPr>
        <p:grpSpPr>
          <a:xfrm>
            <a:off x="10445681" y="2179437"/>
            <a:ext cx="1599065" cy="3017296"/>
            <a:chOff x="10445681" y="2179437"/>
            <a:chExt cx="1599065" cy="3017296"/>
          </a:xfrm>
        </p:grpSpPr>
        <p:pic>
          <p:nvPicPr>
            <p:cNvPr id="1042" name="Picture 1041">
              <a:extLst>
                <a:ext uri="{FF2B5EF4-FFF2-40B4-BE49-F238E27FC236}">
                  <a16:creationId xmlns:a16="http://schemas.microsoft.com/office/drawing/2014/main" id="{7F59CE02-D279-17B3-0591-89E94BE4E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42766" y="3347662"/>
              <a:ext cx="401980" cy="405275"/>
            </a:xfrm>
            <a:prstGeom prst="rect">
              <a:avLst/>
            </a:prstGeom>
          </p:spPr>
        </p:pic>
        <p:cxnSp>
          <p:nvCxnSpPr>
            <p:cNvPr id="1043" name="Elbow Connector 1042">
              <a:extLst>
                <a:ext uri="{FF2B5EF4-FFF2-40B4-BE49-F238E27FC236}">
                  <a16:creationId xmlns:a16="http://schemas.microsoft.com/office/drawing/2014/main" id="{1ECE52F1-79DD-C220-98D4-112490AC37B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6269" y="2474053"/>
              <a:ext cx="1467604" cy="878371"/>
            </a:xfrm>
            <a:prstGeom prst="bentConnector3">
              <a:avLst>
                <a:gd name="adj1" fmla="val 99657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4" name="Straight Arrow Connector 1043">
              <a:extLst>
                <a:ext uri="{FF2B5EF4-FFF2-40B4-BE49-F238E27FC236}">
                  <a16:creationId xmlns:a16="http://schemas.microsoft.com/office/drawing/2014/main" id="{AB9C378E-8268-CAC8-E117-3E98267EDC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5681" y="3647041"/>
              <a:ext cx="1067301" cy="34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54" name="Elbow Connector 1053">
              <a:extLst>
                <a:ext uri="{FF2B5EF4-FFF2-40B4-BE49-F238E27FC236}">
                  <a16:creationId xmlns:a16="http://schemas.microsoft.com/office/drawing/2014/main" id="{62A0363A-9AB4-21AC-D815-A962DDA0982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12624" y="3980098"/>
              <a:ext cx="1549693" cy="883578"/>
            </a:xfrm>
            <a:prstGeom prst="bentConnector3">
              <a:avLst>
                <a:gd name="adj1" fmla="val 100132"/>
              </a:avLst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6D655E68-38B2-7087-7D9C-C212337DE0A9}"/>
              </a:ext>
            </a:extLst>
          </p:cNvPr>
          <p:cNvSpPr txBox="1"/>
          <p:nvPr/>
        </p:nvSpPr>
        <p:spPr>
          <a:xfrm>
            <a:off x="358774" y="4092901"/>
            <a:ext cx="6427103" cy="5539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Když ve skupině přibyde nebo ubude konzument, dojde k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rebalancingu</a:t>
            </a:r>
          </a:p>
        </p:txBody>
      </p:sp>
      <p:cxnSp>
        <p:nvCxnSpPr>
          <p:cNvPr id="1063" name="Elbow Connector 1062">
            <a:extLst>
              <a:ext uri="{FF2B5EF4-FFF2-40B4-BE49-F238E27FC236}">
                <a16:creationId xmlns:a16="http://schemas.microsoft.com/office/drawing/2014/main" id="{5A56BDE7-304A-1EE2-DF7D-293BBD95B0EA}"/>
              </a:ext>
            </a:extLst>
          </p:cNvPr>
          <p:cNvCxnSpPr>
            <a:cxnSpLocks/>
          </p:cNvCxnSpPr>
          <p:nvPr/>
        </p:nvCxnSpPr>
        <p:spPr>
          <a:xfrm>
            <a:off x="7583614" y="4539005"/>
            <a:ext cx="679143" cy="463974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Elbow Connector 1063">
            <a:extLst>
              <a:ext uri="{FF2B5EF4-FFF2-40B4-BE49-F238E27FC236}">
                <a16:creationId xmlns:a16="http://schemas.microsoft.com/office/drawing/2014/main" id="{493B87E4-D21A-3D41-3A43-54C7ABB015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00456" y="3652047"/>
            <a:ext cx="2060054" cy="651482"/>
          </a:xfrm>
          <a:prstGeom prst="bentConnector3">
            <a:avLst>
              <a:gd name="adj1" fmla="val -394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4DF8FEE9-7314-CB1C-C885-30D179D9FBAA}"/>
              </a:ext>
            </a:extLst>
          </p:cNvPr>
          <p:cNvGrpSpPr/>
          <p:nvPr/>
        </p:nvGrpSpPr>
        <p:grpSpPr>
          <a:xfrm>
            <a:off x="7163793" y="4270477"/>
            <a:ext cx="536810" cy="764761"/>
            <a:chOff x="4367479" y="5106650"/>
            <a:chExt cx="536810" cy="764761"/>
          </a:xfrm>
        </p:grpSpPr>
        <p:pic>
          <p:nvPicPr>
            <p:cNvPr id="1073" name="Picture 1072">
              <a:extLst>
                <a:ext uri="{FF2B5EF4-FFF2-40B4-BE49-F238E27FC236}">
                  <a16:creationId xmlns:a16="http://schemas.microsoft.com/office/drawing/2014/main" id="{FE36943D-C26C-CD78-90F2-F2B895ED1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460232" y="5601021"/>
              <a:ext cx="363091" cy="270390"/>
            </a:xfrm>
            <a:prstGeom prst="rect">
              <a:avLst/>
            </a:prstGeom>
          </p:spPr>
        </p:pic>
        <p:grpSp>
          <p:nvGrpSpPr>
            <p:cNvPr id="1072" name="Group 1071">
              <a:extLst>
                <a:ext uri="{FF2B5EF4-FFF2-40B4-BE49-F238E27FC236}">
                  <a16:creationId xmlns:a16="http://schemas.microsoft.com/office/drawing/2014/main" id="{0D6FD57D-BB58-B104-41BC-17A746D67B7E}"/>
                </a:ext>
              </a:extLst>
            </p:cNvPr>
            <p:cNvGrpSpPr/>
            <p:nvPr/>
          </p:nvGrpSpPr>
          <p:grpSpPr>
            <a:xfrm>
              <a:off x="4367479" y="5106650"/>
              <a:ext cx="536810" cy="553851"/>
              <a:chOff x="4367479" y="5106650"/>
              <a:chExt cx="536810" cy="553851"/>
            </a:xfrm>
          </p:grpSpPr>
          <p:sp>
            <p:nvSpPr>
              <p:cNvPr id="1067" name="Pie 1066">
                <a:extLst>
                  <a:ext uri="{FF2B5EF4-FFF2-40B4-BE49-F238E27FC236}">
                    <a16:creationId xmlns:a16="http://schemas.microsoft.com/office/drawing/2014/main" id="{BEF157AB-33C1-19A4-C1A8-CC576BDCDC13}"/>
                  </a:ext>
                </a:extLst>
              </p:cNvPr>
              <p:cNvSpPr/>
              <p:nvPr/>
            </p:nvSpPr>
            <p:spPr>
              <a:xfrm rot="18900000">
                <a:off x="4367479" y="5106650"/>
                <a:ext cx="536810" cy="553851"/>
              </a:xfrm>
              <a:prstGeom prst="pie">
                <a:avLst>
                  <a:gd name="adj1" fmla="val 85936"/>
                  <a:gd name="adj2" fmla="val 16200000"/>
                </a:avLst>
              </a:prstGeom>
              <a:solidFill>
                <a:srgbClr val="F4F4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0ACE862B-767A-C36F-3507-2E7F23161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1789" y="5321218"/>
                <a:ext cx="0" cy="12116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F7632ADC-27C9-5A19-94E7-C126D8D8943E}"/>
              </a:ext>
            </a:extLst>
          </p:cNvPr>
          <p:cNvGrpSpPr/>
          <p:nvPr/>
        </p:nvGrpSpPr>
        <p:grpSpPr>
          <a:xfrm>
            <a:off x="7146311" y="4278997"/>
            <a:ext cx="553851" cy="536810"/>
            <a:chOff x="3623837" y="5054643"/>
            <a:chExt cx="553851" cy="536810"/>
          </a:xfrm>
        </p:grpSpPr>
        <p:sp>
          <p:nvSpPr>
            <p:cNvPr id="1075" name="Pie 1074">
              <a:extLst>
                <a:ext uri="{FF2B5EF4-FFF2-40B4-BE49-F238E27FC236}">
                  <a16:creationId xmlns:a16="http://schemas.microsoft.com/office/drawing/2014/main" id="{DB1A6FB0-AD0B-88ED-8050-CC8C8060D3B9}"/>
                </a:ext>
              </a:extLst>
            </p:cNvPr>
            <p:cNvSpPr/>
            <p:nvPr/>
          </p:nvSpPr>
          <p:spPr>
            <a:xfrm rot="2703615">
              <a:off x="3632358" y="5046122"/>
              <a:ext cx="536810" cy="553851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0C220765-6B7C-48BC-49F5-788FDFB85F0B}"/>
                </a:ext>
              </a:extLst>
            </p:cNvPr>
            <p:cNvSpPr/>
            <p:nvPr/>
          </p:nvSpPr>
          <p:spPr>
            <a:xfrm>
              <a:off x="3869113" y="5173101"/>
              <a:ext cx="63297" cy="613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181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/>
      <p:bldP spid="1034" grpId="0"/>
      <p:bldP spid="1037" grpId="0"/>
      <p:bldP spid="10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306B8-A6DA-C959-C928-005E77473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8CF1025-4D3D-7FEF-8FE7-62117429F5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Ukázka 2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3EB9E3-F23D-F485-1C21-9D628D14A6B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2ADC9-214C-0F07-4BF1-588FDC04DDFF}"/>
              </a:ext>
            </a:extLst>
          </p:cNvPr>
          <p:cNvSpPr txBox="1"/>
          <p:nvPr/>
        </p:nvSpPr>
        <p:spPr>
          <a:xfrm>
            <a:off x="1200357" y="1994234"/>
            <a:ext cx="6034161" cy="26840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Založení konzumentů v rámci consumer grupy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Výpis subskripcí na consumer grupě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Rozdělení partitions mezi konzumenty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Nezpracované zprávy na topicu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Rebalancing partitions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0B237-DEDF-7EFF-1A70-0D03FAFF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95BF8-8FE7-DCB7-32FF-299737689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9FE76F31-0838-563E-D95F-E6251DE535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Pár poznámek navíc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77CF31-EC1D-8752-17F9-C53764630B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C3A33-01D0-B055-B556-26A8DA0E2303}"/>
              </a:ext>
            </a:extLst>
          </p:cNvPr>
          <p:cNvSpPr txBox="1"/>
          <p:nvPr/>
        </p:nvSpPr>
        <p:spPr>
          <a:xfrm>
            <a:off x="1200357" y="1994234"/>
            <a:ext cx="7150984" cy="26840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Kafka není (jenom) messaging, je to (hlavně) distribuovaný log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Retence zpráv na brokerech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Doručení ”právě jednou” – idempotence producenta a konzumentů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Práce s CLI nástroji</a:t>
            </a:r>
          </a:p>
          <a:p>
            <a:pPr marL="171450" indent="-171450" algn="l">
              <a:lnSpc>
                <a:spcPct val="2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Q&amp;A, než se vydáme dál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A3F6BB-16E5-43B9-8638-B8AB3FC9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186" y="6347530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8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CF530-F351-35C5-7C89-A33F40A3A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70A2EAA6-DBAF-5764-2E9C-713BDE120A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Kafka? Proč?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A12A0E0-B867-5260-FDCF-FEE6DB37E7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87373FAD-F50F-A966-9FA7-44F74BB6C79F}"/>
              </a:ext>
            </a:extLst>
          </p:cNvPr>
          <p:cNvSpPr/>
          <p:nvPr/>
        </p:nvSpPr>
        <p:spPr>
          <a:xfrm>
            <a:off x="1132365" y="1851476"/>
            <a:ext cx="2259106" cy="974912"/>
          </a:xfrm>
          <a:prstGeom prst="wedgeEllipseCallout">
            <a:avLst>
              <a:gd name="adj1" fmla="val -38393"/>
              <a:gd name="adj2" fmla="val 693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rychlá!</a:t>
            </a:r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6831FACD-80F6-38BA-5C27-61C9D0094C5B}"/>
              </a:ext>
            </a:extLst>
          </p:cNvPr>
          <p:cNvSpPr/>
          <p:nvPr/>
        </p:nvSpPr>
        <p:spPr>
          <a:xfrm>
            <a:off x="4142386" y="2274242"/>
            <a:ext cx="2628208" cy="974912"/>
          </a:xfrm>
          <a:prstGeom prst="wedgeEllipseCallout">
            <a:avLst>
              <a:gd name="adj1" fmla="val 36021"/>
              <a:gd name="adj2" fmla="val 6732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škálovatelná!</a:t>
            </a:r>
          </a:p>
        </p:txBody>
      </p:sp>
      <p:sp>
        <p:nvSpPr>
          <p:cNvPr id="18" name="Oval Callout 17">
            <a:extLst>
              <a:ext uri="{FF2B5EF4-FFF2-40B4-BE49-F238E27FC236}">
                <a16:creationId xmlns:a16="http://schemas.microsoft.com/office/drawing/2014/main" id="{208AFFDF-4488-2745-42D7-4FB45941D5CA}"/>
              </a:ext>
            </a:extLst>
          </p:cNvPr>
          <p:cNvSpPr/>
          <p:nvPr/>
        </p:nvSpPr>
        <p:spPr>
          <a:xfrm>
            <a:off x="1068623" y="4634225"/>
            <a:ext cx="2449606" cy="974912"/>
          </a:xfrm>
          <a:prstGeom prst="wedgeEllipseCallout">
            <a:avLst>
              <a:gd name="adj1" fmla="val -38393"/>
              <a:gd name="adj2" fmla="val 693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spolehlivá!</a:t>
            </a:r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7029C367-3B23-B51F-3738-3A671E41BE5C}"/>
              </a:ext>
            </a:extLst>
          </p:cNvPr>
          <p:cNvSpPr/>
          <p:nvPr/>
        </p:nvSpPr>
        <p:spPr>
          <a:xfrm>
            <a:off x="8326237" y="2111585"/>
            <a:ext cx="2449607" cy="974912"/>
          </a:xfrm>
          <a:prstGeom prst="wedgeEllipseCallout">
            <a:avLst>
              <a:gd name="adj1" fmla="val 36021"/>
              <a:gd name="adj2" fmla="val 6732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Mikroservisy FTW!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B105DD5A-8B72-3080-6549-D4424B3BCCB2}"/>
              </a:ext>
            </a:extLst>
          </p:cNvPr>
          <p:cNvSpPr/>
          <p:nvPr/>
        </p:nvSpPr>
        <p:spPr>
          <a:xfrm>
            <a:off x="4871196" y="4146769"/>
            <a:ext cx="2449607" cy="974912"/>
          </a:xfrm>
          <a:prstGeom prst="wedgeEllipseCallout">
            <a:avLst>
              <a:gd name="adj1" fmla="val 36021"/>
              <a:gd name="adj2" fmla="val 6732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accent3">
                    <a:lumMod val="75000"/>
                    <a:lumOff val="25000"/>
                  </a:schemeClr>
                </a:solidFill>
              </a:rPr>
              <a:t>Tak moderní!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CC6D08F5-AB30-C55A-1418-167A83BCFA75}"/>
              </a:ext>
            </a:extLst>
          </p:cNvPr>
          <p:cNvSpPr/>
          <p:nvPr/>
        </p:nvSpPr>
        <p:spPr>
          <a:xfrm>
            <a:off x="2474259" y="3309310"/>
            <a:ext cx="1926582" cy="974912"/>
          </a:xfrm>
          <a:prstGeom prst="wedgeEllipseCallout">
            <a:avLst>
              <a:gd name="adj1" fmla="val 36021"/>
              <a:gd name="adj2" fmla="val 67328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Je to peklo!</a:t>
            </a:r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B3EE069E-01BE-F9EC-8F47-CDED560B8BE6}"/>
              </a:ext>
            </a:extLst>
          </p:cNvPr>
          <p:cNvSpPr/>
          <p:nvPr/>
        </p:nvSpPr>
        <p:spPr>
          <a:xfrm>
            <a:off x="7842142" y="5019131"/>
            <a:ext cx="2259106" cy="974912"/>
          </a:xfrm>
          <a:prstGeom prst="wedgeEllipseCallout">
            <a:avLst>
              <a:gd name="adj1" fmla="val -38393"/>
              <a:gd name="adj2" fmla="val 69397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Je to složitý!</a:t>
            </a:r>
          </a:p>
        </p:txBody>
      </p:sp>
      <p:sp>
        <p:nvSpPr>
          <p:cNvPr id="26" name="Oval Callout 25">
            <a:extLst>
              <a:ext uri="{FF2B5EF4-FFF2-40B4-BE49-F238E27FC236}">
                <a16:creationId xmlns:a16="http://schemas.microsoft.com/office/drawing/2014/main" id="{4DF2155E-054C-99B9-5CE1-6ECB5D96951F}"/>
              </a:ext>
            </a:extLst>
          </p:cNvPr>
          <p:cNvSpPr/>
          <p:nvPr/>
        </p:nvSpPr>
        <p:spPr>
          <a:xfrm>
            <a:off x="7542604" y="3429000"/>
            <a:ext cx="2171131" cy="974912"/>
          </a:xfrm>
          <a:prstGeom prst="wedgeEllipseCallout">
            <a:avLst>
              <a:gd name="adj1" fmla="val 36021"/>
              <a:gd name="adj2" fmla="val 67328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Kdo se o to má starat?</a:t>
            </a:r>
          </a:p>
        </p:txBody>
      </p:sp>
      <p:sp>
        <p:nvSpPr>
          <p:cNvPr id="27" name="Oval Callout 26">
            <a:extLst>
              <a:ext uri="{FF2B5EF4-FFF2-40B4-BE49-F238E27FC236}">
                <a16:creationId xmlns:a16="http://schemas.microsoft.com/office/drawing/2014/main" id="{2FC01232-BEC3-73AF-F9FE-A247B1FE2DAA}"/>
              </a:ext>
            </a:extLst>
          </p:cNvPr>
          <p:cNvSpPr/>
          <p:nvPr/>
        </p:nvSpPr>
        <p:spPr>
          <a:xfrm>
            <a:off x="6096000" y="1124899"/>
            <a:ext cx="2171131" cy="974912"/>
          </a:xfrm>
          <a:prstGeom prst="wedgeEllipseCallout">
            <a:avLst>
              <a:gd name="adj1" fmla="val 36021"/>
              <a:gd name="adj2" fmla="val 67328"/>
            </a:avLst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50000"/>
                  </a:schemeClr>
                </a:solidFill>
              </a:rPr>
              <a:t>Co bylo tak špatného na JMS?</a:t>
            </a:r>
          </a:p>
        </p:txBody>
      </p:sp>
    </p:spTree>
    <p:extLst>
      <p:ext uri="{BB962C8B-B14F-4D97-AF65-F5344CB8AC3E}">
        <p14:creationId xmlns:p14="http://schemas.microsoft.com/office/powerpoint/2010/main" val="127886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A8D9F-691E-4EC7-BFF3-8AE8C8008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5041D224-B598-072B-F3D4-41ED1A2210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23C798-25F8-7769-B1C8-191DDB51859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813C80E-0280-1EF7-6AA8-D344B810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275" y="3429000"/>
            <a:ext cx="401980" cy="405275"/>
          </a:xfrm>
          <a:prstGeom prst="rect">
            <a:avLst/>
          </a:prstGeom>
        </p:spPr>
      </p:pic>
      <p:sp>
        <p:nvSpPr>
          <p:cNvPr id="27" name="Down Arrow Callout 26">
            <a:extLst>
              <a:ext uri="{FF2B5EF4-FFF2-40B4-BE49-F238E27FC236}">
                <a16:creationId xmlns:a16="http://schemas.microsoft.com/office/drawing/2014/main" id="{E633981D-7276-2D36-7015-99A21C02D3DA}"/>
              </a:ext>
            </a:extLst>
          </p:cNvPr>
          <p:cNvSpPr/>
          <p:nvPr/>
        </p:nvSpPr>
        <p:spPr>
          <a:xfrm>
            <a:off x="2374062" y="2527663"/>
            <a:ext cx="2266406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producent</a:t>
            </a:r>
          </a:p>
        </p:txBody>
      </p:sp>
    </p:spTree>
    <p:extLst>
      <p:ext uri="{BB962C8B-B14F-4D97-AF65-F5344CB8AC3E}">
        <p14:creationId xmlns:p14="http://schemas.microsoft.com/office/powerpoint/2010/main" val="43191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6D1CD-548D-C9C5-239B-F94D8ACA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CAB51D64-3A5C-F614-CB62-9677C238D9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2D5E58-2098-89A2-E6DD-E8D48A0C0C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ED3AFDD-E91D-AB2C-6A07-170C77767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76" y="3429000"/>
            <a:ext cx="401980" cy="4052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E40C8FAA-4CAF-AAB5-5372-30C1A45A7AC4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3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B71CF-8CA1-27AD-4FA7-DDFFF2331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B920F66F-0F36-FCB3-8FA7-1B144BF9A4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A801105-6EE4-11DA-C94F-A5E32892E4A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EAF704F-69F8-4448-AB52-A049E8C7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43" y="3429000"/>
            <a:ext cx="401980" cy="4052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2B871A8-54C3-46BC-6D92-265E2F5F1738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6E0A60-442B-3483-1C19-E95BA0E6B924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0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130A8-4821-95A4-E53D-A375A222B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4CD45A3-0719-E89B-B099-CF3AD72450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E8C5E6-08FE-145C-66CD-2AA6B22F2F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2AF6D0-9A16-95C0-425C-E1547A21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120" y="3429000"/>
            <a:ext cx="401980" cy="40527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9EE1BBB-16A5-1F02-DFB9-8D3C4EA3B5E3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CE6695-00FD-A05E-F9BB-909E85A6C842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AE6AB0-CEE4-8E78-FEF6-D48178CEBFE6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160C6-7409-BB3C-C518-FD48EC35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77338B1-6D41-4CDA-E166-EF685E5249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05C207-2A43-8C59-22FE-644389EFFF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27D038-F793-BC69-E084-5371A680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50" y="3422795"/>
            <a:ext cx="401980" cy="40527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979B4BA-72EA-3CB0-28C7-5E97DC960336}"/>
              </a:ext>
            </a:extLst>
          </p:cNvPr>
          <p:cNvSpPr/>
          <p:nvPr/>
        </p:nvSpPr>
        <p:spPr>
          <a:xfrm>
            <a:off x="4851478" y="3551852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C7B5E1-83EB-7D7B-955B-461545237B25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227248-84F8-05F5-69DE-39D9F726DEC5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0A4B2A-0FA7-9ED7-55FB-046716AE9CC7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7816-6932-6C5C-B86D-032F4DCC9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E3D06434-41A2-E0DE-C719-A2C36E8961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56EDD85-E09D-B79B-C9B2-083DC0BBFB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BF083-33BF-C4A4-3B72-A71F421B989D}"/>
              </a:ext>
            </a:extLst>
          </p:cNvPr>
          <p:cNvSpPr/>
          <p:nvPr/>
        </p:nvSpPr>
        <p:spPr>
          <a:xfrm>
            <a:off x="3340934" y="3286132"/>
            <a:ext cx="1858084" cy="73805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4" name="Down Arrow Callout 13">
            <a:extLst>
              <a:ext uri="{FF2B5EF4-FFF2-40B4-BE49-F238E27FC236}">
                <a16:creationId xmlns:a16="http://schemas.microsoft.com/office/drawing/2014/main" id="{F1FDBA5E-72E6-C26C-D9DC-5A60C6A21EAF}"/>
              </a:ext>
            </a:extLst>
          </p:cNvPr>
          <p:cNvSpPr/>
          <p:nvPr/>
        </p:nvSpPr>
        <p:spPr>
          <a:xfrm>
            <a:off x="3340934" y="2422471"/>
            <a:ext cx="1858084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29F0E8-D491-ABCF-F003-4E2BC37EC006}"/>
              </a:ext>
            </a:extLst>
          </p:cNvPr>
          <p:cNvSpPr/>
          <p:nvPr/>
        </p:nvSpPr>
        <p:spPr>
          <a:xfrm>
            <a:off x="4851478" y="3551852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54DBDB-E66C-70D9-3DBB-ACC0576EDBB1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A06E11-ED13-9EE1-3636-46267F0C1D0F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8552ED-D346-F79E-4062-0092A7D544B9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82E580-C90E-27F2-322D-03B0CE0C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50" y="3422795"/>
            <a:ext cx="401980" cy="4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1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8D365-D302-42EF-0D8F-5EEDB639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D72FBE6A-2313-E907-320C-8A143657D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000" y="828000"/>
            <a:ext cx="2867025" cy="333425"/>
          </a:xfrm>
        </p:spPr>
        <p:txBody>
          <a:bodyPr/>
          <a:lstStyle/>
          <a:p>
            <a:r>
              <a:rPr lang="cs-CZ" dirty="0"/>
              <a:t>Základy Kafky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C794D86-DDA2-EE87-A4EC-E6BA6E35E4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cs-CZ" dirty="0"/>
              <a:t>Kafka v kostce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83CE4B-C34E-2F23-CF4B-39FC3B5AA904}"/>
              </a:ext>
            </a:extLst>
          </p:cNvPr>
          <p:cNvSpPr/>
          <p:nvPr/>
        </p:nvSpPr>
        <p:spPr>
          <a:xfrm>
            <a:off x="4851478" y="3551852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8357817-A202-2D29-7E09-084A248ACA59}"/>
              </a:ext>
            </a:extLst>
          </p:cNvPr>
          <p:cNvSpPr/>
          <p:nvPr/>
        </p:nvSpPr>
        <p:spPr>
          <a:xfrm>
            <a:off x="340856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0D90DF-33E2-A664-A620-97CBDE6520E2}"/>
              </a:ext>
            </a:extLst>
          </p:cNvPr>
          <p:cNvSpPr/>
          <p:nvPr/>
        </p:nvSpPr>
        <p:spPr>
          <a:xfrm>
            <a:off x="4348775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884BB3-DFCE-D585-48FD-5296D2A799AB}"/>
              </a:ext>
            </a:extLst>
          </p:cNvPr>
          <p:cNvSpPr/>
          <p:nvPr/>
        </p:nvSpPr>
        <p:spPr>
          <a:xfrm>
            <a:off x="3896372" y="3551526"/>
            <a:ext cx="207264" cy="207264"/>
          </a:xfrm>
          <a:prstGeom prst="ellipse">
            <a:avLst/>
          </a:prstGeom>
          <a:solidFill>
            <a:schemeClr val="tx2">
              <a:alpha val="668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3B9192F-3558-BEDF-E7ED-1575BED2F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50" y="3422795"/>
            <a:ext cx="401980" cy="40527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AC74FA3-F910-C263-7BE2-D7E865467566}"/>
              </a:ext>
            </a:extLst>
          </p:cNvPr>
          <p:cNvGrpSpPr/>
          <p:nvPr/>
        </p:nvGrpSpPr>
        <p:grpSpPr>
          <a:xfrm>
            <a:off x="2593171" y="3260006"/>
            <a:ext cx="815391" cy="790303"/>
            <a:chOff x="7674429" y="2906486"/>
            <a:chExt cx="914400" cy="914400"/>
          </a:xfrm>
        </p:grpSpPr>
        <p:sp>
          <p:nvSpPr>
            <p:cNvPr id="42" name="Pie 41">
              <a:extLst>
                <a:ext uri="{FF2B5EF4-FFF2-40B4-BE49-F238E27FC236}">
                  <a16:creationId xmlns:a16="http://schemas.microsoft.com/office/drawing/2014/main" id="{88374B6A-D4BF-962A-9346-38BD50966D24}"/>
                </a:ext>
              </a:extLst>
            </p:cNvPr>
            <p:cNvSpPr/>
            <p:nvPr/>
          </p:nvSpPr>
          <p:spPr>
            <a:xfrm rot="2703615">
              <a:off x="7674429" y="2906486"/>
              <a:ext cx="914400" cy="914400"/>
            </a:xfrm>
            <a:prstGeom prst="pie">
              <a:avLst>
                <a:gd name="adj1" fmla="val 85936"/>
                <a:gd name="adj2" fmla="val 16200000"/>
              </a:avLst>
            </a:prstGeom>
            <a:solidFill>
              <a:srgbClr val="F4F4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0699C15-2EE3-B3B1-FEB7-3BAC0E03270D}"/>
                </a:ext>
              </a:extLst>
            </p:cNvPr>
            <p:cNvSpPr/>
            <p:nvPr/>
          </p:nvSpPr>
          <p:spPr>
            <a:xfrm>
              <a:off x="8079377" y="3108271"/>
              <a:ext cx="104503" cy="1045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883AAE9-0B47-F218-72A7-83ABAEA8018D}"/>
              </a:ext>
            </a:extLst>
          </p:cNvPr>
          <p:cNvSpPr/>
          <p:nvPr/>
        </p:nvSpPr>
        <p:spPr>
          <a:xfrm>
            <a:off x="3340934" y="3286132"/>
            <a:ext cx="1858084" cy="738051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45" name="Down Arrow Callout 44">
            <a:extLst>
              <a:ext uri="{FF2B5EF4-FFF2-40B4-BE49-F238E27FC236}">
                <a16:creationId xmlns:a16="http://schemas.microsoft.com/office/drawing/2014/main" id="{F6255662-5584-D662-F31E-C41859844C29}"/>
              </a:ext>
            </a:extLst>
          </p:cNvPr>
          <p:cNvSpPr/>
          <p:nvPr/>
        </p:nvSpPr>
        <p:spPr>
          <a:xfrm>
            <a:off x="3340934" y="2422471"/>
            <a:ext cx="1858084" cy="790303"/>
          </a:xfrm>
          <a:prstGeom prst="downArrowCallout">
            <a:avLst/>
          </a:prstGeom>
          <a:solidFill>
            <a:srgbClr val="E0DACE">
              <a:alpha val="3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topic</a:t>
            </a:r>
          </a:p>
        </p:txBody>
      </p:sp>
      <p:sp>
        <p:nvSpPr>
          <p:cNvPr id="46" name="Up Arrow Callout 45">
            <a:extLst>
              <a:ext uri="{FF2B5EF4-FFF2-40B4-BE49-F238E27FC236}">
                <a16:creationId xmlns:a16="http://schemas.microsoft.com/office/drawing/2014/main" id="{F408A5DA-D902-97F2-CA6F-E5227BF67F3C}"/>
              </a:ext>
            </a:extLst>
          </p:cNvPr>
          <p:cNvSpPr/>
          <p:nvPr/>
        </p:nvSpPr>
        <p:spPr>
          <a:xfrm>
            <a:off x="2183822" y="4155426"/>
            <a:ext cx="1540899" cy="6656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7906"/>
            </a:avLst>
          </a:prstGeom>
          <a:solidFill>
            <a:srgbClr val="E0DACE">
              <a:alpha val="3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konzument</a:t>
            </a:r>
          </a:p>
        </p:txBody>
      </p:sp>
      <p:sp>
        <p:nvSpPr>
          <p:cNvPr id="47" name="Up Arrow Callout 46">
            <a:extLst>
              <a:ext uri="{FF2B5EF4-FFF2-40B4-BE49-F238E27FC236}">
                <a16:creationId xmlns:a16="http://schemas.microsoft.com/office/drawing/2014/main" id="{95E04CDE-B040-E6DF-EB5B-EEB815B9C886}"/>
              </a:ext>
            </a:extLst>
          </p:cNvPr>
          <p:cNvSpPr/>
          <p:nvPr/>
        </p:nvSpPr>
        <p:spPr>
          <a:xfrm>
            <a:off x="4762990" y="4155426"/>
            <a:ext cx="1540899" cy="66563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57906"/>
            </a:avLst>
          </a:prstGeom>
          <a:solidFill>
            <a:srgbClr val="E0DACE">
              <a:alpha val="30000"/>
            </a:srgb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producent</a:t>
            </a:r>
          </a:p>
        </p:txBody>
      </p:sp>
    </p:spTree>
    <p:extLst>
      <p:ext uri="{BB962C8B-B14F-4D97-AF65-F5344CB8AC3E}">
        <p14:creationId xmlns:p14="http://schemas.microsoft.com/office/powerpoint/2010/main" val="154680825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Avenga">
      <a:dk1>
        <a:srgbClr val="2C1847"/>
      </a:dk1>
      <a:lt1>
        <a:srgbClr val="F7F3ED"/>
      </a:lt1>
      <a:dk2>
        <a:srgbClr val="DD2C00"/>
      </a:dk2>
      <a:lt2>
        <a:srgbClr val="F0ECE3"/>
      </a:lt2>
      <a:accent1>
        <a:srgbClr val="FFFFFF"/>
      </a:accent1>
      <a:accent2>
        <a:srgbClr val="C7BDCB"/>
      </a:accent2>
      <a:accent3>
        <a:srgbClr val="2B1846"/>
      </a:accent3>
      <a:accent4>
        <a:srgbClr val="DD2B00"/>
      </a:accent4>
      <a:accent5>
        <a:srgbClr val="E0DACE"/>
      </a:accent5>
      <a:accent6>
        <a:srgbClr val="2C1847"/>
      </a:accent6>
      <a:hlink>
        <a:srgbClr val="DD2C00"/>
      </a:hlink>
      <a:folHlink>
        <a:srgbClr val="1100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0DACE">
            <a:alpha val="30000"/>
          </a:srgbClr>
        </a:solidFill>
        <a:ln>
          <a:noFill/>
        </a:ln>
      </a:spPr>
      <a:bodyPr lIns="90000"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b" anchorCtr="0">
        <a:spAutoFit/>
      </a:bodyPr>
      <a:lstStyle>
        <a:defPPr algn="l">
          <a:defRPr sz="9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05D8C3C167046A99018AE8F8CEBE2" ma:contentTypeVersion="4" ma:contentTypeDescription="Create a new document." ma:contentTypeScope="" ma:versionID="cb5e4977c68dca812dca24797c559b81">
  <xsd:schema xmlns:xsd="http://www.w3.org/2001/XMLSchema" xmlns:xs="http://www.w3.org/2001/XMLSchema" xmlns:p="http://schemas.microsoft.com/office/2006/metadata/properties" xmlns:ns2="a23f3472-2a2e-43e7-a474-5836f1626296" targetNamespace="http://schemas.microsoft.com/office/2006/metadata/properties" ma:root="true" ma:fieldsID="69ecb73042bc38a396e7a1a22b7e117e" ns2:_="">
    <xsd:import namespace="a23f3472-2a2e-43e7-a474-5836f16262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f3472-2a2e-43e7-a474-5836f16262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11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BAAF6D-90BE-4B72-AB29-9942B1F72473}">
  <ds:schemaRefs>
    <ds:schemaRef ds:uri="97810350-258c-405b-85a0-1dfcf1f9009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C5CD45-8339-4331-B659-FC4C69B82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3f3472-2a2e-43e7-a474-5836f16262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312040-A90E-44BD-B074-12BCB4D8789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a464524-13b0-4a59-b01b-443717baf7c4}" enabled="1" method="Standard" siteId="{07f9f097-894c-4976-a5f5-10f0a16703c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4025</TotalTime>
  <Words>549</Words>
  <Application>Microsoft Macintosh PowerPoint</Application>
  <PresentationFormat>Widescreen</PresentationFormat>
  <Paragraphs>190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Wingdings</vt:lpstr>
      <vt:lpstr>Motiv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Michal Horava</dc:creator>
  <cp:lastModifiedBy>Jan Liška</cp:lastModifiedBy>
  <cp:revision>62</cp:revision>
  <dcterms:created xsi:type="dcterms:W3CDTF">2025-02-21T10:13:32Z</dcterms:created>
  <dcterms:modified xsi:type="dcterms:W3CDTF">2025-09-06T19:56:57Z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Motiv Office:8\Vlastní návrh:8</vt:lpwstr>
  </property>
  <property fmtid="{D5CDD505-2E9C-101B-9397-08002B2CF9AE}" pid="3" name="ClassificationContentMarkingFooterText">
    <vt:lpwstr>Qinshift Internal</vt:lpwstr>
  </property>
  <property fmtid="{D5CDD505-2E9C-101B-9397-08002B2CF9AE}" pid="4" name="MSIP_Label_6a464524-13b0-4a59-b01b-443717baf7c4_Enabled">
    <vt:lpwstr>true</vt:lpwstr>
  </property>
  <property fmtid="{D5CDD505-2E9C-101B-9397-08002B2CF9AE}" pid="5" name="MSIP_Label_6a464524-13b0-4a59-b01b-443717baf7c4_SetDate">
    <vt:lpwstr>2025-04-29T21:07:50Z</vt:lpwstr>
  </property>
  <property fmtid="{D5CDD505-2E9C-101B-9397-08002B2CF9AE}" pid="6" name="MSIP_Label_6a464524-13b0-4a59-b01b-443717baf7c4_Method">
    <vt:lpwstr>Standard</vt:lpwstr>
  </property>
  <property fmtid="{D5CDD505-2E9C-101B-9397-08002B2CF9AE}" pid="7" name="MSIP_Label_6a464524-13b0-4a59-b01b-443717baf7c4_Name">
    <vt:lpwstr>Internal_Data</vt:lpwstr>
  </property>
  <property fmtid="{D5CDD505-2E9C-101B-9397-08002B2CF9AE}" pid="8" name="MSIP_Label_6a464524-13b0-4a59-b01b-443717baf7c4_SiteId">
    <vt:lpwstr>07f9f097-894c-4976-a5f5-10f0a16703c3</vt:lpwstr>
  </property>
  <property fmtid="{D5CDD505-2E9C-101B-9397-08002B2CF9AE}" pid="9" name="MSIP_Label_6a464524-13b0-4a59-b01b-443717baf7c4_ActionId">
    <vt:lpwstr>4cdd5cbd-0f85-4f27-aba4-5ae461491031</vt:lpwstr>
  </property>
  <property fmtid="{D5CDD505-2E9C-101B-9397-08002B2CF9AE}" pid="10" name="MSIP_Label_6a464524-13b0-4a59-b01b-443717baf7c4_ContentBits">
    <vt:lpwstr>0</vt:lpwstr>
  </property>
  <property fmtid="{D5CDD505-2E9C-101B-9397-08002B2CF9AE}" pid="11" name="MSIP_Label_6a464524-13b0-4a59-b01b-443717baf7c4_Tag">
    <vt:lpwstr>10, 3, 0, 2</vt:lpwstr>
  </property>
  <property fmtid="{D5CDD505-2E9C-101B-9397-08002B2CF9AE}" pid="12" name="ContentTypeId">
    <vt:lpwstr>0x0101005EE05D8C3C167046A99018AE8F8CEBE2</vt:lpwstr>
  </property>
</Properties>
</file>