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076138319" r:id="rId5"/>
    <p:sldId id="2147470699" r:id="rId6"/>
    <p:sldId id="2147470700" r:id="rId7"/>
    <p:sldId id="2147470708" r:id="rId8"/>
    <p:sldId id="2147470709" r:id="rId9"/>
    <p:sldId id="2147470710" r:id="rId10"/>
    <p:sldId id="2147470711" r:id="rId11"/>
    <p:sldId id="2147470727" r:id="rId12"/>
    <p:sldId id="2147470713" r:id="rId13"/>
    <p:sldId id="2147470714" r:id="rId14"/>
    <p:sldId id="2147470716" r:id="rId15"/>
    <p:sldId id="2147470702" r:id="rId16"/>
    <p:sldId id="2147470706" r:id="rId17"/>
    <p:sldId id="2147470705" r:id="rId18"/>
    <p:sldId id="2147470715" r:id="rId19"/>
    <p:sldId id="2147470717" r:id="rId20"/>
    <p:sldId id="2147470703" r:id="rId21"/>
    <p:sldId id="2147470718" r:id="rId22"/>
    <p:sldId id="2147470719" r:id="rId23"/>
    <p:sldId id="2147470720" r:id="rId24"/>
    <p:sldId id="2147470726" r:id="rId25"/>
    <p:sldId id="2147470721" r:id="rId26"/>
    <p:sldId id="2147470724" r:id="rId27"/>
    <p:sldId id="2147470725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A2637B-DCBB-AA08-2CAC-5F829B77C13D}" name="Nataliia Bubniuk" initials="NB" userId="S::nataliia.bubniuk@avenga.com::6c3c03ec-9287-4965-91ac-b96f572c91b8" providerId="AD"/>
  <p188:author id="{5386DF7D-9FB6-67FC-B8CE-949E147E9323}" name="Lucie Mala" initials="" userId="S::Lucie.Mala@qinshift.com::6f241ae7-804a-4668-b6ce-ad643a6a7640" providerId="AD"/>
  <p188:author id="{C473209E-F00D-7ABE-5F46-951645D095F8}" name="Ulyana Stolyarova" initials="US" userId="S::ulyana.stolyarova@avenga.com::6c37f35a-db30-4531-bd49-ff11e6986949" providerId="AD"/>
  <p188:author id="{AE388FAB-5165-D3B6-64F8-67CEA2F8DD84}" name="Markus Stuhr" initials="" userId="S::markus.stuhr@avenga.com::ca175e85-949c-49c2-9494-a58fd1cb6710" providerId="AD"/>
  <p188:author id="{70E775FB-2E71-5965-5C39-7513980D1865}" name="Michal Horava" initials="" userId="S::Michal.Horava@qinshift.com::b272f208-0cd0-4a0b-a3f2-18a7a2574c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ABA"/>
    <a:srgbClr val="CFC5B4"/>
    <a:srgbClr val="F3000E"/>
    <a:srgbClr val="B8000B"/>
    <a:srgbClr val="F0ECE4"/>
    <a:srgbClr val="F4F400"/>
    <a:srgbClr val="D3D300"/>
    <a:srgbClr val="DD2C00"/>
    <a:srgbClr val="E0DACE"/>
    <a:srgbClr val="DE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/>
    <p:restoredTop sz="64637"/>
  </p:normalViewPr>
  <p:slideViewPr>
    <p:cSldViewPr snapToGrid="0">
      <p:cViewPr varScale="1">
        <p:scale>
          <a:sx n="170" d="100"/>
          <a:sy n="170" d="100"/>
        </p:scale>
        <p:origin x="4176" y="184"/>
      </p:cViewPr>
      <p:guideLst>
        <p:guide orient="horz" pos="216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F12F0B-A7BB-2166-5C9B-807056A92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68D5-4C32-456F-29E2-93DB321BB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977B-057F-DA49-9868-9701A02ADEF2}" type="datetimeFigureOut">
              <a:rPr lang="en-CZ" smtClean="0"/>
              <a:t>9/4/25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5E76-8EE0-9AE6-B20A-00CD934DD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F6D2-6A08-7FA9-A48D-914948EA64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EC657-4069-6843-9800-DF0EB07A757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3796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907F-8BB3-BA4C-93B5-52119772435D}" type="datetimeFigureOut">
              <a:t>9/4/25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C5D2-7760-C24A-83B6-2E8A1C1DB8E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4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Představit 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1) (setup)</a:t>
            </a:r>
          </a:p>
          <a:p>
            <a:r>
              <a:rPr lang="en-US"/>
              <a:t>	(terminal 1) docker compose up</a:t>
            </a:r>
          </a:p>
          <a:p>
            <a:r>
              <a:rPr lang="en-US"/>
              <a:t>	(terminal 2): docker exec -it kafka-1 bash</a:t>
            </a:r>
          </a:p>
          <a:p>
            <a:endParaRPr lang="en-US"/>
          </a:p>
          <a:p>
            <a:r>
              <a:rPr lang="en-US"/>
              <a:t>1a) vytvořit topics s více partitions</a:t>
            </a:r>
          </a:p>
          <a:p>
            <a:r>
              <a:rPr lang="en-US"/>
              <a:t>	(terminal 2): </a:t>
            </a:r>
          </a:p>
          <a:p>
            <a:r>
              <a:rPr lang="en-US"/>
              <a:t>kafka-topics --bootstrap-server kafka-1:9092 --create --topic lunar-landings --partitions 3</a:t>
            </a:r>
          </a:p>
          <a:p>
            <a:r>
              <a:rPr lang="en-US"/>
              <a:t>kafka-topics --bootstrap-server kafka-1:9092 --create --topic mars-landings --partitions 3 --replication-factor 2</a:t>
            </a:r>
          </a:p>
          <a:p>
            <a:endParaRPr lang="en-US"/>
          </a:p>
          <a:p>
            <a:r>
              <a:rPr lang="en-US"/>
              <a:t>1b) ukázat, že je vytvořený, kde je leader, kde je replika</a:t>
            </a:r>
          </a:p>
          <a:p>
            <a:r>
              <a:rPr lang="en-US"/>
              <a:t>	(terminal 2):</a:t>
            </a:r>
          </a:p>
          <a:p>
            <a:r>
              <a:rPr lang="en-US"/>
              <a:t>kafka-topics --bootstrap-server kafka-1:9092 --describe --topic lunar-landings</a:t>
            </a:r>
          </a:p>
          <a:p>
            <a:endParaRPr lang="en-US"/>
          </a:p>
          <a:p>
            <a:r>
              <a:rPr lang="en-US"/>
              <a:t>1c) publikace zpráv</a:t>
            </a:r>
          </a:p>
          <a:p>
            <a:r>
              <a:rPr lang="en-US"/>
              <a:t>	(terminal 2): odeslání zpráv</a:t>
            </a:r>
          </a:p>
          <a:p>
            <a:r>
              <a:rPr lang="en-US"/>
              <a:t>kafka-console-producer --bootstrap-server kafka-1:9092 --topic lunar-landings --property parse.key=true --property key.separator=:</a:t>
            </a:r>
          </a:p>
          <a:p>
            <a:r>
              <a:rPr lang="en-US"/>
              <a:t>1d) příjem zpráv</a:t>
            </a:r>
          </a:p>
          <a:p>
            <a:r>
              <a:rPr lang="en-US"/>
              <a:t>	(terminal 3): -&gt; příjem zpráv - pozor na pořadí</a:t>
            </a:r>
          </a:p>
          <a:p>
            <a:r>
              <a:rPr lang="en-US"/>
              <a:t>	docker exec -it kafka-1 bash</a:t>
            </a:r>
          </a:p>
          <a:p>
            <a:r>
              <a:rPr lang="en-US"/>
              <a:t>kafka-console-consumer --bootstrap-server kafka-1:9092 --topic lunar-landings --from-beginning --property print.key=true --property print.value=true --property print.partition=true --property print.offset=true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8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2) Customer Groups &amp; rebalance</a:t>
            </a:r>
          </a:p>
          <a:p>
            <a:r>
              <a:rPr lang="en-US"/>
              <a:t>kafka-console-consumer --bootstrap-server kafka-1:9092 --topic lunar-landings --property print.key=true --property print.value=true --property print.partition=true --property print.offset=true --group g1</a:t>
            </a:r>
          </a:p>
          <a:p>
            <a:endParaRPr lang="en-US"/>
          </a:p>
          <a:p>
            <a:r>
              <a:rPr lang="en-US"/>
              <a:t>(vypsat subscribce na CG)</a:t>
            </a:r>
          </a:p>
          <a:p>
            <a:r>
              <a:rPr lang="en-US"/>
              <a:t>kafka-consumer-groups --bootstrap-server kafka-1:9092 --group g1 --describe --members --verbose</a:t>
            </a:r>
          </a:p>
          <a:p>
            <a:endParaRPr lang="en-US"/>
          </a:p>
          <a:p>
            <a:r>
              <a:rPr lang="en-US"/>
              <a:t>(přidat dalšího consumera v novém terminálu)</a:t>
            </a:r>
          </a:p>
          <a:p>
            <a:r>
              <a:rPr lang="en-US"/>
              <a:t>kafka-console-consumer --bootstrap-server kafka-1:9092 --topic lunar-landings --property print.key=true --property print.value=true --property print.partition=true --property print.offset=true --group g1</a:t>
            </a:r>
          </a:p>
          <a:p>
            <a:endParaRPr lang="en-US"/>
          </a:p>
          <a:p>
            <a:r>
              <a:rPr lang="en-US"/>
              <a:t>(poslat další zprávy, ukázat, že se rozdělí mezi consumery)</a:t>
            </a:r>
          </a:p>
          <a:p>
            <a:r>
              <a:rPr lang="en-US"/>
              <a:t>kafka-console-producer --bootstrap-server kafka-1:9092 --topic lunar-landings --property parse.key=true --property key.separator=:</a:t>
            </a:r>
          </a:p>
          <a:p>
            <a:endParaRPr lang="en-US"/>
          </a:p>
          <a:p>
            <a:r>
              <a:rPr lang="en-US"/>
              <a:t>(zabít jednoho z consumerů přes kill -9)</a:t>
            </a:r>
          </a:p>
          <a:p>
            <a:r>
              <a:rPr lang="en-US"/>
              <a:t>ps ax | grep Consumer</a:t>
            </a:r>
          </a:p>
          <a:p>
            <a:endParaRPr lang="en-US"/>
          </a:p>
          <a:p>
            <a:r>
              <a:rPr lang="en-US"/>
              <a:t>(poslat další zprávy - ukáže se jen část, kterou zpracuje živý consumer)</a:t>
            </a:r>
          </a:p>
          <a:p>
            <a:r>
              <a:rPr lang="en-US"/>
              <a:t>kafka-console-producer --bootstrap-server kafka-1:9092 --topic lunar-landings --property parse.key=true --property key.separator=:</a:t>
            </a:r>
          </a:p>
          <a:p>
            <a:endParaRPr lang="en-US"/>
          </a:p>
          <a:p>
            <a:r>
              <a:rPr lang="en-US"/>
              <a:t>(ukázat lag na nepřipojené partition)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(až se udělá rebalance po failnutém healthchecku, tak se zpráva doručí na zbývajícího consumera)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9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7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0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4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Průběh dema pro Schema Registry</a:t>
            </a:r>
          </a:p>
          <a:p>
            <a:r>
              <a:rPr lang="en-US" b="0"/>
              <a:t>- shodit cluster: docker compose down –v</a:t>
            </a:r>
          </a:p>
          <a:p>
            <a:r>
              <a:rPr lang="en-US" b="0"/>
              <a:t>- projít kód producenta</a:t>
            </a:r>
          </a:p>
          <a:p>
            <a:r>
              <a:rPr lang="en-US" b="0"/>
              <a:t>- ukázat v kódu schéma v1</a:t>
            </a:r>
          </a:p>
          <a:p>
            <a:r>
              <a:rPr lang="en-US" b="0"/>
              <a:t>- cd schemas; mvn clean install</a:t>
            </a:r>
          </a:p>
          <a:p>
            <a:r>
              <a:rPr lang="en-US" b="0"/>
              <a:t>- nastartovat kafka cluster</a:t>
            </a:r>
          </a:p>
          <a:p>
            <a:r>
              <a:rPr lang="en-US" b="0"/>
              <a:t>- ověřit, že běží schema registry</a:t>
            </a:r>
          </a:p>
          <a:p>
            <a:r>
              <a:rPr lang="en-US" b="0"/>
              <a:t>- spustit producera v1</a:t>
            </a:r>
          </a:p>
          <a:p>
            <a:r>
              <a:rPr lang="en-US" b="0"/>
              <a:t>- projít kód consumera</a:t>
            </a:r>
          </a:p>
          <a:p>
            <a:r>
              <a:rPr lang="en-US" b="0"/>
              <a:t>- spustit consumera</a:t>
            </a:r>
          </a:p>
          <a:p>
            <a:r>
              <a:rPr lang="en-US" b="0"/>
              <a:t>- upravit schema: přidat missionDetails bez defaultu</a:t>
            </a:r>
          </a:p>
          <a:p>
            <a:r>
              <a:rPr lang="en-US" b="0"/>
              <a:t>- přegenerovat schéma: cd schema; mvn clean install</a:t>
            </a:r>
          </a:p>
          <a:p>
            <a:r>
              <a:rPr lang="en-US" b="0"/>
              <a:t>- odkomentovat .setMissionDetails v producer 2</a:t>
            </a:r>
          </a:p>
          <a:p>
            <a:r>
              <a:rPr lang="en-US" b="0"/>
              <a:t>- spustit producer 2 -&gt; spadne</a:t>
            </a:r>
          </a:p>
          <a:p>
            <a:r>
              <a:rPr lang="en-US" b="0"/>
              <a:t>- přidat default do LunarLandings</a:t>
            </a:r>
          </a:p>
          <a:p>
            <a:r>
              <a:rPr lang="en-US" b="0"/>
              <a:t>- mvn clean install</a:t>
            </a:r>
          </a:p>
          <a:p>
            <a:r>
              <a:rPr lang="en-US" b="0"/>
              <a:t>- shodit consumera</a:t>
            </a:r>
          </a:p>
          <a:p>
            <a:r>
              <a:rPr lang="en-US" b="0"/>
              <a:t>- nastartovat consumera -&gt; stále přijímá zprávy z producera1</a:t>
            </a:r>
          </a:p>
          <a:p>
            <a:r>
              <a:rPr lang="en-US" b="0"/>
              <a:t>- shodit producera1</a:t>
            </a:r>
          </a:p>
          <a:p>
            <a:r>
              <a:rPr lang="en-US" b="0"/>
              <a:t>- nahodit producera2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02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1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00FAB424-FD7E-40BC-F00B-6C693E11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61128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cs-CZ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1FB84E-C6FC-AC02-8C7C-4A8B1D0DD9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972000"/>
            <a:ext cx="5569200" cy="2311200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6000"/>
              </a:lnSpc>
              <a:spcBef>
                <a:spcPts val="0"/>
              </a:spcBef>
              <a:buNone/>
              <a:defRPr sz="65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Compelling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  <a:endParaRPr lang="cs-CZ" sz="6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A83DF4-4494-8D6A-E76C-B42423A54D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02000"/>
            <a:ext cx="5569200" cy="19184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>
              <a:lnSpc>
                <a:spcPts val="1600"/>
              </a:lnSpc>
            </a:pP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presentation’s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cs-CZ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D7909C-C684-B590-EFEA-0C74BB20EF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86" y="311855"/>
            <a:ext cx="1332411" cy="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, Small headlin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2">
            <a:extLst>
              <a:ext uri="{FF2B5EF4-FFF2-40B4-BE49-F238E27FC236}">
                <a16:creationId xmlns:a16="http://schemas.microsoft.com/office/drawing/2014/main" id="{2BBBA29C-C347-C1F3-3B13-AFF4AB2F1F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60000" y="612000"/>
            <a:ext cx="11448000" cy="0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239B-5BED-99F6-37E6-31777143F0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828000"/>
            <a:ext cx="2867025" cy="66684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err="1"/>
              <a:t>Impactfull</a:t>
            </a:r>
            <a:r>
              <a:rPr lang="en-GB"/>
              <a:t> headline comes here</a:t>
            </a:r>
          </a:p>
        </p:txBody>
      </p:sp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D2BBDAE5-90A1-2C8A-6BDF-1DF1CDEF1A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000" y="2520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/>
            </a:lvl1pPr>
          </a:lstStyle>
          <a:p>
            <a:pPr>
              <a:lnSpc>
                <a:spcPts val="1200"/>
              </a:lnSpc>
            </a:pPr>
            <a:r>
              <a:rPr lang="cs-CZ" sz="900">
                <a:latin typeface="Arial" panose="020B0604020202020204" pitchFamily="34" charset="0"/>
                <a:cs typeface="Arial" panose="020B0604020202020204" pitchFamily="34" charset="0"/>
              </a:rPr>
              <a:t>Kafka v kostce</a:t>
            </a:r>
          </a:p>
        </p:txBody>
      </p:sp>
    </p:spTree>
    <p:extLst>
      <p:ext uri="{BB962C8B-B14F-4D97-AF65-F5344CB8AC3E}">
        <p14:creationId xmlns:p14="http://schemas.microsoft.com/office/powerpoint/2010/main" val="37109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B20BAF-6C4D-91A2-B344-767C1A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ACB531-9DAA-D38B-FCD2-A346E609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BD91BD-99F1-9F50-58F9-44BD5DEF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41E5-1163-0748-9372-7A672E666A80}" type="datetimeFigureOut">
              <a:t>9/4/25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DFDBAA-9FD3-C79F-B089-98144A40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B8B6D7-1C9B-C1EC-589B-6561A2A8A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26FED-AB70-6D4F-B863-A7D545074FD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2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8B9AF-6E2A-322A-CA14-9FD6142377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9999" y="972000"/>
            <a:ext cx="8195421" cy="769441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Kafka v kostce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DE9D-7224-BB96-CA36-960E6818EB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628" y="1902593"/>
            <a:ext cx="4211095" cy="546240"/>
          </a:xfrm>
        </p:spPr>
        <p:txBody>
          <a:bodyPr/>
          <a:lstStyle/>
          <a:p>
            <a:pPr>
              <a:lnSpc>
                <a:spcPts val="2220"/>
              </a:lnSpc>
            </a:pPr>
            <a:r>
              <a:rPr lang="en-US" sz="1800" noProof="0" dirty="0">
                <a:latin typeface="Arial"/>
                <a:cs typeface="Arial"/>
              </a:rPr>
              <a:t>Drobné nahlédnutí do báječného světa distribuovaných datových streamů</a:t>
            </a:r>
          </a:p>
        </p:txBody>
      </p:sp>
    </p:spTree>
    <p:extLst>
      <p:ext uri="{BB962C8B-B14F-4D97-AF65-F5344CB8AC3E}">
        <p14:creationId xmlns:p14="http://schemas.microsoft.com/office/powerpoint/2010/main" val="98462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462D1-2B8C-6313-724A-7E6F4AF8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537397-B053-8018-D040-E395C113BD63}"/>
              </a:ext>
            </a:extLst>
          </p:cNvPr>
          <p:cNvGrpSpPr/>
          <p:nvPr/>
        </p:nvGrpSpPr>
        <p:grpSpPr>
          <a:xfrm>
            <a:off x="8342560" y="1501456"/>
            <a:ext cx="2414081" cy="4525849"/>
            <a:chOff x="7476287" y="1938505"/>
            <a:chExt cx="2414081" cy="452584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3D4CC99-A56E-CD8B-F855-5213FCA00F7E}"/>
                </a:ext>
              </a:extLst>
            </p:cNvPr>
            <p:cNvSpPr/>
            <p:nvPr/>
          </p:nvSpPr>
          <p:spPr>
            <a:xfrm>
              <a:off x="7476287" y="1938505"/>
              <a:ext cx="2414081" cy="3992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1" name="Up Arrow Callout 110">
              <a:extLst>
                <a:ext uri="{FF2B5EF4-FFF2-40B4-BE49-F238E27FC236}">
                  <a16:creationId xmlns:a16="http://schemas.microsoft.com/office/drawing/2014/main" id="{2B52A5E0-D61F-3A0F-520B-C4C775229EC5}"/>
                </a:ext>
              </a:extLst>
            </p:cNvPr>
            <p:cNvSpPr/>
            <p:nvPr/>
          </p:nvSpPr>
          <p:spPr>
            <a:xfrm>
              <a:off x="8149003" y="5999423"/>
              <a:ext cx="1157460" cy="464931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5268EFD-762F-66B4-936A-5113203F99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6144732" cy="333425"/>
          </a:xfrm>
        </p:spPr>
        <p:txBody>
          <a:bodyPr/>
          <a:lstStyle/>
          <a:p>
            <a:r>
              <a:rPr lang="cs-CZ" dirty="0"/>
              <a:t>Základy Kafky: Topic, partition, offset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258C08-5625-A478-2C41-03B2F1B52F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7B3D0-7243-BF5B-675C-E56AAF92A54F}"/>
              </a:ext>
            </a:extLst>
          </p:cNvPr>
          <p:cNvSpPr/>
          <p:nvPr/>
        </p:nvSpPr>
        <p:spPr>
          <a:xfrm>
            <a:off x="8491137" y="2576044"/>
            <a:ext cx="2135207" cy="205657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9B0928-3962-4332-55CD-9D5A0892F2AC}"/>
              </a:ext>
            </a:extLst>
          </p:cNvPr>
          <p:cNvSpPr/>
          <p:nvPr/>
        </p:nvSpPr>
        <p:spPr>
          <a:xfrm>
            <a:off x="10145372" y="2853545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507345-4E03-96C5-5A26-625C062CBEE1}"/>
              </a:ext>
            </a:extLst>
          </p:cNvPr>
          <p:cNvSpPr/>
          <p:nvPr/>
        </p:nvSpPr>
        <p:spPr>
          <a:xfrm>
            <a:off x="870245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52025B-D2C9-DA0B-16B3-79D5ECBBA3AD}"/>
              </a:ext>
            </a:extLst>
          </p:cNvPr>
          <p:cNvSpPr/>
          <p:nvPr/>
        </p:nvSpPr>
        <p:spPr>
          <a:xfrm>
            <a:off x="9642669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F3B9B7-2D4A-B057-FF12-DF4D51E08046}"/>
              </a:ext>
            </a:extLst>
          </p:cNvPr>
          <p:cNvSpPr/>
          <p:nvPr/>
        </p:nvSpPr>
        <p:spPr>
          <a:xfrm>
            <a:off x="919026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F15EB6-C338-9A02-C98C-A2603A480EA9}"/>
              </a:ext>
            </a:extLst>
          </p:cNvPr>
          <p:cNvGrpSpPr/>
          <p:nvPr/>
        </p:nvGrpSpPr>
        <p:grpSpPr>
          <a:xfrm>
            <a:off x="7080491" y="3113674"/>
            <a:ext cx="1084994" cy="1051610"/>
            <a:chOff x="7674429" y="2906486"/>
            <a:chExt cx="914400" cy="914400"/>
          </a:xfrm>
        </p:grpSpPr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BC2E5813-396F-DCD0-4FF7-C1ED466DF2AF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AD08DB-0FE1-6D20-0E3D-918AFFB55E02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10E0B2F-DCD8-15F9-CEA3-469A3BEFE258}"/>
              </a:ext>
            </a:extLst>
          </p:cNvPr>
          <p:cNvGrpSpPr/>
          <p:nvPr/>
        </p:nvGrpSpPr>
        <p:grpSpPr>
          <a:xfrm>
            <a:off x="7036846" y="2122734"/>
            <a:ext cx="2579066" cy="2144100"/>
            <a:chOff x="7036846" y="2122734"/>
            <a:chExt cx="2579066" cy="214410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32C28F0-CD0C-5DAE-046E-ED421AFEF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985" y="3099803"/>
              <a:ext cx="1169281" cy="55574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F2FE236-B0F5-A3CA-4BEF-EF0030CEB46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7" y="3661693"/>
              <a:ext cx="1563799" cy="60514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13B0B-0CD3-0EEC-87D5-9A4C91E22BA8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6" y="3655551"/>
              <a:ext cx="1585706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ular Callout 106">
              <a:extLst>
                <a:ext uri="{FF2B5EF4-FFF2-40B4-BE49-F238E27FC236}">
                  <a16:creationId xmlns:a16="http://schemas.microsoft.com/office/drawing/2014/main" id="{C3E36FE1-515F-E8DD-1616-13C0E9C0B4DA}"/>
                </a:ext>
              </a:extLst>
            </p:cNvPr>
            <p:cNvSpPr/>
            <p:nvPr/>
          </p:nvSpPr>
          <p:spPr>
            <a:xfrm>
              <a:off x="7036846" y="2122734"/>
              <a:ext cx="1172282" cy="417409"/>
            </a:xfrm>
            <a:prstGeom prst="wedgeRectCallout">
              <a:avLst>
                <a:gd name="adj1" fmla="val 57322"/>
                <a:gd name="adj2" fmla="val 254862"/>
              </a:avLst>
            </a:prstGeom>
            <a:solidFill>
              <a:srgbClr val="E0DACE">
                <a:alpha val="34463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offset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2C144E-9E25-00DA-424E-4BDFA22F52BF}"/>
              </a:ext>
            </a:extLst>
          </p:cNvPr>
          <p:cNvSpPr txBox="1"/>
          <p:nvPr/>
        </p:nvSpPr>
        <p:spPr>
          <a:xfrm>
            <a:off x="362334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se skládá z jedné či více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6DDC17-BBA6-172B-1ED2-5F599AEF7A6A}"/>
              </a:ext>
            </a:extLst>
          </p:cNvPr>
          <p:cNvSpPr txBox="1"/>
          <p:nvPr/>
        </p:nvSpPr>
        <p:spPr>
          <a:xfrm>
            <a:off x="362334" y="2257704"/>
            <a:ext cx="584555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Každá partition existuje v rámci konkrétního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brokeru</a:t>
            </a:r>
          </a:p>
        </p:txBody>
      </p:sp>
      <p:grpSp>
        <p:nvGrpSpPr>
          <p:cNvPr id="7173" name="Group 7172">
            <a:extLst>
              <a:ext uri="{FF2B5EF4-FFF2-40B4-BE49-F238E27FC236}">
                <a16:creationId xmlns:a16="http://schemas.microsoft.com/office/drawing/2014/main" id="{18E4B398-C05A-1027-B725-60D7C0B3D1A8}"/>
              </a:ext>
            </a:extLst>
          </p:cNvPr>
          <p:cNvGrpSpPr/>
          <p:nvPr/>
        </p:nvGrpSpPr>
        <p:grpSpPr>
          <a:xfrm>
            <a:off x="8634828" y="2115952"/>
            <a:ext cx="2819228" cy="2342583"/>
            <a:chOff x="8634828" y="2115952"/>
            <a:chExt cx="2819228" cy="234258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9933E0-152E-4FA8-36C6-ADE4B2FEA6FA}"/>
                </a:ext>
              </a:extLst>
            </p:cNvPr>
            <p:cNvGrpSpPr/>
            <p:nvPr/>
          </p:nvGrpSpPr>
          <p:grpSpPr>
            <a:xfrm>
              <a:off x="8702456" y="3551919"/>
              <a:ext cx="1650180" cy="207590"/>
              <a:chOff x="3408562" y="4302640"/>
              <a:chExt cx="1650180" cy="20759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277EF97-D5DB-3B79-D82D-2DD22CA1770B}"/>
                  </a:ext>
                </a:extLst>
              </p:cNvPr>
              <p:cNvSpPr/>
              <p:nvPr/>
            </p:nvSpPr>
            <p:spPr>
              <a:xfrm>
                <a:off x="3408562" y="4302640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6B22D9-15D7-1CAB-3B05-CF465AC79AD3}"/>
                  </a:ext>
                </a:extLst>
              </p:cNvPr>
              <p:cNvSpPr/>
              <p:nvPr/>
            </p:nvSpPr>
            <p:spPr>
              <a:xfrm>
                <a:off x="3889534" y="4302640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FE6BE9-7F71-EA84-D750-8ADED9DDF87A}"/>
                  </a:ext>
                </a:extLst>
              </p:cNvPr>
              <p:cNvSpPr/>
              <p:nvPr/>
            </p:nvSpPr>
            <p:spPr>
              <a:xfrm>
                <a:off x="4370506" y="4302640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4F59BF2-E239-C409-9935-4D4ACF285B3E}"/>
                  </a:ext>
                </a:extLst>
              </p:cNvPr>
              <p:cNvSpPr/>
              <p:nvPr/>
            </p:nvSpPr>
            <p:spPr>
              <a:xfrm>
                <a:off x="4851478" y="4302966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D1174E-30D7-CBB7-AB62-2FCE166069A2}"/>
                </a:ext>
              </a:extLst>
            </p:cNvPr>
            <p:cNvGrpSpPr/>
            <p:nvPr/>
          </p:nvGrpSpPr>
          <p:grpSpPr>
            <a:xfrm>
              <a:off x="8702456" y="4250945"/>
              <a:ext cx="1650180" cy="207590"/>
              <a:chOff x="3408562" y="4949252"/>
              <a:chExt cx="1650180" cy="20759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9DF9584-2B04-983F-B27C-5806B8950500}"/>
                  </a:ext>
                </a:extLst>
              </p:cNvPr>
              <p:cNvSpPr/>
              <p:nvPr/>
            </p:nvSpPr>
            <p:spPr>
              <a:xfrm>
                <a:off x="3408562" y="4949252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5DD4B57-8DC2-5D5C-1865-C4BEFC45C700}"/>
                  </a:ext>
                </a:extLst>
              </p:cNvPr>
              <p:cNvSpPr/>
              <p:nvPr/>
            </p:nvSpPr>
            <p:spPr>
              <a:xfrm>
                <a:off x="3889534" y="4949252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5BD3604-6792-D4C7-79F6-13924325BBF6}"/>
                  </a:ext>
                </a:extLst>
              </p:cNvPr>
              <p:cNvSpPr/>
              <p:nvPr/>
            </p:nvSpPr>
            <p:spPr>
              <a:xfrm>
                <a:off x="4370506" y="4949252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3F6C3A-4230-B7C9-1D73-88D3B16E58D0}"/>
                  </a:ext>
                </a:extLst>
              </p:cNvPr>
              <p:cNvSpPr/>
              <p:nvPr/>
            </p:nvSpPr>
            <p:spPr>
              <a:xfrm>
                <a:off x="4851478" y="4949578"/>
                <a:ext cx="207264" cy="207264"/>
              </a:xfrm>
              <a:prstGeom prst="ellipse">
                <a:avLst/>
              </a:prstGeom>
              <a:solidFill>
                <a:schemeClr val="tx2">
                  <a:alpha val="6688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F921BD-E9A6-F8D2-3246-7BFCA8CFF65C}"/>
                </a:ext>
              </a:extLst>
            </p:cNvPr>
            <p:cNvSpPr/>
            <p:nvPr/>
          </p:nvSpPr>
          <p:spPr>
            <a:xfrm>
              <a:off x="8634828" y="2730392"/>
              <a:ext cx="1812363" cy="452917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ular Callout 112">
              <a:extLst>
                <a:ext uri="{FF2B5EF4-FFF2-40B4-BE49-F238E27FC236}">
                  <a16:creationId xmlns:a16="http://schemas.microsoft.com/office/drawing/2014/main" id="{86294CFF-1DFF-4762-7716-4A5DA3C7DA74}"/>
                </a:ext>
              </a:extLst>
            </p:cNvPr>
            <p:cNvSpPr/>
            <p:nvPr/>
          </p:nvSpPr>
          <p:spPr>
            <a:xfrm>
              <a:off x="10352636" y="2115952"/>
              <a:ext cx="1101420" cy="364794"/>
            </a:xfrm>
            <a:prstGeom prst="wedgeRectCallout">
              <a:avLst>
                <a:gd name="adj1" fmla="val -38861"/>
                <a:gd name="adj2" fmla="val 98386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partition</a:t>
              </a:r>
            </a:p>
          </p:txBody>
        </p:sp>
      </p:grpSp>
      <p:sp>
        <p:nvSpPr>
          <p:cNvPr id="114" name="Down Arrow Callout 113">
            <a:extLst>
              <a:ext uri="{FF2B5EF4-FFF2-40B4-BE49-F238E27FC236}">
                <a16:creationId xmlns:a16="http://schemas.microsoft.com/office/drawing/2014/main" id="{322575FC-46A9-C472-A942-2232BA82738C}"/>
              </a:ext>
            </a:extLst>
          </p:cNvPr>
          <p:cNvSpPr/>
          <p:nvPr/>
        </p:nvSpPr>
        <p:spPr>
          <a:xfrm>
            <a:off x="8752021" y="1902332"/>
            <a:ext cx="1533899" cy="631878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BDE02D-240F-6F31-09DD-521D2BA4216F}"/>
              </a:ext>
            </a:extLst>
          </p:cNvPr>
          <p:cNvSpPr txBox="1"/>
          <p:nvPr/>
        </p:nvSpPr>
        <p:spPr>
          <a:xfrm>
            <a:off x="362334" y="2853902"/>
            <a:ext cx="66013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Producent publikuje zprávy do jednotlivých partitions (dle klíče)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72F2EE4-BE80-AA35-09BD-50CE9C052E8E}"/>
              </a:ext>
            </a:extLst>
          </p:cNvPr>
          <p:cNvSpPr txBox="1"/>
          <p:nvPr/>
        </p:nvSpPr>
        <p:spPr>
          <a:xfrm>
            <a:off x="362334" y="3450100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Pozice konzumenta v dané partition je určená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offsetem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D0F637-62EA-74E5-9DB5-60EF0D38D63A}"/>
              </a:ext>
            </a:extLst>
          </p:cNvPr>
          <p:cNvSpPr txBox="1"/>
          <p:nvPr/>
        </p:nvSpPr>
        <p:spPr>
          <a:xfrm>
            <a:off x="362334" y="4046298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Informace o offsetech konzumentů si udržuje broker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011CD3-6CE2-F515-F205-0D50609887AA}"/>
              </a:ext>
            </a:extLst>
          </p:cNvPr>
          <p:cNvSpPr txBox="1"/>
          <p:nvPr/>
        </p:nvSpPr>
        <p:spPr>
          <a:xfrm>
            <a:off x="362334" y="4642496"/>
            <a:ext cx="615906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požádání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dostane od brokera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balík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zpráv od svého offsetu dál </a:t>
            </a: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B550BDFD-1523-9638-27A1-5B011CD018B8}"/>
              </a:ext>
            </a:extLst>
          </p:cNvPr>
          <p:cNvGrpSpPr/>
          <p:nvPr/>
        </p:nvGrpSpPr>
        <p:grpSpPr>
          <a:xfrm>
            <a:off x="10492913" y="2956850"/>
            <a:ext cx="1346141" cy="1397726"/>
            <a:chOff x="10492913" y="2956850"/>
            <a:chExt cx="1346141" cy="139772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7EF4C4D-2CB0-E2FD-DC93-AA4AA038D4AB}"/>
                </a:ext>
              </a:extLst>
            </p:cNvPr>
            <p:cNvGrpSpPr/>
            <p:nvPr/>
          </p:nvGrpSpPr>
          <p:grpSpPr>
            <a:xfrm>
              <a:off x="10492913" y="2956850"/>
              <a:ext cx="1346141" cy="1397726"/>
              <a:chOff x="10492913" y="2956850"/>
              <a:chExt cx="1346141" cy="139772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D073B7-6531-7212-E271-97C03CCF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7074" y="3401694"/>
                <a:ext cx="401980" cy="405275"/>
              </a:xfrm>
              <a:prstGeom prst="rect">
                <a:avLst/>
              </a:prstGeom>
            </p:spPr>
          </p:pic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C05DBA54-992E-8770-731A-2D5E9823711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514819" y="2956850"/>
                <a:ext cx="697668" cy="68262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3B3A741D-19A6-F598-A515-0E5D88D4D6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492913" y="3639479"/>
                <a:ext cx="719573" cy="715097"/>
              </a:xfrm>
              <a:prstGeom prst="bentConnector3">
                <a:avLst>
                  <a:gd name="adj1" fmla="val 49015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84ECD09-5A2E-9974-79E6-CD4A6E299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6760" y="3639479"/>
                <a:ext cx="8280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pic>
          <p:nvPicPr>
            <p:cNvPr id="7168" name="Picture 4">
              <a:extLst>
                <a:ext uri="{FF2B5EF4-FFF2-40B4-BE49-F238E27FC236}">
                  <a16:creationId xmlns:a16="http://schemas.microsoft.com/office/drawing/2014/main" id="{D1AA97B6-237A-8A86-B500-CC12FA282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105224" y="3327756"/>
              <a:ext cx="214522" cy="24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1" name="TextBox 7170">
            <a:extLst>
              <a:ext uri="{FF2B5EF4-FFF2-40B4-BE49-F238E27FC236}">
                <a16:creationId xmlns:a16="http://schemas.microsoft.com/office/drawing/2014/main" id="{9A2EF853-8AFD-B04D-599A-2597FDE01604}"/>
              </a:ext>
            </a:extLst>
          </p:cNvPr>
          <p:cNvSpPr txBox="1"/>
          <p:nvPr/>
        </p:nvSpPr>
        <p:spPr>
          <a:xfrm>
            <a:off x="362334" y="5359672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Záznamy z partition po přečtení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nemizí</a:t>
            </a:r>
          </a:p>
        </p:txBody>
      </p:sp>
      <p:pic>
        <p:nvPicPr>
          <p:cNvPr id="7174" name="Picture 7173">
            <a:extLst>
              <a:ext uri="{FF2B5EF4-FFF2-40B4-BE49-F238E27FC236}">
                <a16:creationId xmlns:a16="http://schemas.microsoft.com/office/drawing/2014/main" id="{AFD086FA-F314-923C-85BB-4DA12A62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5" grpId="0"/>
      <p:bldP spid="120" grpId="0"/>
      <p:bldP spid="121" grpId="0"/>
      <p:bldP spid="123" grpId="0"/>
      <p:bldP spid="7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EEFFE-E5EF-5E35-FD01-EB068D61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CF547254-9828-5EDE-E324-F5EEACCFD4C9}"/>
              </a:ext>
            </a:extLst>
          </p:cNvPr>
          <p:cNvGrpSpPr/>
          <p:nvPr/>
        </p:nvGrpSpPr>
        <p:grpSpPr>
          <a:xfrm>
            <a:off x="8093128" y="4088494"/>
            <a:ext cx="3840481" cy="2076102"/>
            <a:chOff x="8093128" y="4088494"/>
            <a:chExt cx="3840481" cy="2076102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46CCA235-279F-C2F6-6DE1-428FF03DB713}"/>
                </a:ext>
              </a:extLst>
            </p:cNvPr>
            <p:cNvSpPr/>
            <p:nvPr/>
          </p:nvSpPr>
          <p:spPr>
            <a:xfrm>
              <a:off x="8093128" y="4088494"/>
              <a:ext cx="3840481" cy="1430375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DEA94068-3914-63CD-1E3B-2A9B14823408}"/>
                </a:ext>
              </a:extLst>
            </p:cNvPr>
            <p:cNvGrpSpPr/>
            <p:nvPr/>
          </p:nvGrpSpPr>
          <p:grpSpPr>
            <a:xfrm>
              <a:off x="8339289" y="4519792"/>
              <a:ext cx="3248778" cy="601211"/>
              <a:chOff x="6131586" y="4935463"/>
              <a:chExt cx="3248778" cy="601211"/>
            </a:xfrm>
          </p:grpSpPr>
          <p:sp>
            <p:nvSpPr>
              <p:cNvPr id="1068" name="Rectangle 1067">
                <a:extLst>
                  <a:ext uri="{FF2B5EF4-FFF2-40B4-BE49-F238E27FC236}">
                    <a16:creationId xmlns:a16="http://schemas.microsoft.com/office/drawing/2014/main" id="{1A8208C6-A3E0-51A6-476C-14A2C111A27B}"/>
                  </a:ext>
                </a:extLst>
              </p:cNvPr>
              <p:cNvSpPr/>
              <p:nvPr/>
            </p:nvSpPr>
            <p:spPr>
              <a:xfrm>
                <a:off x="6131586" y="4935463"/>
                <a:ext cx="3248778" cy="60121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F08C0C5F-8FDA-4112-A813-C1DF94222495}"/>
                  </a:ext>
                </a:extLst>
              </p:cNvPr>
              <p:cNvSpPr/>
              <p:nvPr/>
            </p:nvSpPr>
            <p:spPr>
              <a:xfrm>
                <a:off x="6194466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08A17CAD-B325-1173-C2E9-1DDFD40CF298}"/>
                  </a:ext>
                </a:extLst>
              </p:cNvPr>
              <p:cNvSpPr/>
              <p:nvPr/>
            </p:nvSpPr>
            <p:spPr>
              <a:xfrm>
                <a:off x="6652165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E84B303D-FC08-36E3-D224-010DB99F22EE}"/>
                  </a:ext>
                </a:extLst>
              </p:cNvPr>
              <p:cNvSpPr/>
              <p:nvPr/>
            </p:nvSpPr>
            <p:spPr>
              <a:xfrm>
                <a:off x="7109365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64" name="Rectangle 1063">
                <a:extLst>
                  <a:ext uri="{FF2B5EF4-FFF2-40B4-BE49-F238E27FC236}">
                    <a16:creationId xmlns:a16="http://schemas.microsoft.com/office/drawing/2014/main" id="{3DD8D1CD-F4DE-4DAE-D827-AD40E5CEC2C4}"/>
                  </a:ext>
                </a:extLst>
              </p:cNvPr>
              <p:cNvSpPr/>
              <p:nvPr/>
            </p:nvSpPr>
            <p:spPr>
              <a:xfrm>
                <a:off x="7573096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29D813FF-BFF8-2E1E-23F5-17FCFD1D7375}"/>
                  </a:ext>
                </a:extLst>
              </p:cNvPr>
              <p:cNvSpPr/>
              <p:nvPr/>
            </p:nvSpPr>
            <p:spPr>
              <a:xfrm>
                <a:off x="8036827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BF25CA3A-915C-56E8-0C58-5B8F8601660B}"/>
                  </a:ext>
                </a:extLst>
              </p:cNvPr>
              <p:cNvSpPr/>
              <p:nvPr/>
            </p:nvSpPr>
            <p:spPr>
              <a:xfrm>
                <a:off x="8494027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55D671A-5FB1-3014-F052-9FBA1E6D566D}"/>
                  </a:ext>
                </a:extLst>
              </p:cNvPr>
              <p:cNvSpPr/>
              <p:nvPr/>
            </p:nvSpPr>
            <p:spPr>
              <a:xfrm>
                <a:off x="8951227" y="5059094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33" name="Up Arrow Callout 32">
              <a:extLst>
                <a:ext uri="{FF2B5EF4-FFF2-40B4-BE49-F238E27FC236}">
                  <a16:creationId xmlns:a16="http://schemas.microsoft.com/office/drawing/2014/main" id="{D6AF2541-23F6-6171-BA2E-56AF71DFBC5E}"/>
                </a:ext>
              </a:extLst>
            </p:cNvPr>
            <p:cNvSpPr/>
            <p:nvPr/>
          </p:nvSpPr>
          <p:spPr>
            <a:xfrm>
              <a:off x="9346345" y="5570330"/>
              <a:ext cx="1841364" cy="594266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 3</a:t>
              </a: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DF4F5601-8AA1-0A8B-B1AD-459CA2A7D72E}"/>
              </a:ext>
            </a:extLst>
          </p:cNvPr>
          <p:cNvGrpSpPr/>
          <p:nvPr/>
        </p:nvGrpSpPr>
        <p:grpSpPr>
          <a:xfrm>
            <a:off x="8098067" y="785440"/>
            <a:ext cx="3840481" cy="3215803"/>
            <a:chOff x="8098067" y="785440"/>
            <a:chExt cx="3840481" cy="32158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9EC092-53D0-EDA4-6BB4-AA1967158E6F}"/>
                </a:ext>
              </a:extLst>
            </p:cNvPr>
            <p:cNvSpPr/>
            <p:nvPr/>
          </p:nvSpPr>
          <p:spPr>
            <a:xfrm>
              <a:off x="8098067" y="1443860"/>
              <a:ext cx="3840481" cy="2557383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73B5F89-9D24-21E4-B727-E42ECDBAB5E8}"/>
                </a:ext>
              </a:extLst>
            </p:cNvPr>
            <p:cNvGrpSpPr/>
            <p:nvPr/>
          </p:nvGrpSpPr>
          <p:grpSpPr>
            <a:xfrm>
              <a:off x="8378396" y="3087479"/>
              <a:ext cx="3248778" cy="601211"/>
              <a:chOff x="6138118" y="3446095"/>
              <a:chExt cx="3248778" cy="601211"/>
            </a:xfrm>
          </p:grpSpPr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6EE152E0-32CA-43CC-63DC-A25DB10C94E5}"/>
                  </a:ext>
                </a:extLst>
              </p:cNvPr>
              <p:cNvSpPr/>
              <p:nvPr/>
            </p:nvSpPr>
            <p:spPr>
              <a:xfrm>
                <a:off x="6194466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2FAFD8C2-FE82-BFDC-C367-B95CF1C9A121}"/>
                  </a:ext>
                </a:extLst>
              </p:cNvPr>
              <p:cNvSpPr/>
              <p:nvPr/>
            </p:nvSpPr>
            <p:spPr>
              <a:xfrm>
                <a:off x="6652165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E5FDCC54-33F3-DAFA-CCF5-30E6B09F0159}"/>
                  </a:ext>
                </a:extLst>
              </p:cNvPr>
              <p:cNvSpPr/>
              <p:nvPr/>
            </p:nvSpPr>
            <p:spPr>
              <a:xfrm>
                <a:off x="7109365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49551E3F-FBCA-9916-57C1-36F1495C8077}"/>
                  </a:ext>
                </a:extLst>
              </p:cNvPr>
              <p:cNvSpPr/>
              <p:nvPr/>
            </p:nvSpPr>
            <p:spPr>
              <a:xfrm>
                <a:off x="7573096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CD3F5273-8298-D697-9117-9001E76D7719}"/>
                  </a:ext>
                </a:extLst>
              </p:cNvPr>
              <p:cNvSpPr/>
              <p:nvPr/>
            </p:nvSpPr>
            <p:spPr>
              <a:xfrm>
                <a:off x="8036827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65D846D3-9100-C991-BAD8-FC80FA194377}"/>
                  </a:ext>
                </a:extLst>
              </p:cNvPr>
              <p:cNvSpPr/>
              <p:nvPr/>
            </p:nvSpPr>
            <p:spPr>
              <a:xfrm>
                <a:off x="8494027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82BEA7E9-AD11-6BA7-77E7-59A349BC362F}"/>
                  </a:ext>
                </a:extLst>
              </p:cNvPr>
              <p:cNvSpPr/>
              <p:nvPr/>
            </p:nvSpPr>
            <p:spPr>
              <a:xfrm>
                <a:off x="8951227" y="3569929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DBB4858B-0859-32E0-9A6A-0CD30431A024}"/>
                  </a:ext>
                </a:extLst>
              </p:cNvPr>
              <p:cNvSpPr/>
              <p:nvPr/>
            </p:nvSpPr>
            <p:spPr>
              <a:xfrm>
                <a:off x="6138118" y="3446095"/>
                <a:ext cx="3248778" cy="60121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C985C4-5052-2EA0-32D4-ADF629409B0A}"/>
                </a:ext>
              </a:extLst>
            </p:cNvPr>
            <p:cNvGrpSpPr/>
            <p:nvPr/>
          </p:nvGrpSpPr>
          <p:grpSpPr>
            <a:xfrm>
              <a:off x="8383067" y="1624624"/>
              <a:ext cx="3248778" cy="601211"/>
              <a:chOff x="5630791" y="1999141"/>
              <a:chExt cx="3248778" cy="6012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590B0ED-E64A-053C-0C68-3104FFF15D39}"/>
                  </a:ext>
                </a:extLst>
              </p:cNvPr>
              <p:cNvSpPr/>
              <p:nvPr/>
            </p:nvSpPr>
            <p:spPr>
              <a:xfrm>
                <a:off x="5630791" y="1999141"/>
                <a:ext cx="3248778" cy="601211"/>
              </a:xfrm>
              <a:prstGeom prst="rect">
                <a:avLst/>
              </a:prstGeom>
              <a:noFill/>
              <a:ln>
                <a:solidFill>
                  <a:srgbClr val="DD2C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8EA7C9-487A-08CD-7DD2-98E5124CCED2}"/>
                  </a:ext>
                </a:extLst>
              </p:cNvPr>
              <p:cNvSpPr/>
              <p:nvPr/>
            </p:nvSpPr>
            <p:spPr>
              <a:xfrm>
                <a:off x="5679170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699E78-3613-7B18-A915-B609651037FD}"/>
                  </a:ext>
                </a:extLst>
              </p:cNvPr>
              <p:cNvSpPr/>
              <p:nvPr/>
            </p:nvSpPr>
            <p:spPr>
              <a:xfrm>
                <a:off x="6136869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65BAAC-4511-224A-18E4-8A2CE8A654BA}"/>
                  </a:ext>
                </a:extLst>
              </p:cNvPr>
              <p:cNvSpPr/>
              <p:nvPr/>
            </p:nvSpPr>
            <p:spPr>
              <a:xfrm>
                <a:off x="6594069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12A8C1-18BC-E84B-25C0-9F4B5F18D1A8}"/>
                  </a:ext>
                </a:extLst>
              </p:cNvPr>
              <p:cNvSpPr/>
              <p:nvPr/>
            </p:nvSpPr>
            <p:spPr>
              <a:xfrm>
                <a:off x="7057800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890A8A-C7AE-D230-F925-AEC51CCABA5E}"/>
                  </a:ext>
                </a:extLst>
              </p:cNvPr>
              <p:cNvSpPr/>
              <p:nvPr/>
            </p:nvSpPr>
            <p:spPr>
              <a:xfrm>
                <a:off x="7521531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803C35-C8CC-4061-26D0-89C8C8374B60}"/>
                  </a:ext>
                </a:extLst>
              </p:cNvPr>
              <p:cNvSpPr/>
              <p:nvPr/>
            </p:nvSpPr>
            <p:spPr>
              <a:xfrm>
                <a:off x="7978731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A0BDF19-E335-6B38-BA28-EEB5200FCE4F}"/>
                  </a:ext>
                </a:extLst>
              </p:cNvPr>
              <p:cNvSpPr/>
              <p:nvPr/>
            </p:nvSpPr>
            <p:spPr>
              <a:xfrm>
                <a:off x="8435931" y="2094513"/>
                <a:ext cx="378823" cy="378823"/>
              </a:xfrm>
              <a:prstGeom prst="rect">
                <a:avLst/>
              </a:prstGeom>
              <a:solidFill>
                <a:srgbClr val="E0DACE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039" name="Up Arrow Callout 1038">
              <a:extLst>
                <a:ext uri="{FF2B5EF4-FFF2-40B4-BE49-F238E27FC236}">
                  <a16:creationId xmlns:a16="http://schemas.microsoft.com/office/drawing/2014/main" id="{BE3154B6-3D89-D6C0-60D2-F76CBA14AE26}"/>
                </a:ext>
              </a:extLst>
            </p:cNvPr>
            <p:cNvSpPr/>
            <p:nvPr/>
          </p:nvSpPr>
          <p:spPr>
            <a:xfrm>
              <a:off x="10230474" y="2305305"/>
              <a:ext cx="1002679" cy="505839"/>
            </a:xfrm>
            <a:prstGeom prst="upArrowCallou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replika</a:t>
              </a:r>
              <a:endPara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9" name="Down Arrow Callout 1068">
              <a:extLst>
                <a:ext uri="{FF2B5EF4-FFF2-40B4-BE49-F238E27FC236}">
                  <a16:creationId xmlns:a16="http://schemas.microsoft.com/office/drawing/2014/main" id="{D03A0D7E-9AF8-2E11-A5F6-6BC517B38C76}"/>
                </a:ext>
              </a:extLst>
            </p:cNvPr>
            <p:cNvSpPr/>
            <p:nvPr/>
          </p:nvSpPr>
          <p:spPr>
            <a:xfrm>
              <a:off x="10051067" y="785440"/>
              <a:ext cx="1841364" cy="610734"/>
            </a:xfrm>
            <a:prstGeom prst="down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 2</a:t>
              </a:r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1C4A148-C0EE-47A9-25DD-C8E1F2B490CB}"/>
              </a:ext>
            </a:extLst>
          </p:cNvPr>
          <p:cNvSpPr/>
          <p:nvPr/>
        </p:nvSpPr>
        <p:spPr>
          <a:xfrm>
            <a:off x="5521880" y="1228957"/>
            <a:ext cx="3840481" cy="39100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3209F9-DEEF-FF31-EA97-06CEC0332E08}"/>
              </a:ext>
            </a:extLst>
          </p:cNvPr>
          <p:cNvSpPr/>
          <p:nvPr/>
        </p:nvSpPr>
        <p:spPr>
          <a:xfrm>
            <a:off x="5606789" y="2164349"/>
            <a:ext cx="3598817" cy="282358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50BCD9D-FF61-2355-9EAC-EC233EF380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3840481" cy="333425"/>
          </a:xfrm>
        </p:spPr>
        <p:txBody>
          <a:bodyPr/>
          <a:lstStyle/>
          <a:p>
            <a:r>
              <a:rPr lang="cs-CZ" dirty="0"/>
              <a:t>Základy Kafky: Replikace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723F8B-90EE-46F8-F272-F2DD5C4E53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27" name="Down Arrow Callout 1026">
            <a:extLst>
              <a:ext uri="{FF2B5EF4-FFF2-40B4-BE49-F238E27FC236}">
                <a16:creationId xmlns:a16="http://schemas.microsoft.com/office/drawing/2014/main" id="{2EE7DCCD-F20E-9CED-D052-145BF8D69456}"/>
              </a:ext>
            </a:extLst>
          </p:cNvPr>
          <p:cNvSpPr/>
          <p:nvPr/>
        </p:nvSpPr>
        <p:spPr>
          <a:xfrm>
            <a:off x="5620131" y="1308979"/>
            <a:ext cx="1723501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EFC28C-0DCD-0353-F940-FD9480FA842A}"/>
              </a:ext>
            </a:extLst>
          </p:cNvPr>
          <p:cNvGrpSpPr/>
          <p:nvPr/>
        </p:nvGrpSpPr>
        <p:grpSpPr>
          <a:xfrm>
            <a:off x="5800073" y="2330233"/>
            <a:ext cx="3248778" cy="601211"/>
            <a:chOff x="5630791" y="1999141"/>
            <a:chExt cx="3248778" cy="6012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1DC11D-4F4D-9EC1-617D-4618A5CBA938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672150-BBEE-5811-D761-AE667186ED25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56FD9B-0289-EC12-AF1D-5C763AE3D4B7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E1697-7996-5ED2-6F20-FFA83545A157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9EE7F-E2CC-AD14-181C-8BF0205A9575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35EA13-61C1-29FD-7A8F-BF35906618D3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EA160B-CD45-01DA-C3B0-C8ED3531680E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426F71C-2F91-E0A0-41E6-C44A502DB17B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E32C818-2706-DAA6-DE66-CE6EF7F65736}"/>
              </a:ext>
            </a:extLst>
          </p:cNvPr>
          <p:cNvSpPr txBox="1"/>
          <p:nvPr/>
        </p:nvSpPr>
        <p:spPr>
          <a:xfrm>
            <a:off x="372291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záložní kopie partitions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6AB5AE0-C986-6B19-35AB-D1301178DBA9}"/>
              </a:ext>
            </a:extLst>
          </p:cNvPr>
          <p:cNvSpPr txBox="1"/>
          <p:nvPr/>
        </p:nvSpPr>
        <p:spPr>
          <a:xfrm>
            <a:off x="372291" y="2952599"/>
            <a:ext cx="4823551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čte z “hlavní”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(lead) partition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DE4A801-808D-CF1B-0FC7-DFFB48C70BEC}"/>
              </a:ext>
            </a:extLst>
          </p:cNvPr>
          <p:cNvSpPr txBox="1"/>
          <p:nvPr/>
        </p:nvSpPr>
        <p:spPr>
          <a:xfrm>
            <a:off x="372291" y="2168553"/>
            <a:ext cx="4857025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 jsou zakládané na dalších brokerech v rámci clusteru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C01BFA6-30AC-636A-27AF-D90EF25B298C}"/>
              </a:ext>
            </a:extLst>
          </p:cNvPr>
          <p:cNvSpPr txBox="1"/>
          <p:nvPr/>
        </p:nvSpPr>
        <p:spPr>
          <a:xfrm>
            <a:off x="372291" y="3465059"/>
            <a:ext cx="521932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Rozhodnutí, která partition je “hlavní”, určuje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kvórum brokerů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40" name="Up Arrow Callout 1039">
            <a:extLst>
              <a:ext uri="{FF2B5EF4-FFF2-40B4-BE49-F238E27FC236}">
                <a16:creationId xmlns:a16="http://schemas.microsoft.com/office/drawing/2014/main" id="{5D8570F5-EC2C-349B-CB12-17B31B9303C1}"/>
              </a:ext>
            </a:extLst>
          </p:cNvPr>
          <p:cNvSpPr/>
          <p:nvPr/>
        </p:nvSpPr>
        <p:spPr>
          <a:xfrm>
            <a:off x="6017154" y="5219083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1</a:t>
            </a:r>
          </a:p>
        </p:txBody>
      </p:sp>
      <p:sp>
        <p:nvSpPr>
          <p:cNvPr id="1043" name="Rectangular Callout 1042">
            <a:extLst>
              <a:ext uri="{FF2B5EF4-FFF2-40B4-BE49-F238E27FC236}">
                <a16:creationId xmlns:a16="http://schemas.microsoft.com/office/drawing/2014/main" id="{F5541C70-ED42-4E8E-B631-E3ACF3BEFD9D}"/>
              </a:ext>
            </a:extLst>
          </p:cNvPr>
          <p:cNvSpPr/>
          <p:nvPr/>
        </p:nvSpPr>
        <p:spPr>
          <a:xfrm>
            <a:off x="7517201" y="1700100"/>
            <a:ext cx="1638722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lead partition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9267930-9055-0898-3FA8-27F3F1835C79}"/>
              </a:ext>
            </a:extLst>
          </p:cNvPr>
          <p:cNvGrpSpPr/>
          <p:nvPr/>
        </p:nvGrpSpPr>
        <p:grpSpPr>
          <a:xfrm>
            <a:off x="5798636" y="3257745"/>
            <a:ext cx="3248778" cy="601211"/>
            <a:chOff x="6138118" y="3446095"/>
            <a:chExt cx="3248778" cy="6012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479A5D-4B6A-B881-8258-3882008F1D7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4F69A6-0C00-5926-2AF9-E32ED656434F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798DBD-B3B1-3D5C-C33F-B58D6C695F54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DD46F9-6503-C8A6-073A-F6179E45047D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820E9F-3DFC-9DB9-9FE4-52E3F4C11B0C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10DCF8-3FAE-D04A-F9F3-DF9BBDCF3A10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E4C7C4-2651-481D-4131-EA9AAD9BC5E3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7BEC7C6C-2C4C-CC23-560B-6DDEA79E0169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B02987-4E5A-903B-E1CD-13265B6E394F}"/>
              </a:ext>
            </a:extLst>
          </p:cNvPr>
          <p:cNvGrpSpPr/>
          <p:nvPr/>
        </p:nvGrpSpPr>
        <p:grpSpPr>
          <a:xfrm>
            <a:off x="5798636" y="4193137"/>
            <a:ext cx="3248778" cy="601211"/>
            <a:chOff x="6131586" y="4935463"/>
            <a:chExt cx="3248778" cy="6012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260F5D-0D9F-FB54-BC6E-641E74FCA579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11A194-0EA4-98B7-9E70-14B29ED4AC72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B71BF7-80E1-EEDB-1E5A-7FA051492FC1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AF82E3-E0D2-5A94-7600-F47AA5B144A2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73CF62-66F9-62B3-03FA-FCA0D4B5C619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D4A7CA-B6F2-FF8A-6768-8C14ADD0DA48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439B77-133B-9651-D1EF-BD72FA387E82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24F84DF-3667-35C2-124D-3069CA8116F4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70" name="Picture 1069">
            <a:extLst>
              <a:ext uri="{FF2B5EF4-FFF2-40B4-BE49-F238E27FC236}">
                <a16:creationId xmlns:a16="http://schemas.microsoft.com/office/drawing/2014/main" id="{532D8ED9-36FB-762E-5BF4-A25506AC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3" grpId="0"/>
      <p:bldP spid="1034" grpId="0"/>
      <p:bldP spid="1035" grpId="0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A08-142B-32CD-BCAB-C59CC5DA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8A678D83-0A81-210D-C591-B46EE8B40E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6BDB78-A5D1-0394-235F-0215BC66B9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F9377-ED90-7461-C2FC-E974BB769FA3}"/>
              </a:ext>
            </a:extLst>
          </p:cNvPr>
          <p:cNvSpPr txBox="1"/>
          <p:nvPr/>
        </p:nvSpPr>
        <p:spPr>
          <a:xfrm>
            <a:off x="310964" y="1226451"/>
            <a:ext cx="557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(https://github.com/kicune/kafka_v_kostce.git)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2879F-01C8-7142-6801-0C63D0F486CE}"/>
              </a:ext>
            </a:extLst>
          </p:cNvPr>
          <p:cNvSpPr txBox="1"/>
          <p:nvPr/>
        </p:nvSpPr>
        <p:spPr>
          <a:xfrm>
            <a:off x="1200357" y="1994234"/>
            <a:ext cx="4546373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Vytvoření topicu s více partitions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partition a repliky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Publikace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Příjem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38387-B7A4-456A-E04E-8DF70590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FAFE-AF0F-B60C-4970-6981BF21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02467B3-4FB2-8BC5-E448-F446AF4A2A3E}"/>
              </a:ext>
            </a:extLst>
          </p:cNvPr>
          <p:cNvSpPr/>
          <p:nvPr/>
        </p:nvSpPr>
        <p:spPr>
          <a:xfrm>
            <a:off x="6910251" y="1763392"/>
            <a:ext cx="3598817" cy="38731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13090C30-783D-4555-2364-88A33F720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736000" cy="333425"/>
          </a:xfrm>
        </p:spPr>
        <p:txBody>
          <a:bodyPr/>
          <a:lstStyle/>
          <a:p>
            <a:r>
              <a:rPr lang="cs-CZ" dirty="0"/>
              <a:t>Základy Kafky: Consumer groups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23F81-0A07-BA45-B2B6-C9774DBD2D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CBF98-6D63-6E76-9128-6E6730540F52}"/>
              </a:ext>
            </a:extLst>
          </p:cNvPr>
          <p:cNvSpPr/>
          <p:nvPr/>
        </p:nvSpPr>
        <p:spPr>
          <a:xfrm>
            <a:off x="715191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37A78-841D-63BC-91BF-9F7A9C7DE858}"/>
              </a:ext>
            </a:extLst>
          </p:cNvPr>
          <p:cNvSpPr/>
          <p:nvPr/>
        </p:nvSpPr>
        <p:spPr>
          <a:xfrm>
            <a:off x="76096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6B2B9-096F-2C58-28A9-E1D72DA93BD1}"/>
              </a:ext>
            </a:extLst>
          </p:cNvPr>
          <p:cNvSpPr/>
          <p:nvPr/>
        </p:nvSpPr>
        <p:spPr>
          <a:xfrm>
            <a:off x="80668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98213-782F-26BC-948E-589C83EA21BB}"/>
              </a:ext>
            </a:extLst>
          </p:cNvPr>
          <p:cNvSpPr/>
          <p:nvPr/>
        </p:nvSpPr>
        <p:spPr>
          <a:xfrm>
            <a:off x="853054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F0D9A-6533-DD69-D80B-3CB0015858FA}"/>
              </a:ext>
            </a:extLst>
          </p:cNvPr>
          <p:cNvSpPr/>
          <p:nvPr/>
        </p:nvSpPr>
        <p:spPr>
          <a:xfrm>
            <a:off x="89942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C0B68-FD92-BBB7-3FC5-12C928661A26}"/>
              </a:ext>
            </a:extLst>
          </p:cNvPr>
          <p:cNvSpPr/>
          <p:nvPr/>
        </p:nvSpPr>
        <p:spPr>
          <a:xfrm>
            <a:off x="94514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B1BC9-2E7F-A976-A5FC-9798714EF423}"/>
              </a:ext>
            </a:extLst>
          </p:cNvPr>
          <p:cNvSpPr/>
          <p:nvPr/>
        </p:nvSpPr>
        <p:spPr>
          <a:xfrm>
            <a:off x="99086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59B91-46DE-1E00-7822-68FF9B86E15F}"/>
              </a:ext>
            </a:extLst>
          </p:cNvPr>
          <p:cNvSpPr/>
          <p:nvPr/>
        </p:nvSpPr>
        <p:spPr>
          <a:xfrm>
            <a:off x="715844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62BD5-38A6-C5BE-AAC2-3744C52551C8}"/>
              </a:ext>
            </a:extLst>
          </p:cNvPr>
          <p:cNvSpPr/>
          <p:nvPr/>
        </p:nvSpPr>
        <p:spPr>
          <a:xfrm>
            <a:off x="76161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1580CD-E568-568A-AB7C-87963B142954}"/>
              </a:ext>
            </a:extLst>
          </p:cNvPr>
          <p:cNvSpPr/>
          <p:nvPr/>
        </p:nvSpPr>
        <p:spPr>
          <a:xfrm>
            <a:off x="80733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413DCB-2257-E7CF-5F8E-2F6AC70257AB}"/>
              </a:ext>
            </a:extLst>
          </p:cNvPr>
          <p:cNvSpPr/>
          <p:nvPr/>
        </p:nvSpPr>
        <p:spPr>
          <a:xfrm>
            <a:off x="853707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964D05-15CB-3D9F-9C66-17ACD00DC29C}"/>
              </a:ext>
            </a:extLst>
          </p:cNvPr>
          <p:cNvSpPr/>
          <p:nvPr/>
        </p:nvSpPr>
        <p:spPr>
          <a:xfrm>
            <a:off x="90008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48F040-6C45-CC4B-7528-168C9171B52E}"/>
              </a:ext>
            </a:extLst>
          </p:cNvPr>
          <p:cNvSpPr/>
          <p:nvPr/>
        </p:nvSpPr>
        <p:spPr>
          <a:xfrm>
            <a:off x="94580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3A97F-DDCC-36DA-B98A-1A0E86D055C5}"/>
              </a:ext>
            </a:extLst>
          </p:cNvPr>
          <p:cNvSpPr/>
          <p:nvPr/>
        </p:nvSpPr>
        <p:spPr>
          <a:xfrm>
            <a:off x="99152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066BD-5C0A-3813-CE43-B1212B66FE9D}"/>
              </a:ext>
            </a:extLst>
          </p:cNvPr>
          <p:cNvSpPr/>
          <p:nvPr/>
        </p:nvSpPr>
        <p:spPr>
          <a:xfrm>
            <a:off x="715844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5EE4C1-F85B-8D44-B2C0-2F5FA30DC042}"/>
              </a:ext>
            </a:extLst>
          </p:cNvPr>
          <p:cNvSpPr/>
          <p:nvPr/>
        </p:nvSpPr>
        <p:spPr>
          <a:xfrm>
            <a:off x="76161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2AAD50-7CA1-AA56-1C12-D8ACFF2205FA}"/>
              </a:ext>
            </a:extLst>
          </p:cNvPr>
          <p:cNvSpPr/>
          <p:nvPr/>
        </p:nvSpPr>
        <p:spPr>
          <a:xfrm>
            <a:off x="80733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6B6F9-9CA1-9103-B921-D6D1558021CF}"/>
              </a:ext>
            </a:extLst>
          </p:cNvPr>
          <p:cNvSpPr/>
          <p:nvPr/>
        </p:nvSpPr>
        <p:spPr>
          <a:xfrm>
            <a:off x="853707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9AC77D-35AB-BD71-F82F-FFCAA72C1E90}"/>
              </a:ext>
            </a:extLst>
          </p:cNvPr>
          <p:cNvSpPr/>
          <p:nvPr/>
        </p:nvSpPr>
        <p:spPr>
          <a:xfrm>
            <a:off x="90008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99F128-AF07-B1C8-94C6-B97879E4C702}"/>
              </a:ext>
            </a:extLst>
          </p:cNvPr>
          <p:cNvSpPr/>
          <p:nvPr/>
        </p:nvSpPr>
        <p:spPr>
          <a:xfrm>
            <a:off x="94580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1F456A-F420-D38E-96CD-A72DF500CFFD}"/>
              </a:ext>
            </a:extLst>
          </p:cNvPr>
          <p:cNvSpPr/>
          <p:nvPr/>
        </p:nvSpPr>
        <p:spPr>
          <a:xfrm>
            <a:off x="99152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E78E91-5691-3540-238A-9F6ED9D234A8}"/>
              </a:ext>
            </a:extLst>
          </p:cNvPr>
          <p:cNvGrpSpPr/>
          <p:nvPr/>
        </p:nvGrpSpPr>
        <p:grpSpPr>
          <a:xfrm>
            <a:off x="7162915" y="2680357"/>
            <a:ext cx="550181" cy="533253"/>
            <a:chOff x="7674429" y="2906486"/>
            <a:chExt cx="914400" cy="914400"/>
          </a:xfrm>
        </p:grpSpPr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CAABD744-2728-2E5C-6539-B6F0C60F853A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89765A-8EA9-9DA5-C9B4-148145CD8554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629D003-B418-2AFC-AC69-413C58446CF5}"/>
              </a:ext>
            </a:extLst>
          </p:cNvPr>
          <p:cNvSpPr txBox="1"/>
          <p:nvPr/>
        </p:nvSpPr>
        <p:spPr>
          <a:xfrm>
            <a:off x="372291" y="1661506"/>
            <a:ext cx="5430368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patří do nějaké consumer grupy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F317CAA-0D92-DADF-9A1F-E94655F26AB4}"/>
              </a:ext>
            </a:extLst>
          </p:cNvPr>
          <p:cNvSpPr txBox="1"/>
          <p:nvPr/>
        </p:nvSpPr>
        <p:spPr>
          <a:xfrm>
            <a:off x="372291" y="2294766"/>
            <a:ext cx="617873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Členové grupy mají mezi sebou rozdělené partitions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5833492-FD28-FD93-55BC-0C0D1801E381}"/>
              </a:ext>
            </a:extLst>
          </p:cNvPr>
          <p:cNvSpPr txBox="1"/>
          <p:nvPr/>
        </p:nvSpPr>
        <p:spPr>
          <a:xfrm>
            <a:off x="367811" y="3475938"/>
            <a:ext cx="592450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Pořadí zpráv je zajišteno jen v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rámci jedné partition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441EB18-1807-549D-90A3-03CA45653AE5}"/>
              </a:ext>
            </a:extLst>
          </p:cNvPr>
          <p:cNvSpPr txBox="1"/>
          <p:nvPr/>
        </p:nvSpPr>
        <p:spPr>
          <a:xfrm>
            <a:off x="355083" y="2858975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dostává data jen ze “svých” partitions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94E7BFFE-F39B-0A42-38DD-00D422DDBFAF}"/>
              </a:ext>
            </a:extLst>
          </p:cNvPr>
          <p:cNvGrpSpPr/>
          <p:nvPr/>
        </p:nvGrpSpPr>
        <p:grpSpPr>
          <a:xfrm>
            <a:off x="6825342" y="1601919"/>
            <a:ext cx="3840481" cy="4994517"/>
            <a:chOff x="6825342" y="1601919"/>
            <a:chExt cx="3840481" cy="4994517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F098B60-C6EE-52FC-95CA-A217188072FF}"/>
                </a:ext>
              </a:extLst>
            </p:cNvPr>
            <p:cNvSpPr/>
            <p:nvPr/>
          </p:nvSpPr>
          <p:spPr>
            <a:xfrm>
              <a:off x="6825342" y="1601919"/>
              <a:ext cx="3840481" cy="432861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40" name="Up Arrow Callout 1039">
              <a:extLst>
                <a:ext uri="{FF2B5EF4-FFF2-40B4-BE49-F238E27FC236}">
                  <a16:creationId xmlns:a16="http://schemas.microsoft.com/office/drawing/2014/main" id="{B2517C18-EF49-BB5B-07F1-2B2E016A5BE8}"/>
                </a:ext>
              </a:extLst>
            </p:cNvPr>
            <p:cNvSpPr/>
            <p:nvPr/>
          </p:nvSpPr>
          <p:spPr>
            <a:xfrm>
              <a:off x="7825400" y="6002170"/>
              <a:ext cx="1841364" cy="594266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F0CE356-7249-6640-63B6-C40C5BEC963A}"/>
              </a:ext>
            </a:extLst>
          </p:cNvPr>
          <p:cNvGrpSpPr/>
          <p:nvPr/>
        </p:nvGrpSpPr>
        <p:grpSpPr>
          <a:xfrm>
            <a:off x="7616145" y="2403472"/>
            <a:ext cx="2031274" cy="1110342"/>
            <a:chOff x="7616145" y="2403472"/>
            <a:chExt cx="2031274" cy="1110342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DA190A8D-924B-DAD0-BF24-52DF6F8E0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9056" y="2403472"/>
              <a:ext cx="1070900" cy="529232"/>
            </a:xfrm>
            <a:prstGeom prst="bentConnector3">
              <a:avLst>
                <a:gd name="adj1" fmla="val 100012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8189E262-D552-0B01-16C4-FB6B6477500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7616145" y="2932704"/>
              <a:ext cx="2031274" cy="581110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BABFE0-AA12-D9E6-81E9-DB62E1BE77A2}"/>
              </a:ext>
            </a:extLst>
          </p:cNvPr>
          <p:cNvGrpSpPr/>
          <p:nvPr/>
        </p:nvGrpSpPr>
        <p:grpSpPr>
          <a:xfrm>
            <a:off x="10445681" y="2179437"/>
            <a:ext cx="1599065" cy="3017296"/>
            <a:chOff x="10445681" y="2179437"/>
            <a:chExt cx="1599065" cy="3017296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7F59CE02-D279-17B3-0591-89E94BE4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2766" y="3347662"/>
              <a:ext cx="401980" cy="405275"/>
            </a:xfrm>
            <a:prstGeom prst="rect">
              <a:avLst/>
            </a:prstGeom>
          </p:spPr>
        </p:pic>
        <p:cxnSp>
          <p:nvCxnSpPr>
            <p:cNvPr id="1043" name="Elbow Connector 1042">
              <a:extLst>
                <a:ext uri="{FF2B5EF4-FFF2-40B4-BE49-F238E27FC236}">
                  <a16:creationId xmlns:a16="http://schemas.microsoft.com/office/drawing/2014/main" id="{1ECE52F1-79DD-C220-98D4-112490AC37B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6269" y="2474053"/>
              <a:ext cx="1467604" cy="878371"/>
            </a:xfrm>
            <a:prstGeom prst="bentConnector3">
              <a:avLst>
                <a:gd name="adj1" fmla="val 99657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B9C378E-8268-CAC8-E117-3E98267ED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5681" y="3647041"/>
              <a:ext cx="1067301" cy="3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4" name="Elbow Connector 1053">
              <a:extLst>
                <a:ext uri="{FF2B5EF4-FFF2-40B4-BE49-F238E27FC236}">
                  <a16:creationId xmlns:a16="http://schemas.microsoft.com/office/drawing/2014/main" id="{62A0363A-9AB4-21AC-D815-A962DDA098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12624" y="3980098"/>
              <a:ext cx="1549693" cy="883578"/>
            </a:xfrm>
            <a:prstGeom prst="bentConnector3">
              <a:avLst>
                <a:gd name="adj1" fmla="val 100132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D655E68-38B2-7087-7D9C-C212337DE0A9}"/>
              </a:ext>
            </a:extLst>
          </p:cNvPr>
          <p:cNvSpPr txBox="1"/>
          <p:nvPr/>
        </p:nvSpPr>
        <p:spPr>
          <a:xfrm>
            <a:off x="367811" y="4052215"/>
            <a:ext cx="642710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Když ve skupině přibyde nebo ubude konzument, dojde k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rebalancingu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5A56BDE7-304A-1EE2-DF7D-293BBD95B0EA}"/>
              </a:ext>
            </a:extLst>
          </p:cNvPr>
          <p:cNvCxnSpPr>
            <a:cxnSpLocks/>
          </p:cNvCxnSpPr>
          <p:nvPr/>
        </p:nvCxnSpPr>
        <p:spPr>
          <a:xfrm>
            <a:off x="7583614" y="4539005"/>
            <a:ext cx="679143" cy="463974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Elbow Connector 1063">
            <a:extLst>
              <a:ext uri="{FF2B5EF4-FFF2-40B4-BE49-F238E27FC236}">
                <a16:creationId xmlns:a16="http://schemas.microsoft.com/office/drawing/2014/main" id="{493B87E4-D21A-3D41-3A43-54C7ABB01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3631" y="3645697"/>
            <a:ext cx="2060054" cy="651482"/>
          </a:xfrm>
          <a:prstGeom prst="bentConnector3">
            <a:avLst>
              <a:gd name="adj1" fmla="val -39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4DF8FEE9-7314-CB1C-C885-30D179D9FBAA}"/>
              </a:ext>
            </a:extLst>
          </p:cNvPr>
          <p:cNvGrpSpPr/>
          <p:nvPr/>
        </p:nvGrpSpPr>
        <p:grpSpPr>
          <a:xfrm>
            <a:off x="7163793" y="4270477"/>
            <a:ext cx="536810" cy="764761"/>
            <a:chOff x="4367479" y="5106650"/>
            <a:chExt cx="536810" cy="764761"/>
          </a:xfrm>
        </p:grpSpPr>
        <p:pic>
          <p:nvPicPr>
            <p:cNvPr id="1073" name="Picture 1072">
              <a:extLst>
                <a:ext uri="{FF2B5EF4-FFF2-40B4-BE49-F238E27FC236}">
                  <a16:creationId xmlns:a16="http://schemas.microsoft.com/office/drawing/2014/main" id="{FE36943D-C26C-CD78-90F2-F2B895ED1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460232" y="5601021"/>
              <a:ext cx="363091" cy="270390"/>
            </a:xfrm>
            <a:prstGeom prst="rect">
              <a:avLst/>
            </a:prstGeom>
          </p:spPr>
        </p:pic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0D6FD57D-BB58-B104-41BC-17A746D67B7E}"/>
                </a:ext>
              </a:extLst>
            </p:cNvPr>
            <p:cNvGrpSpPr/>
            <p:nvPr/>
          </p:nvGrpSpPr>
          <p:grpSpPr>
            <a:xfrm>
              <a:off x="4367479" y="5106650"/>
              <a:ext cx="536810" cy="553851"/>
              <a:chOff x="4367479" y="5106650"/>
              <a:chExt cx="536810" cy="553851"/>
            </a:xfrm>
          </p:grpSpPr>
          <p:sp>
            <p:nvSpPr>
              <p:cNvPr id="1067" name="Pie 1066">
                <a:extLst>
                  <a:ext uri="{FF2B5EF4-FFF2-40B4-BE49-F238E27FC236}">
                    <a16:creationId xmlns:a16="http://schemas.microsoft.com/office/drawing/2014/main" id="{BEF157AB-33C1-19A4-C1A8-CC576BDCDC13}"/>
                  </a:ext>
                </a:extLst>
              </p:cNvPr>
              <p:cNvSpPr/>
              <p:nvPr/>
            </p:nvSpPr>
            <p:spPr>
              <a:xfrm rot="18900000">
                <a:off x="4367479" y="5106650"/>
                <a:ext cx="536810" cy="553851"/>
              </a:xfrm>
              <a:prstGeom prst="pie">
                <a:avLst>
                  <a:gd name="adj1" fmla="val 85936"/>
                  <a:gd name="adj2" fmla="val 16200000"/>
                </a:avLst>
              </a:prstGeom>
              <a:solidFill>
                <a:srgbClr val="F4F4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0ACE862B-767A-C36F-3507-2E7F23161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789" y="5321218"/>
                <a:ext cx="0" cy="12116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F7632ADC-27C9-5A19-94E7-C126D8D8943E}"/>
              </a:ext>
            </a:extLst>
          </p:cNvPr>
          <p:cNvGrpSpPr/>
          <p:nvPr/>
        </p:nvGrpSpPr>
        <p:grpSpPr>
          <a:xfrm>
            <a:off x="7146311" y="4278997"/>
            <a:ext cx="553851" cy="536810"/>
            <a:chOff x="3623837" y="5054643"/>
            <a:chExt cx="553851" cy="536810"/>
          </a:xfrm>
        </p:grpSpPr>
        <p:sp>
          <p:nvSpPr>
            <p:cNvPr id="1075" name="Pie 1074">
              <a:extLst>
                <a:ext uri="{FF2B5EF4-FFF2-40B4-BE49-F238E27FC236}">
                  <a16:creationId xmlns:a16="http://schemas.microsoft.com/office/drawing/2014/main" id="{DB1A6FB0-AD0B-88ED-8050-CC8C8060D3B9}"/>
                </a:ext>
              </a:extLst>
            </p:cNvPr>
            <p:cNvSpPr/>
            <p:nvPr/>
          </p:nvSpPr>
          <p:spPr>
            <a:xfrm rot="2703615">
              <a:off x="3632358" y="5046122"/>
              <a:ext cx="536810" cy="553851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0C220765-6B7C-48BC-49F5-788FDFB85F0B}"/>
                </a:ext>
              </a:extLst>
            </p:cNvPr>
            <p:cNvSpPr/>
            <p:nvPr/>
          </p:nvSpPr>
          <p:spPr>
            <a:xfrm>
              <a:off x="3869113" y="5173101"/>
              <a:ext cx="63297" cy="61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8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3" grpId="0"/>
      <p:bldP spid="1034" grpId="0"/>
      <p:bldP spid="1037" grpId="0"/>
      <p:bldP spid="10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6B8-A6DA-C959-C928-005E774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8CF1025-4D3D-7FEF-8FE7-62117429F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3EB9E3-F23D-F485-1C21-9D628D14A6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2ADC9-214C-0F07-4BF1-588FDC04DDFF}"/>
              </a:ext>
            </a:extLst>
          </p:cNvPr>
          <p:cNvSpPr txBox="1"/>
          <p:nvPr/>
        </p:nvSpPr>
        <p:spPr>
          <a:xfrm>
            <a:off x="1200357" y="1994234"/>
            <a:ext cx="6034161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Založení konzumentů v rámci consumer grupy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Výpis subskripcí na consumer grupě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Rozdělení partitions mezi konzumenty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Nezpracované zprávy na topicu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 partitions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0B237-DEDF-7EFF-1A70-0D03FAFF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1CDB-370B-EB5D-6CAB-F77C48C2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50CFAE9-11D9-87C2-03CA-C8EB34838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Odesílání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EF00FE-610C-8A5F-809E-D4CA874759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25B03B-2433-B597-D480-423E09E75EAD}"/>
              </a:ext>
            </a:extLst>
          </p:cNvPr>
          <p:cNvGrpSpPr/>
          <p:nvPr/>
        </p:nvGrpSpPr>
        <p:grpSpPr>
          <a:xfrm>
            <a:off x="6739915" y="894232"/>
            <a:ext cx="2732584" cy="3526605"/>
            <a:chOff x="5907149" y="1045396"/>
            <a:chExt cx="2732584" cy="35266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DA3755-A2FD-BAAA-7BA3-587BB3D01C43}"/>
                </a:ext>
              </a:extLst>
            </p:cNvPr>
            <p:cNvSpPr/>
            <p:nvPr/>
          </p:nvSpPr>
          <p:spPr>
            <a:xfrm>
              <a:off x="5907149" y="2095735"/>
              <a:ext cx="2732584" cy="2476266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ular Callout 44">
              <a:extLst>
                <a:ext uri="{FF2B5EF4-FFF2-40B4-BE49-F238E27FC236}">
                  <a16:creationId xmlns:a16="http://schemas.microsoft.com/office/drawing/2014/main" id="{9EE9BC92-E6B3-A5A8-7F0D-DB9A412C23B0}"/>
                </a:ext>
              </a:extLst>
            </p:cNvPr>
            <p:cNvSpPr/>
            <p:nvPr/>
          </p:nvSpPr>
          <p:spPr>
            <a:xfrm rot="5400000">
              <a:off x="6748272" y="204273"/>
              <a:ext cx="1050338" cy="2732584"/>
            </a:xfrm>
            <a:prstGeom prst="wedgeRectCallout">
              <a:avLst>
                <a:gd name="adj1" fmla="val 59289"/>
                <a:gd name="adj2" fmla="val 83452"/>
              </a:avLst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5162E4-55D4-E9FD-9A3A-AC2AA3C906C5}"/>
                </a:ext>
              </a:extLst>
            </p:cNvPr>
            <p:cNvSpPr/>
            <p:nvPr/>
          </p:nvSpPr>
          <p:spPr>
            <a:xfrm>
              <a:off x="6067832" y="1183013"/>
              <a:ext cx="2426208" cy="316626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t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ProducerRecord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2E79EB-41ED-F880-6174-B010844FB771}"/>
                </a:ext>
              </a:extLst>
            </p:cNvPr>
            <p:cNvSpPr/>
            <p:nvPr/>
          </p:nvSpPr>
          <p:spPr>
            <a:xfrm>
              <a:off x="6067832" y="1573158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Topic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19AF16-A509-A4EA-019A-37028DDF1A47}"/>
                </a:ext>
              </a:extLst>
            </p:cNvPr>
            <p:cNvSpPr/>
            <p:nvPr/>
          </p:nvSpPr>
          <p:spPr>
            <a:xfrm>
              <a:off x="6067832" y="1945014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[Partition]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C23AE0-EFFE-60AB-BCE4-CAC69C8DCFD1}"/>
                </a:ext>
              </a:extLst>
            </p:cNvPr>
            <p:cNvSpPr/>
            <p:nvPr/>
          </p:nvSpPr>
          <p:spPr>
            <a:xfrm>
              <a:off x="6067832" y="2316870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[Klíč]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AB8B13-21C0-C267-5007-0CADBE2EFEB5}"/>
                </a:ext>
              </a:extLst>
            </p:cNvPr>
            <p:cNvSpPr/>
            <p:nvPr/>
          </p:nvSpPr>
          <p:spPr>
            <a:xfrm>
              <a:off x="6067832" y="2688726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Hodnota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C5E2DBA-FDED-8A78-7E4E-AD2A43A6A280}"/>
                </a:ext>
              </a:extLst>
            </p:cNvPr>
            <p:cNvGrpSpPr/>
            <p:nvPr/>
          </p:nvGrpSpPr>
          <p:grpSpPr>
            <a:xfrm>
              <a:off x="6067832" y="3431222"/>
              <a:ext cx="2426208" cy="918058"/>
              <a:chOff x="7448093" y="3054096"/>
              <a:chExt cx="2426208" cy="91805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4E6B2E-494B-FB14-D340-BD9371850529}"/>
                  </a:ext>
                </a:extLst>
              </p:cNvPr>
              <p:cNvSpPr/>
              <p:nvPr/>
            </p:nvSpPr>
            <p:spPr>
              <a:xfrm>
                <a:off x="7448093" y="3054096"/>
                <a:ext cx="2426208" cy="91805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t"/>
              <a:lstStyle/>
              <a:p>
                <a:pPr algn="ctr"/>
                <a:r>
                  <a:rPr lang="en-US" sz="1600"/>
                  <a:t>[Hlavičky]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7AA65E-6135-9F53-B871-458C8D9973D2}"/>
                  </a:ext>
                </a:extLst>
              </p:cNvPr>
              <p:cNvSpPr/>
              <p:nvPr/>
            </p:nvSpPr>
            <p:spPr>
              <a:xfrm>
                <a:off x="7502957" y="3432898"/>
                <a:ext cx="1055827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Klíč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7F9485-8263-EBC0-76FC-A0AC7F7F53AA}"/>
                  </a:ext>
                </a:extLst>
              </p:cNvPr>
              <p:cNvSpPr/>
              <p:nvPr/>
            </p:nvSpPr>
            <p:spPr>
              <a:xfrm>
                <a:off x="8558784" y="3432898"/>
                <a:ext cx="1261872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Hodnota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75566B-0B61-E545-79A4-1D4C1805B900}"/>
                </a:ext>
              </a:extLst>
            </p:cNvPr>
            <p:cNvSpPr/>
            <p:nvPr/>
          </p:nvSpPr>
          <p:spPr>
            <a:xfrm>
              <a:off x="6067832" y="3060582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Časové razítko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B4E0046-FD4E-A09B-4FF2-C9D93DF1595D}"/>
              </a:ext>
            </a:extLst>
          </p:cNvPr>
          <p:cNvSpPr/>
          <p:nvPr/>
        </p:nvSpPr>
        <p:spPr>
          <a:xfrm>
            <a:off x="2050676" y="1796652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&lt;ProducerRecord&gt;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ACC517-66AE-5611-D13C-7920EC7B187E}"/>
              </a:ext>
            </a:extLst>
          </p:cNvPr>
          <p:cNvSpPr/>
          <p:nvPr/>
        </p:nvSpPr>
        <p:spPr>
          <a:xfrm>
            <a:off x="2593549" y="2685754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Serializace do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&lt;ByteBufer&gt;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19ED98-DE88-E8FA-7F28-0D3224D01EFD}"/>
              </a:ext>
            </a:extLst>
          </p:cNvPr>
          <p:cNvSpPr/>
          <p:nvPr/>
        </p:nvSpPr>
        <p:spPr>
          <a:xfrm>
            <a:off x="2765880" y="3574856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Volba partition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77F1765-C3F3-D87F-D0C2-3BD2F0C7C713}"/>
              </a:ext>
            </a:extLst>
          </p:cNvPr>
          <p:cNvSpPr/>
          <p:nvPr/>
        </p:nvSpPr>
        <p:spPr>
          <a:xfrm>
            <a:off x="2765880" y="4463958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Zařazení do dávky k odeslání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E27A0D-E7ED-7426-B545-D8742EBE07A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844738" y="2320907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165774-547B-4AF7-4A5E-9838F3CC664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3848354" y="3210009"/>
            <a:ext cx="932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8096A6-0717-1A94-6D89-D13A0EFF8B5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3857674" y="4099111"/>
            <a:ext cx="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CB6748BF-17C3-1E15-56B0-E3079498452A}"/>
              </a:ext>
            </a:extLst>
          </p:cNvPr>
          <p:cNvSpPr/>
          <p:nvPr/>
        </p:nvSpPr>
        <p:spPr>
          <a:xfrm>
            <a:off x="1291603" y="2537562"/>
            <a:ext cx="914400" cy="906366"/>
          </a:xfrm>
          <a:prstGeom prst="wedgeRectCallout">
            <a:avLst>
              <a:gd name="adj1" fmla="val 92403"/>
              <a:gd name="adj2" fmla="val -1138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String,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Avro,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Protobuf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8378465C-C1EE-F5C7-B265-59B892C57A20}"/>
              </a:ext>
            </a:extLst>
          </p:cNvPr>
          <p:cNvSpPr/>
          <p:nvPr/>
        </p:nvSpPr>
        <p:spPr>
          <a:xfrm>
            <a:off x="5648122" y="3514471"/>
            <a:ext cx="914400" cy="906366"/>
          </a:xfrm>
          <a:prstGeom prst="wedgeRectCallout">
            <a:avLst>
              <a:gd name="adj1" fmla="val -117891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dle klíče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(obvykle)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1CD20F9-D06F-003D-797E-7FDB04604AC4}"/>
              </a:ext>
            </a:extLst>
          </p:cNvPr>
          <p:cNvSpPr/>
          <p:nvPr/>
        </p:nvSpPr>
        <p:spPr>
          <a:xfrm>
            <a:off x="2765880" y="5353061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Odeslání brokerovi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4FF548-0983-DFE9-C417-75F2741894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3857674" y="4988213"/>
            <a:ext cx="0" cy="36484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ular Callout 58">
            <a:extLst>
              <a:ext uri="{FF2B5EF4-FFF2-40B4-BE49-F238E27FC236}">
                <a16:creationId xmlns:a16="http://schemas.microsoft.com/office/drawing/2014/main" id="{65334876-122C-A145-93CF-98F71E520FDB}"/>
              </a:ext>
            </a:extLst>
          </p:cNvPr>
          <p:cNvSpPr/>
          <p:nvPr/>
        </p:nvSpPr>
        <p:spPr>
          <a:xfrm>
            <a:off x="5513651" y="5449067"/>
            <a:ext cx="1667078" cy="548599"/>
          </a:xfrm>
          <a:prstGeom prst="wedgeRectCallout">
            <a:avLst>
              <a:gd name="adj1" fmla="val -73930"/>
              <a:gd name="adj2" fmla="val -11418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(samostatné vlákno)</a:t>
            </a:r>
          </a:p>
        </p:txBody>
      </p: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0D014363-EE86-AAF8-DF47-3F4508BF36A2}"/>
              </a:ext>
            </a:extLst>
          </p:cNvPr>
          <p:cNvSpPr/>
          <p:nvPr/>
        </p:nvSpPr>
        <p:spPr>
          <a:xfrm>
            <a:off x="1003658" y="4366882"/>
            <a:ext cx="1202345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fire &amp; forget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asynchronně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synchronně</a:t>
            </a:r>
          </a:p>
        </p:txBody>
      </p:sp>
      <p:sp>
        <p:nvSpPr>
          <p:cNvPr id="13322" name="Rounded Rectangle 13321">
            <a:extLst>
              <a:ext uri="{FF2B5EF4-FFF2-40B4-BE49-F238E27FC236}">
                <a16:creationId xmlns:a16="http://schemas.microsoft.com/office/drawing/2014/main" id="{BDC25C63-9F83-08EC-903F-8954E77913BB}"/>
              </a:ext>
            </a:extLst>
          </p:cNvPr>
          <p:cNvSpPr/>
          <p:nvPr/>
        </p:nvSpPr>
        <p:spPr>
          <a:xfrm>
            <a:off x="2050676" y="1793850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3" name="Rounded Rectangle 13322">
            <a:extLst>
              <a:ext uri="{FF2B5EF4-FFF2-40B4-BE49-F238E27FC236}">
                <a16:creationId xmlns:a16="http://schemas.microsoft.com/office/drawing/2014/main" id="{579958E2-DBDE-F619-1F8F-89DFA3318862}"/>
              </a:ext>
            </a:extLst>
          </p:cNvPr>
          <p:cNvSpPr/>
          <p:nvPr/>
        </p:nvSpPr>
        <p:spPr>
          <a:xfrm>
            <a:off x="2601234" y="2685753"/>
            <a:ext cx="249633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4" name="Rounded Rectangle 13323">
            <a:extLst>
              <a:ext uri="{FF2B5EF4-FFF2-40B4-BE49-F238E27FC236}">
                <a16:creationId xmlns:a16="http://schemas.microsoft.com/office/drawing/2014/main" id="{2D7F678E-E2CE-7E48-CEC0-006B7FCD3F1A}"/>
              </a:ext>
            </a:extLst>
          </p:cNvPr>
          <p:cNvSpPr/>
          <p:nvPr/>
        </p:nvSpPr>
        <p:spPr>
          <a:xfrm>
            <a:off x="2765880" y="3574855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5" name="Rounded Rectangle 13324">
            <a:extLst>
              <a:ext uri="{FF2B5EF4-FFF2-40B4-BE49-F238E27FC236}">
                <a16:creationId xmlns:a16="http://schemas.microsoft.com/office/drawing/2014/main" id="{BFCB27AC-113B-5B9E-2D81-A783AD7CECD8}"/>
              </a:ext>
            </a:extLst>
          </p:cNvPr>
          <p:cNvSpPr/>
          <p:nvPr/>
        </p:nvSpPr>
        <p:spPr>
          <a:xfrm>
            <a:off x="2770957" y="4463957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7" name="Rounded Rectangle 13326">
            <a:extLst>
              <a:ext uri="{FF2B5EF4-FFF2-40B4-BE49-F238E27FC236}">
                <a16:creationId xmlns:a16="http://schemas.microsoft.com/office/drawing/2014/main" id="{1606BB53-9F78-DBDF-5E2E-24CF2E11D9FA}"/>
              </a:ext>
            </a:extLst>
          </p:cNvPr>
          <p:cNvSpPr/>
          <p:nvPr/>
        </p:nvSpPr>
        <p:spPr>
          <a:xfrm>
            <a:off x="2757603" y="5353061"/>
            <a:ext cx="2182543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328" name="Straight Arrow Connector 13327">
            <a:extLst>
              <a:ext uri="{FF2B5EF4-FFF2-40B4-BE49-F238E27FC236}">
                <a16:creationId xmlns:a16="http://schemas.microsoft.com/office/drawing/2014/main" id="{9C6FEB13-44ED-8491-4AE4-A48738B8052D}"/>
              </a:ext>
            </a:extLst>
          </p:cNvPr>
          <p:cNvCxnSpPr>
            <a:cxnSpLocks/>
          </p:cNvCxnSpPr>
          <p:nvPr/>
        </p:nvCxnSpPr>
        <p:spPr>
          <a:xfrm>
            <a:off x="3842930" y="2319505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29" name="Straight Arrow Connector 13328">
            <a:extLst>
              <a:ext uri="{FF2B5EF4-FFF2-40B4-BE49-F238E27FC236}">
                <a16:creationId xmlns:a16="http://schemas.microsoft.com/office/drawing/2014/main" id="{0B6CC296-2A3E-0963-36D0-781CEE494BD5}"/>
              </a:ext>
            </a:extLst>
          </p:cNvPr>
          <p:cNvCxnSpPr>
            <a:cxnSpLocks/>
          </p:cNvCxnSpPr>
          <p:nvPr/>
        </p:nvCxnSpPr>
        <p:spPr>
          <a:xfrm>
            <a:off x="3853014" y="320720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0" name="Straight Arrow Connector 13329">
            <a:extLst>
              <a:ext uri="{FF2B5EF4-FFF2-40B4-BE49-F238E27FC236}">
                <a16:creationId xmlns:a16="http://schemas.microsoft.com/office/drawing/2014/main" id="{B89CF5E0-9A16-1CB7-39C1-6AB9CEC2F8CC}"/>
              </a:ext>
            </a:extLst>
          </p:cNvPr>
          <p:cNvCxnSpPr>
            <a:cxnSpLocks/>
          </p:cNvCxnSpPr>
          <p:nvPr/>
        </p:nvCxnSpPr>
        <p:spPr>
          <a:xfrm>
            <a:off x="3856630" y="4099109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1" name="Straight Arrow Connector 13330">
            <a:extLst>
              <a:ext uri="{FF2B5EF4-FFF2-40B4-BE49-F238E27FC236}">
                <a16:creationId xmlns:a16="http://schemas.microsoft.com/office/drawing/2014/main" id="{6A71D93F-253F-A38D-2039-A3A8943C22F6}"/>
              </a:ext>
            </a:extLst>
          </p:cNvPr>
          <p:cNvCxnSpPr>
            <a:cxnSpLocks/>
          </p:cNvCxnSpPr>
          <p:nvPr/>
        </p:nvCxnSpPr>
        <p:spPr>
          <a:xfrm>
            <a:off x="3856630" y="498821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34" name="Picture 13333">
            <a:extLst>
              <a:ext uri="{FF2B5EF4-FFF2-40B4-BE49-F238E27FC236}">
                <a16:creationId xmlns:a16="http://schemas.microsoft.com/office/drawing/2014/main" id="{021C2C97-FB72-12D9-F682-4B8E5925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9" grpId="0" animBg="1"/>
      <p:bldP spid="60" grpId="0" animBg="1"/>
      <p:bldP spid="13322" grpId="0" animBg="1"/>
      <p:bldP spid="13323" grpId="0" animBg="1"/>
      <p:bldP spid="13324" grpId="0" animBg="1"/>
      <p:bldP spid="13325" grpId="0" animBg="1"/>
      <p:bldP spid="133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39BD-8855-4A29-4EB2-3BBCE699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A0691ED6-2AED-9D51-77FF-B62BE61EB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Příjem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775739-9EDB-307E-C4E2-81161978D9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77560A-15E4-63DE-3BC7-CCA2A263F594}"/>
              </a:ext>
            </a:extLst>
          </p:cNvPr>
          <p:cNvSpPr/>
          <p:nvPr/>
        </p:nvSpPr>
        <p:spPr>
          <a:xfrm>
            <a:off x="3904479" y="1595783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&lt;KafkaConsumer&gt;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F7EA82-5B80-5C4B-2F00-C079D1D2525B}"/>
              </a:ext>
            </a:extLst>
          </p:cNvPr>
          <p:cNvSpPr/>
          <p:nvPr/>
        </p:nvSpPr>
        <p:spPr>
          <a:xfrm>
            <a:off x="4447352" y="2484885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Subskripce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483EA-4F00-DF0D-73A8-DDFBDA285CAF}"/>
              </a:ext>
            </a:extLst>
          </p:cNvPr>
          <p:cNvSpPr/>
          <p:nvPr/>
        </p:nvSpPr>
        <p:spPr>
          <a:xfrm>
            <a:off x="4560121" y="3373987"/>
            <a:ext cx="2289264" cy="2375468"/>
          </a:xfrm>
          <a:prstGeom prst="roundRect">
            <a:avLst>
              <a:gd name="adj" fmla="val 896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Polling zpráv (v cyklu)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68290-DD51-FBA7-36F4-5CF371C8B3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698541" y="2120038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5317F7-3CCD-88E9-1322-1F9E082FEF3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702157" y="3009140"/>
            <a:ext cx="259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8125033-345D-2475-BE52-ECF4A2C4B359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593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Příjem dávky zpráv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582A76D1-736F-9754-38CA-657C4105D300}"/>
              </a:ext>
            </a:extLst>
          </p:cNvPr>
          <p:cNvSpPr/>
          <p:nvPr/>
        </p:nvSpPr>
        <p:spPr>
          <a:xfrm>
            <a:off x="2411856" y="3695366"/>
            <a:ext cx="1734041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deserializace dle konfigurace v &lt;KafkaConsumer&gt;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758E91-44C6-2072-1971-F76C2C28EA45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Zpracování zprávy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1738356-FB3C-5E29-666D-3A5E824C416C}"/>
              </a:ext>
            </a:extLst>
          </p:cNvPr>
          <p:cNvSpPr/>
          <p:nvPr/>
        </p:nvSpPr>
        <p:spPr>
          <a:xfrm>
            <a:off x="8255391" y="1540930"/>
            <a:ext cx="1734041" cy="633959"/>
          </a:xfrm>
          <a:prstGeom prst="wedgeRectCallout">
            <a:avLst>
              <a:gd name="adj1" fmla="val -85493"/>
              <a:gd name="adj2" fmla="val -1741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registrace deserializátorů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539E80E-AA42-8A24-2003-E9A627FBFF19}"/>
              </a:ext>
            </a:extLst>
          </p:cNvPr>
          <p:cNvSpPr/>
          <p:nvPr/>
        </p:nvSpPr>
        <p:spPr>
          <a:xfrm>
            <a:off x="2213803" y="2430032"/>
            <a:ext cx="1734041" cy="633959"/>
          </a:xfrm>
          <a:prstGeom prst="wedgeRectCallout">
            <a:avLst>
              <a:gd name="adj1" fmla="val 75030"/>
              <a:gd name="adj2" fmla="val -810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konkrétní topic,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regexp...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32C85E-8B45-6B92-A6D0-DCAB856B9926}"/>
              </a:ext>
            </a:extLst>
          </p:cNvPr>
          <p:cNvSpPr/>
          <p:nvPr/>
        </p:nvSpPr>
        <p:spPr>
          <a:xfrm>
            <a:off x="4806982" y="5001154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Commit offsetu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F9D0417F-CEB7-9155-B5DA-49AA6A1969A6}"/>
              </a:ext>
            </a:extLst>
          </p:cNvPr>
          <p:cNvSpPr/>
          <p:nvPr/>
        </p:nvSpPr>
        <p:spPr>
          <a:xfrm>
            <a:off x="7263609" y="4930625"/>
            <a:ext cx="2137961" cy="999527"/>
          </a:xfrm>
          <a:prstGeom prst="wedgeRectCallout">
            <a:avLst>
              <a:gd name="adj1" fmla="val -76963"/>
              <a:gd name="adj2" fmla="val -10643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automatický,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asynchronní,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B8B4EFE-696F-DAF2-ABC3-7E641BFD90A2}"/>
              </a:ext>
            </a:extLst>
          </p:cNvPr>
          <p:cNvSpPr/>
          <p:nvPr/>
        </p:nvSpPr>
        <p:spPr>
          <a:xfrm>
            <a:off x="3904479" y="1590675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6F38B4-BB8D-F6A0-AB7E-817B2D44441D}"/>
              </a:ext>
            </a:extLst>
          </p:cNvPr>
          <p:cNvSpPr/>
          <p:nvPr/>
        </p:nvSpPr>
        <p:spPr>
          <a:xfrm>
            <a:off x="4447352" y="2479777"/>
            <a:ext cx="250961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6DD666-6442-94BD-303D-8622BE148B02}"/>
              </a:ext>
            </a:extLst>
          </p:cNvPr>
          <p:cNvSpPr/>
          <p:nvPr/>
        </p:nvSpPr>
        <p:spPr>
          <a:xfrm>
            <a:off x="4560121" y="3373987"/>
            <a:ext cx="2281476" cy="2375468"/>
          </a:xfrm>
          <a:prstGeom prst="roundRect">
            <a:avLst>
              <a:gd name="adj" fmla="val 929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97873C-0348-5EC7-D7D9-C71AFC7545C2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712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9FFAD6-52D6-E57C-52EE-D2D55438E05A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81A12B-53EC-0DE2-6BC7-3D9164428641}"/>
              </a:ext>
            </a:extLst>
          </p:cNvPr>
          <p:cNvSpPr/>
          <p:nvPr/>
        </p:nvSpPr>
        <p:spPr>
          <a:xfrm>
            <a:off x="4806982" y="5000089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D7FD56-F882-F30A-58A9-6907DE115E90}"/>
              </a:ext>
            </a:extLst>
          </p:cNvPr>
          <p:cNvCxnSpPr>
            <a:cxnSpLocks/>
          </p:cNvCxnSpPr>
          <p:nvPr/>
        </p:nvCxnSpPr>
        <p:spPr>
          <a:xfrm>
            <a:off x="5694925" y="210982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F844C-ADBE-3BB3-CE89-1657C9B492E8}"/>
              </a:ext>
            </a:extLst>
          </p:cNvPr>
          <p:cNvCxnSpPr>
            <a:cxnSpLocks/>
          </p:cNvCxnSpPr>
          <p:nvPr/>
        </p:nvCxnSpPr>
        <p:spPr>
          <a:xfrm>
            <a:off x="5700859" y="302031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22149D41-D93B-BA85-06BA-60105054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30" grpId="0" animBg="1"/>
      <p:bldP spid="39" grpId="0" animBg="1"/>
      <p:bldP spid="41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5BF8-8FE7-DCB7-32FF-299737689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FE76F31-0838-563E-D95F-E6251DE5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Pár poznámek navíc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77CF31-EC1D-8752-17F9-C53764630B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C3A33-01D0-B055-B556-26A8DA0E2303}"/>
              </a:ext>
            </a:extLst>
          </p:cNvPr>
          <p:cNvSpPr txBox="1"/>
          <p:nvPr/>
        </p:nvSpPr>
        <p:spPr>
          <a:xfrm>
            <a:off x="1200357" y="1994234"/>
            <a:ext cx="7150984" cy="32380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není (jenom) messaging, je to (hlavně) distribuovaný log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Retence zpráv na brokerech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Doručení ”právě jednou” – idempotence producenta a konzumentů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Práce s CLI nástroji, Kafka rest-proxy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na Kafku přes portforwarding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Q&amp;A, než se vydáme dál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3F6BB-16E5-43B9-8638-B8AB3FC9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414F6B8-70FE-9767-7B61-8F56605D4F63}"/>
              </a:ext>
            </a:extLst>
          </p:cNvPr>
          <p:cNvSpPr/>
          <p:nvPr/>
        </p:nvSpPr>
        <p:spPr>
          <a:xfrm>
            <a:off x="8270590" y="2243423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5AB88-F3C2-760C-E2D8-F07CD58B1087}"/>
              </a:ext>
            </a:extLst>
          </p:cNvPr>
          <p:cNvSpPr txBox="1"/>
          <p:nvPr/>
        </p:nvSpPr>
        <p:spPr>
          <a:xfrm>
            <a:off x="4617305" y="2227706"/>
            <a:ext cx="3470031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1011010101110101011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991F4B-7DF1-E8E3-1364-CD2AF35F2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4534729" cy="333425"/>
          </a:xfrm>
        </p:spPr>
        <p:txBody>
          <a:bodyPr/>
          <a:lstStyle/>
          <a:p>
            <a:r>
              <a:rPr lang="en-US"/>
              <a:t>Serializace – a co dál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76BD-A78D-DA56-DC9E-7F2F47C42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38B11-1DFC-12CC-DB7A-86DE3D25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90" y="2030510"/>
            <a:ext cx="599683" cy="6045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DA76CB-4CA7-C7AC-6CC5-B8A2A0ECB01D}"/>
              </a:ext>
            </a:extLst>
          </p:cNvPr>
          <p:cNvSpPr/>
          <p:nvPr/>
        </p:nvSpPr>
        <p:spPr>
          <a:xfrm>
            <a:off x="2479442" y="2266741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37E8A8-A800-E04C-B381-AFA6AF3A8289}"/>
              </a:ext>
            </a:extLst>
          </p:cNvPr>
          <p:cNvSpPr/>
          <p:nvPr/>
        </p:nvSpPr>
        <p:spPr>
          <a:xfrm>
            <a:off x="2967252" y="2266741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A366C-FB5F-DE9F-091D-CAFDA32AF725}"/>
              </a:ext>
            </a:extLst>
          </p:cNvPr>
          <p:cNvSpPr/>
          <p:nvPr/>
        </p:nvSpPr>
        <p:spPr>
          <a:xfrm>
            <a:off x="3073032" y="1728854"/>
            <a:ext cx="1735789" cy="124630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Serializace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D556B0-8A5A-4024-82F9-9BA4E397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842" y="2171638"/>
            <a:ext cx="669602" cy="669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A970E7-1D26-B576-DC96-E411C3A69190}"/>
              </a:ext>
            </a:extLst>
          </p:cNvPr>
          <p:cNvSpPr/>
          <p:nvPr/>
        </p:nvSpPr>
        <p:spPr>
          <a:xfrm>
            <a:off x="6613401" y="1728854"/>
            <a:ext cx="1735789" cy="124630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Deserializace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6F9A05-6075-E80E-04F5-C0E8EBE8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11" y="2171638"/>
            <a:ext cx="669602" cy="6696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7C8BE14-77E0-DA06-8576-2A06FC6737E9}"/>
              </a:ext>
            </a:extLst>
          </p:cNvPr>
          <p:cNvGrpSpPr/>
          <p:nvPr/>
        </p:nvGrpSpPr>
        <p:grpSpPr>
          <a:xfrm rot="10800000">
            <a:off x="8862032" y="1779381"/>
            <a:ext cx="1176274" cy="1106855"/>
            <a:chOff x="7674429" y="2906486"/>
            <a:chExt cx="914400" cy="914400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A0C71520-9596-BB9E-1417-F2EB55A04E79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3225F6-6B0B-8525-802B-CF55796327EE}"/>
                </a:ext>
              </a:extLst>
            </p:cNvPr>
            <p:cNvSpPr/>
            <p:nvPr/>
          </p:nvSpPr>
          <p:spPr>
            <a:xfrm>
              <a:off x="8079377" y="3542794"/>
              <a:ext cx="104503" cy="126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8114E8-3813-DA60-D0C1-1DB297DF40FA}"/>
              </a:ext>
            </a:extLst>
          </p:cNvPr>
          <p:cNvSpPr/>
          <p:nvPr/>
        </p:nvSpPr>
        <p:spPr>
          <a:xfrm>
            <a:off x="8758400" y="2243423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654A-F7AD-BA59-B767-FF5DD8FE4AFA}"/>
              </a:ext>
            </a:extLst>
          </p:cNvPr>
          <p:cNvSpPr/>
          <p:nvPr/>
        </p:nvSpPr>
        <p:spPr>
          <a:xfrm>
            <a:off x="2790492" y="3388102"/>
            <a:ext cx="1735788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Datové typy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24CBF-E359-9086-F284-60F2F5110D4F}"/>
              </a:ext>
            </a:extLst>
          </p:cNvPr>
          <p:cNvSpPr/>
          <p:nvPr/>
        </p:nvSpPr>
        <p:spPr>
          <a:xfrm>
            <a:off x="4714463" y="3388101"/>
            <a:ext cx="1735788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Kontrakty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6F7C8-F75F-AA6E-40F1-9E28BAE671BC}"/>
              </a:ext>
            </a:extLst>
          </p:cNvPr>
          <p:cNvSpPr/>
          <p:nvPr/>
        </p:nvSpPr>
        <p:spPr>
          <a:xfrm>
            <a:off x="5806363" y="4256322"/>
            <a:ext cx="1735788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Centrální repository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CB726-E2A4-1DF8-A8D9-5E13110F1877}"/>
              </a:ext>
            </a:extLst>
          </p:cNvPr>
          <p:cNvSpPr/>
          <p:nvPr/>
        </p:nvSpPr>
        <p:spPr>
          <a:xfrm>
            <a:off x="6613401" y="3403401"/>
            <a:ext cx="1956903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Efektivita přenosů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C78DA-0D88-C20E-0FC5-AC4968A4EC4A}"/>
              </a:ext>
            </a:extLst>
          </p:cNvPr>
          <p:cNvSpPr/>
          <p:nvPr/>
        </p:nvSpPr>
        <p:spPr>
          <a:xfrm>
            <a:off x="3560842" y="4245970"/>
            <a:ext cx="1956903" cy="70338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Změny v datovém modelu</a:t>
            </a:r>
          </a:p>
        </p:txBody>
      </p:sp>
      <p:sp>
        <p:nvSpPr>
          <p:cNvPr id="29" name="Snip and Round Single Corner Rectangle 28">
            <a:extLst>
              <a:ext uri="{FF2B5EF4-FFF2-40B4-BE49-F238E27FC236}">
                <a16:creationId xmlns:a16="http://schemas.microsoft.com/office/drawing/2014/main" id="{CE0921AB-1821-C5D6-E049-BAB61EB7E741}"/>
              </a:ext>
            </a:extLst>
          </p:cNvPr>
          <p:cNvSpPr/>
          <p:nvPr/>
        </p:nvSpPr>
        <p:spPr>
          <a:xfrm>
            <a:off x="2482205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JSON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8E01484D-E74C-B703-FE16-09EFF7CA787C}"/>
              </a:ext>
            </a:extLst>
          </p:cNvPr>
          <p:cNvSpPr/>
          <p:nvPr/>
        </p:nvSpPr>
        <p:spPr>
          <a:xfrm>
            <a:off x="4121496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Avro</a:t>
            </a:r>
          </a:p>
        </p:txBody>
      </p:sp>
      <p:sp>
        <p:nvSpPr>
          <p:cNvPr id="31" name="Snip and Round Single Corner Rectangle 30">
            <a:extLst>
              <a:ext uri="{FF2B5EF4-FFF2-40B4-BE49-F238E27FC236}">
                <a16:creationId xmlns:a16="http://schemas.microsoft.com/office/drawing/2014/main" id="{4D7FCF61-A7A6-69B8-3947-FA8057D8D837}"/>
              </a:ext>
            </a:extLst>
          </p:cNvPr>
          <p:cNvSpPr/>
          <p:nvPr/>
        </p:nvSpPr>
        <p:spPr>
          <a:xfrm>
            <a:off x="5760787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Protobuf</a:t>
            </a:r>
          </a:p>
        </p:txBody>
      </p:sp>
      <p:sp>
        <p:nvSpPr>
          <p:cNvPr id="32" name="Snip and Round Single Corner Rectangle 31">
            <a:extLst>
              <a:ext uri="{FF2B5EF4-FFF2-40B4-BE49-F238E27FC236}">
                <a16:creationId xmlns:a16="http://schemas.microsoft.com/office/drawing/2014/main" id="{BABAD8DA-5A50-3C1B-6D0C-B900DCCAF13A}"/>
              </a:ext>
            </a:extLst>
          </p:cNvPr>
          <p:cNvSpPr/>
          <p:nvPr/>
        </p:nvSpPr>
        <p:spPr>
          <a:xfrm>
            <a:off x="7400078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/>
              <a:t>Thrift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7994B982-2D44-FE8E-EF34-145BE535EBF5}"/>
              </a:ext>
            </a:extLst>
          </p:cNvPr>
          <p:cNvSpPr/>
          <p:nvPr/>
        </p:nvSpPr>
        <p:spPr>
          <a:xfrm>
            <a:off x="4121496" y="5362300"/>
            <a:ext cx="1374516" cy="703386"/>
          </a:xfrm>
          <a:prstGeom prst="snipRoundRect">
            <a:avLst>
              <a:gd name="adj1" fmla="val 0"/>
              <a:gd name="adj2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F237A-62C3-0A77-9671-ADB7D5AF41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en-US"/>
              <a:t>Avro z rychlíku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4FF9-D818-697F-FC44-C68A59BF90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AF30C-0B16-0240-0716-C1F78D98AA17}"/>
              </a:ext>
            </a:extLst>
          </p:cNvPr>
          <p:cNvSpPr txBox="1"/>
          <p:nvPr/>
        </p:nvSpPr>
        <p:spPr>
          <a:xfrm>
            <a:off x="360000" y="1595783"/>
            <a:ext cx="7650566" cy="3341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Základní datové typy: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null, boolean, int, long, float, double, bytes, string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Komplexní datové typy: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record, enum, array, map, union, fixed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úsporné kódování přenášených dat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Popis datových typů: Schema Definition Language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B2EBE-C118-1C6B-4A5B-1C9C1D735236}"/>
              </a:ext>
            </a:extLst>
          </p:cNvPr>
          <p:cNvSpPr txBox="1"/>
          <p:nvPr/>
        </p:nvSpPr>
        <p:spPr>
          <a:xfrm>
            <a:off x="8194431" y="680400"/>
            <a:ext cx="3637569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"Probe"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"namespace"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"org.lisak.avro"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"record"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"fields"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"date"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br>
              <a:rPr lang="en-US" sz="180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"probeName"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br>
              <a:rPr lang="en-US" sz="180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"country"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"string"</a:t>
            </a:r>
            <a:br>
              <a:rPr lang="en-US" sz="180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"name"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"missionDetails"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"type"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"null"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>
                <a:solidFill>
                  <a:srgbClr val="067D17"/>
                </a:solidFill>
                <a:effectLst/>
                <a:latin typeface="JetBrains Mono"/>
              </a:rPr>
              <a:t>"MissionDetails"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sz="180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sz="1800">
                <a:solidFill>
                  <a:srgbClr val="871094"/>
                </a:solidFill>
                <a:effectLst/>
                <a:latin typeface="JetBrains Mono"/>
              </a:rPr>
              <a:t>"default"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800">
                <a:solidFill>
                  <a:srgbClr val="080808"/>
                </a:solidFill>
                <a:effectLst/>
                <a:latin typeface="JetBrains Mono"/>
              </a:rPr>
              <a:t>}]}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AA774-6B71-FFB5-4457-810D6BDA5CB9}"/>
              </a:ext>
            </a:extLst>
          </p:cNvPr>
          <p:cNvSpPr txBox="1"/>
          <p:nvPr/>
        </p:nvSpPr>
        <p:spPr>
          <a:xfrm>
            <a:off x="360000" y="4305467"/>
            <a:ext cx="7650566" cy="12643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Podpora pro Javu/Scalu/Kotlin: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avro-maven-plugin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(generate-sources)</a:t>
            </a:r>
          </a:p>
          <a:p>
            <a:pPr marL="171450" indent="-171450" algn="l">
              <a:lnSpc>
                <a:spcPct val="2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 generátory dostupné pro C#, Go, TypeScript...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3FC22-0227-F6CD-030E-34DF56DD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590" y="6312859"/>
            <a:ext cx="640130" cy="4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F530-F351-35C5-7C89-A33F40A3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0A2EAA6-DBAF-5764-2E9C-713BDE120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Kafka? Proč?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12A0E0-B867-5260-FDCF-FEE6DB37E7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7373FAD-F50F-A966-9FA7-44F74BB6C79F}"/>
              </a:ext>
            </a:extLst>
          </p:cNvPr>
          <p:cNvSpPr/>
          <p:nvPr/>
        </p:nvSpPr>
        <p:spPr>
          <a:xfrm>
            <a:off x="663959" y="2682511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rychlá!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6831FACD-80F6-38BA-5C27-61C9D0094C5B}"/>
              </a:ext>
            </a:extLst>
          </p:cNvPr>
          <p:cNvSpPr/>
          <p:nvPr/>
        </p:nvSpPr>
        <p:spPr>
          <a:xfrm>
            <a:off x="3634386" y="2951742"/>
            <a:ext cx="2628208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škálovatelná!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208AFFDF-4488-2745-42D7-4FB45941D5CA}"/>
              </a:ext>
            </a:extLst>
          </p:cNvPr>
          <p:cNvSpPr/>
          <p:nvPr/>
        </p:nvSpPr>
        <p:spPr>
          <a:xfrm>
            <a:off x="768196" y="5178510"/>
            <a:ext cx="24496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spolehlivá!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7029C367-3B23-B51F-3738-3A671E41BE5C}"/>
              </a:ext>
            </a:extLst>
          </p:cNvPr>
          <p:cNvSpPr/>
          <p:nvPr/>
        </p:nvSpPr>
        <p:spPr>
          <a:xfrm>
            <a:off x="8449608" y="2911559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Mikroservisy FTW!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B105DD5A-8B72-3080-6549-D4424B3BCCB2}"/>
              </a:ext>
            </a:extLst>
          </p:cNvPr>
          <p:cNvSpPr/>
          <p:nvPr/>
        </p:nvSpPr>
        <p:spPr>
          <a:xfrm>
            <a:off x="4530110" y="5019131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moderní!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CC6D08F5-AB30-C55A-1418-167A83BCFA75}"/>
              </a:ext>
            </a:extLst>
          </p:cNvPr>
          <p:cNvSpPr/>
          <p:nvPr/>
        </p:nvSpPr>
        <p:spPr>
          <a:xfrm>
            <a:off x="2281354" y="3926654"/>
            <a:ext cx="1926582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peklo!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B3EE069E-01BE-F9EC-8F47-CDED560B8BE6}"/>
              </a:ext>
            </a:extLst>
          </p:cNvPr>
          <p:cNvSpPr/>
          <p:nvPr/>
        </p:nvSpPr>
        <p:spPr>
          <a:xfrm>
            <a:off x="7842142" y="5019131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složitý!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4DF2155E-054C-99B9-5CE1-6ECB5D96951F}"/>
              </a:ext>
            </a:extLst>
          </p:cNvPr>
          <p:cNvSpPr/>
          <p:nvPr/>
        </p:nvSpPr>
        <p:spPr>
          <a:xfrm>
            <a:off x="6155106" y="3697514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Kdo se o to má starat?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2FC01232-BEC3-73AF-F9FE-A247B1FE2DAA}"/>
              </a:ext>
            </a:extLst>
          </p:cNvPr>
          <p:cNvSpPr/>
          <p:nvPr/>
        </p:nvSpPr>
        <p:spPr>
          <a:xfrm>
            <a:off x="6096000" y="1803478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Co bylo tak špatného na JMS?</a:t>
            </a:r>
          </a:p>
        </p:txBody>
      </p:sp>
      <p:pic>
        <p:nvPicPr>
          <p:cNvPr id="26628" name="Picture 4" descr="Doge Icon">
            <a:extLst>
              <a:ext uri="{FF2B5EF4-FFF2-40B4-BE49-F238E27FC236}">
                <a16:creationId xmlns:a16="http://schemas.microsoft.com/office/drawing/2014/main" id="{ECF018E7-C7A6-CA3C-719A-22C1A66E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98380" y="6364380"/>
            <a:ext cx="493620" cy="4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12EFCD-9E7C-66F2-9F77-1BE3EF348208}"/>
              </a:ext>
            </a:extLst>
          </p:cNvPr>
          <p:cNvSpPr txBox="1"/>
          <p:nvPr/>
        </p:nvSpPr>
        <p:spPr>
          <a:xfrm>
            <a:off x="362334" y="1661506"/>
            <a:ext cx="617635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Interní systém LinkedInu, uvolněný jako open source.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BF78-CBA8-7F3D-F619-5859457D3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36318-FAC8-CBE1-A661-5D14C445F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4751262" cy="641842"/>
          </a:xfrm>
        </p:spPr>
        <p:txBody>
          <a:bodyPr/>
          <a:lstStyle/>
          <a:p>
            <a:r>
              <a:rPr lang="en-US"/>
              <a:t>Schema Registry</a:t>
            </a:r>
          </a:p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domov pro vaše datové typy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9FD4-F59E-936B-05CC-6DEDC534F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3828E-E71B-D5CD-2303-61C38A2E44B0}"/>
              </a:ext>
            </a:extLst>
          </p:cNvPr>
          <p:cNvSpPr txBox="1"/>
          <p:nvPr/>
        </p:nvSpPr>
        <p:spPr>
          <a:xfrm>
            <a:off x="2735631" y="-1603329"/>
            <a:ext cx="6963445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Základní pojmy: subjekt, strategie, verze, režimy kompatibility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9F85E-ED8C-6113-658F-6FD9B1BE436F}"/>
              </a:ext>
            </a:extLst>
          </p:cNvPr>
          <p:cNvSpPr txBox="1"/>
          <p:nvPr/>
        </p:nvSpPr>
        <p:spPr>
          <a:xfrm>
            <a:off x="360000" y="1627111"/>
            <a:ext cx="8092246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Centrální úložiště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schemata přenášených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zprávy: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schema pro klíč + schéma pro hodnotu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Ukládání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aktuálních i historických verzí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schémat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Vynucuje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režim kompatibility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mezi verzemi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1406DA-2EF7-DA52-C23D-2E9D71088B7F}"/>
              </a:ext>
            </a:extLst>
          </p:cNvPr>
          <p:cNvGrpSpPr/>
          <p:nvPr/>
        </p:nvGrpSpPr>
        <p:grpSpPr>
          <a:xfrm>
            <a:off x="624023" y="3960657"/>
            <a:ext cx="1665901" cy="1015454"/>
            <a:chOff x="896289" y="4328511"/>
            <a:chExt cx="1665901" cy="1015454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0D594EF-2C2A-9679-316D-72AFB66B172A}"/>
                </a:ext>
              </a:extLst>
            </p:cNvPr>
            <p:cNvSpPr/>
            <p:nvPr/>
          </p:nvSpPr>
          <p:spPr>
            <a:xfrm flipH="1">
              <a:off x="1032164" y="4582601"/>
              <a:ext cx="1530026" cy="761364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143933 w 1530026"/>
                <a:gd name="connsiteY0" fmla="*/ 25400 h 756810"/>
                <a:gd name="connsiteX1" fmla="*/ 1530026 w 1530026"/>
                <a:gd name="connsiteY1" fmla="*/ 721763 h 756810"/>
                <a:gd name="connsiteX2" fmla="*/ 143934 w 1530026"/>
                <a:gd name="connsiteY2" fmla="*/ 756810 h 756810"/>
                <a:gd name="connsiteX3" fmla="*/ 143933 w 1530026"/>
                <a:gd name="connsiteY3" fmla="*/ 25400 h 756810"/>
                <a:gd name="connsiteX0" fmla="*/ 0 w 1530026"/>
                <a:gd name="connsiteY0" fmla="*/ 0 h 756810"/>
                <a:gd name="connsiteX1" fmla="*/ 1530026 w 1530026"/>
                <a:gd name="connsiteY1" fmla="*/ 721763 h 756810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43933 w 1685134"/>
                <a:gd name="connsiteY0" fmla="*/ 29954 h 761364"/>
                <a:gd name="connsiteX1" fmla="*/ 1530026 w 1685134"/>
                <a:gd name="connsiteY1" fmla="*/ 726317 h 761364"/>
                <a:gd name="connsiteX2" fmla="*/ 143934 w 1685134"/>
                <a:gd name="connsiteY2" fmla="*/ 761364 h 761364"/>
                <a:gd name="connsiteX3" fmla="*/ 143933 w 1685134"/>
                <a:gd name="connsiteY3" fmla="*/ 29954 h 761364"/>
                <a:gd name="connsiteX0" fmla="*/ 0 w 1685134"/>
                <a:gd name="connsiteY0" fmla="*/ 4554 h 761364"/>
                <a:gd name="connsiteX1" fmla="*/ 1530026 w 1685134"/>
                <a:gd name="connsiteY1" fmla="*/ 726317 h 761364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0026" h="761364" stroke="0" extrusionOk="0">
                  <a:moveTo>
                    <a:pt x="143933" y="29954"/>
                  </a:moveTo>
                  <a:cubicBezTo>
                    <a:pt x="884481" y="29954"/>
                    <a:pt x="639408" y="387245"/>
                    <a:pt x="1530026" y="726317"/>
                  </a:cubicBezTo>
                  <a:lnTo>
                    <a:pt x="143934" y="761364"/>
                  </a:lnTo>
                  <a:cubicBezTo>
                    <a:pt x="143934" y="517561"/>
                    <a:pt x="143933" y="273757"/>
                    <a:pt x="143933" y="29954"/>
                  </a:cubicBezTo>
                  <a:close/>
                </a:path>
                <a:path w="1530026" h="761364" fill="none">
                  <a:moveTo>
                    <a:pt x="0" y="4554"/>
                  </a:moveTo>
                  <a:cubicBezTo>
                    <a:pt x="1155415" y="-46246"/>
                    <a:pt x="1494541" y="336444"/>
                    <a:pt x="1530026" y="726317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triangle" w="lg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0ADF9F-7C2D-7C5C-A154-246B93BB9374}"/>
                </a:ext>
              </a:extLst>
            </p:cNvPr>
            <p:cNvSpPr txBox="1"/>
            <p:nvPr/>
          </p:nvSpPr>
          <p:spPr>
            <a:xfrm>
              <a:off x="896289" y="4328511"/>
              <a:ext cx="9008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49962F-8AE6-4473-865A-DE36501D9904}"/>
              </a:ext>
            </a:extLst>
          </p:cNvPr>
          <p:cNvGrpSpPr/>
          <p:nvPr/>
        </p:nvGrpSpPr>
        <p:grpSpPr>
          <a:xfrm>
            <a:off x="1075054" y="4479241"/>
            <a:ext cx="1428426" cy="756374"/>
            <a:chOff x="989830" y="4587590"/>
            <a:chExt cx="1428426" cy="756374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CC92A45B-B933-E2F6-A5B3-3EB34549CC19}"/>
                </a:ext>
              </a:extLst>
            </p:cNvPr>
            <p:cNvSpPr/>
            <p:nvPr/>
          </p:nvSpPr>
          <p:spPr>
            <a:xfrm flipH="1">
              <a:off x="989830" y="4587590"/>
              <a:ext cx="1428426" cy="756374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0 w 1428426"/>
                <a:gd name="connsiteY0" fmla="*/ 0 h 731410"/>
                <a:gd name="connsiteX1" fmla="*/ 1386093 w 1428426"/>
                <a:gd name="connsiteY1" fmla="*/ 696363 h 731410"/>
                <a:gd name="connsiteX2" fmla="*/ 1 w 1428426"/>
                <a:gd name="connsiteY2" fmla="*/ 731410 h 731410"/>
                <a:gd name="connsiteX3" fmla="*/ 0 w 1428426"/>
                <a:gd name="connsiteY3" fmla="*/ 0 h 731410"/>
                <a:gd name="connsiteX0" fmla="*/ 0 w 1428426"/>
                <a:gd name="connsiteY0" fmla="*/ 0 h 731410"/>
                <a:gd name="connsiteX1" fmla="*/ 1428426 w 1428426"/>
                <a:gd name="connsiteY1" fmla="*/ 603229 h 731410"/>
                <a:gd name="connsiteX0" fmla="*/ 0 w 1428426"/>
                <a:gd name="connsiteY0" fmla="*/ 15757 h 747167"/>
                <a:gd name="connsiteX1" fmla="*/ 1386093 w 1428426"/>
                <a:gd name="connsiteY1" fmla="*/ 712120 h 747167"/>
                <a:gd name="connsiteX2" fmla="*/ 1 w 1428426"/>
                <a:gd name="connsiteY2" fmla="*/ 747167 h 747167"/>
                <a:gd name="connsiteX3" fmla="*/ 0 w 1428426"/>
                <a:gd name="connsiteY3" fmla="*/ 15757 h 747167"/>
                <a:gd name="connsiteX0" fmla="*/ 0 w 1428426"/>
                <a:gd name="connsiteY0" fmla="*/ 15757 h 747167"/>
                <a:gd name="connsiteX1" fmla="*/ 1428426 w 1428426"/>
                <a:gd name="connsiteY1" fmla="*/ 618986 h 747167"/>
                <a:gd name="connsiteX0" fmla="*/ 0 w 1428426"/>
                <a:gd name="connsiteY0" fmla="*/ 24964 h 756374"/>
                <a:gd name="connsiteX1" fmla="*/ 1386093 w 1428426"/>
                <a:gd name="connsiteY1" fmla="*/ 721327 h 756374"/>
                <a:gd name="connsiteX2" fmla="*/ 1 w 1428426"/>
                <a:gd name="connsiteY2" fmla="*/ 756374 h 756374"/>
                <a:gd name="connsiteX3" fmla="*/ 0 w 1428426"/>
                <a:gd name="connsiteY3" fmla="*/ 24964 h 756374"/>
                <a:gd name="connsiteX0" fmla="*/ 0 w 1428426"/>
                <a:gd name="connsiteY0" fmla="*/ 24964 h 756374"/>
                <a:gd name="connsiteX1" fmla="*/ 1428426 w 1428426"/>
                <a:gd name="connsiteY1" fmla="*/ 628193 h 75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426" h="756374" stroke="0" extrusionOk="0">
                  <a:moveTo>
                    <a:pt x="0" y="24964"/>
                  </a:moveTo>
                  <a:cubicBezTo>
                    <a:pt x="1350147" y="-110503"/>
                    <a:pt x="1350608" y="331454"/>
                    <a:pt x="1386093" y="721327"/>
                  </a:cubicBezTo>
                  <a:lnTo>
                    <a:pt x="1" y="756374"/>
                  </a:lnTo>
                  <a:cubicBezTo>
                    <a:pt x="1" y="512571"/>
                    <a:pt x="0" y="268767"/>
                    <a:pt x="0" y="24964"/>
                  </a:cubicBezTo>
                  <a:close/>
                </a:path>
                <a:path w="1428426" h="756374" fill="none">
                  <a:moveTo>
                    <a:pt x="0" y="24964"/>
                  </a:moveTo>
                  <a:cubicBezTo>
                    <a:pt x="740548" y="24964"/>
                    <a:pt x="1392941" y="238320"/>
                    <a:pt x="1428426" y="628193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non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5C1126-41A3-1853-EF97-316066C1C9EB}"/>
                </a:ext>
              </a:extLst>
            </p:cNvPr>
            <p:cNvSpPr txBox="1"/>
            <p:nvPr/>
          </p:nvSpPr>
          <p:spPr>
            <a:xfrm>
              <a:off x="1437217" y="4950033"/>
              <a:ext cx="9810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schema ID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0A81A5-92A9-5ECE-4F70-DA1BCEE77369}"/>
              </a:ext>
            </a:extLst>
          </p:cNvPr>
          <p:cNvGrpSpPr/>
          <p:nvPr/>
        </p:nvGrpSpPr>
        <p:grpSpPr>
          <a:xfrm>
            <a:off x="4772656" y="4047014"/>
            <a:ext cx="1591604" cy="1025606"/>
            <a:chOff x="989830" y="4318359"/>
            <a:chExt cx="1591604" cy="1025606"/>
          </a:xfrm>
        </p:grpSpPr>
        <p:sp>
          <p:nvSpPr>
            <p:cNvPr id="36" name="Arc 25">
              <a:extLst>
                <a:ext uri="{FF2B5EF4-FFF2-40B4-BE49-F238E27FC236}">
                  <a16:creationId xmlns:a16="http://schemas.microsoft.com/office/drawing/2014/main" id="{96670A67-618B-FF55-48AC-4AACB12980EA}"/>
                </a:ext>
              </a:extLst>
            </p:cNvPr>
            <p:cNvSpPr/>
            <p:nvPr/>
          </p:nvSpPr>
          <p:spPr>
            <a:xfrm>
              <a:off x="989830" y="4502489"/>
              <a:ext cx="1572360" cy="841476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143933 w 1530026"/>
                <a:gd name="connsiteY0" fmla="*/ 25400 h 756810"/>
                <a:gd name="connsiteX1" fmla="*/ 1530026 w 1530026"/>
                <a:gd name="connsiteY1" fmla="*/ 721763 h 756810"/>
                <a:gd name="connsiteX2" fmla="*/ 143934 w 1530026"/>
                <a:gd name="connsiteY2" fmla="*/ 756810 h 756810"/>
                <a:gd name="connsiteX3" fmla="*/ 143933 w 1530026"/>
                <a:gd name="connsiteY3" fmla="*/ 25400 h 756810"/>
                <a:gd name="connsiteX0" fmla="*/ 0 w 1530026"/>
                <a:gd name="connsiteY0" fmla="*/ 0 h 756810"/>
                <a:gd name="connsiteX1" fmla="*/ 1530026 w 1530026"/>
                <a:gd name="connsiteY1" fmla="*/ 721763 h 756810"/>
                <a:gd name="connsiteX0" fmla="*/ 143933 w 1530026"/>
                <a:gd name="connsiteY0" fmla="*/ 29954 h 761364"/>
                <a:gd name="connsiteX1" fmla="*/ 1530026 w 1530026"/>
                <a:gd name="connsiteY1" fmla="*/ 726317 h 761364"/>
                <a:gd name="connsiteX2" fmla="*/ 143934 w 1530026"/>
                <a:gd name="connsiteY2" fmla="*/ 761364 h 761364"/>
                <a:gd name="connsiteX3" fmla="*/ 143933 w 1530026"/>
                <a:gd name="connsiteY3" fmla="*/ 29954 h 761364"/>
                <a:gd name="connsiteX0" fmla="*/ 0 w 1530026"/>
                <a:gd name="connsiteY0" fmla="*/ 4554 h 761364"/>
                <a:gd name="connsiteX1" fmla="*/ 1530026 w 1530026"/>
                <a:gd name="connsiteY1" fmla="*/ 726317 h 761364"/>
                <a:gd name="connsiteX0" fmla="*/ 186267 w 1572360"/>
                <a:gd name="connsiteY0" fmla="*/ 113874 h 845284"/>
                <a:gd name="connsiteX1" fmla="*/ 1572360 w 1572360"/>
                <a:gd name="connsiteY1" fmla="*/ 810237 h 845284"/>
                <a:gd name="connsiteX2" fmla="*/ 186268 w 1572360"/>
                <a:gd name="connsiteY2" fmla="*/ 845284 h 845284"/>
                <a:gd name="connsiteX3" fmla="*/ 186267 w 1572360"/>
                <a:gd name="connsiteY3" fmla="*/ 113874 h 845284"/>
                <a:gd name="connsiteX0" fmla="*/ 0 w 1572360"/>
                <a:gd name="connsiteY0" fmla="*/ 3808 h 845284"/>
                <a:gd name="connsiteX1" fmla="*/ 1572360 w 1572360"/>
                <a:gd name="connsiteY1" fmla="*/ 810237 h 845284"/>
                <a:gd name="connsiteX0" fmla="*/ 186267 w 1572360"/>
                <a:gd name="connsiteY0" fmla="*/ 110066 h 841476"/>
                <a:gd name="connsiteX1" fmla="*/ 1572360 w 1572360"/>
                <a:gd name="connsiteY1" fmla="*/ 806429 h 841476"/>
                <a:gd name="connsiteX2" fmla="*/ 186268 w 1572360"/>
                <a:gd name="connsiteY2" fmla="*/ 841476 h 841476"/>
                <a:gd name="connsiteX3" fmla="*/ 186267 w 1572360"/>
                <a:gd name="connsiteY3" fmla="*/ 110066 h 841476"/>
                <a:gd name="connsiteX0" fmla="*/ 0 w 1572360"/>
                <a:gd name="connsiteY0" fmla="*/ 0 h 841476"/>
                <a:gd name="connsiteX1" fmla="*/ 1572360 w 1572360"/>
                <a:gd name="connsiteY1" fmla="*/ 806429 h 84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2360" h="841476" stroke="0" extrusionOk="0">
                  <a:moveTo>
                    <a:pt x="186267" y="110066"/>
                  </a:moveTo>
                  <a:cubicBezTo>
                    <a:pt x="926815" y="110066"/>
                    <a:pt x="1536875" y="416556"/>
                    <a:pt x="1572360" y="806429"/>
                  </a:cubicBezTo>
                  <a:lnTo>
                    <a:pt x="186268" y="841476"/>
                  </a:lnTo>
                  <a:cubicBezTo>
                    <a:pt x="186268" y="597673"/>
                    <a:pt x="186267" y="353869"/>
                    <a:pt x="186267" y="110066"/>
                  </a:cubicBezTo>
                  <a:close/>
                </a:path>
                <a:path w="1572360" h="841476" fill="none">
                  <a:moveTo>
                    <a:pt x="0" y="0"/>
                  </a:moveTo>
                  <a:cubicBezTo>
                    <a:pt x="1011482" y="25400"/>
                    <a:pt x="1536875" y="416556"/>
                    <a:pt x="1572360" y="806429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none" w="lg" len="med"/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E58171-3470-7E0A-6EDF-DB9F398DFD47}"/>
                </a:ext>
              </a:extLst>
            </p:cNvPr>
            <p:cNvSpPr txBox="1"/>
            <p:nvPr/>
          </p:nvSpPr>
          <p:spPr>
            <a:xfrm>
              <a:off x="1863289" y="4318359"/>
              <a:ext cx="71814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2F31FD-C457-6D00-D5F7-5CB46BFAD357}"/>
              </a:ext>
            </a:extLst>
          </p:cNvPr>
          <p:cNvGrpSpPr/>
          <p:nvPr/>
        </p:nvGrpSpPr>
        <p:grpSpPr>
          <a:xfrm>
            <a:off x="4611705" y="4445229"/>
            <a:ext cx="1428426" cy="756375"/>
            <a:chOff x="989830" y="4587590"/>
            <a:chExt cx="1428426" cy="756375"/>
          </a:xfrm>
        </p:grpSpPr>
        <p:sp>
          <p:nvSpPr>
            <p:cNvPr id="39" name="Arc 29">
              <a:extLst>
                <a:ext uri="{FF2B5EF4-FFF2-40B4-BE49-F238E27FC236}">
                  <a16:creationId xmlns:a16="http://schemas.microsoft.com/office/drawing/2014/main" id="{8A09FF90-9FD2-A6EB-5C11-0E12C7A5F2ED}"/>
                </a:ext>
              </a:extLst>
            </p:cNvPr>
            <p:cNvSpPr/>
            <p:nvPr/>
          </p:nvSpPr>
          <p:spPr>
            <a:xfrm>
              <a:off x="989830" y="4587590"/>
              <a:ext cx="1428426" cy="756374"/>
            </a:xfrm>
            <a:custGeom>
              <a:avLst/>
              <a:gdLst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2" fmla="*/ 1387686 w 2775371"/>
                <a:gd name="connsiteY2" fmla="*/ 731410 h 1462819"/>
                <a:gd name="connsiteX3" fmla="*/ 1387685 w 2775371"/>
                <a:gd name="connsiteY3" fmla="*/ 0 h 1462819"/>
                <a:gd name="connsiteX0" fmla="*/ 1387685 w 2775371"/>
                <a:gd name="connsiteY0" fmla="*/ 0 h 1462819"/>
                <a:gd name="connsiteX1" fmla="*/ 2773778 w 2775371"/>
                <a:gd name="connsiteY1" fmla="*/ 696363 h 1462819"/>
                <a:gd name="connsiteX0" fmla="*/ 0 w 1428426"/>
                <a:gd name="connsiteY0" fmla="*/ 0 h 731410"/>
                <a:gd name="connsiteX1" fmla="*/ 1386093 w 1428426"/>
                <a:gd name="connsiteY1" fmla="*/ 696363 h 731410"/>
                <a:gd name="connsiteX2" fmla="*/ 1 w 1428426"/>
                <a:gd name="connsiteY2" fmla="*/ 731410 h 731410"/>
                <a:gd name="connsiteX3" fmla="*/ 0 w 1428426"/>
                <a:gd name="connsiteY3" fmla="*/ 0 h 731410"/>
                <a:gd name="connsiteX0" fmla="*/ 0 w 1428426"/>
                <a:gd name="connsiteY0" fmla="*/ 0 h 731410"/>
                <a:gd name="connsiteX1" fmla="*/ 1428426 w 1428426"/>
                <a:gd name="connsiteY1" fmla="*/ 603229 h 731410"/>
                <a:gd name="connsiteX0" fmla="*/ 0 w 1428426"/>
                <a:gd name="connsiteY0" fmla="*/ 15757 h 747167"/>
                <a:gd name="connsiteX1" fmla="*/ 1386093 w 1428426"/>
                <a:gd name="connsiteY1" fmla="*/ 712120 h 747167"/>
                <a:gd name="connsiteX2" fmla="*/ 1 w 1428426"/>
                <a:gd name="connsiteY2" fmla="*/ 747167 h 747167"/>
                <a:gd name="connsiteX3" fmla="*/ 0 w 1428426"/>
                <a:gd name="connsiteY3" fmla="*/ 15757 h 747167"/>
                <a:gd name="connsiteX0" fmla="*/ 0 w 1428426"/>
                <a:gd name="connsiteY0" fmla="*/ 15757 h 747167"/>
                <a:gd name="connsiteX1" fmla="*/ 1428426 w 1428426"/>
                <a:gd name="connsiteY1" fmla="*/ 618986 h 747167"/>
                <a:gd name="connsiteX0" fmla="*/ 0 w 1428426"/>
                <a:gd name="connsiteY0" fmla="*/ 24964 h 756374"/>
                <a:gd name="connsiteX1" fmla="*/ 1386093 w 1428426"/>
                <a:gd name="connsiteY1" fmla="*/ 721327 h 756374"/>
                <a:gd name="connsiteX2" fmla="*/ 1 w 1428426"/>
                <a:gd name="connsiteY2" fmla="*/ 756374 h 756374"/>
                <a:gd name="connsiteX3" fmla="*/ 0 w 1428426"/>
                <a:gd name="connsiteY3" fmla="*/ 24964 h 756374"/>
                <a:gd name="connsiteX0" fmla="*/ 0 w 1428426"/>
                <a:gd name="connsiteY0" fmla="*/ 24964 h 756374"/>
                <a:gd name="connsiteX1" fmla="*/ 1428426 w 1428426"/>
                <a:gd name="connsiteY1" fmla="*/ 628193 h 75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426" h="756374" stroke="0" extrusionOk="0">
                  <a:moveTo>
                    <a:pt x="0" y="24964"/>
                  </a:moveTo>
                  <a:cubicBezTo>
                    <a:pt x="1350147" y="-110503"/>
                    <a:pt x="1350608" y="331454"/>
                    <a:pt x="1386093" y="721327"/>
                  </a:cubicBezTo>
                  <a:lnTo>
                    <a:pt x="1" y="756374"/>
                  </a:lnTo>
                  <a:cubicBezTo>
                    <a:pt x="1" y="512571"/>
                    <a:pt x="0" y="268767"/>
                    <a:pt x="0" y="24964"/>
                  </a:cubicBezTo>
                  <a:close/>
                </a:path>
                <a:path w="1428426" h="756374" fill="none">
                  <a:moveTo>
                    <a:pt x="0" y="24964"/>
                  </a:moveTo>
                  <a:cubicBezTo>
                    <a:pt x="740548" y="24964"/>
                    <a:pt x="1392941" y="238320"/>
                    <a:pt x="1428426" y="628193"/>
                  </a:cubicBezTo>
                </a:path>
              </a:pathLst>
            </a:custGeom>
            <a:ln w="38100">
              <a:solidFill>
                <a:schemeClr val="accent1">
                  <a:lumMod val="50000"/>
                </a:schemeClr>
              </a:solidFill>
              <a:prstDash val="sysDash"/>
              <a:headEnd type="triangle" w="lg" len="med"/>
              <a:tailEnd type="non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4B465E-C343-E81C-83C3-74513B986EF9}"/>
                </a:ext>
              </a:extLst>
            </p:cNvPr>
            <p:cNvSpPr txBox="1"/>
            <p:nvPr/>
          </p:nvSpPr>
          <p:spPr>
            <a:xfrm>
              <a:off x="1080227" y="4851522"/>
              <a:ext cx="112533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schema #id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056B4C-53F7-9D68-EDA5-F460892C1754}"/>
              </a:ext>
            </a:extLst>
          </p:cNvPr>
          <p:cNvGrpSpPr/>
          <p:nvPr/>
        </p:nvGrpSpPr>
        <p:grpSpPr>
          <a:xfrm>
            <a:off x="1295642" y="5411096"/>
            <a:ext cx="323862" cy="323862"/>
            <a:chOff x="1405939" y="5816587"/>
            <a:chExt cx="376764" cy="376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EDFA44-860D-478E-204D-FD5D75F49DA8}"/>
                </a:ext>
              </a:extLst>
            </p:cNvPr>
            <p:cNvSpPr/>
            <p:nvPr/>
          </p:nvSpPr>
          <p:spPr>
            <a:xfrm>
              <a:off x="1405939" y="5816587"/>
              <a:ext cx="376764" cy="3767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A5A462-1ACD-8185-2207-E60CDED67579}"/>
                </a:ext>
              </a:extLst>
            </p:cNvPr>
            <p:cNvSpPr txBox="1"/>
            <p:nvPr/>
          </p:nvSpPr>
          <p:spPr>
            <a:xfrm>
              <a:off x="1458066" y="5896984"/>
              <a:ext cx="277863" cy="250636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accent1">
                      <a:alpha val="50454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#id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BFFC79-181B-EA66-570E-DC17DB17E79D}"/>
              </a:ext>
            </a:extLst>
          </p:cNvPr>
          <p:cNvGrpSpPr/>
          <p:nvPr/>
        </p:nvGrpSpPr>
        <p:grpSpPr>
          <a:xfrm>
            <a:off x="525395" y="4093537"/>
            <a:ext cx="6198258" cy="1876646"/>
            <a:chOff x="607691" y="3116306"/>
            <a:chExt cx="6198258" cy="18766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067E25-48F1-85E1-B73A-8E478BCA1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691" y="4279723"/>
              <a:ext cx="599683" cy="60459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B7630-B45D-D2C4-8BD4-B847411CC54C}"/>
                </a:ext>
              </a:extLst>
            </p:cNvPr>
            <p:cNvSpPr/>
            <p:nvPr/>
          </p:nvSpPr>
          <p:spPr>
            <a:xfrm>
              <a:off x="2852629" y="3116306"/>
              <a:ext cx="1735788" cy="703385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Schema Registry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2F6FC6-E7E1-73A1-1475-6E2655C63EBF}"/>
                </a:ext>
              </a:extLst>
            </p:cNvPr>
            <p:cNvGrpSpPr/>
            <p:nvPr/>
          </p:nvGrpSpPr>
          <p:grpSpPr>
            <a:xfrm rot="10800000">
              <a:off x="5896551" y="4137223"/>
              <a:ext cx="909398" cy="855729"/>
              <a:chOff x="7674429" y="2906486"/>
              <a:chExt cx="914400" cy="914400"/>
            </a:xfrm>
          </p:grpSpPr>
          <p:sp>
            <p:nvSpPr>
              <p:cNvPr id="23" name="Pie 22">
                <a:extLst>
                  <a:ext uri="{FF2B5EF4-FFF2-40B4-BE49-F238E27FC236}">
                    <a16:creationId xmlns:a16="http://schemas.microsoft.com/office/drawing/2014/main" id="{F8A48A7E-F82E-8664-4B93-A2B2BBB062AD}"/>
                  </a:ext>
                </a:extLst>
              </p:cNvPr>
              <p:cNvSpPr/>
              <p:nvPr/>
            </p:nvSpPr>
            <p:spPr>
              <a:xfrm rot="2703615">
                <a:off x="7674429" y="2906486"/>
                <a:ext cx="914400" cy="914400"/>
              </a:xfrm>
              <a:prstGeom prst="pie">
                <a:avLst>
                  <a:gd name="adj1" fmla="val 85936"/>
                  <a:gd name="adj2" fmla="val 16200000"/>
                </a:avLst>
              </a:prstGeom>
              <a:solidFill>
                <a:srgbClr val="F4F4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E1039E1-8421-1412-18AF-25FD4E5C71CF}"/>
                  </a:ext>
                </a:extLst>
              </p:cNvPr>
              <p:cNvSpPr/>
              <p:nvPr/>
            </p:nvSpPr>
            <p:spPr>
              <a:xfrm>
                <a:off x="8079377" y="3542794"/>
                <a:ext cx="104503" cy="1264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/>
                  <a:t/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508B34-A38D-6827-7577-B028D8ED2E77}"/>
                </a:ext>
              </a:extLst>
            </p:cNvPr>
            <p:cNvSpPr/>
            <p:nvPr/>
          </p:nvSpPr>
          <p:spPr>
            <a:xfrm>
              <a:off x="2882806" y="4268816"/>
              <a:ext cx="1735788" cy="70338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rtlCol="0" anchor="t"/>
            <a:lstStyle/>
            <a:p>
              <a:pPr algn="ctr"/>
              <a:r>
                <a:rPr lang="en-US"/>
                <a:t>Broker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DD49D381-934D-F150-5645-321FF30C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7" y="5665780"/>
            <a:ext cx="422723" cy="42272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03926A-5B18-0221-8721-00E3922A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97" y="5670918"/>
            <a:ext cx="422723" cy="4227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0FDDB4-2960-6299-6162-4F37B9C3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40833 0.004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764C-F18E-DA6D-6BEB-D6574D2E3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F494CE2-EBD3-6B23-FF5B-A0634B0EA732}"/>
              </a:ext>
            </a:extLst>
          </p:cNvPr>
          <p:cNvSpPr/>
          <p:nvPr/>
        </p:nvSpPr>
        <p:spPr>
          <a:xfrm>
            <a:off x="6306790" y="2328007"/>
            <a:ext cx="2922862" cy="4094622"/>
          </a:xfrm>
          <a:prstGeom prst="roundRect">
            <a:avLst>
              <a:gd name="adj" fmla="val 463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Subjekt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BC6311-43F0-C214-D941-1DB06A01E461}"/>
              </a:ext>
            </a:extLst>
          </p:cNvPr>
          <p:cNvSpPr/>
          <p:nvPr/>
        </p:nvSpPr>
        <p:spPr>
          <a:xfrm>
            <a:off x="359999" y="2289830"/>
            <a:ext cx="2857875" cy="4094622"/>
          </a:xfrm>
          <a:prstGeom prst="roundRect">
            <a:avLst>
              <a:gd name="adj" fmla="val 4966"/>
            </a:avLst>
          </a:prstGeom>
          <a:solidFill>
            <a:srgbClr val="CFC5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Topic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540DCE-8588-8689-FD87-FA9B779EB661}"/>
              </a:ext>
            </a:extLst>
          </p:cNvPr>
          <p:cNvSpPr/>
          <p:nvPr/>
        </p:nvSpPr>
        <p:spPr>
          <a:xfrm>
            <a:off x="3300902" y="2310164"/>
            <a:ext cx="2922860" cy="4094622"/>
          </a:xfrm>
          <a:prstGeom prst="roundRect">
            <a:avLst>
              <a:gd name="adj" fmla="val 3832"/>
            </a:avLst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rtlCol="0" anchor="t"/>
          <a:lstStyle/>
          <a:p>
            <a:pPr algn="ctr"/>
            <a:r>
              <a:rPr lang="en-US" sz="2000" b="1">
                <a:solidFill>
                  <a:schemeClr val="accent6">
                    <a:lumMod val="50000"/>
                    <a:lumOff val="50000"/>
                  </a:schemeClr>
                </a:solidFill>
              </a:rPr>
              <a:t>Schéma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A10F6-52F5-B1C8-78C2-883C9A0C7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736000" cy="641842"/>
          </a:xfrm>
        </p:spPr>
        <p:txBody>
          <a:bodyPr/>
          <a:lstStyle/>
          <a:p>
            <a:r>
              <a:rPr lang="en-US"/>
              <a:t>Subjekty a jejich strategie</a:t>
            </a:r>
          </a:p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protože strategií není nikdy dost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CCFFB-6A41-29CE-2F8E-FB861700B6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AC52E-E0B3-D38A-3EE0-F2C7DD79DDDC}"/>
              </a:ext>
            </a:extLst>
          </p:cNvPr>
          <p:cNvSpPr txBox="1"/>
          <p:nvPr/>
        </p:nvSpPr>
        <p:spPr>
          <a:xfrm>
            <a:off x="2735631" y="-1603329"/>
            <a:ext cx="6963445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Základní pojmy: subjekt, strategie, verze, režimy kompatibility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97605-6304-6948-E27A-1907A6FDA865}"/>
              </a:ext>
            </a:extLst>
          </p:cNvPr>
          <p:cNvSpPr txBox="1"/>
          <p:nvPr/>
        </p:nvSpPr>
        <p:spPr>
          <a:xfrm>
            <a:off x="359999" y="1670161"/>
            <a:ext cx="8619877" cy="4680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 jmen subjektů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řídí vazbu mezi schématem zprávy a Kafka topicy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47EED7-C631-AADE-D001-EC276FB25667}"/>
              </a:ext>
            </a:extLst>
          </p:cNvPr>
          <p:cNvGrpSpPr/>
          <p:nvPr/>
        </p:nvGrpSpPr>
        <p:grpSpPr>
          <a:xfrm>
            <a:off x="359999" y="2837385"/>
            <a:ext cx="11644432" cy="865491"/>
            <a:chOff x="359999" y="3026571"/>
            <a:chExt cx="11644432" cy="865491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0495FE9-ABBE-274C-278D-58804D941998}"/>
                </a:ext>
              </a:extLst>
            </p:cNvPr>
            <p:cNvSpPr/>
            <p:nvPr/>
          </p:nvSpPr>
          <p:spPr>
            <a:xfrm>
              <a:off x="520934" y="3108632"/>
              <a:ext cx="2536003" cy="670117"/>
            </a:xfrm>
            <a:prstGeom prst="snip1Rect">
              <a:avLst>
                <a:gd name="adj" fmla="val 26987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>
                      <a:lumMod val="50000"/>
                    </a:schemeClr>
                  </a:solidFill>
                </a:rPr>
                <a:t>lunar-landing</a:t>
              </a:r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920AACC5-339B-0E15-3F57-25C5ED2C7FC6}"/>
                </a:ext>
              </a:extLst>
            </p:cNvPr>
            <p:cNvSpPr/>
            <p:nvPr/>
          </p:nvSpPr>
          <p:spPr>
            <a:xfrm>
              <a:off x="3494330" y="3108633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Probe</a:t>
              </a:r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A039CC57-3C25-20E3-CE9D-87B845B1D30F}"/>
                </a:ext>
              </a:extLst>
            </p:cNvPr>
            <p:cNvSpPr/>
            <p:nvPr/>
          </p:nvSpPr>
          <p:spPr>
            <a:xfrm>
              <a:off x="6550544" y="3108633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lunar-landing-value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E08A27-5FAB-340E-CB93-8CBF729818AC}"/>
                </a:ext>
              </a:extLst>
            </p:cNvPr>
            <p:cNvSpPr txBox="1"/>
            <p:nvPr/>
          </p:nvSpPr>
          <p:spPr>
            <a:xfrm>
              <a:off x="9473406" y="3305889"/>
              <a:ext cx="210794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dle topicu (default)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8C1C425-DBAB-A5AD-7BD2-FB5EF424CC71}"/>
                </a:ext>
              </a:extLst>
            </p:cNvPr>
            <p:cNvSpPr/>
            <p:nvPr/>
          </p:nvSpPr>
          <p:spPr>
            <a:xfrm>
              <a:off x="359999" y="3026571"/>
              <a:ext cx="11644432" cy="86549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1900D1-3EEE-7216-DBCB-8E0321AEDE54}"/>
              </a:ext>
            </a:extLst>
          </p:cNvPr>
          <p:cNvGrpSpPr/>
          <p:nvPr/>
        </p:nvGrpSpPr>
        <p:grpSpPr>
          <a:xfrm>
            <a:off x="359999" y="3812976"/>
            <a:ext cx="11644432" cy="865491"/>
            <a:chOff x="359999" y="4002162"/>
            <a:chExt cx="11644432" cy="865491"/>
          </a:xfrm>
        </p:grpSpPr>
        <p:sp>
          <p:nvSpPr>
            <p:cNvPr id="19" name="Snip Single Corner Rectangle 18">
              <a:extLst>
                <a:ext uri="{FF2B5EF4-FFF2-40B4-BE49-F238E27FC236}">
                  <a16:creationId xmlns:a16="http://schemas.microsoft.com/office/drawing/2014/main" id="{10C1CE60-6534-DD70-23CA-0828F032E688}"/>
                </a:ext>
              </a:extLst>
            </p:cNvPr>
            <p:cNvSpPr/>
            <p:nvPr/>
          </p:nvSpPr>
          <p:spPr>
            <a:xfrm>
              <a:off x="520934" y="4084223"/>
              <a:ext cx="2536003" cy="670117"/>
            </a:xfrm>
            <a:prstGeom prst="snip1Rect">
              <a:avLst>
                <a:gd name="adj" fmla="val 26987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>
                      <a:lumMod val="50000"/>
                    </a:schemeClr>
                  </a:solidFill>
                </a:rPr>
                <a:t>lunar-landing</a:t>
              </a:r>
            </a:p>
          </p:txBody>
        </p:sp>
        <p:sp>
          <p:nvSpPr>
            <p:cNvPr id="20" name="Snip Single Corner Rectangle 19">
              <a:extLst>
                <a:ext uri="{FF2B5EF4-FFF2-40B4-BE49-F238E27FC236}">
                  <a16:creationId xmlns:a16="http://schemas.microsoft.com/office/drawing/2014/main" id="{6414DD1A-FF50-D5C3-FA34-8CC6FC02B804}"/>
                </a:ext>
              </a:extLst>
            </p:cNvPr>
            <p:cNvSpPr/>
            <p:nvPr/>
          </p:nvSpPr>
          <p:spPr>
            <a:xfrm>
              <a:off x="3494330" y="4084224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Probe</a:t>
              </a:r>
            </a:p>
          </p:txBody>
        </p:sp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3C312448-C585-09C4-77BC-803E082327FF}"/>
                </a:ext>
              </a:extLst>
            </p:cNvPr>
            <p:cNvSpPr/>
            <p:nvPr/>
          </p:nvSpPr>
          <p:spPr>
            <a:xfrm>
              <a:off x="6550544" y="4084224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org.lisak.avro.Probe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68998-A4D9-85D9-980E-599B49CA3C4E}"/>
                </a:ext>
              </a:extLst>
            </p:cNvPr>
            <p:cNvSpPr txBox="1"/>
            <p:nvPr/>
          </p:nvSpPr>
          <p:spPr>
            <a:xfrm>
              <a:off x="9473406" y="4281480"/>
              <a:ext cx="1453924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dle záznamu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740E11A-7F54-DFF3-4206-18880A649C10}"/>
                </a:ext>
              </a:extLst>
            </p:cNvPr>
            <p:cNvSpPr/>
            <p:nvPr/>
          </p:nvSpPr>
          <p:spPr>
            <a:xfrm>
              <a:off x="359999" y="4002162"/>
              <a:ext cx="11644432" cy="86549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B1E55E-E0DE-DE65-1941-0AC71DE5C010}"/>
              </a:ext>
            </a:extLst>
          </p:cNvPr>
          <p:cNvSpPr txBox="1"/>
          <p:nvPr/>
        </p:nvSpPr>
        <p:spPr>
          <a:xfrm>
            <a:off x="9630500" y="2409719"/>
            <a:ext cx="1096454" cy="30777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616811-5880-37FD-176A-ED65C655420C}"/>
              </a:ext>
            </a:extLst>
          </p:cNvPr>
          <p:cNvGrpSpPr/>
          <p:nvPr/>
        </p:nvGrpSpPr>
        <p:grpSpPr>
          <a:xfrm>
            <a:off x="359999" y="4760528"/>
            <a:ext cx="11644432" cy="1392471"/>
            <a:chOff x="359999" y="4949714"/>
            <a:chExt cx="11644432" cy="1392471"/>
          </a:xfrm>
        </p:grpSpPr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50D8A75D-7A06-B2C1-0142-F235AEEA1FA6}"/>
                </a:ext>
              </a:extLst>
            </p:cNvPr>
            <p:cNvSpPr/>
            <p:nvPr/>
          </p:nvSpPr>
          <p:spPr>
            <a:xfrm>
              <a:off x="531998" y="5208495"/>
              <a:ext cx="2536003" cy="670117"/>
            </a:xfrm>
            <a:prstGeom prst="snip1Rect">
              <a:avLst>
                <a:gd name="adj" fmla="val 26987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>
                      <a:lumMod val="50000"/>
                    </a:schemeClr>
                  </a:solidFill>
                </a:rPr>
                <a:t>lunar-landing</a:t>
              </a:r>
            </a:p>
          </p:txBody>
        </p:sp>
        <p:sp>
          <p:nvSpPr>
            <p:cNvPr id="26" name="Snip Single Corner Rectangle 25">
              <a:extLst>
                <a:ext uri="{FF2B5EF4-FFF2-40B4-BE49-F238E27FC236}">
                  <a16:creationId xmlns:a16="http://schemas.microsoft.com/office/drawing/2014/main" id="{FE9AA80E-3F50-3F08-9315-B413516AD1D9}"/>
                </a:ext>
              </a:extLst>
            </p:cNvPr>
            <p:cNvSpPr/>
            <p:nvPr/>
          </p:nvSpPr>
          <p:spPr>
            <a:xfrm>
              <a:off x="3494330" y="5277941"/>
              <a:ext cx="2536003" cy="670117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Probe</a:t>
              </a:r>
            </a:p>
          </p:txBody>
        </p:sp>
        <p:sp>
          <p:nvSpPr>
            <p:cNvPr id="27" name="Snip Single Corner Rectangle 26">
              <a:extLst>
                <a:ext uri="{FF2B5EF4-FFF2-40B4-BE49-F238E27FC236}">
                  <a16:creationId xmlns:a16="http://schemas.microsoft.com/office/drawing/2014/main" id="{0AD9DCC2-315F-2D04-4695-DE9888B2726F}"/>
                </a:ext>
              </a:extLst>
            </p:cNvPr>
            <p:cNvSpPr/>
            <p:nvPr/>
          </p:nvSpPr>
          <p:spPr>
            <a:xfrm>
              <a:off x="6550544" y="5031776"/>
              <a:ext cx="2536003" cy="1162448"/>
            </a:xfrm>
            <a:prstGeom prst="snip1Rect">
              <a:avLst>
                <a:gd name="adj" fmla="val 26987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lunar-landing-org.lisak.avro.</a:t>
              </a:r>
              <a:br>
                <a:rPr lang="en-US" sz="2000">
                  <a:solidFill>
                    <a:schemeClr val="bg1"/>
                  </a:solidFill>
                </a:rPr>
              </a:br>
              <a:r>
                <a:rPr lang="en-US" sz="2000">
                  <a:solidFill>
                    <a:schemeClr val="bg1"/>
                  </a:solidFill>
                </a:rPr>
                <a:t>Probe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08440-42E8-E715-DB9D-E46B37F53198}"/>
                </a:ext>
              </a:extLst>
            </p:cNvPr>
            <p:cNvSpPr txBox="1"/>
            <p:nvPr/>
          </p:nvSpPr>
          <p:spPr>
            <a:xfrm>
              <a:off x="9473406" y="5548003"/>
              <a:ext cx="24221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dle topicu a záznamu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B1C16F8-A62A-D4C9-FB69-7E1B4AD93663}"/>
                </a:ext>
              </a:extLst>
            </p:cNvPr>
            <p:cNvSpPr/>
            <p:nvPr/>
          </p:nvSpPr>
          <p:spPr>
            <a:xfrm>
              <a:off x="359999" y="4949714"/>
              <a:ext cx="11644432" cy="1392471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A099010D-F270-6B60-C107-CE6654F1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5DBA7-1E04-9FBA-DE67-BD0A3EC2D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91B3C-AB6E-D3AE-D84D-12A0F040ED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4751262" cy="641842"/>
          </a:xfrm>
        </p:spPr>
        <p:txBody>
          <a:bodyPr/>
          <a:lstStyle/>
          <a:p>
            <a:r>
              <a:rPr lang="en-US"/>
              <a:t>Režimy kompatibility</a:t>
            </a:r>
          </a:p>
          <a:p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změna je život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E7B4D-CE4F-7B81-F7DC-6014F11CC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860D4-DD18-0900-64D5-8786C250FEB7}"/>
              </a:ext>
            </a:extLst>
          </p:cNvPr>
          <p:cNvSpPr txBox="1"/>
          <p:nvPr/>
        </p:nvSpPr>
        <p:spPr>
          <a:xfrm>
            <a:off x="332334" y="1737595"/>
            <a:ext cx="8345322" cy="56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Určuje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charakter změn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které je možné provádět mezi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verzemi subjektu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12A2C0-89A6-6FDD-096E-16BD5459E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02492"/>
              </p:ext>
            </p:extLst>
          </p:nvPr>
        </p:nvGraphicFramePr>
        <p:xfrm>
          <a:off x="549657" y="2459087"/>
          <a:ext cx="8852743" cy="30397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31763">
                  <a:extLst>
                    <a:ext uri="{9D8B030D-6E8A-4147-A177-3AD203B41FA5}">
                      <a16:colId xmlns:a16="http://schemas.microsoft.com/office/drawing/2014/main" val="1557400392"/>
                    </a:ext>
                  </a:extLst>
                </a:gridCol>
                <a:gridCol w="3213324">
                  <a:extLst>
                    <a:ext uri="{9D8B030D-6E8A-4147-A177-3AD203B41FA5}">
                      <a16:colId xmlns:a16="http://schemas.microsoft.com/office/drawing/2014/main" val="400457764"/>
                    </a:ext>
                  </a:extLst>
                </a:gridCol>
                <a:gridCol w="3607656">
                  <a:extLst>
                    <a:ext uri="{9D8B030D-6E8A-4147-A177-3AD203B41FA5}">
                      <a16:colId xmlns:a16="http://schemas.microsoft.com/office/drawing/2014/main" val="3343550866"/>
                    </a:ext>
                  </a:extLst>
                </a:gridCol>
              </a:tblGrid>
              <a:tr h="375553">
                <a:tc>
                  <a:txBody>
                    <a:bodyPr/>
                    <a:lstStyle/>
                    <a:p>
                      <a:r>
                        <a:rPr lang="en-US"/>
                        <a:t>Kompatibilita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První upgraduje...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Kompatibilní změna (příklad)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58144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Backward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konzument</a:t>
                      </a:r>
                    </a:p>
                  </a:txBody>
                  <a:tcPr marL="9144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smazání atributu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561573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producent</a:t>
                      </a:r>
                    </a:p>
                  </a:txBody>
                  <a:tcPr marL="9144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přidání atributu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415770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 pořadí nezáleží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přidání atributu s defaultní hodnotou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69680"/>
                  </a:ext>
                </a:extLst>
              </a:tr>
              <a:tr h="666051">
                <a:tc>
                  <a:txBody>
                    <a:bodyPr/>
                    <a:lstStyle/>
                    <a:p>
                      <a:r>
                        <a:rPr lang="en-US" b="1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oba současně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cokoliv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293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F75429-69E2-B63F-9559-8F0D88C77680}"/>
              </a:ext>
            </a:extLst>
          </p:cNvPr>
          <p:cNvSpPr txBox="1"/>
          <p:nvPr/>
        </p:nvSpPr>
        <p:spPr>
          <a:xfrm>
            <a:off x="360001" y="5469654"/>
            <a:ext cx="9042399" cy="11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Nastavení: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Defaultní na úrovni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individuálně na každém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subjektu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(přes API)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Možnost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validovat změnu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prostřednictvím Service Registry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5C540-4751-86AA-0561-4504B15679C0}"/>
              </a:ext>
            </a:extLst>
          </p:cNvPr>
          <p:cNvGrpSpPr/>
          <p:nvPr/>
        </p:nvGrpSpPr>
        <p:grpSpPr>
          <a:xfrm>
            <a:off x="3035395" y="2968559"/>
            <a:ext cx="409209" cy="396618"/>
            <a:chOff x="7674429" y="2906486"/>
            <a:chExt cx="914400" cy="914400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8400B21A-B9CF-294F-A7B9-A11350F1ACC4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B4C682-D6C9-370D-3655-69013F4BCEAE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B1D8ACD-AF40-1E29-5BBA-D8A9AD75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16" y="3641894"/>
            <a:ext cx="367599" cy="3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0C174-A26F-BF61-C224-EC58CD86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F007133-1E11-51B6-6ED5-B77D629F1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3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254F18-45E1-A85E-813F-F4767DD442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7F25C-89C2-6398-D4E1-582D07152315}"/>
              </a:ext>
            </a:extLst>
          </p:cNvPr>
          <p:cNvSpPr txBox="1"/>
          <p:nvPr/>
        </p:nvSpPr>
        <p:spPr>
          <a:xfrm>
            <a:off x="1200357" y="1994234"/>
            <a:ext cx="6034161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Odesílání zpráv s využítím Avro Schema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Registrace datového typu v Schema Registry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Kompatibilní a nekompatibilní změny schématu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Aktualizace nové verze datového typu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Registry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1A020-F1EE-4B3E-A2DD-D788FB15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CDF1-B234-D00A-FD1A-A8AE3BF5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8737880E-A3D1-58A8-9E81-85122E259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A jsme na konci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8E11D8-854E-C2C1-9E14-4F887F6038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F14C1-0A55-40B1-F33C-38BE3E6CCBF2}"/>
              </a:ext>
            </a:extLst>
          </p:cNvPr>
          <p:cNvSpPr txBox="1"/>
          <p:nvPr/>
        </p:nvSpPr>
        <p:spPr>
          <a:xfrm>
            <a:off x="1200357" y="1994234"/>
            <a:ext cx="6034161" cy="4680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Dotazy...?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58A81-3B40-3D60-08A1-04E670D5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A8D9F-691E-4EC7-BFF3-8AE8C800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5041D224-B598-072B-F3D4-41ED1A221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23C798-25F8-7769-B1C8-191DDB5185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13C80E-0280-1EF7-6AA8-D344B810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75" y="3429000"/>
            <a:ext cx="401980" cy="405275"/>
          </a:xfrm>
          <a:prstGeom prst="rect">
            <a:avLst/>
          </a:prstGeom>
        </p:spPr>
      </p:pic>
      <p:sp>
        <p:nvSpPr>
          <p:cNvPr id="27" name="Down Arrow Callout 26">
            <a:extLst>
              <a:ext uri="{FF2B5EF4-FFF2-40B4-BE49-F238E27FC236}">
                <a16:creationId xmlns:a16="http://schemas.microsoft.com/office/drawing/2014/main" id="{E633981D-7276-2D36-7015-99A21C02D3DA}"/>
              </a:ext>
            </a:extLst>
          </p:cNvPr>
          <p:cNvSpPr/>
          <p:nvPr/>
        </p:nvSpPr>
        <p:spPr>
          <a:xfrm>
            <a:off x="2374062" y="2527663"/>
            <a:ext cx="2266406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4319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D1CD-548D-C9C5-239B-F94D8ACA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CAB51D64-3A5C-F614-CB62-9677C238D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2D5E58-2098-89A2-E6DD-E8D48A0C0C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D3AFDD-E91D-AB2C-6A07-170C7776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176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40C8FAA-4CAF-AAB5-5372-30C1A45A7AC4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3CA4AED-4FDD-84EA-B6B0-DE8F982EE34B}"/>
              </a:ext>
            </a:extLst>
          </p:cNvPr>
          <p:cNvSpPr/>
          <p:nvPr/>
        </p:nvSpPr>
        <p:spPr>
          <a:xfrm>
            <a:off x="1567543" y="2931885"/>
            <a:ext cx="1422400" cy="566057"/>
          </a:xfrm>
          <a:prstGeom prst="wedgeEllipseCallout">
            <a:avLst>
              <a:gd name="adj1" fmla="val 73045"/>
              <a:gd name="adj2" fmla="val 57646"/>
            </a:avLst>
          </a:prstGeom>
          <a:solidFill>
            <a:schemeClr val="bg1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datová zpráva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78DADA-0161-F790-E7EB-AC8EB03D0FA3}"/>
              </a:ext>
            </a:extLst>
          </p:cNvPr>
          <p:cNvGrpSpPr/>
          <p:nvPr/>
        </p:nvGrpSpPr>
        <p:grpSpPr>
          <a:xfrm>
            <a:off x="2995310" y="3805457"/>
            <a:ext cx="438979" cy="958154"/>
            <a:chOff x="2995310" y="3805457"/>
            <a:chExt cx="438979" cy="958154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7B40673B-87FF-F8FE-E9C8-5448932CC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10394" y="4302672"/>
              <a:ext cx="214522" cy="24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54100-1C88-8203-02DF-4746E13BA80E}"/>
                </a:ext>
              </a:extLst>
            </p:cNvPr>
            <p:cNvSpPr txBox="1"/>
            <p:nvPr/>
          </p:nvSpPr>
          <p:spPr>
            <a:xfrm>
              <a:off x="3028404" y="4578945"/>
              <a:ext cx="2308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klíč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DA20361-DBF0-AF2E-AFF8-47A4A36D9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7025" y="3805457"/>
              <a:ext cx="207264" cy="47209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6B6EC3-755A-9ADA-0C69-49A4F5BB6AA1}"/>
              </a:ext>
            </a:extLst>
          </p:cNvPr>
          <p:cNvGrpSpPr/>
          <p:nvPr/>
        </p:nvGrpSpPr>
        <p:grpSpPr>
          <a:xfrm>
            <a:off x="3544578" y="3805457"/>
            <a:ext cx="697068" cy="958153"/>
            <a:chOff x="3544578" y="3805457"/>
            <a:chExt cx="697068" cy="958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F43ED2-0874-FDFD-AEAE-737A2BAA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9870" y="4277556"/>
              <a:ext cx="301388" cy="3013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5A3980-98C2-5B9D-DB28-D69C5FE48095}"/>
                </a:ext>
              </a:extLst>
            </p:cNvPr>
            <p:cNvSpPr txBox="1"/>
            <p:nvPr/>
          </p:nvSpPr>
          <p:spPr>
            <a:xfrm>
              <a:off x="3688609" y="4578944"/>
              <a:ext cx="55303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hodnota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A35329-75B1-FE52-2277-AF895A2C4ADE}"/>
                </a:ext>
              </a:extLst>
            </p:cNvPr>
            <p:cNvCxnSpPr>
              <a:cxnSpLocks/>
            </p:cNvCxnSpPr>
            <p:nvPr/>
          </p:nvCxnSpPr>
          <p:spPr>
            <a:xfrm>
              <a:off x="3544578" y="3805457"/>
              <a:ext cx="207264" cy="47209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23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B71CF-8CA1-27AD-4FA7-DDFFF233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20F66F-0F36-FCB3-8FA7-1B144BF9A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01105-6EE4-11DA-C94F-A5E32892E4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AF704F-69F8-4448-AB52-A049E8C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43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2B871A8-54C3-46BC-6D92-265E2F5F1738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E0A60-442B-3483-1C19-E95BA0E6B924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30A8-4821-95A4-E53D-A375A222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CD45A3-0719-E89B-B099-CF3AD7245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8C5E6-08FE-145C-66CD-2AA6B22F2F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AF6D0-9A16-95C0-425C-E1547A2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20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EE1BBB-16A5-1F02-DFB9-8D3C4EA3B5E3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CE6695-00FD-A05E-F9BB-909E85A6C84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AE6AB0-CEE4-8E78-FEF6-D48178CEBFE6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160C6-7409-BB3C-C518-FD48EC35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7338B1-6D41-4CDA-E166-EF685E5249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05C207-2A43-8C59-22FE-644389EFF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27D038-F793-BC69-E084-5371A680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979B4BA-72EA-3CB0-28C7-5E97DC96033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C7B5E1-83EB-7D7B-955B-461545237B25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227248-84F8-05F5-69DE-39D9F726DEC5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0A4B2A-0FA7-9ED7-55FB-046716AE9CC7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F028-BB1C-DBC4-04BE-DAEF7042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BF22264-B531-7E07-048D-2304BAB20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2292D31-1DBF-1931-A33B-2341AFA167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AE70AD-1C54-0BD2-01FF-B55F7340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C6CDF54-66D3-54C0-5D96-8D42523A809C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73C2C6-83E2-49D6-4174-2E1B4EA2BD60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4032C4-9123-F544-2B8F-CE2A6527A5AD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F6FD05-7D99-CC4E-0C99-2A93C0E41CAE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E83488-E3DD-EA56-C8E4-9AEDFE322B58}"/>
              </a:ext>
            </a:extLst>
          </p:cNvPr>
          <p:cNvGrpSpPr/>
          <p:nvPr/>
        </p:nvGrpSpPr>
        <p:grpSpPr>
          <a:xfrm>
            <a:off x="2593171" y="3260006"/>
            <a:ext cx="815391" cy="790303"/>
            <a:chOff x="7674429" y="2906486"/>
            <a:chExt cx="914400" cy="914400"/>
          </a:xfrm>
        </p:grpSpPr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31D56932-AD7C-6480-157A-2AF9B865597B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FC08E0-CF8D-5116-C14C-77AD1AFEFEFB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Up Arrow Callout 20">
            <a:extLst>
              <a:ext uri="{FF2B5EF4-FFF2-40B4-BE49-F238E27FC236}">
                <a16:creationId xmlns:a16="http://schemas.microsoft.com/office/drawing/2014/main" id="{18995ED6-8D2A-C930-CB26-8E244DB3C0E3}"/>
              </a:ext>
            </a:extLst>
          </p:cNvPr>
          <p:cNvSpPr/>
          <p:nvPr/>
        </p:nvSpPr>
        <p:spPr>
          <a:xfrm>
            <a:off x="2183822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konzument</a:t>
            </a:r>
          </a:p>
        </p:txBody>
      </p:sp>
      <p:sp>
        <p:nvSpPr>
          <p:cNvPr id="4" name="Up Arrow Callout 3">
            <a:extLst>
              <a:ext uri="{FF2B5EF4-FFF2-40B4-BE49-F238E27FC236}">
                <a16:creationId xmlns:a16="http://schemas.microsoft.com/office/drawing/2014/main" id="{90D75205-4564-AF9F-B484-878ACEDA059D}"/>
              </a:ext>
            </a:extLst>
          </p:cNvPr>
          <p:cNvSpPr/>
          <p:nvPr/>
        </p:nvSpPr>
        <p:spPr>
          <a:xfrm>
            <a:off x="4762990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367525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D365-D302-42EF-0D8F-5EEDB639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2FBE6A-2313-E907-320C-8A143657D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794D86-DDA2-EE87-A4EC-E6BA6E35E4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83CE4B-C34E-2F23-CF4B-39FC3B5AA904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357817-A202-2D29-7E09-084A248ACA59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0D90DF-33E2-A664-A620-97CBDE6520E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884BB3-DFCE-D585-48FD-5296D2A799AB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B9192F-3558-BEDF-E7ED-1575BED2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74FA3-F910-C263-7BE2-D7E865467566}"/>
              </a:ext>
            </a:extLst>
          </p:cNvPr>
          <p:cNvGrpSpPr/>
          <p:nvPr/>
        </p:nvGrpSpPr>
        <p:grpSpPr>
          <a:xfrm>
            <a:off x="2593171" y="3260006"/>
            <a:ext cx="815391" cy="790303"/>
            <a:chOff x="7674429" y="2906486"/>
            <a:chExt cx="914400" cy="914400"/>
          </a:xfrm>
        </p:grpSpPr>
        <p:sp>
          <p:nvSpPr>
            <p:cNvPr id="42" name="Pie 41">
              <a:extLst>
                <a:ext uri="{FF2B5EF4-FFF2-40B4-BE49-F238E27FC236}">
                  <a16:creationId xmlns:a16="http://schemas.microsoft.com/office/drawing/2014/main" id="{88374B6A-D4BF-962A-9346-38BD50966D24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699C15-2EE3-B3B1-FEB7-3BAC0E03270D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883AAE9-0B47-F218-72A7-83ABAEA8018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45" name="Down Arrow Callout 44">
            <a:extLst>
              <a:ext uri="{FF2B5EF4-FFF2-40B4-BE49-F238E27FC236}">
                <a16:creationId xmlns:a16="http://schemas.microsoft.com/office/drawing/2014/main" id="{F6255662-5584-D662-F31E-C41859844C29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46" name="Up Arrow Callout 45">
            <a:extLst>
              <a:ext uri="{FF2B5EF4-FFF2-40B4-BE49-F238E27FC236}">
                <a16:creationId xmlns:a16="http://schemas.microsoft.com/office/drawing/2014/main" id="{F408A5DA-D902-97F2-CA6F-E5227BF67F3C}"/>
              </a:ext>
            </a:extLst>
          </p:cNvPr>
          <p:cNvSpPr/>
          <p:nvPr/>
        </p:nvSpPr>
        <p:spPr>
          <a:xfrm>
            <a:off x="2183822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konzument</a:t>
            </a:r>
          </a:p>
        </p:txBody>
      </p:sp>
      <p:sp>
        <p:nvSpPr>
          <p:cNvPr id="47" name="Up Arrow Callout 46">
            <a:extLst>
              <a:ext uri="{FF2B5EF4-FFF2-40B4-BE49-F238E27FC236}">
                <a16:creationId xmlns:a16="http://schemas.microsoft.com/office/drawing/2014/main" id="{95E04CDE-B040-E6DF-EB5B-EEB815B9C886}"/>
              </a:ext>
            </a:extLst>
          </p:cNvPr>
          <p:cNvSpPr/>
          <p:nvPr/>
        </p:nvSpPr>
        <p:spPr>
          <a:xfrm>
            <a:off x="4762990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1546808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Avenga">
      <a:dk1>
        <a:srgbClr val="2C1847"/>
      </a:dk1>
      <a:lt1>
        <a:srgbClr val="F7F3ED"/>
      </a:lt1>
      <a:dk2>
        <a:srgbClr val="DD2C00"/>
      </a:dk2>
      <a:lt2>
        <a:srgbClr val="F0ECE3"/>
      </a:lt2>
      <a:accent1>
        <a:srgbClr val="FFFFFF"/>
      </a:accent1>
      <a:accent2>
        <a:srgbClr val="C7BDCB"/>
      </a:accent2>
      <a:accent3>
        <a:srgbClr val="2B1846"/>
      </a:accent3>
      <a:accent4>
        <a:srgbClr val="DD2B00"/>
      </a:accent4>
      <a:accent5>
        <a:srgbClr val="E0DACE"/>
      </a:accent5>
      <a:accent6>
        <a:srgbClr val="2C1847"/>
      </a:accent6>
      <a:hlink>
        <a:srgbClr val="DD2C00"/>
      </a:hlink>
      <a:folHlink>
        <a:srgbClr val="1100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0DACE">
            <a:alpha val="30000"/>
          </a:srgbClr>
        </a:solidFill>
        <a:ln>
          <a:noFill/>
        </a:ln>
      </a:spPr>
      <a:bodyPr lIns="90000"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b" anchorCtr="0">
        <a:spAutoFit/>
      </a:bodyPr>
      <a:lstStyle>
        <a:defPPr algn="l">
          <a:defRPr sz="9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05D8C3C167046A99018AE8F8CEBE2" ma:contentTypeVersion="4" ma:contentTypeDescription="Create a new document." ma:contentTypeScope="" ma:versionID="cb5e4977c68dca812dca24797c559b81">
  <xsd:schema xmlns:xsd="http://www.w3.org/2001/XMLSchema" xmlns:xs="http://www.w3.org/2001/XMLSchema" xmlns:p="http://schemas.microsoft.com/office/2006/metadata/properties" xmlns:ns2="a23f3472-2a2e-43e7-a474-5836f1626296" targetNamespace="http://schemas.microsoft.com/office/2006/metadata/properties" ma:root="true" ma:fieldsID="69ecb73042bc38a396e7a1a22b7e117e" ns2:_="">
    <xsd:import namespace="a23f3472-2a2e-43e7-a474-5836f1626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f3472-2a2e-43e7-a474-5836f1626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1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AAF6D-90BE-4B72-AB29-9942B1F72473}">
  <ds:schemaRefs>
    <ds:schemaRef ds:uri="97810350-258c-405b-85a0-1dfcf1f9009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5CD45-8339-4331-B659-FC4C69B82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f3472-2a2e-43e7-a474-5836f1626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312040-A90E-44BD-B074-12BCB4D8789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a464524-13b0-4a59-b01b-443717baf7c4}" enabled="1" method="Standard" siteId="{07f9f097-894c-4976-a5f5-10f0a16703c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10324</TotalTime>
  <Words>1565</Words>
  <Application>Microsoft Macintosh PowerPoint</Application>
  <PresentationFormat>Widescreen</PresentationFormat>
  <Paragraphs>368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JetBrains Mono</vt:lpstr>
      <vt:lpstr>Wingdings</vt:lpstr>
      <vt:lpstr>Motiv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Horava</dc:creator>
  <cp:lastModifiedBy>Jan Liška</cp:lastModifiedBy>
  <cp:revision>114</cp:revision>
  <dcterms:created xsi:type="dcterms:W3CDTF">2025-02-21T10:13:32Z</dcterms:created>
  <dcterms:modified xsi:type="dcterms:W3CDTF">2025-09-11T04:55:54Z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Motiv Office:8\Vlastní návrh:8</vt:lpwstr>
  </property>
  <property fmtid="{D5CDD505-2E9C-101B-9397-08002B2CF9AE}" pid="3" name="ClassificationContentMarkingFooterText">
    <vt:lpwstr>Qinshift Internal</vt:lpwstr>
  </property>
  <property fmtid="{D5CDD505-2E9C-101B-9397-08002B2CF9AE}" pid="4" name="MSIP_Label_6a464524-13b0-4a59-b01b-443717baf7c4_Enabled">
    <vt:lpwstr>true</vt:lpwstr>
  </property>
  <property fmtid="{D5CDD505-2E9C-101B-9397-08002B2CF9AE}" pid="5" name="MSIP_Label_6a464524-13b0-4a59-b01b-443717baf7c4_SetDate">
    <vt:lpwstr>2025-04-29T21:07:50Z</vt:lpwstr>
  </property>
  <property fmtid="{D5CDD505-2E9C-101B-9397-08002B2CF9AE}" pid="6" name="MSIP_Label_6a464524-13b0-4a59-b01b-443717baf7c4_Method">
    <vt:lpwstr>Standard</vt:lpwstr>
  </property>
  <property fmtid="{D5CDD505-2E9C-101B-9397-08002B2CF9AE}" pid="7" name="MSIP_Label_6a464524-13b0-4a59-b01b-443717baf7c4_Name">
    <vt:lpwstr>Internal_Data</vt:lpwstr>
  </property>
  <property fmtid="{D5CDD505-2E9C-101B-9397-08002B2CF9AE}" pid="8" name="MSIP_Label_6a464524-13b0-4a59-b01b-443717baf7c4_SiteId">
    <vt:lpwstr>07f9f097-894c-4976-a5f5-10f0a16703c3</vt:lpwstr>
  </property>
  <property fmtid="{D5CDD505-2E9C-101B-9397-08002B2CF9AE}" pid="9" name="MSIP_Label_6a464524-13b0-4a59-b01b-443717baf7c4_ActionId">
    <vt:lpwstr>4cdd5cbd-0f85-4f27-aba4-5ae461491031</vt:lpwstr>
  </property>
  <property fmtid="{D5CDD505-2E9C-101B-9397-08002B2CF9AE}" pid="10" name="MSIP_Label_6a464524-13b0-4a59-b01b-443717baf7c4_ContentBits">
    <vt:lpwstr>0</vt:lpwstr>
  </property>
  <property fmtid="{D5CDD505-2E9C-101B-9397-08002B2CF9AE}" pid="11" name="MSIP_Label_6a464524-13b0-4a59-b01b-443717baf7c4_Tag">
    <vt:lpwstr>10, 3, 0, 2</vt:lpwstr>
  </property>
  <property fmtid="{D5CDD505-2E9C-101B-9397-08002B2CF9AE}" pid="12" name="ContentTypeId">
    <vt:lpwstr>0x0101005EE05D8C3C167046A99018AE8F8CEBE2</vt:lpwstr>
  </property>
</Properties>
</file>