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FBC6EB-705B-4007-B5C7-9EC95C26A442}">
  <a:tblStyle styleId="{DAFBC6EB-705B-4007-B5C7-9EC95C26A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89070c7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89070c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89070c7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89070c7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489070c7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489070c7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89070c74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89070c74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89070c7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89070c7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89070c7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89070c7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89070c7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89070c7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ogle.com/url?sa=i&amp;url=https%3A%2F%2Fwww.amazon.com%2FWorld-Map-Robinson-Projection-19-9%2Fdp%2F1635979684&amp;psig=AOvVaw09yeBme_8BsL4KnqHrkEpT&amp;ust=1588537478978000&amp;source=images&amp;cd=vfe&amp;ved=0CA0QjhxqFwoTCPDLjrqBlukCFQAAAAAdAAAAABAD" TargetMode="External"/><Relationship Id="rId4" Type="http://schemas.openxmlformats.org/officeDocument/2006/relationships/hyperlink" Target="https://www.google.com/url?sa=i&amp;url=http%3A%2F%2Fontheworldmap.com%2Feurope%2F&amp;psig=AOvVaw38t4NWXpT7sArIjw2PsVf4&amp;ust=1588537385408000&amp;source=images&amp;cd=vfe&amp;ved=0CA0QjhxqFwoTCKji2NmBlukCFQAAAAAdAAAAABAD" TargetMode="External"/><Relationship Id="rId5" Type="http://schemas.openxmlformats.org/officeDocument/2006/relationships/hyperlink" Target="https://www.google.com/url?sa=i&amp;url=http%3A%2F%2Fontheworldmap.com%2Fportugal%2F&amp;psig=AOvVaw38AcYf9wGd6o4TNTuoGO6S&amp;ust=1588537320960000&amp;source=images&amp;cd=vfe&amp;ved=0CA0QjhxqFwoTCLiHouKBlukCFQAAAAAdAAAAABAD" TargetMode="External"/><Relationship Id="rId6" Type="http://schemas.openxmlformats.org/officeDocument/2006/relationships/hyperlink" Target="https://www.google.com/url?sa=i&amp;url=https%3A%2F%2Fwww.pngwave.com%2Fpng-clip-art-dllff&amp;psig=AOvVaw357L_4vbsoaWqV1bA20UE4&amp;ust=1588537011702000&amp;source=images&amp;cd=vfe&amp;ved=0CA0QjhxqFwoTCIDlzvCBlukCFQAAAAAdAAAAABAD" TargetMode="External"/><Relationship Id="rId7" Type="http://schemas.openxmlformats.org/officeDocument/2006/relationships/hyperlink" Target="https://www.google.com/url?sa=i&amp;url=https%3A%2F%2Fwww.bedbathandbeyond.com%2Fstore%2Fproduct%2Flenox-reg-tuscany-classics-reg-24-oz-red-wine-glasses-buy-4-get-6-value-set%2F1040165684&amp;psig=AOvVaw0wbbcPMg91Ao77BDs1TNq4&amp;ust=1588536669856000&amp;source=images&amp;cd=vfe&amp;ved=0CA0QjhxqFwoTCPDvrf-BlukCFQAAAAAdAAAAABAD" TargetMode="External"/><Relationship Id="rId8" Type="http://schemas.openxmlformats.org/officeDocument/2006/relationships/hyperlink" Target="https://www.google.com/url?sa=i&amp;url=https%3A%2F%2Fdrizly.com%2Fwine%2Fred-blend%2Fproprietary-red-blend%2Fbarefoot-sweet-red-blend%2Fp10282&amp;psig=AOvVaw0wbbcPMg91Ao77BDs1TNq4&amp;ust=1588536669856000&amp;source=images&amp;cd=vfe&amp;ved=0CA0QjhxqFwoTCPDvrf-BlukCFQAAAAAdAAAAABA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	What Factors Contribute to A Top Tier Red Wine? An Analysis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Henry Cruz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Jec4968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 325H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an increase in alcohol concentration lead to an increase in the red wine quality, while controlling for pH, fixed acidity, and residual sugar?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 pH, alcohol concentration, fixed acidity, and residual sugar significantly linearly related to the quality of red wine?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Factors: pH, alcohol concentration, fixed acidity, residual sugar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9763"/>
            <a:ext cx="1543425" cy="15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68" idx="3"/>
          </p:cNvCxnSpPr>
          <p:nvPr/>
        </p:nvCxnSpPr>
        <p:spPr>
          <a:xfrm flipH="1" rot="10800000">
            <a:off x="1855125" y="1636175"/>
            <a:ext cx="2686500" cy="11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>
            <a:stCxn id="68" idx="3"/>
          </p:cNvCxnSpPr>
          <p:nvPr/>
        </p:nvCxnSpPr>
        <p:spPr>
          <a:xfrm>
            <a:off x="1855125" y="2821475"/>
            <a:ext cx="258330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2444775" y="2435400"/>
            <a:ext cx="2040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Factors: pH, alcohol concentration, fixed acidity, residual sugar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4654550" y="1354050"/>
            <a:ext cx="16173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654550" y="3686000"/>
            <a:ext cx="1543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Test</a:t>
            </a:r>
            <a:endParaRPr/>
          </a:p>
        </p:txBody>
      </p:sp>
      <p:cxnSp>
        <p:nvCxnSpPr>
          <p:cNvPr id="74" name="Google Shape;74;p15"/>
          <p:cNvCxnSpPr>
            <a:stCxn id="72" idx="3"/>
            <a:endCxn id="75" idx="1"/>
          </p:cNvCxnSpPr>
          <p:nvPr/>
        </p:nvCxnSpPr>
        <p:spPr>
          <a:xfrm>
            <a:off x="6271850" y="1701900"/>
            <a:ext cx="902700" cy="11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 flipH="1" rot="10800000">
            <a:off x="6198050" y="2821400"/>
            <a:ext cx="976500" cy="10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7174550" y="2535138"/>
            <a:ext cx="14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Analysis of Results</a:t>
            </a:r>
            <a:endParaRPr sz="18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25" y="2270425"/>
            <a:ext cx="790750" cy="7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Correlations and Correlation Tests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{DAFBC6EB-705B-4007-B5C7-9EC95C26A442}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0.02096*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 concentration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2.2e-16*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Residual Sugar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Acidity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6.496e-07*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639400" y="3911700"/>
            <a:ext cx="19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means significant to alpha level = 0.05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{DAFBC6EB-705B-4007-B5C7-9EC95C26A442}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Estimate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value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-0.558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0.000462*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 concentration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2e-16*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Residual Sugar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0.252841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Acidity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0.002458*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Acidity interacting with Alcohol concentration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0.232832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714675" y="4293100"/>
            <a:ext cx="2228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means significant to alpha level = 0.05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720350" y="4400650"/>
            <a:ext cx="2623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R-squared:  0.2548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50" y="1607926"/>
            <a:ext cx="1860100" cy="2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025" y="2745700"/>
            <a:ext cx="508949" cy="949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stCxn id="101" idx="3"/>
          </p:cNvCxnSpPr>
          <p:nvPr/>
        </p:nvCxnSpPr>
        <p:spPr>
          <a:xfrm flipH="1" rot="10800000">
            <a:off x="2780550" y="2980801"/>
            <a:ext cx="24852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5435000" y="1879338"/>
            <a:ext cx="686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115275" y="1540775"/>
            <a:ext cx="171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Score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Limitations/Areas for Future Research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00" y="1848775"/>
            <a:ext cx="1435300" cy="202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575" y="1848775"/>
            <a:ext cx="2370976" cy="207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flipH="1" rot="10800000">
            <a:off x="5970975" y="2877250"/>
            <a:ext cx="1071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 flipH="1" rot="10800000">
            <a:off x="2265150" y="2859626"/>
            <a:ext cx="1119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300" y="2491849"/>
            <a:ext cx="1544475" cy="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Sources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World Map: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https://www.google.com/url?sa=i&amp;url=https%3A%2F%2Fwww.amazon.com%2FWorld-Map-Robinson-Projection-19-9%2Fdp%2F1635979684&amp;psig=AOvVaw09yeBme_8BsL4KnqHrkEpT&amp;ust=1588537478978000&amp;source=images&amp;cd=vfe&amp;ved=0CA0QjhxqFwoTCPDLjrqBlukCFQAAAAAdAAAAABAD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Europe Map: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https://www.google.com/url?sa=i&amp;url=http%3A%2F%2Fontheworldmap.com%2Feurope%2F&amp;psig=AOvVaw38t4NWXpT7sArIjw2PsVf4&amp;ust=1588537385408000&amp;source=images&amp;cd=vfe&amp;ved=0CA0QjhxqFwoTCKji2NmBlukCFQAAAAAdAAAAABAD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Portugal Map: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https://www.google.com/url?sa=i&amp;url=http%3A%2F%2Fontheworldmap.com%2Fportugal%2F&amp;psig=AOvVaw38AcYf9wGd6o4TNTuoGO6S&amp;ust=1588537320960000&amp;source=images&amp;cd=vfe&amp;ved=0CA0QjhxqFwoTCLiHouKBlukCFQAAAAAdAAAAABAD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Question Mark: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https://www.google.com/url?sa=i&amp;url=https%3A%2F%2Fwww.pngwave.com%2Fpng-clip-art-dllff&amp;psig=AOvVaw357L_4vbsoaWqV1bA20UE4&amp;ust=1588537011702000&amp;source=images&amp;cd=vfe&amp;ved=0CA0QjhxqFwoTCIDlzvCBlukCFQAAAAAdAAAAABAD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Glass of Red Wine: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google.com/url?sa=i&amp;url=https%3A%2F%2Fwww.bedbathandbeyond.com%2Fstore%2Fproduct%2Flenox-reg-tuscany-classics-reg-24-oz-red-wine-glasses-buy-4-get-6-value-set%2F1040165684&amp;psig=AOvVaw0wbbcPMg91Ao77BDs1TNq4&amp;ust=1588536669856000&amp;source=images&amp;cd=vfe&amp;ved=0CA0QjhxqFwoTCPDvrf-BlukCFQAAAAAdAAAAABAD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Wine Bottle: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www.google.com/url?sa=i&amp;url=https%3A%2F%2Fdrizly.com%2Fwine%2Fred-blend%2Fproprietary-red-blend%2Fbarefoot-sweet-red-blend%2Fp10282&amp;psig=AOvVaw0wbbcPMg91Ao77BDs1TNq4&amp;ust=1588536669856000&amp;source=images&amp;cd=vfe&amp;ved=0CA0QjhxqFwoTCPDvrf-BlukCFQAAAAAdAAAAABAJ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