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1191" r:id="rId2"/>
    <p:sldId id="1068" r:id="rId3"/>
    <p:sldId id="1069" r:id="rId4"/>
    <p:sldId id="1070" r:id="rId5"/>
    <p:sldId id="1072" r:id="rId6"/>
    <p:sldId id="1073" r:id="rId7"/>
    <p:sldId id="1074" r:id="rId8"/>
    <p:sldId id="1075" r:id="rId9"/>
    <p:sldId id="1076" r:id="rId10"/>
    <p:sldId id="1077" r:id="rId11"/>
    <p:sldId id="1078" r:id="rId12"/>
    <p:sldId id="1079" r:id="rId13"/>
    <p:sldId id="1080" r:id="rId14"/>
    <p:sldId id="1081" r:id="rId15"/>
    <p:sldId id="1083" r:id="rId16"/>
    <p:sldId id="1084" r:id="rId17"/>
    <p:sldId id="1085" r:id="rId18"/>
    <p:sldId id="1086" r:id="rId19"/>
    <p:sldId id="1192" r:id="rId20"/>
    <p:sldId id="1206" r:id="rId21"/>
    <p:sldId id="1087" r:id="rId22"/>
    <p:sldId id="1088" r:id="rId23"/>
    <p:sldId id="1089" r:id="rId24"/>
    <p:sldId id="1095" r:id="rId25"/>
    <p:sldId id="1093" r:id="rId26"/>
    <p:sldId id="1096" r:id="rId27"/>
    <p:sldId id="1097" r:id="rId28"/>
    <p:sldId id="1100" r:id="rId29"/>
    <p:sldId id="1160" r:id="rId30"/>
    <p:sldId id="120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51"/>
    <p:restoredTop sz="96000"/>
  </p:normalViewPr>
  <p:slideViewPr>
    <p:cSldViewPr snapToGrid="0" snapToObjects="1" showGuides="1">
      <p:cViewPr varScale="1">
        <p:scale>
          <a:sx n="105" d="100"/>
          <a:sy n="105" d="100"/>
        </p:scale>
        <p:origin x="224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6F89-5E79-0A49-850A-F234FFA5496B}" type="datetimeFigureOut">
              <a:rPr lang="en-US" smtClean="0"/>
              <a:t>2/11/23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EDA87-7781-3E4A-8FD7-CDCE253B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7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057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72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67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Ppost</a:t>
            </a:r>
            <a:r>
              <a:rPr lang="en-US" dirty="0"/>
              <a:t> : post a completed form data to the server</a:t>
            </a:r>
          </a:p>
          <a:p>
            <a:r>
              <a:rPr lang="en-US" dirty="0"/>
              <a:t>Put : post a form but basically replacing a file that already exists</a:t>
            </a:r>
          </a:p>
          <a:p>
            <a:r>
              <a:rPr lang="en-US" dirty="0"/>
              <a:t>Head : similar to get but without the file or object.</a:t>
            </a:r>
          </a:p>
          <a:p>
            <a:r>
              <a:rPr lang="en-US" dirty="0"/>
              <a:t>Ex: asking for the size of the file instead of the complete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55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2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96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04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89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GDPR : explicit permissions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80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46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230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65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115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03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re:</a:t>
            </a:r>
            <a:r>
              <a:rPr lang="en-US" baseline="0" dirty="0"/>
              <a:t> poor content providers – like in real-estate, location is everything.  servers want to be close to clients.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41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why minutes (recall earlier delay versus arrival rate curve from Chapter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443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164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2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021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992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48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20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LTPro"/>
              </a:rPr>
              <a:t>HTTP defines how Web clients request Web pages from Web servers and how servers transfer Web pages to clients. </a:t>
            </a:r>
            <a:endParaRPr lang="en-US" dirty="0">
              <a:effectLst/>
            </a:endParaRPr>
          </a:p>
          <a:p>
            <a:r>
              <a:rPr lang="en-US" dirty="0"/>
              <a:t>Animation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486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23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 uses TCP as its underlying transport protocol.</a:t>
            </a:r>
          </a:p>
          <a:p>
            <a:r>
              <a:rPr lang="en-US" sz="1800" dirty="0">
                <a:effectLst/>
                <a:latin typeface="TimesLTPro"/>
              </a:rPr>
              <a:t>It is important to note that the server sends requested files to clients without storing any state information about the client. If a particular client asks for the same object twice in a period of a few seconds, the server does not respond by saying that it just served the object to the client; instead, the server resends the object, as it has completely forgotten what it did earlier. Because an HTTP server maintains </a:t>
            </a:r>
            <a:endParaRPr lang="en-US" dirty="0">
              <a:effectLst/>
            </a:endParaRPr>
          </a:p>
          <a:p>
            <a:r>
              <a:rPr lang="en-US" sz="1800" b="1" dirty="0">
                <a:effectLst/>
                <a:latin typeface="FuturaLTPro"/>
              </a:rPr>
              <a:t>98 </a:t>
            </a:r>
            <a:r>
              <a:rPr lang="en-US" sz="1800" b="0" dirty="0">
                <a:solidFill>
                  <a:srgbClr val="0099BF"/>
                </a:solidFill>
                <a:effectLst/>
                <a:latin typeface="FuturaLTPro"/>
              </a:rPr>
              <a:t>CHAPTER 2 • </a:t>
            </a:r>
            <a:r>
              <a:rPr lang="en-US" sz="1800" b="0" dirty="0">
                <a:effectLst/>
                <a:latin typeface="FuturaLTPro"/>
              </a:rPr>
              <a:t>APPLICATION LAYER </a:t>
            </a:r>
            <a:endParaRPr lang="en-US" dirty="0"/>
          </a:p>
          <a:p>
            <a:r>
              <a:rPr lang="en-US" sz="1800" dirty="0">
                <a:effectLst/>
                <a:latin typeface="TimesLTPro"/>
              </a:rPr>
              <a:t>no information about the clients, HTTP is said to be a </a:t>
            </a:r>
            <a:r>
              <a:rPr lang="en-US" sz="1800" b="1" dirty="0">
                <a:effectLst/>
                <a:latin typeface="TimesLTPro"/>
              </a:rPr>
              <a:t>stateless protocol</a:t>
            </a:r>
            <a:r>
              <a:rPr lang="en-US" sz="1800" dirty="0">
                <a:effectLst/>
                <a:latin typeface="TimesLTPro"/>
              </a:rPr>
              <a:t>. We also remark that the Web uses the client-server application architecture, as described in Section 2.1. A Web server is always on, with a fixed IP address, and it services requests from potentially millions of different browsers. </a:t>
            </a:r>
            <a:endParaRPr lang="en-US" dirty="0">
              <a:effectLst/>
            </a:endParaRPr>
          </a:p>
          <a:p>
            <a:r>
              <a:rPr lang="en-US" sz="1800" dirty="0">
                <a:effectLst/>
                <a:latin typeface="TimesLTPro"/>
              </a:rPr>
              <a:t>The original version of HTTP is called HTTP/1.0 and dates back to the early 1990’s [RFC 1945]. As of 2020, the majority of HTTP transactions take place over HTTP/1.1 [RFC 7230]. However, increasingly browsers and Web servers also sup- port a new version of HTTP called HTTP/2 [RFC 7540]. At the end of this section, we’ll provide an introduction to HTTP/2.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49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:persistent connections but the clients and servers can be configured to use non persistent connections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60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01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12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51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2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6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4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0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8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0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9" y="650420"/>
            <a:ext cx="6551791" cy="1116709"/>
          </a:xfrm>
        </p:spPr>
        <p:txBody>
          <a:bodyPr>
            <a:normAutofit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Application Layer</a:t>
            </a:r>
            <a:endParaRPr lang="en-US" sz="6000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E80D33AB-7EB4-3D47-99C5-4731F29CD92E}"/>
              </a:ext>
            </a:extLst>
          </p:cNvPr>
          <p:cNvSpPr txBox="1">
            <a:spLocks/>
          </p:cNvSpPr>
          <p:nvPr/>
        </p:nvSpPr>
        <p:spPr>
          <a:xfrm>
            <a:off x="809241" y="1870563"/>
            <a:ext cx="7032051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Principles of network applications</a:t>
            </a:r>
          </a:p>
          <a:p>
            <a:pPr marL="347663" indent="-347663">
              <a:defRPr/>
            </a:pPr>
            <a:r>
              <a:rPr lang="en-US" sz="3200" dirty="0">
                <a:cs typeface="Calibri" panose="020F0502020204030204" pitchFamily="34" charset="0"/>
              </a:rPr>
              <a:t>Web and HTTP </a:t>
            </a:r>
            <a:r>
              <a:rPr lang="en-US" sz="2400" dirty="0">
                <a:cs typeface="Calibri" panose="020F0502020204030204" pitchFamily="34" charset="0"/>
              </a:rPr>
              <a:t>(part 1)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E-mail, SMTP, IMAP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The Domain Name System: 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video streaming, CDNs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 marL="401638" indent="-401638">
              <a:defRPr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HTTP request </a:t>
            </a:r>
            <a:r>
              <a:rPr lang="en-US" altLang="en-US" dirty="0">
                <a:cs typeface="Calibri" panose="020F0502020204030204" pitchFamily="34" charset="0"/>
              </a:rPr>
              <a:t>m</a:t>
            </a:r>
            <a:r>
              <a:rPr lang="en-US" altLang="en-US" sz="4400" dirty="0">
                <a:cs typeface="Calibri" panose="020F0502020204030204" pitchFamily="34" charset="0"/>
              </a:rPr>
              <a:t>essage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21ECE79-BBE4-B646-A84C-F451AD02B983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444625"/>
            <a:ext cx="11658600" cy="142920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33363"/>
            <a:r>
              <a:rPr lang="en-US" altLang="en-US" dirty="0">
                <a:ea typeface="ＭＳ Ｐゴシック" panose="020B0600070205080204" pitchFamily="34" charset="-128"/>
              </a:rPr>
              <a:t>two types of HTTP messages: 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request</a:t>
            </a: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response</a:t>
            </a:r>
          </a:p>
          <a:p>
            <a:pPr marL="233363" indent="-233363"/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HTTP request message:</a:t>
            </a:r>
          </a:p>
          <a:p>
            <a:pPr marL="685800" lvl="1" indent="-228600"/>
            <a:r>
              <a:rPr lang="en-US" altLang="en-US" dirty="0">
                <a:ea typeface="ＭＳ Ｐゴシック" panose="020B0600070205080204" pitchFamily="34" charset="-128"/>
              </a:rPr>
              <a:t>ASCII (human-readable format)</a:t>
            </a:r>
            <a:endParaRPr lang="en-US" altLang="en-US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9D189007-4005-564E-B421-909E89E9E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677" y="4189643"/>
            <a:ext cx="1071127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99"/>
                </a:solidFill>
                <a:latin typeface="+mn-lt"/>
              </a:rPr>
              <a:t>header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99"/>
                </a:solidFill>
                <a:latin typeface="+mn-lt"/>
              </a:rPr>
              <a:t> lines</a:t>
            </a:r>
            <a:endParaRPr lang="en-US" altLang="en-US" sz="28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BFD47085-0DF5-F849-923F-6D72DB7EB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046" y="3323999"/>
            <a:ext cx="7921878" cy="234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GET /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index.html</a:t>
            </a:r>
            <a:r>
              <a:rPr lang="en-US" altLang="en-US" sz="1800" b="1" dirty="0">
                <a:latin typeface="Courier New" panose="02070309020205020404" pitchFamily="49" charset="0"/>
              </a:rPr>
              <a:t> HTTP/1.1\r\n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Host: www-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net.cs.umass.edu</a:t>
            </a:r>
            <a:r>
              <a:rPr lang="en-US" altLang="en-US" sz="1800" b="1" dirty="0">
                <a:latin typeface="Courier New" panose="02070309020205020404" pitchFamily="49" charset="0"/>
              </a:rPr>
              <a:t>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User-Agent: Mozilla/5.0 (Macintosh; Intel Mac OS X 10.15; rv:80.0) Gecko/20100101 Firefox/80.0 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Accept: text/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html,application</a:t>
            </a:r>
            <a:r>
              <a:rPr lang="en-US" altLang="en-US" sz="1800" b="1" dirty="0">
                <a:latin typeface="Courier New" panose="02070309020205020404" pitchFamily="49" charset="0"/>
              </a:rPr>
              <a:t>/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xhtml+xml</a:t>
            </a:r>
            <a:r>
              <a:rPr lang="en-US" altLang="en-US" sz="1800" b="1" dirty="0">
                <a:latin typeface="Courier New" panose="02070309020205020404" pitchFamily="49" charset="0"/>
              </a:rPr>
              <a:t>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Accept-Language: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en-us,en;q</a:t>
            </a:r>
            <a:r>
              <a:rPr lang="en-US" altLang="en-US" sz="1800" b="1" dirty="0">
                <a:latin typeface="Courier New" panose="02070309020205020404" pitchFamily="49" charset="0"/>
              </a:rPr>
              <a:t>=0.5\r\n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Accept-Encoding: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gzip,deflate</a:t>
            </a:r>
            <a:r>
              <a:rPr lang="en-US" altLang="en-US" sz="1800" b="1" dirty="0">
                <a:latin typeface="Courier New" panose="02070309020205020404" pitchFamily="49" charset="0"/>
              </a:rPr>
              <a:t>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Connection: keep-alive\r\n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\r\n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C8212B-5FF3-1B41-8A79-6C4F774EA6B6}"/>
              </a:ext>
            </a:extLst>
          </p:cNvPr>
          <p:cNvGrpSpPr/>
          <p:nvPr/>
        </p:nvGrpSpPr>
        <p:grpSpPr>
          <a:xfrm>
            <a:off x="7524296" y="2623511"/>
            <a:ext cx="2834575" cy="849313"/>
            <a:chOff x="7524296" y="2554061"/>
            <a:chExt cx="2834575" cy="849313"/>
          </a:xfrm>
        </p:grpSpPr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3F48C300-763A-B54F-B0A7-01186DC91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24296" y="2841399"/>
              <a:ext cx="166688" cy="51435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6AE4689D-D5B0-114C-898E-652FE1146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5096" y="2554061"/>
              <a:ext cx="2783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+mn-lt"/>
                </a:rPr>
                <a:t>carriage return character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BF17A6F8-488B-914D-8FD5-D0101F59C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7496" y="2850924"/>
              <a:ext cx="21493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+mn-lt"/>
                </a:rPr>
                <a:t>line-feed character</a:t>
              </a: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36550CDC-D06A-104F-8EAA-1F14B32B7A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05284" y="3150961"/>
              <a:ext cx="80962" cy="252413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D1DA586-D2C5-594D-BC4F-D63F85BDFA27}"/>
              </a:ext>
            </a:extLst>
          </p:cNvPr>
          <p:cNvGrpSpPr/>
          <p:nvPr/>
        </p:nvGrpSpPr>
        <p:grpSpPr>
          <a:xfrm>
            <a:off x="304572" y="3050979"/>
            <a:ext cx="3691165" cy="830997"/>
            <a:chOff x="304572" y="3050979"/>
            <a:chExt cx="3691165" cy="830997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B6C3DB56-846D-8E43-9453-A014201EC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572" y="3050979"/>
              <a:ext cx="316315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000099"/>
                  </a:solidFill>
                  <a:latin typeface="+mn-lt"/>
                </a:rPr>
                <a:t>request line (GET, POST,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000099"/>
                  </a:solidFill>
                  <a:latin typeface="+mn-lt"/>
                </a:rPr>
                <a:t>HEAD commands)</a:t>
              </a:r>
              <a:endParaRPr lang="en-US" altLang="en-US" sz="2800" dirty="0">
                <a:solidFill>
                  <a:srgbClr val="000099"/>
                </a:solidFill>
                <a:latin typeface="+mn-lt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EF472D7-7102-3D4F-8FB9-8F68234EDD8D}"/>
                </a:ext>
              </a:extLst>
            </p:cNvPr>
            <p:cNvCxnSpPr>
              <a:cxnSpLocks/>
            </p:cNvCxnSpPr>
            <p:nvPr/>
          </p:nvCxnSpPr>
          <p:spPr>
            <a:xfrm>
              <a:off x="2558822" y="3471412"/>
              <a:ext cx="1436915" cy="0"/>
            </a:xfrm>
            <a:prstGeom prst="straightConnector1">
              <a:avLst/>
            </a:prstGeom>
            <a:ln w="19050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EE239-9E6A-4845-9F03-74B240F246F8}"/>
              </a:ext>
            </a:extLst>
          </p:cNvPr>
          <p:cNvGrpSpPr/>
          <p:nvPr/>
        </p:nvGrpSpPr>
        <p:grpSpPr>
          <a:xfrm>
            <a:off x="743905" y="5548787"/>
            <a:ext cx="7763054" cy="1145473"/>
            <a:chOff x="743905" y="5548787"/>
            <a:chExt cx="7763054" cy="1145473"/>
          </a:xfrm>
        </p:grpSpPr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6CA9B985-18B2-6347-8689-E6656C025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9984" y="5710011"/>
              <a:ext cx="511175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DED6E2F1-61E7-E241-8E2D-ADEC5E8A8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905" y="5548787"/>
              <a:ext cx="2771636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rgbClr val="000099"/>
                  </a:solidFill>
                  <a:latin typeface="+mn-lt"/>
                </a:rPr>
                <a:t>carriage return, line feed at start of line indicates end of header lines</a:t>
              </a:r>
              <a:endParaRPr lang="en-US" altLang="en-US" sz="2400" dirty="0">
                <a:solidFill>
                  <a:srgbClr val="000099"/>
                </a:solidFill>
                <a:latin typeface="+mn-lt"/>
              </a:endParaRPr>
            </a:p>
          </p:txBody>
        </p:sp>
        <p:sp>
          <p:nvSpPr>
            <p:cNvPr id="21" name="TextBox 1">
              <a:extLst>
                <a:ext uri="{FF2B5EF4-FFF2-40B4-BE49-F238E27FC236}">
                  <a16:creationId xmlns:a16="http://schemas.microsoft.com/office/drawing/2014/main" id="{EF5DEF07-DC95-F343-B9CA-F9BD40638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046" y="6171973"/>
              <a:ext cx="450691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dirty="0"/>
                <a:t>* Check out the online interactive exercises for more examples: h</a:t>
              </a:r>
              <a:r>
                <a:rPr lang="en-US" altLang="en-US" sz="1200" dirty="0"/>
                <a:t>ttp://</a:t>
              </a:r>
              <a:r>
                <a:rPr lang="en-US" altLang="en-US" sz="1200" dirty="0" err="1"/>
                <a:t>gaia.cs.umass.edu</a:t>
              </a:r>
              <a:r>
                <a:rPr lang="en-US" altLang="en-US" sz="1200" dirty="0"/>
                <a:t>/</a:t>
              </a:r>
              <a:r>
                <a:rPr lang="en-US" altLang="en-US" sz="1200" dirty="0" err="1"/>
                <a:t>kurose_ross</a:t>
              </a:r>
              <a:r>
                <a:rPr lang="en-US" altLang="en-US" sz="1200" dirty="0"/>
                <a:t>/interactive/</a:t>
              </a:r>
            </a:p>
          </p:txBody>
        </p:sp>
      </p:grpSp>
      <p:sp>
        <p:nvSpPr>
          <p:cNvPr id="5" name="Left Brace 4">
            <a:extLst>
              <a:ext uri="{FF2B5EF4-FFF2-40B4-BE49-F238E27FC236}">
                <a16:creationId xmlns:a16="http://schemas.microsoft.com/office/drawing/2014/main" id="{36B9FB67-1AD8-6146-8926-BFEB803718A3}"/>
              </a:ext>
            </a:extLst>
          </p:cNvPr>
          <p:cNvSpPr/>
          <p:nvPr/>
        </p:nvSpPr>
        <p:spPr>
          <a:xfrm>
            <a:off x="3812583" y="3704095"/>
            <a:ext cx="217442" cy="1797803"/>
          </a:xfrm>
          <a:prstGeom prst="leftBrace">
            <a:avLst/>
          </a:prstGeom>
          <a:ln w="19050">
            <a:solidFill>
              <a:srgbClr val="000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809E13-4068-2140-8EEF-80CD03B5F69C}"/>
              </a:ext>
            </a:extLst>
          </p:cNvPr>
          <p:cNvSpPr/>
          <p:nvPr/>
        </p:nvSpPr>
        <p:spPr>
          <a:xfrm>
            <a:off x="4019515" y="3331027"/>
            <a:ext cx="6620718" cy="302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D7502B-9EA4-9D49-A251-DB91BDC6BB3C}"/>
              </a:ext>
            </a:extLst>
          </p:cNvPr>
          <p:cNvSpPr/>
          <p:nvPr/>
        </p:nvSpPr>
        <p:spPr>
          <a:xfrm>
            <a:off x="2726871" y="3599519"/>
            <a:ext cx="8392886" cy="1968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2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HTTP request message: general format</a:t>
            </a:r>
            <a:endParaRPr lang="en-US" sz="4400" dirty="0"/>
          </a:p>
        </p:txBody>
      </p:sp>
      <p:sp>
        <p:nvSpPr>
          <p:cNvPr id="22" name="Text Box 9">
            <a:extLst>
              <a:ext uri="{FF2B5EF4-FFF2-40B4-BE49-F238E27FC236}">
                <a16:creationId xmlns:a16="http://schemas.microsoft.com/office/drawing/2014/main" id="{CAB95007-032C-1849-B460-3E4D66901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472" y="1752600"/>
            <a:ext cx="1030287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solidFill>
                  <a:srgbClr val="CC0000"/>
                </a:solidFill>
              </a:rPr>
              <a:t>request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solidFill>
                  <a:srgbClr val="CC0000"/>
                </a:solidFill>
              </a:rPr>
              <a:t>line</a:t>
            </a:r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0CB38CB5-45F7-C847-AE71-4F4C5B6FD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709" y="2768600"/>
            <a:ext cx="9747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solidFill>
                  <a:srgbClr val="CC0000"/>
                </a:solidFill>
              </a:rPr>
              <a:t>header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solidFill>
                  <a:srgbClr val="CC0000"/>
                </a:solidFill>
              </a:rPr>
              <a:t>lines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E645219C-0302-5E46-AE15-64BD65153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534" y="2338387"/>
            <a:ext cx="346075" cy="18192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CAFB1EEC-4EBF-6E41-B9CB-E4B01F156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2184" y="2287587"/>
            <a:ext cx="290513" cy="2017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009CBE09-CA75-A245-B675-9042959F1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0484" y="4394200"/>
            <a:ext cx="712788" cy="1216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7" name="Text Box 16">
            <a:extLst>
              <a:ext uri="{FF2B5EF4-FFF2-40B4-BE49-F238E27FC236}">
                <a16:creationId xmlns:a16="http://schemas.microsoft.com/office/drawing/2014/main" id="{548D8BC5-234B-1340-9AE4-2B7B4CCDF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1297" y="4959350"/>
            <a:ext cx="735012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solidFill>
                  <a:srgbClr val="CC0000"/>
                </a:solidFill>
              </a:rPr>
              <a:t>body</a:t>
            </a: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8BE22D39-29E3-DB4E-8BB7-B366225B4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934" y="1789112"/>
            <a:ext cx="5638800" cy="4460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9" name="Line 22">
            <a:extLst>
              <a:ext uri="{FF2B5EF4-FFF2-40B4-BE49-F238E27FC236}">
                <a16:creationId xmlns:a16="http://schemas.microsoft.com/office/drawing/2014/main" id="{E517253E-A702-9F4B-B692-C2D297AE8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8034" y="179228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9A3ED2FB-B252-C14F-B645-419D36E7F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2534" y="179228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4">
            <a:extLst>
              <a:ext uri="{FF2B5EF4-FFF2-40B4-BE49-F238E27FC236}">
                <a16:creationId xmlns:a16="http://schemas.microsoft.com/office/drawing/2014/main" id="{B2B62443-11E1-2B43-9DCA-4AE37C7E4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634" y="179228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5">
            <a:extLst>
              <a:ext uri="{FF2B5EF4-FFF2-40B4-BE49-F238E27FC236}">
                <a16:creationId xmlns:a16="http://schemas.microsoft.com/office/drawing/2014/main" id="{04CD6AC7-3A8A-D448-ACDB-A1CAAAE45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6084" y="178593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26">
            <a:extLst>
              <a:ext uri="{FF2B5EF4-FFF2-40B4-BE49-F238E27FC236}">
                <a16:creationId xmlns:a16="http://schemas.microsoft.com/office/drawing/2014/main" id="{116D6361-9C6F-384A-940A-DBEE668B1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834" y="179228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27">
            <a:extLst>
              <a:ext uri="{FF2B5EF4-FFF2-40B4-BE49-F238E27FC236}">
                <a16:creationId xmlns:a16="http://schemas.microsoft.com/office/drawing/2014/main" id="{66F44111-14E6-9047-91A5-35A20720218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5984" y="179228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28">
            <a:extLst>
              <a:ext uri="{FF2B5EF4-FFF2-40B4-BE49-F238E27FC236}">
                <a16:creationId xmlns:a16="http://schemas.microsoft.com/office/drawing/2014/main" id="{101CD148-0CB6-B64C-B622-686BDB7E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759" y="1816100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99"/>
                </a:solidFill>
              </a:rPr>
              <a:t>method</a:t>
            </a:r>
          </a:p>
        </p:txBody>
      </p:sp>
      <p:sp>
        <p:nvSpPr>
          <p:cNvPr id="36" name="Text Box 29">
            <a:extLst>
              <a:ext uri="{FF2B5EF4-FFF2-40B4-BE49-F238E27FC236}">
                <a16:creationId xmlns:a16="http://schemas.microsoft.com/office/drawing/2014/main" id="{803519B0-4DBB-0446-BBAE-FAAA993CE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809" y="1797050"/>
            <a:ext cx="45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sp</a:t>
            </a:r>
          </a:p>
        </p:txBody>
      </p:sp>
      <p:sp>
        <p:nvSpPr>
          <p:cNvPr id="37" name="Text Box 30">
            <a:extLst>
              <a:ext uri="{FF2B5EF4-FFF2-40B4-BE49-F238E27FC236}">
                <a16:creationId xmlns:a16="http://schemas.microsoft.com/office/drawing/2014/main" id="{2AE14B96-40BF-C44D-B226-47487039E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1109" y="1803400"/>
            <a:ext cx="45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sp</a:t>
            </a:r>
          </a:p>
        </p:txBody>
      </p:sp>
      <p:sp>
        <p:nvSpPr>
          <p:cNvPr id="38" name="Text Box 31">
            <a:extLst>
              <a:ext uri="{FF2B5EF4-FFF2-40B4-BE49-F238E27FC236}">
                <a16:creationId xmlns:a16="http://schemas.microsoft.com/office/drawing/2014/main" id="{499F11E0-2AAF-FC46-939A-844BDA8F3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709" y="1809750"/>
            <a:ext cx="403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cr</a:t>
            </a:r>
          </a:p>
        </p:txBody>
      </p:sp>
      <p:sp>
        <p:nvSpPr>
          <p:cNvPr id="39" name="Text Box 32">
            <a:extLst>
              <a:ext uri="{FF2B5EF4-FFF2-40B4-BE49-F238E27FC236}">
                <a16:creationId xmlns:a16="http://schemas.microsoft.com/office/drawing/2014/main" id="{74D4C75B-57F6-FC40-A95F-1EA89717E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609" y="182086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lf</a:t>
            </a:r>
          </a:p>
        </p:txBody>
      </p:sp>
      <p:sp>
        <p:nvSpPr>
          <p:cNvPr id="40" name="Text Box 33">
            <a:extLst>
              <a:ext uri="{FF2B5EF4-FFF2-40B4-BE49-F238E27FC236}">
                <a16:creationId xmlns:a16="http://schemas.microsoft.com/office/drawing/2014/main" id="{D3CF33E6-800C-C34A-9A2F-34E6C60D7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659" y="1803400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99"/>
                </a:solidFill>
              </a:rPr>
              <a:t>version</a:t>
            </a:r>
          </a:p>
        </p:txBody>
      </p:sp>
      <p:sp>
        <p:nvSpPr>
          <p:cNvPr id="41" name="Text Box 34">
            <a:extLst>
              <a:ext uri="{FF2B5EF4-FFF2-40B4-BE49-F238E27FC236}">
                <a16:creationId xmlns:a16="http://schemas.microsoft.com/office/drawing/2014/main" id="{064EF9BF-C55B-3041-B970-830A38934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059" y="1816100"/>
            <a:ext cx="693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99"/>
                </a:solidFill>
              </a:rPr>
              <a:t>URL</a:t>
            </a:r>
          </a:p>
        </p:txBody>
      </p:sp>
      <p:grpSp>
        <p:nvGrpSpPr>
          <p:cNvPr id="42" name="Group 45">
            <a:extLst>
              <a:ext uri="{FF2B5EF4-FFF2-40B4-BE49-F238E27FC236}">
                <a16:creationId xmlns:a16="http://schemas.microsoft.com/office/drawing/2014/main" id="{BF6F8085-A891-0844-94E6-578F3AFB50F3}"/>
              </a:ext>
            </a:extLst>
          </p:cNvPr>
          <p:cNvGrpSpPr>
            <a:grpSpLocks/>
          </p:cNvGrpSpPr>
          <p:nvPr/>
        </p:nvGrpSpPr>
        <p:grpSpPr bwMode="auto">
          <a:xfrm>
            <a:off x="2879934" y="2233612"/>
            <a:ext cx="4565650" cy="446088"/>
            <a:chOff x="192" y="1894"/>
            <a:chExt cx="2876" cy="281"/>
          </a:xfrm>
        </p:grpSpPr>
        <p:sp>
          <p:nvSpPr>
            <p:cNvPr id="43" name="Rectangle 35">
              <a:extLst>
                <a:ext uri="{FF2B5EF4-FFF2-40B4-BE49-F238E27FC236}">
                  <a16:creationId xmlns:a16="http://schemas.microsoft.com/office/drawing/2014/main" id="{37CAD855-2626-9B4A-87B5-BBFB2178C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" name="Line 36">
              <a:extLst>
                <a:ext uri="{FF2B5EF4-FFF2-40B4-BE49-F238E27FC236}">
                  <a16:creationId xmlns:a16="http://schemas.microsoft.com/office/drawing/2014/main" id="{3882514C-0ADC-584D-AAA4-E4882A2DE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7">
              <a:extLst>
                <a:ext uri="{FF2B5EF4-FFF2-40B4-BE49-F238E27FC236}">
                  <a16:creationId xmlns:a16="http://schemas.microsoft.com/office/drawing/2014/main" id="{688D6AB7-0894-2D4A-9EE3-CF8BFFA30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9">
              <a:extLst>
                <a:ext uri="{FF2B5EF4-FFF2-40B4-BE49-F238E27FC236}">
                  <a16:creationId xmlns:a16="http://schemas.microsoft.com/office/drawing/2014/main" id="{8B2EC183-EB51-C64D-B126-461EEABB1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0">
              <a:extLst>
                <a:ext uri="{FF2B5EF4-FFF2-40B4-BE49-F238E27FC236}">
                  <a16:creationId xmlns:a16="http://schemas.microsoft.com/office/drawing/2014/main" id="{4DE50D57-00F5-134E-8F40-FDF964831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41">
              <a:extLst>
                <a:ext uri="{FF2B5EF4-FFF2-40B4-BE49-F238E27FC236}">
                  <a16:creationId xmlns:a16="http://schemas.microsoft.com/office/drawing/2014/main" id="{54D07A27-F429-7046-9310-3A09B05FC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8" y="1907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cr</a:t>
              </a:r>
            </a:p>
          </p:txBody>
        </p:sp>
        <p:sp>
          <p:nvSpPr>
            <p:cNvPr id="49" name="Text Box 42">
              <a:extLst>
                <a:ext uri="{FF2B5EF4-FFF2-40B4-BE49-F238E27FC236}">
                  <a16:creationId xmlns:a16="http://schemas.microsoft.com/office/drawing/2014/main" id="{C2EDB89B-2549-D34E-89E0-D083A1B07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lf</a:t>
              </a:r>
            </a:p>
          </p:txBody>
        </p:sp>
        <p:sp>
          <p:nvSpPr>
            <p:cNvPr id="50" name="Text Box 43">
              <a:extLst>
                <a:ext uri="{FF2B5EF4-FFF2-40B4-BE49-F238E27FC236}">
                  <a16:creationId xmlns:a16="http://schemas.microsoft.com/office/drawing/2014/main" id="{C7C20190-6015-D24C-8172-D12AE7AC2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99"/>
                  </a:solidFill>
                </a:rPr>
                <a:t>value</a:t>
              </a:r>
            </a:p>
          </p:txBody>
        </p:sp>
        <p:sp>
          <p:nvSpPr>
            <p:cNvPr id="51" name="Text Box 44">
              <a:extLst>
                <a:ext uri="{FF2B5EF4-FFF2-40B4-BE49-F238E27FC236}">
                  <a16:creationId xmlns:a16="http://schemas.microsoft.com/office/drawing/2014/main" id="{9D74CC94-6309-9D4E-AC17-7834303D2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" y="1903"/>
              <a:ext cx="13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99"/>
                  </a:solidFill>
                </a:rPr>
                <a:t>header field name</a:t>
              </a:r>
            </a:p>
          </p:txBody>
        </p:sp>
      </p:grpSp>
      <p:grpSp>
        <p:nvGrpSpPr>
          <p:cNvPr id="52" name="Group 46">
            <a:extLst>
              <a:ext uri="{FF2B5EF4-FFF2-40B4-BE49-F238E27FC236}">
                <a16:creationId xmlns:a16="http://schemas.microsoft.com/office/drawing/2014/main" id="{F763EEE1-8E7B-574B-9B12-C02141AD6CEE}"/>
              </a:ext>
            </a:extLst>
          </p:cNvPr>
          <p:cNvGrpSpPr>
            <a:grpSpLocks/>
          </p:cNvGrpSpPr>
          <p:nvPr/>
        </p:nvGrpSpPr>
        <p:grpSpPr bwMode="auto">
          <a:xfrm>
            <a:off x="2876759" y="3709987"/>
            <a:ext cx="4565650" cy="446088"/>
            <a:chOff x="192" y="1894"/>
            <a:chExt cx="2876" cy="281"/>
          </a:xfrm>
        </p:grpSpPr>
        <p:sp>
          <p:nvSpPr>
            <p:cNvPr id="53" name="Rectangle 47">
              <a:extLst>
                <a:ext uri="{FF2B5EF4-FFF2-40B4-BE49-F238E27FC236}">
                  <a16:creationId xmlns:a16="http://schemas.microsoft.com/office/drawing/2014/main" id="{03037660-A975-AC41-9666-AFCCB3A0B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" name="Line 48">
              <a:extLst>
                <a:ext uri="{FF2B5EF4-FFF2-40B4-BE49-F238E27FC236}">
                  <a16:creationId xmlns:a16="http://schemas.microsoft.com/office/drawing/2014/main" id="{7DAB01D5-4A4C-0848-8E97-EACA6A36C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49">
              <a:extLst>
                <a:ext uri="{FF2B5EF4-FFF2-40B4-BE49-F238E27FC236}">
                  <a16:creationId xmlns:a16="http://schemas.microsoft.com/office/drawing/2014/main" id="{12F13F26-AF12-FB44-9B51-D0B6944C6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0">
              <a:extLst>
                <a:ext uri="{FF2B5EF4-FFF2-40B4-BE49-F238E27FC236}">
                  <a16:creationId xmlns:a16="http://schemas.microsoft.com/office/drawing/2014/main" id="{781CA89B-E86B-F843-A1BF-431E56792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1">
              <a:extLst>
                <a:ext uri="{FF2B5EF4-FFF2-40B4-BE49-F238E27FC236}">
                  <a16:creationId xmlns:a16="http://schemas.microsoft.com/office/drawing/2014/main" id="{74911CA3-EBEB-B142-B4CE-F45E57712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ext Box 52">
              <a:extLst>
                <a:ext uri="{FF2B5EF4-FFF2-40B4-BE49-F238E27FC236}">
                  <a16:creationId xmlns:a16="http://schemas.microsoft.com/office/drawing/2014/main" id="{D0CB791B-5400-C244-A515-F158CF9A2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8" y="1907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cr</a:t>
              </a:r>
            </a:p>
          </p:txBody>
        </p:sp>
        <p:sp>
          <p:nvSpPr>
            <p:cNvPr id="59" name="Text Box 53">
              <a:extLst>
                <a:ext uri="{FF2B5EF4-FFF2-40B4-BE49-F238E27FC236}">
                  <a16:creationId xmlns:a16="http://schemas.microsoft.com/office/drawing/2014/main" id="{E5D6E821-F80C-7046-BF97-7FA229C97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lf</a:t>
              </a:r>
            </a:p>
          </p:txBody>
        </p:sp>
        <p:sp>
          <p:nvSpPr>
            <p:cNvPr id="60" name="Text Box 54">
              <a:extLst>
                <a:ext uri="{FF2B5EF4-FFF2-40B4-BE49-F238E27FC236}">
                  <a16:creationId xmlns:a16="http://schemas.microsoft.com/office/drawing/2014/main" id="{5F6B0327-AD11-4545-B4F6-735084B85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99"/>
                  </a:solidFill>
                </a:rPr>
                <a:t>value</a:t>
              </a:r>
            </a:p>
          </p:txBody>
        </p:sp>
        <p:sp>
          <p:nvSpPr>
            <p:cNvPr id="61" name="Text Box 55">
              <a:extLst>
                <a:ext uri="{FF2B5EF4-FFF2-40B4-BE49-F238E27FC236}">
                  <a16:creationId xmlns:a16="http://schemas.microsoft.com/office/drawing/2014/main" id="{95580CF6-5A42-2640-82F1-B4775A071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" y="1903"/>
              <a:ext cx="13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99"/>
                  </a:solidFill>
                </a:rPr>
                <a:t>header field name</a:t>
              </a:r>
            </a:p>
          </p:txBody>
        </p:sp>
      </p:grpSp>
      <p:sp>
        <p:nvSpPr>
          <p:cNvPr id="62" name="Line 56">
            <a:extLst>
              <a:ext uri="{FF2B5EF4-FFF2-40B4-BE49-F238E27FC236}">
                <a16:creationId xmlns:a16="http://schemas.microsoft.com/office/drawing/2014/main" id="{923CEA11-D6DF-1C46-A3A4-FD9F81E7C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9934" y="2681287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" name="Group 61">
            <a:extLst>
              <a:ext uri="{FF2B5EF4-FFF2-40B4-BE49-F238E27FC236}">
                <a16:creationId xmlns:a16="http://schemas.microsoft.com/office/drawing/2014/main" id="{331FDA17-3586-0A4D-9D97-B7C360855EC7}"/>
              </a:ext>
            </a:extLst>
          </p:cNvPr>
          <p:cNvGrpSpPr>
            <a:grpSpLocks/>
          </p:cNvGrpSpPr>
          <p:nvPr/>
        </p:nvGrpSpPr>
        <p:grpSpPr bwMode="auto">
          <a:xfrm>
            <a:off x="2711659" y="2905125"/>
            <a:ext cx="331788" cy="461962"/>
            <a:chOff x="462" y="1727"/>
            <a:chExt cx="209" cy="291"/>
          </a:xfrm>
        </p:grpSpPr>
        <p:sp>
          <p:nvSpPr>
            <p:cNvPr id="64" name="Rectangle 59">
              <a:extLst>
                <a:ext uri="{FF2B5EF4-FFF2-40B4-BE49-F238E27FC236}">
                  <a16:creationId xmlns:a16="http://schemas.microsoft.com/office/drawing/2014/main" id="{C1850415-E4E6-744B-A59A-4CBBE0004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5" name="Text Box 57">
              <a:extLst>
                <a:ext uri="{FF2B5EF4-FFF2-40B4-BE49-F238E27FC236}">
                  <a16:creationId xmlns:a16="http://schemas.microsoft.com/office/drawing/2014/main" id="{26A802CD-661F-6548-9B20-03447D673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~</a:t>
              </a:r>
            </a:p>
          </p:txBody>
        </p:sp>
        <p:sp>
          <p:nvSpPr>
            <p:cNvPr id="66" name="Text Box 58">
              <a:extLst>
                <a:ext uri="{FF2B5EF4-FFF2-40B4-BE49-F238E27FC236}">
                  <a16:creationId xmlns:a16="http://schemas.microsoft.com/office/drawing/2014/main" id="{5857CADE-C5FA-4D45-86A4-A527BB099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~</a:t>
              </a:r>
            </a:p>
          </p:txBody>
        </p:sp>
      </p:grpSp>
      <p:sp>
        <p:nvSpPr>
          <p:cNvPr id="67" name="Line 62">
            <a:extLst>
              <a:ext uri="{FF2B5EF4-FFF2-40B4-BE49-F238E27FC236}">
                <a16:creationId xmlns:a16="http://schemas.microsoft.com/office/drawing/2014/main" id="{4AD99966-51D9-144F-843E-CA57BB5A9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3997" y="2668587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8" name="Group 63">
            <a:extLst>
              <a:ext uri="{FF2B5EF4-FFF2-40B4-BE49-F238E27FC236}">
                <a16:creationId xmlns:a16="http://schemas.microsoft.com/office/drawing/2014/main" id="{21BE7B05-C0E3-2847-AA19-1D559561D8E0}"/>
              </a:ext>
            </a:extLst>
          </p:cNvPr>
          <p:cNvGrpSpPr>
            <a:grpSpLocks/>
          </p:cNvGrpSpPr>
          <p:nvPr/>
        </p:nvGrpSpPr>
        <p:grpSpPr bwMode="auto">
          <a:xfrm>
            <a:off x="7275722" y="2892425"/>
            <a:ext cx="331787" cy="461962"/>
            <a:chOff x="462" y="1727"/>
            <a:chExt cx="209" cy="291"/>
          </a:xfrm>
        </p:grpSpPr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1068B7F8-AE57-0A4E-92E6-32182A78C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0" name="Text Box 65">
              <a:extLst>
                <a:ext uri="{FF2B5EF4-FFF2-40B4-BE49-F238E27FC236}">
                  <a16:creationId xmlns:a16="http://schemas.microsoft.com/office/drawing/2014/main" id="{304BAA75-EDF9-3049-8146-D4E3B77D4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~</a:t>
              </a:r>
            </a:p>
          </p:txBody>
        </p:sp>
        <p:sp>
          <p:nvSpPr>
            <p:cNvPr id="71" name="Text Box 66">
              <a:extLst>
                <a:ext uri="{FF2B5EF4-FFF2-40B4-BE49-F238E27FC236}">
                  <a16:creationId xmlns:a16="http://schemas.microsoft.com/office/drawing/2014/main" id="{7B98EC85-B737-7A4A-B367-0CDBC6B02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~</a:t>
              </a:r>
            </a:p>
          </p:txBody>
        </p:sp>
      </p:grpSp>
      <p:grpSp>
        <p:nvGrpSpPr>
          <p:cNvPr id="72" name="Group 77">
            <a:extLst>
              <a:ext uri="{FF2B5EF4-FFF2-40B4-BE49-F238E27FC236}">
                <a16:creationId xmlns:a16="http://schemas.microsoft.com/office/drawing/2014/main" id="{3F072947-4F12-CC4D-A114-F6AA680D477F}"/>
              </a:ext>
            </a:extLst>
          </p:cNvPr>
          <p:cNvGrpSpPr>
            <a:grpSpLocks/>
          </p:cNvGrpSpPr>
          <p:nvPr/>
        </p:nvGrpSpPr>
        <p:grpSpPr bwMode="auto">
          <a:xfrm>
            <a:off x="2875172" y="4156075"/>
            <a:ext cx="963612" cy="446087"/>
            <a:chOff x="3105" y="2650"/>
            <a:chExt cx="607" cy="281"/>
          </a:xfrm>
        </p:grpSpPr>
        <p:sp>
          <p:nvSpPr>
            <p:cNvPr id="73" name="Rectangle 68">
              <a:extLst>
                <a:ext uri="{FF2B5EF4-FFF2-40B4-BE49-F238E27FC236}">
                  <a16:creationId xmlns:a16="http://schemas.microsoft.com/office/drawing/2014/main" id="{B30322FD-E3EE-8748-B949-5646BF3FD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2650"/>
              <a:ext cx="607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4" name="Line 72">
              <a:extLst>
                <a:ext uri="{FF2B5EF4-FFF2-40B4-BE49-F238E27FC236}">
                  <a16:creationId xmlns:a16="http://schemas.microsoft.com/office/drawing/2014/main" id="{48E1F9CF-9FEF-5347-B932-F18E52F7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6" y="2652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Text Box 73">
              <a:extLst>
                <a:ext uri="{FF2B5EF4-FFF2-40B4-BE49-F238E27FC236}">
                  <a16:creationId xmlns:a16="http://schemas.microsoft.com/office/drawing/2014/main" id="{3F1DCBAA-5080-0B49-ADD4-12FFFAF8A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" y="2663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cr</a:t>
              </a:r>
            </a:p>
          </p:txBody>
        </p:sp>
        <p:sp>
          <p:nvSpPr>
            <p:cNvPr id="76" name="Text Box 74">
              <a:extLst>
                <a:ext uri="{FF2B5EF4-FFF2-40B4-BE49-F238E27FC236}">
                  <a16:creationId xmlns:a16="http://schemas.microsoft.com/office/drawing/2014/main" id="{30F8DE49-8702-8242-B74B-8F1C10B8D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267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lf</a:t>
              </a:r>
            </a:p>
          </p:txBody>
        </p:sp>
      </p:grpSp>
      <p:sp>
        <p:nvSpPr>
          <p:cNvPr id="77" name="Rectangle 78">
            <a:extLst>
              <a:ext uri="{FF2B5EF4-FFF2-40B4-BE49-F238E27FC236}">
                <a16:creationId xmlns:a16="http://schemas.microsoft.com/office/drawing/2014/main" id="{6229F0FB-98BB-B944-85C4-25A52FBA6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172" y="4603750"/>
            <a:ext cx="5170487" cy="1120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15C2EA86-0F4F-3247-A569-CE038874C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922" y="4927600"/>
            <a:ext cx="1411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99"/>
                </a:solidFill>
              </a:rPr>
              <a:t>entity body</a:t>
            </a:r>
          </a:p>
        </p:txBody>
      </p:sp>
      <p:grpSp>
        <p:nvGrpSpPr>
          <p:cNvPr id="79" name="Group 81">
            <a:extLst>
              <a:ext uri="{FF2B5EF4-FFF2-40B4-BE49-F238E27FC236}">
                <a16:creationId xmlns:a16="http://schemas.microsoft.com/office/drawing/2014/main" id="{FBD71B37-ADDE-7A46-9420-5D7F558DE36A}"/>
              </a:ext>
            </a:extLst>
          </p:cNvPr>
          <p:cNvGrpSpPr>
            <a:grpSpLocks/>
          </p:cNvGrpSpPr>
          <p:nvPr/>
        </p:nvGrpSpPr>
        <p:grpSpPr bwMode="auto">
          <a:xfrm>
            <a:off x="2711659" y="4941887"/>
            <a:ext cx="331788" cy="461963"/>
            <a:chOff x="462" y="1727"/>
            <a:chExt cx="209" cy="291"/>
          </a:xfrm>
        </p:grpSpPr>
        <p:sp>
          <p:nvSpPr>
            <p:cNvPr id="80" name="Rectangle 82">
              <a:extLst>
                <a:ext uri="{FF2B5EF4-FFF2-40B4-BE49-F238E27FC236}">
                  <a16:creationId xmlns:a16="http://schemas.microsoft.com/office/drawing/2014/main" id="{EB685F5D-49A7-714D-B0CE-A681FE471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1" name="Text Box 83">
              <a:extLst>
                <a:ext uri="{FF2B5EF4-FFF2-40B4-BE49-F238E27FC236}">
                  <a16:creationId xmlns:a16="http://schemas.microsoft.com/office/drawing/2014/main" id="{F39503FA-5AF7-1343-97ED-74063A1F1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~</a:t>
              </a:r>
            </a:p>
          </p:txBody>
        </p:sp>
        <p:sp>
          <p:nvSpPr>
            <p:cNvPr id="82" name="Text Box 84">
              <a:extLst>
                <a:ext uri="{FF2B5EF4-FFF2-40B4-BE49-F238E27FC236}">
                  <a16:creationId xmlns:a16="http://schemas.microsoft.com/office/drawing/2014/main" id="{65445F71-0392-1545-8E73-EFFA475F7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~</a:t>
              </a:r>
            </a:p>
          </p:txBody>
        </p:sp>
      </p:grpSp>
      <p:grpSp>
        <p:nvGrpSpPr>
          <p:cNvPr id="83" name="Group 85">
            <a:extLst>
              <a:ext uri="{FF2B5EF4-FFF2-40B4-BE49-F238E27FC236}">
                <a16:creationId xmlns:a16="http://schemas.microsoft.com/office/drawing/2014/main" id="{948FB213-CBD1-754F-9A31-92B73ABB091D}"/>
              </a:ext>
            </a:extLst>
          </p:cNvPr>
          <p:cNvGrpSpPr>
            <a:grpSpLocks/>
          </p:cNvGrpSpPr>
          <p:nvPr/>
        </p:nvGrpSpPr>
        <p:grpSpPr bwMode="auto">
          <a:xfrm>
            <a:off x="7871034" y="4932362"/>
            <a:ext cx="331788" cy="461963"/>
            <a:chOff x="462" y="1727"/>
            <a:chExt cx="209" cy="291"/>
          </a:xfrm>
        </p:grpSpPr>
        <p:sp>
          <p:nvSpPr>
            <p:cNvPr id="84" name="Rectangle 86">
              <a:extLst>
                <a:ext uri="{FF2B5EF4-FFF2-40B4-BE49-F238E27FC236}">
                  <a16:creationId xmlns:a16="http://schemas.microsoft.com/office/drawing/2014/main" id="{2099BE28-2CBD-FA47-A576-86B1CF47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5" name="Text Box 87">
              <a:extLst>
                <a:ext uri="{FF2B5EF4-FFF2-40B4-BE49-F238E27FC236}">
                  <a16:creationId xmlns:a16="http://schemas.microsoft.com/office/drawing/2014/main" id="{94AB5515-CA17-A64C-8C42-F07410243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~</a:t>
              </a:r>
            </a:p>
          </p:txBody>
        </p:sp>
        <p:sp>
          <p:nvSpPr>
            <p:cNvPr id="86" name="Text Box 88">
              <a:extLst>
                <a:ext uri="{FF2B5EF4-FFF2-40B4-BE49-F238E27FC236}">
                  <a16:creationId xmlns:a16="http://schemas.microsoft.com/office/drawing/2014/main" id="{157CE15D-905D-5B44-91B2-249371FA4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710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Other HTTP request </a:t>
            </a:r>
            <a:r>
              <a:rPr lang="en-US" altLang="en-US" dirty="0">
                <a:ea typeface="ＭＳ Ｐゴシック" panose="020B0600070205080204" pitchFamily="34" charset="-128"/>
              </a:rPr>
              <a:t>m</a:t>
            </a:r>
            <a:r>
              <a:rPr lang="en-US" altLang="en-US" sz="4400" dirty="0">
                <a:ea typeface="ＭＳ Ｐゴシック" panose="020B0600070205080204" pitchFamily="34" charset="-128"/>
              </a:rPr>
              <a:t>essages</a:t>
            </a:r>
            <a:endParaRPr lang="en-US" sz="4400" dirty="0"/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25316CA5-99B5-7F45-AFB7-B3A2CBFABDDC}"/>
              </a:ext>
            </a:extLst>
          </p:cNvPr>
          <p:cNvSpPr txBox="1">
            <a:spLocks noChangeArrowheads="1"/>
          </p:cNvSpPr>
          <p:nvPr/>
        </p:nvSpPr>
        <p:spPr>
          <a:xfrm>
            <a:off x="685573" y="1727394"/>
            <a:ext cx="4684713" cy="170160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indent="0">
              <a:buFont typeface="Wingdings" charset="0"/>
              <a:buNone/>
              <a:defRPr/>
            </a:pPr>
            <a:r>
              <a:rPr lang="en-US" u="sng" dirty="0">
                <a:solidFill>
                  <a:srgbClr val="CC0000"/>
                </a:solidFill>
              </a:rPr>
              <a:t>POST method:</a:t>
            </a:r>
          </a:p>
          <a:p>
            <a:pPr marL="233363" indent="-233363">
              <a:spcBef>
                <a:spcPts val="400"/>
              </a:spcBef>
              <a:buFont typeface="Wingdings" charset="2"/>
              <a:buChar char="§"/>
              <a:defRPr/>
            </a:pPr>
            <a:r>
              <a:rPr lang="en-US" sz="2400" dirty="0"/>
              <a:t>web page often includes form input</a:t>
            </a:r>
          </a:p>
          <a:p>
            <a:pPr marL="233363" indent="-233363">
              <a:spcBef>
                <a:spcPts val="400"/>
              </a:spcBef>
              <a:buFont typeface="Wingdings" charset="2"/>
              <a:buChar char="§"/>
              <a:defRPr/>
            </a:pPr>
            <a:r>
              <a:rPr lang="en-US" sz="2400" dirty="0"/>
              <a:t>user input sent from client to server in entity body of HTTP POST request message</a:t>
            </a:r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EC7D421B-4EDF-C343-AB2D-4624467F5415}"/>
              </a:ext>
            </a:extLst>
          </p:cNvPr>
          <p:cNvSpPr txBox="1">
            <a:spLocks noChangeArrowheads="1"/>
          </p:cNvSpPr>
          <p:nvPr/>
        </p:nvSpPr>
        <p:spPr>
          <a:xfrm>
            <a:off x="685573" y="4466964"/>
            <a:ext cx="5541055" cy="170160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indent="0">
              <a:buFont typeface="Wingdings" charset="0"/>
              <a:buNone/>
              <a:defRPr/>
            </a:pPr>
            <a:r>
              <a:rPr lang="en-US" u="sng" dirty="0">
                <a:solidFill>
                  <a:srgbClr val="CC0000"/>
                </a:solidFill>
              </a:rPr>
              <a:t>GET method </a:t>
            </a:r>
            <a:r>
              <a:rPr lang="en-US" sz="2400" dirty="0"/>
              <a:t>(for sending data to server):</a:t>
            </a:r>
            <a:endParaRPr lang="en-US" dirty="0"/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dirty="0"/>
              <a:t>include user data in URL field of HTTP GET request message (following a ‘?’):</a:t>
            </a:r>
          </a:p>
        </p:txBody>
      </p:sp>
      <p:sp>
        <p:nvSpPr>
          <p:cNvPr id="89" name="Text Box 5">
            <a:extLst>
              <a:ext uri="{FF2B5EF4-FFF2-40B4-BE49-F238E27FC236}">
                <a16:creationId xmlns:a16="http://schemas.microsoft.com/office/drawing/2014/main" id="{B785588B-2DEA-474F-89CA-2613413F7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92" y="5806133"/>
            <a:ext cx="6280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www.somesite.com</a:t>
            </a:r>
            <a:r>
              <a:rPr lang="en-US" altLang="en-US" sz="1800" b="1" dirty="0">
                <a:latin typeface="Courier New" panose="02070309020205020404" pitchFamily="49" charset="0"/>
              </a:rPr>
              <a:t>/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animalsearch?monkeys&amp;banana</a:t>
            </a: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90" name="Rectangle 3">
            <a:extLst>
              <a:ext uri="{FF2B5EF4-FFF2-40B4-BE49-F238E27FC236}">
                <a16:creationId xmlns:a16="http://schemas.microsoft.com/office/drawing/2014/main" id="{F9FB5262-4D63-A149-A391-3CDD424427AC}"/>
              </a:ext>
            </a:extLst>
          </p:cNvPr>
          <p:cNvSpPr txBox="1">
            <a:spLocks noChangeArrowheads="1"/>
          </p:cNvSpPr>
          <p:nvPr/>
        </p:nvSpPr>
        <p:spPr>
          <a:xfrm>
            <a:off x="6991758" y="1752600"/>
            <a:ext cx="4684713" cy="170160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indent="0">
              <a:buFont typeface="Wingdings" charset="0"/>
              <a:buNone/>
              <a:defRPr/>
            </a:pPr>
            <a:r>
              <a:rPr lang="en-US" u="sng" dirty="0">
                <a:solidFill>
                  <a:srgbClr val="CC0000"/>
                </a:solidFill>
              </a:rPr>
              <a:t>HEAD method:</a:t>
            </a:r>
          </a:p>
          <a:p>
            <a:pPr marL="233363" indent="-233363">
              <a:spcBef>
                <a:spcPts val="400"/>
              </a:spcBef>
              <a:buFont typeface="Wingdings" charset="2"/>
              <a:buChar char="§"/>
              <a:defRPr/>
            </a:pPr>
            <a:r>
              <a:rPr lang="en-US" sz="2400" dirty="0"/>
              <a:t>requests headers (only) that would be returned</a:t>
            </a:r>
            <a:r>
              <a:rPr lang="en-US" sz="2400" i="1" dirty="0"/>
              <a:t> if </a:t>
            </a:r>
            <a:r>
              <a:rPr lang="en-US" sz="2400" dirty="0"/>
              <a:t>specified URL were requested  with an HTTP GET method. </a:t>
            </a:r>
          </a:p>
        </p:txBody>
      </p:sp>
      <p:sp>
        <p:nvSpPr>
          <p:cNvPr id="91" name="Rectangle 3">
            <a:extLst>
              <a:ext uri="{FF2B5EF4-FFF2-40B4-BE49-F238E27FC236}">
                <a16:creationId xmlns:a16="http://schemas.microsoft.com/office/drawing/2014/main" id="{2D3C6453-B336-C04B-8A91-4E7D3B632FEB}"/>
              </a:ext>
            </a:extLst>
          </p:cNvPr>
          <p:cNvSpPr txBox="1">
            <a:spLocks noChangeArrowheads="1"/>
          </p:cNvSpPr>
          <p:nvPr/>
        </p:nvSpPr>
        <p:spPr>
          <a:xfrm>
            <a:off x="6993371" y="3839527"/>
            <a:ext cx="4684713" cy="170160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indent="0">
              <a:buFont typeface="Wingdings" charset="0"/>
              <a:buNone/>
              <a:defRPr/>
            </a:pPr>
            <a:r>
              <a:rPr lang="en-US" u="sng" dirty="0">
                <a:solidFill>
                  <a:srgbClr val="CC0000"/>
                </a:solidFill>
              </a:rPr>
              <a:t>PUT method:</a:t>
            </a:r>
          </a:p>
          <a:p>
            <a:pPr marL="233363" indent="-233363">
              <a:spcBef>
                <a:spcPts val="400"/>
              </a:spcBef>
              <a:buFont typeface="Wingdings" charset="2"/>
              <a:buChar char="§"/>
              <a:defRPr/>
            </a:pPr>
            <a:r>
              <a:rPr lang="en-US" sz="2400" dirty="0"/>
              <a:t>uploads new file (object) to server</a:t>
            </a:r>
          </a:p>
          <a:p>
            <a:pPr marL="233363" indent="-233363">
              <a:spcBef>
                <a:spcPts val="400"/>
              </a:spcBef>
              <a:buFont typeface="Wingdings" charset="2"/>
              <a:buChar char="§"/>
              <a:defRPr/>
            </a:pPr>
            <a:r>
              <a:rPr lang="en-US" sz="2400" dirty="0"/>
              <a:t>completely replaces file that exists at specified URL with content in entity body of POST HTTP request message</a:t>
            </a:r>
          </a:p>
        </p:txBody>
      </p:sp>
    </p:spTree>
    <p:extLst>
      <p:ext uri="{BB962C8B-B14F-4D97-AF65-F5344CB8AC3E}">
        <p14:creationId xmlns:p14="http://schemas.microsoft.com/office/powerpoint/2010/main" val="413914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HTTP response </a:t>
            </a:r>
            <a:r>
              <a:rPr lang="en-US" altLang="en-US" dirty="0">
                <a:ea typeface="ＭＳ Ｐゴシック" panose="020B0600070205080204" pitchFamily="34" charset="-128"/>
              </a:rPr>
              <a:t>m</a:t>
            </a:r>
            <a:r>
              <a:rPr lang="en-US" altLang="en-US" sz="4400" dirty="0">
                <a:ea typeface="ＭＳ Ｐゴシック" panose="020B0600070205080204" pitchFamily="34" charset="-128"/>
              </a:rPr>
              <a:t>essage</a:t>
            </a:r>
            <a:endParaRPr lang="en-US" sz="4400" dirty="0"/>
          </a:p>
        </p:txBody>
      </p:sp>
      <p:sp>
        <p:nvSpPr>
          <p:cNvPr id="87" name="Text Box 5">
            <a:extLst>
              <a:ext uri="{FF2B5EF4-FFF2-40B4-BE49-F238E27FC236}">
                <a16:creationId xmlns:a16="http://schemas.microsoft.com/office/drawing/2014/main" id="{A994AECC-DC16-7847-B8EE-F2F612ABB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630" y="1555730"/>
            <a:ext cx="40561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A3"/>
                </a:solidFill>
                <a:latin typeface="+mn-lt"/>
              </a:rPr>
              <a:t>status line (protocol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A3"/>
                </a:solidFill>
                <a:latin typeface="+mn-lt"/>
              </a:rPr>
              <a:t>status code status phrase)</a:t>
            </a:r>
            <a:endParaRPr lang="en-US" altLang="en-US" sz="2800" dirty="0">
              <a:solidFill>
                <a:srgbClr val="0000A3"/>
              </a:solidFill>
              <a:latin typeface="+mn-lt"/>
            </a:endParaRPr>
          </a:p>
        </p:txBody>
      </p:sp>
      <p:sp>
        <p:nvSpPr>
          <p:cNvPr id="90" name="Text Box 8">
            <a:extLst>
              <a:ext uri="{FF2B5EF4-FFF2-40B4-BE49-F238E27FC236}">
                <a16:creationId xmlns:a16="http://schemas.microsoft.com/office/drawing/2014/main" id="{9695B2A1-768B-CE41-87A1-8D564F953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618" y="2984961"/>
            <a:ext cx="10711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A3"/>
                </a:solidFill>
                <a:latin typeface="+mn-lt"/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A3"/>
                </a:solidFill>
                <a:latin typeface="+mn-lt"/>
              </a:rPr>
              <a:t> lines</a:t>
            </a:r>
            <a:endParaRPr lang="en-US" altLang="en-US" sz="2800" dirty="0">
              <a:solidFill>
                <a:srgbClr val="0000A3"/>
              </a:solidFill>
              <a:latin typeface="+mn-lt"/>
            </a:endParaRPr>
          </a:p>
        </p:txBody>
      </p:sp>
      <p:sp>
        <p:nvSpPr>
          <p:cNvPr id="92" name="Text Box 10">
            <a:extLst>
              <a:ext uri="{FF2B5EF4-FFF2-40B4-BE49-F238E27FC236}">
                <a16:creationId xmlns:a16="http://schemas.microsoft.com/office/drawing/2014/main" id="{71D3CD43-9088-2144-992C-3A77F783A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397" y="4607159"/>
            <a:ext cx="360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A3"/>
                </a:solidFill>
                <a:latin typeface="+mn-lt"/>
              </a:rPr>
              <a:t>data, e.g.,  requested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A3"/>
                </a:solidFill>
                <a:latin typeface="+mn-lt"/>
              </a:rPr>
              <a:t>HTML file</a:t>
            </a:r>
            <a:endParaRPr lang="en-US" altLang="en-US" sz="2800" dirty="0">
              <a:solidFill>
                <a:srgbClr val="0000A3"/>
              </a:solidFill>
              <a:latin typeface="+mn-lt"/>
            </a:endParaRPr>
          </a:p>
        </p:txBody>
      </p:sp>
      <p:sp>
        <p:nvSpPr>
          <p:cNvPr id="93" name="Rectangle 15">
            <a:extLst>
              <a:ext uri="{FF2B5EF4-FFF2-40B4-BE49-F238E27FC236}">
                <a16:creationId xmlns:a16="http://schemas.microsoft.com/office/drawing/2014/main" id="{AE1D96B5-48F4-B842-9424-43BC570F6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481" y="1710879"/>
            <a:ext cx="6311900" cy="349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800" b="1" dirty="0">
                <a:latin typeface="Courier" pitchFamily="2" charset="0"/>
                <a:cs typeface="Courier New" panose="02070309020205020404" pitchFamily="49" charset="0"/>
              </a:rPr>
              <a:t>HTTP/1.1 200 OK</a:t>
            </a:r>
          </a:p>
          <a:p>
            <a:r>
              <a:rPr lang="en-US" sz="1800" b="1" dirty="0">
                <a:latin typeface="Courier" pitchFamily="2" charset="0"/>
                <a:cs typeface="Courier New" panose="02070309020205020404" pitchFamily="49" charset="0"/>
              </a:rPr>
              <a:t>Date: Tue, 08 Sep 2020 00:53:20 GMT</a:t>
            </a:r>
          </a:p>
          <a:p>
            <a:r>
              <a:rPr lang="en-US" sz="1800" b="1" dirty="0">
                <a:latin typeface="Courier" pitchFamily="2" charset="0"/>
                <a:cs typeface="Courier New" panose="02070309020205020404" pitchFamily="49" charset="0"/>
              </a:rPr>
              <a:t>Server: Apache/2.4.6 (CentOS) OpenSSL/1.0.2k-fips PHP/7.4.9 </a:t>
            </a:r>
            <a:r>
              <a:rPr lang="en-US" sz="1800" b="1" dirty="0" err="1">
                <a:latin typeface="Courier" pitchFamily="2" charset="0"/>
                <a:cs typeface="Courier New" panose="02070309020205020404" pitchFamily="49" charset="0"/>
              </a:rPr>
              <a:t>mod_perl</a:t>
            </a:r>
            <a:r>
              <a:rPr lang="en-US" sz="1800" b="1" dirty="0">
                <a:latin typeface="Courier" pitchFamily="2" charset="0"/>
                <a:cs typeface="Courier New" panose="02070309020205020404" pitchFamily="49" charset="0"/>
              </a:rPr>
              <a:t>/2.0.11 Perl/v5.16.3</a:t>
            </a:r>
          </a:p>
          <a:p>
            <a:r>
              <a:rPr lang="en-US" sz="1800" b="1" dirty="0">
                <a:latin typeface="Courier" pitchFamily="2" charset="0"/>
                <a:cs typeface="Courier New" panose="02070309020205020404" pitchFamily="49" charset="0"/>
              </a:rPr>
              <a:t>Last-Modified: Tue, 01 Mar 2016 18:57:50 GMT</a:t>
            </a:r>
          </a:p>
          <a:p>
            <a:r>
              <a:rPr lang="en-US" sz="1800" b="1" dirty="0" err="1">
                <a:latin typeface="Courier" pitchFamily="2" charset="0"/>
                <a:cs typeface="Courier New" panose="02070309020205020404" pitchFamily="49" charset="0"/>
              </a:rPr>
              <a:t>ETag</a:t>
            </a:r>
            <a:r>
              <a:rPr lang="en-US" sz="1800" b="1" dirty="0">
                <a:latin typeface="Courier" pitchFamily="2" charset="0"/>
                <a:cs typeface="Courier New" panose="02070309020205020404" pitchFamily="49" charset="0"/>
              </a:rPr>
              <a:t>: "a5b-52d015789ee9e"</a:t>
            </a:r>
          </a:p>
          <a:p>
            <a:r>
              <a:rPr lang="en-US" sz="1800" b="1" dirty="0">
                <a:latin typeface="Courier" pitchFamily="2" charset="0"/>
                <a:cs typeface="Courier New" panose="02070309020205020404" pitchFamily="49" charset="0"/>
              </a:rPr>
              <a:t>Accept-Ranges: bytes</a:t>
            </a:r>
          </a:p>
          <a:p>
            <a:r>
              <a:rPr lang="en-US" sz="1800" b="1" dirty="0">
                <a:latin typeface="Courier" pitchFamily="2" charset="0"/>
                <a:cs typeface="Courier New" panose="02070309020205020404" pitchFamily="49" charset="0"/>
              </a:rPr>
              <a:t>Content-Length: 2651</a:t>
            </a:r>
          </a:p>
          <a:p>
            <a:r>
              <a:rPr lang="en-US" sz="1800" b="1" dirty="0">
                <a:latin typeface="Courier" pitchFamily="2" charset="0"/>
                <a:cs typeface="Courier New" panose="02070309020205020404" pitchFamily="49" charset="0"/>
              </a:rPr>
              <a:t>Content-Type: text/html; charset=UTF-8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800" b="1" dirty="0">
                <a:latin typeface="Courier New" panose="02070309020205020404" pitchFamily="49" charset="0"/>
              </a:rPr>
              <a:t>data data data data data ... </a:t>
            </a: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1248C33-8978-FA4A-B68D-07F7345C9C4D}"/>
              </a:ext>
            </a:extLst>
          </p:cNvPr>
          <p:cNvCxnSpPr>
            <a:cxnSpLocks/>
          </p:cNvCxnSpPr>
          <p:nvPr/>
        </p:nvCxnSpPr>
        <p:spPr>
          <a:xfrm>
            <a:off x="3593872" y="1845820"/>
            <a:ext cx="1436915" cy="0"/>
          </a:xfrm>
          <a:prstGeom prst="straightConnector1">
            <a:avLst/>
          </a:prstGeom>
          <a:ln w="19050">
            <a:solidFill>
              <a:srgbClr val="0000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1C1D39C-E830-C840-962A-5EF5A5C89548}"/>
              </a:ext>
            </a:extLst>
          </p:cNvPr>
          <p:cNvCxnSpPr>
            <a:cxnSpLocks/>
          </p:cNvCxnSpPr>
          <p:nvPr/>
        </p:nvCxnSpPr>
        <p:spPr>
          <a:xfrm>
            <a:off x="3642857" y="4850277"/>
            <a:ext cx="1436915" cy="0"/>
          </a:xfrm>
          <a:prstGeom prst="straightConnector1">
            <a:avLst/>
          </a:prstGeom>
          <a:ln w="19050">
            <a:solidFill>
              <a:srgbClr val="0000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1">
            <a:extLst>
              <a:ext uri="{FF2B5EF4-FFF2-40B4-BE49-F238E27FC236}">
                <a16:creationId xmlns:a16="http://schemas.microsoft.com/office/drawing/2014/main" id="{2551C779-9290-AD4E-91BD-E60A7E927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630" y="6155251"/>
            <a:ext cx="95213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dirty="0"/>
              <a:t>* Check out the online interactive exercises for more examples: h</a:t>
            </a:r>
            <a:r>
              <a:rPr lang="en-US" altLang="en-US" sz="1200" dirty="0"/>
              <a:t>ttp://</a:t>
            </a:r>
            <a:r>
              <a:rPr lang="en-US" altLang="en-US" sz="1200" dirty="0" err="1"/>
              <a:t>gaia.cs.umass.edu</a:t>
            </a:r>
            <a:r>
              <a:rPr lang="en-US" altLang="en-US" sz="1200" dirty="0"/>
              <a:t>/</a:t>
            </a:r>
            <a:r>
              <a:rPr lang="en-US" altLang="en-US" sz="1200" dirty="0" err="1"/>
              <a:t>kurose_ross</a:t>
            </a:r>
            <a:r>
              <a:rPr lang="en-US" altLang="en-US" sz="1200" dirty="0"/>
              <a:t>/interactive/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A44120-8306-2742-A6C5-833CF39C2053}"/>
              </a:ext>
            </a:extLst>
          </p:cNvPr>
          <p:cNvSpPr/>
          <p:nvPr/>
        </p:nvSpPr>
        <p:spPr>
          <a:xfrm>
            <a:off x="506185" y="4724398"/>
            <a:ext cx="10733315" cy="1894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7B4A04F6-6325-3B46-B996-B1257F5CC1D8}"/>
              </a:ext>
            </a:extLst>
          </p:cNvPr>
          <p:cNvSpPr/>
          <p:nvPr/>
        </p:nvSpPr>
        <p:spPr>
          <a:xfrm>
            <a:off x="4963885" y="2057400"/>
            <a:ext cx="261258" cy="2694214"/>
          </a:xfrm>
          <a:prstGeom prst="leftBrace">
            <a:avLst/>
          </a:prstGeom>
          <a:ln w="22225">
            <a:solidFill>
              <a:srgbClr val="000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B0BCB5-3B5E-AE49-AE9B-AE6FFB902BA8}"/>
              </a:ext>
            </a:extLst>
          </p:cNvPr>
          <p:cNvSpPr/>
          <p:nvPr/>
        </p:nvSpPr>
        <p:spPr>
          <a:xfrm>
            <a:off x="4359729" y="2041072"/>
            <a:ext cx="7151914" cy="2982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7232E2-6D04-AD43-8E7F-3073A3A01F08}"/>
              </a:ext>
            </a:extLst>
          </p:cNvPr>
          <p:cNvSpPr/>
          <p:nvPr/>
        </p:nvSpPr>
        <p:spPr>
          <a:xfrm>
            <a:off x="3858986" y="2939143"/>
            <a:ext cx="7151914" cy="135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HTTP response </a:t>
            </a: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</a:rPr>
              <a:t>tatus </a:t>
            </a:r>
            <a:r>
              <a:rPr lang="en-US" altLang="en-US" dirty="0">
                <a:ea typeface="ＭＳ Ｐゴシック" panose="020B0600070205080204" pitchFamily="34" charset="-128"/>
              </a:rPr>
              <a:t>c</a:t>
            </a:r>
            <a:r>
              <a:rPr lang="en-US" altLang="en-US" sz="4400" dirty="0">
                <a:ea typeface="ＭＳ Ｐゴシック" panose="020B0600070205080204" pitchFamily="34" charset="-128"/>
              </a:rPr>
              <a:t>odes</a:t>
            </a:r>
            <a:endParaRPr lang="en-US" sz="44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7D9FAF8-ACB6-2648-AF49-4F1CA2DD361E}"/>
              </a:ext>
            </a:extLst>
          </p:cNvPr>
          <p:cNvSpPr txBox="1">
            <a:spLocks noChangeArrowheads="1"/>
          </p:cNvSpPr>
          <p:nvPr/>
        </p:nvSpPr>
        <p:spPr>
          <a:xfrm>
            <a:off x="1179871" y="2274314"/>
            <a:ext cx="10678300" cy="41687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200 OK</a:t>
            </a:r>
          </a:p>
          <a:p>
            <a:pPr lvl="1">
              <a:lnSpc>
                <a:spcPct val="95000"/>
              </a:lnSpc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request succeeded, requested object later in this message</a:t>
            </a:r>
          </a:p>
          <a:p>
            <a:pPr>
              <a:lnSpc>
                <a:spcPct val="95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301 Moved Permanently</a:t>
            </a:r>
          </a:p>
          <a:p>
            <a:pPr lvl="1">
              <a:lnSpc>
                <a:spcPct val="95000"/>
              </a:lnSpc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requested object moved, new location specified later in this message (in Location: field)</a:t>
            </a:r>
          </a:p>
          <a:p>
            <a:pPr>
              <a:lnSpc>
                <a:spcPct val="95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400 Bad Request</a:t>
            </a:r>
          </a:p>
          <a:p>
            <a:pPr lvl="1">
              <a:lnSpc>
                <a:spcPct val="95000"/>
              </a:lnSpc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request msg not understood by server</a:t>
            </a:r>
          </a:p>
          <a:p>
            <a:pPr>
              <a:lnSpc>
                <a:spcPct val="95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404 Not Found</a:t>
            </a:r>
          </a:p>
          <a:p>
            <a:pPr lvl="1">
              <a:lnSpc>
                <a:spcPct val="95000"/>
              </a:lnSpc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requested document not found on this server</a:t>
            </a:r>
          </a:p>
          <a:p>
            <a:pPr>
              <a:lnSpc>
                <a:spcPct val="95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505 HTTP Version Not Supported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8C98F9E3-E57A-7844-89F3-A6331B046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1" y="1325562"/>
            <a:ext cx="1085628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0838" indent="-350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status code appears in 1st line in server-to-client response message.</a:t>
            </a:r>
          </a:p>
          <a:p>
            <a:pPr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some sample codes</a:t>
            </a:r>
            <a:r>
              <a:rPr lang="en-US" altLang="en-US" sz="2400" dirty="0">
                <a:latin typeface="+mn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27652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Maintaining user/server state: cookies</a:t>
            </a:r>
            <a:endParaRPr lang="en-US" sz="44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635EFC9-A521-0240-B257-CD458B330808}"/>
              </a:ext>
            </a:extLst>
          </p:cNvPr>
          <p:cNvSpPr txBox="1">
            <a:spLocks noChangeArrowheads="1"/>
          </p:cNvSpPr>
          <p:nvPr/>
        </p:nvSpPr>
        <p:spPr>
          <a:xfrm>
            <a:off x="751523" y="1368109"/>
            <a:ext cx="5877880" cy="483674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en-US" sz="3200" dirty="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Recall:  HTTP GET/response interaction is </a:t>
            </a:r>
            <a:r>
              <a:rPr lang="en-US" altLang="en-US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stateless</a:t>
            </a:r>
          </a:p>
          <a:p>
            <a:pPr>
              <a:buFont typeface="Wingdings" pitchFamily="2" charset="2"/>
              <a:buNone/>
            </a:pPr>
            <a:endParaRPr lang="en-US" altLang="en-US" sz="3200" i="1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User states can be still stored with the help of COOKIES!!</a:t>
            </a:r>
          </a:p>
        </p:txBody>
      </p:sp>
    </p:spTree>
    <p:extLst>
      <p:ext uri="{BB962C8B-B14F-4D97-AF65-F5344CB8AC3E}">
        <p14:creationId xmlns:p14="http://schemas.microsoft.com/office/powerpoint/2010/main" val="1267886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Maintaining user/server state: cookies</a:t>
            </a:r>
            <a:endParaRPr lang="en-US" sz="4400" dirty="0"/>
          </a:p>
        </p:txBody>
      </p:sp>
      <p:sp>
        <p:nvSpPr>
          <p:cNvPr id="93" name="Rectangle 3">
            <a:extLst>
              <a:ext uri="{FF2B5EF4-FFF2-40B4-BE49-F238E27FC236}">
                <a16:creationId xmlns:a16="http://schemas.microsoft.com/office/drawing/2014/main" id="{044314F4-5E29-A342-9469-ED1D194C2BEE}"/>
              </a:ext>
            </a:extLst>
          </p:cNvPr>
          <p:cNvSpPr txBox="1">
            <a:spLocks noChangeArrowheads="1"/>
          </p:cNvSpPr>
          <p:nvPr/>
        </p:nvSpPr>
        <p:spPr>
          <a:xfrm>
            <a:off x="622608" y="1452389"/>
            <a:ext cx="6335547" cy="488791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Web sites and client browser  use </a:t>
            </a:r>
            <a:r>
              <a:rPr lang="en-US" altLang="en-US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cookies</a:t>
            </a:r>
            <a:r>
              <a:rPr lang="en-US" altLang="en-US" sz="3200" dirty="0">
                <a:ea typeface="ＭＳ Ｐゴシック" panose="020B0600070205080204" pitchFamily="34" charset="-128"/>
              </a:rPr>
              <a:t> to maintain some state between transactions</a:t>
            </a:r>
          </a:p>
          <a:p>
            <a:pPr>
              <a:buFont typeface="Wingdings" pitchFamily="2" charset="2"/>
              <a:buNone/>
            </a:pPr>
            <a:r>
              <a:rPr lang="en-US" altLang="en-US" sz="3200" i="1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four components to using cookies: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1) cookie header line of HTTP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response</a:t>
            </a:r>
            <a:r>
              <a:rPr lang="en-US" altLang="en-US" sz="2800" dirty="0">
                <a:ea typeface="ＭＳ Ｐゴシック" panose="020B0600070205080204" pitchFamily="34" charset="-128"/>
              </a:rPr>
              <a:t> message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2) cookie header line in next HTTP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request</a:t>
            </a:r>
            <a:r>
              <a:rPr lang="en-US" altLang="en-US" sz="2800" dirty="0">
                <a:ea typeface="ＭＳ Ｐゴシック" panose="020B0600070205080204" pitchFamily="34" charset="-128"/>
              </a:rPr>
              <a:t> message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3) cookie file kept on user</a:t>
            </a:r>
            <a:r>
              <a:rPr lang="ja-JP" altLang="en-US" sz="2800">
                <a:ea typeface="ＭＳ Ｐゴシック" panose="020B0600070205080204" pitchFamily="34" charset="-128"/>
              </a:rPr>
              <a:t>’</a:t>
            </a:r>
            <a:r>
              <a:rPr lang="en-US" altLang="ja-JP" sz="2800" dirty="0">
                <a:ea typeface="ＭＳ Ｐゴシック" panose="020B0600070205080204" pitchFamily="34" charset="-128"/>
              </a:rPr>
              <a:t>s host, managed by user</a:t>
            </a:r>
            <a:r>
              <a:rPr lang="ja-JP" altLang="en-US" sz="2800">
                <a:ea typeface="ＭＳ Ｐゴシック" panose="020B0600070205080204" pitchFamily="34" charset="-128"/>
              </a:rPr>
              <a:t>’</a:t>
            </a:r>
            <a:r>
              <a:rPr lang="en-US" altLang="ja-JP" sz="2800" dirty="0">
                <a:ea typeface="ＭＳ Ｐゴシック" panose="020B0600070205080204" pitchFamily="34" charset="-128"/>
              </a:rPr>
              <a:t>s browser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4) back-end database at Web site</a:t>
            </a:r>
          </a:p>
        </p:txBody>
      </p:sp>
      <p:sp>
        <p:nvSpPr>
          <p:cNvPr id="94" name="Rectangle 4">
            <a:extLst>
              <a:ext uri="{FF2B5EF4-FFF2-40B4-BE49-F238E27FC236}">
                <a16:creationId xmlns:a16="http://schemas.microsoft.com/office/drawing/2014/main" id="{26408C84-4366-9C43-B55D-97AC8C9FA33A}"/>
              </a:ext>
            </a:extLst>
          </p:cNvPr>
          <p:cNvSpPr txBox="1">
            <a:spLocks noChangeArrowheads="1"/>
          </p:cNvSpPr>
          <p:nvPr/>
        </p:nvSpPr>
        <p:spPr>
          <a:xfrm>
            <a:off x="7599363" y="1452389"/>
            <a:ext cx="4363453" cy="502573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indent="11113">
              <a:buFont typeface="Wingdings" charset="0"/>
              <a:buNone/>
              <a:defRPr/>
            </a:pPr>
            <a:r>
              <a:rPr lang="en-US" dirty="0">
                <a:solidFill>
                  <a:srgbClr val="0000A3"/>
                </a:solidFill>
              </a:rPr>
              <a:t>Example:</a:t>
            </a:r>
          </a:p>
          <a:p>
            <a:pPr marL="233363" indent="-233363">
              <a:spcBef>
                <a:spcPts val="600"/>
              </a:spcBef>
              <a:buFont typeface="Wingdings" charset="2"/>
              <a:buChar char="§"/>
              <a:defRPr/>
            </a:pPr>
            <a:r>
              <a:rPr lang="en-US" sz="2400" dirty="0"/>
              <a:t>Susan uses browser on laptop, visits specific e-commerce site for first time</a:t>
            </a:r>
          </a:p>
          <a:p>
            <a:pPr marL="233363" indent="-233363">
              <a:spcBef>
                <a:spcPts val="600"/>
              </a:spcBef>
              <a:buFont typeface="Wingdings" charset="2"/>
              <a:buChar char="§"/>
              <a:defRPr/>
            </a:pPr>
            <a:r>
              <a:rPr lang="en-US" sz="2400" dirty="0"/>
              <a:t>when initial HTTP requests arrives at site, site creates: </a:t>
            </a:r>
          </a:p>
          <a:p>
            <a:pPr marL="685800" lvl="1" indent="-228600">
              <a:spcBef>
                <a:spcPts val="600"/>
              </a:spcBef>
              <a:buFont typeface="Arial"/>
              <a:buChar char="•"/>
              <a:defRPr/>
            </a:pPr>
            <a:r>
              <a:rPr lang="en-US" dirty="0"/>
              <a:t>unique ID (aka “cookie”)</a:t>
            </a:r>
          </a:p>
          <a:p>
            <a:pPr marL="685800" lvl="1" indent="-228600">
              <a:spcBef>
                <a:spcPts val="600"/>
              </a:spcBef>
              <a:buFont typeface="Arial"/>
              <a:buChar char="•"/>
              <a:defRPr/>
            </a:pPr>
            <a:r>
              <a:rPr lang="en-US" dirty="0"/>
              <a:t>entry in backend database for ID</a:t>
            </a:r>
          </a:p>
          <a:p>
            <a:pPr marL="342900" indent="-228600">
              <a:spcBef>
                <a:spcPts val="600"/>
              </a:spcBef>
              <a:buFont typeface="Arial"/>
              <a:buChar char="•"/>
              <a:defRPr/>
            </a:pPr>
            <a:r>
              <a:rPr lang="en-US" sz="2400" dirty="0"/>
              <a:t>subsequent HTTP requests from Susan to this site will contain cookie ID value, allowing site to “identify” Susan</a:t>
            </a:r>
          </a:p>
        </p:txBody>
      </p:sp>
    </p:spTree>
    <p:extLst>
      <p:ext uri="{BB962C8B-B14F-4D97-AF65-F5344CB8AC3E}">
        <p14:creationId xmlns:p14="http://schemas.microsoft.com/office/powerpoint/2010/main" val="423063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Maintaining user/server state: cookies</a:t>
            </a:r>
            <a:endParaRPr lang="en-US" sz="4400" dirty="0"/>
          </a:p>
        </p:txBody>
      </p:sp>
      <p:sp>
        <p:nvSpPr>
          <p:cNvPr id="96" name="Text Box 5">
            <a:extLst>
              <a:ext uri="{FF2B5EF4-FFF2-40B4-BE49-F238E27FC236}">
                <a16:creationId xmlns:a16="http://schemas.microsoft.com/office/drawing/2014/main" id="{BDD58876-57D5-6242-A5A0-1F4F57BBD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674" y="1266659"/>
            <a:ext cx="873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client</a:t>
            </a:r>
          </a:p>
        </p:txBody>
      </p:sp>
      <p:sp>
        <p:nvSpPr>
          <p:cNvPr id="97" name="Text Box 6">
            <a:extLst>
              <a:ext uri="{FF2B5EF4-FFF2-40B4-BE49-F238E27FC236}">
                <a16:creationId xmlns:a16="http://schemas.microsoft.com/office/drawing/2014/main" id="{2C7DB634-32FD-8242-867E-9B9E0867E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999" y="1555531"/>
            <a:ext cx="9669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server</a:t>
            </a:r>
          </a:p>
        </p:txBody>
      </p:sp>
      <p:grpSp>
        <p:nvGrpSpPr>
          <p:cNvPr id="98" name="Group 90">
            <a:extLst>
              <a:ext uri="{FF2B5EF4-FFF2-40B4-BE49-F238E27FC236}">
                <a16:creationId xmlns:a16="http://schemas.microsoft.com/office/drawing/2014/main" id="{94011BFB-FD4F-E449-8218-8F0FBC795682}"/>
              </a:ext>
            </a:extLst>
          </p:cNvPr>
          <p:cNvGrpSpPr>
            <a:grpSpLocks/>
          </p:cNvGrpSpPr>
          <p:nvPr/>
        </p:nvGrpSpPr>
        <p:grpSpPr bwMode="auto">
          <a:xfrm>
            <a:off x="2996806" y="4057653"/>
            <a:ext cx="3873500" cy="458788"/>
            <a:chOff x="1414" y="2657"/>
            <a:chExt cx="2440" cy="289"/>
          </a:xfrm>
        </p:grpSpPr>
        <p:sp>
          <p:nvSpPr>
            <p:cNvPr id="99" name="Line 16">
              <a:extLst>
                <a:ext uri="{FF2B5EF4-FFF2-40B4-BE49-F238E27FC236}">
                  <a16:creationId xmlns:a16="http://schemas.microsoft.com/office/drawing/2014/main" id="{88BDB1BC-CF22-D740-8FD0-3286D32A2A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4" y="2657"/>
              <a:ext cx="2440" cy="24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grpSp>
          <p:nvGrpSpPr>
            <p:cNvPr id="100" name="Group 17">
              <a:extLst>
                <a:ext uri="{FF2B5EF4-FFF2-40B4-BE49-F238E27FC236}">
                  <a16:creationId xmlns:a16="http://schemas.microsoft.com/office/drawing/2014/main" id="{1663D802-36E9-1C4C-BFE3-BD3D003350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3" y="2694"/>
              <a:ext cx="1897" cy="252"/>
              <a:chOff x="3268" y="2846"/>
              <a:chExt cx="1897" cy="252"/>
            </a:xfrm>
          </p:grpSpPr>
          <p:sp>
            <p:nvSpPr>
              <p:cNvPr id="101" name="Rectangle 18">
                <a:extLst>
                  <a:ext uri="{FF2B5EF4-FFF2-40B4-BE49-F238E27FC236}">
                    <a16:creationId xmlns:a16="http://schemas.microsoft.com/office/drawing/2014/main" id="{F3795387-184E-6040-B5E5-4A94444CF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2" name="Text Box 19">
                <a:extLst>
                  <a:ext uri="{FF2B5EF4-FFF2-40B4-BE49-F238E27FC236}">
                    <a16:creationId xmlns:a16="http://schemas.microsoft.com/office/drawing/2014/main" id="{1E8E6531-8FF1-1C40-8C70-630F4E147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897" cy="2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</a:rPr>
                  <a:t>usual HTTP response msg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</p:grpSp>
      </p:grpSp>
      <p:grpSp>
        <p:nvGrpSpPr>
          <p:cNvPr id="103" name="Group 94">
            <a:extLst>
              <a:ext uri="{FF2B5EF4-FFF2-40B4-BE49-F238E27FC236}">
                <a16:creationId xmlns:a16="http://schemas.microsoft.com/office/drawing/2014/main" id="{A02DFDF0-ACF5-0944-BB01-BEA857B2408F}"/>
              </a:ext>
            </a:extLst>
          </p:cNvPr>
          <p:cNvGrpSpPr>
            <a:grpSpLocks/>
          </p:cNvGrpSpPr>
          <p:nvPr/>
        </p:nvGrpSpPr>
        <p:grpSpPr bwMode="auto">
          <a:xfrm>
            <a:off x="3002432" y="5867498"/>
            <a:ext cx="3859213" cy="463549"/>
            <a:chOff x="1392" y="3579"/>
            <a:chExt cx="2431" cy="292"/>
          </a:xfrm>
        </p:grpSpPr>
        <p:sp>
          <p:nvSpPr>
            <p:cNvPr id="104" name="Line 24">
              <a:extLst>
                <a:ext uri="{FF2B5EF4-FFF2-40B4-BE49-F238E27FC236}">
                  <a16:creationId xmlns:a16="http://schemas.microsoft.com/office/drawing/2014/main" id="{EEB16C5E-89E3-9248-A0E9-068D3F51C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579"/>
              <a:ext cx="2431" cy="2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07" name="Text Box 27">
              <a:extLst>
                <a:ext uri="{FF2B5EF4-FFF2-40B4-BE49-F238E27FC236}">
                  <a16:creationId xmlns:a16="http://schemas.microsoft.com/office/drawing/2014/main" id="{474B7C25-022E-B449-BFB7-79520686A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" y="3619"/>
              <a:ext cx="1852" cy="2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usual HTTP response msg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08" name="Text Box 59">
            <a:extLst>
              <a:ext uri="{FF2B5EF4-FFF2-40B4-BE49-F238E27FC236}">
                <a16:creationId xmlns:a16="http://schemas.microsoft.com/office/drawing/2014/main" id="{8FCE1392-BEBB-7649-A72C-5DBA31761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156" y="2293935"/>
            <a:ext cx="1787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cookie file</a:t>
            </a:r>
          </a:p>
        </p:txBody>
      </p:sp>
      <p:sp>
        <p:nvSpPr>
          <p:cNvPr id="109" name="Text Box 66">
            <a:extLst>
              <a:ext uri="{FF2B5EF4-FFF2-40B4-BE49-F238E27FC236}">
                <a16:creationId xmlns:a16="http://schemas.microsoft.com/office/drawing/2014/main" id="{0A6A1E02-F6BE-5D46-AD20-D1F7027FB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772" y="4672055"/>
            <a:ext cx="1810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one week later:</a:t>
            </a:r>
          </a:p>
        </p:txBody>
      </p:sp>
      <p:grpSp>
        <p:nvGrpSpPr>
          <p:cNvPr id="110" name="Group 89">
            <a:extLst>
              <a:ext uri="{FF2B5EF4-FFF2-40B4-BE49-F238E27FC236}">
                <a16:creationId xmlns:a16="http://schemas.microsoft.com/office/drawing/2014/main" id="{40D8E44C-8C6C-D542-9BE7-10406B51CDF5}"/>
              </a:ext>
            </a:extLst>
          </p:cNvPr>
          <p:cNvGrpSpPr>
            <a:grpSpLocks/>
          </p:cNvGrpSpPr>
          <p:nvPr/>
        </p:nvGrpSpPr>
        <p:grpSpPr bwMode="auto">
          <a:xfrm>
            <a:off x="2998327" y="3429000"/>
            <a:ext cx="6777024" cy="1128713"/>
            <a:chOff x="1411" y="2261"/>
            <a:chExt cx="3533" cy="711"/>
          </a:xfrm>
        </p:grpSpPr>
        <p:sp>
          <p:nvSpPr>
            <p:cNvPr id="111" name="Line 12">
              <a:extLst>
                <a:ext uri="{FF2B5EF4-FFF2-40B4-BE49-F238E27FC236}">
                  <a16:creationId xmlns:a16="http://schemas.microsoft.com/office/drawing/2014/main" id="{153DBCD9-AEFE-0D4C-84B4-A29E1AAAC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1" y="2361"/>
              <a:ext cx="2016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12" name="Text Box 15">
              <a:extLst>
                <a:ext uri="{FF2B5EF4-FFF2-40B4-BE49-F238E27FC236}">
                  <a16:creationId xmlns:a16="http://schemas.microsoft.com/office/drawing/2014/main" id="{B4EE3ACA-27BC-0046-99A0-E10CEAF86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8" y="2261"/>
              <a:ext cx="1689" cy="4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usual HTTP request msg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cookie: 1678</a:t>
              </a:r>
            </a:p>
          </p:txBody>
        </p:sp>
        <p:sp>
          <p:nvSpPr>
            <p:cNvPr id="113" name="Text Box 28">
              <a:extLst>
                <a:ext uri="{FF2B5EF4-FFF2-40B4-BE49-F238E27FC236}">
                  <a16:creationId xmlns:a16="http://schemas.microsoft.com/office/drawing/2014/main" id="{E0C8E058-016B-9643-8EC4-38404A2A2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9" y="2332"/>
              <a:ext cx="60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cookie-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specific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action</a:t>
              </a:r>
            </a:p>
          </p:txBody>
        </p:sp>
        <p:sp>
          <p:nvSpPr>
            <p:cNvPr id="114" name="Line 42">
              <a:extLst>
                <a:ext uri="{FF2B5EF4-FFF2-40B4-BE49-F238E27FC236}">
                  <a16:creationId xmlns:a16="http://schemas.microsoft.com/office/drawing/2014/main" id="{AEE1E959-6738-514B-BC11-A0C6268B0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2" y="2367"/>
              <a:ext cx="692" cy="2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grpSp>
          <p:nvGrpSpPr>
            <p:cNvPr id="115" name="Group 83">
              <a:extLst>
                <a:ext uri="{FF2B5EF4-FFF2-40B4-BE49-F238E27FC236}">
                  <a16:creationId xmlns:a16="http://schemas.microsoft.com/office/drawing/2014/main" id="{B7857F88-08E3-E240-A20C-5162D29690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6" y="2363"/>
              <a:ext cx="539" cy="252"/>
              <a:chOff x="4306" y="2273"/>
              <a:chExt cx="539" cy="252"/>
            </a:xfrm>
          </p:grpSpPr>
          <p:sp>
            <p:nvSpPr>
              <p:cNvPr id="116" name="Rectangle 72">
                <a:extLst>
                  <a:ext uri="{FF2B5EF4-FFF2-40B4-BE49-F238E27FC236}">
                    <a16:creationId xmlns:a16="http://schemas.microsoft.com/office/drawing/2014/main" id="{597ACCEC-4FF2-6B40-8454-C2F1F6A7C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9" y="2365"/>
                <a:ext cx="384" cy="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7" name="Text Box 43">
                <a:extLst>
                  <a:ext uri="{FF2B5EF4-FFF2-40B4-BE49-F238E27FC236}">
                    <a16:creationId xmlns:a16="http://schemas.microsoft.com/office/drawing/2014/main" id="{361D7D30-A4D4-5C44-878A-9FE3CEA441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6" y="2273"/>
                <a:ext cx="53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</a:rPr>
                  <a:t>access</a:t>
                </a:r>
              </a:p>
            </p:txBody>
          </p:sp>
        </p:grpSp>
      </p:grpSp>
      <p:grpSp>
        <p:nvGrpSpPr>
          <p:cNvPr id="118" name="Group 81">
            <a:extLst>
              <a:ext uri="{FF2B5EF4-FFF2-40B4-BE49-F238E27FC236}">
                <a16:creationId xmlns:a16="http://schemas.microsoft.com/office/drawing/2014/main" id="{CCEC4E82-EFC9-4646-BCEE-C0B8C7E94B5A}"/>
              </a:ext>
            </a:extLst>
          </p:cNvPr>
          <p:cNvGrpSpPr>
            <a:grpSpLocks/>
          </p:cNvGrpSpPr>
          <p:nvPr/>
        </p:nvGrpSpPr>
        <p:grpSpPr bwMode="auto">
          <a:xfrm>
            <a:off x="1704581" y="1762123"/>
            <a:ext cx="1066800" cy="565150"/>
            <a:chOff x="527" y="1047"/>
            <a:chExt cx="855" cy="486"/>
          </a:xfrm>
        </p:grpSpPr>
        <p:sp>
          <p:nvSpPr>
            <p:cNvPr id="119" name="AutoShape 67">
              <a:extLst>
                <a:ext uri="{FF2B5EF4-FFF2-40B4-BE49-F238E27FC236}">
                  <a16:creationId xmlns:a16="http://schemas.microsoft.com/office/drawing/2014/main" id="{3FF0F743-E4ED-2B41-96D3-06A33C244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" y="1047"/>
              <a:ext cx="855" cy="486"/>
            </a:xfrm>
            <a:prstGeom prst="can">
              <a:avLst>
                <a:gd name="adj" fmla="val 25000"/>
              </a:avLst>
            </a:prstGeom>
            <a:solidFill>
              <a:srgbClr val="3333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120" name="Text Box 60">
              <a:extLst>
                <a:ext uri="{FF2B5EF4-FFF2-40B4-BE49-F238E27FC236}">
                  <a16:creationId xmlns:a16="http://schemas.microsoft.com/office/drawing/2014/main" id="{6117DA15-C6DD-B847-B11A-0D6EFDBC1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" y="1193"/>
              <a:ext cx="80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ebay</a:t>
              </a:r>
              <a:r>
                <a:rPr kumimoji="0" lang="en-US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 8734</a:t>
              </a:r>
            </a:p>
          </p:txBody>
        </p:sp>
      </p:grpSp>
      <p:grpSp>
        <p:nvGrpSpPr>
          <p:cNvPr id="121" name="Group 95">
            <a:extLst>
              <a:ext uri="{FF2B5EF4-FFF2-40B4-BE49-F238E27FC236}">
                <a16:creationId xmlns:a16="http://schemas.microsoft.com/office/drawing/2014/main" id="{6419469C-19C4-3947-B461-0398BDE5A56E}"/>
              </a:ext>
            </a:extLst>
          </p:cNvPr>
          <p:cNvGrpSpPr>
            <a:grpSpLocks/>
          </p:cNvGrpSpPr>
          <p:nvPr/>
        </p:nvGrpSpPr>
        <p:grpSpPr bwMode="auto">
          <a:xfrm>
            <a:off x="2952356" y="1946272"/>
            <a:ext cx="6972540" cy="1301749"/>
            <a:chOff x="1386" y="1327"/>
            <a:chExt cx="3730" cy="820"/>
          </a:xfrm>
        </p:grpSpPr>
        <p:sp>
          <p:nvSpPr>
            <p:cNvPr id="122" name="Line 4">
              <a:extLst>
                <a:ext uri="{FF2B5EF4-FFF2-40B4-BE49-F238E27FC236}">
                  <a16:creationId xmlns:a16="http://schemas.microsoft.com/office/drawing/2014/main" id="{53358BBA-04B8-9D40-89A7-C1749138D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6" y="1355"/>
              <a:ext cx="2082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23" name="Text Box 8">
              <a:extLst>
                <a:ext uri="{FF2B5EF4-FFF2-40B4-BE49-F238E27FC236}">
                  <a16:creationId xmlns:a16="http://schemas.microsoft.com/office/drawing/2014/main" id="{437463ED-2B74-A04D-85BF-36A6CD1AD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" y="1327"/>
              <a:ext cx="1689" cy="2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usual HTTP request msg</a:t>
              </a:r>
            </a:p>
          </p:txBody>
        </p:sp>
        <p:sp>
          <p:nvSpPr>
            <p:cNvPr id="124" name="Text Box 31">
              <a:extLst>
                <a:ext uri="{FF2B5EF4-FFF2-40B4-BE49-F238E27FC236}">
                  <a16:creationId xmlns:a16="http://schemas.microsoft.com/office/drawing/2014/main" id="{8689192D-F56C-1640-861C-3C443D419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1390"/>
              <a:ext cx="84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Amazon server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creates ID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1678 for user</a:t>
              </a:r>
              <a:endPara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grpSp>
          <p:nvGrpSpPr>
            <p:cNvPr id="125" name="Group 82">
              <a:extLst>
                <a:ext uri="{FF2B5EF4-FFF2-40B4-BE49-F238E27FC236}">
                  <a16:creationId xmlns:a16="http://schemas.microsoft.com/office/drawing/2014/main" id="{03DF1B1A-A9A9-854D-8891-346BB0DBAA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7" y="1730"/>
              <a:ext cx="739" cy="417"/>
              <a:chOff x="4377" y="1640"/>
              <a:chExt cx="739" cy="417"/>
            </a:xfrm>
          </p:grpSpPr>
          <p:sp>
            <p:nvSpPr>
              <p:cNvPr id="126" name="Line 40">
                <a:extLst>
                  <a:ext uri="{FF2B5EF4-FFF2-40B4-BE49-F238E27FC236}">
                    <a16:creationId xmlns:a16="http://schemas.microsoft.com/office/drawing/2014/main" id="{52C051AD-65C2-504B-9A70-F8E72303C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7" y="1640"/>
                <a:ext cx="659" cy="4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7" name="Rectangle 73">
                <a:extLst>
                  <a:ext uri="{FF2B5EF4-FFF2-40B4-BE49-F238E27FC236}">
                    <a16:creationId xmlns:a16="http://schemas.microsoft.com/office/drawing/2014/main" id="{7F34673E-5298-3241-9317-86EC3DD70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0" y="1729"/>
                <a:ext cx="602" cy="2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8" name="Text Box 41">
                <a:extLst>
                  <a:ext uri="{FF2B5EF4-FFF2-40B4-BE49-F238E27FC236}">
                    <a16:creationId xmlns:a16="http://schemas.microsoft.com/office/drawing/2014/main" id="{F17F9C36-958E-4C47-BE78-4A1A5F072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" y="1702"/>
                <a:ext cx="735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</a:rPr>
                  <a:t>create</a:t>
                </a:r>
              </a:p>
              <a:p>
                <a:pPr marL="0" marR="0" lvl="0" indent="0" defTabSz="914400" eaLnBrk="0" fontAlgn="base" latinLnBrk="0" hangingPunct="0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</a:rPr>
                  <a:t>    entry</a:t>
                </a:r>
              </a:p>
            </p:txBody>
          </p:sp>
        </p:grpSp>
      </p:grpSp>
      <p:grpSp>
        <p:nvGrpSpPr>
          <p:cNvPr id="129" name="Group 88">
            <a:extLst>
              <a:ext uri="{FF2B5EF4-FFF2-40B4-BE49-F238E27FC236}">
                <a16:creationId xmlns:a16="http://schemas.microsoft.com/office/drawing/2014/main" id="{7A1CD3F5-FA12-5E48-9AC5-0FFB79FB2A15}"/>
              </a:ext>
            </a:extLst>
          </p:cNvPr>
          <p:cNvGrpSpPr>
            <a:grpSpLocks/>
          </p:cNvGrpSpPr>
          <p:nvPr/>
        </p:nvGrpSpPr>
        <p:grpSpPr bwMode="auto">
          <a:xfrm>
            <a:off x="1675603" y="2474086"/>
            <a:ext cx="5151555" cy="890270"/>
            <a:chOff x="462" y="1603"/>
            <a:chExt cx="3550" cy="719"/>
          </a:xfrm>
        </p:grpSpPr>
        <p:sp>
          <p:nvSpPr>
            <p:cNvPr id="130" name="Line 9">
              <a:extLst>
                <a:ext uri="{FF2B5EF4-FFF2-40B4-BE49-F238E27FC236}">
                  <a16:creationId xmlns:a16="http://schemas.microsoft.com/office/drawing/2014/main" id="{34D0E0B7-0FCE-BB41-80D4-74036A2750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4" y="1603"/>
              <a:ext cx="2608" cy="2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31" name="Text Box 11">
              <a:extLst>
                <a:ext uri="{FF2B5EF4-FFF2-40B4-BE49-F238E27FC236}">
                  <a16:creationId xmlns:a16="http://schemas.microsoft.com/office/drawing/2014/main" id="{C2A582BF-35AD-EC42-8C5E-BCF7C4420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2" y="1650"/>
              <a:ext cx="1665" cy="5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usual HTTP response 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set-cookie: 1678 </a:t>
              </a:r>
            </a:p>
          </p:txBody>
        </p:sp>
        <p:grpSp>
          <p:nvGrpSpPr>
            <p:cNvPr id="132" name="Group 76">
              <a:extLst>
                <a:ext uri="{FF2B5EF4-FFF2-40B4-BE49-F238E27FC236}">
                  <a16:creationId xmlns:a16="http://schemas.microsoft.com/office/drawing/2014/main" id="{9B50E41F-6BE8-5B41-B57A-83E988A059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" y="1836"/>
              <a:ext cx="1004" cy="486"/>
              <a:chOff x="687" y="1746"/>
              <a:chExt cx="1004" cy="486"/>
            </a:xfrm>
          </p:grpSpPr>
          <p:sp>
            <p:nvSpPr>
              <p:cNvPr id="133" name="AutoShape 74">
                <a:extLst>
                  <a:ext uri="{FF2B5EF4-FFF2-40B4-BE49-F238E27FC236}">
                    <a16:creationId xmlns:a16="http://schemas.microsoft.com/office/drawing/2014/main" id="{0B53BA64-2104-564F-AC68-42F70CD18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" y="1746"/>
                <a:ext cx="735" cy="486"/>
              </a:xfrm>
              <a:prstGeom prst="can">
                <a:avLst>
                  <a:gd name="adj" fmla="val 25000"/>
                </a:avLst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34" name="Text Box 75">
                <a:extLst>
                  <a:ext uri="{FF2B5EF4-FFF2-40B4-BE49-F238E27FC236}">
                    <a16:creationId xmlns:a16="http://schemas.microsoft.com/office/drawing/2014/main" id="{40EF6721-60A7-E646-8306-ACE2C580AA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7" y="1836"/>
                <a:ext cx="1004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</a:rPr>
                  <a:t>ebay</a:t>
                </a:r>
                <a:r>
                  <a:rPr kumimoji="0" lang="en-US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</a:rPr>
                  <a:t> 8734</a:t>
                </a:r>
              </a:p>
              <a:p>
                <a:pPr marL="0" marR="0" lvl="0" indent="0" defTabSz="91440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</a:rPr>
                  <a:t>amazon 1678</a:t>
                </a:r>
              </a:p>
            </p:txBody>
          </p:sp>
        </p:grpSp>
      </p:grpSp>
      <p:grpSp>
        <p:nvGrpSpPr>
          <p:cNvPr id="135" name="Group 93">
            <a:extLst>
              <a:ext uri="{FF2B5EF4-FFF2-40B4-BE49-F238E27FC236}">
                <a16:creationId xmlns:a16="http://schemas.microsoft.com/office/drawing/2014/main" id="{3301D1A0-4332-D44D-9339-6985DCD61D45}"/>
              </a:ext>
            </a:extLst>
          </p:cNvPr>
          <p:cNvGrpSpPr>
            <a:grpSpLocks/>
          </p:cNvGrpSpPr>
          <p:nvPr/>
        </p:nvGrpSpPr>
        <p:grpSpPr bwMode="auto">
          <a:xfrm>
            <a:off x="2994226" y="4365354"/>
            <a:ext cx="6781125" cy="2001838"/>
            <a:chOff x="1406" y="2641"/>
            <a:chExt cx="3562" cy="1261"/>
          </a:xfrm>
        </p:grpSpPr>
        <p:sp>
          <p:nvSpPr>
            <p:cNvPr id="136" name="Line 20">
              <a:extLst>
                <a:ext uri="{FF2B5EF4-FFF2-40B4-BE49-F238E27FC236}">
                  <a16:creationId xmlns:a16="http://schemas.microsoft.com/office/drawing/2014/main" id="{27A08B61-84D4-974B-B631-032C83422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6" y="3293"/>
              <a:ext cx="2032" cy="2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37" name="Text Box 23">
              <a:extLst>
                <a:ext uri="{FF2B5EF4-FFF2-40B4-BE49-F238E27FC236}">
                  <a16:creationId xmlns:a16="http://schemas.microsoft.com/office/drawing/2014/main" id="{C0FE6E20-0831-D147-9963-B3CABC0FF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1" y="3171"/>
              <a:ext cx="1689" cy="4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usual HTTP request msg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cookie: 1678</a:t>
              </a:r>
            </a:p>
          </p:txBody>
        </p:sp>
        <p:sp>
          <p:nvSpPr>
            <p:cNvPr id="138" name="Text Box 29">
              <a:extLst>
                <a:ext uri="{FF2B5EF4-FFF2-40B4-BE49-F238E27FC236}">
                  <a16:creationId xmlns:a16="http://schemas.microsoft.com/office/drawing/2014/main" id="{8241B379-77A9-114B-8D91-05EAB5E6D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9" y="3262"/>
              <a:ext cx="60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cookie-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specific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action</a:t>
              </a:r>
            </a:p>
          </p:txBody>
        </p:sp>
        <p:sp>
          <p:nvSpPr>
            <p:cNvPr id="139" name="Line 44">
              <a:extLst>
                <a:ext uri="{FF2B5EF4-FFF2-40B4-BE49-F238E27FC236}">
                  <a16:creationId xmlns:a16="http://schemas.microsoft.com/office/drawing/2014/main" id="{E200A986-F657-7343-BB4C-41C023FA5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1" y="2641"/>
              <a:ext cx="787" cy="8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40" name="Text Box 71">
              <a:extLst>
                <a:ext uri="{FF2B5EF4-FFF2-40B4-BE49-F238E27FC236}">
                  <a16:creationId xmlns:a16="http://schemas.microsoft.com/office/drawing/2014/main" id="{CCBDD99D-1C5A-2749-9C7B-9D0A6E0A3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7" y="2939"/>
              <a:ext cx="539" cy="2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access</a:t>
              </a:r>
            </a:p>
          </p:txBody>
        </p:sp>
      </p:grpSp>
      <p:grpSp>
        <p:nvGrpSpPr>
          <p:cNvPr id="141" name="Group 77">
            <a:extLst>
              <a:ext uri="{FF2B5EF4-FFF2-40B4-BE49-F238E27FC236}">
                <a16:creationId xmlns:a16="http://schemas.microsoft.com/office/drawing/2014/main" id="{147D74CA-2DA8-1241-A8E8-3EF2E932E88E}"/>
              </a:ext>
            </a:extLst>
          </p:cNvPr>
          <p:cNvGrpSpPr>
            <a:grpSpLocks/>
          </p:cNvGrpSpPr>
          <p:nvPr/>
        </p:nvGrpSpPr>
        <p:grpSpPr bwMode="auto">
          <a:xfrm>
            <a:off x="1655687" y="5113066"/>
            <a:ext cx="1389062" cy="633978"/>
            <a:chOff x="702" y="1746"/>
            <a:chExt cx="1004" cy="486"/>
          </a:xfrm>
        </p:grpSpPr>
        <p:sp>
          <p:nvSpPr>
            <p:cNvPr id="142" name="AutoShape 78">
              <a:extLst>
                <a:ext uri="{FF2B5EF4-FFF2-40B4-BE49-F238E27FC236}">
                  <a16:creationId xmlns:a16="http://schemas.microsoft.com/office/drawing/2014/main" id="{19C72BA2-8506-044E-A290-911BA7AE5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" y="1746"/>
              <a:ext cx="773" cy="486"/>
            </a:xfrm>
            <a:prstGeom prst="can">
              <a:avLst>
                <a:gd name="adj" fmla="val 25000"/>
              </a:avLst>
            </a:prstGeom>
            <a:solidFill>
              <a:srgbClr val="3333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143" name="Text Box 79">
              <a:extLst>
                <a:ext uri="{FF2B5EF4-FFF2-40B4-BE49-F238E27FC236}">
                  <a16:creationId xmlns:a16="http://schemas.microsoft.com/office/drawing/2014/main" id="{DF0A1B9A-EFCF-7042-A14D-D22FE4D35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" y="1851"/>
              <a:ext cx="100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ebay</a:t>
              </a:r>
              <a:r>
                <a:rPr kumimoji="0" lang="en-US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 8734</a:t>
              </a:r>
            </a:p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amazon 1678</a:t>
              </a:r>
              <a:endPara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44" name="Text Box 80">
            <a:extLst>
              <a:ext uri="{FF2B5EF4-FFF2-40B4-BE49-F238E27FC236}">
                <a16:creationId xmlns:a16="http://schemas.microsoft.com/office/drawing/2014/main" id="{EC583638-A99A-9144-B11A-E459DCDD4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963" y="2582111"/>
            <a:ext cx="11400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backend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database</a:t>
            </a:r>
          </a:p>
        </p:txBody>
      </p:sp>
      <p:sp>
        <p:nvSpPr>
          <p:cNvPr id="145" name="AutoShape 327">
            <a:extLst>
              <a:ext uri="{FF2B5EF4-FFF2-40B4-BE49-F238E27FC236}">
                <a16:creationId xmlns:a16="http://schemas.microsoft.com/office/drawing/2014/main" id="{774E3BE6-BFC9-C849-B588-B56E574DA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4838" y="3202824"/>
            <a:ext cx="592138" cy="908050"/>
          </a:xfrm>
          <a:prstGeom prst="can">
            <a:avLst>
              <a:gd name="adj" fmla="val 31004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46" name="Group 63">
            <a:extLst>
              <a:ext uri="{FF2B5EF4-FFF2-40B4-BE49-F238E27FC236}">
                <a16:creationId xmlns:a16="http://schemas.microsoft.com/office/drawing/2014/main" id="{1D650FE6-EFAF-DA42-B6C3-89E2D30D6710}"/>
              </a:ext>
            </a:extLst>
          </p:cNvPr>
          <p:cNvGrpSpPr>
            <a:grpSpLocks/>
          </p:cNvGrpSpPr>
          <p:nvPr/>
        </p:nvGrpSpPr>
        <p:grpSpPr bwMode="auto">
          <a:xfrm>
            <a:off x="6709231" y="1274501"/>
            <a:ext cx="351110" cy="610396"/>
            <a:chOff x="4140" y="429"/>
            <a:chExt cx="1425" cy="2396"/>
          </a:xfrm>
        </p:grpSpPr>
        <p:sp>
          <p:nvSpPr>
            <p:cNvPr id="147" name="Freeform 64">
              <a:extLst>
                <a:ext uri="{FF2B5EF4-FFF2-40B4-BE49-F238E27FC236}">
                  <a16:creationId xmlns:a16="http://schemas.microsoft.com/office/drawing/2014/main" id="{23F46B7A-88B4-C64E-A298-064AE8ED2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48" name="Rectangle 65">
              <a:extLst>
                <a:ext uri="{FF2B5EF4-FFF2-40B4-BE49-F238E27FC236}">
                  <a16:creationId xmlns:a16="http://schemas.microsoft.com/office/drawing/2014/main" id="{932E7E2F-358A-204B-ACA1-ECA34C748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5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149" name="Freeform 66">
              <a:extLst>
                <a:ext uri="{FF2B5EF4-FFF2-40B4-BE49-F238E27FC236}">
                  <a16:creationId xmlns:a16="http://schemas.microsoft.com/office/drawing/2014/main" id="{5AD2CC4E-2BC1-3742-B273-CCF955749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50" name="Freeform 67">
              <a:extLst>
                <a:ext uri="{FF2B5EF4-FFF2-40B4-BE49-F238E27FC236}">
                  <a16:creationId xmlns:a16="http://schemas.microsoft.com/office/drawing/2014/main" id="{1DBFB074-4990-854E-B454-9FF52C6C4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51" name="Rectangle 68">
              <a:extLst>
                <a:ext uri="{FF2B5EF4-FFF2-40B4-BE49-F238E27FC236}">
                  <a16:creationId xmlns:a16="http://schemas.microsoft.com/office/drawing/2014/main" id="{BE0EBEA8-CD1D-5047-B6F1-2FAA1FF32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5"/>
              <a:ext cx="594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grpSp>
          <p:nvGrpSpPr>
            <p:cNvPr id="152" name="Group 69">
              <a:extLst>
                <a:ext uri="{FF2B5EF4-FFF2-40B4-BE49-F238E27FC236}">
                  <a16:creationId xmlns:a16="http://schemas.microsoft.com/office/drawing/2014/main" id="{FB3D83DD-33C0-D64F-AEA3-0EDE478970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77" name="AutoShape 70">
                <a:extLst>
                  <a:ext uri="{FF2B5EF4-FFF2-40B4-BE49-F238E27FC236}">
                    <a16:creationId xmlns:a16="http://schemas.microsoft.com/office/drawing/2014/main" id="{9F58D14A-E308-6E43-8765-29117CEB2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8" name="AutoShape 71">
                <a:extLst>
                  <a:ext uri="{FF2B5EF4-FFF2-40B4-BE49-F238E27FC236}">
                    <a16:creationId xmlns:a16="http://schemas.microsoft.com/office/drawing/2014/main" id="{990E0E9A-D7D4-F540-994A-F5A32D42A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53" name="Rectangle 72">
              <a:extLst>
                <a:ext uri="{FF2B5EF4-FFF2-40B4-BE49-F238E27FC236}">
                  <a16:creationId xmlns:a16="http://schemas.microsoft.com/office/drawing/2014/main" id="{914BF847-475C-7C47-96A4-CAFCCACEC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1"/>
              <a:ext cx="600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grpSp>
          <p:nvGrpSpPr>
            <p:cNvPr id="154" name="Group 73">
              <a:extLst>
                <a:ext uri="{FF2B5EF4-FFF2-40B4-BE49-F238E27FC236}">
                  <a16:creationId xmlns:a16="http://schemas.microsoft.com/office/drawing/2014/main" id="{A276F146-AB6A-8C4E-BD8B-856A510CB0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5" name="AutoShape 74">
                <a:extLst>
                  <a:ext uri="{FF2B5EF4-FFF2-40B4-BE49-F238E27FC236}">
                    <a16:creationId xmlns:a16="http://schemas.microsoft.com/office/drawing/2014/main" id="{FB783255-C8AF-CD4E-84DF-1573DF917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6" name="AutoShape 75">
                <a:extLst>
                  <a:ext uri="{FF2B5EF4-FFF2-40B4-BE49-F238E27FC236}">
                    <a16:creationId xmlns:a16="http://schemas.microsoft.com/office/drawing/2014/main" id="{46E81119-BF44-D945-96D2-7A6A2F19E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5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55" name="Rectangle 76">
              <a:extLst>
                <a:ext uri="{FF2B5EF4-FFF2-40B4-BE49-F238E27FC236}">
                  <a16:creationId xmlns:a16="http://schemas.microsoft.com/office/drawing/2014/main" id="{823BB60D-416A-0746-BBEF-9DC4528B9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6"/>
              <a:ext cx="594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156" name="Rectangle 77">
              <a:extLst>
                <a:ext uri="{FF2B5EF4-FFF2-40B4-BE49-F238E27FC236}">
                  <a16:creationId xmlns:a16="http://schemas.microsoft.com/office/drawing/2014/main" id="{500EA440-64F5-FE43-A9CD-EC38855A5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7"/>
              <a:ext cx="594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grpSp>
          <p:nvGrpSpPr>
            <p:cNvPr id="157" name="Group 78">
              <a:extLst>
                <a:ext uri="{FF2B5EF4-FFF2-40B4-BE49-F238E27FC236}">
                  <a16:creationId xmlns:a16="http://schemas.microsoft.com/office/drawing/2014/main" id="{014CE493-B3CF-454F-97A3-BF80992E34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3" name="AutoShape 79">
                <a:extLst>
                  <a:ext uri="{FF2B5EF4-FFF2-40B4-BE49-F238E27FC236}">
                    <a16:creationId xmlns:a16="http://schemas.microsoft.com/office/drawing/2014/main" id="{40259673-2628-3C41-9A32-A9512F4B2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4" name="AutoShape 80">
                <a:extLst>
                  <a:ext uri="{FF2B5EF4-FFF2-40B4-BE49-F238E27FC236}">
                    <a16:creationId xmlns:a16="http://schemas.microsoft.com/office/drawing/2014/main" id="{F5B75204-14D3-4949-85E6-E03DC0637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58" name="Freeform 81">
              <a:extLst>
                <a:ext uri="{FF2B5EF4-FFF2-40B4-BE49-F238E27FC236}">
                  <a16:creationId xmlns:a16="http://schemas.microsoft.com/office/drawing/2014/main" id="{C088528D-4021-6642-8A80-03351DCF2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grpSp>
          <p:nvGrpSpPr>
            <p:cNvPr id="159" name="Group 82">
              <a:extLst>
                <a:ext uri="{FF2B5EF4-FFF2-40B4-BE49-F238E27FC236}">
                  <a16:creationId xmlns:a16="http://schemas.microsoft.com/office/drawing/2014/main" id="{1859255F-C0C6-124B-9F92-5E236F8BD3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1" name="AutoShape 83">
                <a:extLst>
                  <a:ext uri="{FF2B5EF4-FFF2-40B4-BE49-F238E27FC236}">
                    <a16:creationId xmlns:a16="http://schemas.microsoft.com/office/drawing/2014/main" id="{C035ED52-DDB2-C843-9FFF-5BC45A6C0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2" name="AutoShape 84">
                <a:extLst>
                  <a:ext uri="{FF2B5EF4-FFF2-40B4-BE49-F238E27FC236}">
                    <a16:creationId xmlns:a16="http://schemas.microsoft.com/office/drawing/2014/main" id="{E3C20259-037C-3641-A789-24D0DCCDC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60" name="Rectangle 85">
              <a:extLst>
                <a:ext uri="{FF2B5EF4-FFF2-40B4-BE49-F238E27FC236}">
                  <a16:creationId xmlns:a16="http://schemas.microsoft.com/office/drawing/2014/main" id="{AAA45EA2-DB28-264A-8894-70368F48D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161" name="Freeform 86">
              <a:extLst>
                <a:ext uri="{FF2B5EF4-FFF2-40B4-BE49-F238E27FC236}">
                  <a16:creationId xmlns:a16="http://schemas.microsoft.com/office/drawing/2014/main" id="{056A9634-8A28-174F-BB52-3C9B4E969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62" name="Freeform 87">
              <a:extLst>
                <a:ext uri="{FF2B5EF4-FFF2-40B4-BE49-F238E27FC236}">
                  <a16:creationId xmlns:a16="http://schemas.microsoft.com/office/drawing/2014/main" id="{28B4EE70-3F36-D84A-BBF7-26FCDCAB2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63" name="Oval 88">
              <a:extLst>
                <a:ext uri="{FF2B5EF4-FFF2-40B4-BE49-F238E27FC236}">
                  <a16:creationId xmlns:a16="http://schemas.microsoft.com/office/drawing/2014/main" id="{AFA23CDD-2C19-364F-8CB6-E34A3A50A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164" name="Freeform 89">
              <a:extLst>
                <a:ext uri="{FF2B5EF4-FFF2-40B4-BE49-F238E27FC236}">
                  <a16:creationId xmlns:a16="http://schemas.microsoft.com/office/drawing/2014/main" id="{C80FF08C-B05A-5742-B82B-9D6BFBFA2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65" name="AutoShape 90">
              <a:extLst>
                <a:ext uri="{FF2B5EF4-FFF2-40B4-BE49-F238E27FC236}">
                  <a16:creationId xmlns:a16="http://schemas.microsoft.com/office/drawing/2014/main" id="{D46EF758-7531-924C-8A33-5AC571E08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166" name="AutoShape 91">
              <a:extLst>
                <a:ext uri="{FF2B5EF4-FFF2-40B4-BE49-F238E27FC236}">
                  <a16:creationId xmlns:a16="http://schemas.microsoft.com/office/drawing/2014/main" id="{E252E208-3522-884B-9DE7-7EB157685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2"/>
              <a:ext cx="1067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167" name="Oval 92">
              <a:extLst>
                <a:ext uri="{FF2B5EF4-FFF2-40B4-BE49-F238E27FC236}">
                  <a16:creationId xmlns:a16="http://schemas.microsoft.com/office/drawing/2014/main" id="{957DD520-6280-3E4E-BAD7-651F51413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168" name="Oval 93">
              <a:extLst>
                <a:ext uri="{FF2B5EF4-FFF2-40B4-BE49-F238E27FC236}">
                  <a16:creationId xmlns:a16="http://schemas.microsoft.com/office/drawing/2014/main" id="{ECF80637-5F56-1F4E-A6A8-ED0FA8AC5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69" name="Oval 94">
              <a:extLst>
                <a:ext uri="{FF2B5EF4-FFF2-40B4-BE49-F238E27FC236}">
                  <a16:creationId xmlns:a16="http://schemas.microsoft.com/office/drawing/2014/main" id="{FFEB5237-B81D-9B45-A444-21BB49902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170" name="Rectangle 95">
              <a:extLst>
                <a:ext uri="{FF2B5EF4-FFF2-40B4-BE49-F238E27FC236}">
                  <a16:creationId xmlns:a16="http://schemas.microsoft.com/office/drawing/2014/main" id="{8C2A523A-6ED6-094A-8260-B51956D79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79" name="Group 96">
            <a:extLst>
              <a:ext uri="{FF2B5EF4-FFF2-40B4-BE49-F238E27FC236}">
                <a16:creationId xmlns:a16="http://schemas.microsoft.com/office/drawing/2014/main" id="{079DFC6E-4E8A-7B4D-8113-190A0989D0FB}"/>
              </a:ext>
            </a:extLst>
          </p:cNvPr>
          <p:cNvGrpSpPr>
            <a:grpSpLocks/>
          </p:cNvGrpSpPr>
          <p:nvPr/>
        </p:nvGrpSpPr>
        <p:grpSpPr bwMode="auto">
          <a:xfrm>
            <a:off x="2734523" y="1369488"/>
            <a:ext cx="667783" cy="586047"/>
            <a:chOff x="-44" y="1473"/>
            <a:chExt cx="981" cy="1105"/>
          </a:xfrm>
        </p:grpSpPr>
        <p:pic>
          <p:nvPicPr>
            <p:cNvPr id="180" name="Picture 97" descr="desktop_computer_stylized_medium">
              <a:extLst>
                <a:ext uri="{FF2B5EF4-FFF2-40B4-BE49-F238E27FC236}">
                  <a16:creationId xmlns:a16="http://schemas.microsoft.com/office/drawing/2014/main" id="{FB14A9C2-A921-3747-8B81-81EE51820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" name="Freeform 98">
              <a:extLst>
                <a:ext uri="{FF2B5EF4-FFF2-40B4-BE49-F238E27FC236}">
                  <a16:creationId xmlns:a16="http://schemas.microsoft.com/office/drawing/2014/main" id="{9C2960BD-B3C9-AE44-9E68-217EF326B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88" name="Line 15">
            <a:extLst>
              <a:ext uri="{FF2B5EF4-FFF2-40B4-BE49-F238E27FC236}">
                <a16:creationId xmlns:a16="http://schemas.microsoft.com/office/drawing/2014/main" id="{9030FA43-2615-A74C-949D-871EDD5258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9897" y="1993139"/>
            <a:ext cx="510" cy="4465805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89" name="Text Box 37">
            <a:extLst>
              <a:ext uri="{FF2B5EF4-FFF2-40B4-BE49-F238E27FC236}">
                <a16:creationId xmlns:a16="http://schemas.microsoft.com/office/drawing/2014/main" id="{7717F97B-37DE-2442-8F9E-81FB9F33A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707" y="6459827"/>
            <a:ext cx="519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time</a:t>
            </a:r>
          </a:p>
        </p:txBody>
      </p:sp>
      <p:sp>
        <p:nvSpPr>
          <p:cNvPr id="90" name="Line 15">
            <a:extLst>
              <a:ext uri="{FF2B5EF4-FFF2-40B4-BE49-F238E27FC236}">
                <a16:creationId xmlns:a16="http://schemas.microsoft.com/office/drawing/2014/main" id="{6E5A588C-0539-7140-B8E3-80735DCD2D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67352" y="2001551"/>
            <a:ext cx="510" cy="4465805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1" name="Text Box 37">
            <a:extLst>
              <a:ext uri="{FF2B5EF4-FFF2-40B4-BE49-F238E27FC236}">
                <a16:creationId xmlns:a16="http://schemas.microsoft.com/office/drawing/2014/main" id="{716E4165-7532-204E-993F-D649CD871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162" y="6468239"/>
            <a:ext cx="519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96775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 cookies: comments</a:t>
            </a:r>
            <a:endParaRPr lang="en-US" sz="4400" dirty="0"/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7CD5F1C3-47BC-1645-A288-078B99127C22}"/>
              </a:ext>
            </a:extLst>
          </p:cNvPr>
          <p:cNvSpPr txBox="1">
            <a:spLocks noChangeArrowheads="1"/>
          </p:cNvSpPr>
          <p:nvPr/>
        </p:nvSpPr>
        <p:spPr>
          <a:xfrm>
            <a:off x="648049" y="1556443"/>
            <a:ext cx="6034668" cy="26416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What cookies can be used for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:</a:t>
            </a:r>
          </a:p>
          <a:p>
            <a:pPr>
              <a:lnSpc>
                <a:spcPct val="75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authorization</a:t>
            </a:r>
          </a:p>
          <a:p>
            <a:pPr>
              <a:lnSpc>
                <a:spcPct val="75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shopping carts</a:t>
            </a:r>
          </a:p>
          <a:p>
            <a:pPr>
              <a:lnSpc>
                <a:spcPct val="75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recommendations</a:t>
            </a:r>
          </a:p>
          <a:p>
            <a:pPr>
              <a:lnSpc>
                <a:spcPct val="75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user session state (Web e-mail)</a:t>
            </a:r>
          </a:p>
        </p:txBody>
      </p:sp>
      <p:sp>
        <p:nvSpPr>
          <p:cNvPr id="89" name="Rectangle 13">
            <a:extLst>
              <a:ext uri="{FF2B5EF4-FFF2-40B4-BE49-F238E27FC236}">
                <a16:creationId xmlns:a16="http://schemas.microsoft.com/office/drawing/2014/main" id="{BC2253F6-EA38-7C47-9CAD-4C2EC6BB2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291" y="1568189"/>
            <a:ext cx="3810000" cy="3553646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cookies and privacy:</a:t>
            </a:r>
          </a:p>
          <a:p>
            <a:pPr>
              <a:lnSpc>
                <a:spcPct val="90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dirty="0">
                <a:latin typeface="+mn-lt"/>
              </a:rPr>
              <a:t>cookies permit sites to </a:t>
            </a:r>
            <a:r>
              <a:rPr lang="en-US" altLang="en-US" sz="2400" i="1" dirty="0">
                <a:latin typeface="+mn-lt"/>
              </a:rPr>
              <a:t>learn</a:t>
            </a:r>
            <a:r>
              <a:rPr lang="en-US" altLang="en-US" sz="2400" dirty="0">
                <a:latin typeface="+mn-lt"/>
              </a:rPr>
              <a:t> a lot about you on their site.</a:t>
            </a:r>
          </a:p>
          <a:p>
            <a:pPr>
              <a:lnSpc>
                <a:spcPct val="90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dirty="0">
                <a:latin typeface="+mn-lt"/>
              </a:rPr>
              <a:t>third party persistent cookies (tracking cookies) allow common identity (cookie value) to be tracked across multiple web sites</a:t>
            </a:r>
          </a:p>
        </p:txBody>
      </p:sp>
      <p:sp>
        <p:nvSpPr>
          <p:cNvPr id="90" name="Text Box 14">
            <a:extLst>
              <a:ext uri="{FF2B5EF4-FFF2-40B4-BE49-F238E27FC236}">
                <a16:creationId xmlns:a16="http://schemas.microsoft.com/office/drawing/2014/main" id="{D023EC46-D7D8-D04C-9048-D7EFE18FF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9568" y="1325611"/>
            <a:ext cx="838691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99"/>
                </a:solidFill>
                <a:latin typeface="+mn-lt"/>
              </a:rPr>
              <a:t>aside</a:t>
            </a:r>
          </a:p>
        </p:txBody>
      </p:sp>
      <p:sp>
        <p:nvSpPr>
          <p:cNvPr id="91" name="Rectangle 15">
            <a:extLst>
              <a:ext uri="{FF2B5EF4-FFF2-40B4-BE49-F238E27FC236}">
                <a16:creationId xmlns:a16="http://schemas.microsoft.com/office/drawing/2014/main" id="{2C2FE22D-B17F-7C44-AE2F-824976586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562" y="3980757"/>
            <a:ext cx="6267067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i="1" dirty="0">
                <a:solidFill>
                  <a:srgbClr val="CC0000"/>
                </a:solidFill>
                <a:latin typeface="+mn-lt"/>
              </a:rPr>
              <a:t>Challenge: How to keep </a:t>
            </a:r>
            <a:r>
              <a:rPr lang="en-US" altLang="ja-JP" sz="3200" i="1" dirty="0">
                <a:solidFill>
                  <a:srgbClr val="CC0000"/>
                </a:solidFill>
                <a:latin typeface="+mn-lt"/>
              </a:rPr>
              <a:t>state?</a:t>
            </a:r>
          </a:p>
          <a:p>
            <a:pPr>
              <a:lnSpc>
                <a:spcPct val="90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at protocol endpoints: </a:t>
            </a:r>
            <a:r>
              <a:rPr lang="en-US" altLang="en-US" sz="2800" dirty="0">
                <a:latin typeface="+mn-lt"/>
              </a:rPr>
              <a:t>maintain state at sender/receiver over multiple transactions</a:t>
            </a:r>
          </a:p>
          <a:p>
            <a:pPr>
              <a:lnSpc>
                <a:spcPct val="90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in messages: </a:t>
            </a:r>
            <a:r>
              <a:rPr lang="en-US" altLang="en-US" sz="2800" dirty="0">
                <a:latin typeface="+mn-lt"/>
              </a:rPr>
              <a:t>cookies </a:t>
            </a:r>
            <a:r>
              <a:rPr lang="en-US" altLang="en-US" sz="2800" dirty="0" err="1">
                <a:latin typeface="+mn-lt"/>
              </a:rPr>
              <a:t>inHTTP</a:t>
            </a:r>
            <a:r>
              <a:rPr lang="en-US" altLang="en-US" sz="2800" dirty="0">
                <a:latin typeface="+mn-lt"/>
              </a:rPr>
              <a:t> messages carry state</a:t>
            </a:r>
          </a:p>
        </p:txBody>
      </p:sp>
    </p:spTree>
    <p:extLst>
      <p:ext uri="{BB962C8B-B14F-4D97-AF65-F5344CB8AC3E}">
        <p14:creationId xmlns:p14="http://schemas.microsoft.com/office/powerpoint/2010/main" val="304870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6F16EAD-947A-F745-A3C4-3EFB3BE96F80}"/>
              </a:ext>
            </a:extLst>
          </p:cNvPr>
          <p:cNvGrpSpPr/>
          <p:nvPr/>
        </p:nvGrpSpPr>
        <p:grpSpPr>
          <a:xfrm>
            <a:off x="7656647" y="6178318"/>
            <a:ext cx="1497435" cy="336355"/>
            <a:chOff x="7656647" y="6178318"/>
            <a:chExt cx="1497435" cy="33635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DFF3FB4-0243-904E-82A0-58B319486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28246" y="6178318"/>
              <a:ext cx="125836" cy="16022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ED2D1A-6CC2-5449-8FA1-0BC8EF764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6647" y="6354452"/>
              <a:ext cx="125836" cy="160221"/>
            </a:xfrm>
            <a:prstGeom prst="rect">
              <a:avLst/>
            </a:prstGeom>
          </p:spPr>
        </p:pic>
      </p:grp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89E9DC05-F242-AC44-9A35-CA1421B60926}"/>
              </a:ext>
            </a:extLst>
          </p:cNvPr>
          <p:cNvSpPr txBox="1">
            <a:spLocks/>
          </p:cNvSpPr>
          <p:nvPr/>
        </p:nvSpPr>
        <p:spPr>
          <a:xfrm>
            <a:off x="809241" y="1870563"/>
            <a:ext cx="7032051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Principles of network applications</a:t>
            </a:r>
          </a:p>
          <a:p>
            <a:pPr marL="347663" indent="-347663">
              <a:defRPr/>
            </a:pPr>
            <a:r>
              <a:rPr lang="en-US" sz="3200" dirty="0">
                <a:cs typeface="Calibri" panose="020F0502020204030204" pitchFamily="34" charset="0"/>
              </a:rPr>
              <a:t>Web and HTTP </a:t>
            </a:r>
            <a:r>
              <a:rPr lang="en-US" sz="2400" dirty="0">
                <a:cs typeface="Calibri" panose="020F0502020204030204" pitchFamily="34" charset="0"/>
              </a:rPr>
              <a:t>(part 1)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E-mail, SMTP, IMAP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The Domain Name System: 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video streaming, CDNs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 marL="401638" indent="-401638">
              <a:defRPr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1B6935F-79C8-8149-92D9-066456A437E6}"/>
              </a:ext>
            </a:extLst>
          </p:cNvPr>
          <p:cNvSpPr txBox="1">
            <a:spLocks/>
          </p:cNvSpPr>
          <p:nvPr/>
        </p:nvSpPr>
        <p:spPr>
          <a:xfrm>
            <a:off x="724908" y="518072"/>
            <a:ext cx="6551791" cy="1116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6000" dirty="0">
                <a:cs typeface="Calibri" panose="020F0502020204030204" pitchFamily="34" charset="0"/>
              </a:rPr>
              <a:t>Application Layer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3989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Web and HTTP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AB7AFB9-05B7-8F45-B2AB-A2B2DBC22CCE}"/>
              </a:ext>
            </a:extLst>
          </p:cNvPr>
          <p:cNvSpPr txBox="1">
            <a:spLocks noChangeArrowheads="1"/>
          </p:cNvSpPr>
          <p:nvPr/>
        </p:nvSpPr>
        <p:spPr>
          <a:xfrm>
            <a:off x="669395" y="1559756"/>
            <a:ext cx="10774192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3200" i="1" dirty="0">
                <a:ea typeface="ＭＳ Ｐゴシック" panose="020B0600070205080204" pitchFamily="34" charset="-128"/>
              </a:rPr>
              <a:t>First, a quick review…</a:t>
            </a:r>
          </a:p>
          <a:p>
            <a:pPr marL="460375" indent="-330200"/>
            <a:r>
              <a:rPr lang="en-US" altLang="en-US" sz="3200" dirty="0">
                <a:ea typeface="ＭＳ Ｐゴシック" panose="020B0600070205080204" pitchFamily="34" charset="-128"/>
              </a:rPr>
              <a:t>web page consists of </a:t>
            </a:r>
            <a:r>
              <a:rPr lang="en-US" altLang="en-US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objects, </a:t>
            </a:r>
            <a:r>
              <a:rPr lang="en-US" altLang="en-US" sz="3200" dirty="0">
                <a:ea typeface="ＭＳ Ｐゴシック" panose="020B0600070205080204" pitchFamily="34" charset="-128"/>
              </a:rPr>
              <a:t>each of</a:t>
            </a:r>
            <a:r>
              <a:rPr lang="en-US" altLang="en-US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</a:rPr>
              <a:t>which can be stored on different Web servers</a:t>
            </a:r>
          </a:p>
          <a:p>
            <a:pPr marL="460375" indent="-330200"/>
            <a:r>
              <a:rPr lang="en-US" altLang="en-US" sz="3200" dirty="0">
                <a:ea typeface="ＭＳ Ｐゴシック" panose="020B0600070205080204" pitchFamily="34" charset="-128"/>
              </a:rPr>
              <a:t>object can be HTML file, JPEG image, Java applet, audio file,…</a:t>
            </a:r>
          </a:p>
          <a:p>
            <a:pPr marL="460375" indent="-330200"/>
            <a:r>
              <a:rPr lang="en-US" altLang="en-US" sz="3200" dirty="0">
                <a:ea typeface="ＭＳ Ｐゴシック" panose="020B0600070205080204" pitchFamily="34" charset="-128"/>
              </a:rPr>
              <a:t>web page consists of </a:t>
            </a: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base HTML-file</a:t>
            </a:r>
            <a:r>
              <a:rPr lang="en-US" altLang="en-US" sz="3200" dirty="0">
                <a:ea typeface="ＭＳ Ｐゴシック" panose="020B0600070205080204" pitchFamily="34" charset="-128"/>
              </a:rPr>
              <a:t> which includes </a:t>
            </a: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several referenced objects, each </a:t>
            </a:r>
            <a:r>
              <a:rPr lang="en-US" altLang="en-US" sz="3200" dirty="0">
                <a:ea typeface="ＭＳ Ｐゴシック" panose="020B0600070205080204" pitchFamily="34" charset="-128"/>
              </a:rPr>
              <a:t>addressable by a </a:t>
            </a: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URL, </a:t>
            </a:r>
            <a:r>
              <a:rPr lang="en-US" altLang="en-US" sz="3200" dirty="0">
                <a:ea typeface="ＭＳ Ｐゴシック" panose="020B0600070205080204" pitchFamily="34" charset="-128"/>
              </a:rPr>
              <a:t>e.g.,</a:t>
            </a:r>
          </a:p>
          <a:p>
            <a:pPr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13" name="Group 10">
            <a:extLst>
              <a:ext uri="{FF2B5EF4-FFF2-40B4-BE49-F238E27FC236}">
                <a16:creationId xmlns:a16="http://schemas.microsoft.com/office/drawing/2014/main" id="{A0C8A734-DC35-F347-AF3E-C7E64B7D785E}"/>
              </a:ext>
            </a:extLst>
          </p:cNvPr>
          <p:cNvGrpSpPr>
            <a:grpSpLocks/>
          </p:cNvGrpSpPr>
          <p:nvPr/>
        </p:nvGrpSpPr>
        <p:grpSpPr bwMode="auto">
          <a:xfrm>
            <a:off x="2463366" y="4853073"/>
            <a:ext cx="5310188" cy="1144588"/>
            <a:chOff x="788" y="2955"/>
            <a:chExt cx="3345" cy="721"/>
          </a:xfrm>
        </p:grpSpPr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07B49400-3628-264C-8D3A-69378F85C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" y="2955"/>
              <a:ext cx="325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 err="1">
                  <a:latin typeface="Courier New" panose="02070309020205020404" pitchFamily="49" charset="0"/>
                </a:rPr>
                <a:t>www.wichita.edu</a:t>
              </a:r>
              <a:r>
                <a:rPr lang="en-US" altLang="en-US" sz="2400" dirty="0">
                  <a:latin typeface="Courier New" panose="02070309020205020404" pitchFamily="49" charset="0"/>
                </a:rPr>
                <a:t>/SoC/</a:t>
              </a:r>
              <a:r>
                <a:rPr lang="en-US" altLang="en-US" sz="2400" dirty="0" err="1">
                  <a:latin typeface="Courier New" panose="02070309020205020404" pitchFamily="49" charset="0"/>
                </a:rPr>
                <a:t>pic.gif</a:t>
              </a:r>
              <a:endParaRPr lang="en-US" altLang="en-US" sz="2400" dirty="0">
                <a:latin typeface="Courier New" panose="02070309020205020404" pitchFamily="49" charset="0"/>
              </a:endParaRPr>
            </a:p>
          </p:txBody>
        </p:sp>
        <p:sp>
          <p:nvSpPr>
            <p:cNvPr id="15" name="AutoShape 6">
              <a:extLst>
                <a:ext uri="{FF2B5EF4-FFF2-40B4-BE49-F238E27FC236}">
                  <a16:creationId xmlns:a16="http://schemas.microsoft.com/office/drawing/2014/main" id="{5B0BF68B-EFB6-904F-A81E-8D4DB716D3B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400">
                <a:latin typeface="Comic Sans MS" panose="030F0902030302020204" pitchFamily="66" charset="0"/>
              </a:endParaRPr>
            </a:p>
          </p:txBody>
        </p:sp>
        <p:sp>
          <p:nvSpPr>
            <p:cNvPr id="16" name="AutoShape 7">
              <a:extLst>
                <a:ext uri="{FF2B5EF4-FFF2-40B4-BE49-F238E27FC236}">
                  <a16:creationId xmlns:a16="http://schemas.microsoft.com/office/drawing/2014/main" id="{BF004AC2-43AC-6449-B799-0D73A5E5822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501" y="2800"/>
              <a:ext cx="48" cy="1028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400">
                <a:latin typeface="Comic Sans MS" panose="030F0902030302020204" pitchFamily="66" charset="0"/>
              </a:endParaRPr>
            </a:p>
          </p:txBody>
        </p:sp>
        <p:sp>
          <p:nvSpPr>
            <p:cNvPr id="17" name="Text Box 8">
              <a:extLst>
                <a:ext uri="{FF2B5EF4-FFF2-40B4-BE49-F238E27FC236}">
                  <a16:creationId xmlns:a16="http://schemas.microsoft.com/office/drawing/2014/main" id="{4D5B851A-267A-1546-B45E-931C3F7AF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9" y="3388"/>
              <a:ext cx="10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host name</a:t>
              </a:r>
            </a:p>
          </p:txBody>
        </p:sp>
        <p:sp>
          <p:nvSpPr>
            <p:cNvPr id="18" name="Text Box 9">
              <a:extLst>
                <a:ext uri="{FF2B5EF4-FFF2-40B4-BE49-F238E27FC236}">
                  <a16:creationId xmlns:a16="http://schemas.microsoft.com/office/drawing/2014/main" id="{4EA9C80E-6BB3-B44E-A522-3C7B027B4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5" y="3382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/>
                <a:t>path</a:t>
              </a:r>
              <a:r>
                <a:rPr lang="en-US" altLang="en-US" sz="2400" dirty="0">
                  <a:latin typeface="Comic Sans MS" panose="030F0902030302020204" pitchFamily="66" charset="0"/>
                </a:rPr>
                <a:t> </a:t>
              </a:r>
              <a:r>
                <a:rPr lang="en-US" altLang="en-US" sz="2400" dirty="0"/>
                <a:t>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338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9" y="650420"/>
            <a:ext cx="6551791" cy="1116709"/>
          </a:xfrm>
        </p:spPr>
        <p:txBody>
          <a:bodyPr>
            <a:normAutofit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Application Layer</a:t>
            </a:r>
            <a:endParaRPr lang="en-US" sz="6000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E80D33AB-7EB4-3D47-99C5-4731F29CD92E}"/>
              </a:ext>
            </a:extLst>
          </p:cNvPr>
          <p:cNvSpPr txBox="1">
            <a:spLocks/>
          </p:cNvSpPr>
          <p:nvPr/>
        </p:nvSpPr>
        <p:spPr>
          <a:xfrm>
            <a:off x="809241" y="1870563"/>
            <a:ext cx="7032051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Principles of network applications</a:t>
            </a:r>
          </a:p>
          <a:p>
            <a:pPr marL="347663" indent="-347663">
              <a:defRPr/>
            </a:pPr>
            <a:r>
              <a:rPr lang="en-US" sz="3200" dirty="0">
                <a:cs typeface="Calibri" panose="020F0502020204030204" pitchFamily="34" charset="0"/>
              </a:rPr>
              <a:t>Web and HTTP </a:t>
            </a:r>
            <a:r>
              <a:rPr lang="en-US" sz="2400" dirty="0">
                <a:cs typeface="Calibri" panose="020F0502020204030204" pitchFamily="34" charset="0"/>
              </a:rPr>
              <a:t>(part 2)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E-mail, SMTP, IMAP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The Domain Name System: 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video streaming, CDNs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 marL="401638" indent="-401638">
              <a:defRPr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33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Web caches</a:t>
            </a:r>
            <a:endParaRPr lang="en-US" sz="4400" dirty="0"/>
          </a:p>
        </p:txBody>
      </p:sp>
      <p:grpSp>
        <p:nvGrpSpPr>
          <p:cNvPr id="8" name="Group 171">
            <a:extLst>
              <a:ext uri="{FF2B5EF4-FFF2-40B4-BE49-F238E27FC236}">
                <a16:creationId xmlns:a16="http://schemas.microsoft.com/office/drawing/2014/main" id="{E76E25C6-83D0-304F-B3E3-A37D3DAE7B5C}"/>
              </a:ext>
            </a:extLst>
          </p:cNvPr>
          <p:cNvGrpSpPr>
            <a:grpSpLocks/>
          </p:cNvGrpSpPr>
          <p:nvPr/>
        </p:nvGrpSpPr>
        <p:grpSpPr bwMode="auto">
          <a:xfrm>
            <a:off x="6272213" y="2445088"/>
            <a:ext cx="687387" cy="763588"/>
            <a:chOff x="-44" y="1473"/>
            <a:chExt cx="981" cy="1105"/>
          </a:xfrm>
        </p:grpSpPr>
        <p:pic>
          <p:nvPicPr>
            <p:cNvPr id="10" name="Picture 172" descr="desktop_computer_stylized_medium">
              <a:extLst>
                <a:ext uri="{FF2B5EF4-FFF2-40B4-BE49-F238E27FC236}">
                  <a16:creationId xmlns:a16="http://schemas.microsoft.com/office/drawing/2014/main" id="{CB2AE99F-D134-A74A-947C-5E7B017C1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Freeform 173">
              <a:extLst>
                <a:ext uri="{FF2B5EF4-FFF2-40B4-BE49-F238E27FC236}">
                  <a16:creationId xmlns:a16="http://schemas.microsoft.com/office/drawing/2014/main" id="{CC3CBC7E-C664-ED4A-8BFE-4C6C0A390F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02">
            <a:extLst>
              <a:ext uri="{FF2B5EF4-FFF2-40B4-BE49-F238E27FC236}">
                <a16:creationId xmlns:a16="http://schemas.microsoft.com/office/drawing/2014/main" id="{341AE079-CB6E-AE4A-A6CF-6667D0BCC3A6}"/>
              </a:ext>
            </a:extLst>
          </p:cNvPr>
          <p:cNvGrpSpPr>
            <a:grpSpLocks/>
          </p:cNvGrpSpPr>
          <p:nvPr/>
        </p:nvGrpSpPr>
        <p:grpSpPr bwMode="auto">
          <a:xfrm>
            <a:off x="6337300" y="4318338"/>
            <a:ext cx="687388" cy="763588"/>
            <a:chOff x="-44" y="1473"/>
            <a:chExt cx="981" cy="1105"/>
          </a:xfrm>
        </p:grpSpPr>
        <p:pic>
          <p:nvPicPr>
            <p:cNvPr id="13" name="Picture 103" descr="desktop_computer_stylized_medium">
              <a:extLst>
                <a:ext uri="{FF2B5EF4-FFF2-40B4-BE49-F238E27FC236}">
                  <a16:creationId xmlns:a16="http://schemas.microsoft.com/office/drawing/2014/main" id="{0F7D667F-14F5-8947-8466-5A2508D1F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104">
              <a:extLst>
                <a:ext uri="{FF2B5EF4-FFF2-40B4-BE49-F238E27FC236}">
                  <a16:creationId xmlns:a16="http://schemas.microsoft.com/office/drawing/2014/main" id="{1CCE495C-FE29-374C-9BCD-5BFBA55DE7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8" name="Group 105">
            <a:extLst>
              <a:ext uri="{FF2B5EF4-FFF2-40B4-BE49-F238E27FC236}">
                <a16:creationId xmlns:a16="http://schemas.microsoft.com/office/drawing/2014/main" id="{713D2680-FE84-BF45-82AB-42E37E22BD97}"/>
              </a:ext>
            </a:extLst>
          </p:cNvPr>
          <p:cNvGrpSpPr>
            <a:grpSpLocks/>
          </p:cNvGrpSpPr>
          <p:nvPr/>
        </p:nvGrpSpPr>
        <p:grpSpPr bwMode="auto">
          <a:xfrm>
            <a:off x="10423525" y="2586376"/>
            <a:ext cx="433388" cy="715962"/>
            <a:chOff x="4140" y="429"/>
            <a:chExt cx="1425" cy="2396"/>
          </a:xfrm>
        </p:grpSpPr>
        <p:sp>
          <p:nvSpPr>
            <p:cNvPr id="49" name="Freeform 106">
              <a:extLst>
                <a:ext uri="{FF2B5EF4-FFF2-40B4-BE49-F238E27FC236}">
                  <a16:creationId xmlns:a16="http://schemas.microsoft.com/office/drawing/2014/main" id="{F351644B-40EC-1643-B55C-BD6490B42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107">
              <a:extLst>
                <a:ext uri="{FF2B5EF4-FFF2-40B4-BE49-F238E27FC236}">
                  <a16:creationId xmlns:a16="http://schemas.microsoft.com/office/drawing/2014/main" id="{C431E1A6-A308-714C-9DB4-CD66A6C1E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1" name="Freeform 108">
              <a:extLst>
                <a:ext uri="{FF2B5EF4-FFF2-40B4-BE49-F238E27FC236}">
                  <a16:creationId xmlns:a16="http://schemas.microsoft.com/office/drawing/2014/main" id="{31CFCE65-E538-0841-8EF3-0F63DB894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09">
              <a:extLst>
                <a:ext uri="{FF2B5EF4-FFF2-40B4-BE49-F238E27FC236}">
                  <a16:creationId xmlns:a16="http://schemas.microsoft.com/office/drawing/2014/main" id="{ECC9C409-7630-F84A-B584-5C94715A6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110">
              <a:extLst>
                <a:ext uri="{FF2B5EF4-FFF2-40B4-BE49-F238E27FC236}">
                  <a16:creationId xmlns:a16="http://schemas.microsoft.com/office/drawing/2014/main" id="{F46717B0-272A-7C4F-B732-92EEC8E77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54" name="Group 111">
              <a:extLst>
                <a:ext uri="{FF2B5EF4-FFF2-40B4-BE49-F238E27FC236}">
                  <a16:creationId xmlns:a16="http://schemas.microsoft.com/office/drawing/2014/main" id="{F4ACB840-83DF-404B-A66F-DEBB07186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" name="AutoShape 112">
                <a:extLst>
                  <a:ext uri="{FF2B5EF4-FFF2-40B4-BE49-F238E27FC236}">
                    <a16:creationId xmlns:a16="http://schemas.microsoft.com/office/drawing/2014/main" id="{A911B0DC-A8C2-124C-9C82-2A735A79B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80" name="AutoShape 113">
                <a:extLst>
                  <a:ext uri="{FF2B5EF4-FFF2-40B4-BE49-F238E27FC236}">
                    <a16:creationId xmlns:a16="http://schemas.microsoft.com/office/drawing/2014/main" id="{9F0B8CE7-288A-EE43-A6E4-C3D97C626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55" name="Rectangle 114">
              <a:extLst>
                <a:ext uri="{FF2B5EF4-FFF2-40B4-BE49-F238E27FC236}">
                  <a16:creationId xmlns:a16="http://schemas.microsoft.com/office/drawing/2014/main" id="{766D4B94-8E57-804B-B018-819DFD6CD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56" name="Group 115">
              <a:extLst>
                <a:ext uri="{FF2B5EF4-FFF2-40B4-BE49-F238E27FC236}">
                  <a16:creationId xmlns:a16="http://schemas.microsoft.com/office/drawing/2014/main" id="{D994FF4C-7626-D748-A12D-5D1C5FEE1A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7" name="AutoShape 116">
                <a:extLst>
                  <a:ext uri="{FF2B5EF4-FFF2-40B4-BE49-F238E27FC236}">
                    <a16:creationId xmlns:a16="http://schemas.microsoft.com/office/drawing/2014/main" id="{198A1BC7-4B65-BC4C-8A29-B983D8E1F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78" name="AutoShape 117">
                <a:extLst>
                  <a:ext uri="{FF2B5EF4-FFF2-40B4-BE49-F238E27FC236}">
                    <a16:creationId xmlns:a16="http://schemas.microsoft.com/office/drawing/2014/main" id="{40DD27E4-9779-CF42-BFDD-6696DFFFA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7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57" name="Rectangle 118">
              <a:extLst>
                <a:ext uri="{FF2B5EF4-FFF2-40B4-BE49-F238E27FC236}">
                  <a16:creationId xmlns:a16="http://schemas.microsoft.com/office/drawing/2014/main" id="{ACA44148-7C10-3C49-BB35-5101746C9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8" name="Rectangle 119">
              <a:extLst>
                <a:ext uri="{FF2B5EF4-FFF2-40B4-BE49-F238E27FC236}">
                  <a16:creationId xmlns:a16="http://schemas.microsoft.com/office/drawing/2014/main" id="{4E7711E0-C3F4-3F44-939E-C5EB99D29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59" name="Group 120">
              <a:extLst>
                <a:ext uri="{FF2B5EF4-FFF2-40B4-BE49-F238E27FC236}">
                  <a16:creationId xmlns:a16="http://schemas.microsoft.com/office/drawing/2014/main" id="{67EE5E5B-A672-4948-A190-6619EF0F4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5" name="AutoShape 121">
                <a:extLst>
                  <a:ext uri="{FF2B5EF4-FFF2-40B4-BE49-F238E27FC236}">
                    <a16:creationId xmlns:a16="http://schemas.microsoft.com/office/drawing/2014/main" id="{05F4D1D6-814A-6E46-A67F-0AB27A8D1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76" name="AutoShape 122">
                <a:extLst>
                  <a:ext uri="{FF2B5EF4-FFF2-40B4-BE49-F238E27FC236}">
                    <a16:creationId xmlns:a16="http://schemas.microsoft.com/office/drawing/2014/main" id="{B26FB4DB-5CE0-0547-A9EF-8F3F889E2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60" name="Freeform 123">
              <a:extLst>
                <a:ext uri="{FF2B5EF4-FFF2-40B4-BE49-F238E27FC236}">
                  <a16:creationId xmlns:a16="http://schemas.microsoft.com/office/drawing/2014/main" id="{06773D0F-8045-BA4B-A438-853ED5C1E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" name="Group 124">
              <a:extLst>
                <a:ext uri="{FF2B5EF4-FFF2-40B4-BE49-F238E27FC236}">
                  <a16:creationId xmlns:a16="http://schemas.microsoft.com/office/drawing/2014/main" id="{2289418B-58E5-6F41-8BA5-C30F733D8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3" name="AutoShape 125">
                <a:extLst>
                  <a:ext uri="{FF2B5EF4-FFF2-40B4-BE49-F238E27FC236}">
                    <a16:creationId xmlns:a16="http://schemas.microsoft.com/office/drawing/2014/main" id="{38E6EBDC-7542-364B-BAB0-D30286482B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74" name="AutoShape 126">
                <a:extLst>
                  <a:ext uri="{FF2B5EF4-FFF2-40B4-BE49-F238E27FC236}">
                    <a16:creationId xmlns:a16="http://schemas.microsoft.com/office/drawing/2014/main" id="{54B2EB69-B7C9-EC42-B99F-19CC17D5E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62" name="Rectangle 127">
              <a:extLst>
                <a:ext uri="{FF2B5EF4-FFF2-40B4-BE49-F238E27FC236}">
                  <a16:creationId xmlns:a16="http://schemas.microsoft.com/office/drawing/2014/main" id="{08BCE1F3-76AF-E441-89A0-DA57E700E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63" name="Freeform 128">
              <a:extLst>
                <a:ext uri="{FF2B5EF4-FFF2-40B4-BE49-F238E27FC236}">
                  <a16:creationId xmlns:a16="http://schemas.microsoft.com/office/drawing/2014/main" id="{4B174135-D9EA-854A-9853-AC5CCDD44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29">
              <a:extLst>
                <a:ext uri="{FF2B5EF4-FFF2-40B4-BE49-F238E27FC236}">
                  <a16:creationId xmlns:a16="http://schemas.microsoft.com/office/drawing/2014/main" id="{927D55DC-6C82-634A-B79C-B427EAAD4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Oval 130">
              <a:extLst>
                <a:ext uri="{FF2B5EF4-FFF2-40B4-BE49-F238E27FC236}">
                  <a16:creationId xmlns:a16="http://schemas.microsoft.com/office/drawing/2014/main" id="{3BB31101-2EB7-F44D-8AA6-0366039E9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66" name="Freeform 131">
              <a:extLst>
                <a:ext uri="{FF2B5EF4-FFF2-40B4-BE49-F238E27FC236}">
                  <a16:creationId xmlns:a16="http://schemas.microsoft.com/office/drawing/2014/main" id="{79253978-26CE-7249-A74C-F9743D4FB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AutoShape 132">
              <a:extLst>
                <a:ext uri="{FF2B5EF4-FFF2-40B4-BE49-F238E27FC236}">
                  <a16:creationId xmlns:a16="http://schemas.microsoft.com/office/drawing/2014/main" id="{D2E63390-A569-3942-9FC4-1FAF9A9C7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68" name="AutoShape 133">
              <a:extLst>
                <a:ext uri="{FF2B5EF4-FFF2-40B4-BE49-F238E27FC236}">
                  <a16:creationId xmlns:a16="http://schemas.microsoft.com/office/drawing/2014/main" id="{76E84029-5A5D-0B43-A027-68F72A0B1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69" name="Oval 134">
              <a:extLst>
                <a:ext uri="{FF2B5EF4-FFF2-40B4-BE49-F238E27FC236}">
                  <a16:creationId xmlns:a16="http://schemas.microsoft.com/office/drawing/2014/main" id="{3E213C1D-2C02-AD4C-9E3D-D83B7E9B8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70" name="Oval 135">
              <a:extLst>
                <a:ext uri="{FF2B5EF4-FFF2-40B4-BE49-F238E27FC236}">
                  <a16:creationId xmlns:a16="http://schemas.microsoft.com/office/drawing/2014/main" id="{8AAFA532-A081-384C-AB75-218BDC209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71" name="Oval 136">
              <a:extLst>
                <a:ext uri="{FF2B5EF4-FFF2-40B4-BE49-F238E27FC236}">
                  <a16:creationId xmlns:a16="http://schemas.microsoft.com/office/drawing/2014/main" id="{56B5635A-EB88-0440-8FBB-410A578DE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72" name="Rectangle 137">
              <a:extLst>
                <a:ext uri="{FF2B5EF4-FFF2-40B4-BE49-F238E27FC236}">
                  <a16:creationId xmlns:a16="http://schemas.microsoft.com/office/drawing/2014/main" id="{DB35C1A6-F8F8-A34C-83A8-1C5F2BC02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sp>
        <p:nvSpPr>
          <p:cNvPr id="81" name="Rectangle 3">
            <a:extLst>
              <a:ext uri="{FF2B5EF4-FFF2-40B4-BE49-F238E27FC236}">
                <a16:creationId xmlns:a16="http://schemas.microsoft.com/office/drawing/2014/main" id="{0E93D937-D6CD-8B48-B770-F30B1D0D993E}"/>
              </a:ext>
            </a:extLst>
          </p:cNvPr>
          <p:cNvSpPr txBox="1">
            <a:spLocks noChangeArrowheads="1"/>
          </p:cNvSpPr>
          <p:nvPr/>
        </p:nvSpPr>
        <p:spPr>
          <a:xfrm>
            <a:off x="794606" y="2233994"/>
            <a:ext cx="4908362" cy="37623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33363"/>
            <a:r>
              <a:rPr lang="en-US" altLang="en-US" dirty="0">
                <a:ea typeface="ＭＳ Ｐゴシック" panose="020B0600070205080204" pitchFamily="34" charset="-128"/>
              </a:rPr>
              <a:t>user configures browser to point to a (local) </a:t>
            </a:r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Web cache</a:t>
            </a:r>
          </a:p>
          <a:p>
            <a:pPr marL="233363" indent="-233363"/>
            <a:r>
              <a:rPr lang="en-US" altLang="en-US" dirty="0">
                <a:ea typeface="ＭＳ Ｐゴシック" panose="020B0600070205080204" pitchFamily="34" charset="-128"/>
              </a:rPr>
              <a:t>browser sends all HTTP requests to cache</a:t>
            </a:r>
          </a:p>
          <a:p>
            <a:pPr marL="685800" lvl="1" indent="-228600"/>
            <a:r>
              <a:rPr lang="en-US" altLang="en-US" sz="2800" i="1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if</a:t>
            </a:r>
            <a:r>
              <a:rPr lang="en-US" altLang="en-US" sz="2800" dirty="0">
                <a:ea typeface="ＭＳ Ｐゴシック" panose="020B0600070205080204" pitchFamily="34" charset="-128"/>
              </a:rPr>
              <a:t> object in cache: cache returns object to client</a:t>
            </a:r>
          </a:p>
          <a:p>
            <a:pPr marL="685800" lvl="1" indent="-228600"/>
            <a:r>
              <a:rPr lang="en-US" altLang="en-US" sz="2800" i="1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else</a:t>
            </a:r>
            <a:r>
              <a:rPr lang="en-US" altLang="en-US" sz="2800" dirty="0">
                <a:ea typeface="ＭＳ Ｐゴシック" panose="020B0600070205080204" pitchFamily="34" charset="-128"/>
              </a:rPr>
              <a:t> cache requests object from origin server, caches received object, then returns object to client</a:t>
            </a:r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333F1EEA-A155-1C41-80CD-10E94B830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380" y="1333500"/>
            <a:ext cx="1029261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i="1" dirty="0">
                <a:solidFill>
                  <a:srgbClr val="CC0000"/>
                </a:solidFill>
                <a:latin typeface="+mn-lt"/>
              </a:rPr>
              <a:t>Goal:</a:t>
            </a:r>
            <a:r>
              <a:rPr lang="en-US" altLang="en-US" sz="3200" dirty="0">
                <a:latin typeface="+mn-lt"/>
              </a:rPr>
              <a:t> satisfy client requests without involving origin server</a:t>
            </a:r>
          </a:p>
        </p:txBody>
      </p:sp>
      <p:sp>
        <p:nvSpPr>
          <p:cNvPr id="83" name="Text Box 6">
            <a:extLst>
              <a:ext uri="{FF2B5EF4-FFF2-40B4-BE49-F238E27FC236}">
                <a16:creationId xmlns:a16="http://schemas.microsoft.com/office/drawing/2014/main" id="{70E92C74-86C4-E048-AD53-D4201EAFC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675" y="3118188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+mn-lt"/>
              </a:rPr>
              <a:t>client</a:t>
            </a:r>
            <a:endParaRPr lang="en-US" altLang="en-US" sz="2400"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68D9C3-D40D-D946-AB3E-DA830336DA5D}"/>
              </a:ext>
            </a:extLst>
          </p:cNvPr>
          <p:cNvGrpSpPr/>
          <p:nvPr/>
        </p:nvGrpSpPr>
        <p:grpSpPr>
          <a:xfrm>
            <a:off x="8270000" y="2687749"/>
            <a:ext cx="786882" cy="1235302"/>
            <a:chOff x="8270000" y="2687749"/>
            <a:chExt cx="786882" cy="1235302"/>
          </a:xfrm>
        </p:grpSpPr>
        <p:grpSp>
          <p:nvGrpSpPr>
            <p:cNvPr id="15" name="Group 138">
              <a:extLst>
                <a:ext uri="{FF2B5EF4-FFF2-40B4-BE49-F238E27FC236}">
                  <a16:creationId xmlns:a16="http://schemas.microsoft.com/office/drawing/2014/main" id="{BCAE7764-70F3-6C4D-BAB2-DE0B7C89D8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75663" y="3207088"/>
              <a:ext cx="400050" cy="715963"/>
              <a:chOff x="4140" y="429"/>
              <a:chExt cx="1425" cy="2396"/>
            </a:xfrm>
          </p:grpSpPr>
          <p:sp>
            <p:nvSpPr>
              <p:cNvPr id="16" name="Freeform 139">
                <a:extLst>
                  <a:ext uri="{FF2B5EF4-FFF2-40B4-BE49-F238E27FC236}">
                    <a16:creationId xmlns:a16="http://schemas.microsoft.com/office/drawing/2014/main" id="{F1B2DFA0-F79D-7B41-AEB4-30CE9076E7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40">
                <a:extLst>
                  <a:ext uri="{FF2B5EF4-FFF2-40B4-BE49-F238E27FC236}">
                    <a16:creationId xmlns:a16="http://schemas.microsoft.com/office/drawing/2014/main" id="{C5E2EFBB-BBC5-9A42-BB0E-E6D6D2C22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8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18" name="Freeform 141">
                <a:extLst>
                  <a:ext uri="{FF2B5EF4-FFF2-40B4-BE49-F238E27FC236}">
                    <a16:creationId xmlns:a16="http://schemas.microsoft.com/office/drawing/2014/main" id="{55529617-AF40-4A4A-B8BE-0A1D9AFF9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42">
                <a:extLst>
                  <a:ext uri="{FF2B5EF4-FFF2-40B4-BE49-F238E27FC236}">
                    <a16:creationId xmlns:a16="http://schemas.microsoft.com/office/drawing/2014/main" id="{CD96A818-3AB4-9749-B364-C94B61E39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143">
                <a:extLst>
                  <a:ext uri="{FF2B5EF4-FFF2-40B4-BE49-F238E27FC236}">
                    <a16:creationId xmlns:a16="http://schemas.microsoft.com/office/drawing/2014/main" id="{6CB7A8CB-28B7-454A-B6FA-0B497C6EA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grpSp>
            <p:nvGrpSpPr>
              <p:cNvPr id="21" name="Group 144">
                <a:extLst>
                  <a:ext uri="{FF2B5EF4-FFF2-40B4-BE49-F238E27FC236}">
                    <a16:creationId xmlns:a16="http://schemas.microsoft.com/office/drawing/2014/main" id="{B151228D-C4D6-FC47-B4C4-E4FEAAC8E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" name="AutoShape 145">
                  <a:extLst>
                    <a:ext uri="{FF2B5EF4-FFF2-40B4-BE49-F238E27FC236}">
                      <a16:creationId xmlns:a16="http://schemas.microsoft.com/office/drawing/2014/main" id="{581E8E47-6DB1-F54B-9476-01B6F2E300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  <p:sp>
              <p:nvSpPr>
                <p:cNvPr id="47" name="AutoShape 146">
                  <a:extLst>
                    <a:ext uri="{FF2B5EF4-FFF2-40B4-BE49-F238E27FC236}">
                      <a16:creationId xmlns:a16="http://schemas.microsoft.com/office/drawing/2014/main" id="{7F2D9B2C-626D-344A-83E2-C990F84150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70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</p:grpSp>
          <p:sp>
            <p:nvSpPr>
              <p:cNvPr id="22" name="Rectangle 147">
                <a:extLst>
                  <a:ext uri="{FF2B5EF4-FFF2-40B4-BE49-F238E27FC236}">
                    <a16:creationId xmlns:a16="http://schemas.microsoft.com/office/drawing/2014/main" id="{06A6E158-AA9B-7643-9927-3F063660D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grpSp>
            <p:nvGrpSpPr>
              <p:cNvPr id="23" name="Group 148">
                <a:extLst>
                  <a:ext uri="{FF2B5EF4-FFF2-40B4-BE49-F238E27FC236}">
                    <a16:creationId xmlns:a16="http://schemas.microsoft.com/office/drawing/2014/main" id="{24564C8A-097F-5447-B760-9CD6285FD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4" name="AutoShape 149">
                  <a:extLst>
                    <a:ext uri="{FF2B5EF4-FFF2-40B4-BE49-F238E27FC236}">
                      <a16:creationId xmlns:a16="http://schemas.microsoft.com/office/drawing/2014/main" id="{04C4FA5A-4748-2D42-BA0D-06AFE4DAEE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  <p:sp>
              <p:nvSpPr>
                <p:cNvPr id="45" name="AutoShape 150">
                  <a:extLst>
                    <a:ext uri="{FF2B5EF4-FFF2-40B4-BE49-F238E27FC236}">
                      <a16:creationId xmlns:a16="http://schemas.microsoft.com/office/drawing/2014/main" id="{84E1D8C6-7DEE-484B-99EE-B608D1AEB0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3"/>
                  <a:ext cx="692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</p:grpSp>
          <p:sp>
            <p:nvSpPr>
              <p:cNvPr id="24" name="Rectangle 151">
                <a:extLst>
                  <a:ext uri="{FF2B5EF4-FFF2-40B4-BE49-F238E27FC236}">
                    <a16:creationId xmlns:a16="http://schemas.microsoft.com/office/drawing/2014/main" id="{454AD9D8-054B-E244-8A65-C00DC300D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9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25" name="Rectangle 152">
                <a:extLst>
                  <a:ext uri="{FF2B5EF4-FFF2-40B4-BE49-F238E27FC236}">
                    <a16:creationId xmlns:a16="http://schemas.microsoft.com/office/drawing/2014/main" id="{40C54BAB-9592-ED4B-80E1-874156D7B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grpSp>
            <p:nvGrpSpPr>
              <p:cNvPr id="26" name="Group 153">
                <a:extLst>
                  <a:ext uri="{FF2B5EF4-FFF2-40B4-BE49-F238E27FC236}">
                    <a16:creationId xmlns:a16="http://schemas.microsoft.com/office/drawing/2014/main" id="{64CB2613-6494-6C4A-AC96-EDE0548984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2" name="AutoShape 154">
                  <a:extLst>
                    <a:ext uri="{FF2B5EF4-FFF2-40B4-BE49-F238E27FC236}">
                      <a16:creationId xmlns:a16="http://schemas.microsoft.com/office/drawing/2014/main" id="{A27D1399-0ADF-5D43-8B09-BCD5BD0CD0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6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  <p:sp>
              <p:nvSpPr>
                <p:cNvPr id="43" name="AutoShape 155">
                  <a:extLst>
                    <a:ext uri="{FF2B5EF4-FFF2-40B4-BE49-F238E27FC236}">
                      <a16:creationId xmlns:a16="http://schemas.microsoft.com/office/drawing/2014/main" id="{20A4C850-89B5-6B44-820C-B66073B752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</p:grpSp>
          <p:sp>
            <p:nvSpPr>
              <p:cNvPr id="27" name="Freeform 156">
                <a:extLst>
                  <a:ext uri="{FF2B5EF4-FFF2-40B4-BE49-F238E27FC236}">
                    <a16:creationId xmlns:a16="http://schemas.microsoft.com/office/drawing/2014/main" id="{69CA70FC-8D55-3C40-9230-BB1B319F0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" name="Group 157">
                <a:extLst>
                  <a:ext uri="{FF2B5EF4-FFF2-40B4-BE49-F238E27FC236}">
                    <a16:creationId xmlns:a16="http://schemas.microsoft.com/office/drawing/2014/main" id="{592B4F87-8FD7-004F-9CBD-2E07936D76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0" name="AutoShape 158">
                  <a:extLst>
                    <a:ext uri="{FF2B5EF4-FFF2-40B4-BE49-F238E27FC236}">
                      <a16:creationId xmlns:a16="http://schemas.microsoft.com/office/drawing/2014/main" id="{52452D42-BA3E-B548-9F26-4F10DEBFFC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6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  <p:sp>
              <p:nvSpPr>
                <p:cNvPr id="41" name="AutoShape 159">
                  <a:extLst>
                    <a:ext uri="{FF2B5EF4-FFF2-40B4-BE49-F238E27FC236}">
                      <a16:creationId xmlns:a16="http://schemas.microsoft.com/office/drawing/2014/main" id="{2E496C07-9C8C-B34F-8201-DBF2AB09E8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4"/>
                  <a:ext cx="69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</p:grpSp>
          <p:sp>
            <p:nvSpPr>
              <p:cNvPr id="29" name="Rectangle 160">
                <a:extLst>
                  <a:ext uri="{FF2B5EF4-FFF2-40B4-BE49-F238E27FC236}">
                    <a16:creationId xmlns:a16="http://schemas.microsoft.com/office/drawing/2014/main" id="{507783BC-460D-F943-9047-6C6F897FE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68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30" name="Freeform 161">
                <a:extLst>
                  <a:ext uri="{FF2B5EF4-FFF2-40B4-BE49-F238E27FC236}">
                    <a16:creationId xmlns:a16="http://schemas.microsoft.com/office/drawing/2014/main" id="{88257E4A-4830-E644-BAF7-847C2053B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62">
                <a:extLst>
                  <a:ext uri="{FF2B5EF4-FFF2-40B4-BE49-F238E27FC236}">
                    <a16:creationId xmlns:a16="http://schemas.microsoft.com/office/drawing/2014/main" id="{24A3F621-17CD-4645-A51D-7042FE22E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Oval 163">
                <a:extLst>
                  <a:ext uri="{FF2B5EF4-FFF2-40B4-BE49-F238E27FC236}">
                    <a16:creationId xmlns:a16="http://schemas.microsoft.com/office/drawing/2014/main" id="{EA7A271B-C672-7748-BB6C-4320F9AE9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33" name="Freeform 164">
                <a:extLst>
                  <a:ext uri="{FF2B5EF4-FFF2-40B4-BE49-F238E27FC236}">
                    <a16:creationId xmlns:a16="http://schemas.microsoft.com/office/drawing/2014/main" id="{BF246A84-BFE7-3049-922B-DD8B6EA2E7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AutoShape 165">
                <a:extLst>
                  <a:ext uri="{FF2B5EF4-FFF2-40B4-BE49-F238E27FC236}">
                    <a16:creationId xmlns:a16="http://schemas.microsoft.com/office/drawing/2014/main" id="{A85BFA7C-936F-3A41-9B80-F269D0D81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9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35" name="AutoShape 166">
                <a:extLst>
                  <a:ext uri="{FF2B5EF4-FFF2-40B4-BE49-F238E27FC236}">
                    <a16:creationId xmlns:a16="http://schemas.microsoft.com/office/drawing/2014/main" id="{143F5A2C-3FCC-214E-B1DD-37354850C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8" y="2713"/>
                <a:ext cx="1069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36" name="Oval 167">
                <a:extLst>
                  <a:ext uri="{FF2B5EF4-FFF2-40B4-BE49-F238E27FC236}">
                    <a16:creationId xmlns:a16="http://schemas.microsoft.com/office/drawing/2014/main" id="{9F154E92-095E-194F-B02E-9A00467A0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8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37" name="Oval 168">
                <a:extLst>
                  <a:ext uri="{FF2B5EF4-FFF2-40B4-BE49-F238E27FC236}">
                    <a16:creationId xmlns:a16="http://schemas.microsoft.com/office/drawing/2014/main" id="{9D1FEADC-3D9C-A84B-8B87-2D971178E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2384"/>
                <a:ext cx="158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sp>
            <p:nvSpPr>
              <p:cNvPr id="38" name="Oval 169">
                <a:extLst>
                  <a:ext uri="{FF2B5EF4-FFF2-40B4-BE49-F238E27FC236}">
                    <a16:creationId xmlns:a16="http://schemas.microsoft.com/office/drawing/2014/main" id="{4E9E3512-C0DF-9C4B-84D2-8F5465E6D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79"/>
                <a:ext cx="158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39" name="Rectangle 170">
                <a:extLst>
                  <a:ext uri="{FF2B5EF4-FFF2-40B4-BE49-F238E27FC236}">
                    <a16:creationId xmlns:a16="http://schemas.microsoft.com/office/drawing/2014/main" id="{4D132F38-B955-6A4E-A501-5DB6D9BF9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84" name="Text Box 8">
              <a:extLst>
                <a:ext uri="{FF2B5EF4-FFF2-40B4-BE49-F238E27FC236}">
                  <a16:creationId xmlns:a16="http://schemas.microsoft.com/office/drawing/2014/main" id="{5DE1E660-E2FD-8848-B0BB-84A037DCC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0000" y="2687749"/>
              <a:ext cx="786882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latin typeface="+mn-lt"/>
                </a:rPr>
                <a:t>Web 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latin typeface="+mn-lt"/>
                </a:rPr>
                <a:t>cache</a:t>
              </a:r>
              <a:endParaRPr lang="en-US" altLang="en-US" sz="2400" dirty="0">
                <a:latin typeface="+mn-lt"/>
              </a:endParaRPr>
            </a:p>
          </p:txBody>
        </p:sp>
      </p:grpSp>
      <p:sp>
        <p:nvSpPr>
          <p:cNvPr id="85" name="Text Box 21">
            <a:extLst>
              <a:ext uri="{FF2B5EF4-FFF2-40B4-BE49-F238E27FC236}">
                <a16:creationId xmlns:a16="http://schemas.microsoft.com/office/drawing/2014/main" id="{E15405A8-0743-624D-A374-AA89B476D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913" y="5089863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+mn-lt"/>
              </a:rPr>
              <a:t>client</a:t>
            </a:r>
            <a:endParaRPr lang="en-US" altLang="en-US" sz="2400">
              <a:latin typeface="+mn-lt"/>
            </a:endParaRPr>
          </a:p>
        </p:txBody>
      </p:sp>
      <p:grpSp>
        <p:nvGrpSpPr>
          <p:cNvPr id="86" name="Group 53">
            <a:extLst>
              <a:ext uri="{FF2B5EF4-FFF2-40B4-BE49-F238E27FC236}">
                <a16:creationId xmlns:a16="http://schemas.microsoft.com/office/drawing/2014/main" id="{006A4F95-0B3D-AC43-A627-71A7FD2195DC}"/>
              </a:ext>
            </a:extLst>
          </p:cNvPr>
          <p:cNvGrpSpPr>
            <a:grpSpLocks/>
          </p:cNvGrpSpPr>
          <p:nvPr/>
        </p:nvGrpSpPr>
        <p:grpSpPr bwMode="auto">
          <a:xfrm>
            <a:off x="6915150" y="3845263"/>
            <a:ext cx="1490663" cy="760413"/>
            <a:chOff x="2942" y="2580"/>
            <a:chExt cx="939" cy="479"/>
          </a:xfrm>
        </p:grpSpPr>
        <p:sp>
          <p:nvSpPr>
            <p:cNvPr id="87" name="Line 19">
              <a:extLst>
                <a:ext uri="{FF2B5EF4-FFF2-40B4-BE49-F238E27FC236}">
                  <a16:creationId xmlns:a16="http://schemas.microsoft.com/office/drawing/2014/main" id="{C4FCDE12-2844-E249-88D6-1248CC2CE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8" y="2580"/>
              <a:ext cx="883" cy="47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Text Box 23">
              <a:extLst>
                <a:ext uri="{FF2B5EF4-FFF2-40B4-BE49-F238E27FC236}">
                  <a16:creationId xmlns:a16="http://schemas.microsoft.com/office/drawing/2014/main" id="{BDF0B946-2F1F-B54D-8334-894004430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907361">
              <a:off x="2942" y="2645"/>
              <a:ext cx="82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+mn-lt"/>
                </a:rPr>
                <a:t>HTTP request</a:t>
              </a:r>
              <a:endParaRPr lang="en-US" altLang="en-US" sz="2400">
                <a:solidFill>
                  <a:srgbClr val="CC0000"/>
                </a:solidFill>
                <a:latin typeface="+mn-lt"/>
              </a:endParaRPr>
            </a:p>
          </p:txBody>
        </p:sp>
      </p:grpSp>
      <p:grpSp>
        <p:nvGrpSpPr>
          <p:cNvPr id="93" name="Group 54">
            <a:extLst>
              <a:ext uri="{FF2B5EF4-FFF2-40B4-BE49-F238E27FC236}">
                <a16:creationId xmlns:a16="http://schemas.microsoft.com/office/drawing/2014/main" id="{0430DB37-F13E-FB4C-8461-73427AD15541}"/>
              </a:ext>
            </a:extLst>
          </p:cNvPr>
          <p:cNvGrpSpPr>
            <a:grpSpLocks/>
          </p:cNvGrpSpPr>
          <p:nvPr/>
        </p:nvGrpSpPr>
        <p:grpSpPr bwMode="auto">
          <a:xfrm>
            <a:off x="7054850" y="3932576"/>
            <a:ext cx="1487488" cy="785812"/>
            <a:chOff x="3030" y="2635"/>
            <a:chExt cx="937" cy="495"/>
          </a:xfrm>
        </p:grpSpPr>
        <p:sp>
          <p:nvSpPr>
            <p:cNvPr id="94" name="Line 20">
              <a:extLst>
                <a:ext uri="{FF2B5EF4-FFF2-40B4-BE49-F238E27FC236}">
                  <a16:creationId xmlns:a16="http://schemas.microsoft.com/office/drawing/2014/main" id="{68522646-1C6E-6141-85AF-6F21328BD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30" y="2635"/>
              <a:ext cx="884" cy="49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Text Box 25">
              <a:extLst>
                <a:ext uri="{FF2B5EF4-FFF2-40B4-BE49-F238E27FC236}">
                  <a16:creationId xmlns:a16="http://schemas.microsoft.com/office/drawing/2014/main" id="{497C49B3-B78E-EF40-9F30-9D168B831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862217">
              <a:off x="3069" y="2846"/>
              <a:ext cx="8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+mn-lt"/>
                </a:rPr>
                <a:t>HTTP response</a:t>
              </a:r>
              <a:endParaRPr lang="en-US" altLang="en-US" sz="2400">
                <a:solidFill>
                  <a:srgbClr val="CC0000"/>
                </a:solidFill>
                <a:latin typeface="+mn-lt"/>
              </a:endParaRPr>
            </a:p>
          </p:txBody>
        </p:sp>
      </p:grpSp>
      <p:grpSp>
        <p:nvGrpSpPr>
          <p:cNvPr id="96" name="Group 49">
            <a:extLst>
              <a:ext uri="{FF2B5EF4-FFF2-40B4-BE49-F238E27FC236}">
                <a16:creationId xmlns:a16="http://schemas.microsoft.com/office/drawing/2014/main" id="{8EC23EE2-3572-4749-B83B-56A3E22AF760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2873713"/>
            <a:ext cx="3251200" cy="730250"/>
            <a:chOff x="3002" y="1979"/>
            <a:chExt cx="2048" cy="460"/>
          </a:xfrm>
        </p:grpSpPr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B3BFA12B-AF52-444A-9C8D-FD235EBCD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2" y="1979"/>
              <a:ext cx="2048" cy="460"/>
            </a:xfrm>
            <a:custGeom>
              <a:avLst/>
              <a:gdLst>
                <a:gd name="T0" fmla="*/ 0 w 2048"/>
                <a:gd name="T1" fmla="*/ 2 h 460"/>
                <a:gd name="T2" fmla="*/ 1011 w 2048"/>
                <a:gd name="T3" fmla="*/ 460 h 460"/>
                <a:gd name="T4" fmla="*/ 2048 w 2048"/>
                <a:gd name="T5" fmla="*/ 0 h 460"/>
                <a:gd name="T6" fmla="*/ 0 60000 65536"/>
                <a:gd name="T7" fmla="*/ 0 60000 65536"/>
                <a:gd name="T8" fmla="*/ 0 60000 65536"/>
                <a:gd name="T9" fmla="*/ 0 w 2048"/>
                <a:gd name="T10" fmla="*/ 0 h 460"/>
                <a:gd name="T11" fmla="*/ 2048 w 2048"/>
                <a:gd name="T12" fmla="*/ 460 h 4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8" h="460">
                  <a:moveTo>
                    <a:pt x="0" y="2"/>
                  </a:moveTo>
                  <a:lnTo>
                    <a:pt x="1011" y="460"/>
                  </a:lnTo>
                  <a:lnTo>
                    <a:pt x="2048" y="0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Text Box 22">
              <a:extLst>
                <a:ext uri="{FF2B5EF4-FFF2-40B4-BE49-F238E27FC236}">
                  <a16:creationId xmlns:a16="http://schemas.microsoft.com/office/drawing/2014/main" id="{5DC9736F-EB13-904A-A584-847C86859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22049">
              <a:off x="3129" y="2005"/>
              <a:ext cx="82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+mn-lt"/>
                </a:rPr>
                <a:t>HTTP request</a:t>
              </a:r>
              <a:endParaRPr lang="en-US" altLang="en-US" sz="2400">
                <a:solidFill>
                  <a:srgbClr val="CC0000"/>
                </a:solidFill>
                <a:latin typeface="+mn-lt"/>
              </a:endParaRPr>
            </a:p>
          </p:txBody>
        </p:sp>
        <p:sp>
          <p:nvSpPr>
            <p:cNvPr id="99" name="Text Box 45">
              <a:extLst>
                <a:ext uri="{FF2B5EF4-FFF2-40B4-BE49-F238E27FC236}">
                  <a16:creationId xmlns:a16="http://schemas.microsoft.com/office/drawing/2014/main" id="{5F201396-3496-B54A-87C0-83E69A7B8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180032">
              <a:off x="4160" y="2015"/>
              <a:ext cx="82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+mn-lt"/>
                </a:rPr>
                <a:t>HTTP request</a:t>
              </a:r>
              <a:endParaRPr lang="en-US" altLang="en-US" sz="2400">
                <a:solidFill>
                  <a:srgbClr val="CC0000"/>
                </a:solidFill>
                <a:latin typeface="+mn-lt"/>
              </a:endParaRPr>
            </a:p>
          </p:txBody>
        </p:sp>
      </p:grpSp>
      <p:sp>
        <p:nvSpPr>
          <p:cNvPr id="101" name="Text Box 48">
            <a:extLst>
              <a:ext uri="{FF2B5EF4-FFF2-40B4-BE49-F238E27FC236}">
                <a16:creationId xmlns:a16="http://schemas.microsoft.com/office/drawing/2014/main" id="{53C0E2C7-E328-094F-86C2-7FF28BDF9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1826" y="3292132"/>
            <a:ext cx="70884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n-lt"/>
              </a:rPr>
              <a:t>origin 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n-lt"/>
              </a:rPr>
              <a:t>server</a:t>
            </a:r>
            <a:endParaRPr lang="en-US" altLang="en-US" sz="2400" dirty="0">
              <a:latin typeface="+mn-lt"/>
            </a:endParaRPr>
          </a:p>
        </p:txBody>
      </p:sp>
      <p:pic>
        <p:nvPicPr>
          <p:cNvPr id="103" name="Picture 56">
            <a:extLst>
              <a:ext uri="{FF2B5EF4-FFF2-40B4-BE49-F238E27FC236}">
                <a16:creationId xmlns:a16="http://schemas.microsoft.com/office/drawing/2014/main" id="{D1860A46-FB8D-2145-A291-FDFCD300B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588" y="2381588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" name="Group 60">
            <a:extLst>
              <a:ext uri="{FF2B5EF4-FFF2-40B4-BE49-F238E27FC236}">
                <a16:creationId xmlns:a16="http://schemas.microsoft.com/office/drawing/2014/main" id="{1E55489F-3411-D147-A30E-37C79E67D16D}"/>
              </a:ext>
            </a:extLst>
          </p:cNvPr>
          <p:cNvGrpSpPr>
            <a:grpSpLocks/>
          </p:cNvGrpSpPr>
          <p:nvPr/>
        </p:nvGrpSpPr>
        <p:grpSpPr bwMode="auto">
          <a:xfrm>
            <a:off x="6237288" y="2421276"/>
            <a:ext cx="4110038" cy="1814512"/>
            <a:chOff x="2515" y="1687"/>
            <a:chExt cx="2589" cy="1143"/>
          </a:xfrm>
        </p:grpSpPr>
        <p:sp>
          <p:nvSpPr>
            <p:cNvPr id="105" name="Freeform 44">
              <a:extLst>
                <a:ext uri="{FF2B5EF4-FFF2-40B4-BE49-F238E27FC236}">
                  <a16:creationId xmlns:a16="http://schemas.microsoft.com/office/drawing/2014/main" id="{AD023CD7-2DF4-0047-A0A8-EE7C8FDF2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5" y="2026"/>
              <a:ext cx="2119" cy="476"/>
            </a:xfrm>
            <a:custGeom>
              <a:avLst/>
              <a:gdLst>
                <a:gd name="T0" fmla="*/ 2119 w 2119"/>
                <a:gd name="T1" fmla="*/ 0 h 476"/>
                <a:gd name="T2" fmla="*/ 1020 w 2119"/>
                <a:gd name="T3" fmla="*/ 476 h 476"/>
                <a:gd name="T4" fmla="*/ 0 w 2119"/>
                <a:gd name="T5" fmla="*/ 8 h 476"/>
                <a:gd name="T6" fmla="*/ 0 60000 65536"/>
                <a:gd name="T7" fmla="*/ 0 60000 65536"/>
                <a:gd name="T8" fmla="*/ 0 60000 65536"/>
                <a:gd name="T9" fmla="*/ 0 w 2119"/>
                <a:gd name="T10" fmla="*/ 0 h 476"/>
                <a:gd name="T11" fmla="*/ 2119 w 2119"/>
                <a:gd name="T12" fmla="*/ 476 h 4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9" h="476">
                  <a:moveTo>
                    <a:pt x="2119" y="0"/>
                  </a:moveTo>
                  <a:lnTo>
                    <a:pt x="1020" y="476"/>
                  </a:lnTo>
                  <a:lnTo>
                    <a:pt x="0" y="8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24">
              <a:extLst>
                <a:ext uri="{FF2B5EF4-FFF2-40B4-BE49-F238E27FC236}">
                  <a16:creationId xmlns:a16="http://schemas.microsoft.com/office/drawing/2014/main" id="{3A73F75B-5403-E34F-8197-7456A76E7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11598">
              <a:off x="2963" y="2243"/>
              <a:ext cx="8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+mn-lt"/>
                </a:rPr>
                <a:t>HTTP response</a:t>
              </a:r>
              <a:endParaRPr lang="en-US" altLang="en-US" sz="2400">
                <a:solidFill>
                  <a:srgbClr val="CC0000"/>
                </a:solidFill>
                <a:latin typeface="+mn-lt"/>
              </a:endParaRPr>
            </a:p>
          </p:txBody>
        </p:sp>
        <p:sp>
          <p:nvSpPr>
            <p:cNvPr id="107" name="Text Box 46">
              <a:extLst>
                <a:ext uri="{FF2B5EF4-FFF2-40B4-BE49-F238E27FC236}">
                  <a16:creationId xmlns:a16="http://schemas.microsoft.com/office/drawing/2014/main" id="{84D34D31-F002-7644-A66C-387CC45D7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184211">
              <a:off x="4193" y="2231"/>
              <a:ext cx="8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+mn-lt"/>
                </a:rPr>
                <a:t>HTTP response</a:t>
              </a:r>
              <a:endParaRPr lang="en-US" altLang="en-US" sz="2400">
                <a:solidFill>
                  <a:srgbClr val="CC0000"/>
                </a:solidFill>
                <a:latin typeface="+mn-lt"/>
              </a:endParaRPr>
            </a:p>
          </p:txBody>
        </p:sp>
        <p:pic>
          <p:nvPicPr>
            <p:cNvPr id="108" name="Picture 57">
              <a:extLst>
                <a:ext uri="{FF2B5EF4-FFF2-40B4-BE49-F238E27FC236}">
                  <a16:creationId xmlns:a16="http://schemas.microsoft.com/office/drawing/2014/main" id="{AAE983CF-984C-9D4D-815F-5073893D27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9" y="255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59">
              <a:extLst>
                <a:ext uri="{FF2B5EF4-FFF2-40B4-BE49-F238E27FC236}">
                  <a16:creationId xmlns:a16="http://schemas.microsoft.com/office/drawing/2014/main" id="{24961BA7-6903-124E-955A-AEDC5B6FBE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" y="168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0" name="Picture 61">
            <a:extLst>
              <a:ext uri="{FF2B5EF4-FFF2-40B4-BE49-F238E27FC236}">
                <a16:creationId xmlns:a16="http://schemas.microsoft.com/office/drawing/2014/main" id="{DB808EFC-F790-0C46-B5F2-BCC2B49C4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13" y="4362788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087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Web caches (aka proxy servers)</a:t>
            </a:r>
            <a:endParaRPr lang="en-US" sz="4400" dirty="0"/>
          </a:p>
        </p:txBody>
      </p:sp>
      <p:sp>
        <p:nvSpPr>
          <p:cNvPr id="144" name="Rectangle 3">
            <a:extLst>
              <a:ext uri="{FF2B5EF4-FFF2-40B4-BE49-F238E27FC236}">
                <a16:creationId xmlns:a16="http://schemas.microsoft.com/office/drawing/2014/main" id="{7B8521C1-7DCD-9344-8BCE-E617E0E93A48}"/>
              </a:ext>
            </a:extLst>
          </p:cNvPr>
          <p:cNvSpPr txBox="1">
            <a:spLocks noChangeArrowheads="1"/>
          </p:cNvSpPr>
          <p:nvPr/>
        </p:nvSpPr>
        <p:spPr>
          <a:xfrm>
            <a:off x="600308" y="1534695"/>
            <a:ext cx="4752277" cy="2134937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/>
            <a:r>
              <a:rPr lang="en-US" altLang="en-US" dirty="0">
                <a:ea typeface="ＭＳ Ｐゴシック" panose="020B0600070205080204" pitchFamily="34" charset="-128"/>
              </a:rPr>
              <a:t>Web cache acts as both client and server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server for original requesting client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client to origin server</a:t>
            </a:r>
          </a:p>
        </p:txBody>
      </p:sp>
      <p:sp>
        <p:nvSpPr>
          <p:cNvPr id="145" name="Rectangle 4">
            <a:extLst>
              <a:ext uri="{FF2B5EF4-FFF2-40B4-BE49-F238E27FC236}">
                <a16:creationId xmlns:a16="http://schemas.microsoft.com/office/drawing/2014/main" id="{F6AE5A0B-A69D-B948-BD0F-B69E446252C4}"/>
              </a:ext>
            </a:extLst>
          </p:cNvPr>
          <p:cNvSpPr txBox="1">
            <a:spLocks noChangeArrowheads="1"/>
          </p:cNvSpPr>
          <p:nvPr/>
        </p:nvSpPr>
        <p:spPr>
          <a:xfrm>
            <a:off x="5544015" y="1534695"/>
            <a:ext cx="6047678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Why </a:t>
            </a:r>
            <a:r>
              <a:rPr lang="en-US" altLang="en-US" sz="3200" dirty="0">
                <a:ea typeface="ＭＳ Ｐゴシック" panose="020B0600070205080204" pitchFamily="34" charset="-128"/>
              </a:rPr>
              <a:t>Web caching?</a:t>
            </a:r>
          </a:p>
          <a:p>
            <a:pPr marL="407988" indent="-287338"/>
            <a:r>
              <a:rPr lang="en-US" altLang="en-US" sz="3200" dirty="0">
                <a:ea typeface="ＭＳ Ｐゴシック" panose="020B0600070205080204" pitchFamily="34" charset="-128"/>
              </a:rPr>
              <a:t>reduce response time for client request </a:t>
            </a:r>
          </a:p>
          <a:p>
            <a:pPr marL="750888" lvl="1" indent="-287338"/>
            <a:r>
              <a:rPr lang="en-US" altLang="en-US" sz="2800" dirty="0">
                <a:ea typeface="ＭＳ Ｐゴシック" panose="020B0600070205080204" pitchFamily="34" charset="-128"/>
              </a:rPr>
              <a:t>cache is closer to client</a:t>
            </a:r>
          </a:p>
          <a:p>
            <a:pPr marL="407988" indent="-287338"/>
            <a:r>
              <a:rPr lang="en-US" altLang="en-US" sz="3200" dirty="0">
                <a:ea typeface="ＭＳ Ｐゴシック" panose="020B0600070205080204" pitchFamily="34" charset="-128"/>
              </a:rPr>
              <a:t>reduce traffic on an institution</a:t>
            </a:r>
            <a:r>
              <a:rPr lang="en-US" altLang="ja-JP" sz="3200" dirty="0">
                <a:ea typeface="ＭＳ Ｐゴシック" panose="020B0600070205080204" pitchFamily="34" charset="-128"/>
              </a:rPr>
              <a:t>’s access link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78A0BA-EA92-E84B-9D25-74AB5B584F39}"/>
              </a:ext>
            </a:extLst>
          </p:cNvPr>
          <p:cNvGrpSpPr/>
          <p:nvPr/>
        </p:nvGrpSpPr>
        <p:grpSpPr>
          <a:xfrm>
            <a:off x="632391" y="3810000"/>
            <a:ext cx="4798594" cy="2217821"/>
            <a:chOff x="632391" y="3810000"/>
            <a:chExt cx="4798594" cy="221782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367C1AB-A47E-5446-99C0-0905B5F05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5462" y="5015497"/>
              <a:ext cx="4324685" cy="45212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CCF5707-C36A-2B44-B3DE-6F31EEC70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130" y="5587331"/>
              <a:ext cx="4364855" cy="440490"/>
            </a:xfrm>
            <a:prstGeom prst="rect">
              <a:avLst/>
            </a:prstGeom>
          </p:spPr>
        </p:pic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9E701FCD-5285-BE4B-BD4D-92A5F9D53E0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2391" y="3810000"/>
              <a:ext cx="4757756" cy="1327484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07988" indent="-277813"/>
              <a:r>
                <a:rPr lang="en-US" altLang="en-US" dirty="0">
                  <a:ea typeface="ＭＳ Ｐゴシック" panose="020B0600070205080204" pitchFamily="34" charset="-128"/>
                </a:rPr>
                <a:t>server tells cache about object’s allowable caching in response header: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868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E83591-8817-3D4E-B1D7-7CB768593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0" y="3598333"/>
            <a:ext cx="1255183" cy="1030679"/>
          </a:xfrm>
          <a:prstGeom prst="rect">
            <a:avLst/>
          </a:prstGeom>
        </p:spPr>
      </p:pic>
      <p:pic>
        <p:nvPicPr>
          <p:cNvPr id="1026" name="Picture 2" descr="Image result for hot icon">
            <a:extLst>
              <a:ext uri="{FF2B5EF4-FFF2-40B4-BE49-F238E27FC236}">
                <a16:creationId xmlns:a16="http://schemas.microsoft.com/office/drawing/2014/main" id="{A7EAAD91-B13A-FE4B-8E84-68108CE64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60" y="3598333"/>
            <a:ext cx="721782" cy="72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>
                <a:ea typeface="ＭＳ Ｐゴシック" panose="020B0600070205080204" pitchFamily="34" charset="-128"/>
              </a:rPr>
              <a:t>Caching example</a:t>
            </a:r>
            <a:endParaRPr lang="en-US" sz="4800" dirty="0"/>
          </a:p>
        </p:txBody>
      </p:sp>
      <p:sp>
        <p:nvSpPr>
          <p:cNvPr id="254" name="Line 2">
            <a:extLst>
              <a:ext uri="{FF2B5EF4-FFF2-40B4-BE49-F238E27FC236}">
                <a16:creationId xmlns:a16="http://schemas.microsoft.com/office/drawing/2014/main" id="{774FD470-E109-844C-8A9E-6F5E6FD1E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3455" y="2487883"/>
            <a:ext cx="285750" cy="1143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5" name="Text Box 50">
            <a:extLst>
              <a:ext uri="{FF2B5EF4-FFF2-40B4-BE49-F238E27FC236}">
                <a16:creationId xmlns:a16="http://schemas.microsoft.com/office/drawing/2014/main" id="{A32DDB4D-8BE1-2B43-89DB-1EA570D4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2330" y="1902096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origin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servers</a:t>
            </a:r>
          </a:p>
        </p:txBody>
      </p:sp>
      <p:sp>
        <p:nvSpPr>
          <p:cNvPr id="256" name="Line 51">
            <a:extLst>
              <a:ext uri="{FF2B5EF4-FFF2-40B4-BE49-F238E27FC236}">
                <a16:creationId xmlns:a16="http://schemas.microsoft.com/office/drawing/2014/main" id="{D0BFCD11-A1DC-B64D-A23A-23C7A76C3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3080" y="2106883"/>
            <a:ext cx="66675" cy="2762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7" name="Line 52">
            <a:extLst>
              <a:ext uri="{FF2B5EF4-FFF2-40B4-BE49-F238E27FC236}">
                <a16:creationId xmlns:a16="http://schemas.microsoft.com/office/drawing/2014/main" id="{E39DF75E-B023-5548-A7F0-9C4A8ADBD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21730" y="2144983"/>
            <a:ext cx="9525" cy="2381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8" name="Line 53">
            <a:extLst>
              <a:ext uri="{FF2B5EF4-FFF2-40B4-BE49-F238E27FC236}">
                <a16:creationId xmlns:a16="http://schemas.microsoft.com/office/drawing/2014/main" id="{E3BFB499-7F23-164F-A225-CAAA7B8007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8930" y="2306908"/>
            <a:ext cx="133350" cy="2095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9" name="Line 54">
            <a:extLst>
              <a:ext uri="{FF2B5EF4-FFF2-40B4-BE49-F238E27FC236}">
                <a16:creationId xmlns:a16="http://schemas.microsoft.com/office/drawing/2014/main" id="{24D51B99-FE66-D84E-AF2C-706F58BCCC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40855" y="3068908"/>
            <a:ext cx="24765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0" name="Freeform 55">
            <a:extLst>
              <a:ext uri="{FF2B5EF4-FFF2-40B4-BE49-F238E27FC236}">
                <a16:creationId xmlns:a16="http://schemas.microsoft.com/office/drawing/2014/main" id="{0AF0F7C2-E293-2A4E-B4A0-9966DF5B5243}"/>
              </a:ext>
            </a:extLst>
          </p:cNvPr>
          <p:cNvSpPr>
            <a:spLocks/>
          </p:cNvSpPr>
          <p:nvPr/>
        </p:nvSpPr>
        <p:spPr bwMode="auto">
          <a:xfrm>
            <a:off x="8158067" y="2111064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1" name="Text Box 70">
            <a:extLst>
              <a:ext uri="{FF2B5EF4-FFF2-40B4-BE49-F238E27FC236}">
                <a16:creationId xmlns:a16="http://schemas.microsoft.com/office/drawing/2014/main" id="{6E272ACE-5938-0646-A38F-6031C9F45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030" y="2432321"/>
            <a:ext cx="9318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public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Internet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2" name="Freeform 71">
            <a:extLst>
              <a:ext uri="{FF2B5EF4-FFF2-40B4-BE49-F238E27FC236}">
                <a16:creationId xmlns:a16="http://schemas.microsoft.com/office/drawing/2014/main" id="{A7C4DEB4-E3E6-8547-B127-1273B3D3EA69}"/>
              </a:ext>
            </a:extLst>
          </p:cNvPr>
          <p:cNvSpPr>
            <a:spLocks/>
          </p:cNvSpPr>
          <p:nvPr/>
        </p:nvSpPr>
        <p:spPr bwMode="auto">
          <a:xfrm>
            <a:off x="7762780" y="4516708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3" name="Line 77">
            <a:extLst>
              <a:ext uri="{FF2B5EF4-FFF2-40B4-BE49-F238E27FC236}">
                <a16:creationId xmlns:a16="http://schemas.microsoft.com/office/drawing/2014/main" id="{0E1C7AA0-FA95-B844-83B1-903DF41A68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7755" y="4780233"/>
            <a:ext cx="855662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4" name="Line 78">
            <a:extLst>
              <a:ext uri="{FF2B5EF4-FFF2-40B4-BE49-F238E27FC236}">
                <a16:creationId xmlns:a16="http://schemas.microsoft.com/office/drawing/2014/main" id="{0173F26E-AC6F-FD4F-995F-CADED52CD4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07342" y="4827858"/>
            <a:ext cx="563563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5" name="Line 79">
            <a:extLst>
              <a:ext uri="{FF2B5EF4-FFF2-40B4-BE49-F238E27FC236}">
                <a16:creationId xmlns:a16="http://schemas.microsoft.com/office/drawing/2014/main" id="{3CEA4312-2D22-9340-9D8D-17C8CC88A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45505" y="4834208"/>
            <a:ext cx="149225" cy="382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7" name="Line 95">
            <a:extLst>
              <a:ext uri="{FF2B5EF4-FFF2-40B4-BE49-F238E27FC236}">
                <a16:creationId xmlns:a16="http://schemas.microsoft.com/office/drawing/2014/main" id="{7E28B523-ED73-8C40-ACD2-43F86A8C4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430" y="3545158"/>
            <a:ext cx="0" cy="1062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8" name="Text Box 97">
            <a:extLst>
              <a:ext uri="{FF2B5EF4-FFF2-40B4-BE49-F238E27FC236}">
                <a16:creationId xmlns:a16="http://schemas.microsoft.com/office/drawing/2014/main" id="{C679E988-7156-B949-B8A6-F53CA81FB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480" y="4357958"/>
            <a:ext cx="1198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institutional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network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9" name="Text Box 98">
            <a:extLst>
              <a:ext uri="{FF2B5EF4-FFF2-40B4-BE49-F238E27FC236}">
                <a16:creationId xmlns:a16="http://schemas.microsoft.com/office/drawing/2014/main" id="{67295E16-B892-F14C-929B-3E20FB10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3667" y="4738958"/>
            <a:ext cx="1290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 Gbps LAN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0" name="Text Box 99">
            <a:extLst>
              <a:ext uri="{FF2B5EF4-FFF2-40B4-BE49-F238E27FC236}">
                <a16:creationId xmlns:a16="http://schemas.microsoft.com/office/drawing/2014/main" id="{6A31B9E8-42B5-DA4F-BEEB-38A1A2168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017" y="3734071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1.54 Mbps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access link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0" name="Oval 137">
            <a:extLst>
              <a:ext uri="{FF2B5EF4-FFF2-40B4-BE49-F238E27FC236}">
                <a16:creationId xmlns:a16="http://schemas.microsoft.com/office/drawing/2014/main" id="{A9F8C12A-15DE-3145-8755-75410365A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717" y="4370340"/>
            <a:ext cx="940980" cy="509975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292" name="Group 139">
            <a:extLst>
              <a:ext uri="{FF2B5EF4-FFF2-40B4-BE49-F238E27FC236}">
                <a16:creationId xmlns:a16="http://schemas.microsoft.com/office/drawing/2014/main" id="{F9E9E22C-69D8-A847-9177-B4D5A14ECA28}"/>
              </a:ext>
            </a:extLst>
          </p:cNvPr>
          <p:cNvGrpSpPr>
            <a:grpSpLocks/>
          </p:cNvGrpSpPr>
          <p:nvPr/>
        </p:nvGrpSpPr>
        <p:grpSpPr bwMode="auto">
          <a:xfrm>
            <a:off x="7735792" y="2035446"/>
            <a:ext cx="377825" cy="576262"/>
            <a:chOff x="4140" y="429"/>
            <a:chExt cx="1425" cy="2396"/>
          </a:xfrm>
        </p:grpSpPr>
        <p:sp>
          <p:nvSpPr>
            <p:cNvPr id="293" name="Freeform 140">
              <a:extLst>
                <a:ext uri="{FF2B5EF4-FFF2-40B4-BE49-F238E27FC236}">
                  <a16:creationId xmlns:a16="http://schemas.microsoft.com/office/drawing/2014/main" id="{86EDF6AA-4B2E-6342-9BFA-CFF30B1C2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4" name="Rectangle 141">
              <a:extLst>
                <a:ext uri="{FF2B5EF4-FFF2-40B4-BE49-F238E27FC236}">
                  <a16:creationId xmlns:a16="http://schemas.microsoft.com/office/drawing/2014/main" id="{6B9D834D-0DEE-9248-AD7A-C2D336AEB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5" name="Freeform 142">
              <a:extLst>
                <a:ext uri="{FF2B5EF4-FFF2-40B4-BE49-F238E27FC236}">
                  <a16:creationId xmlns:a16="http://schemas.microsoft.com/office/drawing/2014/main" id="{29245DF3-F7D6-B840-B253-23D4A8D2C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6" name="Freeform 143">
              <a:extLst>
                <a:ext uri="{FF2B5EF4-FFF2-40B4-BE49-F238E27FC236}">
                  <a16:creationId xmlns:a16="http://schemas.microsoft.com/office/drawing/2014/main" id="{B747AC17-9BF4-BB41-A5DA-D229A9BA1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7" name="Rectangle 144">
              <a:extLst>
                <a:ext uri="{FF2B5EF4-FFF2-40B4-BE49-F238E27FC236}">
                  <a16:creationId xmlns:a16="http://schemas.microsoft.com/office/drawing/2014/main" id="{1B65D50E-A82B-7347-A7F6-556D3939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298" name="Group 145">
              <a:extLst>
                <a:ext uri="{FF2B5EF4-FFF2-40B4-BE49-F238E27FC236}">
                  <a16:creationId xmlns:a16="http://schemas.microsoft.com/office/drawing/2014/main" id="{E47B5BD8-DFF7-9441-92CB-80BB05AB6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3" name="AutoShape 146">
                <a:extLst>
                  <a:ext uri="{FF2B5EF4-FFF2-40B4-BE49-F238E27FC236}">
                    <a16:creationId xmlns:a16="http://schemas.microsoft.com/office/drawing/2014/main" id="{B75BF63D-E7E0-6640-A10B-E09175442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24" name="AutoShape 147">
                <a:extLst>
                  <a:ext uri="{FF2B5EF4-FFF2-40B4-BE49-F238E27FC236}">
                    <a16:creationId xmlns:a16="http://schemas.microsoft.com/office/drawing/2014/main" id="{074358F6-E1DA-D042-B053-9C4C54023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299" name="Rectangle 148">
              <a:extLst>
                <a:ext uri="{FF2B5EF4-FFF2-40B4-BE49-F238E27FC236}">
                  <a16:creationId xmlns:a16="http://schemas.microsoft.com/office/drawing/2014/main" id="{DECDE972-9E25-674C-ACC1-43F55CD9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00" name="Group 149">
              <a:extLst>
                <a:ext uri="{FF2B5EF4-FFF2-40B4-BE49-F238E27FC236}">
                  <a16:creationId xmlns:a16="http://schemas.microsoft.com/office/drawing/2014/main" id="{82296A06-752A-254D-8846-4D0F3F43F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1" name="AutoShape 150">
                <a:extLst>
                  <a:ext uri="{FF2B5EF4-FFF2-40B4-BE49-F238E27FC236}">
                    <a16:creationId xmlns:a16="http://schemas.microsoft.com/office/drawing/2014/main" id="{F5A8BC22-523A-4147-9575-B8F7D060F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22" name="AutoShape 151">
                <a:extLst>
                  <a:ext uri="{FF2B5EF4-FFF2-40B4-BE49-F238E27FC236}">
                    <a16:creationId xmlns:a16="http://schemas.microsoft.com/office/drawing/2014/main" id="{EAF2AC7F-A8C0-FC4F-8C37-5D458F19B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01" name="Rectangle 152">
              <a:extLst>
                <a:ext uri="{FF2B5EF4-FFF2-40B4-BE49-F238E27FC236}">
                  <a16:creationId xmlns:a16="http://schemas.microsoft.com/office/drawing/2014/main" id="{4F90A69C-CEC4-A24D-9C82-52BA6FC89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2" name="Rectangle 153">
              <a:extLst>
                <a:ext uri="{FF2B5EF4-FFF2-40B4-BE49-F238E27FC236}">
                  <a16:creationId xmlns:a16="http://schemas.microsoft.com/office/drawing/2014/main" id="{4EAFCA72-25B7-7747-916E-327595FFD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03" name="Group 154">
              <a:extLst>
                <a:ext uri="{FF2B5EF4-FFF2-40B4-BE49-F238E27FC236}">
                  <a16:creationId xmlns:a16="http://schemas.microsoft.com/office/drawing/2014/main" id="{8277CD38-8B7B-9748-AD3B-10D14BC1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19" name="AutoShape 155">
                <a:extLst>
                  <a:ext uri="{FF2B5EF4-FFF2-40B4-BE49-F238E27FC236}">
                    <a16:creationId xmlns:a16="http://schemas.microsoft.com/office/drawing/2014/main" id="{5B02472C-767E-8C4B-A1E5-693F9C4C2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20" name="AutoShape 156">
                <a:extLst>
                  <a:ext uri="{FF2B5EF4-FFF2-40B4-BE49-F238E27FC236}">
                    <a16:creationId xmlns:a16="http://schemas.microsoft.com/office/drawing/2014/main" id="{DA6E1AA2-450F-174D-A85C-5D39B60AB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04" name="Freeform 157">
              <a:extLst>
                <a:ext uri="{FF2B5EF4-FFF2-40B4-BE49-F238E27FC236}">
                  <a16:creationId xmlns:a16="http://schemas.microsoft.com/office/drawing/2014/main" id="{43557BDC-C555-5040-B5DB-5D425E9BF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05" name="Group 158">
              <a:extLst>
                <a:ext uri="{FF2B5EF4-FFF2-40B4-BE49-F238E27FC236}">
                  <a16:creationId xmlns:a16="http://schemas.microsoft.com/office/drawing/2014/main" id="{C333E870-3BD7-C645-AAC2-98508A7E3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7" name="AutoShape 159">
                <a:extLst>
                  <a:ext uri="{FF2B5EF4-FFF2-40B4-BE49-F238E27FC236}">
                    <a16:creationId xmlns:a16="http://schemas.microsoft.com/office/drawing/2014/main" id="{EFC968C4-6392-E247-9A44-0D21D80BC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18" name="AutoShape 160">
                <a:extLst>
                  <a:ext uri="{FF2B5EF4-FFF2-40B4-BE49-F238E27FC236}">
                    <a16:creationId xmlns:a16="http://schemas.microsoft.com/office/drawing/2014/main" id="{9315F821-D903-1C43-B0DF-C13E1CFC6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06" name="Rectangle 161">
              <a:extLst>
                <a:ext uri="{FF2B5EF4-FFF2-40B4-BE49-F238E27FC236}">
                  <a16:creationId xmlns:a16="http://schemas.microsoft.com/office/drawing/2014/main" id="{4A93E05B-231B-8F4E-AC44-1E61C877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" name="Freeform 162">
              <a:extLst>
                <a:ext uri="{FF2B5EF4-FFF2-40B4-BE49-F238E27FC236}">
                  <a16:creationId xmlns:a16="http://schemas.microsoft.com/office/drawing/2014/main" id="{A81021FA-3B4B-8540-B233-88280DF91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8" name="Freeform 163">
              <a:extLst>
                <a:ext uri="{FF2B5EF4-FFF2-40B4-BE49-F238E27FC236}">
                  <a16:creationId xmlns:a16="http://schemas.microsoft.com/office/drawing/2014/main" id="{B4BBCFA8-CE65-3B46-B8C0-90C8E2A9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9" name="Oval 164">
              <a:extLst>
                <a:ext uri="{FF2B5EF4-FFF2-40B4-BE49-F238E27FC236}">
                  <a16:creationId xmlns:a16="http://schemas.microsoft.com/office/drawing/2014/main" id="{5BC0A35E-B59B-2747-AF4F-E2B7BF2E9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0" name="Freeform 165">
              <a:extLst>
                <a:ext uri="{FF2B5EF4-FFF2-40B4-BE49-F238E27FC236}">
                  <a16:creationId xmlns:a16="http://schemas.microsoft.com/office/drawing/2014/main" id="{18C56782-0533-9C40-9224-8F36130D8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1" name="AutoShape 166">
              <a:extLst>
                <a:ext uri="{FF2B5EF4-FFF2-40B4-BE49-F238E27FC236}">
                  <a16:creationId xmlns:a16="http://schemas.microsoft.com/office/drawing/2014/main" id="{B68A6AC7-4ED2-D44E-90B8-E63CF73BB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2" name="AutoShape 167">
              <a:extLst>
                <a:ext uri="{FF2B5EF4-FFF2-40B4-BE49-F238E27FC236}">
                  <a16:creationId xmlns:a16="http://schemas.microsoft.com/office/drawing/2014/main" id="{906EF179-00FE-3F4F-AD8D-E9B8F23D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3" name="Oval 168">
              <a:extLst>
                <a:ext uri="{FF2B5EF4-FFF2-40B4-BE49-F238E27FC236}">
                  <a16:creationId xmlns:a16="http://schemas.microsoft.com/office/drawing/2014/main" id="{714D65B7-5EDC-2840-9C29-D308D9655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4" name="Oval 169">
              <a:extLst>
                <a:ext uri="{FF2B5EF4-FFF2-40B4-BE49-F238E27FC236}">
                  <a16:creationId xmlns:a16="http://schemas.microsoft.com/office/drawing/2014/main" id="{E64A117A-C67D-AB41-A8E7-4A508BB31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5" name="Oval 170">
              <a:extLst>
                <a:ext uri="{FF2B5EF4-FFF2-40B4-BE49-F238E27FC236}">
                  <a16:creationId xmlns:a16="http://schemas.microsoft.com/office/drawing/2014/main" id="{C59668D3-09F9-BD44-8596-C0181891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6" name="Rectangle 171">
              <a:extLst>
                <a:ext uri="{FF2B5EF4-FFF2-40B4-BE49-F238E27FC236}">
                  <a16:creationId xmlns:a16="http://schemas.microsoft.com/office/drawing/2014/main" id="{8E530C7C-3D86-3C4B-891E-CB9AC883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25" name="Group 172">
            <a:extLst>
              <a:ext uri="{FF2B5EF4-FFF2-40B4-BE49-F238E27FC236}">
                <a16:creationId xmlns:a16="http://schemas.microsoft.com/office/drawing/2014/main" id="{F34C0BB9-9ECA-9B40-B10C-16DEDBDC16C3}"/>
              </a:ext>
            </a:extLst>
          </p:cNvPr>
          <p:cNvGrpSpPr>
            <a:grpSpLocks/>
          </p:cNvGrpSpPr>
          <p:nvPr/>
        </p:nvGrpSpPr>
        <p:grpSpPr bwMode="auto">
          <a:xfrm>
            <a:off x="7885017" y="5148533"/>
            <a:ext cx="525463" cy="557213"/>
            <a:chOff x="-44" y="1473"/>
            <a:chExt cx="981" cy="1105"/>
          </a:xfrm>
        </p:grpSpPr>
        <p:pic>
          <p:nvPicPr>
            <p:cNvPr id="326" name="Picture 173" descr="desktop_computer_stylized_medium">
              <a:extLst>
                <a:ext uri="{FF2B5EF4-FFF2-40B4-BE49-F238E27FC236}">
                  <a16:creationId xmlns:a16="http://schemas.microsoft.com/office/drawing/2014/main" id="{58DEA6BA-6A8A-414B-A5D1-8C42E963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" name="Freeform 174">
              <a:extLst>
                <a:ext uri="{FF2B5EF4-FFF2-40B4-BE49-F238E27FC236}">
                  <a16:creationId xmlns:a16="http://schemas.microsoft.com/office/drawing/2014/main" id="{5636D377-DB0D-6F40-811F-10EE64604D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28" name="Group 175">
            <a:extLst>
              <a:ext uri="{FF2B5EF4-FFF2-40B4-BE49-F238E27FC236}">
                <a16:creationId xmlns:a16="http://schemas.microsoft.com/office/drawing/2014/main" id="{7306AC90-5B34-3F4E-B626-0E34022A31C8}"/>
              </a:ext>
            </a:extLst>
          </p:cNvPr>
          <p:cNvGrpSpPr>
            <a:grpSpLocks/>
          </p:cNvGrpSpPr>
          <p:nvPr/>
        </p:nvGrpSpPr>
        <p:grpSpPr bwMode="auto">
          <a:xfrm>
            <a:off x="8650192" y="1557608"/>
            <a:ext cx="377825" cy="576263"/>
            <a:chOff x="4140" y="429"/>
            <a:chExt cx="1425" cy="2396"/>
          </a:xfrm>
        </p:grpSpPr>
        <p:sp>
          <p:nvSpPr>
            <p:cNvPr id="329" name="Freeform 176">
              <a:extLst>
                <a:ext uri="{FF2B5EF4-FFF2-40B4-BE49-F238E27FC236}">
                  <a16:creationId xmlns:a16="http://schemas.microsoft.com/office/drawing/2014/main" id="{F3CFDF78-3F2C-B047-99D5-2F35E0D1B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0" name="Rectangle 177">
              <a:extLst>
                <a:ext uri="{FF2B5EF4-FFF2-40B4-BE49-F238E27FC236}">
                  <a16:creationId xmlns:a16="http://schemas.microsoft.com/office/drawing/2014/main" id="{6D671750-A74B-B64E-8E68-C40948E6D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1" name="Freeform 178">
              <a:extLst>
                <a:ext uri="{FF2B5EF4-FFF2-40B4-BE49-F238E27FC236}">
                  <a16:creationId xmlns:a16="http://schemas.microsoft.com/office/drawing/2014/main" id="{9438FA78-1938-514C-80BF-10ED666E3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2" name="Freeform 179">
              <a:extLst>
                <a:ext uri="{FF2B5EF4-FFF2-40B4-BE49-F238E27FC236}">
                  <a16:creationId xmlns:a16="http://schemas.microsoft.com/office/drawing/2014/main" id="{FD23EFF2-90E8-9045-936A-06124249A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3" name="Rectangle 180">
              <a:extLst>
                <a:ext uri="{FF2B5EF4-FFF2-40B4-BE49-F238E27FC236}">
                  <a16:creationId xmlns:a16="http://schemas.microsoft.com/office/drawing/2014/main" id="{C3C9A679-FD27-EE4A-B715-049B9DDB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4" name="Group 181">
              <a:extLst>
                <a:ext uri="{FF2B5EF4-FFF2-40B4-BE49-F238E27FC236}">
                  <a16:creationId xmlns:a16="http://schemas.microsoft.com/office/drawing/2014/main" id="{F5C3481D-451B-B142-A35C-15C582D38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9" name="AutoShape 182">
                <a:extLst>
                  <a:ext uri="{FF2B5EF4-FFF2-40B4-BE49-F238E27FC236}">
                    <a16:creationId xmlns:a16="http://schemas.microsoft.com/office/drawing/2014/main" id="{2C243628-F48B-0247-9C77-CADC193BA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60" name="AutoShape 183">
                <a:extLst>
                  <a:ext uri="{FF2B5EF4-FFF2-40B4-BE49-F238E27FC236}">
                    <a16:creationId xmlns:a16="http://schemas.microsoft.com/office/drawing/2014/main" id="{C3D71DA0-C793-D949-906B-887E37FD0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35" name="Rectangle 184">
              <a:extLst>
                <a:ext uri="{FF2B5EF4-FFF2-40B4-BE49-F238E27FC236}">
                  <a16:creationId xmlns:a16="http://schemas.microsoft.com/office/drawing/2014/main" id="{246902F9-C4DC-454E-9DA0-3D5842DB3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6" name="Group 185">
              <a:extLst>
                <a:ext uri="{FF2B5EF4-FFF2-40B4-BE49-F238E27FC236}">
                  <a16:creationId xmlns:a16="http://schemas.microsoft.com/office/drawing/2014/main" id="{7667DA9A-FE8F-654A-8B9E-218AADDAB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7" name="AutoShape 186">
                <a:extLst>
                  <a:ext uri="{FF2B5EF4-FFF2-40B4-BE49-F238E27FC236}">
                    <a16:creationId xmlns:a16="http://schemas.microsoft.com/office/drawing/2014/main" id="{89170F11-7571-2B45-8719-95E83BC65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8" name="AutoShape 187">
                <a:extLst>
                  <a:ext uri="{FF2B5EF4-FFF2-40B4-BE49-F238E27FC236}">
                    <a16:creationId xmlns:a16="http://schemas.microsoft.com/office/drawing/2014/main" id="{E76D6632-4213-1A4C-994D-E58521FF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37" name="Rectangle 188">
              <a:extLst>
                <a:ext uri="{FF2B5EF4-FFF2-40B4-BE49-F238E27FC236}">
                  <a16:creationId xmlns:a16="http://schemas.microsoft.com/office/drawing/2014/main" id="{042D5530-947C-8042-964E-981127ADC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8" name="Rectangle 189">
              <a:extLst>
                <a:ext uri="{FF2B5EF4-FFF2-40B4-BE49-F238E27FC236}">
                  <a16:creationId xmlns:a16="http://schemas.microsoft.com/office/drawing/2014/main" id="{2F89380A-7E24-A848-A517-F0FC73692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9" name="Group 190">
              <a:extLst>
                <a:ext uri="{FF2B5EF4-FFF2-40B4-BE49-F238E27FC236}">
                  <a16:creationId xmlns:a16="http://schemas.microsoft.com/office/drawing/2014/main" id="{38C1848A-3B99-B348-91C8-29218555E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5" name="AutoShape 191">
                <a:extLst>
                  <a:ext uri="{FF2B5EF4-FFF2-40B4-BE49-F238E27FC236}">
                    <a16:creationId xmlns:a16="http://schemas.microsoft.com/office/drawing/2014/main" id="{676776FA-ACE8-1B44-A3F2-EE744FFE1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6" name="AutoShape 192">
                <a:extLst>
                  <a:ext uri="{FF2B5EF4-FFF2-40B4-BE49-F238E27FC236}">
                    <a16:creationId xmlns:a16="http://schemas.microsoft.com/office/drawing/2014/main" id="{642A052A-BC62-D049-9EBF-AC2B9D28A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40" name="Freeform 193">
              <a:extLst>
                <a:ext uri="{FF2B5EF4-FFF2-40B4-BE49-F238E27FC236}">
                  <a16:creationId xmlns:a16="http://schemas.microsoft.com/office/drawing/2014/main" id="{20022731-282E-5349-BD84-5AC931894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41" name="Group 194">
              <a:extLst>
                <a:ext uri="{FF2B5EF4-FFF2-40B4-BE49-F238E27FC236}">
                  <a16:creationId xmlns:a16="http://schemas.microsoft.com/office/drawing/2014/main" id="{C8EEA896-B8C6-834F-9741-B4BC68940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53" name="AutoShape 195">
                <a:extLst>
                  <a:ext uri="{FF2B5EF4-FFF2-40B4-BE49-F238E27FC236}">
                    <a16:creationId xmlns:a16="http://schemas.microsoft.com/office/drawing/2014/main" id="{FAEB0127-5E88-8848-A1E8-FCDC82E85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4" name="AutoShape 196">
                <a:extLst>
                  <a:ext uri="{FF2B5EF4-FFF2-40B4-BE49-F238E27FC236}">
                    <a16:creationId xmlns:a16="http://schemas.microsoft.com/office/drawing/2014/main" id="{F6C14D4D-54BC-0347-8DE7-8C387B0D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42" name="Rectangle 197">
              <a:extLst>
                <a:ext uri="{FF2B5EF4-FFF2-40B4-BE49-F238E27FC236}">
                  <a16:creationId xmlns:a16="http://schemas.microsoft.com/office/drawing/2014/main" id="{DE2B5795-02B3-824F-BFB7-9E4468C2E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3" name="Freeform 198">
              <a:extLst>
                <a:ext uri="{FF2B5EF4-FFF2-40B4-BE49-F238E27FC236}">
                  <a16:creationId xmlns:a16="http://schemas.microsoft.com/office/drawing/2014/main" id="{30654D98-FCC5-4940-8B89-40DEC14D2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4" name="Freeform 199">
              <a:extLst>
                <a:ext uri="{FF2B5EF4-FFF2-40B4-BE49-F238E27FC236}">
                  <a16:creationId xmlns:a16="http://schemas.microsoft.com/office/drawing/2014/main" id="{DB2F1485-9F89-A14E-B2B0-E716B66FE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5" name="Oval 200">
              <a:extLst>
                <a:ext uri="{FF2B5EF4-FFF2-40B4-BE49-F238E27FC236}">
                  <a16:creationId xmlns:a16="http://schemas.microsoft.com/office/drawing/2014/main" id="{0913F7BB-B350-6F4C-8E3C-B4373B6B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6" name="Freeform 201">
              <a:extLst>
                <a:ext uri="{FF2B5EF4-FFF2-40B4-BE49-F238E27FC236}">
                  <a16:creationId xmlns:a16="http://schemas.microsoft.com/office/drawing/2014/main" id="{D806CA0F-D39E-1044-8994-B3481BAC5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7" name="AutoShape 202">
              <a:extLst>
                <a:ext uri="{FF2B5EF4-FFF2-40B4-BE49-F238E27FC236}">
                  <a16:creationId xmlns:a16="http://schemas.microsoft.com/office/drawing/2014/main" id="{653E2F84-88DD-4C48-9132-5E9C22D3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" name="AutoShape 203">
              <a:extLst>
                <a:ext uri="{FF2B5EF4-FFF2-40B4-BE49-F238E27FC236}">
                  <a16:creationId xmlns:a16="http://schemas.microsoft.com/office/drawing/2014/main" id="{7C1622A3-9F30-FA42-9B80-C8BB00A05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9" name="Oval 204">
              <a:extLst>
                <a:ext uri="{FF2B5EF4-FFF2-40B4-BE49-F238E27FC236}">
                  <a16:creationId xmlns:a16="http://schemas.microsoft.com/office/drawing/2014/main" id="{432A4179-C51B-DE48-94FC-B7412F4D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50" name="Oval 205">
              <a:extLst>
                <a:ext uri="{FF2B5EF4-FFF2-40B4-BE49-F238E27FC236}">
                  <a16:creationId xmlns:a16="http://schemas.microsoft.com/office/drawing/2014/main" id="{9EF71E96-D069-134D-9318-D85F7FF2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1" name="Oval 206">
              <a:extLst>
                <a:ext uri="{FF2B5EF4-FFF2-40B4-BE49-F238E27FC236}">
                  <a16:creationId xmlns:a16="http://schemas.microsoft.com/office/drawing/2014/main" id="{3E78A6EB-9CEA-E74E-91AB-439D7171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52" name="Rectangle 207">
              <a:extLst>
                <a:ext uri="{FF2B5EF4-FFF2-40B4-BE49-F238E27FC236}">
                  <a16:creationId xmlns:a16="http://schemas.microsoft.com/office/drawing/2014/main" id="{1A62E052-D07D-6743-8E2D-F67E3E528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61" name="Group 208">
            <a:extLst>
              <a:ext uri="{FF2B5EF4-FFF2-40B4-BE49-F238E27FC236}">
                <a16:creationId xmlns:a16="http://schemas.microsoft.com/office/drawing/2014/main" id="{6A05235C-3E77-6F4F-8ADA-6D04AB8484D1}"/>
              </a:ext>
            </a:extLst>
          </p:cNvPr>
          <p:cNvGrpSpPr>
            <a:grpSpLocks/>
          </p:cNvGrpSpPr>
          <p:nvPr/>
        </p:nvGrpSpPr>
        <p:grpSpPr bwMode="auto">
          <a:xfrm>
            <a:off x="9402667" y="1589358"/>
            <a:ext cx="377825" cy="576263"/>
            <a:chOff x="4140" y="429"/>
            <a:chExt cx="1425" cy="2396"/>
          </a:xfrm>
        </p:grpSpPr>
        <p:sp>
          <p:nvSpPr>
            <p:cNvPr id="362" name="Freeform 209">
              <a:extLst>
                <a:ext uri="{FF2B5EF4-FFF2-40B4-BE49-F238E27FC236}">
                  <a16:creationId xmlns:a16="http://schemas.microsoft.com/office/drawing/2014/main" id="{D166875E-AD19-804C-965F-CDAED7A64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3" name="Rectangle 210">
              <a:extLst>
                <a:ext uri="{FF2B5EF4-FFF2-40B4-BE49-F238E27FC236}">
                  <a16:creationId xmlns:a16="http://schemas.microsoft.com/office/drawing/2014/main" id="{EC5E264D-98A2-B44D-B995-4CB53C25E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4" name="Freeform 211">
              <a:extLst>
                <a:ext uri="{FF2B5EF4-FFF2-40B4-BE49-F238E27FC236}">
                  <a16:creationId xmlns:a16="http://schemas.microsoft.com/office/drawing/2014/main" id="{C1CF933D-FB73-3240-9F1D-5EED49E6A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5" name="Freeform 212">
              <a:extLst>
                <a:ext uri="{FF2B5EF4-FFF2-40B4-BE49-F238E27FC236}">
                  <a16:creationId xmlns:a16="http://schemas.microsoft.com/office/drawing/2014/main" id="{0FC67CB2-6BE1-1847-A437-D99084C5C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6" name="Rectangle 213">
              <a:extLst>
                <a:ext uri="{FF2B5EF4-FFF2-40B4-BE49-F238E27FC236}">
                  <a16:creationId xmlns:a16="http://schemas.microsoft.com/office/drawing/2014/main" id="{14B7D932-BBFC-B74D-816C-440DB3FEB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67" name="Group 214">
              <a:extLst>
                <a:ext uri="{FF2B5EF4-FFF2-40B4-BE49-F238E27FC236}">
                  <a16:creationId xmlns:a16="http://schemas.microsoft.com/office/drawing/2014/main" id="{904783F7-C673-AC48-8DEC-45B791D2E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15">
                <a:extLst>
                  <a:ext uri="{FF2B5EF4-FFF2-40B4-BE49-F238E27FC236}">
                    <a16:creationId xmlns:a16="http://schemas.microsoft.com/office/drawing/2014/main" id="{259ABA3E-950D-BF40-AF00-89747854A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93" name="AutoShape 216">
                <a:extLst>
                  <a:ext uri="{FF2B5EF4-FFF2-40B4-BE49-F238E27FC236}">
                    <a16:creationId xmlns:a16="http://schemas.microsoft.com/office/drawing/2014/main" id="{D537C256-5556-E84D-BFD9-801601AF6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68" name="Rectangle 217">
              <a:extLst>
                <a:ext uri="{FF2B5EF4-FFF2-40B4-BE49-F238E27FC236}">
                  <a16:creationId xmlns:a16="http://schemas.microsoft.com/office/drawing/2014/main" id="{6A16D193-BA00-FA4C-84D3-5F7B5C031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69" name="Group 218">
              <a:extLst>
                <a:ext uri="{FF2B5EF4-FFF2-40B4-BE49-F238E27FC236}">
                  <a16:creationId xmlns:a16="http://schemas.microsoft.com/office/drawing/2014/main" id="{7151F57C-7772-D741-B346-9FD22AFEA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19">
                <a:extLst>
                  <a:ext uri="{FF2B5EF4-FFF2-40B4-BE49-F238E27FC236}">
                    <a16:creationId xmlns:a16="http://schemas.microsoft.com/office/drawing/2014/main" id="{28A8406C-AFA4-F94B-A2C4-E4FFB185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91" name="AutoShape 220">
                <a:extLst>
                  <a:ext uri="{FF2B5EF4-FFF2-40B4-BE49-F238E27FC236}">
                    <a16:creationId xmlns:a16="http://schemas.microsoft.com/office/drawing/2014/main" id="{9A186499-2183-C24F-89D0-ACB1D39A2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0" name="Rectangle 221">
              <a:extLst>
                <a:ext uri="{FF2B5EF4-FFF2-40B4-BE49-F238E27FC236}">
                  <a16:creationId xmlns:a16="http://schemas.microsoft.com/office/drawing/2014/main" id="{6959C99C-8685-CE45-B4A0-BEEBD9CE6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1" name="Rectangle 222">
              <a:extLst>
                <a:ext uri="{FF2B5EF4-FFF2-40B4-BE49-F238E27FC236}">
                  <a16:creationId xmlns:a16="http://schemas.microsoft.com/office/drawing/2014/main" id="{0CEC0CDC-F36A-E147-800E-4BFDDC41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72" name="Group 223">
              <a:extLst>
                <a:ext uri="{FF2B5EF4-FFF2-40B4-BE49-F238E27FC236}">
                  <a16:creationId xmlns:a16="http://schemas.microsoft.com/office/drawing/2014/main" id="{07BF1C14-2C6F-B94F-8289-1C37D6C61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24">
                <a:extLst>
                  <a:ext uri="{FF2B5EF4-FFF2-40B4-BE49-F238E27FC236}">
                    <a16:creationId xmlns:a16="http://schemas.microsoft.com/office/drawing/2014/main" id="{B660D864-E6AF-2A4B-AF6E-15E67C246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89" name="AutoShape 225">
                <a:extLst>
                  <a:ext uri="{FF2B5EF4-FFF2-40B4-BE49-F238E27FC236}">
                    <a16:creationId xmlns:a16="http://schemas.microsoft.com/office/drawing/2014/main" id="{A5592FCE-B8EB-CD42-BD69-D7E95DA3E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3" name="Freeform 226">
              <a:extLst>
                <a:ext uri="{FF2B5EF4-FFF2-40B4-BE49-F238E27FC236}">
                  <a16:creationId xmlns:a16="http://schemas.microsoft.com/office/drawing/2014/main" id="{176C9152-AD9C-0043-999D-97BF01B75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74" name="Group 227">
              <a:extLst>
                <a:ext uri="{FF2B5EF4-FFF2-40B4-BE49-F238E27FC236}">
                  <a16:creationId xmlns:a16="http://schemas.microsoft.com/office/drawing/2014/main" id="{DB7553BD-7EEF-1144-A10E-45052E753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28">
                <a:extLst>
                  <a:ext uri="{FF2B5EF4-FFF2-40B4-BE49-F238E27FC236}">
                    <a16:creationId xmlns:a16="http://schemas.microsoft.com/office/drawing/2014/main" id="{209B423B-7C84-A444-BC5D-A11FD1567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87" name="AutoShape 229">
                <a:extLst>
                  <a:ext uri="{FF2B5EF4-FFF2-40B4-BE49-F238E27FC236}">
                    <a16:creationId xmlns:a16="http://schemas.microsoft.com/office/drawing/2014/main" id="{5AE73D33-B566-9A49-9DC6-C5469487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5" name="Rectangle 230">
              <a:extLst>
                <a:ext uri="{FF2B5EF4-FFF2-40B4-BE49-F238E27FC236}">
                  <a16:creationId xmlns:a16="http://schemas.microsoft.com/office/drawing/2014/main" id="{F54FB1FA-BA67-4B47-8CD0-DC612A86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6" name="Freeform 231">
              <a:extLst>
                <a:ext uri="{FF2B5EF4-FFF2-40B4-BE49-F238E27FC236}">
                  <a16:creationId xmlns:a16="http://schemas.microsoft.com/office/drawing/2014/main" id="{A3240397-6B0C-654E-88F1-F3F3AD623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7" name="Freeform 232">
              <a:extLst>
                <a:ext uri="{FF2B5EF4-FFF2-40B4-BE49-F238E27FC236}">
                  <a16:creationId xmlns:a16="http://schemas.microsoft.com/office/drawing/2014/main" id="{1A86C13D-4B43-504E-B61C-E2C654775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8" name="Oval 233">
              <a:extLst>
                <a:ext uri="{FF2B5EF4-FFF2-40B4-BE49-F238E27FC236}">
                  <a16:creationId xmlns:a16="http://schemas.microsoft.com/office/drawing/2014/main" id="{A925E2BE-2521-064E-94A2-F5B3CE2A6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9" name="Freeform 234">
              <a:extLst>
                <a:ext uri="{FF2B5EF4-FFF2-40B4-BE49-F238E27FC236}">
                  <a16:creationId xmlns:a16="http://schemas.microsoft.com/office/drawing/2014/main" id="{D0F8527B-9979-9843-B950-02EEB33AD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0" name="AutoShape 235">
              <a:extLst>
                <a:ext uri="{FF2B5EF4-FFF2-40B4-BE49-F238E27FC236}">
                  <a16:creationId xmlns:a16="http://schemas.microsoft.com/office/drawing/2014/main" id="{01246D65-1D83-514D-96A0-3F53F7E6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1" name="AutoShape 236">
              <a:extLst>
                <a:ext uri="{FF2B5EF4-FFF2-40B4-BE49-F238E27FC236}">
                  <a16:creationId xmlns:a16="http://schemas.microsoft.com/office/drawing/2014/main" id="{EE09E67D-74DE-8E41-B31D-30EBA899E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2" name="Oval 237">
              <a:extLst>
                <a:ext uri="{FF2B5EF4-FFF2-40B4-BE49-F238E27FC236}">
                  <a16:creationId xmlns:a16="http://schemas.microsoft.com/office/drawing/2014/main" id="{1BAA3765-A4A2-D249-B5E6-B37A65069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3" name="Oval 238">
              <a:extLst>
                <a:ext uri="{FF2B5EF4-FFF2-40B4-BE49-F238E27FC236}">
                  <a16:creationId xmlns:a16="http://schemas.microsoft.com/office/drawing/2014/main" id="{B5829A6B-5209-D644-82E1-A9C2A8D9A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4" name="Oval 239">
              <a:extLst>
                <a:ext uri="{FF2B5EF4-FFF2-40B4-BE49-F238E27FC236}">
                  <a16:creationId xmlns:a16="http://schemas.microsoft.com/office/drawing/2014/main" id="{95394ED4-DC3D-F146-9AEE-0FC4AFC88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5" name="Rectangle 240">
              <a:extLst>
                <a:ext uri="{FF2B5EF4-FFF2-40B4-BE49-F238E27FC236}">
                  <a16:creationId xmlns:a16="http://schemas.microsoft.com/office/drawing/2014/main" id="{A039A534-5AD2-354C-8072-85670484B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94" name="Group 241">
            <a:extLst>
              <a:ext uri="{FF2B5EF4-FFF2-40B4-BE49-F238E27FC236}">
                <a16:creationId xmlns:a16="http://schemas.microsoft.com/office/drawing/2014/main" id="{9BE96710-6956-1941-96D5-89D2082B85BD}"/>
              </a:ext>
            </a:extLst>
          </p:cNvPr>
          <p:cNvGrpSpPr>
            <a:grpSpLocks/>
          </p:cNvGrpSpPr>
          <p:nvPr/>
        </p:nvGrpSpPr>
        <p:grpSpPr bwMode="auto">
          <a:xfrm>
            <a:off x="10012267" y="1741758"/>
            <a:ext cx="377825" cy="576263"/>
            <a:chOff x="4140" y="429"/>
            <a:chExt cx="1425" cy="2396"/>
          </a:xfrm>
        </p:grpSpPr>
        <p:sp>
          <p:nvSpPr>
            <p:cNvPr id="395" name="Freeform 242">
              <a:extLst>
                <a:ext uri="{FF2B5EF4-FFF2-40B4-BE49-F238E27FC236}">
                  <a16:creationId xmlns:a16="http://schemas.microsoft.com/office/drawing/2014/main" id="{98FED06C-86AC-174D-897A-AF88782AB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6" name="Rectangle 243">
              <a:extLst>
                <a:ext uri="{FF2B5EF4-FFF2-40B4-BE49-F238E27FC236}">
                  <a16:creationId xmlns:a16="http://schemas.microsoft.com/office/drawing/2014/main" id="{7BCB3493-2EA3-894F-95D3-4BD9689BC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7" name="Freeform 244">
              <a:extLst>
                <a:ext uri="{FF2B5EF4-FFF2-40B4-BE49-F238E27FC236}">
                  <a16:creationId xmlns:a16="http://schemas.microsoft.com/office/drawing/2014/main" id="{04E3D02B-467F-7F4F-8DC3-9D363101F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8" name="Freeform 245">
              <a:extLst>
                <a:ext uri="{FF2B5EF4-FFF2-40B4-BE49-F238E27FC236}">
                  <a16:creationId xmlns:a16="http://schemas.microsoft.com/office/drawing/2014/main" id="{DA94A9FA-D5B5-214A-8D37-34D4B61F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9" name="Rectangle 246">
              <a:extLst>
                <a:ext uri="{FF2B5EF4-FFF2-40B4-BE49-F238E27FC236}">
                  <a16:creationId xmlns:a16="http://schemas.microsoft.com/office/drawing/2014/main" id="{50539DB1-8D20-F44A-8958-354C5B49C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0" name="Group 247">
              <a:extLst>
                <a:ext uri="{FF2B5EF4-FFF2-40B4-BE49-F238E27FC236}">
                  <a16:creationId xmlns:a16="http://schemas.microsoft.com/office/drawing/2014/main" id="{ABC4B2B5-E127-B14E-8370-5BCDD85E2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5" name="AutoShape 248">
                <a:extLst>
                  <a:ext uri="{FF2B5EF4-FFF2-40B4-BE49-F238E27FC236}">
                    <a16:creationId xmlns:a16="http://schemas.microsoft.com/office/drawing/2014/main" id="{2544F03E-3822-9142-840A-4600BC49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6" name="AutoShape 249">
                <a:extLst>
                  <a:ext uri="{FF2B5EF4-FFF2-40B4-BE49-F238E27FC236}">
                    <a16:creationId xmlns:a16="http://schemas.microsoft.com/office/drawing/2014/main" id="{0D6C988D-2CAC-3A4A-8FAC-72B8697E7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1" name="Rectangle 250">
              <a:extLst>
                <a:ext uri="{FF2B5EF4-FFF2-40B4-BE49-F238E27FC236}">
                  <a16:creationId xmlns:a16="http://schemas.microsoft.com/office/drawing/2014/main" id="{FA55D5A2-C0A3-7741-814B-310A28BDD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2" name="Group 251">
              <a:extLst>
                <a:ext uri="{FF2B5EF4-FFF2-40B4-BE49-F238E27FC236}">
                  <a16:creationId xmlns:a16="http://schemas.microsoft.com/office/drawing/2014/main" id="{DC8A3227-B450-FB4D-852D-DC7E66FF6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3" name="AutoShape 252">
                <a:extLst>
                  <a:ext uri="{FF2B5EF4-FFF2-40B4-BE49-F238E27FC236}">
                    <a16:creationId xmlns:a16="http://schemas.microsoft.com/office/drawing/2014/main" id="{07F021BE-923D-804C-AB1C-CB812D97B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4" name="AutoShape 253">
                <a:extLst>
                  <a:ext uri="{FF2B5EF4-FFF2-40B4-BE49-F238E27FC236}">
                    <a16:creationId xmlns:a16="http://schemas.microsoft.com/office/drawing/2014/main" id="{3A5C7537-D941-954D-9024-BF32F6D13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3" name="Rectangle 254">
              <a:extLst>
                <a:ext uri="{FF2B5EF4-FFF2-40B4-BE49-F238E27FC236}">
                  <a16:creationId xmlns:a16="http://schemas.microsoft.com/office/drawing/2014/main" id="{855ECB0D-BAD2-724F-8296-56F037E6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04" name="Rectangle 255">
              <a:extLst>
                <a:ext uri="{FF2B5EF4-FFF2-40B4-BE49-F238E27FC236}">
                  <a16:creationId xmlns:a16="http://schemas.microsoft.com/office/drawing/2014/main" id="{6D021B7D-23B8-4545-B682-3F0C4BAB5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5" name="Group 256">
              <a:extLst>
                <a:ext uri="{FF2B5EF4-FFF2-40B4-BE49-F238E27FC236}">
                  <a16:creationId xmlns:a16="http://schemas.microsoft.com/office/drawing/2014/main" id="{431DAF1F-4CC8-1C41-8EEC-05F7D5D78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1" name="AutoShape 257">
                <a:extLst>
                  <a:ext uri="{FF2B5EF4-FFF2-40B4-BE49-F238E27FC236}">
                    <a16:creationId xmlns:a16="http://schemas.microsoft.com/office/drawing/2014/main" id="{18C2CCBA-D707-A24B-A885-97D020E7B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2" name="AutoShape 258">
                <a:extLst>
                  <a:ext uri="{FF2B5EF4-FFF2-40B4-BE49-F238E27FC236}">
                    <a16:creationId xmlns:a16="http://schemas.microsoft.com/office/drawing/2014/main" id="{D7E10C1F-D1F0-7148-A44B-7FEC28811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6" name="Freeform 259">
              <a:extLst>
                <a:ext uri="{FF2B5EF4-FFF2-40B4-BE49-F238E27FC236}">
                  <a16:creationId xmlns:a16="http://schemas.microsoft.com/office/drawing/2014/main" id="{0365C11C-6E47-864E-8122-6C27C34F0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7" name="Group 260">
              <a:extLst>
                <a:ext uri="{FF2B5EF4-FFF2-40B4-BE49-F238E27FC236}">
                  <a16:creationId xmlns:a16="http://schemas.microsoft.com/office/drawing/2014/main" id="{27B41BB0-4231-F248-B65A-1A45AD2C9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9" name="AutoShape 261">
                <a:extLst>
                  <a:ext uri="{FF2B5EF4-FFF2-40B4-BE49-F238E27FC236}">
                    <a16:creationId xmlns:a16="http://schemas.microsoft.com/office/drawing/2014/main" id="{CEAEF38F-92BA-B54F-82FB-C23A106C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0" name="AutoShape 262">
                <a:extLst>
                  <a:ext uri="{FF2B5EF4-FFF2-40B4-BE49-F238E27FC236}">
                    <a16:creationId xmlns:a16="http://schemas.microsoft.com/office/drawing/2014/main" id="{77559B45-47D4-F047-A0E1-3FD4F7705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8" name="Rectangle 263">
              <a:extLst>
                <a:ext uri="{FF2B5EF4-FFF2-40B4-BE49-F238E27FC236}">
                  <a16:creationId xmlns:a16="http://schemas.microsoft.com/office/drawing/2014/main" id="{2BB4AB2F-1E19-ED46-91D0-686A5791A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09" name="Freeform 264">
              <a:extLst>
                <a:ext uri="{FF2B5EF4-FFF2-40B4-BE49-F238E27FC236}">
                  <a16:creationId xmlns:a16="http://schemas.microsoft.com/office/drawing/2014/main" id="{EFA4165B-2B89-EA44-AAFD-284DDE325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0" name="Freeform 265">
              <a:extLst>
                <a:ext uri="{FF2B5EF4-FFF2-40B4-BE49-F238E27FC236}">
                  <a16:creationId xmlns:a16="http://schemas.microsoft.com/office/drawing/2014/main" id="{BF31806F-E19D-6643-B3AB-FCD244912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1" name="Oval 266">
              <a:extLst>
                <a:ext uri="{FF2B5EF4-FFF2-40B4-BE49-F238E27FC236}">
                  <a16:creationId xmlns:a16="http://schemas.microsoft.com/office/drawing/2014/main" id="{297B65E1-F9B5-1942-BAE5-456457D2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2" name="Freeform 267">
              <a:extLst>
                <a:ext uri="{FF2B5EF4-FFF2-40B4-BE49-F238E27FC236}">
                  <a16:creationId xmlns:a16="http://schemas.microsoft.com/office/drawing/2014/main" id="{D1451455-90D3-7B4E-9A6C-AC54A2B18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3" name="AutoShape 268">
              <a:extLst>
                <a:ext uri="{FF2B5EF4-FFF2-40B4-BE49-F238E27FC236}">
                  <a16:creationId xmlns:a16="http://schemas.microsoft.com/office/drawing/2014/main" id="{B96820D1-74F4-9A4F-81C3-99D80AA66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4" name="AutoShape 269">
              <a:extLst>
                <a:ext uri="{FF2B5EF4-FFF2-40B4-BE49-F238E27FC236}">
                  <a16:creationId xmlns:a16="http://schemas.microsoft.com/office/drawing/2014/main" id="{24247BD6-F113-7F46-93F5-34E742E7F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5" name="Oval 270">
              <a:extLst>
                <a:ext uri="{FF2B5EF4-FFF2-40B4-BE49-F238E27FC236}">
                  <a16:creationId xmlns:a16="http://schemas.microsoft.com/office/drawing/2014/main" id="{4716773C-A574-8342-86DD-F8046121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6" name="Oval 271">
              <a:extLst>
                <a:ext uri="{FF2B5EF4-FFF2-40B4-BE49-F238E27FC236}">
                  <a16:creationId xmlns:a16="http://schemas.microsoft.com/office/drawing/2014/main" id="{9F959D50-71EC-0F46-8ED3-4FE4C63D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7" name="Oval 272">
              <a:extLst>
                <a:ext uri="{FF2B5EF4-FFF2-40B4-BE49-F238E27FC236}">
                  <a16:creationId xmlns:a16="http://schemas.microsoft.com/office/drawing/2014/main" id="{E6997777-676B-9145-9B53-650C5990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8" name="Rectangle 273">
              <a:extLst>
                <a:ext uri="{FF2B5EF4-FFF2-40B4-BE49-F238E27FC236}">
                  <a16:creationId xmlns:a16="http://schemas.microsoft.com/office/drawing/2014/main" id="{80128537-C0E9-B945-A472-82EC596F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27" name="Group 274">
            <a:extLst>
              <a:ext uri="{FF2B5EF4-FFF2-40B4-BE49-F238E27FC236}">
                <a16:creationId xmlns:a16="http://schemas.microsoft.com/office/drawing/2014/main" id="{637BEA6D-6926-F241-A7B7-63FD120295AA}"/>
              </a:ext>
            </a:extLst>
          </p:cNvPr>
          <p:cNvGrpSpPr>
            <a:grpSpLocks/>
          </p:cNvGrpSpPr>
          <p:nvPr/>
        </p:nvGrpSpPr>
        <p:grpSpPr bwMode="auto">
          <a:xfrm>
            <a:off x="10340880" y="2687908"/>
            <a:ext cx="377825" cy="576263"/>
            <a:chOff x="4140" y="429"/>
            <a:chExt cx="1425" cy="2396"/>
          </a:xfrm>
        </p:grpSpPr>
        <p:sp>
          <p:nvSpPr>
            <p:cNvPr id="428" name="Freeform 275">
              <a:extLst>
                <a:ext uri="{FF2B5EF4-FFF2-40B4-BE49-F238E27FC236}">
                  <a16:creationId xmlns:a16="http://schemas.microsoft.com/office/drawing/2014/main" id="{B73B5122-7AC1-A541-A7CB-7C92E34FE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29" name="Rectangle 276">
              <a:extLst>
                <a:ext uri="{FF2B5EF4-FFF2-40B4-BE49-F238E27FC236}">
                  <a16:creationId xmlns:a16="http://schemas.microsoft.com/office/drawing/2014/main" id="{618AFC31-125F-CC41-8835-357B8CF40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0" name="Freeform 277">
              <a:extLst>
                <a:ext uri="{FF2B5EF4-FFF2-40B4-BE49-F238E27FC236}">
                  <a16:creationId xmlns:a16="http://schemas.microsoft.com/office/drawing/2014/main" id="{BA586EC9-AFB5-864C-A8D5-50566D382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1" name="Freeform 278">
              <a:extLst>
                <a:ext uri="{FF2B5EF4-FFF2-40B4-BE49-F238E27FC236}">
                  <a16:creationId xmlns:a16="http://schemas.microsoft.com/office/drawing/2014/main" id="{988FA82D-26DD-2446-871B-4FBCD5FE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2" name="Rectangle 279">
              <a:extLst>
                <a:ext uri="{FF2B5EF4-FFF2-40B4-BE49-F238E27FC236}">
                  <a16:creationId xmlns:a16="http://schemas.microsoft.com/office/drawing/2014/main" id="{E4B9CCE7-0279-6143-BB4D-1198F3326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3" name="Group 280">
              <a:extLst>
                <a:ext uri="{FF2B5EF4-FFF2-40B4-BE49-F238E27FC236}">
                  <a16:creationId xmlns:a16="http://schemas.microsoft.com/office/drawing/2014/main" id="{2924B866-539E-1244-B043-D51911A29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8" name="AutoShape 281">
                <a:extLst>
                  <a:ext uri="{FF2B5EF4-FFF2-40B4-BE49-F238E27FC236}">
                    <a16:creationId xmlns:a16="http://schemas.microsoft.com/office/drawing/2014/main" id="{BDE3646A-4204-5046-942C-15C165338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9" name="AutoShape 282">
                <a:extLst>
                  <a:ext uri="{FF2B5EF4-FFF2-40B4-BE49-F238E27FC236}">
                    <a16:creationId xmlns:a16="http://schemas.microsoft.com/office/drawing/2014/main" id="{6DE9F0CF-D5ED-704E-8142-3345FC3BB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4" name="Rectangle 283">
              <a:extLst>
                <a:ext uri="{FF2B5EF4-FFF2-40B4-BE49-F238E27FC236}">
                  <a16:creationId xmlns:a16="http://schemas.microsoft.com/office/drawing/2014/main" id="{657D3494-75CD-034E-9543-2569274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5" name="Group 284">
              <a:extLst>
                <a:ext uri="{FF2B5EF4-FFF2-40B4-BE49-F238E27FC236}">
                  <a16:creationId xmlns:a16="http://schemas.microsoft.com/office/drawing/2014/main" id="{3B21D6B8-9A13-CB4D-A567-07369736D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6" name="AutoShape 285">
                <a:extLst>
                  <a:ext uri="{FF2B5EF4-FFF2-40B4-BE49-F238E27FC236}">
                    <a16:creationId xmlns:a16="http://schemas.microsoft.com/office/drawing/2014/main" id="{6F0CB466-469D-3F45-BE66-39F561D60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7" name="AutoShape 286">
                <a:extLst>
                  <a:ext uri="{FF2B5EF4-FFF2-40B4-BE49-F238E27FC236}">
                    <a16:creationId xmlns:a16="http://schemas.microsoft.com/office/drawing/2014/main" id="{29D719D4-E1C6-604A-8870-549D67683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6" name="Rectangle 287">
              <a:extLst>
                <a:ext uri="{FF2B5EF4-FFF2-40B4-BE49-F238E27FC236}">
                  <a16:creationId xmlns:a16="http://schemas.microsoft.com/office/drawing/2014/main" id="{0D71907F-6787-7144-A19B-418733EE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7" name="Rectangle 288">
              <a:extLst>
                <a:ext uri="{FF2B5EF4-FFF2-40B4-BE49-F238E27FC236}">
                  <a16:creationId xmlns:a16="http://schemas.microsoft.com/office/drawing/2014/main" id="{35AED19C-A1F1-AC46-914C-8F5D6F4BC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8" name="Group 289">
              <a:extLst>
                <a:ext uri="{FF2B5EF4-FFF2-40B4-BE49-F238E27FC236}">
                  <a16:creationId xmlns:a16="http://schemas.microsoft.com/office/drawing/2014/main" id="{45D31D32-5A14-5742-954A-BA17509AC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4" name="AutoShape 290">
                <a:extLst>
                  <a:ext uri="{FF2B5EF4-FFF2-40B4-BE49-F238E27FC236}">
                    <a16:creationId xmlns:a16="http://schemas.microsoft.com/office/drawing/2014/main" id="{FBB57FC3-B7A2-A541-9EC0-D57A59BBE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5" name="AutoShape 291">
                <a:extLst>
                  <a:ext uri="{FF2B5EF4-FFF2-40B4-BE49-F238E27FC236}">
                    <a16:creationId xmlns:a16="http://schemas.microsoft.com/office/drawing/2014/main" id="{52BE3087-7497-914D-B468-02CDAA58D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9" name="Freeform 292">
              <a:extLst>
                <a:ext uri="{FF2B5EF4-FFF2-40B4-BE49-F238E27FC236}">
                  <a16:creationId xmlns:a16="http://schemas.microsoft.com/office/drawing/2014/main" id="{5070ED80-559E-4540-964B-D73009E42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40" name="Group 293">
              <a:extLst>
                <a:ext uri="{FF2B5EF4-FFF2-40B4-BE49-F238E27FC236}">
                  <a16:creationId xmlns:a16="http://schemas.microsoft.com/office/drawing/2014/main" id="{30993F73-047D-CD47-96E3-F75994043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2" name="AutoShape 294">
                <a:extLst>
                  <a:ext uri="{FF2B5EF4-FFF2-40B4-BE49-F238E27FC236}">
                    <a16:creationId xmlns:a16="http://schemas.microsoft.com/office/drawing/2014/main" id="{F253CC19-7627-6043-A479-C0AADFD1B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3" name="AutoShape 295">
                <a:extLst>
                  <a:ext uri="{FF2B5EF4-FFF2-40B4-BE49-F238E27FC236}">
                    <a16:creationId xmlns:a16="http://schemas.microsoft.com/office/drawing/2014/main" id="{9818C9E1-67F5-5D42-8D8A-BFA5671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41" name="Rectangle 296">
              <a:extLst>
                <a:ext uri="{FF2B5EF4-FFF2-40B4-BE49-F238E27FC236}">
                  <a16:creationId xmlns:a16="http://schemas.microsoft.com/office/drawing/2014/main" id="{D263AAA2-92D9-9A4A-9D5F-0CEC89CD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2" name="Freeform 297">
              <a:extLst>
                <a:ext uri="{FF2B5EF4-FFF2-40B4-BE49-F238E27FC236}">
                  <a16:creationId xmlns:a16="http://schemas.microsoft.com/office/drawing/2014/main" id="{51AD4C3A-6939-3B47-91CC-E1A0D3A3E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3" name="Freeform 298">
              <a:extLst>
                <a:ext uri="{FF2B5EF4-FFF2-40B4-BE49-F238E27FC236}">
                  <a16:creationId xmlns:a16="http://schemas.microsoft.com/office/drawing/2014/main" id="{023E9D5F-D41C-8A48-B73A-4E4F43755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4" name="Oval 299">
              <a:extLst>
                <a:ext uri="{FF2B5EF4-FFF2-40B4-BE49-F238E27FC236}">
                  <a16:creationId xmlns:a16="http://schemas.microsoft.com/office/drawing/2014/main" id="{C4126737-BE73-B444-BC40-5B679E6E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5" name="Freeform 300">
              <a:extLst>
                <a:ext uri="{FF2B5EF4-FFF2-40B4-BE49-F238E27FC236}">
                  <a16:creationId xmlns:a16="http://schemas.microsoft.com/office/drawing/2014/main" id="{567B6CFD-A1A1-094D-8F7C-5A9EF1AB0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6" name="AutoShape 301">
              <a:extLst>
                <a:ext uri="{FF2B5EF4-FFF2-40B4-BE49-F238E27FC236}">
                  <a16:creationId xmlns:a16="http://schemas.microsoft.com/office/drawing/2014/main" id="{3B7B7519-C492-8348-B873-C01A2103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7" name="AutoShape 302">
              <a:extLst>
                <a:ext uri="{FF2B5EF4-FFF2-40B4-BE49-F238E27FC236}">
                  <a16:creationId xmlns:a16="http://schemas.microsoft.com/office/drawing/2014/main" id="{0AEDB1EF-7012-ED44-8FBC-F1B714A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8" name="Oval 303">
              <a:extLst>
                <a:ext uri="{FF2B5EF4-FFF2-40B4-BE49-F238E27FC236}">
                  <a16:creationId xmlns:a16="http://schemas.microsoft.com/office/drawing/2014/main" id="{BA640DBB-C29F-A54E-BE9A-180B1426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9" name="Oval 304">
              <a:extLst>
                <a:ext uri="{FF2B5EF4-FFF2-40B4-BE49-F238E27FC236}">
                  <a16:creationId xmlns:a16="http://schemas.microsoft.com/office/drawing/2014/main" id="{2F7F78D4-9C68-A84C-8801-9C057B8C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0" name="Oval 305">
              <a:extLst>
                <a:ext uri="{FF2B5EF4-FFF2-40B4-BE49-F238E27FC236}">
                  <a16:creationId xmlns:a16="http://schemas.microsoft.com/office/drawing/2014/main" id="{3D213A7E-B9E9-694B-8ED3-47609E49D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" name="Rectangle 306">
              <a:extLst>
                <a:ext uri="{FF2B5EF4-FFF2-40B4-BE49-F238E27FC236}">
                  <a16:creationId xmlns:a16="http://schemas.microsoft.com/office/drawing/2014/main" id="{4F8B5B78-3482-8142-BC2B-1825AA30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93" name="Group 340">
            <a:extLst>
              <a:ext uri="{FF2B5EF4-FFF2-40B4-BE49-F238E27FC236}">
                <a16:creationId xmlns:a16="http://schemas.microsoft.com/office/drawing/2014/main" id="{3B951C82-D444-224D-9348-99C19D9166DC}"/>
              </a:ext>
            </a:extLst>
          </p:cNvPr>
          <p:cNvGrpSpPr>
            <a:grpSpLocks/>
          </p:cNvGrpSpPr>
          <p:nvPr/>
        </p:nvGrpSpPr>
        <p:grpSpPr bwMode="auto">
          <a:xfrm>
            <a:off x="8396192" y="5170758"/>
            <a:ext cx="525463" cy="557213"/>
            <a:chOff x="-44" y="1473"/>
            <a:chExt cx="981" cy="1105"/>
          </a:xfrm>
        </p:grpSpPr>
        <p:pic>
          <p:nvPicPr>
            <p:cNvPr id="494" name="Picture 341" descr="desktop_computer_stylized_medium">
              <a:extLst>
                <a:ext uri="{FF2B5EF4-FFF2-40B4-BE49-F238E27FC236}">
                  <a16:creationId xmlns:a16="http://schemas.microsoft.com/office/drawing/2014/main" id="{A2EB07C0-0A48-8944-B12C-316C163FF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342">
              <a:extLst>
                <a:ext uri="{FF2B5EF4-FFF2-40B4-BE49-F238E27FC236}">
                  <a16:creationId xmlns:a16="http://schemas.microsoft.com/office/drawing/2014/main" id="{2E93558C-0361-464A-9337-3AA86EC1D4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96" name="Group 343">
            <a:extLst>
              <a:ext uri="{FF2B5EF4-FFF2-40B4-BE49-F238E27FC236}">
                <a16:creationId xmlns:a16="http://schemas.microsoft.com/office/drawing/2014/main" id="{B96E9301-59D5-4D4B-95C3-D8F5D00E370A}"/>
              </a:ext>
            </a:extLst>
          </p:cNvPr>
          <p:cNvGrpSpPr>
            <a:grpSpLocks/>
          </p:cNvGrpSpPr>
          <p:nvPr/>
        </p:nvGrpSpPr>
        <p:grpSpPr bwMode="auto">
          <a:xfrm>
            <a:off x="8920067" y="5159646"/>
            <a:ext cx="525463" cy="557212"/>
            <a:chOff x="-44" y="1473"/>
            <a:chExt cx="981" cy="1105"/>
          </a:xfrm>
        </p:grpSpPr>
        <p:pic>
          <p:nvPicPr>
            <p:cNvPr id="497" name="Picture 344" descr="desktop_computer_stylized_medium">
              <a:extLst>
                <a:ext uri="{FF2B5EF4-FFF2-40B4-BE49-F238E27FC236}">
                  <a16:creationId xmlns:a16="http://schemas.microsoft.com/office/drawing/2014/main" id="{A8402C6A-6509-0642-B84E-51B8097E1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8" name="Freeform 345">
              <a:extLst>
                <a:ext uri="{FF2B5EF4-FFF2-40B4-BE49-F238E27FC236}">
                  <a16:creationId xmlns:a16="http://schemas.microsoft.com/office/drawing/2014/main" id="{6E7E5B0F-1FE1-6A4B-BCDC-96E210FCE5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2C32989-94BE-1349-908C-1DF72CEEA243}"/>
              </a:ext>
            </a:extLst>
          </p:cNvPr>
          <p:cNvGrpSpPr/>
          <p:nvPr/>
        </p:nvGrpSpPr>
        <p:grpSpPr>
          <a:xfrm>
            <a:off x="8967576" y="4437217"/>
            <a:ext cx="889089" cy="466491"/>
            <a:chOff x="7493876" y="2774731"/>
            <a:chExt cx="1481958" cy="894622"/>
          </a:xfrm>
        </p:grpSpPr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C2991A41-3005-6140-8488-3B5A28439B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49B8AB88-8810-704D-9300-A83DE18C86C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9DCFAF85-9D5F-BD4E-92DB-E7931A4466B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4" name="Freeform 513">
                <a:extLst>
                  <a:ext uri="{FF2B5EF4-FFF2-40B4-BE49-F238E27FC236}">
                    <a16:creationId xmlns:a16="http://schemas.microsoft.com/office/drawing/2014/main" id="{EB001B67-F654-CF4C-934D-354F339EBA6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Freeform 514">
                <a:extLst>
                  <a:ext uri="{FF2B5EF4-FFF2-40B4-BE49-F238E27FC236}">
                    <a16:creationId xmlns:a16="http://schemas.microsoft.com/office/drawing/2014/main" id="{C0D4D273-34F9-9640-8CF6-6EF497AEF3E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Freeform 515">
                <a:extLst>
                  <a:ext uri="{FF2B5EF4-FFF2-40B4-BE49-F238E27FC236}">
                    <a16:creationId xmlns:a16="http://schemas.microsoft.com/office/drawing/2014/main" id="{14D9297A-8D94-304C-9142-46F6B69902F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Freeform 516">
                <a:extLst>
                  <a:ext uri="{FF2B5EF4-FFF2-40B4-BE49-F238E27FC236}">
                    <a16:creationId xmlns:a16="http://schemas.microsoft.com/office/drawing/2014/main" id="{18D26BD9-84B6-C74F-8936-105C5777BB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8E1A0307-E695-FC42-983B-9915B98768EC}"/>
              </a:ext>
            </a:extLst>
          </p:cNvPr>
          <p:cNvGrpSpPr/>
          <p:nvPr/>
        </p:nvGrpSpPr>
        <p:grpSpPr>
          <a:xfrm>
            <a:off x="8988913" y="3095664"/>
            <a:ext cx="889089" cy="466491"/>
            <a:chOff x="7493876" y="2774731"/>
            <a:chExt cx="1481958" cy="894622"/>
          </a:xfrm>
        </p:grpSpPr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DC9856E7-1969-524C-8F21-65D77697BD0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FFDA8F93-2C48-6A4A-9D27-9AECFC5B94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C7EC4B67-EB13-E647-A5CD-E91C5D1F40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6145C3A8-D719-B744-9DC6-51E7FB72118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92F9C394-34C8-3D42-ACE0-014520ED0D5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3E34F096-DAE4-6D4F-9026-F07CB5FB9F7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Freeform 527">
                <a:extLst>
                  <a:ext uri="{FF2B5EF4-FFF2-40B4-BE49-F238E27FC236}">
                    <a16:creationId xmlns:a16="http://schemas.microsoft.com/office/drawing/2014/main" id="{3D175E3D-A4A7-3F4E-8C6B-A59321AD72E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29" name="Rectangle 4">
            <a:extLst>
              <a:ext uri="{FF2B5EF4-FFF2-40B4-BE49-F238E27FC236}">
                <a16:creationId xmlns:a16="http://schemas.microsoft.com/office/drawing/2014/main" id="{3F40E6FA-56EE-4440-AD4E-B2DDBBC69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33" y="4064001"/>
            <a:ext cx="6403933" cy="229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Performance: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utilization =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.97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LAN utilization: .0015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end-end delay  =  Internet delay +</a:t>
            </a:r>
          </a:p>
          <a:p>
            <a:pPr eaLnBrk="0" fontAlgn="base" hangingPunct="0">
              <a:lnSpc>
                <a:spcPct val="85000"/>
              </a:lnSpc>
              <a:spcAft>
                <a:spcPct val="0"/>
              </a:spcAft>
              <a:buClr>
                <a:srgbClr val="000099"/>
              </a:buClr>
              <a:buSzPct val="100000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                                   access link delay + LAN delay </a:t>
            </a:r>
          </a:p>
          <a:p>
            <a:pPr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                               =  2 sec + minutes +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usecs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530" name="Rectangle 4">
            <a:extLst>
              <a:ext uri="{FF2B5EF4-FFF2-40B4-BE49-F238E27FC236}">
                <a16:creationId xmlns:a16="http://schemas.microsoft.com/office/drawing/2014/main" id="{0F198874-EC24-3849-8C53-D24368598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24" y="1362307"/>
            <a:ext cx="6123957" cy="25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Scenario: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rate: 1.54 Mbps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RTT from institutional router to server: 2 sec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 object size: 100K bits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average request rate from browsers to origin servers: 15/sec</a:t>
            </a:r>
          </a:p>
          <a:p>
            <a:pPr marL="800100" lvl="1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avg data rate to browsers: 1.50 Mbps</a:t>
            </a:r>
          </a:p>
        </p:txBody>
      </p:sp>
      <p:sp>
        <p:nvSpPr>
          <p:cNvPr id="214" name="Oval 137">
            <a:extLst>
              <a:ext uri="{FF2B5EF4-FFF2-40B4-BE49-F238E27FC236}">
                <a16:creationId xmlns:a16="http://schemas.microsoft.com/office/drawing/2014/main" id="{23716FFF-6EE9-1D40-8627-3412B2DC1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250" y="5809673"/>
            <a:ext cx="1119350" cy="591127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1" name="Text Box 138">
            <a:extLst>
              <a:ext uri="{FF2B5EF4-FFF2-40B4-BE49-F238E27FC236}">
                <a16:creationId xmlns:a16="http://schemas.microsoft.com/office/drawing/2014/main" id="{99974D39-E173-B849-B8ED-599FAF902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698" y="4320866"/>
            <a:ext cx="212570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9525" marR="0" lvl="0" indent="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problem:</a:t>
            </a:r>
            <a:r>
              <a:rPr kumimoji="0" lang="en-US" altLang="en-US" sz="2000" b="0" i="1" u="none" strike="noStrike" kern="0" cap="none" spc="0" normalizeH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</a:t>
            </a:r>
            <a:r>
              <a:rPr kumimoji="0" lang="en-US" altLang="en-US" sz="20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large queueing delays at high utilization!</a:t>
            </a:r>
          </a:p>
        </p:txBody>
      </p:sp>
    </p:spTree>
    <p:extLst>
      <p:ext uri="{BB962C8B-B14F-4D97-AF65-F5344CB8AC3E}">
        <p14:creationId xmlns:p14="http://schemas.microsoft.com/office/powerpoint/2010/main" val="217070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  <p:bldP spid="214" grpId="0" animBg="1"/>
      <p:bldP spid="29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4">
            <a:extLst>
              <a:ext uri="{FF2B5EF4-FFF2-40B4-BE49-F238E27FC236}">
                <a16:creationId xmlns:a16="http://schemas.microsoft.com/office/drawing/2014/main" id="{98A75405-209A-CD48-8E25-225D64187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33" y="4064001"/>
            <a:ext cx="6403933" cy="229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Performance: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utilization =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.97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LAN utilization: .0015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end-end delay  =  Internet delay +</a:t>
            </a:r>
          </a:p>
          <a:p>
            <a:pPr eaLnBrk="0" fontAlgn="base" hangingPunct="0">
              <a:lnSpc>
                <a:spcPct val="85000"/>
              </a:lnSpc>
              <a:spcAft>
                <a:spcPct val="0"/>
              </a:spcAft>
              <a:buClr>
                <a:srgbClr val="000099"/>
              </a:buClr>
              <a:buSzPct val="100000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                                   access link delay + LAN delay </a:t>
            </a:r>
          </a:p>
          <a:p>
            <a:pPr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                               =  2 sec + minutes +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usecs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Option 1: Buy a faster access link</a:t>
            </a:r>
            <a:endParaRPr lang="en-US" sz="4400" dirty="0"/>
          </a:p>
        </p:txBody>
      </p:sp>
      <p:sp>
        <p:nvSpPr>
          <p:cNvPr id="254" name="Line 2">
            <a:extLst>
              <a:ext uri="{FF2B5EF4-FFF2-40B4-BE49-F238E27FC236}">
                <a16:creationId xmlns:a16="http://schemas.microsoft.com/office/drawing/2014/main" id="{774FD470-E109-844C-8A9E-6F5E6FD1E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3455" y="2487883"/>
            <a:ext cx="285750" cy="1143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5" name="Text Box 50">
            <a:extLst>
              <a:ext uri="{FF2B5EF4-FFF2-40B4-BE49-F238E27FC236}">
                <a16:creationId xmlns:a16="http://schemas.microsoft.com/office/drawing/2014/main" id="{A32DDB4D-8BE1-2B43-89DB-1EA570D4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2330" y="1902096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origin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servers</a:t>
            </a:r>
          </a:p>
        </p:txBody>
      </p:sp>
      <p:sp>
        <p:nvSpPr>
          <p:cNvPr id="256" name="Line 51">
            <a:extLst>
              <a:ext uri="{FF2B5EF4-FFF2-40B4-BE49-F238E27FC236}">
                <a16:creationId xmlns:a16="http://schemas.microsoft.com/office/drawing/2014/main" id="{D0BFCD11-A1DC-B64D-A23A-23C7A76C3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3080" y="2106883"/>
            <a:ext cx="66675" cy="2762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7" name="Line 52">
            <a:extLst>
              <a:ext uri="{FF2B5EF4-FFF2-40B4-BE49-F238E27FC236}">
                <a16:creationId xmlns:a16="http://schemas.microsoft.com/office/drawing/2014/main" id="{E39DF75E-B023-5548-A7F0-9C4A8ADBD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21730" y="2144983"/>
            <a:ext cx="9525" cy="2381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8" name="Line 53">
            <a:extLst>
              <a:ext uri="{FF2B5EF4-FFF2-40B4-BE49-F238E27FC236}">
                <a16:creationId xmlns:a16="http://schemas.microsoft.com/office/drawing/2014/main" id="{E3BFB499-7F23-164F-A225-CAAA7B8007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8930" y="2306908"/>
            <a:ext cx="133350" cy="2095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9" name="Line 54">
            <a:extLst>
              <a:ext uri="{FF2B5EF4-FFF2-40B4-BE49-F238E27FC236}">
                <a16:creationId xmlns:a16="http://schemas.microsoft.com/office/drawing/2014/main" id="{24D51B99-FE66-D84E-AF2C-706F58BCCC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40855" y="3068908"/>
            <a:ext cx="24765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0" name="Freeform 55">
            <a:extLst>
              <a:ext uri="{FF2B5EF4-FFF2-40B4-BE49-F238E27FC236}">
                <a16:creationId xmlns:a16="http://schemas.microsoft.com/office/drawing/2014/main" id="{0AF0F7C2-E293-2A4E-B4A0-9966DF5B5243}"/>
              </a:ext>
            </a:extLst>
          </p:cNvPr>
          <p:cNvSpPr>
            <a:spLocks/>
          </p:cNvSpPr>
          <p:nvPr/>
        </p:nvSpPr>
        <p:spPr bwMode="auto">
          <a:xfrm>
            <a:off x="8158067" y="2111064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1" name="Text Box 70">
            <a:extLst>
              <a:ext uri="{FF2B5EF4-FFF2-40B4-BE49-F238E27FC236}">
                <a16:creationId xmlns:a16="http://schemas.microsoft.com/office/drawing/2014/main" id="{6E272ACE-5938-0646-A38F-6031C9F45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030" y="2432321"/>
            <a:ext cx="9318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public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Internet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2" name="Freeform 71">
            <a:extLst>
              <a:ext uri="{FF2B5EF4-FFF2-40B4-BE49-F238E27FC236}">
                <a16:creationId xmlns:a16="http://schemas.microsoft.com/office/drawing/2014/main" id="{A7C4DEB4-E3E6-8547-B127-1273B3D3EA69}"/>
              </a:ext>
            </a:extLst>
          </p:cNvPr>
          <p:cNvSpPr>
            <a:spLocks/>
          </p:cNvSpPr>
          <p:nvPr/>
        </p:nvSpPr>
        <p:spPr bwMode="auto">
          <a:xfrm>
            <a:off x="7762780" y="4516708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3" name="Line 77">
            <a:extLst>
              <a:ext uri="{FF2B5EF4-FFF2-40B4-BE49-F238E27FC236}">
                <a16:creationId xmlns:a16="http://schemas.microsoft.com/office/drawing/2014/main" id="{0E1C7AA0-FA95-B844-83B1-903DF41A68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7755" y="4780233"/>
            <a:ext cx="855662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4" name="Line 78">
            <a:extLst>
              <a:ext uri="{FF2B5EF4-FFF2-40B4-BE49-F238E27FC236}">
                <a16:creationId xmlns:a16="http://schemas.microsoft.com/office/drawing/2014/main" id="{0173F26E-AC6F-FD4F-995F-CADED52CD4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07342" y="4827858"/>
            <a:ext cx="563563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5" name="Line 79">
            <a:extLst>
              <a:ext uri="{FF2B5EF4-FFF2-40B4-BE49-F238E27FC236}">
                <a16:creationId xmlns:a16="http://schemas.microsoft.com/office/drawing/2014/main" id="{3CEA4312-2D22-9340-9D8D-17C8CC88A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45505" y="4834208"/>
            <a:ext cx="149225" cy="382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7" name="Line 95">
            <a:extLst>
              <a:ext uri="{FF2B5EF4-FFF2-40B4-BE49-F238E27FC236}">
                <a16:creationId xmlns:a16="http://schemas.microsoft.com/office/drawing/2014/main" id="{7E28B523-ED73-8C40-ACD2-43F86A8C4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430" y="3545158"/>
            <a:ext cx="0" cy="1062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8" name="Text Box 97">
            <a:extLst>
              <a:ext uri="{FF2B5EF4-FFF2-40B4-BE49-F238E27FC236}">
                <a16:creationId xmlns:a16="http://schemas.microsoft.com/office/drawing/2014/main" id="{C679E988-7156-B949-B8A6-F53CA81FB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480" y="4357958"/>
            <a:ext cx="1198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institutional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network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9" name="Text Box 98">
            <a:extLst>
              <a:ext uri="{FF2B5EF4-FFF2-40B4-BE49-F238E27FC236}">
                <a16:creationId xmlns:a16="http://schemas.microsoft.com/office/drawing/2014/main" id="{67295E16-B892-F14C-929B-3E20FB10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3667" y="4738958"/>
            <a:ext cx="1290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 Gbps LAN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0" name="Text Box 99">
            <a:extLst>
              <a:ext uri="{FF2B5EF4-FFF2-40B4-BE49-F238E27FC236}">
                <a16:creationId xmlns:a16="http://schemas.microsoft.com/office/drawing/2014/main" id="{6A31B9E8-42B5-DA4F-BEEB-38A1A2168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017" y="3734071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1.54 Mbps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access link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292" name="Group 139">
            <a:extLst>
              <a:ext uri="{FF2B5EF4-FFF2-40B4-BE49-F238E27FC236}">
                <a16:creationId xmlns:a16="http://schemas.microsoft.com/office/drawing/2014/main" id="{F9E9E22C-69D8-A847-9177-B4D5A14ECA28}"/>
              </a:ext>
            </a:extLst>
          </p:cNvPr>
          <p:cNvGrpSpPr>
            <a:grpSpLocks/>
          </p:cNvGrpSpPr>
          <p:nvPr/>
        </p:nvGrpSpPr>
        <p:grpSpPr bwMode="auto">
          <a:xfrm>
            <a:off x="7735792" y="2035446"/>
            <a:ext cx="377825" cy="576262"/>
            <a:chOff x="4140" y="429"/>
            <a:chExt cx="1425" cy="2396"/>
          </a:xfrm>
        </p:grpSpPr>
        <p:sp>
          <p:nvSpPr>
            <p:cNvPr id="293" name="Freeform 140">
              <a:extLst>
                <a:ext uri="{FF2B5EF4-FFF2-40B4-BE49-F238E27FC236}">
                  <a16:creationId xmlns:a16="http://schemas.microsoft.com/office/drawing/2014/main" id="{86EDF6AA-4B2E-6342-9BFA-CFF30B1C2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4" name="Rectangle 141">
              <a:extLst>
                <a:ext uri="{FF2B5EF4-FFF2-40B4-BE49-F238E27FC236}">
                  <a16:creationId xmlns:a16="http://schemas.microsoft.com/office/drawing/2014/main" id="{6B9D834D-0DEE-9248-AD7A-C2D336AEB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5" name="Freeform 142">
              <a:extLst>
                <a:ext uri="{FF2B5EF4-FFF2-40B4-BE49-F238E27FC236}">
                  <a16:creationId xmlns:a16="http://schemas.microsoft.com/office/drawing/2014/main" id="{29245DF3-F7D6-B840-B253-23D4A8D2C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6" name="Freeform 143">
              <a:extLst>
                <a:ext uri="{FF2B5EF4-FFF2-40B4-BE49-F238E27FC236}">
                  <a16:creationId xmlns:a16="http://schemas.microsoft.com/office/drawing/2014/main" id="{B747AC17-9BF4-BB41-A5DA-D229A9BA1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7" name="Rectangle 144">
              <a:extLst>
                <a:ext uri="{FF2B5EF4-FFF2-40B4-BE49-F238E27FC236}">
                  <a16:creationId xmlns:a16="http://schemas.microsoft.com/office/drawing/2014/main" id="{1B65D50E-A82B-7347-A7F6-556D3939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298" name="Group 145">
              <a:extLst>
                <a:ext uri="{FF2B5EF4-FFF2-40B4-BE49-F238E27FC236}">
                  <a16:creationId xmlns:a16="http://schemas.microsoft.com/office/drawing/2014/main" id="{E47B5BD8-DFF7-9441-92CB-80BB05AB6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3" name="AutoShape 146">
                <a:extLst>
                  <a:ext uri="{FF2B5EF4-FFF2-40B4-BE49-F238E27FC236}">
                    <a16:creationId xmlns:a16="http://schemas.microsoft.com/office/drawing/2014/main" id="{B75BF63D-E7E0-6640-A10B-E09175442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24" name="AutoShape 147">
                <a:extLst>
                  <a:ext uri="{FF2B5EF4-FFF2-40B4-BE49-F238E27FC236}">
                    <a16:creationId xmlns:a16="http://schemas.microsoft.com/office/drawing/2014/main" id="{074358F6-E1DA-D042-B053-9C4C54023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299" name="Rectangle 148">
              <a:extLst>
                <a:ext uri="{FF2B5EF4-FFF2-40B4-BE49-F238E27FC236}">
                  <a16:creationId xmlns:a16="http://schemas.microsoft.com/office/drawing/2014/main" id="{DECDE972-9E25-674C-ACC1-43F55CD9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00" name="Group 149">
              <a:extLst>
                <a:ext uri="{FF2B5EF4-FFF2-40B4-BE49-F238E27FC236}">
                  <a16:creationId xmlns:a16="http://schemas.microsoft.com/office/drawing/2014/main" id="{82296A06-752A-254D-8846-4D0F3F43F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1" name="AutoShape 150">
                <a:extLst>
                  <a:ext uri="{FF2B5EF4-FFF2-40B4-BE49-F238E27FC236}">
                    <a16:creationId xmlns:a16="http://schemas.microsoft.com/office/drawing/2014/main" id="{F5A8BC22-523A-4147-9575-B8F7D060F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22" name="AutoShape 151">
                <a:extLst>
                  <a:ext uri="{FF2B5EF4-FFF2-40B4-BE49-F238E27FC236}">
                    <a16:creationId xmlns:a16="http://schemas.microsoft.com/office/drawing/2014/main" id="{EAF2AC7F-A8C0-FC4F-8C37-5D458F19B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01" name="Rectangle 152">
              <a:extLst>
                <a:ext uri="{FF2B5EF4-FFF2-40B4-BE49-F238E27FC236}">
                  <a16:creationId xmlns:a16="http://schemas.microsoft.com/office/drawing/2014/main" id="{4F90A69C-CEC4-A24D-9C82-52BA6FC89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2" name="Rectangle 153">
              <a:extLst>
                <a:ext uri="{FF2B5EF4-FFF2-40B4-BE49-F238E27FC236}">
                  <a16:creationId xmlns:a16="http://schemas.microsoft.com/office/drawing/2014/main" id="{4EAFCA72-25B7-7747-916E-327595FFD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03" name="Group 154">
              <a:extLst>
                <a:ext uri="{FF2B5EF4-FFF2-40B4-BE49-F238E27FC236}">
                  <a16:creationId xmlns:a16="http://schemas.microsoft.com/office/drawing/2014/main" id="{8277CD38-8B7B-9748-AD3B-10D14BC1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19" name="AutoShape 155">
                <a:extLst>
                  <a:ext uri="{FF2B5EF4-FFF2-40B4-BE49-F238E27FC236}">
                    <a16:creationId xmlns:a16="http://schemas.microsoft.com/office/drawing/2014/main" id="{5B02472C-767E-8C4B-A1E5-693F9C4C2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20" name="AutoShape 156">
                <a:extLst>
                  <a:ext uri="{FF2B5EF4-FFF2-40B4-BE49-F238E27FC236}">
                    <a16:creationId xmlns:a16="http://schemas.microsoft.com/office/drawing/2014/main" id="{DA6E1AA2-450F-174D-A85C-5D39B60AB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04" name="Freeform 157">
              <a:extLst>
                <a:ext uri="{FF2B5EF4-FFF2-40B4-BE49-F238E27FC236}">
                  <a16:creationId xmlns:a16="http://schemas.microsoft.com/office/drawing/2014/main" id="{43557BDC-C555-5040-B5DB-5D425E9BF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05" name="Group 158">
              <a:extLst>
                <a:ext uri="{FF2B5EF4-FFF2-40B4-BE49-F238E27FC236}">
                  <a16:creationId xmlns:a16="http://schemas.microsoft.com/office/drawing/2014/main" id="{C333E870-3BD7-C645-AAC2-98508A7E3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7" name="AutoShape 159">
                <a:extLst>
                  <a:ext uri="{FF2B5EF4-FFF2-40B4-BE49-F238E27FC236}">
                    <a16:creationId xmlns:a16="http://schemas.microsoft.com/office/drawing/2014/main" id="{EFC968C4-6392-E247-9A44-0D21D80BC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18" name="AutoShape 160">
                <a:extLst>
                  <a:ext uri="{FF2B5EF4-FFF2-40B4-BE49-F238E27FC236}">
                    <a16:creationId xmlns:a16="http://schemas.microsoft.com/office/drawing/2014/main" id="{9315F821-D903-1C43-B0DF-C13E1CFC6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06" name="Rectangle 161">
              <a:extLst>
                <a:ext uri="{FF2B5EF4-FFF2-40B4-BE49-F238E27FC236}">
                  <a16:creationId xmlns:a16="http://schemas.microsoft.com/office/drawing/2014/main" id="{4A93E05B-231B-8F4E-AC44-1E61C877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" name="Freeform 162">
              <a:extLst>
                <a:ext uri="{FF2B5EF4-FFF2-40B4-BE49-F238E27FC236}">
                  <a16:creationId xmlns:a16="http://schemas.microsoft.com/office/drawing/2014/main" id="{A81021FA-3B4B-8540-B233-88280DF91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8" name="Freeform 163">
              <a:extLst>
                <a:ext uri="{FF2B5EF4-FFF2-40B4-BE49-F238E27FC236}">
                  <a16:creationId xmlns:a16="http://schemas.microsoft.com/office/drawing/2014/main" id="{B4BBCFA8-CE65-3B46-B8C0-90C8E2A9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9" name="Oval 164">
              <a:extLst>
                <a:ext uri="{FF2B5EF4-FFF2-40B4-BE49-F238E27FC236}">
                  <a16:creationId xmlns:a16="http://schemas.microsoft.com/office/drawing/2014/main" id="{5BC0A35E-B59B-2747-AF4F-E2B7BF2E9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0" name="Freeform 165">
              <a:extLst>
                <a:ext uri="{FF2B5EF4-FFF2-40B4-BE49-F238E27FC236}">
                  <a16:creationId xmlns:a16="http://schemas.microsoft.com/office/drawing/2014/main" id="{18C56782-0533-9C40-9224-8F36130D8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1" name="AutoShape 166">
              <a:extLst>
                <a:ext uri="{FF2B5EF4-FFF2-40B4-BE49-F238E27FC236}">
                  <a16:creationId xmlns:a16="http://schemas.microsoft.com/office/drawing/2014/main" id="{B68A6AC7-4ED2-D44E-90B8-E63CF73BB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2" name="AutoShape 167">
              <a:extLst>
                <a:ext uri="{FF2B5EF4-FFF2-40B4-BE49-F238E27FC236}">
                  <a16:creationId xmlns:a16="http://schemas.microsoft.com/office/drawing/2014/main" id="{906EF179-00FE-3F4F-AD8D-E9B8F23D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3" name="Oval 168">
              <a:extLst>
                <a:ext uri="{FF2B5EF4-FFF2-40B4-BE49-F238E27FC236}">
                  <a16:creationId xmlns:a16="http://schemas.microsoft.com/office/drawing/2014/main" id="{714D65B7-5EDC-2840-9C29-D308D9655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4" name="Oval 169">
              <a:extLst>
                <a:ext uri="{FF2B5EF4-FFF2-40B4-BE49-F238E27FC236}">
                  <a16:creationId xmlns:a16="http://schemas.microsoft.com/office/drawing/2014/main" id="{E64A117A-C67D-AB41-A8E7-4A508BB31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5" name="Oval 170">
              <a:extLst>
                <a:ext uri="{FF2B5EF4-FFF2-40B4-BE49-F238E27FC236}">
                  <a16:creationId xmlns:a16="http://schemas.microsoft.com/office/drawing/2014/main" id="{C59668D3-09F9-BD44-8596-C0181891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6" name="Rectangle 171">
              <a:extLst>
                <a:ext uri="{FF2B5EF4-FFF2-40B4-BE49-F238E27FC236}">
                  <a16:creationId xmlns:a16="http://schemas.microsoft.com/office/drawing/2014/main" id="{8E530C7C-3D86-3C4B-891E-CB9AC883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25" name="Group 172">
            <a:extLst>
              <a:ext uri="{FF2B5EF4-FFF2-40B4-BE49-F238E27FC236}">
                <a16:creationId xmlns:a16="http://schemas.microsoft.com/office/drawing/2014/main" id="{F34C0BB9-9ECA-9B40-B10C-16DEDBDC16C3}"/>
              </a:ext>
            </a:extLst>
          </p:cNvPr>
          <p:cNvGrpSpPr>
            <a:grpSpLocks/>
          </p:cNvGrpSpPr>
          <p:nvPr/>
        </p:nvGrpSpPr>
        <p:grpSpPr bwMode="auto">
          <a:xfrm>
            <a:off x="7885017" y="5148533"/>
            <a:ext cx="525463" cy="557213"/>
            <a:chOff x="-44" y="1473"/>
            <a:chExt cx="981" cy="1105"/>
          </a:xfrm>
        </p:grpSpPr>
        <p:pic>
          <p:nvPicPr>
            <p:cNvPr id="326" name="Picture 173" descr="desktop_computer_stylized_medium">
              <a:extLst>
                <a:ext uri="{FF2B5EF4-FFF2-40B4-BE49-F238E27FC236}">
                  <a16:creationId xmlns:a16="http://schemas.microsoft.com/office/drawing/2014/main" id="{58DEA6BA-6A8A-414B-A5D1-8C42E963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" name="Freeform 174">
              <a:extLst>
                <a:ext uri="{FF2B5EF4-FFF2-40B4-BE49-F238E27FC236}">
                  <a16:creationId xmlns:a16="http://schemas.microsoft.com/office/drawing/2014/main" id="{5636D377-DB0D-6F40-811F-10EE64604D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28" name="Group 175">
            <a:extLst>
              <a:ext uri="{FF2B5EF4-FFF2-40B4-BE49-F238E27FC236}">
                <a16:creationId xmlns:a16="http://schemas.microsoft.com/office/drawing/2014/main" id="{7306AC90-5B34-3F4E-B626-0E34022A31C8}"/>
              </a:ext>
            </a:extLst>
          </p:cNvPr>
          <p:cNvGrpSpPr>
            <a:grpSpLocks/>
          </p:cNvGrpSpPr>
          <p:nvPr/>
        </p:nvGrpSpPr>
        <p:grpSpPr bwMode="auto">
          <a:xfrm>
            <a:off x="8650192" y="1557608"/>
            <a:ext cx="377825" cy="576263"/>
            <a:chOff x="4140" y="429"/>
            <a:chExt cx="1425" cy="2396"/>
          </a:xfrm>
        </p:grpSpPr>
        <p:sp>
          <p:nvSpPr>
            <p:cNvPr id="329" name="Freeform 176">
              <a:extLst>
                <a:ext uri="{FF2B5EF4-FFF2-40B4-BE49-F238E27FC236}">
                  <a16:creationId xmlns:a16="http://schemas.microsoft.com/office/drawing/2014/main" id="{F3CFDF78-3F2C-B047-99D5-2F35E0D1B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0" name="Rectangle 177">
              <a:extLst>
                <a:ext uri="{FF2B5EF4-FFF2-40B4-BE49-F238E27FC236}">
                  <a16:creationId xmlns:a16="http://schemas.microsoft.com/office/drawing/2014/main" id="{6D671750-A74B-B64E-8E68-C40948E6D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1" name="Freeform 178">
              <a:extLst>
                <a:ext uri="{FF2B5EF4-FFF2-40B4-BE49-F238E27FC236}">
                  <a16:creationId xmlns:a16="http://schemas.microsoft.com/office/drawing/2014/main" id="{9438FA78-1938-514C-80BF-10ED666E3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2" name="Freeform 179">
              <a:extLst>
                <a:ext uri="{FF2B5EF4-FFF2-40B4-BE49-F238E27FC236}">
                  <a16:creationId xmlns:a16="http://schemas.microsoft.com/office/drawing/2014/main" id="{FD23EFF2-90E8-9045-936A-06124249A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3" name="Rectangle 180">
              <a:extLst>
                <a:ext uri="{FF2B5EF4-FFF2-40B4-BE49-F238E27FC236}">
                  <a16:creationId xmlns:a16="http://schemas.microsoft.com/office/drawing/2014/main" id="{C3C9A679-FD27-EE4A-B715-049B9DDB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4" name="Group 181">
              <a:extLst>
                <a:ext uri="{FF2B5EF4-FFF2-40B4-BE49-F238E27FC236}">
                  <a16:creationId xmlns:a16="http://schemas.microsoft.com/office/drawing/2014/main" id="{F5C3481D-451B-B142-A35C-15C582D38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9" name="AutoShape 182">
                <a:extLst>
                  <a:ext uri="{FF2B5EF4-FFF2-40B4-BE49-F238E27FC236}">
                    <a16:creationId xmlns:a16="http://schemas.microsoft.com/office/drawing/2014/main" id="{2C243628-F48B-0247-9C77-CADC193BA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60" name="AutoShape 183">
                <a:extLst>
                  <a:ext uri="{FF2B5EF4-FFF2-40B4-BE49-F238E27FC236}">
                    <a16:creationId xmlns:a16="http://schemas.microsoft.com/office/drawing/2014/main" id="{C3D71DA0-C793-D949-906B-887E37FD0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35" name="Rectangle 184">
              <a:extLst>
                <a:ext uri="{FF2B5EF4-FFF2-40B4-BE49-F238E27FC236}">
                  <a16:creationId xmlns:a16="http://schemas.microsoft.com/office/drawing/2014/main" id="{246902F9-C4DC-454E-9DA0-3D5842DB3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6" name="Group 185">
              <a:extLst>
                <a:ext uri="{FF2B5EF4-FFF2-40B4-BE49-F238E27FC236}">
                  <a16:creationId xmlns:a16="http://schemas.microsoft.com/office/drawing/2014/main" id="{7667DA9A-FE8F-654A-8B9E-218AADDAB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7" name="AutoShape 186">
                <a:extLst>
                  <a:ext uri="{FF2B5EF4-FFF2-40B4-BE49-F238E27FC236}">
                    <a16:creationId xmlns:a16="http://schemas.microsoft.com/office/drawing/2014/main" id="{89170F11-7571-2B45-8719-95E83BC65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8" name="AutoShape 187">
                <a:extLst>
                  <a:ext uri="{FF2B5EF4-FFF2-40B4-BE49-F238E27FC236}">
                    <a16:creationId xmlns:a16="http://schemas.microsoft.com/office/drawing/2014/main" id="{E76D6632-4213-1A4C-994D-E58521FF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37" name="Rectangle 188">
              <a:extLst>
                <a:ext uri="{FF2B5EF4-FFF2-40B4-BE49-F238E27FC236}">
                  <a16:creationId xmlns:a16="http://schemas.microsoft.com/office/drawing/2014/main" id="{042D5530-947C-8042-964E-981127ADC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8" name="Rectangle 189">
              <a:extLst>
                <a:ext uri="{FF2B5EF4-FFF2-40B4-BE49-F238E27FC236}">
                  <a16:creationId xmlns:a16="http://schemas.microsoft.com/office/drawing/2014/main" id="{2F89380A-7E24-A848-A517-F0FC73692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9" name="Group 190">
              <a:extLst>
                <a:ext uri="{FF2B5EF4-FFF2-40B4-BE49-F238E27FC236}">
                  <a16:creationId xmlns:a16="http://schemas.microsoft.com/office/drawing/2014/main" id="{38C1848A-3B99-B348-91C8-29218555E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5" name="AutoShape 191">
                <a:extLst>
                  <a:ext uri="{FF2B5EF4-FFF2-40B4-BE49-F238E27FC236}">
                    <a16:creationId xmlns:a16="http://schemas.microsoft.com/office/drawing/2014/main" id="{676776FA-ACE8-1B44-A3F2-EE744FFE1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6" name="AutoShape 192">
                <a:extLst>
                  <a:ext uri="{FF2B5EF4-FFF2-40B4-BE49-F238E27FC236}">
                    <a16:creationId xmlns:a16="http://schemas.microsoft.com/office/drawing/2014/main" id="{642A052A-BC62-D049-9EBF-AC2B9D28A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40" name="Freeform 193">
              <a:extLst>
                <a:ext uri="{FF2B5EF4-FFF2-40B4-BE49-F238E27FC236}">
                  <a16:creationId xmlns:a16="http://schemas.microsoft.com/office/drawing/2014/main" id="{20022731-282E-5349-BD84-5AC931894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41" name="Group 194">
              <a:extLst>
                <a:ext uri="{FF2B5EF4-FFF2-40B4-BE49-F238E27FC236}">
                  <a16:creationId xmlns:a16="http://schemas.microsoft.com/office/drawing/2014/main" id="{C8EEA896-B8C6-834F-9741-B4BC68940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53" name="AutoShape 195">
                <a:extLst>
                  <a:ext uri="{FF2B5EF4-FFF2-40B4-BE49-F238E27FC236}">
                    <a16:creationId xmlns:a16="http://schemas.microsoft.com/office/drawing/2014/main" id="{FAEB0127-5E88-8848-A1E8-FCDC82E85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4" name="AutoShape 196">
                <a:extLst>
                  <a:ext uri="{FF2B5EF4-FFF2-40B4-BE49-F238E27FC236}">
                    <a16:creationId xmlns:a16="http://schemas.microsoft.com/office/drawing/2014/main" id="{F6C14D4D-54BC-0347-8DE7-8C387B0D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42" name="Rectangle 197">
              <a:extLst>
                <a:ext uri="{FF2B5EF4-FFF2-40B4-BE49-F238E27FC236}">
                  <a16:creationId xmlns:a16="http://schemas.microsoft.com/office/drawing/2014/main" id="{DE2B5795-02B3-824F-BFB7-9E4468C2E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3" name="Freeform 198">
              <a:extLst>
                <a:ext uri="{FF2B5EF4-FFF2-40B4-BE49-F238E27FC236}">
                  <a16:creationId xmlns:a16="http://schemas.microsoft.com/office/drawing/2014/main" id="{30654D98-FCC5-4940-8B89-40DEC14D2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4" name="Freeform 199">
              <a:extLst>
                <a:ext uri="{FF2B5EF4-FFF2-40B4-BE49-F238E27FC236}">
                  <a16:creationId xmlns:a16="http://schemas.microsoft.com/office/drawing/2014/main" id="{DB2F1485-9F89-A14E-B2B0-E716B66FE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5" name="Oval 200">
              <a:extLst>
                <a:ext uri="{FF2B5EF4-FFF2-40B4-BE49-F238E27FC236}">
                  <a16:creationId xmlns:a16="http://schemas.microsoft.com/office/drawing/2014/main" id="{0913F7BB-B350-6F4C-8E3C-B4373B6B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6" name="Freeform 201">
              <a:extLst>
                <a:ext uri="{FF2B5EF4-FFF2-40B4-BE49-F238E27FC236}">
                  <a16:creationId xmlns:a16="http://schemas.microsoft.com/office/drawing/2014/main" id="{D806CA0F-D39E-1044-8994-B3481BAC5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7" name="AutoShape 202">
              <a:extLst>
                <a:ext uri="{FF2B5EF4-FFF2-40B4-BE49-F238E27FC236}">
                  <a16:creationId xmlns:a16="http://schemas.microsoft.com/office/drawing/2014/main" id="{653E2F84-88DD-4C48-9132-5E9C22D3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" name="AutoShape 203">
              <a:extLst>
                <a:ext uri="{FF2B5EF4-FFF2-40B4-BE49-F238E27FC236}">
                  <a16:creationId xmlns:a16="http://schemas.microsoft.com/office/drawing/2014/main" id="{7C1622A3-9F30-FA42-9B80-C8BB00A05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9" name="Oval 204">
              <a:extLst>
                <a:ext uri="{FF2B5EF4-FFF2-40B4-BE49-F238E27FC236}">
                  <a16:creationId xmlns:a16="http://schemas.microsoft.com/office/drawing/2014/main" id="{432A4179-C51B-DE48-94FC-B7412F4D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50" name="Oval 205">
              <a:extLst>
                <a:ext uri="{FF2B5EF4-FFF2-40B4-BE49-F238E27FC236}">
                  <a16:creationId xmlns:a16="http://schemas.microsoft.com/office/drawing/2014/main" id="{9EF71E96-D069-134D-9318-D85F7FF2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1" name="Oval 206">
              <a:extLst>
                <a:ext uri="{FF2B5EF4-FFF2-40B4-BE49-F238E27FC236}">
                  <a16:creationId xmlns:a16="http://schemas.microsoft.com/office/drawing/2014/main" id="{3E78A6EB-9CEA-E74E-91AB-439D7171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52" name="Rectangle 207">
              <a:extLst>
                <a:ext uri="{FF2B5EF4-FFF2-40B4-BE49-F238E27FC236}">
                  <a16:creationId xmlns:a16="http://schemas.microsoft.com/office/drawing/2014/main" id="{1A62E052-D07D-6743-8E2D-F67E3E528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61" name="Group 208">
            <a:extLst>
              <a:ext uri="{FF2B5EF4-FFF2-40B4-BE49-F238E27FC236}">
                <a16:creationId xmlns:a16="http://schemas.microsoft.com/office/drawing/2014/main" id="{6A05235C-3E77-6F4F-8ADA-6D04AB8484D1}"/>
              </a:ext>
            </a:extLst>
          </p:cNvPr>
          <p:cNvGrpSpPr>
            <a:grpSpLocks/>
          </p:cNvGrpSpPr>
          <p:nvPr/>
        </p:nvGrpSpPr>
        <p:grpSpPr bwMode="auto">
          <a:xfrm>
            <a:off x="9402667" y="1589358"/>
            <a:ext cx="377825" cy="576263"/>
            <a:chOff x="4140" y="429"/>
            <a:chExt cx="1425" cy="2396"/>
          </a:xfrm>
        </p:grpSpPr>
        <p:sp>
          <p:nvSpPr>
            <p:cNvPr id="362" name="Freeform 209">
              <a:extLst>
                <a:ext uri="{FF2B5EF4-FFF2-40B4-BE49-F238E27FC236}">
                  <a16:creationId xmlns:a16="http://schemas.microsoft.com/office/drawing/2014/main" id="{D166875E-AD19-804C-965F-CDAED7A64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3" name="Rectangle 210">
              <a:extLst>
                <a:ext uri="{FF2B5EF4-FFF2-40B4-BE49-F238E27FC236}">
                  <a16:creationId xmlns:a16="http://schemas.microsoft.com/office/drawing/2014/main" id="{EC5E264D-98A2-B44D-B995-4CB53C25E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4" name="Freeform 211">
              <a:extLst>
                <a:ext uri="{FF2B5EF4-FFF2-40B4-BE49-F238E27FC236}">
                  <a16:creationId xmlns:a16="http://schemas.microsoft.com/office/drawing/2014/main" id="{C1CF933D-FB73-3240-9F1D-5EED49E6A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5" name="Freeform 212">
              <a:extLst>
                <a:ext uri="{FF2B5EF4-FFF2-40B4-BE49-F238E27FC236}">
                  <a16:creationId xmlns:a16="http://schemas.microsoft.com/office/drawing/2014/main" id="{0FC67CB2-6BE1-1847-A437-D99084C5C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6" name="Rectangle 213">
              <a:extLst>
                <a:ext uri="{FF2B5EF4-FFF2-40B4-BE49-F238E27FC236}">
                  <a16:creationId xmlns:a16="http://schemas.microsoft.com/office/drawing/2014/main" id="{14B7D932-BBFC-B74D-816C-440DB3FEB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67" name="Group 214">
              <a:extLst>
                <a:ext uri="{FF2B5EF4-FFF2-40B4-BE49-F238E27FC236}">
                  <a16:creationId xmlns:a16="http://schemas.microsoft.com/office/drawing/2014/main" id="{904783F7-C673-AC48-8DEC-45B791D2E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15">
                <a:extLst>
                  <a:ext uri="{FF2B5EF4-FFF2-40B4-BE49-F238E27FC236}">
                    <a16:creationId xmlns:a16="http://schemas.microsoft.com/office/drawing/2014/main" id="{259ABA3E-950D-BF40-AF00-89747854A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93" name="AutoShape 216">
                <a:extLst>
                  <a:ext uri="{FF2B5EF4-FFF2-40B4-BE49-F238E27FC236}">
                    <a16:creationId xmlns:a16="http://schemas.microsoft.com/office/drawing/2014/main" id="{D537C256-5556-E84D-BFD9-801601AF6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68" name="Rectangle 217">
              <a:extLst>
                <a:ext uri="{FF2B5EF4-FFF2-40B4-BE49-F238E27FC236}">
                  <a16:creationId xmlns:a16="http://schemas.microsoft.com/office/drawing/2014/main" id="{6A16D193-BA00-FA4C-84D3-5F7B5C031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69" name="Group 218">
              <a:extLst>
                <a:ext uri="{FF2B5EF4-FFF2-40B4-BE49-F238E27FC236}">
                  <a16:creationId xmlns:a16="http://schemas.microsoft.com/office/drawing/2014/main" id="{7151F57C-7772-D741-B346-9FD22AFEA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19">
                <a:extLst>
                  <a:ext uri="{FF2B5EF4-FFF2-40B4-BE49-F238E27FC236}">
                    <a16:creationId xmlns:a16="http://schemas.microsoft.com/office/drawing/2014/main" id="{28A8406C-AFA4-F94B-A2C4-E4FFB185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91" name="AutoShape 220">
                <a:extLst>
                  <a:ext uri="{FF2B5EF4-FFF2-40B4-BE49-F238E27FC236}">
                    <a16:creationId xmlns:a16="http://schemas.microsoft.com/office/drawing/2014/main" id="{9A186499-2183-C24F-89D0-ACB1D39A2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0" name="Rectangle 221">
              <a:extLst>
                <a:ext uri="{FF2B5EF4-FFF2-40B4-BE49-F238E27FC236}">
                  <a16:creationId xmlns:a16="http://schemas.microsoft.com/office/drawing/2014/main" id="{6959C99C-8685-CE45-B4A0-BEEBD9CE6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1" name="Rectangle 222">
              <a:extLst>
                <a:ext uri="{FF2B5EF4-FFF2-40B4-BE49-F238E27FC236}">
                  <a16:creationId xmlns:a16="http://schemas.microsoft.com/office/drawing/2014/main" id="{0CEC0CDC-F36A-E147-800E-4BFDDC41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72" name="Group 223">
              <a:extLst>
                <a:ext uri="{FF2B5EF4-FFF2-40B4-BE49-F238E27FC236}">
                  <a16:creationId xmlns:a16="http://schemas.microsoft.com/office/drawing/2014/main" id="{07BF1C14-2C6F-B94F-8289-1C37D6C61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24">
                <a:extLst>
                  <a:ext uri="{FF2B5EF4-FFF2-40B4-BE49-F238E27FC236}">
                    <a16:creationId xmlns:a16="http://schemas.microsoft.com/office/drawing/2014/main" id="{B660D864-E6AF-2A4B-AF6E-15E67C246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89" name="AutoShape 225">
                <a:extLst>
                  <a:ext uri="{FF2B5EF4-FFF2-40B4-BE49-F238E27FC236}">
                    <a16:creationId xmlns:a16="http://schemas.microsoft.com/office/drawing/2014/main" id="{A5592FCE-B8EB-CD42-BD69-D7E95DA3E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3" name="Freeform 226">
              <a:extLst>
                <a:ext uri="{FF2B5EF4-FFF2-40B4-BE49-F238E27FC236}">
                  <a16:creationId xmlns:a16="http://schemas.microsoft.com/office/drawing/2014/main" id="{176C9152-AD9C-0043-999D-97BF01B75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74" name="Group 227">
              <a:extLst>
                <a:ext uri="{FF2B5EF4-FFF2-40B4-BE49-F238E27FC236}">
                  <a16:creationId xmlns:a16="http://schemas.microsoft.com/office/drawing/2014/main" id="{DB7553BD-7EEF-1144-A10E-45052E753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28">
                <a:extLst>
                  <a:ext uri="{FF2B5EF4-FFF2-40B4-BE49-F238E27FC236}">
                    <a16:creationId xmlns:a16="http://schemas.microsoft.com/office/drawing/2014/main" id="{209B423B-7C84-A444-BC5D-A11FD1567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87" name="AutoShape 229">
                <a:extLst>
                  <a:ext uri="{FF2B5EF4-FFF2-40B4-BE49-F238E27FC236}">
                    <a16:creationId xmlns:a16="http://schemas.microsoft.com/office/drawing/2014/main" id="{5AE73D33-B566-9A49-9DC6-C5469487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5" name="Rectangle 230">
              <a:extLst>
                <a:ext uri="{FF2B5EF4-FFF2-40B4-BE49-F238E27FC236}">
                  <a16:creationId xmlns:a16="http://schemas.microsoft.com/office/drawing/2014/main" id="{F54FB1FA-BA67-4B47-8CD0-DC612A86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6" name="Freeform 231">
              <a:extLst>
                <a:ext uri="{FF2B5EF4-FFF2-40B4-BE49-F238E27FC236}">
                  <a16:creationId xmlns:a16="http://schemas.microsoft.com/office/drawing/2014/main" id="{A3240397-6B0C-654E-88F1-F3F3AD623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7" name="Freeform 232">
              <a:extLst>
                <a:ext uri="{FF2B5EF4-FFF2-40B4-BE49-F238E27FC236}">
                  <a16:creationId xmlns:a16="http://schemas.microsoft.com/office/drawing/2014/main" id="{1A86C13D-4B43-504E-B61C-E2C654775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8" name="Oval 233">
              <a:extLst>
                <a:ext uri="{FF2B5EF4-FFF2-40B4-BE49-F238E27FC236}">
                  <a16:creationId xmlns:a16="http://schemas.microsoft.com/office/drawing/2014/main" id="{A925E2BE-2521-064E-94A2-F5B3CE2A6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9" name="Freeform 234">
              <a:extLst>
                <a:ext uri="{FF2B5EF4-FFF2-40B4-BE49-F238E27FC236}">
                  <a16:creationId xmlns:a16="http://schemas.microsoft.com/office/drawing/2014/main" id="{D0F8527B-9979-9843-B950-02EEB33AD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0" name="AutoShape 235">
              <a:extLst>
                <a:ext uri="{FF2B5EF4-FFF2-40B4-BE49-F238E27FC236}">
                  <a16:creationId xmlns:a16="http://schemas.microsoft.com/office/drawing/2014/main" id="{01246D65-1D83-514D-96A0-3F53F7E6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1" name="AutoShape 236">
              <a:extLst>
                <a:ext uri="{FF2B5EF4-FFF2-40B4-BE49-F238E27FC236}">
                  <a16:creationId xmlns:a16="http://schemas.microsoft.com/office/drawing/2014/main" id="{EE09E67D-74DE-8E41-B31D-30EBA899E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2" name="Oval 237">
              <a:extLst>
                <a:ext uri="{FF2B5EF4-FFF2-40B4-BE49-F238E27FC236}">
                  <a16:creationId xmlns:a16="http://schemas.microsoft.com/office/drawing/2014/main" id="{1BAA3765-A4A2-D249-B5E6-B37A65069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3" name="Oval 238">
              <a:extLst>
                <a:ext uri="{FF2B5EF4-FFF2-40B4-BE49-F238E27FC236}">
                  <a16:creationId xmlns:a16="http://schemas.microsoft.com/office/drawing/2014/main" id="{B5829A6B-5209-D644-82E1-A9C2A8D9A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4" name="Oval 239">
              <a:extLst>
                <a:ext uri="{FF2B5EF4-FFF2-40B4-BE49-F238E27FC236}">
                  <a16:creationId xmlns:a16="http://schemas.microsoft.com/office/drawing/2014/main" id="{95394ED4-DC3D-F146-9AEE-0FC4AFC88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5" name="Rectangle 240">
              <a:extLst>
                <a:ext uri="{FF2B5EF4-FFF2-40B4-BE49-F238E27FC236}">
                  <a16:creationId xmlns:a16="http://schemas.microsoft.com/office/drawing/2014/main" id="{A039A534-5AD2-354C-8072-85670484B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94" name="Group 241">
            <a:extLst>
              <a:ext uri="{FF2B5EF4-FFF2-40B4-BE49-F238E27FC236}">
                <a16:creationId xmlns:a16="http://schemas.microsoft.com/office/drawing/2014/main" id="{9BE96710-6956-1941-96D5-89D2082B85BD}"/>
              </a:ext>
            </a:extLst>
          </p:cNvPr>
          <p:cNvGrpSpPr>
            <a:grpSpLocks/>
          </p:cNvGrpSpPr>
          <p:nvPr/>
        </p:nvGrpSpPr>
        <p:grpSpPr bwMode="auto">
          <a:xfrm>
            <a:off x="10012267" y="1741758"/>
            <a:ext cx="377825" cy="576263"/>
            <a:chOff x="4140" y="429"/>
            <a:chExt cx="1425" cy="2396"/>
          </a:xfrm>
        </p:grpSpPr>
        <p:sp>
          <p:nvSpPr>
            <p:cNvPr id="395" name="Freeform 242">
              <a:extLst>
                <a:ext uri="{FF2B5EF4-FFF2-40B4-BE49-F238E27FC236}">
                  <a16:creationId xmlns:a16="http://schemas.microsoft.com/office/drawing/2014/main" id="{98FED06C-86AC-174D-897A-AF88782AB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6" name="Rectangle 243">
              <a:extLst>
                <a:ext uri="{FF2B5EF4-FFF2-40B4-BE49-F238E27FC236}">
                  <a16:creationId xmlns:a16="http://schemas.microsoft.com/office/drawing/2014/main" id="{7BCB3493-2EA3-894F-95D3-4BD9689BC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7" name="Freeform 244">
              <a:extLst>
                <a:ext uri="{FF2B5EF4-FFF2-40B4-BE49-F238E27FC236}">
                  <a16:creationId xmlns:a16="http://schemas.microsoft.com/office/drawing/2014/main" id="{04E3D02B-467F-7F4F-8DC3-9D363101F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8" name="Freeform 245">
              <a:extLst>
                <a:ext uri="{FF2B5EF4-FFF2-40B4-BE49-F238E27FC236}">
                  <a16:creationId xmlns:a16="http://schemas.microsoft.com/office/drawing/2014/main" id="{DA94A9FA-D5B5-214A-8D37-34D4B61F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9" name="Rectangle 246">
              <a:extLst>
                <a:ext uri="{FF2B5EF4-FFF2-40B4-BE49-F238E27FC236}">
                  <a16:creationId xmlns:a16="http://schemas.microsoft.com/office/drawing/2014/main" id="{50539DB1-8D20-F44A-8958-354C5B49C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0" name="Group 247">
              <a:extLst>
                <a:ext uri="{FF2B5EF4-FFF2-40B4-BE49-F238E27FC236}">
                  <a16:creationId xmlns:a16="http://schemas.microsoft.com/office/drawing/2014/main" id="{ABC4B2B5-E127-B14E-8370-5BCDD85E2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5" name="AutoShape 248">
                <a:extLst>
                  <a:ext uri="{FF2B5EF4-FFF2-40B4-BE49-F238E27FC236}">
                    <a16:creationId xmlns:a16="http://schemas.microsoft.com/office/drawing/2014/main" id="{2544F03E-3822-9142-840A-4600BC49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6" name="AutoShape 249">
                <a:extLst>
                  <a:ext uri="{FF2B5EF4-FFF2-40B4-BE49-F238E27FC236}">
                    <a16:creationId xmlns:a16="http://schemas.microsoft.com/office/drawing/2014/main" id="{0D6C988D-2CAC-3A4A-8FAC-72B8697E7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1" name="Rectangle 250">
              <a:extLst>
                <a:ext uri="{FF2B5EF4-FFF2-40B4-BE49-F238E27FC236}">
                  <a16:creationId xmlns:a16="http://schemas.microsoft.com/office/drawing/2014/main" id="{FA55D5A2-C0A3-7741-814B-310A28BDD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2" name="Group 251">
              <a:extLst>
                <a:ext uri="{FF2B5EF4-FFF2-40B4-BE49-F238E27FC236}">
                  <a16:creationId xmlns:a16="http://schemas.microsoft.com/office/drawing/2014/main" id="{DC8A3227-B450-FB4D-852D-DC7E66FF6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3" name="AutoShape 252">
                <a:extLst>
                  <a:ext uri="{FF2B5EF4-FFF2-40B4-BE49-F238E27FC236}">
                    <a16:creationId xmlns:a16="http://schemas.microsoft.com/office/drawing/2014/main" id="{07F021BE-923D-804C-AB1C-CB812D97B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4" name="AutoShape 253">
                <a:extLst>
                  <a:ext uri="{FF2B5EF4-FFF2-40B4-BE49-F238E27FC236}">
                    <a16:creationId xmlns:a16="http://schemas.microsoft.com/office/drawing/2014/main" id="{3A5C7537-D941-954D-9024-BF32F6D13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3" name="Rectangle 254">
              <a:extLst>
                <a:ext uri="{FF2B5EF4-FFF2-40B4-BE49-F238E27FC236}">
                  <a16:creationId xmlns:a16="http://schemas.microsoft.com/office/drawing/2014/main" id="{855ECB0D-BAD2-724F-8296-56F037E6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04" name="Rectangle 255">
              <a:extLst>
                <a:ext uri="{FF2B5EF4-FFF2-40B4-BE49-F238E27FC236}">
                  <a16:creationId xmlns:a16="http://schemas.microsoft.com/office/drawing/2014/main" id="{6D021B7D-23B8-4545-B682-3F0C4BAB5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5" name="Group 256">
              <a:extLst>
                <a:ext uri="{FF2B5EF4-FFF2-40B4-BE49-F238E27FC236}">
                  <a16:creationId xmlns:a16="http://schemas.microsoft.com/office/drawing/2014/main" id="{431DAF1F-4CC8-1C41-8EEC-05F7D5D78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1" name="AutoShape 257">
                <a:extLst>
                  <a:ext uri="{FF2B5EF4-FFF2-40B4-BE49-F238E27FC236}">
                    <a16:creationId xmlns:a16="http://schemas.microsoft.com/office/drawing/2014/main" id="{18C2CCBA-D707-A24B-A885-97D020E7B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2" name="AutoShape 258">
                <a:extLst>
                  <a:ext uri="{FF2B5EF4-FFF2-40B4-BE49-F238E27FC236}">
                    <a16:creationId xmlns:a16="http://schemas.microsoft.com/office/drawing/2014/main" id="{D7E10C1F-D1F0-7148-A44B-7FEC28811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6" name="Freeform 259">
              <a:extLst>
                <a:ext uri="{FF2B5EF4-FFF2-40B4-BE49-F238E27FC236}">
                  <a16:creationId xmlns:a16="http://schemas.microsoft.com/office/drawing/2014/main" id="{0365C11C-6E47-864E-8122-6C27C34F0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7" name="Group 260">
              <a:extLst>
                <a:ext uri="{FF2B5EF4-FFF2-40B4-BE49-F238E27FC236}">
                  <a16:creationId xmlns:a16="http://schemas.microsoft.com/office/drawing/2014/main" id="{27B41BB0-4231-F248-B65A-1A45AD2C9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9" name="AutoShape 261">
                <a:extLst>
                  <a:ext uri="{FF2B5EF4-FFF2-40B4-BE49-F238E27FC236}">
                    <a16:creationId xmlns:a16="http://schemas.microsoft.com/office/drawing/2014/main" id="{CEAEF38F-92BA-B54F-82FB-C23A106C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0" name="AutoShape 262">
                <a:extLst>
                  <a:ext uri="{FF2B5EF4-FFF2-40B4-BE49-F238E27FC236}">
                    <a16:creationId xmlns:a16="http://schemas.microsoft.com/office/drawing/2014/main" id="{77559B45-47D4-F047-A0E1-3FD4F7705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8" name="Rectangle 263">
              <a:extLst>
                <a:ext uri="{FF2B5EF4-FFF2-40B4-BE49-F238E27FC236}">
                  <a16:creationId xmlns:a16="http://schemas.microsoft.com/office/drawing/2014/main" id="{2BB4AB2F-1E19-ED46-91D0-686A5791A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09" name="Freeform 264">
              <a:extLst>
                <a:ext uri="{FF2B5EF4-FFF2-40B4-BE49-F238E27FC236}">
                  <a16:creationId xmlns:a16="http://schemas.microsoft.com/office/drawing/2014/main" id="{EFA4165B-2B89-EA44-AAFD-284DDE325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0" name="Freeform 265">
              <a:extLst>
                <a:ext uri="{FF2B5EF4-FFF2-40B4-BE49-F238E27FC236}">
                  <a16:creationId xmlns:a16="http://schemas.microsoft.com/office/drawing/2014/main" id="{BF31806F-E19D-6643-B3AB-FCD244912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1" name="Oval 266">
              <a:extLst>
                <a:ext uri="{FF2B5EF4-FFF2-40B4-BE49-F238E27FC236}">
                  <a16:creationId xmlns:a16="http://schemas.microsoft.com/office/drawing/2014/main" id="{297B65E1-F9B5-1942-BAE5-456457D2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2" name="Freeform 267">
              <a:extLst>
                <a:ext uri="{FF2B5EF4-FFF2-40B4-BE49-F238E27FC236}">
                  <a16:creationId xmlns:a16="http://schemas.microsoft.com/office/drawing/2014/main" id="{D1451455-90D3-7B4E-9A6C-AC54A2B18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3" name="AutoShape 268">
              <a:extLst>
                <a:ext uri="{FF2B5EF4-FFF2-40B4-BE49-F238E27FC236}">
                  <a16:creationId xmlns:a16="http://schemas.microsoft.com/office/drawing/2014/main" id="{B96820D1-74F4-9A4F-81C3-99D80AA66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4" name="AutoShape 269">
              <a:extLst>
                <a:ext uri="{FF2B5EF4-FFF2-40B4-BE49-F238E27FC236}">
                  <a16:creationId xmlns:a16="http://schemas.microsoft.com/office/drawing/2014/main" id="{24247BD6-F113-7F46-93F5-34E742E7F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5" name="Oval 270">
              <a:extLst>
                <a:ext uri="{FF2B5EF4-FFF2-40B4-BE49-F238E27FC236}">
                  <a16:creationId xmlns:a16="http://schemas.microsoft.com/office/drawing/2014/main" id="{4716773C-A574-8342-86DD-F8046121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6" name="Oval 271">
              <a:extLst>
                <a:ext uri="{FF2B5EF4-FFF2-40B4-BE49-F238E27FC236}">
                  <a16:creationId xmlns:a16="http://schemas.microsoft.com/office/drawing/2014/main" id="{9F959D50-71EC-0F46-8ED3-4FE4C63D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7" name="Oval 272">
              <a:extLst>
                <a:ext uri="{FF2B5EF4-FFF2-40B4-BE49-F238E27FC236}">
                  <a16:creationId xmlns:a16="http://schemas.microsoft.com/office/drawing/2014/main" id="{E6997777-676B-9145-9B53-650C5990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8" name="Rectangle 273">
              <a:extLst>
                <a:ext uri="{FF2B5EF4-FFF2-40B4-BE49-F238E27FC236}">
                  <a16:creationId xmlns:a16="http://schemas.microsoft.com/office/drawing/2014/main" id="{80128537-C0E9-B945-A472-82EC596F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27" name="Group 274">
            <a:extLst>
              <a:ext uri="{FF2B5EF4-FFF2-40B4-BE49-F238E27FC236}">
                <a16:creationId xmlns:a16="http://schemas.microsoft.com/office/drawing/2014/main" id="{637BEA6D-6926-F241-A7B7-63FD120295AA}"/>
              </a:ext>
            </a:extLst>
          </p:cNvPr>
          <p:cNvGrpSpPr>
            <a:grpSpLocks/>
          </p:cNvGrpSpPr>
          <p:nvPr/>
        </p:nvGrpSpPr>
        <p:grpSpPr bwMode="auto">
          <a:xfrm>
            <a:off x="10340880" y="2687908"/>
            <a:ext cx="377825" cy="576263"/>
            <a:chOff x="4140" y="429"/>
            <a:chExt cx="1425" cy="2396"/>
          </a:xfrm>
        </p:grpSpPr>
        <p:sp>
          <p:nvSpPr>
            <p:cNvPr id="428" name="Freeform 275">
              <a:extLst>
                <a:ext uri="{FF2B5EF4-FFF2-40B4-BE49-F238E27FC236}">
                  <a16:creationId xmlns:a16="http://schemas.microsoft.com/office/drawing/2014/main" id="{B73B5122-7AC1-A541-A7CB-7C92E34FE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29" name="Rectangle 276">
              <a:extLst>
                <a:ext uri="{FF2B5EF4-FFF2-40B4-BE49-F238E27FC236}">
                  <a16:creationId xmlns:a16="http://schemas.microsoft.com/office/drawing/2014/main" id="{618AFC31-125F-CC41-8835-357B8CF40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0" name="Freeform 277">
              <a:extLst>
                <a:ext uri="{FF2B5EF4-FFF2-40B4-BE49-F238E27FC236}">
                  <a16:creationId xmlns:a16="http://schemas.microsoft.com/office/drawing/2014/main" id="{BA586EC9-AFB5-864C-A8D5-50566D382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1" name="Freeform 278">
              <a:extLst>
                <a:ext uri="{FF2B5EF4-FFF2-40B4-BE49-F238E27FC236}">
                  <a16:creationId xmlns:a16="http://schemas.microsoft.com/office/drawing/2014/main" id="{988FA82D-26DD-2446-871B-4FBCD5FE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2" name="Rectangle 279">
              <a:extLst>
                <a:ext uri="{FF2B5EF4-FFF2-40B4-BE49-F238E27FC236}">
                  <a16:creationId xmlns:a16="http://schemas.microsoft.com/office/drawing/2014/main" id="{E4B9CCE7-0279-6143-BB4D-1198F3326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3" name="Group 280">
              <a:extLst>
                <a:ext uri="{FF2B5EF4-FFF2-40B4-BE49-F238E27FC236}">
                  <a16:creationId xmlns:a16="http://schemas.microsoft.com/office/drawing/2014/main" id="{2924B866-539E-1244-B043-D51911A29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8" name="AutoShape 281">
                <a:extLst>
                  <a:ext uri="{FF2B5EF4-FFF2-40B4-BE49-F238E27FC236}">
                    <a16:creationId xmlns:a16="http://schemas.microsoft.com/office/drawing/2014/main" id="{BDE3646A-4204-5046-942C-15C165338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9" name="AutoShape 282">
                <a:extLst>
                  <a:ext uri="{FF2B5EF4-FFF2-40B4-BE49-F238E27FC236}">
                    <a16:creationId xmlns:a16="http://schemas.microsoft.com/office/drawing/2014/main" id="{6DE9F0CF-D5ED-704E-8142-3345FC3BB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4" name="Rectangle 283">
              <a:extLst>
                <a:ext uri="{FF2B5EF4-FFF2-40B4-BE49-F238E27FC236}">
                  <a16:creationId xmlns:a16="http://schemas.microsoft.com/office/drawing/2014/main" id="{657D3494-75CD-034E-9543-2569274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5" name="Group 284">
              <a:extLst>
                <a:ext uri="{FF2B5EF4-FFF2-40B4-BE49-F238E27FC236}">
                  <a16:creationId xmlns:a16="http://schemas.microsoft.com/office/drawing/2014/main" id="{3B21D6B8-9A13-CB4D-A567-07369736D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6" name="AutoShape 285">
                <a:extLst>
                  <a:ext uri="{FF2B5EF4-FFF2-40B4-BE49-F238E27FC236}">
                    <a16:creationId xmlns:a16="http://schemas.microsoft.com/office/drawing/2014/main" id="{6F0CB466-469D-3F45-BE66-39F561D60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7" name="AutoShape 286">
                <a:extLst>
                  <a:ext uri="{FF2B5EF4-FFF2-40B4-BE49-F238E27FC236}">
                    <a16:creationId xmlns:a16="http://schemas.microsoft.com/office/drawing/2014/main" id="{29D719D4-E1C6-604A-8870-549D67683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6" name="Rectangle 287">
              <a:extLst>
                <a:ext uri="{FF2B5EF4-FFF2-40B4-BE49-F238E27FC236}">
                  <a16:creationId xmlns:a16="http://schemas.microsoft.com/office/drawing/2014/main" id="{0D71907F-6787-7144-A19B-418733EE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7" name="Rectangle 288">
              <a:extLst>
                <a:ext uri="{FF2B5EF4-FFF2-40B4-BE49-F238E27FC236}">
                  <a16:creationId xmlns:a16="http://schemas.microsoft.com/office/drawing/2014/main" id="{35AED19C-A1F1-AC46-914C-8F5D6F4BC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8" name="Group 289">
              <a:extLst>
                <a:ext uri="{FF2B5EF4-FFF2-40B4-BE49-F238E27FC236}">
                  <a16:creationId xmlns:a16="http://schemas.microsoft.com/office/drawing/2014/main" id="{45D31D32-5A14-5742-954A-BA17509AC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4" name="AutoShape 290">
                <a:extLst>
                  <a:ext uri="{FF2B5EF4-FFF2-40B4-BE49-F238E27FC236}">
                    <a16:creationId xmlns:a16="http://schemas.microsoft.com/office/drawing/2014/main" id="{FBB57FC3-B7A2-A541-9EC0-D57A59BBE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5" name="AutoShape 291">
                <a:extLst>
                  <a:ext uri="{FF2B5EF4-FFF2-40B4-BE49-F238E27FC236}">
                    <a16:creationId xmlns:a16="http://schemas.microsoft.com/office/drawing/2014/main" id="{52BE3087-7497-914D-B468-02CDAA58D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9" name="Freeform 292">
              <a:extLst>
                <a:ext uri="{FF2B5EF4-FFF2-40B4-BE49-F238E27FC236}">
                  <a16:creationId xmlns:a16="http://schemas.microsoft.com/office/drawing/2014/main" id="{5070ED80-559E-4540-964B-D73009E42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40" name="Group 293">
              <a:extLst>
                <a:ext uri="{FF2B5EF4-FFF2-40B4-BE49-F238E27FC236}">
                  <a16:creationId xmlns:a16="http://schemas.microsoft.com/office/drawing/2014/main" id="{30993F73-047D-CD47-96E3-F75994043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2" name="AutoShape 294">
                <a:extLst>
                  <a:ext uri="{FF2B5EF4-FFF2-40B4-BE49-F238E27FC236}">
                    <a16:creationId xmlns:a16="http://schemas.microsoft.com/office/drawing/2014/main" id="{F253CC19-7627-6043-A479-C0AADFD1B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3" name="AutoShape 295">
                <a:extLst>
                  <a:ext uri="{FF2B5EF4-FFF2-40B4-BE49-F238E27FC236}">
                    <a16:creationId xmlns:a16="http://schemas.microsoft.com/office/drawing/2014/main" id="{9818C9E1-67F5-5D42-8D8A-BFA5671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41" name="Rectangle 296">
              <a:extLst>
                <a:ext uri="{FF2B5EF4-FFF2-40B4-BE49-F238E27FC236}">
                  <a16:creationId xmlns:a16="http://schemas.microsoft.com/office/drawing/2014/main" id="{D263AAA2-92D9-9A4A-9D5F-0CEC89CD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2" name="Freeform 297">
              <a:extLst>
                <a:ext uri="{FF2B5EF4-FFF2-40B4-BE49-F238E27FC236}">
                  <a16:creationId xmlns:a16="http://schemas.microsoft.com/office/drawing/2014/main" id="{51AD4C3A-6939-3B47-91CC-E1A0D3A3E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3" name="Freeform 298">
              <a:extLst>
                <a:ext uri="{FF2B5EF4-FFF2-40B4-BE49-F238E27FC236}">
                  <a16:creationId xmlns:a16="http://schemas.microsoft.com/office/drawing/2014/main" id="{023E9D5F-D41C-8A48-B73A-4E4F43755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4" name="Oval 299">
              <a:extLst>
                <a:ext uri="{FF2B5EF4-FFF2-40B4-BE49-F238E27FC236}">
                  <a16:creationId xmlns:a16="http://schemas.microsoft.com/office/drawing/2014/main" id="{C4126737-BE73-B444-BC40-5B679E6E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5" name="Freeform 300">
              <a:extLst>
                <a:ext uri="{FF2B5EF4-FFF2-40B4-BE49-F238E27FC236}">
                  <a16:creationId xmlns:a16="http://schemas.microsoft.com/office/drawing/2014/main" id="{567B6CFD-A1A1-094D-8F7C-5A9EF1AB0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6" name="AutoShape 301">
              <a:extLst>
                <a:ext uri="{FF2B5EF4-FFF2-40B4-BE49-F238E27FC236}">
                  <a16:creationId xmlns:a16="http://schemas.microsoft.com/office/drawing/2014/main" id="{3B7B7519-C492-8348-B873-C01A2103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7" name="AutoShape 302">
              <a:extLst>
                <a:ext uri="{FF2B5EF4-FFF2-40B4-BE49-F238E27FC236}">
                  <a16:creationId xmlns:a16="http://schemas.microsoft.com/office/drawing/2014/main" id="{0AEDB1EF-7012-ED44-8FBC-F1B714A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8" name="Oval 303">
              <a:extLst>
                <a:ext uri="{FF2B5EF4-FFF2-40B4-BE49-F238E27FC236}">
                  <a16:creationId xmlns:a16="http://schemas.microsoft.com/office/drawing/2014/main" id="{BA640DBB-C29F-A54E-BE9A-180B1426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9" name="Oval 304">
              <a:extLst>
                <a:ext uri="{FF2B5EF4-FFF2-40B4-BE49-F238E27FC236}">
                  <a16:creationId xmlns:a16="http://schemas.microsoft.com/office/drawing/2014/main" id="{2F7F78D4-9C68-A84C-8801-9C057B8C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0" name="Oval 305">
              <a:extLst>
                <a:ext uri="{FF2B5EF4-FFF2-40B4-BE49-F238E27FC236}">
                  <a16:creationId xmlns:a16="http://schemas.microsoft.com/office/drawing/2014/main" id="{3D213A7E-B9E9-694B-8ED3-47609E49D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" name="Rectangle 306">
              <a:extLst>
                <a:ext uri="{FF2B5EF4-FFF2-40B4-BE49-F238E27FC236}">
                  <a16:creationId xmlns:a16="http://schemas.microsoft.com/office/drawing/2014/main" id="{4F8B5B78-3482-8142-BC2B-1825AA30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93" name="Group 340">
            <a:extLst>
              <a:ext uri="{FF2B5EF4-FFF2-40B4-BE49-F238E27FC236}">
                <a16:creationId xmlns:a16="http://schemas.microsoft.com/office/drawing/2014/main" id="{3B951C82-D444-224D-9348-99C19D9166DC}"/>
              </a:ext>
            </a:extLst>
          </p:cNvPr>
          <p:cNvGrpSpPr>
            <a:grpSpLocks/>
          </p:cNvGrpSpPr>
          <p:nvPr/>
        </p:nvGrpSpPr>
        <p:grpSpPr bwMode="auto">
          <a:xfrm>
            <a:off x="8396192" y="5170758"/>
            <a:ext cx="525463" cy="557213"/>
            <a:chOff x="-44" y="1473"/>
            <a:chExt cx="981" cy="1105"/>
          </a:xfrm>
        </p:grpSpPr>
        <p:pic>
          <p:nvPicPr>
            <p:cNvPr id="494" name="Picture 341" descr="desktop_computer_stylized_medium">
              <a:extLst>
                <a:ext uri="{FF2B5EF4-FFF2-40B4-BE49-F238E27FC236}">
                  <a16:creationId xmlns:a16="http://schemas.microsoft.com/office/drawing/2014/main" id="{A2EB07C0-0A48-8944-B12C-316C163FF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342">
              <a:extLst>
                <a:ext uri="{FF2B5EF4-FFF2-40B4-BE49-F238E27FC236}">
                  <a16:creationId xmlns:a16="http://schemas.microsoft.com/office/drawing/2014/main" id="{2E93558C-0361-464A-9337-3AA86EC1D4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96" name="Group 343">
            <a:extLst>
              <a:ext uri="{FF2B5EF4-FFF2-40B4-BE49-F238E27FC236}">
                <a16:creationId xmlns:a16="http://schemas.microsoft.com/office/drawing/2014/main" id="{B96E9301-59D5-4D4B-95C3-D8F5D00E370A}"/>
              </a:ext>
            </a:extLst>
          </p:cNvPr>
          <p:cNvGrpSpPr>
            <a:grpSpLocks/>
          </p:cNvGrpSpPr>
          <p:nvPr/>
        </p:nvGrpSpPr>
        <p:grpSpPr bwMode="auto">
          <a:xfrm>
            <a:off x="8920067" y="5159646"/>
            <a:ext cx="525463" cy="557212"/>
            <a:chOff x="-44" y="1473"/>
            <a:chExt cx="981" cy="1105"/>
          </a:xfrm>
        </p:grpSpPr>
        <p:pic>
          <p:nvPicPr>
            <p:cNvPr id="497" name="Picture 344" descr="desktop_computer_stylized_medium">
              <a:extLst>
                <a:ext uri="{FF2B5EF4-FFF2-40B4-BE49-F238E27FC236}">
                  <a16:creationId xmlns:a16="http://schemas.microsoft.com/office/drawing/2014/main" id="{A8402C6A-6509-0642-B84E-51B8097E1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8" name="Freeform 345">
              <a:extLst>
                <a:ext uri="{FF2B5EF4-FFF2-40B4-BE49-F238E27FC236}">
                  <a16:creationId xmlns:a16="http://schemas.microsoft.com/office/drawing/2014/main" id="{6E7E5B0F-1FE1-6A4B-BCDC-96E210FCE5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2C32989-94BE-1349-908C-1DF72CEEA243}"/>
              </a:ext>
            </a:extLst>
          </p:cNvPr>
          <p:cNvGrpSpPr/>
          <p:nvPr/>
        </p:nvGrpSpPr>
        <p:grpSpPr>
          <a:xfrm>
            <a:off x="8967576" y="4437217"/>
            <a:ext cx="889089" cy="466491"/>
            <a:chOff x="7493876" y="2774731"/>
            <a:chExt cx="1481958" cy="894622"/>
          </a:xfrm>
        </p:grpSpPr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C2991A41-3005-6140-8488-3B5A28439B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49B8AB88-8810-704D-9300-A83DE18C86C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9DCFAF85-9D5F-BD4E-92DB-E7931A4466B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4" name="Freeform 513">
                <a:extLst>
                  <a:ext uri="{FF2B5EF4-FFF2-40B4-BE49-F238E27FC236}">
                    <a16:creationId xmlns:a16="http://schemas.microsoft.com/office/drawing/2014/main" id="{EB001B67-F654-CF4C-934D-354F339EBA6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Freeform 514">
                <a:extLst>
                  <a:ext uri="{FF2B5EF4-FFF2-40B4-BE49-F238E27FC236}">
                    <a16:creationId xmlns:a16="http://schemas.microsoft.com/office/drawing/2014/main" id="{C0D4D273-34F9-9640-8CF6-6EF497AEF3E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Freeform 515">
                <a:extLst>
                  <a:ext uri="{FF2B5EF4-FFF2-40B4-BE49-F238E27FC236}">
                    <a16:creationId xmlns:a16="http://schemas.microsoft.com/office/drawing/2014/main" id="{14D9297A-8D94-304C-9142-46F6B69902F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Freeform 516">
                <a:extLst>
                  <a:ext uri="{FF2B5EF4-FFF2-40B4-BE49-F238E27FC236}">
                    <a16:creationId xmlns:a16="http://schemas.microsoft.com/office/drawing/2014/main" id="{18D26BD9-84B6-C74F-8936-105C5777BB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8E1A0307-E695-FC42-983B-9915B98768EC}"/>
              </a:ext>
            </a:extLst>
          </p:cNvPr>
          <p:cNvGrpSpPr/>
          <p:nvPr/>
        </p:nvGrpSpPr>
        <p:grpSpPr>
          <a:xfrm>
            <a:off x="8988913" y="3095664"/>
            <a:ext cx="889089" cy="466491"/>
            <a:chOff x="7493876" y="2774731"/>
            <a:chExt cx="1481958" cy="894622"/>
          </a:xfrm>
        </p:grpSpPr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DC9856E7-1969-524C-8F21-65D77697BD0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FFDA8F93-2C48-6A4A-9D27-9AECFC5B94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C7EC4B67-EB13-E647-A5CD-E91C5D1F40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6145C3A8-D719-B744-9DC6-51E7FB72118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92F9C394-34C8-3D42-ACE0-014520ED0D5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3E34F096-DAE4-6D4F-9026-F07CB5FB9F7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Freeform 527">
                <a:extLst>
                  <a:ext uri="{FF2B5EF4-FFF2-40B4-BE49-F238E27FC236}">
                    <a16:creationId xmlns:a16="http://schemas.microsoft.com/office/drawing/2014/main" id="{3D175E3D-A4A7-3F4E-8C6B-A59321AD72E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30" name="Rectangle 4">
            <a:extLst>
              <a:ext uri="{FF2B5EF4-FFF2-40B4-BE49-F238E27FC236}">
                <a16:creationId xmlns:a16="http://schemas.microsoft.com/office/drawing/2014/main" id="{0F198874-EC24-3849-8C53-D24368598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24" y="1362307"/>
            <a:ext cx="6123957" cy="25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Scenario: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rate: 1.54 Mbps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RTT from institutional router to server: 2 sec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 object size: 100K bits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average request rate from browsers to origin servers: 15/sec</a:t>
            </a:r>
          </a:p>
          <a:p>
            <a:pPr marL="800100" lvl="1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avg data rate to browsers: 1.50 Mbps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F3AF6D-4CBE-BE4A-AF26-B6F34DC9EF33}"/>
              </a:ext>
            </a:extLst>
          </p:cNvPr>
          <p:cNvGrpSpPr/>
          <p:nvPr/>
        </p:nvGrpSpPr>
        <p:grpSpPr>
          <a:xfrm>
            <a:off x="3269205" y="1370475"/>
            <a:ext cx="7974440" cy="2642996"/>
            <a:chOff x="3269205" y="1370475"/>
            <a:chExt cx="7974440" cy="2642996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9AFA7B76-427C-134D-90BC-D4693AEF2136}"/>
                </a:ext>
              </a:extLst>
            </p:cNvPr>
            <p:cNvGrpSpPr/>
            <p:nvPr/>
          </p:nvGrpSpPr>
          <p:grpSpPr>
            <a:xfrm>
              <a:off x="3269205" y="1370475"/>
              <a:ext cx="2248984" cy="736408"/>
              <a:chOff x="4785771" y="3827302"/>
              <a:chExt cx="2248984" cy="736408"/>
            </a:xfrm>
          </p:grpSpPr>
          <p:sp>
            <p:nvSpPr>
              <p:cNvPr id="215" name="Text Box 52">
                <a:extLst>
                  <a:ext uri="{FF2B5EF4-FFF2-40B4-BE49-F238E27FC236}">
                    <a16:creationId xmlns:a16="http://schemas.microsoft.com/office/drawing/2014/main" id="{D9BA6C4C-0CF0-8742-ACB2-5841143818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49268" y="3827302"/>
                <a:ext cx="158548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400" dirty="0">
                    <a:latin typeface="+mn-lt"/>
                  </a:rPr>
                  <a:t>154 Mbps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1FA396C6-E0DB-E54B-9564-C46EF025F0E3}"/>
                  </a:ext>
                </a:extLst>
              </p:cNvPr>
              <p:cNvSpPr/>
              <p:nvPr/>
            </p:nvSpPr>
            <p:spPr>
              <a:xfrm>
                <a:off x="4785771" y="4223523"/>
                <a:ext cx="611420" cy="340187"/>
              </a:xfrm>
              <a:prstGeom prst="rect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Line 51">
                <a:extLst>
                  <a:ext uri="{FF2B5EF4-FFF2-40B4-BE49-F238E27FC236}">
                    <a16:creationId xmlns:a16="http://schemas.microsoft.com/office/drawing/2014/main" id="{5DC119B0-D3C1-9741-8399-6E949D961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28478" y="4140660"/>
                <a:ext cx="680225" cy="423048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43EB18F1-EB9B-AB4E-9315-D47FB051A2D9}"/>
                </a:ext>
              </a:extLst>
            </p:cNvPr>
            <p:cNvGrpSpPr/>
            <p:nvPr/>
          </p:nvGrpSpPr>
          <p:grpSpPr>
            <a:xfrm>
              <a:off x="9113107" y="3496571"/>
              <a:ext cx="2130538" cy="516900"/>
              <a:chOff x="4352719" y="3567941"/>
              <a:chExt cx="2130538" cy="516900"/>
            </a:xfrm>
          </p:grpSpPr>
          <p:sp>
            <p:nvSpPr>
              <p:cNvPr id="219" name="Text Box 52">
                <a:extLst>
                  <a:ext uri="{FF2B5EF4-FFF2-40B4-BE49-F238E27FC236}">
                    <a16:creationId xmlns:a16="http://schemas.microsoft.com/office/drawing/2014/main" id="{414BD24A-A827-744B-8CF6-F9EAA2D920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7770" y="3567941"/>
                <a:ext cx="158548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 dirty="0">
                    <a:cs typeface="Arial" panose="020B0604020202020204" pitchFamily="34" charset="0"/>
                  </a:rPr>
                  <a:t>154 Mbps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C3E3E743-58A9-D543-ABF2-E8D950F0D5C4}"/>
                  </a:ext>
                </a:extLst>
              </p:cNvPr>
              <p:cNvSpPr/>
              <p:nvPr/>
            </p:nvSpPr>
            <p:spPr>
              <a:xfrm>
                <a:off x="4352719" y="3822059"/>
                <a:ext cx="527164" cy="262782"/>
              </a:xfrm>
              <a:prstGeom prst="rect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Line 51">
                <a:extLst>
                  <a:ext uri="{FF2B5EF4-FFF2-40B4-BE49-F238E27FC236}">
                    <a16:creationId xmlns:a16="http://schemas.microsoft.com/office/drawing/2014/main" id="{C012F3C8-BFC0-0C46-8D2D-992B1C38C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59229" y="3805441"/>
                <a:ext cx="554004" cy="237118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73CBB2E-654A-474B-8238-296B81F89068}"/>
              </a:ext>
            </a:extLst>
          </p:cNvPr>
          <p:cNvGrpSpPr/>
          <p:nvPr/>
        </p:nvGrpSpPr>
        <p:grpSpPr>
          <a:xfrm>
            <a:off x="4067394" y="4387359"/>
            <a:ext cx="2583033" cy="461665"/>
            <a:chOff x="4114801" y="3880785"/>
            <a:chExt cx="2583033" cy="461665"/>
          </a:xfrm>
        </p:grpSpPr>
        <p:sp>
          <p:nvSpPr>
            <p:cNvPr id="223" name="Text Box 52">
              <a:extLst>
                <a:ext uri="{FF2B5EF4-FFF2-40B4-BE49-F238E27FC236}">
                  <a16:creationId xmlns:a16="http://schemas.microsoft.com/office/drawing/2014/main" id="{FA193B58-E942-8A47-9F5D-3A2B58608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2347" y="3880785"/>
              <a:ext cx="15854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dirty="0">
                  <a:latin typeface="+mn-lt"/>
                </a:rPr>
                <a:t>.0097</a:t>
              </a: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4682AEF-F684-9F45-A3DA-FEDE9ED18429}"/>
                </a:ext>
              </a:extLst>
            </p:cNvPr>
            <p:cNvSpPr/>
            <p:nvPr/>
          </p:nvSpPr>
          <p:spPr>
            <a:xfrm>
              <a:off x="4114801" y="3955100"/>
              <a:ext cx="498412" cy="340187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Line 51">
              <a:extLst>
                <a:ext uri="{FF2B5EF4-FFF2-40B4-BE49-F238E27FC236}">
                  <a16:creationId xmlns:a16="http://schemas.microsoft.com/office/drawing/2014/main" id="{8F3A165F-08A0-9D4B-B82D-B603502A1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4070" y="4117024"/>
              <a:ext cx="936703" cy="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598125F6-3C0E-B64C-9CC2-9EFB4DA6980E}"/>
              </a:ext>
            </a:extLst>
          </p:cNvPr>
          <p:cNvGrpSpPr/>
          <p:nvPr/>
        </p:nvGrpSpPr>
        <p:grpSpPr>
          <a:xfrm>
            <a:off x="4351868" y="5927346"/>
            <a:ext cx="3101886" cy="698305"/>
            <a:chOff x="3557204" y="3415545"/>
            <a:chExt cx="3101886" cy="698305"/>
          </a:xfrm>
        </p:grpSpPr>
        <p:sp>
          <p:nvSpPr>
            <p:cNvPr id="227" name="Text Box 52">
              <a:extLst>
                <a:ext uri="{FF2B5EF4-FFF2-40B4-BE49-F238E27FC236}">
                  <a16:creationId xmlns:a16="http://schemas.microsoft.com/office/drawing/2014/main" id="{5B815C0E-E9AF-964A-AB0C-F8220D77B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5973" y="3652185"/>
              <a:ext cx="11031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dirty="0" err="1">
                  <a:latin typeface="+mn-lt"/>
                </a:rPr>
                <a:t>msecs</a:t>
              </a:r>
              <a:endParaRPr lang="en-US" altLang="en-US" sz="2400" dirty="0">
                <a:latin typeface="+mn-lt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4EE7EB05-EB77-DA46-8D82-2C1B89B59FCD}"/>
                </a:ext>
              </a:extLst>
            </p:cNvPr>
            <p:cNvSpPr/>
            <p:nvPr/>
          </p:nvSpPr>
          <p:spPr>
            <a:xfrm>
              <a:off x="3557204" y="3415545"/>
              <a:ext cx="1041334" cy="3379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Line 51">
              <a:extLst>
                <a:ext uri="{FF2B5EF4-FFF2-40B4-BE49-F238E27FC236}">
                  <a16:creationId xmlns:a16="http://schemas.microsoft.com/office/drawing/2014/main" id="{45B58613-BF72-9847-A603-92F5F10A9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2316" y="3504654"/>
              <a:ext cx="1983056" cy="46166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0" name="Text Box 83">
            <a:extLst>
              <a:ext uri="{FF2B5EF4-FFF2-40B4-BE49-F238E27FC236}">
                <a16:creationId xmlns:a16="http://schemas.microsoft.com/office/drawing/2014/main" id="{3A71517F-2630-E14F-B4A5-B7AD1A333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724" y="6212256"/>
            <a:ext cx="456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Cost:</a:t>
            </a:r>
            <a:r>
              <a:rPr lang="en-US" altLang="en-US" sz="2400" dirty="0">
                <a:latin typeface="+mn-lt"/>
              </a:rPr>
              <a:t> faster access link (expensive!)</a:t>
            </a:r>
          </a:p>
        </p:txBody>
      </p:sp>
    </p:spTree>
    <p:extLst>
      <p:ext uri="{BB962C8B-B14F-4D97-AF65-F5344CB8AC3E}">
        <p14:creationId xmlns:p14="http://schemas.microsoft.com/office/powerpoint/2010/main" val="275558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Rectangle 4">
            <a:extLst>
              <a:ext uri="{FF2B5EF4-FFF2-40B4-BE49-F238E27FC236}">
                <a16:creationId xmlns:a16="http://schemas.microsoft.com/office/drawing/2014/main" id="{3F40E6FA-56EE-4440-AD4E-B2DDBBC69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868" y="4719957"/>
            <a:ext cx="6361287" cy="2302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Performance: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LAN utilization:  0.15%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utilization = 99%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average end-end delay  = internet delay (2 sec) + access delay  (minutes) +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usecs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Option 2: install a web cache</a:t>
            </a:r>
            <a:endParaRPr lang="en-US" sz="4400" dirty="0"/>
          </a:p>
        </p:txBody>
      </p:sp>
      <p:sp>
        <p:nvSpPr>
          <p:cNvPr id="254" name="Line 2">
            <a:extLst>
              <a:ext uri="{FF2B5EF4-FFF2-40B4-BE49-F238E27FC236}">
                <a16:creationId xmlns:a16="http://schemas.microsoft.com/office/drawing/2014/main" id="{774FD470-E109-844C-8A9E-6F5E6FD1E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3455" y="2487883"/>
            <a:ext cx="285750" cy="1143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5" name="Text Box 50">
            <a:extLst>
              <a:ext uri="{FF2B5EF4-FFF2-40B4-BE49-F238E27FC236}">
                <a16:creationId xmlns:a16="http://schemas.microsoft.com/office/drawing/2014/main" id="{A32DDB4D-8BE1-2B43-89DB-1EA570D4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2330" y="1902096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origin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servers</a:t>
            </a:r>
          </a:p>
        </p:txBody>
      </p:sp>
      <p:sp>
        <p:nvSpPr>
          <p:cNvPr id="256" name="Line 51">
            <a:extLst>
              <a:ext uri="{FF2B5EF4-FFF2-40B4-BE49-F238E27FC236}">
                <a16:creationId xmlns:a16="http://schemas.microsoft.com/office/drawing/2014/main" id="{D0BFCD11-A1DC-B64D-A23A-23C7A76C3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3080" y="2106883"/>
            <a:ext cx="66675" cy="2762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7" name="Line 52">
            <a:extLst>
              <a:ext uri="{FF2B5EF4-FFF2-40B4-BE49-F238E27FC236}">
                <a16:creationId xmlns:a16="http://schemas.microsoft.com/office/drawing/2014/main" id="{E39DF75E-B023-5548-A7F0-9C4A8ADBD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21730" y="2144983"/>
            <a:ext cx="9525" cy="2381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8" name="Line 53">
            <a:extLst>
              <a:ext uri="{FF2B5EF4-FFF2-40B4-BE49-F238E27FC236}">
                <a16:creationId xmlns:a16="http://schemas.microsoft.com/office/drawing/2014/main" id="{E3BFB499-7F23-164F-A225-CAAA7B8007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8930" y="2306908"/>
            <a:ext cx="133350" cy="2095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9" name="Line 54">
            <a:extLst>
              <a:ext uri="{FF2B5EF4-FFF2-40B4-BE49-F238E27FC236}">
                <a16:creationId xmlns:a16="http://schemas.microsoft.com/office/drawing/2014/main" id="{24D51B99-FE66-D84E-AF2C-706F58BCCC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40855" y="3068908"/>
            <a:ext cx="24765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0" name="Freeform 55">
            <a:extLst>
              <a:ext uri="{FF2B5EF4-FFF2-40B4-BE49-F238E27FC236}">
                <a16:creationId xmlns:a16="http://schemas.microsoft.com/office/drawing/2014/main" id="{0AF0F7C2-E293-2A4E-B4A0-9966DF5B5243}"/>
              </a:ext>
            </a:extLst>
          </p:cNvPr>
          <p:cNvSpPr>
            <a:spLocks/>
          </p:cNvSpPr>
          <p:nvPr/>
        </p:nvSpPr>
        <p:spPr bwMode="auto">
          <a:xfrm>
            <a:off x="8158067" y="2111064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1" name="Text Box 70">
            <a:extLst>
              <a:ext uri="{FF2B5EF4-FFF2-40B4-BE49-F238E27FC236}">
                <a16:creationId xmlns:a16="http://schemas.microsoft.com/office/drawing/2014/main" id="{6E272ACE-5938-0646-A38F-6031C9F45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030" y="2432321"/>
            <a:ext cx="9318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public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Internet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2" name="Freeform 71">
            <a:extLst>
              <a:ext uri="{FF2B5EF4-FFF2-40B4-BE49-F238E27FC236}">
                <a16:creationId xmlns:a16="http://schemas.microsoft.com/office/drawing/2014/main" id="{A7C4DEB4-E3E6-8547-B127-1273B3D3EA69}"/>
              </a:ext>
            </a:extLst>
          </p:cNvPr>
          <p:cNvSpPr>
            <a:spLocks/>
          </p:cNvSpPr>
          <p:nvPr/>
        </p:nvSpPr>
        <p:spPr bwMode="auto">
          <a:xfrm>
            <a:off x="7763006" y="4514213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3" name="Line 77">
            <a:extLst>
              <a:ext uri="{FF2B5EF4-FFF2-40B4-BE49-F238E27FC236}">
                <a16:creationId xmlns:a16="http://schemas.microsoft.com/office/drawing/2014/main" id="{0E1C7AA0-FA95-B844-83B1-903DF41A68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7755" y="4780233"/>
            <a:ext cx="855662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4" name="Line 78">
            <a:extLst>
              <a:ext uri="{FF2B5EF4-FFF2-40B4-BE49-F238E27FC236}">
                <a16:creationId xmlns:a16="http://schemas.microsoft.com/office/drawing/2014/main" id="{0173F26E-AC6F-FD4F-995F-CADED52CD4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07342" y="4827858"/>
            <a:ext cx="563563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5" name="Line 79">
            <a:extLst>
              <a:ext uri="{FF2B5EF4-FFF2-40B4-BE49-F238E27FC236}">
                <a16:creationId xmlns:a16="http://schemas.microsoft.com/office/drawing/2014/main" id="{3CEA4312-2D22-9340-9D8D-17C8CC88A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45505" y="4834208"/>
            <a:ext cx="149225" cy="382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7" name="Line 95">
            <a:extLst>
              <a:ext uri="{FF2B5EF4-FFF2-40B4-BE49-F238E27FC236}">
                <a16:creationId xmlns:a16="http://schemas.microsoft.com/office/drawing/2014/main" id="{7E28B523-ED73-8C40-ACD2-43F86A8C4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430" y="3545158"/>
            <a:ext cx="0" cy="1062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8" name="Text Box 97">
            <a:extLst>
              <a:ext uri="{FF2B5EF4-FFF2-40B4-BE49-F238E27FC236}">
                <a16:creationId xmlns:a16="http://schemas.microsoft.com/office/drawing/2014/main" id="{C679E988-7156-B949-B8A6-F53CA81FB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480" y="4357958"/>
            <a:ext cx="1198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institutional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network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9" name="Text Box 98">
            <a:extLst>
              <a:ext uri="{FF2B5EF4-FFF2-40B4-BE49-F238E27FC236}">
                <a16:creationId xmlns:a16="http://schemas.microsoft.com/office/drawing/2014/main" id="{67295E16-B892-F14C-929B-3E20FB10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3667" y="4738958"/>
            <a:ext cx="1290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 Gbps LAN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0" name="Text Box 99">
            <a:extLst>
              <a:ext uri="{FF2B5EF4-FFF2-40B4-BE49-F238E27FC236}">
                <a16:creationId xmlns:a16="http://schemas.microsoft.com/office/drawing/2014/main" id="{6A31B9E8-42B5-DA4F-BEEB-38A1A2168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017" y="3734071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1.54 Mbps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access link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292" name="Group 139">
            <a:extLst>
              <a:ext uri="{FF2B5EF4-FFF2-40B4-BE49-F238E27FC236}">
                <a16:creationId xmlns:a16="http://schemas.microsoft.com/office/drawing/2014/main" id="{F9E9E22C-69D8-A847-9177-B4D5A14ECA28}"/>
              </a:ext>
            </a:extLst>
          </p:cNvPr>
          <p:cNvGrpSpPr>
            <a:grpSpLocks/>
          </p:cNvGrpSpPr>
          <p:nvPr/>
        </p:nvGrpSpPr>
        <p:grpSpPr bwMode="auto">
          <a:xfrm>
            <a:off x="7735792" y="2035446"/>
            <a:ext cx="377825" cy="576262"/>
            <a:chOff x="4140" y="429"/>
            <a:chExt cx="1425" cy="2396"/>
          </a:xfrm>
        </p:grpSpPr>
        <p:sp>
          <p:nvSpPr>
            <p:cNvPr id="293" name="Freeform 140">
              <a:extLst>
                <a:ext uri="{FF2B5EF4-FFF2-40B4-BE49-F238E27FC236}">
                  <a16:creationId xmlns:a16="http://schemas.microsoft.com/office/drawing/2014/main" id="{86EDF6AA-4B2E-6342-9BFA-CFF30B1C2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4" name="Rectangle 141">
              <a:extLst>
                <a:ext uri="{FF2B5EF4-FFF2-40B4-BE49-F238E27FC236}">
                  <a16:creationId xmlns:a16="http://schemas.microsoft.com/office/drawing/2014/main" id="{6B9D834D-0DEE-9248-AD7A-C2D336AEB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5" name="Freeform 142">
              <a:extLst>
                <a:ext uri="{FF2B5EF4-FFF2-40B4-BE49-F238E27FC236}">
                  <a16:creationId xmlns:a16="http://schemas.microsoft.com/office/drawing/2014/main" id="{29245DF3-F7D6-B840-B253-23D4A8D2C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6" name="Freeform 143">
              <a:extLst>
                <a:ext uri="{FF2B5EF4-FFF2-40B4-BE49-F238E27FC236}">
                  <a16:creationId xmlns:a16="http://schemas.microsoft.com/office/drawing/2014/main" id="{B747AC17-9BF4-BB41-A5DA-D229A9BA1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7" name="Rectangle 144">
              <a:extLst>
                <a:ext uri="{FF2B5EF4-FFF2-40B4-BE49-F238E27FC236}">
                  <a16:creationId xmlns:a16="http://schemas.microsoft.com/office/drawing/2014/main" id="{1B65D50E-A82B-7347-A7F6-556D3939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298" name="Group 145">
              <a:extLst>
                <a:ext uri="{FF2B5EF4-FFF2-40B4-BE49-F238E27FC236}">
                  <a16:creationId xmlns:a16="http://schemas.microsoft.com/office/drawing/2014/main" id="{E47B5BD8-DFF7-9441-92CB-80BB05AB6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3" name="AutoShape 146">
                <a:extLst>
                  <a:ext uri="{FF2B5EF4-FFF2-40B4-BE49-F238E27FC236}">
                    <a16:creationId xmlns:a16="http://schemas.microsoft.com/office/drawing/2014/main" id="{B75BF63D-E7E0-6640-A10B-E09175442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24" name="AutoShape 147">
                <a:extLst>
                  <a:ext uri="{FF2B5EF4-FFF2-40B4-BE49-F238E27FC236}">
                    <a16:creationId xmlns:a16="http://schemas.microsoft.com/office/drawing/2014/main" id="{074358F6-E1DA-D042-B053-9C4C54023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299" name="Rectangle 148">
              <a:extLst>
                <a:ext uri="{FF2B5EF4-FFF2-40B4-BE49-F238E27FC236}">
                  <a16:creationId xmlns:a16="http://schemas.microsoft.com/office/drawing/2014/main" id="{DECDE972-9E25-674C-ACC1-43F55CD9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00" name="Group 149">
              <a:extLst>
                <a:ext uri="{FF2B5EF4-FFF2-40B4-BE49-F238E27FC236}">
                  <a16:creationId xmlns:a16="http://schemas.microsoft.com/office/drawing/2014/main" id="{82296A06-752A-254D-8846-4D0F3F43F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1" name="AutoShape 150">
                <a:extLst>
                  <a:ext uri="{FF2B5EF4-FFF2-40B4-BE49-F238E27FC236}">
                    <a16:creationId xmlns:a16="http://schemas.microsoft.com/office/drawing/2014/main" id="{F5A8BC22-523A-4147-9575-B8F7D060F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22" name="AutoShape 151">
                <a:extLst>
                  <a:ext uri="{FF2B5EF4-FFF2-40B4-BE49-F238E27FC236}">
                    <a16:creationId xmlns:a16="http://schemas.microsoft.com/office/drawing/2014/main" id="{EAF2AC7F-A8C0-FC4F-8C37-5D458F19B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01" name="Rectangle 152">
              <a:extLst>
                <a:ext uri="{FF2B5EF4-FFF2-40B4-BE49-F238E27FC236}">
                  <a16:creationId xmlns:a16="http://schemas.microsoft.com/office/drawing/2014/main" id="{4F90A69C-CEC4-A24D-9C82-52BA6FC89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2" name="Rectangle 153">
              <a:extLst>
                <a:ext uri="{FF2B5EF4-FFF2-40B4-BE49-F238E27FC236}">
                  <a16:creationId xmlns:a16="http://schemas.microsoft.com/office/drawing/2014/main" id="{4EAFCA72-25B7-7747-916E-327595FFD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03" name="Group 154">
              <a:extLst>
                <a:ext uri="{FF2B5EF4-FFF2-40B4-BE49-F238E27FC236}">
                  <a16:creationId xmlns:a16="http://schemas.microsoft.com/office/drawing/2014/main" id="{8277CD38-8B7B-9748-AD3B-10D14BC1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19" name="AutoShape 155">
                <a:extLst>
                  <a:ext uri="{FF2B5EF4-FFF2-40B4-BE49-F238E27FC236}">
                    <a16:creationId xmlns:a16="http://schemas.microsoft.com/office/drawing/2014/main" id="{5B02472C-767E-8C4B-A1E5-693F9C4C2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20" name="AutoShape 156">
                <a:extLst>
                  <a:ext uri="{FF2B5EF4-FFF2-40B4-BE49-F238E27FC236}">
                    <a16:creationId xmlns:a16="http://schemas.microsoft.com/office/drawing/2014/main" id="{DA6E1AA2-450F-174D-A85C-5D39B60AB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04" name="Freeform 157">
              <a:extLst>
                <a:ext uri="{FF2B5EF4-FFF2-40B4-BE49-F238E27FC236}">
                  <a16:creationId xmlns:a16="http://schemas.microsoft.com/office/drawing/2014/main" id="{43557BDC-C555-5040-B5DB-5D425E9BF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05" name="Group 158">
              <a:extLst>
                <a:ext uri="{FF2B5EF4-FFF2-40B4-BE49-F238E27FC236}">
                  <a16:creationId xmlns:a16="http://schemas.microsoft.com/office/drawing/2014/main" id="{C333E870-3BD7-C645-AAC2-98508A7E3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7" name="AutoShape 159">
                <a:extLst>
                  <a:ext uri="{FF2B5EF4-FFF2-40B4-BE49-F238E27FC236}">
                    <a16:creationId xmlns:a16="http://schemas.microsoft.com/office/drawing/2014/main" id="{EFC968C4-6392-E247-9A44-0D21D80BC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18" name="AutoShape 160">
                <a:extLst>
                  <a:ext uri="{FF2B5EF4-FFF2-40B4-BE49-F238E27FC236}">
                    <a16:creationId xmlns:a16="http://schemas.microsoft.com/office/drawing/2014/main" id="{9315F821-D903-1C43-B0DF-C13E1CFC6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06" name="Rectangle 161">
              <a:extLst>
                <a:ext uri="{FF2B5EF4-FFF2-40B4-BE49-F238E27FC236}">
                  <a16:creationId xmlns:a16="http://schemas.microsoft.com/office/drawing/2014/main" id="{4A93E05B-231B-8F4E-AC44-1E61C877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" name="Freeform 162">
              <a:extLst>
                <a:ext uri="{FF2B5EF4-FFF2-40B4-BE49-F238E27FC236}">
                  <a16:creationId xmlns:a16="http://schemas.microsoft.com/office/drawing/2014/main" id="{A81021FA-3B4B-8540-B233-88280DF91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8" name="Freeform 163">
              <a:extLst>
                <a:ext uri="{FF2B5EF4-FFF2-40B4-BE49-F238E27FC236}">
                  <a16:creationId xmlns:a16="http://schemas.microsoft.com/office/drawing/2014/main" id="{B4BBCFA8-CE65-3B46-B8C0-90C8E2A9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9" name="Oval 164">
              <a:extLst>
                <a:ext uri="{FF2B5EF4-FFF2-40B4-BE49-F238E27FC236}">
                  <a16:creationId xmlns:a16="http://schemas.microsoft.com/office/drawing/2014/main" id="{5BC0A35E-B59B-2747-AF4F-E2B7BF2E9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0" name="Freeform 165">
              <a:extLst>
                <a:ext uri="{FF2B5EF4-FFF2-40B4-BE49-F238E27FC236}">
                  <a16:creationId xmlns:a16="http://schemas.microsoft.com/office/drawing/2014/main" id="{18C56782-0533-9C40-9224-8F36130D8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1" name="AutoShape 166">
              <a:extLst>
                <a:ext uri="{FF2B5EF4-FFF2-40B4-BE49-F238E27FC236}">
                  <a16:creationId xmlns:a16="http://schemas.microsoft.com/office/drawing/2014/main" id="{B68A6AC7-4ED2-D44E-90B8-E63CF73BB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2" name="AutoShape 167">
              <a:extLst>
                <a:ext uri="{FF2B5EF4-FFF2-40B4-BE49-F238E27FC236}">
                  <a16:creationId xmlns:a16="http://schemas.microsoft.com/office/drawing/2014/main" id="{906EF179-00FE-3F4F-AD8D-E9B8F23D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3" name="Oval 168">
              <a:extLst>
                <a:ext uri="{FF2B5EF4-FFF2-40B4-BE49-F238E27FC236}">
                  <a16:creationId xmlns:a16="http://schemas.microsoft.com/office/drawing/2014/main" id="{714D65B7-5EDC-2840-9C29-D308D9655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4" name="Oval 169">
              <a:extLst>
                <a:ext uri="{FF2B5EF4-FFF2-40B4-BE49-F238E27FC236}">
                  <a16:creationId xmlns:a16="http://schemas.microsoft.com/office/drawing/2014/main" id="{E64A117A-C67D-AB41-A8E7-4A508BB31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5" name="Oval 170">
              <a:extLst>
                <a:ext uri="{FF2B5EF4-FFF2-40B4-BE49-F238E27FC236}">
                  <a16:creationId xmlns:a16="http://schemas.microsoft.com/office/drawing/2014/main" id="{C59668D3-09F9-BD44-8596-C0181891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6" name="Rectangle 171">
              <a:extLst>
                <a:ext uri="{FF2B5EF4-FFF2-40B4-BE49-F238E27FC236}">
                  <a16:creationId xmlns:a16="http://schemas.microsoft.com/office/drawing/2014/main" id="{8E530C7C-3D86-3C4B-891E-CB9AC883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25" name="Group 172">
            <a:extLst>
              <a:ext uri="{FF2B5EF4-FFF2-40B4-BE49-F238E27FC236}">
                <a16:creationId xmlns:a16="http://schemas.microsoft.com/office/drawing/2014/main" id="{F34C0BB9-9ECA-9B40-B10C-16DEDBDC16C3}"/>
              </a:ext>
            </a:extLst>
          </p:cNvPr>
          <p:cNvGrpSpPr>
            <a:grpSpLocks/>
          </p:cNvGrpSpPr>
          <p:nvPr/>
        </p:nvGrpSpPr>
        <p:grpSpPr bwMode="auto">
          <a:xfrm>
            <a:off x="7885017" y="5148533"/>
            <a:ext cx="525463" cy="557213"/>
            <a:chOff x="-44" y="1473"/>
            <a:chExt cx="981" cy="1105"/>
          </a:xfrm>
        </p:grpSpPr>
        <p:pic>
          <p:nvPicPr>
            <p:cNvPr id="326" name="Picture 173" descr="desktop_computer_stylized_medium">
              <a:extLst>
                <a:ext uri="{FF2B5EF4-FFF2-40B4-BE49-F238E27FC236}">
                  <a16:creationId xmlns:a16="http://schemas.microsoft.com/office/drawing/2014/main" id="{58DEA6BA-6A8A-414B-A5D1-8C42E963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" name="Freeform 174">
              <a:extLst>
                <a:ext uri="{FF2B5EF4-FFF2-40B4-BE49-F238E27FC236}">
                  <a16:creationId xmlns:a16="http://schemas.microsoft.com/office/drawing/2014/main" id="{5636D377-DB0D-6F40-811F-10EE64604D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28" name="Group 175">
            <a:extLst>
              <a:ext uri="{FF2B5EF4-FFF2-40B4-BE49-F238E27FC236}">
                <a16:creationId xmlns:a16="http://schemas.microsoft.com/office/drawing/2014/main" id="{7306AC90-5B34-3F4E-B626-0E34022A31C8}"/>
              </a:ext>
            </a:extLst>
          </p:cNvPr>
          <p:cNvGrpSpPr>
            <a:grpSpLocks/>
          </p:cNvGrpSpPr>
          <p:nvPr/>
        </p:nvGrpSpPr>
        <p:grpSpPr bwMode="auto">
          <a:xfrm>
            <a:off x="8650192" y="1557608"/>
            <a:ext cx="377825" cy="576263"/>
            <a:chOff x="4140" y="429"/>
            <a:chExt cx="1425" cy="2396"/>
          </a:xfrm>
        </p:grpSpPr>
        <p:sp>
          <p:nvSpPr>
            <p:cNvPr id="329" name="Freeform 176">
              <a:extLst>
                <a:ext uri="{FF2B5EF4-FFF2-40B4-BE49-F238E27FC236}">
                  <a16:creationId xmlns:a16="http://schemas.microsoft.com/office/drawing/2014/main" id="{F3CFDF78-3F2C-B047-99D5-2F35E0D1B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0" name="Rectangle 177">
              <a:extLst>
                <a:ext uri="{FF2B5EF4-FFF2-40B4-BE49-F238E27FC236}">
                  <a16:creationId xmlns:a16="http://schemas.microsoft.com/office/drawing/2014/main" id="{6D671750-A74B-B64E-8E68-C40948E6D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1" name="Freeform 178">
              <a:extLst>
                <a:ext uri="{FF2B5EF4-FFF2-40B4-BE49-F238E27FC236}">
                  <a16:creationId xmlns:a16="http://schemas.microsoft.com/office/drawing/2014/main" id="{9438FA78-1938-514C-80BF-10ED666E3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2" name="Freeform 179">
              <a:extLst>
                <a:ext uri="{FF2B5EF4-FFF2-40B4-BE49-F238E27FC236}">
                  <a16:creationId xmlns:a16="http://schemas.microsoft.com/office/drawing/2014/main" id="{FD23EFF2-90E8-9045-936A-06124249A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3" name="Rectangle 180">
              <a:extLst>
                <a:ext uri="{FF2B5EF4-FFF2-40B4-BE49-F238E27FC236}">
                  <a16:creationId xmlns:a16="http://schemas.microsoft.com/office/drawing/2014/main" id="{C3C9A679-FD27-EE4A-B715-049B9DDB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4" name="Group 181">
              <a:extLst>
                <a:ext uri="{FF2B5EF4-FFF2-40B4-BE49-F238E27FC236}">
                  <a16:creationId xmlns:a16="http://schemas.microsoft.com/office/drawing/2014/main" id="{F5C3481D-451B-B142-A35C-15C582D38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9" name="AutoShape 182">
                <a:extLst>
                  <a:ext uri="{FF2B5EF4-FFF2-40B4-BE49-F238E27FC236}">
                    <a16:creationId xmlns:a16="http://schemas.microsoft.com/office/drawing/2014/main" id="{2C243628-F48B-0247-9C77-CADC193BA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60" name="AutoShape 183">
                <a:extLst>
                  <a:ext uri="{FF2B5EF4-FFF2-40B4-BE49-F238E27FC236}">
                    <a16:creationId xmlns:a16="http://schemas.microsoft.com/office/drawing/2014/main" id="{C3D71DA0-C793-D949-906B-887E37FD0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35" name="Rectangle 184">
              <a:extLst>
                <a:ext uri="{FF2B5EF4-FFF2-40B4-BE49-F238E27FC236}">
                  <a16:creationId xmlns:a16="http://schemas.microsoft.com/office/drawing/2014/main" id="{246902F9-C4DC-454E-9DA0-3D5842DB3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6" name="Group 185">
              <a:extLst>
                <a:ext uri="{FF2B5EF4-FFF2-40B4-BE49-F238E27FC236}">
                  <a16:creationId xmlns:a16="http://schemas.microsoft.com/office/drawing/2014/main" id="{7667DA9A-FE8F-654A-8B9E-218AADDAB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7" name="AutoShape 186">
                <a:extLst>
                  <a:ext uri="{FF2B5EF4-FFF2-40B4-BE49-F238E27FC236}">
                    <a16:creationId xmlns:a16="http://schemas.microsoft.com/office/drawing/2014/main" id="{89170F11-7571-2B45-8719-95E83BC65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8" name="AutoShape 187">
                <a:extLst>
                  <a:ext uri="{FF2B5EF4-FFF2-40B4-BE49-F238E27FC236}">
                    <a16:creationId xmlns:a16="http://schemas.microsoft.com/office/drawing/2014/main" id="{E76D6632-4213-1A4C-994D-E58521FF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37" name="Rectangle 188">
              <a:extLst>
                <a:ext uri="{FF2B5EF4-FFF2-40B4-BE49-F238E27FC236}">
                  <a16:creationId xmlns:a16="http://schemas.microsoft.com/office/drawing/2014/main" id="{042D5530-947C-8042-964E-981127ADC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8" name="Rectangle 189">
              <a:extLst>
                <a:ext uri="{FF2B5EF4-FFF2-40B4-BE49-F238E27FC236}">
                  <a16:creationId xmlns:a16="http://schemas.microsoft.com/office/drawing/2014/main" id="{2F89380A-7E24-A848-A517-F0FC73692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9" name="Group 190">
              <a:extLst>
                <a:ext uri="{FF2B5EF4-FFF2-40B4-BE49-F238E27FC236}">
                  <a16:creationId xmlns:a16="http://schemas.microsoft.com/office/drawing/2014/main" id="{38C1848A-3B99-B348-91C8-29218555E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5" name="AutoShape 191">
                <a:extLst>
                  <a:ext uri="{FF2B5EF4-FFF2-40B4-BE49-F238E27FC236}">
                    <a16:creationId xmlns:a16="http://schemas.microsoft.com/office/drawing/2014/main" id="{676776FA-ACE8-1B44-A3F2-EE744FFE1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6" name="AutoShape 192">
                <a:extLst>
                  <a:ext uri="{FF2B5EF4-FFF2-40B4-BE49-F238E27FC236}">
                    <a16:creationId xmlns:a16="http://schemas.microsoft.com/office/drawing/2014/main" id="{642A052A-BC62-D049-9EBF-AC2B9D28A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40" name="Freeform 193">
              <a:extLst>
                <a:ext uri="{FF2B5EF4-FFF2-40B4-BE49-F238E27FC236}">
                  <a16:creationId xmlns:a16="http://schemas.microsoft.com/office/drawing/2014/main" id="{20022731-282E-5349-BD84-5AC931894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41" name="Group 194">
              <a:extLst>
                <a:ext uri="{FF2B5EF4-FFF2-40B4-BE49-F238E27FC236}">
                  <a16:creationId xmlns:a16="http://schemas.microsoft.com/office/drawing/2014/main" id="{C8EEA896-B8C6-834F-9741-B4BC68940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53" name="AutoShape 195">
                <a:extLst>
                  <a:ext uri="{FF2B5EF4-FFF2-40B4-BE49-F238E27FC236}">
                    <a16:creationId xmlns:a16="http://schemas.microsoft.com/office/drawing/2014/main" id="{FAEB0127-5E88-8848-A1E8-FCDC82E85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4" name="AutoShape 196">
                <a:extLst>
                  <a:ext uri="{FF2B5EF4-FFF2-40B4-BE49-F238E27FC236}">
                    <a16:creationId xmlns:a16="http://schemas.microsoft.com/office/drawing/2014/main" id="{F6C14D4D-54BC-0347-8DE7-8C387B0D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42" name="Rectangle 197">
              <a:extLst>
                <a:ext uri="{FF2B5EF4-FFF2-40B4-BE49-F238E27FC236}">
                  <a16:creationId xmlns:a16="http://schemas.microsoft.com/office/drawing/2014/main" id="{DE2B5795-02B3-824F-BFB7-9E4468C2E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3" name="Freeform 198">
              <a:extLst>
                <a:ext uri="{FF2B5EF4-FFF2-40B4-BE49-F238E27FC236}">
                  <a16:creationId xmlns:a16="http://schemas.microsoft.com/office/drawing/2014/main" id="{30654D98-FCC5-4940-8B89-40DEC14D2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4" name="Freeform 199">
              <a:extLst>
                <a:ext uri="{FF2B5EF4-FFF2-40B4-BE49-F238E27FC236}">
                  <a16:creationId xmlns:a16="http://schemas.microsoft.com/office/drawing/2014/main" id="{DB2F1485-9F89-A14E-B2B0-E716B66FE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5" name="Oval 200">
              <a:extLst>
                <a:ext uri="{FF2B5EF4-FFF2-40B4-BE49-F238E27FC236}">
                  <a16:creationId xmlns:a16="http://schemas.microsoft.com/office/drawing/2014/main" id="{0913F7BB-B350-6F4C-8E3C-B4373B6B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6" name="Freeform 201">
              <a:extLst>
                <a:ext uri="{FF2B5EF4-FFF2-40B4-BE49-F238E27FC236}">
                  <a16:creationId xmlns:a16="http://schemas.microsoft.com/office/drawing/2014/main" id="{D806CA0F-D39E-1044-8994-B3481BAC5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7" name="AutoShape 202">
              <a:extLst>
                <a:ext uri="{FF2B5EF4-FFF2-40B4-BE49-F238E27FC236}">
                  <a16:creationId xmlns:a16="http://schemas.microsoft.com/office/drawing/2014/main" id="{653E2F84-88DD-4C48-9132-5E9C22D3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" name="AutoShape 203">
              <a:extLst>
                <a:ext uri="{FF2B5EF4-FFF2-40B4-BE49-F238E27FC236}">
                  <a16:creationId xmlns:a16="http://schemas.microsoft.com/office/drawing/2014/main" id="{7C1622A3-9F30-FA42-9B80-C8BB00A05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9" name="Oval 204">
              <a:extLst>
                <a:ext uri="{FF2B5EF4-FFF2-40B4-BE49-F238E27FC236}">
                  <a16:creationId xmlns:a16="http://schemas.microsoft.com/office/drawing/2014/main" id="{432A4179-C51B-DE48-94FC-B7412F4D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50" name="Oval 205">
              <a:extLst>
                <a:ext uri="{FF2B5EF4-FFF2-40B4-BE49-F238E27FC236}">
                  <a16:creationId xmlns:a16="http://schemas.microsoft.com/office/drawing/2014/main" id="{9EF71E96-D069-134D-9318-D85F7FF2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1" name="Oval 206">
              <a:extLst>
                <a:ext uri="{FF2B5EF4-FFF2-40B4-BE49-F238E27FC236}">
                  <a16:creationId xmlns:a16="http://schemas.microsoft.com/office/drawing/2014/main" id="{3E78A6EB-9CEA-E74E-91AB-439D7171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52" name="Rectangle 207">
              <a:extLst>
                <a:ext uri="{FF2B5EF4-FFF2-40B4-BE49-F238E27FC236}">
                  <a16:creationId xmlns:a16="http://schemas.microsoft.com/office/drawing/2014/main" id="{1A62E052-D07D-6743-8E2D-F67E3E528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61" name="Group 208">
            <a:extLst>
              <a:ext uri="{FF2B5EF4-FFF2-40B4-BE49-F238E27FC236}">
                <a16:creationId xmlns:a16="http://schemas.microsoft.com/office/drawing/2014/main" id="{6A05235C-3E77-6F4F-8ADA-6D04AB8484D1}"/>
              </a:ext>
            </a:extLst>
          </p:cNvPr>
          <p:cNvGrpSpPr>
            <a:grpSpLocks/>
          </p:cNvGrpSpPr>
          <p:nvPr/>
        </p:nvGrpSpPr>
        <p:grpSpPr bwMode="auto">
          <a:xfrm>
            <a:off x="9402667" y="1589358"/>
            <a:ext cx="377825" cy="576263"/>
            <a:chOff x="4140" y="429"/>
            <a:chExt cx="1425" cy="2396"/>
          </a:xfrm>
        </p:grpSpPr>
        <p:sp>
          <p:nvSpPr>
            <p:cNvPr id="362" name="Freeform 209">
              <a:extLst>
                <a:ext uri="{FF2B5EF4-FFF2-40B4-BE49-F238E27FC236}">
                  <a16:creationId xmlns:a16="http://schemas.microsoft.com/office/drawing/2014/main" id="{D166875E-AD19-804C-965F-CDAED7A64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3" name="Rectangle 210">
              <a:extLst>
                <a:ext uri="{FF2B5EF4-FFF2-40B4-BE49-F238E27FC236}">
                  <a16:creationId xmlns:a16="http://schemas.microsoft.com/office/drawing/2014/main" id="{EC5E264D-98A2-B44D-B995-4CB53C25E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4" name="Freeform 211">
              <a:extLst>
                <a:ext uri="{FF2B5EF4-FFF2-40B4-BE49-F238E27FC236}">
                  <a16:creationId xmlns:a16="http://schemas.microsoft.com/office/drawing/2014/main" id="{C1CF933D-FB73-3240-9F1D-5EED49E6A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5" name="Freeform 212">
              <a:extLst>
                <a:ext uri="{FF2B5EF4-FFF2-40B4-BE49-F238E27FC236}">
                  <a16:creationId xmlns:a16="http://schemas.microsoft.com/office/drawing/2014/main" id="{0FC67CB2-6BE1-1847-A437-D99084C5C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6" name="Rectangle 213">
              <a:extLst>
                <a:ext uri="{FF2B5EF4-FFF2-40B4-BE49-F238E27FC236}">
                  <a16:creationId xmlns:a16="http://schemas.microsoft.com/office/drawing/2014/main" id="{14B7D932-BBFC-B74D-816C-440DB3FEB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67" name="Group 214">
              <a:extLst>
                <a:ext uri="{FF2B5EF4-FFF2-40B4-BE49-F238E27FC236}">
                  <a16:creationId xmlns:a16="http://schemas.microsoft.com/office/drawing/2014/main" id="{904783F7-C673-AC48-8DEC-45B791D2E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15">
                <a:extLst>
                  <a:ext uri="{FF2B5EF4-FFF2-40B4-BE49-F238E27FC236}">
                    <a16:creationId xmlns:a16="http://schemas.microsoft.com/office/drawing/2014/main" id="{259ABA3E-950D-BF40-AF00-89747854A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93" name="AutoShape 216">
                <a:extLst>
                  <a:ext uri="{FF2B5EF4-FFF2-40B4-BE49-F238E27FC236}">
                    <a16:creationId xmlns:a16="http://schemas.microsoft.com/office/drawing/2014/main" id="{D537C256-5556-E84D-BFD9-801601AF6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68" name="Rectangle 217">
              <a:extLst>
                <a:ext uri="{FF2B5EF4-FFF2-40B4-BE49-F238E27FC236}">
                  <a16:creationId xmlns:a16="http://schemas.microsoft.com/office/drawing/2014/main" id="{6A16D193-BA00-FA4C-84D3-5F7B5C031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69" name="Group 218">
              <a:extLst>
                <a:ext uri="{FF2B5EF4-FFF2-40B4-BE49-F238E27FC236}">
                  <a16:creationId xmlns:a16="http://schemas.microsoft.com/office/drawing/2014/main" id="{7151F57C-7772-D741-B346-9FD22AFEA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19">
                <a:extLst>
                  <a:ext uri="{FF2B5EF4-FFF2-40B4-BE49-F238E27FC236}">
                    <a16:creationId xmlns:a16="http://schemas.microsoft.com/office/drawing/2014/main" id="{28A8406C-AFA4-F94B-A2C4-E4FFB185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91" name="AutoShape 220">
                <a:extLst>
                  <a:ext uri="{FF2B5EF4-FFF2-40B4-BE49-F238E27FC236}">
                    <a16:creationId xmlns:a16="http://schemas.microsoft.com/office/drawing/2014/main" id="{9A186499-2183-C24F-89D0-ACB1D39A2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0" name="Rectangle 221">
              <a:extLst>
                <a:ext uri="{FF2B5EF4-FFF2-40B4-BE49-F238E27FC236}">
                  <a16:creationId xmlns:a16="http://schemas.microsoft.com/office/drawing/2014/main" id="{6959C99C-8685-CE45-B4A0-BEEBD9CE6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1" name="Rectangle 222">
              <a:extLst>
                <a:ext uri="{FF2B5EF4-FFF2-40B4-BE49-F238E27FC236}">
                  <a16:creationId xmlns:a16="http://schemas.microsoft.com/office/drawing/2014/main" id="{0CEC0CDC-F36A-E147-800E-4BFDDC41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72" name="Group 223">
              <a:extLst>
                <a:ext uri="{FF2B5EF4-FFF2-40B4-BE49-F238E27FC236}">
                  <a16:creationId xmlns:a16="http://schemas.microsoft.com/office/drawing/2014/main" id="{07BF1C14-2C6F-B94F-8289-1C37D6C61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24">
                <a:extLst>
                  <a:ext uri="{FF2B5EF4-FFF2-40B4-BE49-F238E27FC236}">
                    <a16:creationId xmlns:a16="http://schemas.microsoft.com/office/drawing/2014/main" id="{B660D864-E6AF-2A4B-AF6E-15E67C246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89" name="AutoShape 225">
                <a:extLst>
                  <a:ext uri="{FF2B5EF4-FFF2-40B4-BE49-F238E27FC236}">
                    <a16:creationId xmlns:a16="http://schemas.microsoft.com/office/drawing/2014/main" id="{A5592FCE-B8EB-CD42-BD69-D7E95DA3E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3" name="Freeform 226">
              <a:extLst>
                <a:ext uri="{FF2B5EF4-FFF2-40B4-BE49-F238E27FC236}">
                  <a16:creationId xmlns:a16="http://schemas.microsoft.com/office/drawing/2014/main" id="{176C9152-AD9C-0043-999D-97BF01B75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74" name="Group 227">
              <a:extLst>
                <a:ext uri="{FF2B5EF4-FFF2-40B4-BE49-F238E27FC236}">
                  <a16:creationId xmlns:a16="http://schemas.microsoft.com/office/drawing/2014/main" id="{DB7553BD-7EEF-1144-A10E-45052E753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28">
                <a:extLst>
                  <a:ext uri="{FF2B5EF4-FFF2-40B4-BE49-F238E27FC236}">
                    <a16:creationId xmlns:a16="http://schemas.microsoft.com/office/drawing/2014/main" id="{209B423B-7C84-A444-BC5D-A11FD1567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87" name="AutoShape 229">
                <a:extLst>
                  <a:ext uri="{FF2B5EF4-FFF2-40B4-BE49-F238E27FC236}">
                    <a16:creationId xmlns:a16="http://schemas.microsoft.com/office/drawing/2014/main" id="{5AE73D33-B566-9A49-9DC6-C5469487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5" name="Rectangle 230">
              <a:extLst>
                <a:ext uri="{FF2B5EF4-FFF2-40B4-BE49-F238E27FC236}">
                  <a16:creationId xmlns:a16="http://schemas.microsoft.com/office/drawing/2014/main" id="{F54FB1FA-BA67-4B47-8CD0-DC612A86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6" name="Freeform 231">
              <a:extLst>
                <a:ext uri="{FF2B5EF4-FFF2-40B4-BE49-F238E27FC236}">
                  <a16:creationId xmlns:a16="http://schemas.microsoft.com/office/drawing/2014/main" id="{A3240397-6B0C-654E-88F1-F3F3AD623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7" name="Freeform 232">
              <a:extLst>
                <a:ext uri="{FF2B5EF4-FFF2-40B4-BE49-F238E27FC236}">
                  <a16:creationId xmlns:a16="http://schemas.microsoft.com/office/drawing/2014/main" id="{1A86C13D-4B43-504E-B61C-E2C654775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8" name="Oval 233">
              <a:extLst>
                <a:ext uri="{FF2B5EF4-FFF2-40B4-BE49-F238E27FC236}">
                  <a16:creationId xmlns:a16="http://schemas.microsoft.com/office/drawing/2014/main" id="{A925E2BE-2521-064E-94A2-F5B3CE2A6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9" name="Freeform 234">
              <a:extLst>
                <a:ext uri="{FF2B5EF4-FFF2-40B4-BE49-F238E27FC236}">
                  <a16:creationId xmlns:a16="http://schemas.microsoft.com/office/drawing/2014/main" id="{D0F8527B-9979-9843-B950-02EEB33AD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0" name="AutoShape 235">
              <a:extLst>
                <a:ext uri="{FF2B5EF4-FFF2-40B4-BE49-F238E27FC236}">
                  <a16:creationId xmlns:a16="http://schemas.microsoft.com/office/drawing/2014/main" id="{01246D65-1D83-514D-96A0-3F53F7E6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1" name="AutoShape 236">
              <a:extLst>
                <a:ext uri="{FF2B5EF4-FFF2-40B4-BE49-F238E27FC236}">
                  <a16:creationId xmlns:a16="http://schemas.microsoft.com/office/drawing/2014/main" id="{EE09E67D-74DE-8E41-B31D-30EBA899E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2" name="Oval 237">
              <a:extLst>
                <a:ext uri="{FF2B5EF4-FFF2-40B4-BE49-F238E27FC236}">
                  <a16:creationId xmlns:a16="http://schemas.microsoft.com/office/drawing/2014/main" id="{1BAA3765-A4A2-D249-B5E6-B37A65069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3" name="Oval 238">
              <a:extLst>
                <a:ext uri="{FF2B5EF4-FFF2-40B4-BE49-F238E27FC236}">
                  <a16:creationId xmlns:a16="http://schemas.microsoft.com/office/drawing/2014/main" id="{B5829A6B-5209-D644-82E1-A9C2A8D9A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4" name="Oval 239">
              <a:extLst>
                <a:ext uri="{FF2B5EF4-FFF2-40B4-BE49-F238E27FC236}">
                  <a16:creationId xmlns:a16="http://schemas.microsoft.com/office/drawing/2014/main" id="{95394ED4-DC3D-F146-9AEE-0FC4AFC88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5" name="Rectangle 240">
              <a:extLst>
                <a:ext uri="{FF2B5EF4-FFF2-40B4-BE49-F238E27FC236}">
                  <a16:creationId xmlns:a16="http://schemas.microsoft.com/office/drawing/2014/main" id="{A039A534-5AD2-354C-8072-85670484B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94" name="Group 241">
            <a:extLst>
              <a:ext uri="{FF2B5EF4-FFF2-40B4-BE49-F238E27FC236}">
                <a16:creationId xmlns:a16="http://schemas.microsoft.com/office/drawing/2014/main" id="{9BE96710-6956-1941-96D5-89D2082B85BD}"/>
              </a:ext>
            </a:extLst>
          </p:cNvPr>
          <p:cNvGrpSpPr>
            <a:grpSpLocks/>
          </p:cNvGrpSpPr>
          <p:nvPr/>
        </p:nvGrpSpPr>
        <p:grpSpPr bwMode="auto">
          <a:xfrm>
            <a:off x="10012267" y="1741758"/>
            <a:ext cx="377825" cy="576263"/>
            <a:chOff x="4140" y="429"/>
            <a:chExt cx="1425" cy="2396"/>
          </a:xfrm>
        </p:grpSpPr>
        <p:sp>
          <p:nvSpPr>
            <p:cNvPr id="395" name="Freeform 242">
              <a:extLst>
                <a:ext uri="{FF2B5EF4-FFF2-40B4-BE49-F238E27FC236}">
                  <a16:creationId xmlns:a16="http://schemas.microsoft.com/office/drawing/2014/main" id="{98FED06C-86AC-174D-897A-AF88782AB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6" name="Rectangle 243">
              <a:extLst>
                <a:ext uri="{FF2B5EF4-FFF2-40B4-BE49-F238E27FC236}">
                  <a16:creationId xmlns:a16="http://schemas.microsoft.com/office/drawing/2014/main" id="{7BCB3493-2EA3-894F-95D3-4BD9689BC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7" name="Freeform 244">
              <a:extLst>
                <a:ext uri="{FF2B5EF4-FFF2-40B4-BE49-F238E27FC236}">
                  <a16:creationId xmlns:a16="http://schemas.microsoft.com/office/drawing/2014/main" id="{04E3D02B-467F-7F4F-8DC3-9D363101F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8" name="Freeform 245">
              <a:extLst>
                <a:ext uri="{FF2B5EF4-FFF2-40B4-BE49-F238E27FC236}">
                  <a16:creationId xmlns:a16="http://schemas.microsoft.com/office/drawing/2014/main" id="{DA94A9FA-D5B5-214A-8D37-34D4B61F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9" name="Rectangle 246">
              <a:extLst>
                <a:ext uri="{FF2B5EF4-FFF2-40B4-BE49-F238E27FC236}">
                  <a16:creationId xmlns:a16="http://schemas.microsoft.com/office/drawing/2014/main" id="{50539DB1-8D20-F44A-8958-354C5B49C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0" name="Group 247">
              <a:extLst>
                <a:ext uri="{FF2B5EF4-FFF2-40B4-BE49-F238E27FC236}">
                  <a16:creationId xmlns:a16="http://schemas.microsoft.com/office/drawing/2014/main" id="{ABC4B2B5-E127-B14E-8370-5BCDD85E2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5" name="AutoShape 248">
                <a:extLst>
                  <a:ext uri="{FF2B5EF4-FFF2-40B4-BE49-F238E27FC236}">
                    <a16:creationId xmlns:a16="http://schemas.microsoft.com/office/drawing/2014/main" id="{2544F03E-3822-9142-840A-4600BC49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6" name="AutoShape 249">
                <a:extLst>
                  <a:ext uri="{FF2B5EF4-FFF2-40B4-BE49-F238E27FC236}">
                    <a16:creationId xmlns:a16="http://schemas.microsoft.com/office/drawing/2014/main" id="{0D6C988D-2CAC-3A4A-8FAC-72B8697E7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1" name="Rectangle 250">
              <a:extLst>
                <a:ext uri="{FF2B5EF4-FFF2-40B4-BE49-F238E27FC236}">
                  <a16:creationId xmlns:a16="http://schemas.microsoft.com/office/drawing/2014/main" id="{FA55D5A2-C0A3-7741-814B-310A28BDD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2" name="Group 251">
              <a:extLst>
                <a:ext uri="{FF2B5EF4-FFF2-40B4-BE49-F238E27FC236}">
                  <a16:creationId xmlns:a16="http://schemas.microsoft.com/office/drawing/2014/main" id="{DC8A3227-B450-FB4D-852D-DC7E66FF6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3" name="AutoShape 252">
                <a:extLst>
                  <a:ext uri="{FF2B5EF4-FFF2-40B4-BE49-F238E27FC236}">
                    <a16:creationId xmlns:a16="http://schemas.microsoft.com/office/drawing/2014/main" id="{07F021BE-923D-804C-AB1C-CB812D97B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4" name="AutoShape 253">
                <a:extLst>
                  <a:ext uri="{FF2B5EF4-FFF2-40B4-BE49-F238E27FC236}">
                    <a16:creationId xmlns:a16="http://schemas.microsoft.com/office/drawing/2014/main" id="{3A5C7537-D941-954D-9024-BF32F6D13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3" name="Rectangle 254">
              <a:extLst>
                <a:ext uri="{FF2B5EF4-FFF2-40B4-BE49-F238E27FC236}">
                  <a16:creationId xmlns:a16="http://schemas.microsoft.com/office/drawing/2014/main" id="{855ECB0D-BAD2-724F-8296-56F037E6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04" name="Rectangle 255">
              <a:extLst>
                <a:ext uri="{FF2B5EF4-FFF2-40B4-BE49-F238E27FC236}">
                  <a16:creationId xmlns:a16="http://schemas.microsoft.com/office/drawing/2014/main" id="{6D021B7D-23B8-4545-B682-3F0C4BAB5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5" name="Group 256">
              <a:extLst>
                <a:ext uri="{FF2B5EF4-FFF2-40B4-BE49-F238E27FC236}">
                  <a16:creationId xmlns:a16="http://schemas.microsoft.com/office/drawing/2014/main" id="{431DAF1F-4CC8-1C41-8EEC-05F7D5D78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1" name="AutoShape 257">
                <a:extLst>
                  <a:ext uri="{FF2B5EF4-FFF2-40B4-BE49-F238E27FC236}">
                    <a16:creationId xmlns:a16="http://schemas.microsoft.com/office/drawing/2014/main" id="{18C2CCBA-D707-A24B-A885-97D020E7B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2" name="AutoShape 258">
                <a:extLst>
                  <a:ext uri="{FF2B5EF4-FFF2-40B4-BE49-F238E27FC236}">
                    <a16:creationId xmlns:a16="http://schemas.microsoft.com/office/drawing/2014/main" id="{D7E10C1F-D1F0-7148-A44B-7FEC28811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6" name="Freeform 259">
              <a:extLst>
                <a:ext uri="{FF2B5EF4-FFF2-40B4-BE49-F238E27FC236}">
                  <a16:creationId xmlns:a16="http://schemas.microsoft.com/office/drawing/2014/main" id="{0365C11C-6E47-864E-8122-6C27C34F0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7" name="Group 260">
              <a:extLst>
                <a:ext uri="{FF2B5EF4-FFF2-40B4-BE49-F238E27FC236}">
                  <a16:creationId xmlns:a16="http://schemas.microsoft.com/office/drawing/2014/main" id="{27B41BB0-4231-F248-B65A-1A45AD2C9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9" name="AutoShape 261">
                <a:extLst>
                  <a:ext uri="{FF2B5EF4-FFF2-40B4-BE49-F238E27FC236}">
                    <a16:creationId xmlns:a16="http://schemas.microsoft.com/office/drawing/2014/main" id="{CEAEF38F-92BA-B54F-82FB-C23A106C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0" name="AutoShape 262">
                <a:extLst>
                  <a:ext uri="{FF2B5EF4-FFF2-40B4-BE49-F238E27FC236}">
                    <a16:creationId xmlns:a16="http://schemas.microsoft.com/office/drawing/2014/main" id="{77559B45-47D4-F047-A0E1-3FD4F7705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8" name="Rectangle 263">
              <a:extLst>
                <a:ext uri="{FF2B5EF4-FFF2-40B4-BE49-F238E27FC236}">
                  <a16:creationId xmlns:a16="http://schemas.microsoft.com/office/drawing/2014/main" id="{2BB4AB2F-1E19-ED46-91D0-686A5791A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09" name="Freeform 264">
              <a:extLst>
                <a:ext uri="{FF2B5EF4-FFF2-40B4-BE49-F238E27FC236}">
                  <a16:creationId xmlns:a16="http://schemas.microsoft.com/office/drawing/2014/main" id="{EFA4165B-2B89-EA44-AAFD-284DDE325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0" name="Freeform 265">
              <a:extLst>
                <a:ext uri="{FF2B5EF4-FFF2-40B4-BE49-F238E27FC236}">
                  <a16:creationId xmlns:a16="http://schemas.microsoft.com/office/drawing/2014/main" id="{BF31806F-E19D-6643-B3AB-FCD244912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1" name="Oval 266">
              <a:extLst>
                <a:ext uri="{FF2B5EF4-FFF2-40B4-BE49-F238E27FC236}">
                  <a16:creationId xmlns:a16="http://schemas.microsoft.com/office/drawing/2014/main" id="{297B65E1-F9B5-1942-BAE5-456457D2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2" name="Freeform 267">
              <a:extLst>
                <a:ext uri="{FF2B5EF4-FFF2-40B4-BE49-F238E27FC236}">
                  <a16:creationId xmlns:a16="http://schemas.microsoft.com/office/drawing/2014/main" id="{D1451455-90D3-7B4E-9A6C-AC54A2B18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3" name="AutoShape 268">
              <a:extLst>
                <a:ext uri="{FF2B5EF4-FFF2-40B4-BE49-F238E27FC236}">
                  <a16:creationId xmlns:a16="http://schemas.microsoft.com/office/drawing/2014/main" id="{B96820D1-74F4-9A4F-81C3-99D80AA66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4" name="AutoShape 269">
              <a:extLst>
                <a:ext uri="{FF2B5EF4-FFF2-40B4-BE49-F238E27FC236}">
                  <a16:creationId xmlns:a16="http://schemas.microsoft.com/office/drawing/2014/main" id="{24247BD6-F113-7F46-93F5-34E742E7F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5" name="Oval 270">
              <a:extLst>
                <a:ext uri="{FF2B5EF4-FFF2-40B4-BE49-F238E27FC236}">
                  <a16:creationId xmlns:a16="http://schemas.microsoft.com/office/drawing/2014/main" id="{4716773C-A574-8342-86DD-F8046121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6" name="Oval 271">
              <a:extLst>
                <a:ext uri="{FF2B5EF4-FFF2-40B4-BE49-F238E27FC236}">
                  <a16:creationId xmlns:a16="http://schemas.microsoft.com/office/drawing/2014/main" id="{9F959D50-71EC-0F46-8ED3-4FE4C63D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7" name="Oval 272">
              <a:extLst>
                <a:ext uri="{FF2B5EF4-FFF2-40B4-BE49-F238E27FC236}">
                  <a16:creationId xmlns:a16="http://schemas.microsoft.com/office/drawing/2014/main" id="{E6997777-676B-9145-9B53-650C5990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8" name="Rectangle 273">
              <a:extLst>
                <a:ext uri="{FF2B5EF4-FFF2-40B4-BE49-F238E27FC236}">
                  <a16:creationId xmlns:a16="http://schemas.microsoft.com/office/drawing/2014/main" id="{80128537-C0E9-B945-A472-82EC596F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27" name="Group 274">
            <a:extLst>
              <a:ext uri="{FF2B5EF4-FFF2-40B4-BE49-F238E27FC236}">
                <a16:creationId xmlns:a16="http://schemas.microsoft.com/office/drawing/2014/main" id="{637BEA6D-6926-F241-A7B7-63FD120295AA}"/>
              </a:ext>
            </a:extLst>
          </p:cNvPr>
          <p:cNvGrpSpPr>
            <a:grpSpLocks/>
          </p:cNvGrpSpPr>
          <p:nvPr/>
        </p:nvGrpSpPr>
        <p:grpSpPr bwMode="auto">
          <a:xfrm>
            <a:off x="10340880" y="2687908"/>
            <a:ext cx="377825" cy="576263"/>
            <a:chOff x="4140" y="429"/>
            <a:chExt cx="1425" cy="2396"/>
          </a:xfrm>
        </p:grpSpPr>
        <p:sp>
          <p:nvSpPr>
            <p:cNvPr id="428" name="Freeform 275">
              <a:extLst>
                <a:ext uri="{FF2B5EF4-FFF2-40B4-BE49-F238E27FC236}">
                  <a16:creationId xmlns:a16="http://schemas.microsoft.com/office/drawing/2014/main" id="{B73B5122-7AC1-A541-A7CB-7C92E34FE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29" name="Rectangle 276">
              <a:extLst>
                <a:ext uri="{FF2B5EF4-FFF2-40B4-BE49-F238E27FC236}">
                  <a16:creationId xmlns:a16="http://schemas.microsoft.com/office/drawing/2014/main" id="{618AFC31-125F-CC41-8835-357B8CF40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0" name="Freeform 277">
              <a:extLst>
                <a:ext uri="{FF2B5EF4-FFF2-40B4-BE49-F238E27FC236}">
                  <a16:creationId xmlns:a16="http://schemas.microsoft.com/office/drawing/2014/main" id="{BA586EC9-AFB5-864C-A8D5-50566D382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1" name="Freeform 278">
              <a:extLst>
                <a:ext uri="{FF2B5EF4-FFF2-40B4-BE49-F238E27FC236}">
                  <a16:creationId xmlns:a16="http://schemas.microsoft.com/office/drawing/2014/main" id="{988FA82D-26DD-2446-871B-4FBCD5FE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2" name="Rectangle 279">
              <a:extLst>
                <a:ext uri="{FF2B5EF4-FFF2-40B4-BE49-F238E27FC236}">
                  <a16:creationId xmlns:a16="http://schemas.microsoft.com/office/drawing/2014/main" id="{E4B9CCE7-0279-6143-BB4D-1198F3326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3" name="Group 280">
              <a:extLst>
                <a:ext uri="{FF2B5EF4-FFF2-40B4-BE49-F238E27FC236}">
                  <a16:creationId xmlns:a16="http://schemas.microsoft.com/office/drawing/2014/main" id="{2924B866-539E-1244-B043-D51911A29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8" name="AutoShape 281">
                <a:extLst>
                  <a:ext uri="{FF2B5EF4-FFF2-40B4-BE49-F238E27FC236}">
                    <a16:creationId xmlns:a16="http://schemas.microsoft.com/office/drawing/2014/main" id="{BDE3646A-4204-5046-942C-15C165338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9" name="AutoShape 282">
                <a:extLst>
                  <a:ext uri="{FF2B5EF4-FFF2-40B4-BE49-F238E27FC236}">
                    <a16:creationId xmlns:a16="http://schemas.microsoft.com/office/drawing/2014/main" id="{6DE9F0CF-D5ED-704E-8142-3345FC3BB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4" name="Rectangle 283">
              <a:extLst>
                <a:ext uri="{FF2B5EF4-FFF2-40B4-BE49-F238E27FC236}">
                  <a16:creationId xmlns:a16="http://schemas.microsoft.com/office/drawing/2014/main" id="{657D3494-75CD-034E-9543-2569274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5" name="Group 284">
              <a:extLst>
                <a:ext uri="{FF2B5EF4-FFF2-40B4-BE49-F238E27FC236}">
                  <a16:creationId xmlns:a16="http://schemas.microsoft.com/office/drawing/2014/main" id="{3B21D6B8-9A13-CB4D-A567-07369736D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6" name="AutoShape 285">
                <a:extLst>
                  <a:ext uri="{FF2B5EF4-FFF2-40B4-BE49-F238E27FC236}">
                    <a16:creationId xmlns:a16="http://schemas.microsoft.com/office/drawing/2014/main" id="{6F0CB466-469D-3F45-BE66-39F561D60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7" name="AutoShape 286">
                <a:extLst>
                  <a:ext uri="{FF2B5EF4-FFF2-40B4-BE49-F238E27FC236}">
                    <a16:creationId xmlns:a16="http://schemas.microsoft.com/office/drawing/2014/main" id="{29D719D4-E1C6-604A-8870-549D67683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6" name="Rectangle 287">
              <a:extLst>
                <a:ext uri="{FF2B5EF4-FFF2-40B4-BE49-F238E27FC236}">
                  <a16:creationId xmlns:a16="http://schemas.microsoft.com/office/drawing/2014/main" id="{0D71907F-6787-7144-A19B-418733EE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7" name="Rectangle 288">
              <a:extLst>
                <a:ext uri="{FF2B5EF4-FFF2-40B4-BE49-F238E27FC236}">
                  <a16:creationId xmlns:a16="http://schemas.microsoft.com/office/drawing/2014/main" id="{35AED19C-A1F1-AC46-914C-8F5D6F4BC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8" name="Group 289">
              <a:extLst>
                <a:ext uri="{FF2B5EF4-FFF2-40B4-BE49-F238E27FC236}">
                  <a16:creationId xmlns:a16="http://schemas.microsoft.com/office/drawing/2014/main" id="{45D31D32-5A14-5742-954A-BA17509AC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4" name="AutoShape 290">
                <a:extLst>
                  <a:ext uri="{FF2B5EF4-FFF2-40B4-BE49-F238E27FC236}">
                    <a16:creationId xmlns:a16="http://schemas.microsoft.com/office/drawing/2014/main" id="{FBB57FC3-B7A2-A541-9EC0-D57A59BBE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5" name="AutoShape 291">
                <a:extLst>
                  <a:ext uri="{FF2B5EF4-FFF2-40B4-BE49-F238E27FC236}">
                    <a16:creationId xmlns:a16="http://schemas.microsoft.com/office/drawing/2014/main" id="{52BE3087-7497-914D-B468-02CDAA58D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9" name="Freeform 292">
              <a:extLst>
                <a:ext uri="{FF2B5EF4-FFF2-40B4-BE49-F238E27FC236}">
                  <a16:creationId xmlns:a16="http://schemas.microsoft.com/office/drawing/2014/main" id="{5070ED80-559E-4540-964B-D73009E42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40" name="Group 293">
              <a:extLst>
                <a:ext uri="{FF2B5EF4-FFF2-40B4-BE49-F238E27FC236}">
                  <a16:creationId xmlns:a16="http://schemas.microsoft.com/office/drawing/2014/main" id="{30993F73-047D-CD47-96E3-F75994043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2" name="AutoShape 294">
                <a:extLst>
                  <a:ext uri="{FF2B5EF4-FFF2-40B4-BE49-F238E27FC236}">
                    <a16:creationId xmlns:a16="http://schemas.microsoft.com/office/drawing/2014/main" id="{F253CC19-7627-6043-A479-C0AADFD1B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3" name="AutoShape 295">
                <a:extLst>
                  <a:ext uri="{FF2B5EF4-FFF2-40B4-BE49-F238E27FC236}">
                    <a16:creationId xmlns:a16="http://schemas.microsoft.com/office/drawing/2014/main" id="{9818C9E1-67F5-5D42-8D8A-BFA5671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41" name="Rectangle 296">
              <a:extLst>
                <a:ext uri="{FF2B5EF4-FFF2-40B4-BE49-F238E27FC236}">
                  <a16:creationId xmlns:a16="http://schemas.microsoft.com/office/drawing/2014/main" id="{D263AAA2-92D9-9A4A-9D5F-0CEC89CD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2" name="Freeform 297">
              <a:extLst>
                <a:ext uri="{FF2B5EF4-FFF2-40B4-BE49-F238E27FC236}">
                  <a16:creationId xmlns:a16="http://schemas.microsoft.com/office/drawing/2014/main" id="{51AD4C3A-6939-3B47-91CC-E1A0D3A3E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3" name="Freeform 298">
              <a:extLst>
                <a:ext uri="{FF2B5EF4-FFF2-40B4-BE49-F238E27FC236}">
                  <a16:creationId xmlns:a16="http://schemas.microsoft.com/office/drawing/2014/main" id="{023E9D5F-D41C-8A48-B73A-4E4F43755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4" name="Oval 299">
              <a:extLst>
                <a:ext uri="{FF2B5EF4-FFF2-40B4-BE49-F238E27FC236}">
                  <a16:creationId xmlns:a16="http://schemas.microsoft.com/office/drawing/2014/main" id="{C4126737-BE73-B444-BC40-5B679E6E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5" name="Freeform 300">
              <a:extLst>
                <a:ext uri="{FF2B5EF4-FFF2-40B4-BE49-F238E27FC236}">
                  <a16:creationId xmlns:a16="http://schemas.microsoft.com/office/drawing/2014/main" id="{567B6CFD-A1A1-094D-8F7C-5A9EF1AB0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6" name="AutoShape 301">
              <a:extLst>
                <a:ext uri="{FF2B5EF4-FFF2-40B4-BE49-F238E27FC236}">
                  <a16:creationId xmlns:a16="http://schemas.microsoft.com/office/drawing/2014/main" id="{3B7B7519-C492-8348-B873-C01A2103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7" name="AutoShape 302">
              <a:extLst>
                <a:ext uri="{FF2B5EF4-FFF2-40B4-BE49-F238E27FC236}">
                  <a16:creationId xmlns:a16="http://schemas.microsoft.com/office/drawing/2014/main" id="{0AEDB1EF-7012-ED44-8FBC-F1B714A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8" name="Oval 303">
              <a:extLst>
                <a:ext uri="{FF2B5EF4-FFF2-40B4-BE49-F238E27FC236}">
                  <a16:creationId xmlns:a16="http://schemas.microsoft.com/office/drawing/2014/main" id="{BA640DBB-C29F-A54E-BE9A-180B1426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9" name="Oval 304">
              <a:extLst>
                <a:ext uri="{FF2B5EF4-FFF2-40B4-BE49-F238E27FC236}">
                  <a16:creationId xmlns:a16="http://schemas.microsoft.com/office/drawing/2014/main" id="{2F7F78D4-9C68-A84C-8801-9C057B8C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0" name="Oval 305">
              <a:extLst>
                <a:ext uri="{FF2B5EF4-FFF2-40B4-BE49-F238E27FC236}">
                  <a16:creationId xmlns:a16="http://schemas.microsoft.com/office/drawing/2014/main" id="{3D213A7E-B9E9-694B-8ED3-47609E49D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" name="Rectangle 306">
              <a:extLst>
                <a:ext uri="{FF2B5EF4-FFF2-40B4-BE49-F238E27FC236}">
                  <a16:creationId xmlns:a16="http://schemas.microsoft.com/office/drawing/2014/main" id="{4F8B5B78-3482-8142-BC2B-1825AA30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93" name="Group 340">
            <a:extLst>
              <a:ext uri="{FF2B5EF4-FFF2-40B4-BE49-F238E27FC236}">
                <a16:creationId xmlns:a16="http://schemas.microsoft.com/office/drawing/2014/main" id="{3B951C82-D444-224D-9348-99C19D9166DC}"/>
              </a:ext>
            </a:extLst>
          </p:cNvPr>
          <p:cNvGrpSpPr>
            <a:grpSpLocks/>
          </p:cNvGrpSpPr>
          <p:nvPr/>
        </p:nvGrpSpPr>
        <p:grpSpPr bwMode="auto">
          <a:xfrm>
            <a:off x="8396192" y="5170758"/>
            <a:ext cx="525463" cy="557213"/>
            <a:chOff x="-44" y="1473"/>
            <a:chExt cx="981" cy="1105"/>
          </a:xfrm>
        </p:grpSpPr>
        <p:pic>
          <p:nvPicPr>
            <p:cNvPr id="494" name="Picture 341" descr="desktop_computer_stylized_medium">
              <a:extLst>
                <a:ext uri="{FF2B5EF4-FFF2-40B4-BE49-F238E27FC236}">
                  <a16:creationId xmlns:a16="http://schemas.microsoft.com/office/drawing/2014/main" id="{A2EB07C0-0A48-8944-B12C-316C163FF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342">
              <a:extLst>
                <a:ext uri="{FF2B5EF4-FFF2-40B4-BE49-F238E27FC236}">
                  <a16:creationId xmlns:a16="http://schemas.microsoft.com/office/drawing/2014/main" id="{2E93558C-0361-464A-9337-3AA86EC1D4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96" name="Group 343">
            <a:extLst>
              <a:ext uri="{FF2B5EF4-FFF2-40B4-BE49-F238E27FC236}">
                <a16:creationId xmlns:a16="http://schemas.microsoft.com/office/drawing/2014/main" id="{B96E9301-59D5-4D4B-95C3-D8F5D00E370A}"/>
              </a:ext>
            </a:extLst>
          </p:cNvPr>
          <p:cNvGrpSpPr>
            <a:grpSpLocks/>
          </p:cNvGrpSpPr>
          <p:nvPr/>
        </p:nvGrpSpPr>
        <p:grpSpPr bwMode="auto">
          <a:xfrm>
            <a:off x="8920067" y="5159646"/>
            <a:ext cx="525463" cy="557212"/>
            <a:chOff x="-44" y="1473"/>
            <a:chExt cx="981" cy="1105"/>
          </a:xfrm>
        </p:grpSpPr>
        <p:pic>
          <p:nvPicPr>
            <p:cNvPr id="497" name="Picture 344" descr="desktop_computer_stylized_medium">
              <a:extLst>
                <a:ext uri="{FF2B5EF4-FFF2-40B4-BE49-F238E27FC236}">
                  <a16:creationId xmlns:a16="http://schemas.microsoft.com/office/drawing/2014/main" id="{A8402C6A-6509-0642-B84E-51B8097E1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8" name="Freeform 345">
              <a:extLst>
                <a:ext uri="{FF2B5EF4-FFF2-40B4-BE49-F238E27FC236}">
                  <a16:creationId xmlns:a16="http://schemas.microsoft.com/office/drawing/2014/main" id="{6E7E5B0F-1FE1-6A4B-BCDC-96E210FCE5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8E1A0307-E695-FC42-983B-9915B98768EC}"/>
              </a:ext>
            </a:extLst>
          </p:cNvPr>
          <p:cNvGrpSpPr/>
          <p:nvPr/>
        </p:nvGrpSpPr>
        <p:grpSpPr>
          <a:xfrm>
            <a:off x="8988913" y="3095664"/>
            <a:ext cx="889089" cy="466491"/>
            <a:chOff x="7493876" y="2774731"/>
            <a:chExt cx="1481958" cy="894622"/>
          </a:xfrm>
        </p:grpSpPr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DC9856E7-1969-524C-8F21-65D77697BD0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FFDA8F93-2C48-6A4A-9D27-9AECFC5B94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C7EC4B67-EB13-E647-A5CD-E91C5D1F40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6145C3A8-D719-B744-9DC6-51E7FB72118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92F9C394-34C8-3D42-ACE0-014520ED0D5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3E34F096-DAE4-6D4F-9026-F07CB5FB9F7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Freeform 527">
                <a:extLst>
                  <a:ext uri="{FF2B5EF4-FFF2-40B4-BE49-F238E27FC236}">
                    <a16:creationId xmlns:a16="http://schemas.microsoft.com/office/drawing/2014/main" id="{3D175E3D-A4A7-3F4E-8C6B-A59321AD72E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30" name="Rectangle 4">
            <a:extLst>
              <a:ext uri="{FF2B5EF4-FFF2-40B4-BE49-F238E27FC236}">
                <a16:creationId xmlns:a16="http://schemas.microsoft.com/office/drawing/2014/main" id="{0F198874-EC24-3849-8C53-D24368598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24" y="1362307"/>
            <a:ext cx="6123957" cy="25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Scenario: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rate: 1.54 Mbps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RTT from institutional router to server: 2 sec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 object size: 100K bits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average request rate from browsers to origin servers: 15/sec</a:t>
            </a:r>
          </a:p>
          <a:p>
            <a:pPr marL="800100" lvl="1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avg data rate to browsers: 1.50 Mbps</a:t>
            </a:r>
          </a:p>
        </p:txBody>
      </p: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2C32989-94BE-1349-908C-1DF72CEEA243}"/>
              </a:ext>
            </a:extLst>
          </p:cNvPr>
          <p:cNvGrpSpPr/>
          <p:nvPr/>
        </p:nvGrpSpPr>
        <p:grpSpPr>
          <a:xfrm>
            <a:off x="8967576" y="4437217"/>
            <a:ext cx="889089" cy="466491"/>
            <a:chOff x="7493876" y="2774731"/>
            <a:chExt cx="1481958" cy="894622"/>
          </a:xfrm>
        </p:grpSpPr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C2991A41-3005-6140-8488-3B5A28439B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49B8AB88-8810-704D-9300-A83DE18C86C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9DCFAF85-9D5F-BD4E-92DB-E7931A4466B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4" name="Freeform 513">
                <a:extLst>
                  <a:ext uri="{FF2B5EF4-FFF2-40B4-BE49-F238E27FC236}">
                    <a16:creationId xmlns:a16="http://schemas.microsoft.com/office/drawing/2014/main" id="{EB001B67-F654-CF4C-934D-354F339EBA6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Freeform 514">
                <a:extLst>
                  <a:ext uri="{FF2B5EF4-FFF2-40B4-BE49-F238E27FC236}">
                    <a16:creationId xmlns:a16="http://schemas.microsoft.com/office/drawing/2014/main" id="{C0D4D273-34F9-9640-8CF6-6EF497AEF3E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Freeform 515">
                <a:extLst>
                  <a:ext uri="{FF2B5EF4-FFF2-40B4-BE49-F238E27FC236}">
                    <a16:creationId xmlns:a16="http://schemas.microsoft.com/office/drawing/2014/main" id="{14D9297A-8D94-304C-9142-46F6B69902F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Freeform 516">
                <a:extLst>
                  <a:ext uri="{FF2B5EF4-FFF2-40B4-BE49-F238E27FC236}">
                    <a16:creationId xmlns:a16="http://schemas.microsoft.com/office/drawing/2014/main" id="{18D26BD9-84B6-C74F-8936-105C5777BB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1B9D561-2CE1-E94C-A5B6-6D386991296C}"/>
              </a:ext>
            </a:extLst>
          </p:cNvPr>
          <p:cNvGrpSpPr/>
          <p:nvPr/>
        </p:nvGrpSpPr>
        <p:grpSpPr>
          <a:xfrm>
            <a:off x="9339961" y="4807753"/>
            <a:ext cx="811212" cy="1033463"/>
            <a:chOff x="9001301" y="5550914"/>
            <a:chExt cx="811212" cy="10334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298426B-04DE-A940-931E-BDC464270408}"/>
                </a:ext>
              </a:extLst>
            </p:cNvPr>
            <p:cNvSpPr/>
            <p:nvPr/>
          </p:nvSpPr>
          <p:spPr>
            <a:xfrm>
              <a:off x="9001301" y="5550914"/>
              <a:ext cx="811212" cy="1033463"/>
            </a:xfrm>
            <a:prstGeom prst="ellipse">
              <a:avLst/>
            </a:prstGeom>
            <a:solidFill>
              <a:srgbClr val="C0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38995C0-BBC9-804D-85E8-324290F772D6}"/>
                </a:ext>
              </a:extLst>
            </p:cNvPr>
            <p:cNvGrpSpPr/>
            <p:nvPr/>
          </p:nvGrpSpPr>
          <p:grpSpPr>
            <a:xfrm>
              <a:off x="9256094" y="5631762"/>
              <a:ext cx="377825" cy="800176"/>
              <a:chOff x="10907888" y="5189290"/>
              <a:chExt cx="377825" cy="800176"/>
            </a:xfrm>
          </p:grpSpPr>
          <p:sp>
            <p:nvSpPr>
              <p:cNvPr id="266" name="Line 80">
                <a:extLst>
                  <a:ext uri="{FF2B5EF4-FFF2-40B4-BE49-F238E27FC236}">
                    <a16:creationId xmlns:a16="http://schemas.microsoft.com/office/drawing/2014/main" id="{DC2C9F57-B9EB-1941-A689-B13B8950B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66625" y="5189290"/>
                <a:ext cx="76200" cy="3222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460" name="Group 307">
                <a:extLst>
                  <a:ext uri="{FF2B5EF4-FFF2-40B4-BE49-F238E27FC236}">
                    <a16:creationId xmlns:a16="http://schemas.microsoft.com/office/drawing/2014/main" id="{EBBCE30B-4C00-0843-BA56-FF3F98DF9C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07888" y="5413204"/>
                <a:ext cx="377825" cy="576262"/>
                <a:chOff x="4140" y="429"/>
                <a:chExt cx="1425" cy="2396"/>
              </a:xfrm>
            </p:grpSpPr>
            <p:sp>
              <p:nvSpPr>
                <p:cNvPr id="461" name="Freeform 308">
                  <a:extLst>
                    <a:ext uri="{FF2B5EF4-FFF2-40B4-BE49-F238E27FC236}">
                      <a16:creationId xmlns:a16="http://schemas.microsoft.com/office/drawing/2014/main" id="{83748550-5535-714B-A011-5732D5AB9F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62" name="Rectangle 309">
                  <a:extLst>
                    <a:ext uri="{FF2B5EF4-FFF2-40B4-BE49-F238E27FC236}">
                      <a16:creationId xmlns:a16="http://schemas.microsoft.com/office/drawing/2014/main" id="{9EDD97E5-06A3-F844-AC12-86FF0C9889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8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63" name="Freeform 310">
                  <a:extLst>
                    <a:ext uri="{FF2B5EF4-FFF2-40B4-BE49-F238E27FC236}">
                      <a16:creationId xmlns:a16="http://schemas.microsoft.com/office/drawing/2014/main" id="{70945480-4E5A-4D4D-9CB5-2EE3B8B723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64" name="Freeform 311">
                  <a:extLst>
                    <a:ext uri="{FF2B5EF4-FFF2-40B4-BE49-F238E27FC236}">
                      <a16:creationId xmlns:a16="http://schemas.microsoft.com/office/drawing/2014/main" id="{2D50B6AC-633A-E648-9313-0B3333184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65" name="Rectangle 312">
                  <a:extLst>
                    <a:ext uri="{FF2B5EF4-FFF2-40B4-BE49-F238E27FC236}">
                      <a16:creationId xmlns:a16="http://schemas.microsoft.com/office/drawing/2014/main" id="{47F72229-4C07-FF49-B907-A9D7C03797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2" y="693"/>
                  <a:ext cx="599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grpSp>
              <p:nvGrpSpPr>
                <p:cNvPr id="466" name="Group 313">
                  <a:extLst>
                    <a:ext uri="{FF2B5EF4-FFF2-40B4-BE49-F238E27FC236}">
                      <a16:creationId xmlns:a16="http://schemas.microsoft.com/office/drawing/2014/main" id="{A42FF10A-615B-304D-8C35-154C0E4C57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491" name="AutoShape 314">
                    <a:extLst>
                      <a:ext uri="{FF2B5EF4-FFF2-40B4-BE49-F238E27FC236}">
                        <a16:creationId xmlns:a16="http://schemas.microsoft.com/office/drawing/2014/main" id="{34A57301-3C4F-8449-804B-13CE58B484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7"/>
                    <a:ext cx="725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492" name="AutoShape 315">
                    <a:extLst>
                      <a:ext uri="{FF2B5EF4-FFF2-40B4-BE49-F238E27FC236}">
                        <a16:creationId xmlns:a16="http://schemas.microsoft.com/office/drawing/2014/main" id="{9A1FA8F9-C3C6-0F4F-92B5-0F88F3CADE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" y="2586"/>
                    <a:ext cx="695" cy="10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sp>
              <p:nvSpPr>
                <p:cNvPr id="467" name="Rectangle 316">
                  <a:extLst>
                    <a:ext uri="{FF2B5EF4-FFF2-40B4-BE49-F238E27FC236}">
                      <a16:creationId xmlns:a16="http://schemas.microsoft.com/office/drawing/2014/main" id="{9C19D553-23E1-C642-BE27-380720AFE3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016"/>
                  <a:ext cx="599" cy="53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grpSp>
              <p:nvGrpSpPr>
                <p:cNvPr id="468" name="Group 317">
                  <a:extLst>
                    <a:ext uri="{FF2B5EF4-FFF2-40B4-BE49-F238E27FC236}">
                      <a16:creationId xmlns:a16="http://schemas.microsoft.com/office/drawing/2014/main" id="{BA84A45F-1D87-2D4A-ADC6-FBD0F07175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489" name="AutoShape 318">
                    <a:extLst>
                      <a:ext uri="{FF2B5EF4-FFF2-40B4-BE49-F238E27FC236}">
                        <a16:creationId xmlns:a16="http://schemas.microsoft.com/office/drawing/2014/main" id="{9967BFD2-AF98-6C48-9664-709DAD7F64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71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490" name="AutoShape 319">
                    <a:extLst>
                      <a:ext uri="{FF2B5EF4-FFF2-40B4-BE49-F238E27FC236}">
                        <a16:creationId xmlns:a16="http://schemas.microsoft.com/office/drawing/2014/main" id="{98F66D34-8A75-524A-85C0-CD7FBB2309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4"/>
                    <a:ext cx="695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sp>
              <p:nvSpPr>
                <p:cNvPr id="469" name="Rectangle 320">
                  <a:extLst>
                    <a:ext uri="{FF2B5EF4-FFF2-40B4-BE49-F238E27FC236}">
                      <a16:creationId xmlns:a16="http://schemas.microsoft.com/office/drawing/2014/main" id="{C6107AE3-3C09-A34C-964D-28157ABBD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8" y="1360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70" name="Rectangle 321">
                  <a:extLst>
                    <a:ext uri="{FF2B5EF4-FFF2-40B4-BE49-F238E27FC236}">
                      <a16:creationId xmlns:a16="http://schemas.microsoft.com/office/drawing/2014/main" id="{737FBD85-26B2-914A-8B0D-606EB3EDB4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7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grpSp>
              <p:nvGrpSpPr>
                <p:cNvPr id="471" name="Group 322">
                  <a:extLst>
                    <a:ext uri="{FF2B5EF4-FFF2-40B4-BE49-F238E27FC236}">
                      <a16:creationId xmlns:a16="http://schemas.microsoft.com/office/drawing/2014/main" id="{E5A59E91-C5CD-894D-8213-3909A8CC3A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487" name="AutoShape 323">
                    <a:extLst>
                      <a:ext uri="{FF2B5EF4-FFF2-40B4-BE49-F238E27FC236}">
                        <a16:creationId xmlns:a16="http://schemas.microsoft.com/office/drawing/2014/main" id="{8962A917-2AE1-7242-B9FB-8E9263A510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71"/>
                    <a:ext cx="731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488" name="AutoShape 324">
                    <a:extLst>
                      <a:ext uri="{FF2B5EF4-FFF2-40B4-BE49-F238E27FC236}">
                        <a16:creationId xmlns:a16="http://schemas.microsoft.com/office/drawing/2014/main" id="{97C18552-37AD-CE49-8BBD-05E8608B61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9"/>
                    <a:ext cx="701" cy="9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sp>
              <p:nvSpPr>
                <p:cNvPr id="472" name="Freeform 325">
                  <a:extLst>
                    <a:ext uri="{FF2B5EF4-FFF2-40B4-BE49-F238E27FC236}">
                      <a16:creationId xmlns:a16="http://schemas.microsoft.com/office/drawing/2014/main" id="{426DAACD-E1F3-7E44-9DC7-B1A44414FA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grpSp>
              <p:nvGrpSpPr>
                <p:cNvPr id="473" name="Group 326">
                  <a:extLst>
                    <a:ext uri="{FF2B5EF4-FFF2-40B4-BE49-F238E27FC236}">
                      <a16:creationId xmlns:a16="http://schemas.microsoft.com/office/drawing/2014/main" id="{73D89D04-968E-6442-873B-B8D1778FD2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485" name="AutoShape 327">
                    <a:extLst>
                      <a:ext uri="{FF2B5EF4-FFF2-40B4-BE49-F238E27FC236}">
                        <a16:creationId xmlns:a16="http://schemas.microsoft.com/office/drawing/2014/main" id="{6065DB5E-95E8-8643-B0FE-6CB09E8FDB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68"/>
                    <a:ext cx="723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486" name="AutoShape 328">
                    <a:extLst>
                      <a:ext uri="{FF2B5EF4-FFF2-40B4-BE49-F238E27FC236}">
                        <a16:creationId xmlns:a16="http://schemas.microsoft.com/office/drawing/2014/main" id="{F973A90F-0F3C-F744-97ED-8AAC23F79D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1"/>
                    <a:ext cx="694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sp>
              <p:nvSpPr>
                <p:cNvPr id="474" name="Rectangle 329">
                  <a:extLst>
                    <a:ext uri="{FF2B5EF4-FFF2-40B4-BE49-F238E27FC236}">
                      <a16:creationId xmlns:a16="http://schemas.microsoft.com/office/drawing/2014/main" id="{F4ADD3E7-CF4E-ED4B-B276-1E6A7B9D41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2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75" name="Freeform 330">
                  <a:extLst>
                    <a:ext uri="{FF2B5EF4-FFF2-40B4-BE49-F238E27FC236}">
                      <a16:creationId xmlns:a16="http://schemas.microsoft.com/office/drawing/2014/main" id="{1CEE161A-40E6-604E-B7AD-3830C72F66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76" name="Freeform 331">
                  <a:extLst>
                    <a:ext uri="{FF2B5EF4-FFF2-40B4-BE49-F238E27FC236}">
                      <a16:creationId xmlns:a16="http://schemas.microsoft.com/office/drawing/2014/main" id="{40DF445E-B42A-CF43-806C-B86CD0017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77" name="Oval 332">
                  <a:extLst>
                    <a:ext uri="{FF2B5EF4-FFF2-40B4-BE49-F238E27FC236}">
                      <a16:creationId xmlns:a16="http://schemas.microsoft.com/office/drawing/2014/main" id="{4AA850BD-AD7E-884D-BB50-C36880F437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" y="2614"/>
                  <a:ext cx="48" cy="92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78" name="Freeform 333">
                  <a:extLst>
                    <a:ext uri="{FF2B5EF4-FFF2-40B4-BE49-F238E27FC236}">
                      <a16:creationId xmlns:a16="http://schemas.microsoft.com/office/drawing/2014/main" id="{04990E0C-FF14-0448-9208-F0CB93DA52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79" name="AutoShape 334">
                  <a:extLst>
                    <a:ext uri="{FF2B5EF4-FFF2-40B4-BE49-F238E27FC236}">
                      <a16:creationId xmlns:a16="http://schemas.microsoft.com/office/drawing/2014/main" id="{29F22CD1-333F-2444-8E27-DB06458666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80"/>
                  <a:ext cx="1197" cy="14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80" name="AutoShape 335">
                  <a:extLst>
                    <a:ext uri="{FF2B5EF4-FFF2-40B4-BE49-F238E27FC236}">
                      <a16:creationId xmlns:a16="http://schemas.microsoft.com/office/drawing/2014/main" id="{9522690A-CB4D-3F4F-855E-313DECF4F1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2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81" name="Oval 336">
                  <a:extLst>
                    <a:ext uri="{FF2B5EF4-FFF2-40B4-BE49-F238E27FC236}">
                      <a16:creationId xmlns:a16="http://schemas.microsoft.com/office/drawing/2014/main" id="{749723D7-4892-4246-90CC-F3A241CAD0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8" y="2383"/>
                  <a:ext cx="156" cy="14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82" name="Oval 337">
                  <a:extLst>
                    <a:ext uri="{FF2B5EF4-FFF2-40B4-BE49-F238E27FC236}">
                      <a16:creationId xmlns:a16="http://schemas.microsoft.com/office/drawing/2014/main" id="{B774EC24-F0E4-0846-B90E-1164E93324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7" y="2383"/>
                  <a:ext cx="162" cy="1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3" name="Oval 338">
                  <a:extLst>
                    <a:ext uri="{FF2B5EF4-FFF2-40B4-BE49-F238E27FC236}">
                      <a16:creationId xmlns:a16="http://schemas.microsoft.com/office/drawing/2014/main" id="{2751493B-E933-8A4F-BE77-A10013F6A4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83"/>
                  <a:ext cx="162" cy="139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84" name="Rectangle 339">
                  <a:extLst>
                    <a:ext uri="{FF2B5EF4-FFF2-40B4-BE49-F238E27FC236}">
                      <a16:creationId xmlns:a16="http://schemas.microsoft.com/office/drawing/2014/main" id="{635CA67E-C290-3742-9D2C-39D9B69DB5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2" y="1835"/>
                  <a:ext cx="84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282" name="Text Box 83">
            <a:extLst>
              <a:ext uri="{FF2B5EF4-FFF2-40B4-BE49-F238E27FC236}">
                <a16:creationId xmlns:a16="http://schemas.microsoft.com/office/drawing/2014/main" id="{445BA7C8-9DBB-B245-98C3-EA83E67E0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791" y="4053039"/>
            <a:ext cx="33066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Cost:</a:t>
            </a:r>
            <a:r>
              <a:rPr lang="en-US" altLang="en-US" sz="2400" dirty="0">
                <a:latin typeface="+mn-lt"/>
              </a:rPr>
              <a:t> web cache (cheap!)</a:t>
            </a:r>
          </a:p>
        </p:txBody>
      </p:sp>
      <p:sp>
        <p:nvSpPr>
          <p:cNvPr id="251" name="Text Box 98">
            <a:extLst>
              <a:ext uri="{FF2B5EF4-FFF2-40B4-BE49-F238E27FC236}">
                <a16:creationId xmlns:a16="http://schemas.microsoft.com/office/drawing/2014/main" id="{40BB819D-0723-5748-B260-0AF0BBAC2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3782" y="5793184"/>
            <a:ext cx="16417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local web cache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766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0"/>
      <p:bldP spid="282" grpId="0"/>
      <p:bldP spid="2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Conditional GET</a:t>
            </a:r>
            <a:endParaRPr lang="en-US" sz="4400" dirty="0"/>
          </a:p>
        </p:txBody>
      </p:sp>
      <p:sp>
        <p:nvSpPr>
          <p:cNvPr id="272" name="Rectangle 3">
            <a:extLst>
              <a:ext uri="{FF2B5EF4-FFF2-40B4-BE49-F238E27FC236}">
                <a16:creationId xmlns:a16="http://schemas.microsoft.com/office/drawing/2014/main" id="{8CBA4EFF-1AC8-A245-B998-4DDACE8C36D2}"/>
              </a:ext>
            </a:extLst>
          </p:cNvPr>
          <p:cNvSpPr txBox="1">
            <a:spLocks noChangeArrowheads="1"/>
          </p:cNvSpPr>
          <p:nvPr/>
        </p:nvSpPr>
        <p:spPr>
          <a:xfrm>
            <a:off x="714337" y="1626575"/>
            <a:ext cx="5597253" cy="513238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Goal:</a:t>
            </a:r>
            <a:r>
              <a:rPr lang="en-US" altLang="en-US" dirty="0">
                <a:ea typeface="ＭＳ Ｐゴシック" panose="020B0600070205080204" pitchFamily="34" charset="-128"/>
              </a:rPr>
              <a:t> don’</a:t>
            </a:r>
            <a:r>
              <a:rPr lang="en-US" altLang="ja-JP" dirty="0">
                <a:ea typeface="ＭＳ Ｐゴシック" panose="020B0600070205080204" pitchFamily="34" charset="-128"/>
              </a:rPr>
              <a:t>t send object if cache has up-to-date cached version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 object transmission delay (or use of network resources)</a:t>
            </a:r>
          </a:p>
          <a:p>
            <a:r>
              <a:rPr lang="en-US" altLang="en-US" i="1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client:</a:t>
            </a:r>
            <a:r>
              <a:rPr lang="en-US" altLang="en-US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specify date of cached copy in HTTP request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If-modified-since: &lt;date&gt;</a:t>
            </a:r>
          </a:p>
          <a:p>
            <a:r>
              <a:rPr lang="en-US" altLang="en-US" i="1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server:</a:t>
            </a:r>
            <a:r>
              <a:rPr lang="en-US" altLang="en-US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response contains no object if cached copy is up-to-date: 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HTTP/1.0 304 Not Modified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273" name="Line 4">
            <a:extLst>
              <a:ext uri="{FF2B5EF4-FFF2-40B4-BE49-F238E27FC236}">
                <a16:creationId xmlns:a16="http://schemas.microsoft.com/office/drawing/2014/main" id="{F2F5CF00-0B08-CD49-8216-B019F02D6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5490" y="2068251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Text Box 8">
            <a:extLst>
              <a:ext uri="{FF2B5EF4-FFF2-40B4-BE49-F238E27FC236}">
                <a16:creationId xmlns:a16="http://schemas.microsoft.com/office/drawing/2014/main" id="{906861D1-0EDE-1E49-A686-C17A98961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1878" y="1952364"/>
            <a:ext cx="2681287" cy="620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HTTP request msg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+mn-lt"/>
              </a:rPr>
              <a:t>If-modified-since: &lt;date&gt;</a:t>
            </a:r>
            <a:endParaRPr lang="en-US" altLang="en-US" b="1">
              <a:latin typeface="+mn-lt"/>
            </a:endParaRPr>
          </a:p>
        </p:txBody>
      </p:sp>
      <p:sp>
        <p:nvSpPr>
          <p:cNvPr id="275" name="Line 9">
            <a:extLst>
              <a:ext uri="{FF2B5EF4-FFF2-40B4-BE49-F238E27FC236}">
                <a16:creationId xmlns:a16="http://schemas.microsoft.com/office/drawing/2014/main" id="{ED4D0E55-FFE9-4141-9763-499742C88E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54540" y="2814376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" name="Group 30">
            <a:extLst>
              <a:ext uri="{FF2B5EF4-FFF2-40B4-BE49-F238E27FC236}">
                <a16:creationId xmlns:a16="http://schemas.microsoft.com/office/drawing/2014/main" id="{F2D4CC5D-48B8-6642-A163-00E2785A7CB2}"/>
              </a:ext>
            </a:extLst>
          </p:cNvPr>
          <p:cNvGrpSpPr>
            <a:grpSpLocks/>
          </p:cNvGrpSpPr>
          <p:nvPr/>
        </p:nvGrpSpPr>
        <p:grpSpPr bwMode="auto">
          <a:xfrm>
            <a:off x="7322828" y="2808026"/>
            <a:ext cx="2643187" cy="865188"/>
            <a:chOff x="2698" y="2036"/>
            <a:chExt cx="1665" cy="545"/>
          </a:xfrm>
        </p:grpSpPr>
        <p:sp>
          <p:nvSpPr>
            <p:cNvPr id="277" name="Rectangle 10">
              <a:extLst>
                <a:ext uri="{FF2B5EF4-FFF2-40B4-BE49-F238E27FC236}">
                  <a16:creationId xmlns:a16="http://schemas.microsoft.com/office/drawing/2014/main" id="{B8FAE946-FF4C-5F4E-8634-A0F622EB3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400">
                <a:latin typeface="+mn-lt"/>
              </a:endParaRPr>
            </a:p>
          </p:txBody>
        </p:sp>
        <p:sp>
          <p:nvSpPr>
            <p:cNvPr id="278" name="Text Box 11">
              <a:extLst>
                <a:ext uri="{FF2B5EF4-FFF2-40B4-BE49-F238E27FC236}">
                  <a16:creationId xmlns:a16="http://schemas.microsoft.com/office/drawing/2014/main" id="{D0F47DD5-D98D-8947-AE9C-C9BE59718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+mn-lt"/>
                </a:rPr>
                <a:t>HTTP response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+mn-lt"/>
                </a:rPr>
                <a:t>HTTP/1.0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+mn-lt"/>
                </a:rPr>
                <a:t>304 Not Modified</a:t>
              </a:r>
              <a:endParaRPr lang="en-US" altLang="en-US" b="1">
                <a:latin typeface="+mn-lt"/>
              </a:endParaRPr>
            </a:p>
          </p:txBody>
        </p:sp>
      </p:grpSp>
      <p:sp>
        <p:nvSpPr>
          <p:cNvPr id="279" name="Text Box 28">
            <a:extLst>
              <a:ext uri="{FF2B5EF4-FFF2-40B4-BE49-F238E27FC236}">
                <a16:creationId xmlns:a16="http://schemas.microsoft.com/office/drawing/2014/main" id="{FD73E46B-3F04-E648-BC54-671B5D578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0040" y="2103176"/>
            <a:ext cx="10477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not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modified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before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&lt;date&gt;</a:t>
            </a:r>
          </a:p>
        </p:txBody>
      </p:sp>
      <p:sp>
        <p:nvSpPr>
          <p:cNvPr id="280" name="Line 31">
            <a:extLst>
              <a:ext uri="{FF2B5EF4-FFF2-40B4-BE49-F238E27FC236}">
                <a16:creationId xmlns:a16="http://schemas.microsoft.com/office/drawing/2014/main" id="{C63FE7CD-8932-5842-A550-AB95E976B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2603" y="4033576"/>
            <a:ext cx="3905250" cy="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Line 32">
            <a:extLst>
              <a:ext uri="{FF2B5EF4-FFF2-40B4-BE49-F238E27FC236}">
                <a16:creationId xmlns:a16="http://schemas.microsoft.com/office/drawing/2014/main" id="{FB4BB9E8-5BA3-1A4B-A22B-B43D87979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165" y="4632064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Text Box 34">
            <a:extLst>
              <a:ext uri="{FF2B5EF4-FFF2-40B4-BE49-F238E27FC236}">
                <a16:creationId xmlns:a16="http://schemas.microsoft.com/office/drawing/2014/main" id="{EEDA71D6-F453-1A4D-98C9-B23EA89D5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640" y="4516176"/>
            <a:ext cx="2681288" cy="620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HTTP request msg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+mn-lt"/>
              </a:rPr>
              <a:t>If-modified-since: &lt;date&gt;</a:t>
            </a:r>
            <a:endParaRPr lang="en-US" altLang="en-US" b="1">
              <a:latin typeface="+mn-lt"/>
            </a:endParaRPr>
          </a:p>
        </p:txBody>
      </p:sp>
      <p:sp>
        <p:nvSpPr>
          <p:cNvPr id="283" name="Line 35">
            <a:extLst>
              <a:ext uri="{FF2B5EF4-FFF2-40B4-BE49-F238E27FC236}">
                <a16:creationId xmlns:a16="http://schemas.microsoft.com/office/drawing/2014/main" id="{8CE24BAA-3E73-704D-A359-BE2DD47924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1215" y="5411526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Text Box 38">
            <a:extLst>
              <a:ext uri="{FF2B5EF4-FFF2-40B4-BE49-F238E27FC236}">
                <a16:creationId xmlns:a16="http://schemas.microsoft.com/office/drawing/2014/main" id="{6B6CFEBF-546C-2C4A-A9DA-A2BC6976D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5690" y="5355964"/>
            <a:ext cx="2643188" cy="12311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HTTP response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+mn-lt"/>
              </a:rPr>
              <a:t>HTTP/1.0 200 OK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+mn-lt"/>
              </a:rPr>
              <a:t>&lt;data&gt;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b="1" dirty="0">
              <a:latin typeface="+mn-lt"/>
            </a:endParaRPr>
          </a:p>
        </p:txBody>
      </p:sp>
      <p:sp>
        <p:nvSpPr>
          <p:cNvPr id="285" name="Text Box 39">
            <a:extLst>
              <a:ext uri="{FF2B5EF4-FFF2-40B4-BE49-F238E27FC236}">
                <a16:creationId xmlns:a16="http://schemas.microsoft.com/office/drawing/2014/main" id="{F31EAC50-5999-F949-836E-741F26435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9415" y="4762239"/>
            <a:ext cx="10477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modified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after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&lt;date&gt;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DA0E8B-38E2-9342-A1EB-20A2D702A664}"/>
              </a:ext>
            </a:extLst>
          </p:cNvPr>
          <p:cNvGrpSpPr/>
          <p:nvPr/>
        </p:nvGrpSpPr>
        <p:grpSpPr>
          <a:xfrm>
            <a:off x="6311590" y="931601"/>
            <a:ext cx="4549154" cy="787400"/>
            <a:chOff x="6311590" y="931601"/>
            <a:chExt cx="4549154" cy="787400"/>
          </a:xfrm>
        </p:grpSpPr>
        <p:sp>
          <p:nvSpPr>
            <p:cNvPr id="286" name="Text Box 5">
              <a:extLst>
                <a:ext uri="{FF2B5EF4-FFF2-40B4-BE49-F238E27FC236}">
                  <a16:creationId xmlns:a16="http://schemas.microsoft.com/office/drawing/2014/main" id="{E637D672-7B6C-1647-8EEE-A788FA28F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1590" y="1015739"/>
              <a:ext cx="777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CC0000"/>
                  </a:solidFill>
                  <a:latin typeface="+mn-lt"/>
                </a:rPr>
                <a:t>client</a:t>
              </a:r>
            </a:p>
          </p:txBody>
        </p:sp>
        <p:sp>
          <p:nvSpPr>
            <p:cNvPr id="287" name="Text Box 6">
              <a:extLst>
                <a:ext uri="{FF2B5EF4-FFF2-40B4-BE49-F238E27FC236}">
                  <a16:creationId xmlns:a16="http://schemas.microsoft.com/office/drawing/2014/main" id="{5AC69B11-5115-184E-9F7C-26E36EF6D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23785" y="1010976"/>
              <a:ext cx="83695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CC0000"/>
                  </a:solidFill>
                  <a:latin typeface="+mn-lt"/>
                </a:rPr>
                <a:t>server</a:t>
              </a:r>
            </a:p>
          </p:txBody>
        </p:sp>
        <p:grpSp>
          <p:nvGrpSpPr>
            <p:cNvPr id="288" name="Group 34">
              <a:extLst>
                <a:ext uri="{FF2B5EF4-FFF2-40B4-BE49-F238E27FC236}">
                  <a16:creationId xmlns:a16="http://schemas.microsoft.com/office/drawing/2014/main" id="{966CD3F7-7AB2-924F-823A-58555F3217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88190" y="931601"/>
              <a:ext cx="422275" cy="685800"/>
              <a:chOff x="4140" y="429"/>
              <a:chExt cx="1425" cy="2396"/>
            </a:xfrm>
          </p:grpSpPr>
          <p:sp>
            <p:nvSpPr>
              <p:cNvPr id="289" name="Freeform 35">
                <a:extLst>
                  <a:ext uri="{FF2B5EF4-FFF2-40B4-BE49-F238E27FC236}">
                    <a16:creationId xmlns:a16="http://schemas.microsoft.com/office/drawing/2014/main" id="{8CE7E2BE-E936-F147-8C06-143889566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Rectangle 36">
                <a:extLst>
                  <a:ext uri="{FF2B5EF4-FFF2-40B4-BE49-F238E27FC236}">
                    <a16:creationId xmlns:a16="http://schemas.microsoft.com/office/drawing/2014/main" id="{A6315B9D-328B-4B4A-938A-EEDFB67D3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50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291" name="Freeform 37">
                <a:extLst>
                  <a:ext uri="{FF2B5EF4-FFF2-40B4-BE49-F238E27FC236}">
                    <a16:creationId xmlns:a16="http://schemas.microsoft.com/office/drawing/2014/main" id="{D6D629FF-99A4-C445-814B-73349ADDC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9" name="Freeform 38">
                <a:extLst>
                  <a:ext uri="{FF2B5EF4-FFF2-40B4-BE49-F238E27FC236}">
                    <a16:creationId xmlns:a16="http://schemas.microsoft.com/office/drawing/2014/main" id="{99A64A90-EA88-094D-B5BA-9DEE55C335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0" name="Rectangle 39">
                <a:extLst>
                  <a:ext uri="{FF2B5EF4-FFF2-40B4-BE49-F238E27FC236}">
                    <a16:creationId xmlns:a16="http://schemas.microsoft.com/office/drawing/2014/main" id="{4F858703-B37B-004C-96CE-22FC3EB7F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5"/>
                <a:ext cx="600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grpSp>
            <p:nvGrpSpPr>
              <p:cNvPr id="501" name="Group 40">
                <a:extLst>
                  <a:ext uri="{FF2B5EF4-FFF2-40B4-BE49-F238E27FC236}">
                    <a16:creationId xmlns:a16="http://schemas.microsoft.com/office/drawing/2014/main" id="{94FE2F64-7E16-FF44-B770-1FF34858DF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42" name="AutoShape 41">
                  <a:extLst>
                    <a:ext uri="{FF2B5EF4-FFF2-40B4-BE49-F238E27FC236}">
                      <a16:creationId xmlns:a16="http://schemas.microsoft.com/office/drawing/2014/main" id="{FFB919DB-3DB6-2E47-9682-893EFF4503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  <p:sp>
              <p:nvSpPr>
                <p:cNvPr id="543" name="AutoShape 42">
                  <a:extLst>
                    <a:ext uri="{FF2B5EF4-FFF2-40B4-BE49-F238E27FC236}">
                      <a16:creationId xmlns:a16="http://schemas.microsoft.com/office/drawing/2014/main" id="{4E207D69-67B1-E24E-86A3-1CFB9A8ED6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89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</p:grpSp>
          <p:sp>
            <p:nvSpPr>
              <p:cNvPr id="503" name="Rectangle 43">
                <a:extLst>
                  <a:ext uri="{FF2B5EF4-FFF2-40B4-BE49-F238E27FC236}">
                    <a16:creationId xmlns:a16="http://schemas.microsoft.com/office/drawing/2014/main" id="{B50DC330-10D1-2A4E-ACAC-FF9B40FF0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" y="1017"/>
                <a:ext cx="595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grpSp>
            <p:nvGrpSpPr>
              <p:cNvPr id="504" name="Group 44">
                <a:extLst>
                  <a:ext uri="{FF2B5EF4-FFF2-40B4-BE49-F238E27FC236}">
                    <a16:creationId xmlns:a16="http://schemas.microsoft.com/office/drawing/2014/main" id="{2E12D255-3950-B547-9406-602D45CB34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40" name="AutoShape 45">
                  <a:extLst>
                    <a:ext uri="{FF2B5EF4-FFF2-40B4-BE49-F238E27FC236}">
                      <a16:creationId xmlns:a16="http://schemas.microsoft.com/office/drawing/2014/main" id="{BE313EB5-0E75-D64F-9B58-846AEC112D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69"/>
                  <a:ext cx="72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  <p:sp>
              <p:nvSpPr>
                <p:cNvPr id="541" name="AutoShape 46">
                  <a:extLst>
                    <a:ext uri="{FF2B5EF4-FFF2-40B4-BE49-F238E27FC236}">
                      <a16:creationId xmlns:a16="http://schemas.microsoft.com/office/drawing/2014/main" id="{7CDD2F87-9EE6-9841-BDE1-56E95B3F00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6"/>
                  <a:ext cx="695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</p:grpSp>
          <p:sp>
            <p:nvSpPr>
              <p:cNvPr id="505" name="Rectangle 47">
                <a:extLst>
                  <a:ext uri="{FF2B5EF4-FFF2-40B4-BE49-F238E27FC236}">
                    <a16:creationId xmlns:a16="http://schemas.microsoft.com/office/drawing/2014/main" id="{A3C6AC3E-B182-224E-ABE3-984D17D8A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5" y="1355"/>
                <a:ext cx="600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506" name="Rectangle 48">
                <a:extLst>
                  <a:ext uri="{FF2B5EF4-FFF2-40B4-BE49-F238E27FC236}">
                    <a16:creationId xmlns:a16="http://schemas.microsoft.com/office/drawing/2014/main" id="{D49F39F4-203C-5E48-875C-EE137013C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" y="1655"/>
                <a:ext cx="600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grpSp>
            <p:nvGrpSpPr>
              <p:cNvPr id="507" name="Group 49">
                <a:extLst>
                  <a:ext uri="{FF2B5EF4-FFF2-40B4-BE49-F238E27FC236}">
                    <a16:creationId xmlns:a16="http://schemas.microsoft.com/office/drawing/2014/main" id="{CBB7495C-CDDF-B74E-AC55-41F4E153E9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8" name="AutoShape 50">
                  <a:extLst>
                    <a:ext uri="{FF2B5EF4-FFF2-40B4-BE49-F238E27FC236}">
                      <a16:creationId xmlns:a16="http://schemas.microsoft.com/office/drawing/2014/main" id="{DBD04B1C-004E-494D-9602-0F1310B0C3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7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  <p:sp>
              <p:nvSpPr>
                <p:cNvPr id="539" name="AutoShape 51">
                  <a:extLst>
                    <a:ext uri="{FF2B5EF4-FFF2-40B4-BE49-F238E27FC236}">
                      <a16:creationId xmlns:a16="http://schemas.microsoft.com/office/drawing/2014/main" id="{3D0C8D43-BC47-E747-9FD0-5C502E897C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</p:grpSp>
          <p:sp>
            <p:nvSpPr>
              <p:cNvPr id="508" name="Freeform 52">
                <a:extLst>
                  <a:ext uri="{FF2B5EF4-FFF2-40B4-BE49-F238E27FC236}">
                    <a16:creationId xmlns:a16="http://schemas.microsoft.com/office/drawing/2014/main" id="{00C2FD89-F255-5B44-B5A0-4E02CB37B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9" name="Group 53">
                <a:extLst>
                  <a:ext uri="{FF2B5EF4-FFF2-40B4-BE49-F238E27FC236}">
                    <a16:creationId xmlns:a16="http://schemas.microsoft.com/office/drawing/2014/main" id="{C35E79E1-71FE-4E4A-83A2-F8C0643953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6" name="AutoShape 54">
                  <a:extLst>
                    <a:ext uri="{FF2B5EF4-FFF2-40B4-BE49-F238E27FC236}">
                      <a16:creationId xmlns:a16="http://schemas.microsoft.com/office/drawing/2014/main" id="{95A667E4-D78B-7A4C-A440-4917259D7A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  <p:sp>
              <p:nvSpPr>
                <p:cNvPr id="537" name="AutoShape 55">
                  <a:extLst>
                    <a:ext uri="{FF2B5EF4-FFF2-40B4-BE49-F238E27FC236}">
                      <a16:creationId xmlns:a16="http://schemas.microsoft.com/office/drawing/2014/main" id="{ED50BD44-2B1A-A041-ACD3-EEFDC83411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5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</p:grpSp>
          <p:sp>
            <p:nvSpPr>
              <p:cNvPr id="510" name="Rectangle 56">
                <a:extLst>
                  <a:ext uri="{FF2B5EF4-FFF2-40B4-BE49-F238E27FC236}">
                    <a16:creationId xmlns:a16="http://schemas.microsoft.com/office/drawing/2014/main" id="{5DA6EF43-A6D1-5A48-BBCA-48444D1A9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70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518" name="Freeform 57">
                <a:extLst>
                  <a:ext uri="{FF2B5EF4-FFF2-40B4-BE49-F238E27FC236}">
                    <a16:creationId xmlns:a16="http://schemas.microsoft.com/office/drawing/2014/main" id="{3C6C8679-5D2D-A24A-B371-C4C1F50D1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" name="Freeform 58">
                <a:extLst>
                  <a:ext uri="{FF2B5EF4-FFF2-40B4-BE49-F238E27FC236}">
                    <a16:creationId xmlns:a16="http://schemas.microsoft.com/office/drawing/2014/main" id="{84C1EB21-DBAC-5D42-A7C0-5F245901D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" name="Oval 59">
                <a:extLst>
                  <a:ext uri="{FF2B5EF4-FFF2-40B4-BE49-F238E27FC236}">
                    <a16:creationId xmlns:a16="http://schemas.microsoft.com/office/drawing/2014/main" id="{D88785FB-A16E-B34D-8961-EB75C81E8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09"/>
                <a:ext cx="48" cy="1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529" name="Freeform 60">
                <a:extLst>
                  <a:ext uri="{FF2B5EF4-FFF2-40B4-BE49-F238E27FC236}">
                    <a16:creationId xmlns:a16="http://schemas.microsoft.com/office/drawing/2014/main" id="{137D376C-6C12-0648-BCAA-30DCACD94D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" name="AutoShape 61">
                <a:extLst>
                  <a:ext uri="{FF2B5EF4-FFF2-40B4-BE49-F238E27FC236}">
                    <a16:creationId xmlns:a16="http://schemas.microsoft.com/office/drawing/2014/main" id="{3524D490-AC16-CF4B-AAFE-EF4C666B3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531" name="AutoShape 62">
                <a:extLst>
                  <a:ext uri="{FF2B5EF4-FFF2-40B4-BE49-F238E27FC236}">
                    <a16:creationId xmlns:a16="http://schemas.microsoft.com/office/drawing/2014/main" id="{B279651A-6EBD-F542-B219-9B4C83AF4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1" cy="8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532" name="Oval 63">
                <a:extLst>
                  <a:ext uri="{FF2B5EF4-FFF2-40B4-BE49-F238E27FC236}">
                    <a16:creationId xmlns:a16="http://schemas.microsoft.com/office/drawing/2014/main" id="{15D5DA26-8982-F44B-A3F7-03FEC745A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1"/>
                <a:ext cx="161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533" name="Oval 64">
                <a:extLst>
                  <a:ext uri="{FF2B5EF4-FFF2-40B4-BE49-F238E27FC236}">
                    <a16:creationId xmlns:a16="http://schemas.microsoft.com/office/drawing/2014/main" id="{25B61B78-2AA0-A245-9C22-EC0A104A4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1"/>
                <a:ext cx="155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sp>
            <p:nvSpPr>
              <p:cNvPr id="534" name="Oval 65">
                <a:extLst>
                  <a:ext uri="{FF2B5EF4-FFF2-40B4-BE49-F238E27FC236}">
                    <a16:creationId xmlns:a16="http://schemas.microsoft.com/office/drawing/2014/main" id="{78934A6A-6F9D-5541-8897-F81821D1A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1"/>
                <a:ext cx="161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535" name="Rectangle 66">
                <a:extLst>
                  <a:ext uri="{FF2B5EF4-FFF2-40B4-BE49-F238E27FC236}">
                    <a16:creationId xmlns:a16="http://schemas.microsoft.com/office/drawing/2014/main" id="{4994117A-432E-094B-BF94-5385D43F9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6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grpSp>
          <p:nvGrpSpPr>
            <p:cNvPr id="544" name="Group 67">
              <a:extLst>
                <a:ext uri="{FF2B5EF4-FFF2-40B4-BE49-F238E27FC236}">
                  <a16:creationId xmlns:a16="http://schemas.microsoft.com/office/drawing/2014/main" id="{A6DA78F5-835E-D242-9B19-A42AE8C147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7853" y="976051"/>
              <a:ext cx="742950" cy="742950"/>
              <a:chOff x="-44" y="1473"/>
              <a:chExt cx="981" cy="1105"/>
            </a:xfrm>
          </p:grpSpPr>
          <p:pic>
            <p:nvPicPr>
              <p:cNvPr id="545" name="Picture 68" descr="desktop_computer_stylized_medium">
                <a:extLst>
                  <a:ext uri="{FF2B5EF4-FFF2-40B4-BE49-F238E27FC236}">
                    <a16:creationId xmlns:a16="http://schemas.microsoft.com/office/drawing/2014/main" id="{AF3FF2A0-2B19-2846-B88C-3A51C71882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6" name="Freeform 69">
                <a:extLst>
                  <a:ext uri="{FF2B5EF4-FFF2-40B4-BE49-F238E27FC236}">
                    <a16:creationId xmlns:a16="http://schemas.microsoft.com/office/drawing/2014/main" id="{77A4C668-554A-6C44-A4D3-0F6A27C1F48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378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  <p:bldP spid="279" grpId="0"/>
      <p:bldP spid="282" grpId="0" animBg="1"/>
      <p:bldP spid="284" grpId="0" animBg="1"/>
      <p:bldP spid="28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17" y="223762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</a:t>
            </a:r>
            <a:endParaRPr lang="en-US" sz="4400" dirty="0"/>
          </a:p>
        </p:txBody>
      </p:sp>
      <p:sp>
        <p:nvSpPr>
          <p:cNvPr id="272" name="Rectangle 3">
            <a:extLst>
              <a:ext uri="{FF2B5EF4-FFF2-40B4-BE49-F238E27FC236}">
                <a16:creationId xmlns:a16="http://schemas.microsoft.com/office/drawing/2014/main" id="{8CBA4EFF-1AC8-A245-B998-4DDACE8C36D2}"/>
              </a:ext>
            </a:extLst>
          </p:cNvPr>
          <p:cNvSpPr txBox="1">
            <a:spLocks noChangeArrowheads="1"/>
          </p:cNvSpPr>
          <p:nvPr/>
        </p:nvSpPr>
        <p:spPr>
          <a:xfrm>
            <a:off x="572119" y="1236917"/>
            <a:ext cx="11117107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 algn="ctr">
              <a:buNone/>
            </a:pPr>
            <a:r>
              <a:rPr lang="en-US" altLang="en-US" sz="3600" i="1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Key goal: </a:t>
            </a:r>
            <a:r>
              <a:rPr lang="en-US" altLang="en-US" sz="3600" dirty="0">
                <a:ea typeface="ＭＳ Ｐゴシック" panose="020B0600070205080204" pitchFamily="34" charset="-128"/>
              </a:rPr>
              <a:t>decreased delay in multi-object HTTP requests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FB527882-F34C-8945-BA16-5C2965DA6310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2142059"/>
            <a:ext cx="10654118" cy="3930449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indent="0">
              <a:buNone/>
            </a:pPr>
            <a:r>
              <a:rPr lang="en-US" altLang="en-US" sz="3200" i="1" u="sng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HTTP1.1:</a:t>
            </a:r>
            <a:r>
              <a:rPr lang="en-US" altLang="en-US" sz="3200" u="sng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</a:rPr>
              <a:t>introduced </a:t>
            </a:r>
            <a:r>
              <a:rPr lang="en-US" altLang="en-US" sz="3200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multiple, pipelined GETs</a:t>
            </a:r>
            <a:r>
              <a:rPr lang="en-US" altLang="en-US" sz="3200" dirty="0">
                <a:ea typeface="ＭＳ Ｐゴシック" panose="020B0600070205080204" pitchFamily="34" charset="-128"/>
              </a:rPr>
              <a:t> over single TCP connection</a:t>
            </a:r>
            <a:endParaRPr lang="en-US" altLang="en-US" sz="3200" b="1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server responds </a:t>
            </a:r>
            <a:r>
              <a:rPr lang="en-US" altLang="en-US" i="1" dirty="0">
                <a:ea typeface="ＭＳ Ｐゴシック" panose="020B0600070205080204" pitchFamily="34" charset="-128"/>
              </a:rPr>
              <a:t>in-order</a:t>
            </a:r>
            <a:r>
              <a:rPr lang="en-US" altLang="en-US" dirty="0">
                <a:ea typeface="ＭＳ Ｐゴシック" panose="020B0600070205080204" pitchFamily="34" charset="-128"/>
              </a:rPr>
              <a:t> (FCFS: first-come-first-served scheduling) to GET requests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with FCFS, small object may have to wait for transmission  (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head-of-line (HOL) blocking</a:t>
            </a:r>
            <a:r>
              <a:rPr lang="en-US" altLang="en-US" dirty="0">
                <a:ea typeface="ＭＳ Ｐゴシック" panose="020B0600070205080204" pitchFamily="34" charset="-128"/>
              </a:rPr>
              <a:t>) behind large object(s)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loss recovery (retransmitting lost TCP segments) stalls object transmission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6202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17" y="223762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</a:t>
            </a:r>
            <a:endParaRPr lang="en-US" sz="4400" dirty="0"/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9A8B785A-4E29-F546-8152-139D7CF7C8F9}"/>
              </a:ext>
            </a:extLst>
          </p:cNvPr>
          <p:cNvSpPr txBox="1">
            <a:spLocks noChangeArrowheads="1"/>
          </p:cNvSpPr>
          <p:nvPr/>
        </p:nvSpPr>
        <p:spPr>
          <a:xfrm>
            <a:off x="901486" y="2150525"/>
            <a:ext cx="10458375" cy="448727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indent="0">
              <a:buNone/>
            </a:pPr>
            <a:r>
              <a:rPr lang="en-US" altLang="en-US" sz="3200" i="1" u="sng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HTTP/2: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[RFC 7540, 2015] </a:t>
            </a:r>
            <a:r>
              <a:rPr lang="en-US" altLang="en-US" sz="3200" dirty="0">
                <a:ea typeface="ＭＳ Ｐゴシック" panose="020B0600070205080204" pitchFamily="34" charset="-128"/>
              </a:rPr>
              <a:t>increased flexibility at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server</a:t>
            </a:r>
            <a:r>
              <a:rPr lang="en-US" altLang="en-US" sz="3200" dirty="0">
                <a:ea typeface="ＭＳ Ｐゴシック" panose="020B0600070205080204" pitchFamily="34" charset="-128"/>
              </a:rPr>
              <a:t> in sending objects to client:</a:t>
            </a:r>
          </a:p>
          <a:p>
            <a:pPr marL="346075" indent="-280988"/>
            <a:r>
              <a:rPr lang="en-US" altLang="en-US" dirty="0">
                <a:ea typeface="ＭＳ Ｐゴシック" panose="020B0600070205080204" pitchFamily="34" charset="-128"/>
              </a:rPr>
              <a:t>methods, status codes, most header fields unchanged from HTTP 1.1</a:t>
            </a:r>
          </a:p>
          <a:p>
            <a:pPr marL="346075" indent="-280988"/>
            <a:r>
              <a:rPr lang="en-US" altLang="en-US" dirty="0">
                <a:ea typeface="ＭＳ Ｐゴシック" panose="020B0600070205080204" pitchFamily="34" charset="-128"/>
              </a:rPr>
              <a:t>transmission order of requested objects based on client-specified object priority </a:t>
            </a:r>
            <a:r>
              <a:rPr lang="en-US" altLang="en-US" sz="2400" dirty="0">
                <a:ea typeface="ＭＳ Ｐゴシック" panose="020B0600070205080204" pitchFamily="34" charset="-128"/>
              </a:rPr>
              <a:t>(not necessarily FCFS)</a:t>
            </a:r>
          </a:p>
          <a:p>
            <a:pPr marL="346075" indent="-280988"/>
            <a:r>
              <a:rPr lang="en-US" altLang="en-US" i="1" dirty="0">
                <a:ea typeface="ＭＳ Ｐゴシック" panose="020B0600070205080204" pitchFamily="34" charset="-128"/>
              </a:rPr>
              <a:t>push</a:t>
            </a:r>
            <a:r>
              <a:rPr lang="en-US" altLang="en-US" dirty="0">
                <a:ea typeface="ＭＳ Ｐゴシック" panose="020B0600070205080204" pitchFamily="34" charset="-128"/>
              </a:rPr>
              <a:t> unrequested objects to client</a:t>
            </a:r>
          </a:p>
          <a:p>
            <a:pPr marL="346075" indent="-280988"/>
            <a:r>
              <a:rPr lang="en-US" altLang="en-US" dirty="0">
                <a:ea typeface="ＭＳ Ｐゴシック" panose="020B0600070205080204" pitchFamily="34" charset="-128"/>
              </a:rPr>
              <a:t>divide objects into frames, schedule frames to mitigate HOL blocking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79D3858-EB11-8347-B284-0EA3928CF486}"/>
              </a:ext>
            </a:extLst>
          </p:cNvPr>
          <p:cNvSpPr txBox="1">
            <a:spLocks noChangeArrowheads="1"/>
          </p:cNvSpPr>
          <p:nvPr/>
        </p:nvSpPr>
        <p:spPr>
          <a:xfrm>
            <a:off x="572119" y="1236917"/>
            <a:ext cx="11117107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 algn="ctr">
              <a:buNone/>
            </a:pPr>
            <a:r>
              <a:rPr lang="en-US" altLang="en-US" sz="3600" i="1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Key goal: </a:t>
            </a:r>
            <a:r>
              <a:rPr lang="en-US" altLang="en-US" sz="3600" dirty="0">
                <a:ea typeface="ＭＳ Ｐゴシック" panose="020B0600070205080204" pitchFamily="34" charset="-128"/>
              </a:rPr>
              <a:t>decreased delay in multi-object HTTP requests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86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17" y="223762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 to HTTP/3</a:t>
            </a:r>
            <a:endParaRPr lang="en-US" sz="4400" dirty="0"/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9A8B785A-4E29-F546-8152-139D7CF7C8F9}"/>
              </a:ext>
            </a:extLst>
          </p:cNvPr>
          <p:cNvSpPr txBox="1">
            <a:spLocks noChangeArrowheads="1"/>
          </p:cNvSpPr>
          <p:nvPr/>
        </p:nvSpPr>
        <p:spPr>
          <a:xfrm>
            <a:off x="833751" y="1490127"/>
            <a:ext cx="10458375" cy="448727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5087" indent="0"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HTTP/2 over single TCP connection means:</a:t>
            </a:r>
          </a:p>
          <a:p>
            <a:pPr marL="346075" indent="-280988"/>
            <a:r>
              <a:rPr lang="en-US" altLang="en-US" sz="3200" dirty="0">
                <a:ea typeface="ＭＳ Ｐゴシック" panose="020B0600070205080204" pitchFamily="34" charset="-128"/>
              </a:rPr>
              <a:t>recovery from packet loss still stalls all object transmissions</a:t>
            </a:r>
          </a:p>
          <a:p>
            <a:pPr marL="688975" lvl="1" indent="-280988"/>
            <a:r>
              <a:rPr lang="en-US" altLang="en-US" sz="2800" dirty="0">
                <a:ea typeface="ＭＳ Ｐゴシック" panose="020B0600070205080204" pitchFamily="34" charset="-128"/>
              </a:rPr>
              <a:t>as in HTTP 1.1, browsers have incentive to open multiple parallel TCP connections to reduce stalling, increase overall throughput</a:t>
            </a:r>
          </a:p>
          <a:p>
            <a:pPr marL="346075" indent="-280988"/>
            <a:r>
              <a:rPr lang="en-US" altLang="en-US" sz="3200" dirty="0">
                <a:ea typeface="ＭＳ Ｐゴシック" panose="020B0600070205080204" pitchFamily="34" charset="-128"/>
              </a:rPr>
              <a:t>no security over vanilla TCP connection</a:t>
            </a:r>
          </a:p>
          <a:p>
            <a:pPr marL="346075" indent="-28098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HTTP/3: </a:t>
            </a:r>
            <a:r>
              <a:rPr lang="en-US" altLang="en-US" sz="3200" dirty="0">
                <a:ea typeface="ＭＳ Ｐゴシック" panose="020B0600070205080204" pitchFamily="34" charset="-128"/>
              </a:rPr>
              <a:t>adds security, per object error- and congestion-control (more pipelining) over UDP</a:t>
            </a:r>
          </a:p>
          <a:p>
            <a:pPr marL="688975" lvl="1" indent="-280988"/>
            <a:r>
              <a:rPr lang="en-US" altLang="en-US" sz="2800" dirty="0">
                <a:ea typeface="ＭＳ Ｐゴシック" panose="020B0600070205080204" pitchFamily="34" charset="-128"/>
              </a:rPr>
              <a:t>more on HTTP/3 in transport layer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944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HTTP overview</a:t>
            </a:r>
            <a:endParaRPr lang="en-US" sz="4400" dirty="0"/>
          </a:p>
        </p:txBody>
      </p:sp>
      <p:sp>
        <p:nvSpPr>
          <p:cNvPr id="71" name="Rectangle 3">
            <a:extLst>
              <a:ext uri="{FF2B5EF4-FFF2-40B4-BE49-F238E27FC236}">
                <a16:creationId xmlns:a16="http://schemas.microsoft.com/office/drawing/2014/main" id="{D0A9535F-9718-644A-A429-D02A2397C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9" y="1608374"/>
            <a:ext cx="5988172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en-US" sz="3200" kern="0" dirty="0">
                <a:solidFill>
                  <a:srgbClr val="CC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HTTP: hypertext transfer protocol</a:t>
            </a:r>
          </a:p>
          <a:p>
            <a:pPr>
              <a:lnSpc>
                <a:spcPct val="75000"/>
              </a:lnSpc>
            </a:pPr>
            <a:r>
              <a:rPr lang="en-US" altLang="en-US" sz="3200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Web’</a:t>
            </a:r>
            <a:r>
              <a:rPr lang="en-US" altLang="ja-JP" sz="3200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application-layer protocol</a:t>
            </a:r>
          </a:p>
          <a:p>
            <a:pPr>
              <a:lnSpc>
                <a:spcPct val="75000"/>
              </a:lnSpc>
            </a:pPr>
            <a:r>
              <a:rPr lang="en-US" altLang="en-US" sz="3200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client/server model: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en-US" sz="2800" i="1" kern="0" dirty="0">
                <a:solidFill>
                  <a:srgbClr val="CC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client</a:t>
            </a:r>
            <a:r>
              <a:rPr lang="en-US" altLang="en-US" sz="2800" i="1" kern="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:</a:t>
            </a:r>
            <a:r>
              <a:rPr lang="en-US" altLang="en-US" sz="2800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browser that requests, receives, (using HTTP protocol) and </a:t>
            </a:r>
            <a:r>
              <a:rPr lang="ja-JP" altLang="en-US" sz="2800" kern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ja-JP" sz="2800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displays</a:t>
            </a:r>
            <a:r>
              <a:rPr lang="ja-JP" altLang="en-US" sz="2800" kern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r>
              <a:rPr lang="en-US" altLang="ja-JP" sz="2800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Web objects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en-US" sz="2800" i="1" kern="0" dirty="0">
                <a:solidFill>
                  <a:srgbClr val="CC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server:</a:t>
            </a:r>
            <a:r>
              <a:rPr lang="en-US" altLang="en-US" sz="2800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Web server sends (using HTTP protocol) objects in response to requests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endParaRPr lang="en-US" altLang="en-US" sz="3200" kern="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75" name="Group 35">
            <a:extLst>
              <a:ext uri="{FF2B5EF4-FFF2-40B4-BE49-F238E27FC236}">
                <a16:creationId xmlns:a16="http://schemas.microsoft.com/office/drawing/2014/main" id="{9F18C3DA-1F75-254F-8252-0752283DD6D8}"/>
              </a:ext>
            </a:extLst>
          </p:cNvPr>
          <p:cNvGrpSpPr>
            <a:grpSpLocks/>
          </p:cNvGrpSpPr>
          <p:nvPr/>
        </p:nvGrpSpPr>
        <p:grpSpPr bwMode="auto">
          <a:xfrm>
            <a:off x="8129954" y="2391117"/>
            <a:ext cx="2101850" cy="946150"/>
            <a:chOff x="3640" y="1346"/>
            <a:chExt cx="1324" cy="596"/>
          </a:xfrm>
        </p:grpSpPr>
        <p:sp>
          <p:nvSpPr>
            <p:cNvPr id="76" name="Line 19">
              <a:extLst>
                <a:ext uri="{FF2B5EF4-FFF2-40B4-BE49-F238E27FC236}">
                  <a16:creationId xmlns:a16="http://schemas.microsoft.com/office/drawing/2014/main" id="{32A5B725-224A-8641-84D7-5E247267A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7" name="Text Box 24">
              <a:extLst>
                <a:ext uri="{FF2B5EF4-FFF2-40B4-BE49-F238E27FC236}">
                  <a16:creationId xmlns:a16="http://schemas.microsoft.com/office/drawing/2014/main" id="{AFF1AA49-1EC5-FD4D-A4C7-4E97FBE8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HTTP request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78" name="Group 36">
            <a:extLst>
              <a:ext uri="{FF2B5EF4-FFF2-40B4-BE49-F238E27FC236}">
                <a16:creationId xmlns:a16="http://schemas.microsoft.com/office/drawing/2014/main" id="{CCF7DC4F-F784-E14E-9279-0C9C13F3B891}"/>
              </a:ext>
            </a:extLst>
          </p:cNvPr>
          <p:cNvGrpSpPr>
            <a:grpSpLocks/>
          </p:cNvGrpSpPr>
          <p:nvPr/>
        </p:nvGrpSpPr>
        <p:grpSpPr bwMode="auto">
          <a:xfrm>
            <a:off x="8241079" y="2599080"/>
            <a:ext cx="1971675" cy="904875"/>
            <a:chOff x="4141" y="394"/>
            <a:chExt cx="1242" cy="570"/>
          </a:xfrm>
        </p:grpSpPr>
        <p:sp>
          <p:nvSpPr>
            <p:cNvPr id="79" name="Line 20">
              <a:extLst>
                <a:ext uri="{FF2B5EF4-FFF2-40B4-BE49-F238E27FC236}">
                  <a16:creationId xmlns:a16="http://schemas.microsoft.com/office/drawing/2014/main" id="{162E51BA-C1E2-004B-832B-C97F73DD43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8A281BFE-8385-CA42-BA62-2631AB1C4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HTTP response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1" name="Group 37">
            <a:extLst>
              <a:ext uri="{FF2B5EF4-FFF2-40B4-BE49-F238E27FC236}">
                <a16:creationId xmlns:a16="http://schemas.microsoft.com/office/drawing/2014/main" id="{75AC8EC6-FB97-154F-8581-1A51362C9E51}"/>
              </a:ext>
            </a:extLst>
          </p:cNvPr>
          <p:cNvGrpSpPr>
            <a:grpSpLocks/>
          </p:cNvGrpSpPr>
          <p:nvPr/>
        </p:nvGrpSpPr>
        <p:grpSpPr bwMode="auto">
          <a:xfrm rot="-3183056">
            <a:off x="8106142" y="3884955"/>
            <a:ext cx="2101850" cy="946150"/>
            <a:chOff x="3640" y="1346"/>
            <a:chExt cx="1324" cy="596"/>
          </a:xfrm>
        </p:grpSpPr>
        <p:sp>
          <p:nvSpPr>
            <p:cNvPr id="82" name="Line 19">
              <a:extLst>
                <a:ext uri="{FF2B5EF4-FFF2-40B4-BE49-F238E27FC236}">
                  <a16:creationId xmlns:a16="http://schemas.microsoft.com/office/drawing/2014/main" id="{69FABD09-8D01-A244-A69C-7220481CA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3" name="Text Box 24">
              <a:extLst>
                <a:ext uri="{FF2B5EF4-FFF2-40B4-BE49-F238E27FC236}">
                  <a16:creationId xmlns:a16="http://schemas.microsoft.com/office/drawing/2014/main" id="{96F64D17-51D6-0A4A-BDA6-07C403F43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HTTP request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4" name="Group 40">
            <a:extLst>
              <a:ext uri="{FF2B5EF4-FFF2-40B4-BE49-F238E27FC236}">
                <a16:creationId xmlns:a16="http://schemas.microsoft.com/office/drawing/2014/main" id="{B9736B82-D8C5-DA43-B8F2-093DA6AB6E5D}"/>
              </a:ext>
            </a:extLst>
          </p:cNvPr>
          <p:cNvGrpSpPr>
            <a:grpSpLocks/>
          </p:cNvGrpSpPr>
          <p:nvPr/>
        </p:nvGrpSpPr>
        <p:grpSpPr bwMode="auto">
          <a:xfrm rot="-3264937">
            <a:off x="8152179" y="4124667"/>
            <a:ext cx="1971675" cy="904875"/>
            <a:chOff x="4141" y="394"/>
            <a:chExt cx="1242" cy="570"/>
          </a:xfrm>
        </p:grpSpPr>
        <p:sp>
          <p:nvSpPr>
            <p:cNvPr id="85" name="Line 20">
              <a:extLst>
                <a:ext uri="{FF2B5EF4-FFF2-40B4-BE49-F238E27FC236}">
                  <a16:creationId xmlns:a16="http://schemas.microsoft.com/office/drawing/2014/main" id="{1D55C3D5-A428-CC44-8B43-7C6CB47D0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6" name="Text Box 26">
              <a:extLst>
                <a:ext uri="{FF2B5EF4-FFF2-40B4-BE49-F238E27FC236}">
                  <a16:creationId xmlns:a16="http://schemas.microsoft.com/office/drawing/2014/main" id="{98847E99-AF68-1F43-AC46-9AD80D645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HTTP response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67724E3-B9EF-784C-81CF-0208D90CEEBE}"/>
              </a:ext>
            </a:extLst>
          </p:cNvPr>
          <p:cNvGrpSpPr/>
          <p:nvPr/>
        </p:nvGrpSpPr>
        <p:grpSpPr>
          <a:xfrm>
            <a:off x="7046475" y="4540592"/>
            <a:ext cx="2210665" cy="1578194"/>
            <a:chOff x="7046475" y="4540592"/>
            <a:chExt cx="2210665" cy="1578194"/>
          </a:xfrm>
        </p:grpSpPr>
        <p:sp>
          <p:nvSpPr>
            <p:cNvPr id="74" name="Text Box 23">
              <a:extLst>
                <a:ext uri="{FF2B5EF4-FFF2-40B4-BE49-F238E27FC236}">
                  <a16:creationId xmlns:a16="http://schemas.microsoft.com/office/drawing/2014/main" id="{61B2A806-9EFC-9449-97BE-336492E83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6475" y="5472455"/>
              <a:ext cx="221066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iPhone running</a:t>
              </a:r>
            </a:p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Safari browser</a:t>
              </a:r>
              <a:endPara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pic>
          <p:nvPicPr>
            <p:cNvPr id="87" name="Picture 43" descr="iphone_stylized_small">
              <a:extLst>
                <a:ext uri="{FF2B5EF4-FFF2-40B4-BE49-F238E27FC236}">
                  <a16:creationId xmlns:a16="http://schemas.microsoft.com/office/drawing/2014/main" id="{D1E934F1-FF6C-B341-A221-38110724AC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4179" y="4540592"/>
              <a:ext cx="382588" cy="917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5E3F8E5-5BB6-9F4D-BD7D-96E3FCFF937E}"/>
              </a:ext>
            </a:extLst>
          </p:cNvPr>
          <p:cNvGrpSpPr/>
          <p:nvPr/>
        </p:nvGrpSpPr>
        <p:grpSpPr>
          <a:xfrm>
            <a:off x="6584832" y="1722780"/>
            <a:ext cx="2270564" cy="1610628"/>
            <a:chOff x="6584832" y="1722780"/>
            <a:chExt cx="2270564" cy="1610628"/>
          </a:xfrm>
        </p:grpSpPr>
        <p:sp>
          <p:nvSpPr>
            <p:cNvPr id="72" name="Text Box 7">
              <a:extLst>
                <a:ext uri="{FF2B5EF4-FFF2-40B4-BE49-F238E27FC236}">
                  <a16:creationId xmlns:a16="http://schemas.microsoft.com/office/drawing/2014/main" id="{EE5DED9F-E1C4-F34D-899C-5E5BAFDAD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4832" y="2687077"/>
              <a:ext cx="227056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PC running</a:t>
              </a:r>
            </a:p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Firefox browser</a:t>
              </a:r>
              <a:endPara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grpSp>
          <p:nvGrpSpPr>
            <p:cNvPr id="88" name="Group 44">
              <a:extLst>
                <a:ext uri="{FF2B5EF4-FFF2-40B4-BE49-F238E27FC236}">
                  <a16:creationId xmlns:a16="http://schemas.microsoft.com/office/drawing/2014/main" id="{9EAD6FC3-A72E-8241-AA6C-FE53B680C4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09192" y="1722780"/>
              <a:ext cx="1066800" cy="1079500"/>
              <a:chOff x="-44" y="1473"/>
              <a:chExt cx="981" cy="1105"/>
            </a:xfrm>
          </p:grpSpPr>
          <p:pic>
            <p:nvPicPr>
              <p:cNvPr id="89" name="Picture 45" descr="desktop_computer_stylized_medium">
                <a:extLst>
                  <a:ext uri="{FF2B5EF4-FFF2-40B4-BE49-F238E27FC236}">
                    <a16:creationId xmlns:a16="http://schemas.microsoft.com/office/drawing/2014/main" id="{1ADDC1FA-6D07-3F4E-8F74-21843504B2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" name="Freeform 46">
                <a:extLst>
                  <a:ext uri="{FF2B5EF4-FFF2-40B4-BE49-F238E27FC236}">
                    <a16:creationId xmlns:a16="http://schemas.microsoft.com/office/drawing/2014/main" id="{42A6104A-05E4-B94E-8AC8-1F8524B85F7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46FA54E-9DBE-BF46-9FA4-0BD5D56FE85D}"/>
              </a:ext>
            </a:extLst>
          </p:cNvPr>
          <p:cNvGrpSpPr/>
          <p:nvPr/>
        </p:nvGrpSpPr>
        <p:grpSpPr>
          <a:xfrm>
            <a:off x="9655810" y="2888005"/>
            <a:ext cx="2414547" cy="2197950"/>
            <a:chOff x="9655810" y="2888005"/>
            <a:chExt cx="2414547" cy="2197950"/>
          </a:xfrm>
        </p:grpSpPr>
        <p:sp>
          <p:nvSpPr>
            <p:cNvPr id="73" name="Text Box 9">
              <a:extLst>
                <a:ext uri="{FF2B5EF4-FFF2-40B4-BE49-F238E27FC236}">
                  <a16:creationId xmlns:a16="http://schemas.microsoft.com/office/drawing/2014/main" id="{1DB0406D-8424-A242-88CD-CF99DD0C8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5810" y="4162625"/>
              <a:ext cx="241454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server running</a:t>
              </a:r>
            </a:p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Apache Web</a:t>
              </a:r>
            </a:p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server</a:t>
              </a:r>
              <a:endPara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grpSp>
          <p:nvGrpSpPr>
            <p:cNvPr id="91" name="Group 47">
              <a:extLst>
                <a:ext uri="{FF2B5EF4-FFF2-40B4-BE49-F238E27FC236}">
                  <a16:creationId xmlns:a16="http://schemas.microsoft.com/office/drawing/2014/main" id="{1578750D-9ADE-FF47-A035-3F58F7F95E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30217" y="2888005"/>
              <a:ext cx="695325" cy="1282700"/>
              <a:chOff x="4140" y="429"/>
              <a:chExt cx="1425" cy="2396"/>
            </a:xfrm>
          </p:grpSpPr>
          <p:sp>
            <p:nvSpPr>
              <p:cNvPr id="92" name="Freeform 48">
                <a:extLst>
                  <a:ext uri="{FF2B5EF4-FFF2-40B4-BE49-F238E27FC236}">
                    <a16:creationId xmlns:a16="http://schemas.microsoft.com/office/drawing/2014/main" id="{30FC1D0E-933E-6B40-9A42-0E9717238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3" name="Rectangle 49">
                <a:extLst>
                  <a:ext uri="{FF2B5EF4-FFF2-40B4-BE49-F238E27FC236}">
                    <a16:creationId xmlns:a16="http://schemas.microsoft.com/office/drawing/2014/main" id="{B5655423-6CF0-CD49-B3A9-063B782C1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429"/>
                <a:ext cx="1048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4" name="Freeform 50">
                <a:extLst>
                  <a:ext uri="{FF2B5EF4-FFF2-40B4-BE49-F238E27FC236}">
                    <a16:creationId xmlns:a16="http://schemas.microsoft.com/office/drawing/2014/main" id="{A0AC0D67-FA58-B147-A1DC-191134726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5" name="Freeform 51">
                <a:extLst>
                  <a:ext uri="{FF2B5EF4-FFF2-40B4-BE49-F238E27FC236}">
                    <a16:creationId xmlns:a16="http://schemas.microsoft.com/office/drawing/2014/main" id="{DE00B670-08D8-5142-A593-67DE6409B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6" name="Rectangle 52">
                <a:extLst>
                  <a:ext uri="{FF2B5EF4-FFF2-40B4-BE49-F238E27FC236}">
                    <a16:creationId xmlns:a16="http://schemas.microsoft.com/office/drawing/2014/main" id="{C0F46C25-0562-1D41-A932-B4DCFBC60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5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97" name="Group 53">
                <a:extLst>
                  <a:ext uri="{FF2B5EF4-FFF2-40B4-BE49-F238E27FC236}">
                    <a16:creationId xmlns:a16="http://schemas.microsoft.com/office/drawing/2014/main" id="{42D2ADD9-FBDF-B348-8727-B1428057A1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22" name="AutoShape 54">
                  <a:extLst>
                    <a:ext uri="{FF2B5EF4-FFF2-40B4-BE49-F238E27FC236}">
                      <a16:creationId xmlns:a16="http://schemas.microsoft.com/office/drawing/2014/main" id="{B3A024BC-0571-B343-B957-96A9956CB1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9"/>
                  <a:ext cx="727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23" name="AutoShape 55">
                  <a:extLst>
                    <a:ext uri="{FF2B5EF4-FFF2-40B4-BE49-F238E27FC236}">
                      <a16:creationId xmlns:a16="http://schemas.microsoft.com/office/drawing/2014/main" id="{BCE631BE-5109-0446-9778-CCBD1DF0A6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6"/>
                  <a:ext cx="694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98" name="Rectangle 56">
                <a:extLst>
                  <a:ext uri="{FF2B5EF4-FFF2-40B4-BE49-F238E27FC236}">
                    <a16:creationId xmlns:a16="http://schemas.microsoft.com/office/drawing/2014/main" id="{5D3DFADC-1C8D-AF4C-85AA-0F7A2C55C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5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99" name="Group 57">
                <a:extLst>
                  <a:ext uri="{FF2B5EF4-FFF2-40B4-BE49-F238E27FC236}">
                    <a16:creationId xmlns:a16="http://schemas.microsoft.com/office/drawing/2014/main" id="{C1D33EC1-1E29-8544-B98D-73191F02F7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20" name="AutoShape 58">
                  <a:extLst>
                    <a:ext uri="{FF2B5EF4-FFF2-40B4-BE49-F238E27FC236}">
                      <a16:creationId xmlns:a16="http://schemas.microsoft.com/office/drawing/2014/main" id="{82D153A1-613C-9C4E-A2C0-B1C929BC01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23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21" name="AutoShape 59">
                  <a:extLst>
                    <a:ext uri="{FF2B5EF4-FFF2-40B4-BE49-F238E27FC236}">
                      <a16:creationId xmlns:a16="http://schemas.microsoft.com/office/drawing/2014/main" id="{F147FCC4-6131-8F44-A906-F0D80C4D72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8"/>
                  <a:ext cx="690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00" name="Rectangle 60">
                <a:extLst>
                  <a:ext uri="{FF2B5EF4-FFF2-40B4-BE49-F238E27FC236}">
                    <a16:creationId xmlns:a16="http://schemas.microsoft.com/office/drawing/2014/main" id="{85C735FA-9571-F248-9BA5-6CDBDBE01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8" y="1357"/>
                <a:ext cx="595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1" name="Rectangle 61">
                <a:extLst>
                  <a:ext uri="{FF2B5EF4-FFF2-40B4-BE49-F238E27FC236}">
                    <a16:creationId xmlns:a16="http://schemas.microsoft.com/office/drawing/2014/main" id="{5812C6A4-3EC0-A249-9E63-F46527542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5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02" name="Group 62">
                <a:extLst>
                  <a:ext uri="{FF2B5EF4-FFF2-40B4-BE49-F238E27FC236}">
                    <a16:creationId xmlns:a16="http://schemas.microsoft.com/office/drawing/2014/main" id="{7E620A9B-CBE1-F240-88FD-5855746633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18" name="AutoShape 63">
                  <a:extLst>
                    <a:ext uri="{FF2B5EF4-FFF2-40B4-BE49-F238E27FC236}">
                      <a16:creationId xmlns:a16="http://schemas.microsoft.com/office/drawing/2014/main" id="{042898BA-1F4B-D343-83D2-32F6B871E1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19" name="AutoShape 64">
                  <a:extLst>
                    <a:ext uri="{FF2B5EF4-FFF2-40B4-BE49-F238E27FC236}">
                      <a16:creationId xmlns:a16="http://schemas.microsoft.com/office/drawing/2014/main" id="{43D7819E-9A5B-E741-ACC4-82E6487AE3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03" name="Freeform 65">
                <a:extLst>
                  <a:ext uri="{FF2B5EF4-FFF2-40B4-BE49-F238E27FC236}">
                    <a16:creationId xmlns:a16="http://schemas.microsoft.com/office/drawing/2014/main" id="{7CC2BA69-A482-5D4B-8CA5-B5AC73726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04" name="Group 66">
                <a:extLst>
                  <a:ext uri="{FF2B5EF4-FFF2-40B4-BE49-F238E27FC236}">
                    <a16:creationId xmlns:a16="http://schemas.microsoft.com/office/drawing/2014/main" id="{F21B3CA3-EDB9-ED4A-9790-00B6351372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16" name="AutoShape 67">
                  <a:extLst>
                    <a:ext uri="{FF2B5EF4-FFF2-40B4-BE49-F238E27FC236}">
                      <a16:creationId xmlns:a16="http://schemas.microsoft.com/office/drawing/2014/main" id="{9EDB1FCF-F653-F642-8D80-BF382D9E0C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17" name="AutoShape 68">
                  <a:extLst>
                    <a:ext uri="{FF2B5EF4-FFF2-40B4-BE49-F238E27FC236}">
                      <a16:creationId xmlns:a16="http://schemas.microsoft.com/office/drawing/2014/main" id="{609BFCAD-4861-EE43-8362-EA6C485563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3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05" name="Rectangle 69">
                <a:extLst>
                  <a:ext uri="{FF2B5EF4-FFF2-40B4-BE49-F238E27FC236}">
                    <a16:creationId xmlns:a16="http://schemas.microsoft.com/office/drawing/2014/main" id="{5D47278C-43D3-204F-86FD-15B202090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32"/>
                <a:ext cx="68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6" name="Freeform 70">
                <a:extLst>
                  <a:ext uri="{FF2B5EF4-FFF2-40B4-BE49-F238E27FC236}">
                    <a16:creationId xmlns:a16="http://schemas.microsoft.com/office/drawing/2014/main" id="{C4685EB6-AA09-4243-9AED-1759E88D1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7" name="Freeform 71">
                <a:extLst>
                  <a:ext uri="{FF2B5EF4-FFF2-40B4-BE49-F238E27FC236}">
                    <a16:creationId xmlns:a16="http://schemas.microsoft.com/office/drawing/2014/main" id="{F8013113-6639-D746-8787-464D70E73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8" name="Oval 72">
                <a:extLst>
                  <a:ext uri="{FF2B5EF4-FFF2-40B4-BE49-F238E27FC236}">
                    <a16:creationId xmlns:a16="http://schemas.microsoft.com/office/drawing/2014/main" id="{BAF4B182-B231-9044-AFF9-C80B2E27F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2611"/>
                <a:ext cx="49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9" name="Freeform 73">
                <a:extLst>
                  <a:ext uri="{FF2B5EF4-FFF2-40B4-BE49-F238E27FC236}">
                    <a16:creationId xmlns:a16="http://schemas.microsoft.com/office/drawing/2014/main" id="{5BF1720C-9B23-A442-9078-1CB2D3EAD1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0" name="AutoShape 74">
                <a:extLst>
                  <a:ext uri="{FF2B5EF4-FFF2-40B4-BE49-F238E27FC236}">
                    <a16:creationId xmlns:a16="http://schemas.microsoft.com/office/drawing/2014/main" id="{5C72D219-90B2-E948-8C51-2DF4C76E6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1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1" name="AutoShape 75">
                <a:extLst>
                  <a:ext uri="{FF2B5EF4-FFF2-40B4-BE49-F238E27FC236}">
                    <a16:creationId xmlns:a16="http://schemas.microsoft.com/office/drawing/2014/main" id="{83107432-CCDD-3F4A-A673-5C965AB66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2712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2" name="Oval 76">
                <a:extLst>
                  <a:ext uri="{FF2B5EF4-FFF2-40B4-BE49-F238E27FC236}">
                    <a16:creationId xmlns:a16="http://schemas.microsoft.com/office/drawing/2014/main" id="{93D83AE9-CB35-4043-B0A0-1FFA79087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3" name="Oval 77">
                <a:extLst>
                  <a:ext uri="{FF2B5EF4-FFF2-40B4-BE49-F238E27FC236}">
                    <a16:creationId xmlns:a16="http://schemas.microsoft.com/office/drawing/2014/main" id="{C8BA1D5C-380B-5844-9DFE-FB0350399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2383"/>
                <a:ext cx="163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4" name="Oval 78">
                <a:extLst>
                  <a:ext uri="{FF2B5EF4-FFF2-40B4-BE49-F238E27FC236}">
                    <a16:creationId xmlns:a16="http://schemas.microsoft.com/office/drawing/2014/main" id="{EF0EACD3-D07B-0F4F-BB94-4F2D63912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80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5" name="Rectangle 79">
                <a:extLst>
                  <a:ext uri="{FF2B5EF4-FFF2-40B4-BE49-F238E27FC236}">
                    <a16:creationId xmlns:a16="http://schemas.microsoft.com/office/drawing/2014/main" id="{C545DB8D-EFCD-9A46-858D-A246B93C7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5"/>
                <a:ext cx="88" cy="76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5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6F16EAD-947A-F745-A3C4-3EFB3BE96F80}"/>
              </a:ext>
            </a:extLst>
          </p:cNvPr>
          <p:cNvGrpSpPr/>
          <p:nvPr/>
        </p:nvGrpSpPr>
        <p:grpSpPr>
          <a:xfrm>
            <a:off x="5108787" y="6105145"/>
            <a:ext cx="6892924" cy="461665"/>
            <a:chOff x="5108787" y="6105145"/>
            <a:chExt cx="6892924" cy="4616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95F0DE-1176-C941-8748-FA6DBE05DDE2}"/>
                </a:ext>
              </a:extLst>
            </p:cNvPr>
            <p:cNvSpPr txBox="1"/>
            <p:nvPr/>
          </p:nvSpPr>
          <p:spPr>
            <a:xfrm>
              <a:off x="5108787" y="6105145"/>
              <a:ext cx="6892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Video: 2020, J.F. Kurose, All Rights Reserved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Powerpoint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 1996-2020, J.F. Kurose, K.W. Ross, All Rights Reserved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DFF3FB4-0243-904E-82A0-58B319486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28246" y="6178318"/>
              <a:ext cx="125836" cy="16022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ED2D1A-6CC2-5449-8FA1-0BC8EF764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6647" y="6354452"/>
              <a:ext cx="125836" cy="160221"/>
            </a:xfrm>
            <a:prstGeom prst="rect">
              <a:avLst/>
            </a:prstGeom>
          </p:spPr>
        </p:pic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71B6935F-79C8-8149-92D9-066456A437E6}"/>
              </a:ext>
            </a:extLst>
          </p:cNvPr>
          <p:cNvSpPr txBox="1">
            <a:spLocks/>
          </p:cNvSpPr>
          <p:nvPr/>
        </p:nvSpPr>
        <p:spPr>
          <a:xfrm>
            <a:off x="724908" y="518072"/>
            <a:ext cx="6551791" cy="1116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6000" dirty="0">
                <a:cs typeface="Calibri" panose="020F0502020204030204" pitchFamily="34" charset="0"/>
              </a:rPr>
              <a:t>Application Layer</a:t>
            </a:r>
            <a:endParaRPr lang="en-US" sz="600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34B68FE-1BAC-664B-9403-D0CE825EF2E3}"/>
              </a:ext>
            </a:extLst>
          </p:cNvPr>
          <p:cNvSpPr txBox="1">
            <a:spLocks/>
          </p:cNvSpPr>
          <p:nvPr/>
        </p:nvSpPr>
        <p:spPr>
          <a:xfrm>
            <a:off x="809241" y="1870563"/>
            <a:ext cx="7032051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Principles of network applications</a:t>
            </a:r>
          </a:p>
          <a:p>
            <a:pPr marL="347663" indent="-347663">
              <a:defRPr/>
            </a:pPr>
            <a:r>
              <a:rPr lang="en-US" sz="3200" dirty="0">
                <a:cs typeface="Calibri" panose="020F0502020204030204" pitchFamily="34" charset="0"/>
              </a:rPr>
              <a:t>Web and HTTP </a:t>
            </a:r>
            <a:r>
              <a:rPr lang="en-US" sz="2400" dirty="0">
                <a:cs typeface="Calibri" panose="020F0502020204030204" pitchFamily="34" charset="0"/>
              </a:rPr>
              <a:t>(part 2)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E-mail, SMTP, IMAP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The Domain Name System: 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video streaming, CDNs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 marL="401638" indent="-401638">
              <a:defRPr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36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HTTP overview (continued)</a:t>
            </a:r>
            <a:endParaRPr lang="en-US" sz="4400" dirty="0"/>
          </a:p>
        </p:txBody>
      </p:sp>
      <p:sp>
        <p:nvSpPr>
          <p:cNvPr id="64" name="Rectangle 3">
            <a:extLst>
              <a:ext uri="{FF2B5EF4-FFF2-40B4-BE49-F238E27FC236}">
                <a16:creationId xmlns:a16="http://schemas.microsoft.com/office/drawing/2014/main" id="{FA4476ED-595B-8542-B50D-C134553D5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614" y="1548630"/>
            <a:ext cx="555148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sz="3200" i="1" kern="0" dirty="0">
                <a:solidFill>
                  <a:srgbClr val="CC0000"/>
                </a:solidFill>
                <a:latin typeface="+mn-lt"/>
              </a:rPr>
              <a:t>HTTP uses TCP:</a:t>
            </a:r>
          </a:p>
          <a:p>
            <a:pPr marL="233363" indent="-233363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kern="0" dirty="0">
                <a:latin typeface="+mn-lt"/>
              </a:rPr>
              <a:t>client initiates TCP connection (creates socket) to server,  port 80</a:t>
            </a:r>
          </a:p>
          <a:p>
            <a:pPr marL="233363" indent="-233363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kern="0" dirty="0">
                <a:latin typeface="+mn-lt"/>
              </a:rPr>
              <a:t>server accepts TCP connection from client</a:t>
            </a:r>
          </a:p>
          <a:p>
            <a:pPr marL="233363" indent="-233363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kern="0" dirty="0">
                <a:latin typeface="+mn-lt"/>
              </a:rPr>
              <a:t>HTTP messages (application-layer protocol messages) exchanged between browser (HTTP client) and Web server (HTTP server)</a:t>
            </a:r>
          </a:p>
          <a:p>
            <a:pPr marL="233363" indent="-233363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kern="0" dirty="0">
                <a:latin typeface="+mn-lt"/>
              </a:rPr>
              <a:t>TCP connection closed</a:t>
            </a:r>
          </a:p>
        </p:txBody>
      </p:sp>
      <p:sp>
        <p:nvSpPr>
          <p:cNvPr id="65" name="Rectangle 4">
            <a:extLst>
              <a:ext uri="{FF2B5EF4-FFF2-40B4-BE49-F238E27FC236}">
                <a16:creationId xmlns:a16="http://schemas.microsoft.com/office/drawing/2014/main" id="{1CC4B9E5-1262-0749-B776-9A1B21976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9801" y="1582098"/>
            <a:ext cx="5053013" cy="1705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en-US" sz="3200" i="1" kern="0" dirty="0">
                <a:solidFill>
                  <a:srgbClr val="CC0000"/>
                </a:solidFill>
                <a:latin typeface="+mn-lt"/>
                <a:ea typeface="ＭＳ Ｐゴシック" panose="020B0600070205080204" pitchFamily="34" charset="-128"/>
              </a:rPr>
              <a:t>HTTP is </a:t>
            </a:r>
            <a:r>
              <a:rPr lang="ja-JP" altLang="en-US" sz="3200" i="1" kern="0">
                <a:solidFill>
                  <a:srgbClr val="CC0000"/>
                </a:solidFill>
                <a:latin typeface="+mn-lt"/>
                <a:ea typeface="ＭＳ Ｐゴシック" panose="020B0600070205080204" pitchFamily="34" charset="-128"/>
              </a:rPr>
              <a:t>“</a:t>
            </a:r>
            <a:r>
              <a:rPr lang="en-US" altLang="ja-JP" sz="3200" i="1" kern="0" dirty="0">
                <a:solidFill>
                  <a:srgbClr val="CC0000"/>
                </a:solidFill>
                <a:latin typeface="+mn-lt"/>
                <a:ea typeface="ＭＳ Ｐゴシック" panose="020B0600070205080204" pitchFamily="34" charset="-128"/>
              </a:rPr>
              <a:t>stateless</a:t>
            </a:r>
            <a:r>
              <a:rPr lang="ja-JP" altLang="en-US" sz="3200" i="1" kern="0">
                <a:solidFill>
                  <a:srgbClr val="CC0000"/>
                </a:solidFill>
                <a:latin typeface="+mn-lt"/>
                <a:ea typeface="ＭＳ Ｐゴシック" panose="020B0600070205080204" pitchFamily="34" charset="-128"/>
              </a:rPr>
              <a:t>”</a:t>
            </a:r>
            <a:endParaRPr lang="en-US" altLang="ja-JP" sz="3200" i="1" kern="0" dirty="0">
              <a:solidFill>
                <a:srgbClr val="CC0000"/>
              </a:solidFill>
              <a:latin typeface="+mn-lt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server maintains</a:t>
            </a:r>
            <a:r>
              <a:rPr lang="en-US" altLang="en-US" i="1" kern="0" dirty="0">
                <a:latin typeface="+mn-lt"/>
                <a:ea typeface="ＭＳ Ｐゴシック" panose="020B0600070205080204" pitchFamily="34" charset="-128"/>
              </a:rPr>
              <a:t> no </a:t>
            </a:r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information about past client requests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94DB0D-84CB-6F41-9F45-5FA35ED2C87F}"/>
              </a:ext>
            </a:extLst>
          </p:cNvPr>
          <p:cNvGrpSpPr/>
          <p:nvPr/>
        </p:nvGrpSpPr>
        <p:grpSpPr>
          <a:xfrm>
            <a:off x="6909802" y="3209500"/>
            <a:ext cx="5282198" cy="3248103"/>
            <a:chOff x="6909802" y="3209500"/>
            <a:chExt cx="5282198" cy="3248103"/>
          </a:xfrm>
        </p:grpSpPr>
        <p:sp>
          <p:nvSpPr>
            <p:cNvPr id="63" name="Rectangle 9">
              <a:extLst>
                <a:ext uri="{FF2B5EF4-FFF2-40B4-BE49-F238E27FC236}">
                  <a16:creationId xmlns:a16="http://schemas.microsoft.com/office/drawing/2014/main" id="{74F3501A-F7F5-FD47-A745-1E00F8869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6403" y="3383184"/>
              <a:ext cx="828675" cy="295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</a:pPr>
              <a:endParaRPr lang="en-US" altLang="en-US" sz="2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24" name="Rectangle 7">
              <a:extLst>
                <a:ext uri="{FF2B5EF4-FFF2-40B4-BE49-F238E27FC236}">
                  <a16:creationId xmlns:a16="http://schemas.microsoft.com/office/drawing/2014/main" id="{21466037-84B8-2C47-8046-BD516C96C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802" y="3449212"/>
              <a:ext cx="5053013" cy="284797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</a:pPr>
              <a:endParaRPr lang="en-US" altLang="en-US" sz="2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25" name="Rectangle 9">
              <a:extLst>
                <a:ext uri="{FF2B5EF4-FFF2-40B4-BE49-F238E27FC236}">
                  <a16:creationId xmlns:a16="http://schemas.microsoft.com/office/drawing/2014/main" id="{132EE02F-99A4-C148-8E27-84A38CF87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5878" y="3287287"/>
              <a:ext cx="828675" cy="295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</a:pPr>
              <a:endParaRPr lang="en-US" altLang="en-US" sz="2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26" name="Rectangle 6">
              <a:extLst>
                <a:ext uri="{FF2B5EF4-FFF2-40B4-BE49-F238E27FC236}">
                  <a16:creationId xmlns:a16="http://schemas.microsoft.com/office/drawing/2014/main" id="{64A41E8B-84D6-BE48-B3C9-3F388FD9B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8987" y="3609628"/>
              <a:ext cx="5053013" cy="284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</a:pPr>
              <a:r>
                <a:rPr lang="en-US" altLang="en-US" sz="2800" dirty="0">
                  <a:solidFill>
                    <a:srgbClr val="000099"/>
                  </a:solidFill>
                  <a:latin typeface="+mn-lt"/>
                </a:rPr>
                <a:t>protocols that maintain </a:t>
              </a:r>
              <a:r>
                <a:rPr lang="ja-JP" altLang="en-US" sz="2800">
                  <a:solidFill>
                    <a:srgbClr val="000099"/>
                  </a:solidFill>
                  <a:latin typeface="+mn-lt"/>
                </a:rPr>
                <a:t>“</a:t>
              </a:r>
              <a:r>
                <a:rPr lang="en-US" altLang="ja-JP" sz="2800" dirty="0">
                  <a:solidFill>
                    <a:srgbClr val="000099"/>
                  </a:solidFill>
                  <a:latin typeface="+mn-lt"/>
                </a:rPr>
                <a:t>state</a:t>
              </a:r>
              <a:r>
                <a:rPr lang="ja-JP" altLang="en-US" sz="2800">
                  <a:solidFill>
                    <a:srgbClr val="000099"/>
                  </a:solidFill>
                  <a:latin typeface="+mn-lt"/>
                </a:rPr>
                <a:t>”</a:t>
              </a:r>
              <a:r>
                <a:rPr lang="en-US" altLang="ja-JP" sz="2800" dirty="0">
                  <a:solidFill>
                    <a:srgbClr val="000099"/>
                  </a:solidFill>
                  <a:latin typeface="+mn-lt"/>
                </a:rPr>
                <a:t> are complex!</a:t>
              </a:r>
            </a:p>
            <a:p>
              <a:pPr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</a:pPr>
              <a:r>
                <a:rPr lang="en-US" altLang="en-US" sz="2400" dirty="0">
                  <a:solidFill>
                    <a:srgbClr val="000000"/>
                  </a:solidFill>
                  <a:latin typeface="+mn-lt"/>
                </a:rPr>
                <a:t>past history (state) must be maintained</a:t>
              </a:r>
            </a:p>
            <a:p>
              <a:pPr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</a:pPr>
              <a:r>
                <a:rPr lang="en-US" altLang="en-US" sz="2400" dirty="0">
                  <a:solidFill>
                    <a:srgbClr val="000000"/>
                  </a:solidFill>
                  <a:latin typeface="+mn-lt"/>
                </a:rPr>
                <a:t>if server/client crashes, their views of </a:t>
              </a:r>
              <a:r>
                <a:rPr lang="ja-JP" altLang="en-US" sz="2400">
                  <a:solidFill>
                    <a:srgbClr val="000000"/>
                  </a:solidFill>
                  <a:latin typeface="+mn-lt"/>
                </a:rPr>
                <a:t>“</a:t>
              </a:r>
              <a:r>
                <a:rPr lang="en-US" altLang="ja-JP" sz="2400" dirty="0">
                  <a:solidFill>
                    <a:srgbClr val="000000"/>
                  </a:solidFill>
                  <a:latin typeface="+mn-lt"/>
                </a:rPr>
                <a:t>state</a:t>
              </a:r>
              <a:r>
                <a:rPr lang="ja-JP" altLang="en-US" sz="2400">
                  <a:solidFill>
                    <a:srgbClr val="000000"/>
                  </a:solidFill>
                  <a:latin typeface="+mn-lt"/>
                </a:rPr>
                <a:t>”</a:t>
              </a:r>
              <a:r>
                <a:rPr lang="en-US" altLang="ja-JP" sz="2400" dirty="0">
                  <a:solidFill>
                    <a:srgbClr val="000000"/>
                  </a:solidFill>
                  <a:latin typeface="+mn-lt"/>
                </a:rPr>
                <a:t> may be inconsistent, must be reconciled</a:t>
              </a: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Char char="r"/>
              </a:pPr>
              <a:endParaRPr lang="en-US" altLang="en-US" sz="24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27" name="Text Box 8">
              <a:extLst>
                <a:ext uri="{FF2B5EF4-FFF2-40B4-BE49-F238E27FC236}">
                  <a16:creationId xmlns:a16="http://schemas.microsoft.com/office/drawing/2014/main" id="{ADCE3EE0-3E4E-7741-A055-6E8599605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6532" y="3209500"/>
              <a:ext cx="9460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i="1">
                  <a:solidFill>
                    <a:srgbClr val="CC0000"/>
                  </a:solidFill>
                  <a:latin typeface="+mn-lt"/>
                </a:rPr>
                <a:t>aside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697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HTTP connections: two types</a:t>
            </a:r>
            <a:endParaRPr lang="en-US" sz="44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0F92E26-A453-3745-8C0F-BF92C1E3A8B6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543086"/>
            <a:ext cx="5039401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Non-persistent HTTP</a:t>
            </a:r>
          </a:p>
          <a:p>
            <a:pPr marL="644525" indent="-514350">
              <a:buFont typeface="+mj-lt"/>
              <a:buAutoNum type="arabicPeriod"/>
            </a:pPr>
            <a:r>
              <a:rPr lang="en-US" altLang="en-US" sz="3200" dirty="0">
                <a:ea typeface="ＭＳ Ｐゴシック" panose="020B0600070205080204" pitchFamily="34" charset="-128"/>
              </a:rPr>
              <a:t>TCP connection opened</a:t>
            </a:r>
          </a:p>
          <a:p>
            <a:pPr marL="644525" indent="-514350">
              <a:buFont typeface="+mj-lt"/>
              <a:buAutoNum type="arabicPeriod"/>
            </a:pPr>
            <a:r>
              <a:rPr lang="en-US" altLang="en-US" sz="3200" dirty="0">
                <a:ea typeface="ＭＳ Ｐゴシック" panose="020B0600070205080204" pitchFamily="34" charset="-128"/>
              </a:rPr>
              <a:t>at most one object sent over TCP connection</a:t>
            </a:r>
          </a:p>
          <a:p>
            <a:pPr marL="644525" indent="-514350">
              <a:buFont typeface="+mj-lt"/>
              <a:buAutoNum type="arabicPeriod"/>
            </a:pPr>
            <a:r>
              <a:rPr lang="en-US" altLang="en-US" sz="3200" dirty="0">
                <a:ea typeface="ＭＳ Ｐゴシック" panose="020B0600070205080204" pitchFamily="34" charset="-128"/>
              </a:rPr>
              <a:t>TCP connection closed</a:t>
            </a:r>
          </a:p>
          <a:p>
            <a:pPr marL="130175" indent="0">
              <a:spcBef>
                <a:spcPts val="2200"/>
              </a:spcBef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downloading multiple objects required multiple connections</a:t>
            </a:r>
          </a:p>
          <a:p>
            <a:pPr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E46F3CB-B7A2-6C4C-B085-55F383976BB8}"/>
              </a:ext>
            </a:extLst>
          </p:cNvPr>
          <p:cNvSpPr txBox="1">
            <a:spLocks noChangeArrowheads="1"/>
          </p:cNvSpPr>
          <p:nvPr/>
        </p:nvSpPr>
        <p:spPr>
          <a:xfrm>
            <a:off x="6781215" y="1543086"/>
            <a:ext cx="5039401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Persistent HTTP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</a:rPr>
              <a:t>TCP connection opened to a server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</a:rPr>
              <a:t>multiple objects can be sent over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single</a:t>
            </a:r>
            <a:r>
              <a:rPr lang="en-US" altLang="en-US" sz="3200" dirty="0">
                <a:ea typeface="ＭＳ Ｐゴシック" panose="020B0600070205080204" pitchFamily="34" charset="-128"/>
              </a:rPr>
              <a:t> TCP connection between client, and that server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</a:rPr>
              <a:t>TCP connection closed</a:t>
            </a:r>
          </a:p>
          <a:p>
            <a:endParaRPr lang="en-US" altLang="en-US" sz="3200" dirty="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797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Non-persistent HTTP: example</a:t>
            </a:r>
            <a:endParaRPr lang="en-US" sz="4400" dirty="0"/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67AC580C-18A4-D247-92B5-6D862101F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691" y="2868166"/>
            <a:ext cx="10658" cy="3480471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301A620-3B2F-B341-BCAC-A3E4F12C8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58" y="5641558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>
              <a:latin typeface="+mn-lt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4008892-5F15-CD46-8B74-F28D8BF76E3B}"/>
              </a:ext>
            </a:extLst>
          </p:cNvPr>
          <p:cNvSpPr txBox="1">
            <a:spLocks noChangeArrowheads="1"/>
          </p:cNvSpPr>
          <p:nvPr/>
        </p:nvSpPr>
        <p:spPr>
          <a:xfrm>
            <a:off x="809349" y="1351435"/>
            <a:ext cx="7942262" cy="46672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User enters URL: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E22C996-6035-504C-97CC-082C3EAD4AF4}"/>
              </a:ext>
            </a:extLst>
          </p:cNvPr>
          <p:cNvSpPr txBox="1">
            <a:spLocks noChangeArrowheads="1"/>
          </p:cNvSpPr>
          <p:nvPr/>
        </p:nvSpPr>
        <p:spPr>
          <a:xfrm>
            <a:off x="944384" y="2447251"/>
            <a:ext cx="4850242" cy="19050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1a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.</a:t>
            </a:r>
            <a:r>
              <a:rPr lang="en-US" altLang="en-US" sz="2400" dirty="0">
                <a:ea typeface="ＭＳ Ｐゴシック" panose="020B0600070205080204" pitchFamily="34" charset="-128"/>
              </a:rPr>
              <a:t> HTTP client initiates TCP connection to HTTP server (process) at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www.someSchool.edu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on port 80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4518B9B7-A17A-DD48-BBA8-A1AC04589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983" y="4077834"/>
            <a:ext cx="421653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solidFill>
                  <a:srgbClr val="CC0000"/>
                </a:solidFill>
                <a:latin typeface="+mn-lt"/>
              </a:rPr>
              <a:t>2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.</a:t>
            </a:r>
            <a:r>
              <a:rPr lang="en-US" altLang="en-US" sz="2400" dirty="0">
                <a:latin typeface="+mn-lt"/>
              </a:rPr>
              <a:t> HTTP client sends HTTP </a:t>
            </a:r>
            <a:r>
              <a:rPr lang="en-US" altLang="en-US" sz="2400" i="1" dirty="0">
                <a:solidFill>
                  <a:srgbClr val="000099"/>
                </a:solidFill>
                <a:latin typeface="+mn-lt"/>
              </a:rPr>
              <a:t>request message</a:t>
            </a:r>
            <a:r>
              <a:rPr lang="en-US" altLang="en-US" sz="2400" dirty="0">
                <a:latin typeface="+mn-lt"/>
              </a:rPr>
              <a:t> (containing URL) into TCP connection socket. Message indicates that client wants object </a:t>
            </a:r>
            <a:r>
              <a:rPr lang="en-US" altLang="en-US" dirty="0" err="1">
                <a:latin typeface="+mn-lt"/>
              </a:rPr>
              <a:t>someDepartment</a:t>
            </a:r>
            <a:r>
              <a:rPr lang="en-US" altLang="en-US" dirty="0">
                <a:latin typeface="+mn-lt"/>
              </a:rPr>
              <a:t>/</a:t>
            </a:r>
            <a:r>
              <a:rPr lang="en-US" altLang="en-US" dirty="0" err="1">
                <a:latin typeface="+mn-lt"/>
              </a:rPr>
              <a:t>home.index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AC1983CF-C4CB-FF47-A69D-3E65B8C96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7018" y="2733157"/>
            <a:ext cx="538952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solidFill>
                  <a:srgbClr val="CC0000"/>
                </a:solidFill>
                <a:latin typeface="+mn-lt"/>
              </a:rPr>
              <a:t>1b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.</a:t>
            </a:r>
            <a:r>
              <a:rPr lang="en-US" altLang="en-US" sz="2400" dirty="0">
                <a:latin typeface="+mn-lt"/>
              </a:rPr>
              <a:t> HTTP server at host </a:t>
            </a:r>
            <a:r>
              <a:rPr lang="en-US" altLang="en-US" dirty="0" err="1">
                <a:latin typeface="+mn-lt"/>
              </a:rPr>
              <a:t>www.someSchool.edu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waiting for TCP connection at port 80  </a:t>
            </a:r>
            <a:r>
              <a:rPr lang="ja-JP" altLang="en-US" sz="2400">
                <a:latin typeface="+mn-lt"/>
              </a:rPr>
              <a:t>“</a:t>
            </a:r>
            <a:r>
              <a:rPr lang="en-US" altLang="ja-JP" sz="2400" dirty="0">
                <a:latin typeface="+mn-lt"/>
              </a:rPr>
              <a:t>accepts</a:t>
            </a:r>
            <a:r>
              <a:rPr lang="ja-JP" altLang="en-US" sz="2400">
                <a:latin typeface="+mn-lt"/>
              </a:rPr>
              <a:t>”</a:t>
            </a:r>
            <a:r>
              <a:rPr lang="en-US" altLang="ja-JP" sz="2400" dirty="0">
                <a:latin typeface="+mn-lt"/>
              </a:rPr>
              <a:t> connection, notifying client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0B2B9504-D191-9144-8C84-929183C16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976" y="4739906"/>
            <a:ext cx="539487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solidFill>
                  <a:srgbClr val="CC0000"/>
                </a:solidFill>
                <a:latin typeface="+mn-lt"/>
              </a:rPr>
              <a:t>3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.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HTTP server receives request message, forms </a:t>
            </a:r>
            <a:r>
              <a:rPr lang="en-US" altLang="en-US" sz="2400" i="1" dirty="0">
                <a:solidFill>
                  <a:srgbClr val="000099"/>
                </a:solidFill>
                <a:latin typeface="+mn-lt"/>
              </a:rPr>
              <a:t>response message</a:t>
            </a:r>
            <a:r>
              <a:rPr lang="en-US" altLang="en-US" sz="2400" dirty="0">
                <a:latin typeface="+mn-lt"/>
              </a:rPr>
              <a:t> containing requested object, and sends message into its socket</a:t>
            </a:r>
            <a:endParaRPr lang="en-US" altLang="en-US" dirty="0">
              <a:latin typeface="+mn-lt"/>
            </a:endParaRPr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B4DAFA34-3C73-6F47-8061-690804DAF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530" y="4961816"/>
            <a:ext cx="1800180" cy="60195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0A9DB4DB-78BB-C14F-903C-4C820480B1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9517" y="5671992"/>
            <a:ext cx="1410287" cy="89186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27BF3D34-DFF2-A04F-84F9-CBAE80221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883" y="5563771"/>
            <a:ext cx="6731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time</a:t>
            </a:r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8D8A0BF5-72E5-9E41-A2AE-DE0F79C9B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851" y="2779258"/>
            <a:ext cx="155102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4">
            <a:extLst>
              <a:ext uri="{FF2B5EF4-FFF2-40B4-BE49-F238E27FC236}">
                <a16:creationId xmlns:a16="http://schemas.microsoft.com/office/drawing/2014/main" id="{054521BF-054B-B342-A343-164F3CB503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2530" y="3366635"/>
            <a:ext cx="1551026" cy="1006986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B64D7167-BDDE-A148-84EB-4FB5D33E4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7390" y="1660654"/>
            <a:ext cx="6378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+mn-lt"/>
              </a:rPr>
              <a:t>(containing text, references to 10 jpeg images)</a:t>
            </a:r>
            <a:endParaRPr lang="en-US" altLang="en-US" sz="2800" dirty="0">
              <a:latin typeface="+mn-lt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E52A420B-2488-A04D-8D7F-CC71C334B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021" y="1414937"/>
            <a:ext cx="79422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www.someSchool.edu</a:t>
            </a:r>
            <a:r>
              <a:rPr lang="en-US" altLang="en-US" b="1" dirty="0">
                <a:latin typeface="Courier New" panose="02070309020205020404" pitchFamily="49" charset="0"/>
              </a:rPr>
              <a:t>/</a:t>
            </a:r>
            <a:r>
              <a:rPr lang="en-US" altLang="en-US" b="1" dirty="0" err="1">
                <a:latin typeface="Courier New" panose="02070309020205020404" pitchFamily="49" charset="0"/>
              </a:rPr>
              <a:t>someDepartment</a:t>
            </a:r>
            <a:r>
              <a:rPr lang="en-US" altLang="en-US" b="1" dirty="0">
                <a:latin typeface="Courier New" panose="02070309020205020404" pitchFamily="49" charset="0"/>
              </a:rPr>
              <a:t>/</a:t>
            </a:r>
            <a:r>
              <a:rPr lang="en-US" altLang="en-US" b="1" dirty="0" err="1">
                <a:latin typeface="Courier New" panose="02070309020205020404" pitchFamily="49" charset="0"/>
              </a:rPr>
              <a:t>home.index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  <p:grpSp>
        <p:nvGrpSpPr>
          <p:cNvPr id="23" name="Group 44">
            <a:extLst>
              <a:ext uri="{FF2B5EF4-FFF2-40B4-BE49-F238E27FC236}">
                <a16:creationId xmlns:a16="http://schemas.microsoft.com/office/drawing/2014/main" id="{2394097B-A6BF-8042-8504-A7CA070914D8}"/>
              </a:ext>
            </a:extLst>
          </p:cNvPr>
          <p:cNvGrpSpPr>
            <a:grpSpLocks/>
          </p:cNvGrpSpPr>
          <p:nvPr/>
        </p:nvGrpSpPr>
        <p:grpSpPr bwMode="auto">
          <a:xfrm>
            <a:off x="371687" y="2060763"/>
            <a:ext cx="784845" cy="730423"/>
            <a:chOff x="-44" y="1473"/>
            <a:chExt cx="981" cy="1105"/>
          </a:xfrm>
        </p:grpSpPr>
        <p:pic>
          <p:nvPicPr>
            <p:cNvPr id="24" name="Picture 45" descr="desktop_computer_stylized_medium">
              <a:extLst>
                <a:ext uri="{FF2B5EF4-FFF2-40B4-BE49-F238E27FC236}">
                  <a16:creationId xmlns:a16="http://schemas.microsoft.com/office/drawing/2014/main" id="{807C0FED-FCBE-2D4E-A1F2-CBF2C81D3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Freeform 46">
              <a:extLst>
                <a:ext uri="{FF2B5EF4-FFF2-40B4-BE49-F238E27FC236}">
                  <a16:creationId xmlns:a16="http://schemas.microsoft.com/office/drawing/2014/main" id="{9119D5B0-5ADB-2048-9F8B-D683AC19EA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26" name="Group 47">
            <a:extLst>
              <a:ext uri="{FF2B5EF4-FFF2-40B4-BE49-F238E27FC236}">
                <a16:creationId xmlns:a16="http://schemas.microsoft.com/office/drawing/2014/main" id="{DB78F20D-7762-EC45-A5F7-9DBB8F599433}"/>
              </a:ext>
            </a:extLst>
          </p:cNvPr>
          <p:cNvGrpSpPr>
            <a:grpSpLocks/>
          </p:cNvGrpSpPr>
          <p:nvPr/>
        </p:nvGrpSpPr>
        <p:grpSpPr bwMode="auto">
          <a:xfrm>
            <a:off x="6367322" y="2347016"/>
            <a:ext cx="286234" cy="640019"/>
            <a:chOff x="4140" y="429"/>
            <a:chExt cx="1425" cy="2396"/>
          </a:xfrm>
        </p:grpSpPr>
        <p:sp>
          <p:nvSpPr>
            <p:cNvPr id="27" name="Freeform 48">
              <a:extLst>
                <a:ext uri="{FF2B5EF4-FFF2-40B4-BE49-F238E27FC236}">
                  <a16:creationId xmlns:a16="http://schemas.microsoft.com/office/drawing/2014/main" id="{9F7835DE-1DB5-554B-9435-F21099237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D58C67CB-FC2C-6C45-A584-0EE3943CC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" name="Freeform 50">
              <a:extLst>
                <a:ext uri="{FF2B5EF4-FFF2-40B4-BE49-F238E27FC236}">
                  <a16:creationId xmlns:a16="http://schemas.microsoft.com/office/drawing/2014/main" id="{2E7357FA-BE14-7B45-B9C8-D3AD131C8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" name="Freeform 51">
              <a:extLst>
                <a:ext uri="{FF2B5EF4-FFF2-40B4-BE49-F238E27FC236}">
                  <a16:creationId xmlns:a16="http://schemas.microsoft.com/office/drawing/2014/main" id="{86D743E9-08EF-3443-A09F-9FD39BD6B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52">
              <a:extLst>
                <a:ext uri="{FF2B5EF4-FFF2-40B4-BE49-F238E27FC236}">
                  <a16:creationId xmlns:a16="http://schemas.microsoft.com/office/drawing/2014/main" id="{147C38BE-745B-5043-B214-0B9EA392B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2" name="Group 53">
              <a:extLst>
                <a:ext uri="{FF2B5EF4-FFF2-40B4-BE49-F238E27FC236}">
                  <a16:creationId xmlns:a16="http://schemas.microsoft.com/office/drawing/2014/main" id="{FBCFE8CA-D754-EF47-A59B-C987FE1020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7" name="AutoShape 54">
                <a:extLst>
                  <a:ext uri="{FF2B5EF4-FFF2-40B4-BE49-F238E27FC236}">
                    <a16:creationId xmlns:a16="http://schemas.microsoft.com/office/drawing/2014/main" id="{4CB48C03-464D-0344-AF93-DBB0CF131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8" name="AutoShape 55">
                <a:extLst>
                  <a:ext uri="{FF2B5EF4-FFF2-40B4-BE49-F238E27FC236}">
                    <a16:creationId xmlns:a16="http://schemas.microsoft.com/office/drawing/2014/main" id="{9545D198-3BD7-694B-B5DC-4ED4C79FC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BB7A1A44-103A-4142-BB05-0C014EC72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4" name="Group 57">
              <a:extLst>
                <a:ext uri="{FF2B5EF4-FFF2-40B4-BE49-F238E27FC236}">
                  <a16:creationId xmlns:a16="http://schemas.microsoft.com/office/drawing/2014/main" id="{A7308D7F-AFED-CA43-852A-E750251C67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5" name="AutoShape 58">
                <a:extLst>
                  <a:ext uri="{FF2B5EF4-FFF2-40B4-BE49-F238E27FC236}">
                    <a16:creationId xmlns:a16="http://schemas.microsoft.com/office/drawing/2014/main" id="{72E4409D-5ADE-A147-AA65-DA4499631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6" name="AutoShape 59">
                <a:extLst>
                  <a:ext uri="{FF2B5EF4-FFF2-40B4-BE49-F238E27FC236}">
                    <a16:creationId xmlns:a16="http://schemas.microsoft.com/office/drawing/2014/main" id="{B7CA2B3C-6AEB-7A43-B3B4-4DF705769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5" name="Rectangle 60">
              <a:extLst>
                <a:ext uri="{FF2B5EF4-FFF2-40B4-BE49-F238E27FC236}">
                  <a16:creationId xmlns:a16="http://schemas.microsoft.com/office/drawing/2014/main" id="{BA20BEBE-68B5-1249-B593-1C7CD6B3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" name="Rectangle 61">
              <a:extLst>
                <a:ext uri="{FF2B5EF4-FFF2-40B4-BE49-F238E27FC236}">
                  <a16:creationId xmlns:a16="http://schemas.microsoft.com/office/drawing/2014/main" id="{E5963EC5-6FAF-A14D-AB16-7FE0DA31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7" name="Group 62">
              <a:extLst>
                <a:ext uri="{FF2B5EF4-FFF2-40B4-BE49-F238E27FC236}">
                  <a16:creationId xmlns:a16="http://schemas.microsoft.com/office/drawing/2014/main" id="{A8DEC631-5A58-7849-9209-1EB5AB5695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3" name="AutoShape 63">
                <a:extLst>
                  <a:ext uri="{FF2B5EF4-FFF2-40B4-BE49-F238E27FC236}">
                    <a16:creationId xmlns:a16="http://schemas.microsoft.com/office/drawing/2014/main" id="{6FBD34E3-C5B6-E944-B4E7-984347F69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4" name="AutoShape 64">
                <a:extLst>
                  <a:ext uri="{FF2B5EF4-FFF2-40B4-BE49-F238E27FC236}">
                    <a16:creationId xmlns:a16="http://schemas.microsoft.com/office/drawing/2014/main" id="{444700C5-DD16-7045-A6DF-957B4E655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8" name="Freeform 65">
              <a:extLst>
                <a:ext uri="{FF2B5EF4-FFF2-40B4-BE49-F238E27FC236}">
                  <a16:creationId xmlns:a16="http://schemas.microsoft.com/office/drawing/2014/main" id="{210F459F-9F66-B847-B785-6AE02157E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9" name="Group 66">
              <a:extLst>
                <a:ext uri="{FF2B5EF4-FFF2-40B4-BE49-F238E27FC236}">
                  <a16:creationId xmlns:a16="http://schemas.microsoft.com/office/drawing/2014/main" id="{07904654-EF90-4B4C-B348-E6F299ADAF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1" name="AutoShape 67">
                <a:extLst>
                  <a:ext uri="{FF2B5EF4-FFF2-40B4-BE49-F238E27FC236}">
                    <a16:creationId xmlns:a16="http://schemas.microsoft.com/office/drawing/2014/main" id="{927A6F56-7195-2A4B-A9FF-BD73015A7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2" name="AutoShape 68">
                <a:extLst>
                  <a:ext uri="{FF2B5EF4-FFF2-40B4-BE49-F238E27FC236}">
                    <a16:creationId xmlns:a16="http://schemas.microsoft.com/office/drawing/2014/main" id="{AE3156D8-7946-6043-B3B8-2B13B7293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" name="Rectangle 69">
              <a:extLst>
                <a:ext uri="{FF2B5EF4-FFF2-40B4-BE49-F238E27FC236}">
                  <a16:creationId xmlns:a16="http://schemas.microsoft.com/office/drawing/2014/main" id="{CE18F5A0-5742-0B4F-982F-6BC169203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" name="Freeform 70">
              <a:extLst>
                <a:ext uri="{FF2B5EF4-FFF2-40B4-BE49-F238E27FC236}">
                  <a16:creationId xmlns:a16="http://schemas.microsoft.com/office/drawing/2014/main" id="{2BD50CD9-1EF1-ED4C-AFCE-14AD1B90C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2" name="Freeform 71">
              <a:extLst>
                <a:ext uri="{FF2B5EF4-FFF2-40B4-BE49-F238E27FC236}">
                  <a16:creationId xmlns:a16="http://schemas.microsoft.com/office/drawing/2014/main" id="{577EA932-97EB-4149-8C8C-9011420A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" name="Oval 72">
              <a:extLst>
                <a:ext uri="{FF2B5EF4-FFF2-40B4-BE49-F238E27FC236}">
                  <a16:creationId xmlns:a16="http://schemas.microsoft.com/office/drawing/2014/main" id="{49966F96-01DC-0A43-BCBA-D06A3569E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" name="Freeform 73">
              <a:extLst>
                <a:ext uri="{FF2B5EF4-FFF2-40B4-BE49-F238E27FC236}">
                  <a16:creationId xmlns:a16="http://schemas.microsoft.com/office/drawing/2014/main" id="{F1C686DE-B7D5-2148-BCC7-2FAC2C01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" name="AutoShape 74">
              <a:extLst>
                <a:ext uri="{FF2B5EF4-FFF2-40B4-BE49-F238E27FC236}">
                  <a16:creationId xmlns:a16="http://schemas.microsoft.com/office/drawing/2014/main" id="{F82F43AD-BE0F-344E-BEE9-58D59D825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6" name="AutoShape 75">
              <a:extLst>
                <a:ext uri="{FF2B5EF4-FFF2-40B4-BE49-F238E27FC236}">
                  <a16:creationId xmlns:a16="http://schemas.microsoft.com/office/drawing/2014/main" id="{50B859D7-FD53-4C47-95AC-855D1B2F3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7" name="Oval 76">
              <a:extLst>
                <a:ext uri="{FF2B5EF4-FFF2-40B4-BE49-F238E27FC236}">
                  <a16:creationId xmlns:a16="http://schemas.microsoft.com/office/drawing/2014/main" id="{83896475-9FE1-9143-9428-50459AAB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8" name="Oval 77">
              <a:extLst>
                <a:ext uri="{FF2B5EF4-FFF2-40B4-BE49-F238E27FC236}">
                  <a16:creationId xmlns:a16="http://schemas.microsoft.com/office/drawing/2014/main" id="{10EA96BE-EF36-2B49-A03B-AEC865105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" name="Oval 78">
              <a:extLst>
                <a:ext uri="{FF2B5EF4-FFF2-40B4-BE49-F238E27FC236}">
                  <a16:creationId xmlns:a16="http://schemas.microsoft.com/office/drawing/2014/main" id="{BE8642C4-0C45-D94F-821D-2190EC546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0" name="Rectangle 79">
              <a:extLst>
                <a:ext uri="{FF2B5EF4-FFF2-40B4-BE49-F238E27FC236}">
                  <a16:creationId xmlns:a16="http://schemas.microsoft.com/office/drawing/2014/main" id="{C9A770C5-A3F8-D845-B1BA-3D43D933C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606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Non-persistent HTTP: example (cont.)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4008892-5F15-CD46-8B74-F28D8BF76E3B}"/>
              </a:ext>
            </a:extLst>
          </p:cNvPr>
          <p:cNvSpPr txBox="1">
            <a:spLocks noChangeArrowheads="1"/>
          </p:cNvSpPr>
          <p:nvPr/>
        </p:nvSpPr>
        <p:spPr>
          <a:xfrm>
            <a:off x="809349" y="1351435"/>
            <a:ext cx="7942262" cy="46672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User enters URL:</a:t>
            </a:r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B64D7167-BDDE-A148-84EB-4FB5D33E4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7390" y="1660654"/>
            <a:ext cx="6378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+mn-lt"/>
              </a:rPr>
              <a:t>(containing text, references to 10 jpeg images)</a:t>
            </a:r>
            <a:endParaRPr lang="en-US" altLang="en-US" sz="2800" dirty="0">
              <a:latin typeface="+mn-lt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E52A420B-2488-A04D-8D7F-CC71C334B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021" y="1414937"/>
            <a:ext cx="79422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www.someSchool.edu</a:t>
            </a:r>
            <a:r>
              <a:rPr lang="en-US" altLang="en-US" b="1" dirty="0">
                <a:latin typeface="Courier New" panose="02070309020205020404" pitchFamily="49" charset="0"/>
              </a:rPr>
              <a:t>/</a:t>
            </a:r>
            <a:r>
              <a:rPr lang="en-US" altLang="en-US" b="1" dirty="0" err="1">
                <a:latin typeface="Courier New" panose="02070309020205020404" pitchFamily="49" charset="0"/>
              </a:rPr>
              <a:t>someDepartment</a:t>
            </a:r>
            <a:r>
              <a:rPr lang="en-US" altLang="en-US" b="1" dirty="0">
                <a:latin typeface="Courier New" panose="02070309020205020404" pitchFamily="49" charset="0"/>
              </a:rPr>
              <a:t>/</a:t>
            </a:r>
            <a:r>
              <a:rPr lang="en-US" altLang="en-US" b="1" dirty="0" err="1">
                <a:latin typeface="Courier New" panose="02070309020205020404" pitchFamily="49" charset="0"/>
              </a:rPr>
              <a:t>home.index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  <p:grpSp>
        <p:nvGrpSpPr>
          <p:cNvPr id="23" name="Group 44">
            <a:extLst>
              <a:ext uri="{FF2B5EF4-FFF2-40B4-BE49-F238E27FC236}">
                <a16:creationId xmlns:a16="http://schemas.microsoft.com/office/drawing/2014/main" id="{2394097B-A6BF-8042-8504-A7CA070914D8}"/>
              </a:ext>
            </a:extLst>
          </p:cNvPr>
          <p:cNvGrpSpPr>
            <a:grpSpLocks/>
          </p:cNvGrpSpPr>
          <p:nvPr/>
        </p:nvGrpSpPr>
        <p:grpSpPr bwMode="auto">
          <a:xfrm>
            <a:off x="371687" y="2060763"/>
            <a:ext cx="784845" cy="730423"/>
            <a:chOff x="-44" y="1473"/>
            <a:chExt cx="981" cy="1105"/>
          </a:xfrm>
        </p:grpSpPr>
        <p:pic>
          <p:nvPicPr>
            <p:cNvPr id="24" name="Picture 45" descr="desktop_computer_stylized_medium">
              <a:extLst>
                <a:ext uri="{FF2B5EF4-FFF2-40B4-BE49-F238E27FC236}">
                  <a16:creationId xmlns:a16="http://schemas.microsoft.com/office/drawing/2014/main" id="{807C0FED-FCBE-2D4E-A1F2-CBF2C81D3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Freeform 46">
              <a:extLst>
                <a:ext uri="{FF2B5EF4-FFF2-40B4-BE49-F238E27FC236}">
                  <a16:creationId xmlns:a16="http://schemas.microsoft.com/office/drawing/2014/main" id="{9119D5B0-5ADB-2048-9F8B-D683AC19EA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26" name="Group 47">
            <a:extLst>
              <a:ext uri="{FF2B5EF4-FFF2-40B4-BE49-F238E27FC236}">
                <a16:creationId xmlns:a16="http://schemas.microsoft.com/office/drawing/2014/main" id="{DB78F20D-7762-EC45-A5F7-9DBB8F599433}"/>
              </a:ext>
            </a:extLst>
          </p:cNvPr>
          <p:cNvGrpSpPr>
            <a:grpSpLocks/>
          </p:cNvGrpSpPr>
          <p:nvPr/>
        </p:nvGrpSpPr>
        <p:grpSpPr bwMode="auto">
          <a:xfrm>
            <a:off x="6367322" y="2347016"/>
            <a:ext cx="286234" cy="640019"/>
            <a:chOff x="4140" y="429"/>
            <a:chExt cx="1425" cy="2396"/>
          </a:xfrm>
        </p:grpSpPr>
        <p:sp>
          <p:nvSpPr>
            <p:cNvPr id="27" name="Freeform 48">
              <a:extLst>
                <a:ext uri="{FF2B5EF4-FFF2-40B4-BE49-F238E27FC236}">
                  <a16:creationId xmlns:a16="http://schemas.microsoft.com/office/drawing/2014/main" id="{9F7835DE-1DB5-554B-9435-F21099237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D58C67CB-FC2C-6C45-A584-0EE3943CC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" name="Freeform 50">
              <a:extLst>
                <a:ext uri="{FF2B5EF4-FFF2-40B4-BE49-F238E27FC236}">
                  <a16:creationId xmlns:a16="http://schemas.microsoft.com/office/drawing/2014/main" id="{2E7357FA-BE14-7B45-B9C8-D3AD131C8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" name="Freeform 51">
              <a:extLst>
                <a:ext uri="{FF2B5EF4-FFF2-40B4-BE49-F238E27FC236}">
                  <a16:creationId xmlns:a16="http://schemas.microsoft.com/office/drawing/2014/main" id="{86D743E9-08EF-3443-A09F-9FD39BD6B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52">
              <a:extLst>
                <a:ext uri="{FF2B5EF4-FFF2-40B4-BE49-F238E27FC236}">
                  <a16:creationId xmlns:a16="http://schemas.microsoft.com/office/drawing/2014/main" id="{147C38BE-745B-5043-B214-0B9EA392B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2" name="Group 53">
              <a:extLst>
                <a:ext uri="{FF2B5EF4-FFF2-40B4-BE49-F238E27FC236}">
                  <a16:creationId xmlns:a16="http://schemas.microsoft.com/office/drawing/2014/main" id="{FBCFE8CA-D754-EF47-A59B-C987FE1020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7" name="AutoShape 54">
                <a:extLst>
                  <a:ext uri="{FF2B5EF4-FFF2-40B4-BE49-F238E27FC236}">
                    <a16:creationId xmlns:a16="http://schemas.microsoft.com/office/drawing/2014/main" id="{4CB48C03-464D-0344-AF93-DBB0CF131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8" name="AutoShape 55">
                <a:extLst>
                  <a:ext uri="{FF2B5EF4-FFF2-40B4-BE49-F238E27FC236}">
                    <a16:creationId xmlns:a16="http://schemas.microsoft.com/office/drawing/2014/main" id="{9545D198-3BD7-694B-B5DC-4ED4C79FC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BB7A1A44-103A-4142-BB05-0C014EC72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4" name="Group 57">
              <a:extLst>
                <a:ext uri="{FF2B5EF4-FFF2-40B4-BE49-F238E27FC236}">
                  <a16:creationId xmlns:a16="http://schemas.microsoft.com/office/drawing/2014/main" id="{A7308D7F-AFED-CA43-852A-E750251C67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5" name="AutoShape 58">
                <a:extLst>
                  <a:ext uri="{FF2B5EF4-FFF2-40B4-BE49-F238E27FC236}">
                    <a16:creationId xmlns:a16="http://schemas.microsoft.com/office/drawing/2014/main" id="{72E4409D-5ADE-A147-AA65-DA4499631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6" name="AutoShape 59">
                <a:extLst>
                  <a:ext uri="{FF2B5EF4-FFF2-40B4-BE49-F238E27FC236}">
                    <a16:creationId xmlns:a16="http://schemas.microsoft.com/office/drawing/2014/main" id="{B7CA2B3C-6AEB-7A43-B3B4-4DF705769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5" name="Rectangle 60">
              <a:extLst>
                <a:ext uri="{FF2B5EF4-FFF2-40B4-BE49-F238E27FC236}">
                  <a16:creationId xmlns:a16="http://schemas.microsoft.com/office/drawing/2014/main" id="{BA20BEBE-68B5-1249-B593-1C7CD6B3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" name="Rectangle 61">
              <a:extLst>
                <a:ext uri="{FF2B5EF4-FFF2-40B4-BE49-F238E27FC236}">
                  <a16:creationId xmlns:a16="http://schemas.microsoft.com/office/drawing/2014/main" id="{E5963EC5-6FAF-A14D-AB16-7FE0DA31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7" name="Group 62">
              <a:extLst>
                <a:ext uri="{FF2B5EF4-FFF2-40B4-BE49-F238E27FC236}">
                  <a16:creationId xmlns:a16="http://schemas.microsoft.com/office/drawing/2014/main" id="{A8DEC631-5A58-7849-9209-1EB5AB5695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3" name="AutoShape 63">
                <a:extLst>
                  <a:ext uri="{FF2B5EF4-FFF2-40B4-BE49-F238E27FC236}">
                    <a16:creationId xmlns:a16="http://schemas.microsoft.com/office/drawing/2014/main" id="{6FBD34E3-C5B6-E944-B4E7-984347F69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4" name="AutoShape 64">
                <a:extLst>
                  <a:ext uri="{FF2B5EF4-FFF2-40B4-BE49-F238E27FC236}">
                    <a16:creationId xmlns:a16="http://schemas.microsoft.com/office/drawing/2014/main" id="{444700C5-DD16-7045-A6DF-957B4E655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8" name="Freeform 65">
              <a:extLst>
                <a:ext uri="{FF2B5EF4-FFF2-40B4-BE49-F238E27FC236}">
                  <a16:creationId xmlns:a16="http://schemas.microsoft.com/office/drawing/2014/main" id="{210F459F-9F66-B847-B785-6AE02157E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9" name="Group 66">
              <a:extLst>
                <a:ext uri="{FF2B5EF4-FFF2-40B4-BE49-F238E27FC236}">
                  <a16:creationId xmlns:a16="http://schemas.microsoft.com/office/drawing/2014/main" id="{07904654-EF90-4B4C-B348-E6F299ADAF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1" name="AutoShape 67">
                <a:extLst>
                  <a:ext uri="{FF2B5EF4-FFF2-40B4-BE49-F238E27FC236}">
                    <a16:creationId xmlns:a16="http://schemas.microsoft.com/office/drawing/2014/main" id="{927A6F56-7195-2A4B-A9FF-BD73015A7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2" name="AutoShape 68">
                <a:extLst>
                  <a:ext uri="{FF2B5EF4-FFF2-40B4-BE49-F238E27FC236}">
                    <a16:creationId xmlns:a16="http://schemas.microsoft.com/office/drawing/2014/main" id="{AE3156D8-7946-6043-B3B8-2B13B7293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" name="Rectangle 69">
              <a:extLst>
                <a:ext uri="{FF2B5EF4-FFF2-40B4-BE49-F238E27FC236}">
                  <a16:creationId xmlns:a16="http://schemas.microsoft.com/office/drawing/2014/main" id="{CE18F5A0-5742-0B4F-982F-6BC169203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" name="Freeform 70">
              <a:extLst>
                <a:ext uri="{FF2B5EF4-FFF2-40B4-BE49-F238E27FC236}">
                  <a16:creationId xmlns:a16="http://schemas.microsoft.com/office/drawing/2014/main" id="{2BD50CD9-1EF1-ED4C-AFCE-14AD1B90C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2" name="Freeform 71">
              <a:extLst>
                <a:ext uri="{FF2B5EF4-FFF2-40B4-BE49-F238E27FC236}">
                  <a16:creationId xmlns:a16="http://schemas.microsoft.com/office/drawing/2014/main" id="{577EA932-97EB-4149-8C8C-9011420A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" name="Oval 72">
              <a:extLst>
                <a:ext uri="{FF2B5EF4-FFF2-40B4-BE49-F238E27FC236}">
                  <a16:creationId xmlns:a16="http://schemas.microsoft.com/office/drawing/2014/main" id="{49966F96-01DC-0A43-BCBA-D06A3569E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" name="Freeform 73">
              <a:extLst>
                <a:ext uri="{FF2B5EF4-FFF2-40B4-BE49-F238E27FC236}">
                  <a16:creationId xmlns:a16="http://schemas.microsoft.com/office/drawing/2014/main" id="{F1C686DE-B7D5-2148-BCC7-2FAC2C01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" name="AutoShape 74">
              <a:extLst>
                <a:ext uri="{FF2B5EF4-FFF2-40B4-BE49-F238E27FC236}">
                  <a16:creationId xmlns:a16="http://schemas.microsoft.com/office/drawing/2014/main" id="{F82F43AD-BE0F-344E-BEE9-58D59D825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6" name="AutoShape 75">
              <a:extLst>
                <a:ext uri="{FF2B5EF4-FFF2-40B4-BE49-F238E27FC236}">
                  <a16:creationId xmlns:a16="http://schemas.microsoft.com/office/drawing/2014/main" id="{50B859D7-FD53-4C47-95AC-855D1B2F3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7" name="Oval 76">
              <a:extLst>
                <a:ext uri="{FF2B5EF4-FFF2-40B4-BE49-F238E27FC236}">
                  <a16:creationId xmlns:a16="http://schemas.microsoft.com/office/drawing/2014/main" id="{83896475-9FE1-9143-9428-50459AAB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8" name="Oval 77">
              <a:extLst>
                <a:ext uri="{FF2B5EF4-FFF2-40B4-BE49-F238E27FC236}">
                  <a16:creationId xmlns:a16="http://schemas.microsoft.com/office/drawing/2014/main" id="{10EA96BE-EF36-2B49-A03B-AEC865105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" name="Oval 78">
              <a:extLst>
                <a:ext uri="{FF2B5EF4-FFF2-40B4-BE49-F238E27FC236}">
                  <a16:creationId xmlns:a16="http://schemas.microsoft.com/office/drawing/2014/main" id="{BE8642C4-0C45-D94F-821D-2190EC546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0" name="Rectangle 79">
              <a:extLst>
                <a:ext uri="{FF2B5EF4-FFF2-40B4-BE49-F238E27FC236}">
                  <a16:creationId xmlns:a16="http://schemas.microsoft.com/office/drawing/2014/main" id="{C9A770C5-A3F8-D845-B1BA-3D43D933C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59" name="Rectangle 6">
            <a:extLst>
              <a:ext uri="{FF2B5EF4-FFF2-40B4-BE49-F238E27FC236}">
                <a16:creationId xmlns:a16="http://schemas.microsoft.com/office/drawing/2014/main" id="{F5ECC14E-6AC7-4243-86F2-25BD5F2B8464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3200188"/>
            <a:ext cx="5085273" cy="201012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5</a:t>
            </a: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.</a:t>
            </a:r>
            <a:r>
              <a:rPr lang="en-US" altLang="en-US" sz="2400" dirty="0">
                <a:ea typeface="ＭＳ Ｐゴシック" panose="020B0600070205080204" pitchFamily="34" charset="-128"/>
              </a:rPr>
              <a:t> HTTP client receives response message containing html file, displays html.  Parsing html file, finds 10 referenced jpeg  objects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0" name="Rectangle 7">
            <a:extLst>
              <a:ext uri="{FF2B5EF4-FFF2-40B4-BE49-F238E27FC236}">
                <a16:creationId xmlns:a16="http://schemas.microsoft.com/office/drawing/2014/main" id="{D3260771-3905-E24E-8B12-64D566C6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480" y="4851930"/>
            <a:ext cx="3810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solidFill>
                  <a:srgbClr val="CC0000"/>
                </a:solidFill>
                <a:latin typeface="+mn-lt"/>
              </a:rPr>
              <a:t>6.</a:t>
            </a:r>
            <a:r>
              <a:rPr lang="en-US" altLang="en-US" sz="2400" dirty="0">
                <a:latin typeface="+mn-lt"/>
              </a:rPr>
              <a:t> Steps 1-5 repeated for each of 10 jpeg objects</a:t>
            </a:r>
          </a:p>
        </p:txBody>
      </p:sp>
      <p:sp>
        <p:nvSpPr>
          <p:cNvPr id="61" name="Rectangle 8">
            <a:extLst>
              <a:ext uri="{FF2B5EF4-FFF2-40B4-BE49-F238E27FC236}">
                <a16:creationId xmlns:a16="http://schemas.microsoft.com/office/drawing/2014/main" id="{9E1B76BD-C8EB-7245-9B75-E2D499F3E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6580" y="2782360"/>
            <a:ext cx="3810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rgbClr val="CC0000"/>
                </a:solidFill>
                <a:latin typeface="+mn-lt"/>
              </a:rPr>
              <a:t>4.</a:t>
            </a:r>
            <a:r>
              <a:rPr lang="en-US" altLang="en-US" sz="2400">
                <a:latin typeface="+mn-lt"/>
              </a:rPr>
              <a:t> HTTP server closes TCP connection. </a:t>
            </a:r>
          </a:p>
        </p:txBody>
      </p:sp>
      <p:sp>
        <p:nvSpPr>
          <p:cNvPr id="65" name="Line 17">
            <a:extLst>
              <a:ext uri="{FF2B5EF4-FFF2-40B4-BE49-F238E27FC236}">
                <a16:creationId xmlns:a16="http://schemas.microsoft.com/office/drawing/2014/main" id="{4F85C1F3-F91B-C04C-B746-8E5570895A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7465" y="3200187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6" name="Line 11">
            <a:extLst>
              <a:ext uri="{FF2B5EF4-FFF2-40B4-BE49-F238E27FC236}">
                <a16:creationId xmlns:a16="http://schemas.microsoft.com/office/drawing/2014/main" id="{F8CE636E-DC4B-BA4E-A771-E70EE904F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691" y="2868166"/>
            <a:ext cx="10658" cy="3480471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13">
            <a:extLst>
              <a:ext uri="{FF2B5EF4-FFF2-40B4-BE49-F238E27FC236}">
                <a16:creationId xmlns:a16="http://schemas.microsoft.com/office/drawing/2014/main" id="{3787AF32-7BD3-C144-BD02-222C42900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58" y="5641558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>
              <a:latin typeface="+mn-lt"/>
            </a:endParaRPr>
          </a:p>
        </p:txBody>
      </p:sp>
      <p:sp>
        <p:nvSpPr>
          <p:cNvPr id="68" name="Text Box 12">
            <a:extLst>
              <a:ext uri="{FF2B5EF4-FFF2-40B4-BE49-F238E27FC236}">
                <a16:creationId xmlns:a16="http://schemas.microsoft.com/office/drawing/2014/main" id="{B3CFBAD8-5CBD-8B48-A941-3E86D5E65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883" y="5563771"/>
            <a:ext cx="6731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89621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Non-persistent HTTP: response time</a:t>
            </a:r>
            <a:endParaRPr lang="en-US" sz="4400" dirty="0"/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6FDB6615-546D-6440-BBC8-3C06990BF0E4}"/>
              </a:ext>
            </a:extLst>
          </p:cNvPr>
          <p:cNvSpPr txBox="1">
            <a:spLocks noChangeArrowheads="1"/>
          </p:cNvSpPr>
          <p:nvPr/>
        </p:nvSpPr>
        <p:spPr>
          <a:xfrm>
            <a:off x="736393" y="1919178"/>
            <a:ext cx="5683502" cy="333733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RTT (definition):</a:t>
            </a:r>
            <a:r>
              <a:rPr lang="en-US" altLang="en-US" dirty="0">
                <a:ea typeface="ＭＳ Ｐゴシック" panose="020B0600070205080204" pitchFamily="34" charset="-128"/>
              </a:rPr>
              <a:t>  Round trip time!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time for a small packet to travel from client to server and back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HTTP response time (per object):</a:t>
            </a:r>
          </a:p>
          <a:p>
            <a:pPr marL="460375" indent="-215900">
              <a:spcBef>
                <a:spcPts val="4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one RTT to initiate TCP connection</a:t>
            </a:r>
          </a:p>
          <a:p>
            <a:pPr marL="460375" indent="-215900">
              <a:spcBef>
                <a:spcPts val="4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one RTT for HTTP request and first few bytes of HTTP response to return</a:t>
            </a:r>
          </a:p>
          <a:p>
            <a:pPr marL="460375" indent="-215900">
              <a:spcBef>
                <a:spcPts val="4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object/file transmission time</a:t>
            </a:r>
          </a:p>
          <a:p>
            <a:pPr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63" name="Line 15">
            <a:extLst>
              <a:ext uri="{FF2B5EF4-FFF2-40B4-BE49-F238E27FC236}">
                <a16:creationId xmlns:a16="http://schemas.microsoft.com/office/drawing/2014/main" id="{4929D219-0DD0-EE4D-B40F-3D0B3F80F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7229" y="2671284"/>
            <a:ext cx="0" cy="28321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4" name="Line 16">
            <a:extLst>
              <a:ext uri="{FF2B5EF4-FFF2-40B4-BE49-F238E27FC236}">
                <a16:creationId xmlns:a16="http://schemas.microsoft.com/office/drawing/2014/main" id="{8CAAC30A-AACE-CA43-94F8-6356C7DBF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9887916" y="2664934"/>
            <a:ext cx="0" cy="2881312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9" name="Line 17">
            <a:extLst>
              <a:ext uri="{FF2B5EF4-FFF2-40B4-BE49-F238E27FC236}">
                <a16:creationId xmlns:a16="http://schemas.microsoft.com/office/drawing/2014/main" id="{AF42B5BB-493F-1A4F-A479-A45F6B472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1516" y="2903059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0" name="Line 18">
            <a:extLst>
              <a:ext uri="{FF2B5EF4-FFF2-40B4-BE49-F238E27FC236}">
                <a16:creationId xmlns:a16="http://schemas.microsoft.com/office/drawing/2014/main" id="{C9AE042D-B868-CC49-B9F2-374B1A84C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7229" y="3341209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1" name="Line 19">
            <a:extLst>
              <a:ext uri="{FF2B5EF4-FFF2-40B4-BE49-F238E27FC236}">
                <a16:creationId xmlns:a16="http://schemas.microsoft.com/office/drawing/2014/main" id="{99C22C7D-D82A-5C41-99D1-EA13F1243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5166" y="3849209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3" name="AutoShape 21">
            <a:extLst>
              <a:ext uri="{FF2B5EF4-FFF2-40B4-BE49-F238E27FC236}">
                <a16:creationId xmlns:a16="http://schemas.microsoft.com/office/drawing/2014/main" id="{DD02DF36-65CF-F14E-88DF-53BB17EBFDA7}"/>
              </a:ext>
            </a:extLst>
          </p:cNvPr>
          <p:cNvSpPr>
            <a:spLocks/>
          </p:cNvSpPr>
          <p:nvPr/>
        </p:nvSpPr>
        <p:spPr bwMode="auto">
          <a:xfrm>
            <a:off x="9903942" y="4249143"/>
            <a:ext cx="99857" cy="161739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3200">
              <a:latin typeface="+mn-lt"/>
            </a:endParaRPr>
          </a:p>
        </p:txBody>
      </p:sp>
      <p:sp>
        <p:nvSpPr>
          <p:cNvPr id="74" name="Text Box 22">
            <a:extLst>
              <a:ext uri="{FF2B5EF4-FFF2-40B4-BE49-F238E27FC236}">
                <a16:creationId xmlns:a16="http://schemas.microsoft.com/office/drawing/2014/main" id="{CCB0A876-D266-4A45-A302-8A1ECD42C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7454" y="3944459"/>
            <a:ext cx="1123577" cy="87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CC0000"/>
                </a:solidFill>
                <a:latin typeface="+mn-lt"/>
              </a:rPr>
              <a:t>time to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CC0000"/>
                </a:solidFill>
                <a:latin typeface="+mn-lt"/>
              </a:rPr>
              <a:t>transmit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CC0000"/>
                </a:solidFill>
                <a:latin typeface="+mn-lt"/>
              </a:rPr>
              <a:t>file</a:t>
            </a:r>
          </a:p>
        </p:txBody>
      </p:sp>
      <p:sp>
        <p:nvSpPr>
          <p:cNvPr id="75" name="Line 23">
            <a:extLst>
              <a:ext uri="{FF2B5EF4-FFF2-40B4-BE49-F238E27FC236}">
                <a16:creationId xmlns:a16="http://schemas.microsoft.com/office/drawing/2014/main" id="{5718D752-EA30-EF40-828E-5D0FFEB1D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6704" y="2877659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6" name="Text Box 24">
            <a:extLst>
              <a:ext uri="{FF2B5EF4-FFF2-40B4-BE49-F238E27FC236}">
                <a16:creationId xmlns:a16="http://schemas.microsoft.com/office/drawing/2014/main" id="{8BC58F30-FF48-FF4E-819B-1E40B9095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60" y="2563010"/>
            <a:ext cx="1363707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initiate TCP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connection</a:t>
            </a:r>
          </a:p>
        </p:txBody>
      </p:sp>
      <p:sp>
        <p:nvSpPr>
          <p:cNvPr id="77" name="AutoShape 25">
            <a:extLst>
              <a:ext uri="{FF2B5EF4-FFF2-40B4-BE49-F238E27FC236}">
                <a16:creationId xmlns:a16="http://schemas.microsoft.com/office/drawing/2014/main" id="{1676996C-B2C6-6440-BDFC-70D850B75C3C}"/>
              </a:ext>
            </a:extLst>
          </p:cNvPr>
          <p:cNvSpPr>
            <a:spLocks/>
          </p:cNvSpPr>
          <p:nvPr/>
        </p:nvSpPr>
        <p:spPr bwMode="auto">
          <a:xfrm>
            <a:off x="7941641" y="2928459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3200">
              <a:latin typeface="+mn-lt"/>
            </a:endParaRPr>
          </a:p>
        </p:txBody>
      </p:sp>
      <p:sp>
        <p:nvSpPr>
          <p:cNvPr id="78" name="Text Box 26">
            <a:extLst>
              <a:ext uri="{FF2B5EF4-FFF2-40B4-BE49-F238E27FC236}">
                <a16:creationId xmlns:a16="http://schemas.microsoft.com/office/drawing/2014/main" id="{86DB8643-EF07-8F4F-9625-5A4CA4A15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041" y="3139596"/>
            <a:ext cx="575222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+mn-lt"/>
              </a:rPr>
              <a:t>RTT</a:t>
            </a:r>
          </a:p>
        </p:txBody>
      </p:sp>
      <p:sp>
        <p:nvSpPr>
          <p:cNvPr id="79" name="Line 27">
            <a:extLst>
              <a:ext uri="{FF2B5EF4-FFF2-40B4-BE49-F238E27FC236}">
                <a16:creationId xmlns:a16="http://schemas.microsoft.com/office/drawing/2014/main" id="{981309A0-6209-8843-8011-139102021A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5916" y="3782534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80" name="Text Box 28">
            <a:extLst>
              <a:ext uri="{FF2B5EF4-FFF2-40B4-BE49-F238E27FC236}">
                <a16:creationId xmlns:a16="http://schemas.microsoft.com/office/drawing/2014/main" id="{F8F4F9A2-8F8A-0A49-A582-7B28C50C8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3113" y="3589815"/>
            <a:ext cx="1969956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request file</a:t>
            </a:r>
          </a:p>
        </p:txBody>
      </p:sp>
      <p:sp>
        <p:nvSpPr>
          <p:cNvPr id="81" name="AutoShape 29">
            <a:extLst>
              <a:ext uri="{FF2B5EF4-FFF2-40B4-BE49-F238E27FC236}">
                <a16:creationId xmlns:a16="http://schemas.microsoft.com/office/drawing/2014/main" id="{38B5D7F5-BB3A-C042-A65C-E340A56B8131}"/>
              </a:ext>
            </a:extLst>
          </p:cNvPr>
          <p:cNvSpPr>
            <a:spLocks/>
          </p:cNvSpPr>
          <p:nvPr/>
        </p:nvSpPr>
        <p:spPr bwMode="auto">
          <a:xfrm>
            <a:off x="7947991" y="3838096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3200">
              <a:latin typeface="+mn-lt"/>
            </a:endParaRPr>
          </a:p>
        </p:txBody>
      </p:sp>
      <p:sp>
        <p:nvSpPr>
          <p:cNvPr id="82" name="Text Box 30">
            <a:extLst>
              <a:ext uri="{FF2B5EF4-FFF2-40B4-BE49-F238E27FC236}">
                <a16:creationId xmlns:a16="http://schemas.microsoft.com/office/drawing/2014/main" id="{F6FF37B4-B442-4047-946B-77B07E91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091" y="4061934"/>
            <a:ext cx="575222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+mn-lt"/>
              </a:rPr>
              <a:t>RTT</a:t>
            </a: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1D97958B-3B35-E742-B7C6-848FC7C172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8988" y="4805006"/>
            <a:ext cx="361323" cy="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84" name="Text Box 36">
            <a:extLst>
              <a:ext uri="{FF2B5EF4-FFF2-40B4-BE49-F238E27FC236}">
                <a16:creationId xmlns:a16="http://schemas.microsoft.com/office/drawing/2014/main" id="{24A3B2D9-8989-434A-9FC2-223A7BF47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684" y="4617233"/>
            <a:ext cx="1647627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file received</a:t>
            </a:r>
          </a:p>
        </p:txBody>
      </p:sp>
      <p:sp>
        <p:nvSpPr>
          <p:cNvPr id="85" name="Text Box 37">
            <a:extLst>
              <a:ext uri="{FF2B5EF4-FFF2-40B4-BE49-F238E27FC236}">
                <a16:creationId xmlns:a16="http://schemas.microsoft.com/office/drawing/2014/main" id="{5F7EC06B-E293-DF46-888B-439F61ED3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804" y="5517671"/>
            <a:ext cx="663964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+mn-lt"/>
              </a:rPr>
              <a:t>time</a:t>
            </a:r>
          </a:p>
        </p:txBody>
      </p:sp>
      <p:sp>
        <p:nvSpPr>
          <p:cNvPr id="86" name="Text Box 38">
            <a:extLst>
              <a:ext uri="{FF2B5EF4-FFF2-40B4-BE49-F238E27FC236}">
                <a16:creationId xmlns:a16="http://schemas.microsoft.com/office/drawing/2014/main" id="{29F1D00D-DC1A-684B-8E6D-3829DD416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9791" y="5500209"/>
            <a:ext cx="6639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+mn-lt"/>
              </a:rPr>
              <a:t>time</a:t>
            </a:r>
          </a:p>
        </p:txBody>
      </p:sp>
      <p:grpSp>
        <p:nvGrpSpPr>
          <p:cNvPr id="87" name="Group 43">
            <a:extLst>
              <a:ext uri="{FF2B5EF4-FFF2-40B4-BE49-F238E27FC236}">
                <a16:creationId xmlns:a16="http://schemas.microsoft.com/office/drawing/2014/main" id="{541F6086-47C8-874D-8AA5-F7E42EE4D031}"/>
              </a:ext>
            </a:extLst>
          </p:cNvPr>
          <p:cNvGrpSpPr>
            <a:grpSpLocks/>
          </p:cNvGrpSpPr>
          <p:nvPr/>
        </p:nvGrpSpPr>
        <p:grpSpPr bwMode="auto">
          <a:xfrm>
            <a:off x="9687891" y="1898171"/>
            <a:ext cx="423863" cy="684213"/>
            <a:chOff x="4140" y="429"/>
            <a:chExt cx="1425" cy="2396"/>
          </a:xfrm>
        </p:grpSpPr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6DAF6B62-B819-F74E-96B5-613320600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9" name="Rectangle 45">
              <a:extLst>
                <a:ext uri="{FF2B5EF4-FFF2-40B4-BE49-F238E27FC236}">
                  <a16:creationId xmlns:a16="http://schemas.microsoft.com/office/drawing/2014/main" id="{50F7D37B-F313-5C49-8576-42FF33D8D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90" name="Freeform 46">
              <a:extLst>
                <a:ext uri="{FF2B5EF4-FFF2-40B4-BE49-F238E27FC236}">
                  <a16:creationId xmlns:a16="http://schemas.microsoft.com/office/drawing/2014/main" id="{87E40F45-93DC-2B4E-ADDC-55D37D40B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91" name="Freeform 47">
              <a:extLst>
                <a:ext uri="{FF2B5EF4-FFF2-40B4-BE49-F238E27FC236}">
                  <a16:creationId xmlns:a16="http://schemas.microsoft.com/office/drawing/2014/main" id="{7B112D55-79F9-1F4D-B446-8C88751F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92" name="Rectangle 48">
              <a:extLst>
                <a:ext uri="{FF2B5EF4-FFF2-40B4-BE49-F238E27FC236}">
                  <a16:creationId xmlns:a16="http://schemas.microsoft.com/office/drawing/2014/main" id="{956D8EF0-FF87-9E4B-887E-2B313EF77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grpSp>
          <p:nvGrpSpPr>
            <p:cNvPr id="93" name="Group 49">
              <a:extLst>
                <a:ext uri="{FF2B5EF4-FFF2-40B4-BE49-F238E27FC236}">
                  <a16:creationId xmlns:a16="http://schemas.microsoft.com/office/drawing/2014/main" id="{66F581E1-4301-C04A-BC92-0FE36983E2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8" name="AutoShape 50">
                <a:extLst>
                  <a:ext uri="{FF2B5EF4-FFF2-40B4-BE49-F238E27FC236}">
                    <a16:creationId xmlns:a16="http://schemas.microsoft.com/office/drawing/2014/main" id="{060EE10F-40BB-F147-A18B-D592D4900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119" name="AutoShape 51">
                <a:extLst>
                  <a:ext uri="{FF2B5EF4-FFF2-40B4-BE49-F238E27FC236}">
                    <a16:creationId xmlns:a16="http://schemas.microsoft.com/office/drawing/2014/main" id="{964C81AE-2600-6248-820C-48DB107C0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94" name="Rectangle 52">
              <a:extLst>
                <a:ext uri="{FF2B5EF4-FFF2-40B4-BE49-F238E27FC236}">
                  <a16:creationId xmlns:a16="http://schemas.microsoft.com/office/drawing/2014/main" id="{0B3B5D85-0106-D947-B9AB-3DEF402BD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grpSp>
          <p:nvGrpSpPr>
            <p:cNvPr id="95" name="Group 53">
              <a:extLst>
                <a:ext uri="{FF2B5EF4-FFF2-40B4-BE49-F238E27FC236}">
                  <a16:creationId xmlns:a16="http://schemas.microsoft.com/office/drawing/2014/main" id="{21E327E2-0D3F-BB45-88FA-94BE824723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6" name="AutoShape 54">
                <a:extLst>
                  <a:ext uri="{FF2B5EF4-FFF2-40B4-BE49-F238E27FC236}">
                    <a16:creationId xmlns:a16="http://schemas.microsoft.com/office/drawing/2014/main" id="{A09779CB-5E1C-FF46-9276-B827DEE6B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117" name="AutoShape 55">
                <a:extLst>
                  <a:ext uri="{FF2B5EF4-FFF2-40B4-BE49-F238E27FC236}">
                    <a16:creationId xmlns:a16="http://schemas.microsoft.com/office/drawing/2014/main" id="{67162A33-48AB-8447-8BA1-9899B1EFA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96" name="Rectangle 56">
              <a:extLst>
                <a:ext uri="{FF2B5EF4-FFF2-40B4-BE49-F238E27FC236}">
                  <a16:creationId xmlns:a16="http://schemas.microsoft.com/office/drawing/2014/main" id="{C0727CA6-9309-D04B-829F-614EF5BEA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97" name="Rectangle 57">
              <a:extLst>
                <a:ext uri="{FF2B5EF4-FFF2-40B4-BE49-F238E27FC236}">
                  <a16:creationId xmlns:a16="http://schemas.microsoft.com/office/drawing/2014/main" id="{17B7496E-619F-B745-A3B6-4EDDE39B5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grpSp>
          <p:nvGrpSpPr>
            <p:cNvPr id="98" name="Group 58">
              <a:extLst>
                <a:ext uri="{FF2B5EF4-FFF2-40B4-BE49-F238E27FC236}">
                  <a16:creationId xmlns:a16="http://schemas.microsoft.com/office/drawing/2014/main" id="{B3F5CCBA-FB37-F741-A1BE-6A326312AB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4" name="AutoShape 59">
                <a:extLst>
                  <a:ext uri="{FF2B5EF4-FFF2-40B4-BE49-F238E27FC236}">
                    <a16:creationId xmlns:a16="http://schemas.microsoft.com/office/drawing/2014/main" id="{DEAAF06F-764B-A04C-A4F4-4AF808C89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115" name="AutoShape 60">
                <a:extLst>
                  <a:ext uri="{FF2B5EF4-FFF2-40B4-BE49-F238E27FC236}">
                    <a16:creationId xmlns:a16="http://schemas.microsoft.com/office/drawing/2014/main" id="{73A61CB6-ED08-FD4B-8F83-3336B8F82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99" name="Freeform 61">
              <a:extLst>
                <a:ext uri="{FF2B5EF4-FFF2-40B4-BE49-F238E27FC236}">
                  <a16:creationId xmlns:a16="http://schemas.microsoft.com/office/drawing/2014/main" id="{1AB063BC-5497-FD41-9B58-4C27970B6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grpSp>
          <p:nvGrpSpPr>
            <p:cNvPr id="100" name="Group 62">
              <a:extLst>
                <a:ext uri="{FF2B5EF4-FFF2-40B4-BE49-F238E27FC236}">
                  <a16:creationId xmlns:a16="http://schemas.microsoft.com/office/drawing/2014/main" id="{20634D40-DCFD-8449-B684-70B31A9B35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2" name="AutoShape 63">
                <a:extLst>
                  <a:ext uri="{FF2B5EF4-FFF2-40B4-BE49-F238E27FC236}">
                    <a16:creationId xmlns:a16="http://schemas.microsoft.com/office/drawing/2014/main" id="{F58EC583-5702-1E4B-A6F2-1309BD877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113" name="AutoShape 64">
                <a:extLst>
                  <a:ext uri="{FF2B5EF4-FFF2-40B4-BE49-F238E27FC236}">
                    <a16:creationId xmlns:a16="http://schemas.microsoft.com/office/drawing/2014/main" id="{DB3DA62B-8007-4E4C-93B9-0F102F104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101" name="Rectangle 65">
              <a:extLst>
                <a:ext uri="{FF2B5EF4-FFF2-40B4-BE49-F238E27FC236}">
                  <a16:creationId xmlns:a16="http://schemas.microsoft.com/office/drawing/2014/main" id="{C31A2516-63E0-E740-AE1D-B59F6C976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102" name="Freeform 66">
              <a:extLst>
                <a:ext uri="{FF2B5EF4-FFF2-40B4-BE49-F238E27FC236}">
                  <a16:creationId xmlns:a16="http://schemas.microsoft.com/office/drawing/2014/main" id="{B8246D8C-6855-C044-A8BA-8F170062C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03" name="Freeform 67">
              <a:extLst>
                <a:ext uri="{FF2B5EF4-FFF2-40B4-BE49-F238E27FC236}">
                  <a16:creationId xmlns:a16="http://schemas.microsoft.com/office/drawing/2014/main" id="{924E847A-F4E0-DA4B-8D4E-A56FEAA69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04" name="Oval 68">
              <a:extLst>
                <a:ext uri="{FF2B5EF4-FFF2-40B4-BE49-F238E27FC236}">
                  <a16:creationId xmlns:a16="http://schemas.microsoft.com/office/drawing/2014/main" id="{8CAE9087-3C8E-F24B-A512-CEB1940F0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105" name="Freeform 69">
              <a:extLst>
                <a:ext uri="{FF2B5EF4-FFF2-40B4-BE49-F238E27FC236}">
                  <a16:creationId xmlns:a16="http://schemas.microsoft.com/office/drawing/2014/main" id="{2AB5FE84-419E-EB41-B46F-B90EA8215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06" name="AutoShape 70">
              <a:extLst>
                <a:ext uri="{FF2B5EF4-FFF2-40B4-BE49-F238E27FC236}">
                  <a16:creationId xmlns:a16="http://schemas.microsoft.com/office/drawing/2014/main" id="{5044997C-6434-1F4E-951A-58848E528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107" name="AutoShape 71">
              <a:extLst>
                <a:ext uri="{FF2B5EF4-FFF2-40B4-BE49-F238E27FC236}">
                  <a16:creationId xmlns:a16="http://schemas.microsoft.com/office/drawing/2014/main" id="{E0E22BAF-7B23-B44C-827B-153E00211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108" name="Oval 72">
              <a:extLst>
                <a:ext uri="{FF2B5EF4-FFF2-40B4-BE49-F238E27FC236}">
                  <a16:creationId xmlns:a16="http://schemas.microsoft.com/office/drawing/2014/main" id="{E772A220-7A72-DF4C-B4F3-72E6DDF1F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109" name="Oval 73">
              <a:extLst>
                <a:ext uri="{FF2B5EF4-FFF2-40B4-BE49-F238E27FC236}">
                  <a16:creationId xmlns:a16="http://schemas.microsoft.com/office/drawing/2014/main" id="{E52F28FE-19A0-E943-AE0B-DEEA92222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0" name="Oval 74">
              <a:extLst>
                <a:ext uri="{FF2B5EF4-FFF2-40B4-BE49-F238E27FC236}">
                  <a16:creationId xmlns:a16="http://schemas.microsoft.com/office/drawing/2014/main" id="{679A21A4-960E-C240-991F-7A91E9D33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111" name="Rectangle 75">
              <a:extLst>
                <a:ext uri="{FF2B5EF4-FFF2-40B4-BE49-F238E27FC236}">
                  <a16:creationId xmlns:a16="http://schemas.microsoft.com/office/drawing/2014/main" id="{5FE7BC29-1F3A-FC4D-B0A8-E7C985E21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</p:grpSp>
      <p:grpSp>
        <p:nvGrpSpPr>
          <p:cNvPr id="120" name="Group 76">
            <a:extLst>
              <a:ext uri="{FF2B5EF4-FFF2-40B4-BE49-F238E27FC236}">
                <a16:creationId xmlns:a16="http://schemas.microsoft.com/office/drawing/2014/main" id="{ACB35F9B-E584-6A4C-A928-821626F2884C}"/>
              </a:ext>
            </a:extLst>
          </p:cNvPr>
          <p:cNvGrpSpPr>
            <a:grpSpLocks/>
          </p:cNvGrpSpPr>
          <p:nvPr/>
        </p:nvGrpSpPr>
        <p:grpSpPr bwMode="auto">
          <a:xfrm>
            <a:off x="7686054" y="1920396"/>
            <a:ext cx="698500" cy="709613"/>
            <a:chOff x="-44" y="1473"/>
            <a:chExt cx="981" cy="1105"/>
          </a:xfrm>
        </p:grpSpPr>
        <p:pic>
          <p:nvPicPr>
            <p:cNvPr id="121" name="Picture 77" descr="desktop_computer_stylized_medium">
              <a:extLst>
                <a:ext uri="{FF2B5EF4-FFF2-40B4-BE49-F238E27FC236}">
                  <a16:creationId xmlns:a16="http://schemas.microsoft.com/office/drawing/2014/main" id="{C2C6AD66-1148-CD4D-99F7-5C6A689E28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78">
              <a:extLst>
                <a:ext uri="{FF2B5EF4-FFF2-40B4-BE49-F238E27FC236}">
                  <a16:creationId xmlns:a16="http://schemas.microsoft.com/office/drawing/2014/main" id="{40C43405-EE8F-6348-9658-64CCF319FF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</p:grpSp>
      <p:sp>
        <p:nvSpPr>
          <p:cNvPr id="2" name="Freeform 1">
            <a:extLst>
              <a:ext uri="{FF2B5EF4-FFF2-40B4-BE49-F238E27FC236}">
                <a16:creationId xmlns:a16="http://schemas.microsoft.com/office/drawing/2014/main" id="{2D3ED81E-7823-0B47-8E02-97411E72ACFD}"/>
              </a:ext>
            </a:extLst>
          </p:cNvPr>
          <p:cNvSpPr/>
          <p:nvPr/>
        </p:nvSpPr>
        <p:spPr>
          <a:xfrm>
            <a:off x="8188984" y="4246818"/>
            <a:ext cx="1700270" cy="558188"/>
          </a:xfrm>
          <a:custGeom>
            <a:avLst/>
            <a:gdLst>
              <a:gd name="connsiteX0" fmla="*/ 0 w 1700270"/>
              <a:gd name="connsiteY0" fmla="*/ 389262 h 543498"/>
              <a:gd name="connsiteX1" fmla="*/ 1700270 w 1700270"/>
              <a:gd name="connsiteY1" fmla="*/ 0 h 543498"/>
              <a:gd name="connsiteX2" fmla="*/ 1696598 w 1700270"/>
              <a:gd name="connsiteY2" fmla="*/ 176269 h 543498"/>
              <a:gd name="connsiteX3" fmla="*/ 0 w 1700270"/>
              <a:gd name="connsiteY3" fmla="*/ 543498 h 543498"/>
              <a:gd name="connsiteX4" fmla="*/ 0 w 1700270"/>
              <a:gd name="connsiteY4" fmla="*/ 389262 h 543498"/>
              <a:gd name="connsiteX0" fmla="*/ 0 w 1700270"/>
              <a:gd name="connsiteY0" fmla="*/ 389262 h 558188"/>
              <a:gd name="connsiteX1" fmla="*/ 1700270 w 1700270"/>
              <a:gd name="connsiteY1" fmla="*/ 0 h 558188"/>
              <a:gd name="connsiteX2" fmla="*/ 1696598 w 1700270"/>
              <a:gd name="connsiteY2" fmla="*/ 176269 h 558188"/>
              <a:gd name="connsiteX3" fmla="*/ 7344 w 1700270"/>
              <a:gd name="connsiteY3" fmla="*/ 558188 h 558188"/>
              <a:gd name="connsiteX4" fmla="*/ 0 w 1700270"/>
              <a:gd name="connsiteY4" fmla="*/ 389262 h 55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270" h="558188">
                <a:moveTo>
                  <a:pt x="0" y="389262"/>
                </a:moveTo>
                <a:lnTo>
                  <a:pt x="1700270" y="0"/>
                </a:lnTo>
                <a:lnTo>
                  <a:pt x="1696598" y="176269"/>
                </a:lnTo>
                <a:lnTo>
                  <a:pt x="7344" y="558188"/>
                </a:lnTo>
                <a:lnTo>
                  <a:pt x="0" y="389262"/>
                </a:lnTo>
                <a:close/>
              </a:path>
            </a:pathLst>
          </a:custGeom>
          <a:solidFill>
            <a:srgbClr val="0000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utoShape 21">
            <a:extLst>
              <a:ext uri="{FF2B5EF4-FFF2-40B4-BE49-F238E27FC236}">
                <a16:creationId xmlns:a16="http://schemas.microsoft.com/office/drawing/2014/main" id="{B46E8531-A1AB-F94F-83A6-88018FC274AE}"/>
              </a:ext>
            </a:extLst>
          </p:cNvPr>
          <p:cNvSpPr>
            <a:spLocks/>
          </p:cNvSpPr>
          <p:nvPr/>
        </p:nvSpPr>
        <p:spPr bwMode="auto">
          <a:xfrm flipH="1" flipV="1">
            <a:off x="8069711" y="4643267"/>
            <a:ext cx="99857" cy="161739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320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F7570-9992-2546-969B-3F60B086818E}"/>
              </a:ext>
            </a:extLst>
          </p:cNvPr>
          <p:cNvSpPr txBox="1"/>
          <p:nvPr/>
        </p:nvSpPr>
        <p:spPr>
          <a:xfrm>
            <a:off x="1056514" y="5919854"/>
            <a:ext cx="92572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i="1" dirty="0">
                <a:ea typeface="ＭＳ Ｐゴシック" panose="020B0600070205080204" pitchFamily="34" charset="-128"/>
              </a:rPr>
              <a:t>Non-persistent HTTP response time =  2RTT+ file transmission 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0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Persistent HTTP </a:t>
            </a:r>
            <a:r>
              <a:rPr lang="en-US" altLang="en-US" sz="3200" dirty="0">
                <a:cs typeface="Calibri" panose="020F0502020204030204" pitchFamily="34" charset="0"/>
              </a:rPr>
              <a:t>(HTTP 1.1)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B14C937-79C9-6642-8B0C-15F130B4AF98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401764"/>
            <a:ext cx="5165547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15900"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</a:rPr>
              <a:t>Non-persistent HTTP issues:</a:t>
            </a:r>
          </a:p>
          <a:p>
            <a:pPr marL="346075" indent="-217488">
              <a:buFont typeface="Wingdings" charset="2"/>
              <a:buChar char="§"/>
              <a:defRPr/>
            </a:pPr>
            <a:r>
              <a:rPr lang="en-US" dirty="0"/>
              <a:t>requires 2 RTTs per object</a:t>
            </a:r>
          </a:p>
          <a:p>
            <a:pPr marL="346075" indent="-217488">
              <a:buFont typeface="Wingdings" charset="2"/>
              <a:buChar char="§"/>
              <a:defRPr/>
            </a:pPr>
            <a:r>
              <a:rPr lang="en-US" dirty="0"/>
              <a:t>OS overhead for </a:t>
            </a:r>
            <a:r>
              <a:rPr lang="en-US" i="1" dirty="0"/>
              <a:t>each</a:t>
            </a:r>
            <a:r>
              <a:rPr lang="en-US" dirty="0"/>
              <a:t> TCP connection</a:t>
            </a:r>
          </a:p>
          <a:p>
            <a:pPr marL="346075" indent="-217488">
              <a:buFont typeface="Wingdings" charset="2"/>
              <a:buChar char="§"/>
              <a:defRPr/>
            </a:pPr>
            <a:r>
              <a:rPr lang="en-US" dirty="0"/>
              <a:t>browsers often open multiple parallel TCP connections to fetch referenced objects in parallel</a:t>
            </a:r>
          </a:p>
          <a:p>
            <a:pPr>
              <a:buFont typeface="Wingdings" charset="0"/>
              <a:buNone/>
              <a:defRPr/>
            </a:pPr>
            <a:endParaRPr lang="en-US" sz="2400" dirty="0"/>
          </a:p>
          <a:p>
            <a:pPr>
              <a:buFont typeface="Wingdings" charset="2"/>
              <a:buChar char="§"/>
              <a:defRPr/>
            </a:pPr>
            <a:endParaRPr lang="en-US" sz="2000" dirty="0"/>
          </a:p>
          <a:p>
            <a:pPr>
              <a:buFont typeface="Wingdings" charset="2"/>
              <a:buChar char="§"/>
              <a:defRPr/>
            </a:pPr>
            <a:endParaRPr lang="en-US" sz="2000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96C596E-CBDC-1641-AE54-06AC7ADF3759}"/>
              </a:ext>
            </a:extLst>
          </p:cNvPr>
          <p:cNvSpPr txBox="1">
            <a:spLocks noChangeArrowheads="1"/>
          </p:cNvSpPr>
          <p:nvPr/>
        </p:nvSpPr>
        <p:spPr>
          <a:xfrm>
            <a:off x="6227762" y="1414463"/>
            <a:ext cx="573505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15900"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</a:rPr>
              <a:t>Persistent  HTTP </a:t>
            </a:r>
            <a:r>
              <a:rPr lang="en-US" sz="2400" i="1" dirty="0">
                <a:solidFill>
                  <a:srgbClr val="CC0000"/>
                </a:solidFill>
              </a:rPr>
              <a:t>(HTTP1.1):</a:t>
            </a:r>
            <a:endParaRPr lang="en-US" sz="3200" i="1" dirty="0">
              <a:solidFill>
                <a:srgbClr val="CC0000"/>
              </a:solidFill>
            </a:endParaRPr>
          </a:p>
          <a:p>
            <a:pPr marL="346075" indent="-217488">
              <a:buFont typeface="Wingdings" charset="2"/>
              <a:buChar char="§"/>
              <a:defRPr/>
            </a:pPr>
            <a:r>
              <a:rPr lang="en-US" dirty="0"/>
              <a:t>server leaves connection open after sending response</a:t>
            </a:r>
          </a:p>
          <a:p>
            <a:pPr marL="346075" indent="-217488">
              <a:buFont typeface="Wingdings" charset="2"/>
              <a:buChar char="§"/>
              <a:defRPr/>
            </a:pPr>
            <a:r>
              <a:rPr lang="en-US" dirty="0"/>
              <a:t>subsequent HTTP messages  between same client/server sent over open connection</a:t>
            </a:r>
          </a:p>
          <a:p>
            <a:pPr marL="346075" indent="-217488">
              <a:buFont typeface="Wingdings" charset="2"/>
              <a:buChar char="§"/>
              <a:defRPr/>
            </a:pPr>
            <a:r>
              <a:rPr lang="en-US" dirty="0"/>
              <a:t>client sends requests as soon as it encounters a referenced object</a:t>
            </a:r>
          </a:p>
          <a:p>
            <a:pPr marL="346075" indent="-217488">
              <a:buFont typeface="Wingdings" charset="2"/>
              <a:buChar char="§"/>
              <a:defRPr/>
            </a:pPr>
            <a:r>
              <a:rPr lang="en-US" dirty="0"/>
              <a:t>as little as one RTT for all the referenced objects (cutting response time in half)</a:t>
            </a:r>
          </a:p>
        </p:txBody>
      </p:sp>
    </p:spTree>
    <p:extLst>
      <p:ext uri="{BB962C8B-B14F-4D97-AF65-F5344CB8AC3E}">
        <p14:creationId xmlns:p14="http://schemas.microsoft.com/office/powerpoint/2010/main" val="16824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{5B2DD37B-C7F1-0F46-A6AF-9189E0BD3F02}tf10001057</Template>
  <TotalTime>5067</TotalTime>
  <Words>2923</Words>
  <Application>Microsoft Macintosh PowerPoint</Application>
  <PresentationFormat>Widescreen</PresentationFormat>
  <Paragraphs>503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Calibri Light</vt:lpstr>
      <vt:lpstr>Comic Sans MS</vt:lpstr>
      <vt:lpstr>Courier</vt:lpstr>
      <vt:lpstr>Courier New</vt:lpstr>
      <vt:lpstr>FuturaLTPro</vt:lpstr>
      <vt:lpstr>TimesLTPro</vt:lpstr>
      <vt:lpstr>Wingdings</vt:lpstr>
      <vt:lpstr>ZapfDingbats</vt:lpstr>
      <vt:lpstr>1_Office Theme</vt:lpstr>
      <vt:lpstr>Application Layer</vt:lpstr>
      <vt:lpstr>Web and HTTP</vt:lpstr>
      <vt:lpstr>HTTP overview</vt:lpstr>
      <vt:lpstr>HTTP overview (continued)</vt:lpstr>
      <vt:lpstr>HTTP connections: two types</vt:lpstr>
      <vt:lpstr>Non-persistent HTTP: example</vt:lpstr>
      <vt:lpstr>Non-persistent HTTP: example (cont.)</vt:lpstr>
      <vt:lpstr>Non-persistent HTTP: response time</vt:lpstr>
      <vt:lpstr>Persistent HTTP (HTTP 1.1)</vt:lpstr>
      <vt:lpstr>HTTP request message</vt:lpstr>
      <vt:lpstr>HTTP request message: general format</vt:lpstr>
      <vt:lpstr>Other HTTP request messages</vt:lpstr>
      <vt:lpstr>HTTP response message</vt:lpstr>
      <vt:lpstr>HTTP response status codes</vt:lpstr>
      <vt:lpstr>Maintaining user/server state: cookies</vt:lpstr>
      <vt:lpstr>Maintaining user/server state: cookies</vt:lpstr>
      <vt:lpstr>Maintaining user/server state: cookies</vt:lpstr>
      <vt:lpstr>HTTP cookies: comments</vt:lpstr>
      <vt:lpstr>PowerPoint Presentation</vt:lpstr>
      <vt:lpstr>Application Layer</vt:lpstr>
      <vt:lpstr>Web caches</vt:lpstr>
      <vt:lpstr>Web caches (aka proxy servers)</vt:lpstr>
      <vt:lpstr>Caching example</vt:lpstr>
      <vt:lpstr>Option 1: Buy a faster access link</vt:lpstr>
      <vt:lpstr>Option 2: install a web cache</vt:lpstr>
      <vt:lpstr>Conditional GET</vt:lpstr>
      <vt:lpstr>HTTP/2</vt:lpstr>
      <vt:lpstr>HTTP/2</vt:lpstr>
      <vt:lpstr>HTTP/2 to HTTP/3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Layer</dc:title>
  <dc:creator>James Kurose</dc:creator>
  <cp:lastModifiedBy>Thakur, Priyanka</cp:lastModifiedBy>
  <cp:revision>34</cp:revision>
  <dcterms:created xsi:type="dcterms:W3CDTF">2020-09-02T20:08:09Z</dcterms:created>
  <dcterms:modified xsi:type="dcterms:W3CDTF">2023-02-14T17:04:19Z</dcterms:modified>
</cp:coreProperties>
</file>