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21"/>
  </p:notesMasterIdLst>
  <p:sldIdLst>
    <p:sldId id="1191" r:id="rId3"/>
    <p:sldId id="1112" r:id="rId4"/>
    <p:sldId id="1113" r:id="rId5"/>
    <p:sldId id="1212" r:id="rId6"/>
    <p:sldId id="1114" r:id="rId7"/>
    <p:sldId id="1115" r:id="rId8"/>
    <p:sldId id="1214" r:id="rId9"/>
    <p:sldId id="1215" r:id="rId10"/>
    <p:sldId id="1125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2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FBB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5982"/>
  </p:normalViewPr>
  <p:slideViewPr>
    <p:cSldViewPr snapToGrid="0" snapToObjects="1" showGuides="1">
      <p:cViewPr varScale="1">
        <p:scale>
          <a:sx n="83" d="100"/>
          <a:sy n="83" d="100"/>
        </p:scale>
        <p:origin x="208" y="928"/>
      </p:cViewPr>
      <p:guideLst>
        <p:guide orient="horz" pos="6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43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5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14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548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20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0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0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2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90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91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52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03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23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99BF"/>
                </a:solidFill>
                <a:effectLst/>
                <a:latin typeface="TimesLTPro"/>
              </a:rPr>
              <a:t>The network infrastructure supporting a TLD can be large and complex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99BF"/>
              </a:solidFill>
              <a:effectLst/>
              <a:latin typeface="TimesLT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99BF"/>
                </a:solidFill>
                <a:effectLst/>
                <a:latin typeface="TimesLTPro"/>
              </a:rPr>
              <a:t>TLD servers provide the IP addresses for authoritative DNS servers.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99BF"/>
              </a:solidFill>
              <a:effectLst/>
              <a:latin typeface="TimesLT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99BF"/>
                </a:solidFill>
                <a:effectLst/>
                <a:latin typeface="TimesLTPro"/>
              </a:rPr>
              <a:t>An </a:t>
            </a:r>
            <a:r>
              <a:rPr lang="en-US" sz="1800" dirty="0" err="1">
                <a:solidFill>
                  <a:srgbClr val="0099BF"/>
                </a:solidFill>
                <a:effectLst/>
                <a:latin typeface="TimesLTPro"/>
              </a:rPr>
              <a:t>organi</a:t>
            </a:r>
            <a:r>
              <a:rPr lang="en-US" sz="1800" dirty="0">
                <a:solidFill>
                  <a:srgbClr val="0099BF"/>
                </a:solidFill>
                <a:effectLst/>
                <a:latin typeface="TimesLTPro"/>
              </a:rPr>
              <a:t>- </a:t>
            </a:r>
            <a:r>
              <a:rPr lang="en-US" sz="1800" dirty="0" err="1">
                <a:solidFill>
                  <a:srgbClr val="0099BF"/>
                </a:solidFill>
                <a:effectLst/>
                <a:latin typeface="TimesLTPro"/>
              </a:rPr>
              <a:t>zation</a:t>
            </a:r>
            <a:r>
              <a:rPr lang="en-US" sz="1800" dirty="0">
                <a:solidFill>
                  <a:srgbClr val="0099BF"/>
                </a:solidFill>
                <a:effectLst/>
                <a:latin typeface="TimesLTPro"/>
              </a:rPr>
              <a:t> can choose to implement its own authoritative DNS server to hold these records; alternatively, the organization can pay to have these records stored in </a:t>
            </a:r>
            <a:r>
              <a:rPr lang="en-US" sz="1800" dirty="0">
                <a:effectLst/>
                <a:latin typeface="TimesLTPro"/>
              </a:rPr>
              <a:t>authoritative DNS server of some service provider.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LT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Most universities and large companies implement and maintain their own primary and secondary (backup) authoritative DNS server. </a:t>
            </a: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99BF"/>
              </a:solidFill>
              <a:effectLst/>
              <a:latin typeface="TimesLT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99BF"/>
              </a:solidFill>
              <a:effectLst/>
              <a:latin typeface="TimesLT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99BF"/>
              </a:solidFill>
              <a:effectLst/>
              <a:latin typeface="TimesLT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0" indent="0">
              <a:buNone/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8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8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 cached mapping in response to a query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lvl="1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2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foo.com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Getting your info into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216383A-5EC1-7E47-A0BE-F48A801236C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new startup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Utopia”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 name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networkuptopia.com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registrar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(e.g., Network Solutions)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 names, IP addresses of authoritative name server (primary and secondary)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registrar inserts NS, A RRs into .com TLD server: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networkutopia.com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, dns1.networkutopia.com, 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(dns1.networkutopia.com, 212.212.212.1, A)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create authoritative server locally with IP address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212.212.212.1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A record for www.networkuptopia.com</a:t>
            </a: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MX record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networkutopia.com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2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sz="3200" kern="0" dirty="0">
                <a:solidFill>
                  <a:srgbClr val="2D2DB9">
                    <a:lumMod val="75000"/>
                  </a:srgbClr>
                </a:solidFill>
                <a:latin typeface="Calibri" panose="020F0502020204030204"/>
              </a:rPr>
              <a:t>S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poofing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attacks</a:t>
            </a:r>
          </a:p>
          <a:p>
            <a:pPr>
              <a:buSzTx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lvl="1">
              <a:buSzPct val="100000"/>
              <a:buFont typeface="Wingdings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DNS cache poisoning</a:t>
            </a:r>
          </a:p>
          <a:p>
            <a:pPr lvl="1">
              <a:buSzPct val="100000"/>
              <a:buFont typeface="Wingdings" charset="2"/>
              <a:buChar char="§"/>
              <a:defRPr/>
            </a:pPr>
            <a:r>
              <a:rPr lang="en-US" kern="0" dirty="0">
                <a:solidFill>
                  <a:srgbClr val="000000"/>
                </a:solidFill>
                <a:latin typeface="Calibri" panose="020F0502020204030204"/>
              </a:rPr>
              <a:t>RFC 4033: DNSSEC authentication services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1DBAC8F-D02F-4D40-A5C1-DEF53B2B711B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cs.umass.edu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Akamai DNS servers alone: 2.2T DNS queries/day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0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endParaRPr lang="en-US" altLang="en-US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handles 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lang="en-US" altLang="en-US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many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more reads than writes</a:t>
            </a:r>
          </a:p>
          <a:p>
            <a:pPr marL="350838" indent="-217488">
              <a:spcBef>
                <a:spcPts val="400"/>
              </a:spcBef>
            </a:pPr>
            <a:r>
              <a:rPr lang="en-US" altLang="en-US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performance matters: 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0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1000 root servers instances scattered all over the world </a:t>
            </a:r>
          </a:p>
        </p:txBody>
      </p:sp>
    </p:spTree>
    <p:extLst>
      <p:ext uri="{BB962C8B-B14F-4D97-AF65-F5344CB8AC3E}">
        <p14:creationId xmlns:p14="http://schemas.microsoft.com/office/powerpoint/2010/main" val="16371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9" y="1432390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1000 root servers instances scattered all over the world </a:t>
            </a:r>
          </a:p>
          <a:p>
            <a:r>
              <a:rPr lang="en-US" dirty="0"/>
              <a:t>managed by 12 different organizations, and coordinated through the Internet Assigned Numbers Authority [IANA 2020]. </a:t>
            </a:r>
          </a:p>
          <a:p>
            <a:r>
              <a:rPr lang="en-US" dirty="0"/>
              <a:t>Root name servers provide the IP addresses of the TLD servers. </a:t>
            </a:r>
          </a:p>
        </p:txBody>
      </p:sp>
    </p:spTree>
    <p:extLst>
      <p:ext uri="{BB962C8B-B14F-4D97-AF65-F5344CB8AC3E}">
        <p14:creationId xmlns:p14="http://schemas.microsoft.com/office/powerpoint/2010/main" val="28160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.aero, .jobs, .museums, and all top-level country domains, e.g.: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.ca,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jp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lvl="1" indent="-287338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dirty="0">
                <a:cs typeface="Times New Roman" panose="02020603050405020304" pitchFamily="18" charset="0"/>
              </a:rPr>
              <a:t>Verisign Global Registry Services maintains the TLD servers for the com top-level domain</a:t>
            </a:r>
          </a:p>
          <a:p>
            <a:pPr marL="460375" lvl="1" indent="-287338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460375" lvl="1" indent="-287338">
              <a:spcBef>
                <a:spcPts val="400"/>
              </a:spcBef>
              <a:buFont typeface="Wingdings" pitchFamily="2" charset="2"/>
              <a:buChar char="§"/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7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DNS server returns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reply, answering:</a:t>
            </a:r>
          </a:p>
          <a:p>
            <a:pPr lvl="2" indent="-231775">
              <a:buClr>
                <a:srgbClr val="0000A8"/>
              </a:buClr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from its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local cache of recent name-to-address translation pairs (possibly out of date!)</a:t>
            </a:r>
          </a:p>
          <a:p>
            <a:pPr lvl="2" indent="-231775">
              <a:buClr>
                <a:srgbClr val="0000A8"/>
              </a:buClr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>
                <a:solidFill>
                  <a:prstClr val="black"/>
                </a:solidFill>
                <a:ea typeface="ＭＳ Ｐゴシック" panose="020B0600070205080204" pitchFamily="34" charset="-128"/>
              </a:rPr>
              <a:t>local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DNS server doesn’t strictly belong to hierarchy</a:t>
            </a:r>
          </a:p>
        </p:txBody>
      </p:sp>
    </p:spTree>
    <p:extLst>
      <p:ext uri="{BB962C8B-B14F-4D97-AF65-F5344CB8AC3E}">
        <p14:creationId xmlns:p14="http://schemas.microsoft.com/office/powerpoint/2010/main" val="20844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1491</Words>
  <Application>Microsoft Macintosh PowerPoint</Application>
  <PresentationFormat>Widescreen</PresentationFormat>
  <Paragraphs>260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Courier</vt:lpstr>
      <vt:lpstr>Gill Sans MT</vt:lpstr>
      <vt:lpstr>TimesLTPro</vt:lpstr>
      <vt:lpstr>Wingdings</vt:lpstr>
      <vt:lpstr>ZapfDingbats</vt:lpstr>
      <vt:lpstr>1_Office Theme</vt:lpstr>
      <vt:lpstr>Office Theme</vt:lpstr>
      <vt:lpstr>Application Layer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Getting your info into the DNS</vt:lpstr>
      <vt:lpstr>DNS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Thakur, Priyanka</cp:lastModifiedBy>
  <cp:revision>72</cp:revision>
  <dcterms:created xsi:type="dcterms:W3CDTF">2020-09-02T20:08:09Z</dcterms:created>
  <dcterms:modified xsi:type="dcterms:W3CDTF">2023-02-16T05:23:29Z</dcterms:modified>
</cp:coreProperties>
</file>