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31"/>
  </p:notesMasterIdLst>
  <p:sldIdLst>
    <p:sldId id="1755" r:id="rId3"/>
    <p:sldId id="272" r:id="rId4"/>
    <p:sldId id="258" r:id="rId5"/>
    <p:sldId id="1728" r:id="rId6"/>
    <p:sldId id="1740" r:id="rId7"/>
    <p:sldId id="1729" r:id="rId8"/>
    <p:sldId id="1737" r:id="rId9"/>
    <p:sldId id="1735" r:id="rId10"/>
    <p:sldId id="1730" r:id="rId11"/>
    <p:sldId id="1736" r:id="rId12"/>
    <p:sldId id="1756" r:id="rId13"/>
    <p:sldId id="1738" r:id="rId14"/>
    <p:sldId id="1742" r:id="rId15"/>
    <p:sldId id="1731" r:id="rId16"/>
    <p:sldId id="1743" r:id="rId17"/>
    <p:sldId id="1746" r:id="rId18"/>
    <p:sldId id="1744" r:id="rId19"/>
    <p:sldId id="1745" r:id="rId20"/>
    <p:sldId id="1747" r:id="rId21"/>
    <p:sldId id="1749" r:id="rId22"/>
    <p:sldId id="1748" r:id="rId23"/>
    <p:sldId id="1750" r:id="rId24"/>
    <p:sldId id="1732" r:id="rId25"/>
    <p:sldId id="1751" r:id="rId26"/>
    <p:sldId id="1752" r:id="rId27"/>
    <p:sldId id="1753" r:id="rId28"/>
    <p:sldId id="1693" r:id="rId29"/>
    <p:sldId id="1754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qi Zhang" initials="XZ" lastIdx="1" clrIdx="0">
    <p:extLst>
      <p:ext uri="{19B8F6BF-5375-455C-9EA6-DF929625EA0E}">
        <p15:presenceInfo xmlns:p15="http://schemas.microsoft.com/office/powerpoint/2012/main" userId="S::xiaoqiz@andrew.cmu.edu::7588457c-e028-4879-8cdf-07501926db1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9DF"/>
    <a:srgbClr val="2A9CA2"/>
    <a:srgbClr val="7F7F7F"/>
    <a:srgbClr val="258A8F"/>
    <a:srgbClr val="005BAC"/>
    <a:srgbClr val="043E78"/>
    <a:srgbClr val="066DDC"/>
    <a:srgbClr val="2D99E2"/>
    <a:srgbClr val="FFD979"/>
    <a:srgbClr val="99D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88" autoAdjust="0"/>
    <p:restoredTop sz="94660"/>
  </p:normalViewPr>
  <p:slideViewPr>
    <p:cSldViewPr snapToGrid="0">
      <p:cViewPr>
        <p:scale>
          <a:sx n="95" d="100"/>
          <a:sy n="95" d="100"/>
        </p:scale>
        <p:origin x="-1288" y="8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5E04B704-2E95-4EE6-9BB7-6F3EB7C27D76}"/>
              </a:ext>
            </a:extLst>
          </p:cNvPr>
          <p:cNvSpPr/>
          <p:nvPr userDrawn="1"/>
        </p:nvSpPr>
        <p:spPr>
          <a:xfrm flipV="1">
            <a:off x="3581209" y="1130300"/>
            <a:ext cx="6445458" cy="4949455"/>
          </a:xfrm>
          <a:custGeom>
            <a:avLst/>
            <a:gdLst>
              <a:gd name="connsiteX0" fmla="*/ 2420141 w 6445458"/>
              <a:gd name="connsiteY0" fmla="*/ 431682 h 4949455"/>
              <a:gd name="connsiteX1" fmla="*/ 4449865 w 6445458"/>
              <a:gd name="connsiteY1" fmla="*/ 431682 h 4949455"/>
              <a:gd name="connsiteX2" fmla="*/ 4665706 w 6445458"/>
              <a:gd name="connsiteY2" fmla="*/ 215841 h 4949455"/>
              <a:gd name="connsiteX3" fmla="*/ 4449865 w 6445458"/>
              <a:gd name="connsiteY3" fmla="*/ 0 h 4949455"/>
              <a:gd name="connsiteX4" fmla="*/ 2420141 w 6445458"/>
              <a:gd name="connsiteY4" fmla="*/ 0 h 4949455"/>
              <a:gd name="connsiteX5" fmla="*/ 2204300 w 6445458"/>
              <a:gd name="connsiteY5" fmla="*/ 215841 h 4949455"/>
              <a:gd name="connsiteX6" fmla="*/ 2420141 w 6445458"/>
              <a:gd name="connsiteY6" fmla="*/ 431682 h 4949455"/>
              <a:gd name="connsiteX7" fmla="*/ 1774952 w 6445458"/>
              <a:gd name="connsiteY7" fmla="*/ 933656 h 4949455"/>
              <a:gd name="connsiteX8" fmla="*/ 4643377 w 6445458"/>
              <a:gd name="connsiteY8" fmla="*/ 933656 h 4949455"/>
              <a:gd name="connsiteX9" fmla="*/ 4859218 w 6445458"/>
              <a:gd name="connsiteY9" fmla="*/ 717815 h 4949455"/>
              <a:gd name="connsiteX10" fmla="*/ 4643377 w 6445458"/>
              <a:gd name="connsiteY10" fmla="*/ 501974 h 4949455"/>
              <a:gd name="connsiteX11" fmla="*/ 1774952 w 6445458"/>
              <a:gd name="connsiteY11" fmla="*/ 501974 h 4949455"/>
              <a:gd name="connsiteX12" fmla="*/ 1559111 w 6445458"/>
              <a:gd name="connsiteY12" fmla="*/ 717815 h 4949455"/>
              <a:gd name="connsiteX13" fmla="*/ 1774952 w 6445458"/>
              <a:gd name="connsiteY13" fmla="*/ 933656 h 4949455"/>
              <a:gd name="connsiteX14" fmla="*/ 899786 w 6445458"/>
              <a:gd name="connsiteY14" fmla="*/ 1435631 h 4949455"/>
              <a:gd name="connsiteX15" fmla="*/ 5208590 w 6445458"/>
              <a:gd name="connsiteY15" fmla="*/ 1435631 h 4949455"/>
              <a:gd name="connsiteX16" fmla="*/ 5424431 w 6445458"/>
              <a:gd name="connsiteY16" fmla="*/ 1219790 h 4949455"/>
              <a:gd name="connsiteX17" fmla="*/ 5208590 w 6445458"/>
              <a:gd name="connsiteY17" fmla="*/ 1003949 h 4949455"/>
              <a:gd name="connsiteX18" fmla="*/ 899786 w 6445458"/>
              <a:gd name="connsiteY18" fmla="*/ 1003949 h 4949455"/>
              <a:gd name="connsiteX19" fmla="*/ 683945 w 6445458"/>
              <a:gd name="connsiteY19" fmla="*/ 1219790 h 4949455"/>
              <a:gd name="connsiteX20" fmla="*/ 899786 w 6445458"/>
              <a:gd name="connsiteY20" fmla="*/ 1435631 h 4949455"/>
              <a:gd name="connsiteX21" fmla="*/ 790389 w 6445458"/>
              <a:gd name="connsiteY21" fmla="*/ 1937605 h 4949455"/>
              <a:gd name="connsiteX22" fmla="*/ 5099193 w 6445458"/>
              <a:gd name="connsiteY22" fmla="*/ 1937605 h 4949455"/>
              <a:gd name="connsiteX23" fmla="*/ 5315034 w 6445458"/>
              <a:gd name="connsiteY23" fmla="*/ 1721764 h 4949455"/>
              <a:gd name="connsiteX24" fmla="*/ 5099193 w 6445458"/>
              <a:gd name="connsiteY24" fmla="*/ 1505923 h 4949455"/>
              <a:gd name="connsiteX25" fmla="*/ 790389 w 6445458"/>
              <a:gd name="connsiteY25" fmla="*/ 1505923 h 4949455"/>
              <a:gd name="connsiteX26" fmla="*/ 574548 w 6445458"/>
              <a:gd name="connsiteY26" fmla="*/ 1721764 h 4949455"/>
              <a:gd name="connsiteX27" fmla="*/ 790389 w 6445458"/>
              <a:gd name="connsiteY27" fmla="*/ 1937605 h 4949455"/>
              <a:gd name="connsiteX28" fmla="*/ 498667 w 6445458"/>
              <a:gd name="connsiteY28" fmla="*/ 2439580 h 4949455"/>
              <a:gd name="connsiteX29" fmla="*/ 6229617 w 6445458"/>
              <a:gd name="connsiteY29" fmla="*/ 2439580 h 4949455"/>
              <a:gd name="connsiteX30" fmla="*/ 6445458 w 6445458"/>
              <a:gd name="connsiteY30" fmla="*/ 2223739 h 4949455"/>
              <a:gd name="connsiteX31" fmla="*/ 6229617 w 6445458"/>
              <a:gd name="connsiteY31" fmla="*/ 2007898 h 4949455"/>
              <a:gd name="connsiteX32" fmla="*/ 498667 w 6445458"/>
              <a:gd name="connsiteY32" fmla="*/ 2007898 h 4949455"/>
              <a:gd name="connsiteX33" fmla="*/ 282826 w 6445458"/>
              <a:gd name="connsiteY33" fmla="*/ 2223739 h 4949455"/>
              <a:gd name="connsiteX34" fmla="*/ 498667 w 6445458"/>
              <a:gd name="connsiteY34" fmla="*/ 2439580 h 4949455"/>
              <a:gd name="connsiteX35" fmla="*/ 215841 w 6445458"/>
              <a:gd name="connsiteY35" fmla="*/ 2941554 h 4949455"/>
              <a:gd name="connsiteX36" fmla="*/ 5946791 w 6445458"/>
              <a:gd name="connsiteY36" fmla="*/ 2941554 h 4949455"/>
              <a:gd name="connsiteX37" fmla="*/ 6162632 w 6445458"/>
              <a:gd name="connsiteY37" fmla="*/ 2725713 h 4949455"/>
              <a:gd name="connsiteX38" fmla="*/ 5946791 w 6445458"/>
              <a:gd name="connsiteY38" fmla="*/ 2509872 h 4949455"/>
              <a:gd name="connsiteX39" fmla="*/ 215841 w 6445458"/>
              <a:gd name="connsiteY39" fmla="*/ 2509872 h 4949455"/>
              <a:gd name="connsiteX40" fmla="*/ 0 w 6445458"/>
              <a:gd name="connsiteY40" fmla="*/ 2725713 h 4949455"/>
              <a:gd name="connsiteX41" fmla="*/ 215841 w 6445458"/>
              <a:gd name="connsiteY41" fmla="*/ 2941554 h 4949455"/>
              <a:gd name="connsiteX42" fmla="*/ 1700678 w 6445458"/>
              <a:gd name="connsiteY42" fmla="*/ 3443529 h 4949455"/>
              <a:gd name="connsiteX43" fmla="*/ 5946790 w 6445458"/>
              <a:gd name="connsiteY43" fmla="*/ 3443529 h 4949455"/>
              <a:gd name="connsiteX44" fmla="*/ 6162631 w 6445458"/>
              <a:gd name="connsiteY44" fmla="*/ 3227688 h 4949455"/>
              <a:gd name="connsiteX45" fmla="*/ 5946790 w 6445458"/>
              <a:gd name="connsiteY45" fmla="*/ 3011847 h 4949455"/>
              <a:gd name="connsiteX46" fmla="*/ 1700678 w 6445458"/>
              <a:gd name="connsiteY46" fmla="*/ 3011847 h 4949455"/>
              <a:gd name="connsiteX47" fmla="*/ 1484837 w 6445458"/>
              <a:gd name="connsiteY47" fmla="*/ 3227688 h 4949455"/>
              <a:gd name="connsiteX48" fmla="*/ 1700678 w 6445458"/>
              <a:gd name="connsiteY48" fmla="*/ 3443529 h 4949455"/>
              <a:gd name="connsiteX49" fmla="*/ 2002111 w 6445458"/>
              <a:gd name="connsiteY49" fmla="*/ 3945504 h 4949455"/>
              <a:gd name="connsiteX50" fmla="*/ 6155189 w 6445458"/>
              <a:gd name="connsiteY50" fmla="*/ 3945504 h 4949455"/>
              <a:gd name="connsiteX51" fmla="*/ 6371030 w 6445458"/>
              <a:gd name="connsiteY51" fmla="*/ 3729663 h 4949455"/>
              <a:gd name="connsiteX52" fmla="*/ 6155189 w 6445458"/>
              <a:gd name="connsiteY52" fmla="*/ 3513822 h 4949455"/>
              <a:gd name="connsiteX53" fmla="*/ 2002111 w 6445458"/>
              <a:gd name="connsiteY53" fmla="*/ 3513822 h 4949455"/>
              <a:gd name="connsiteX54" fmla="*/ 1786270 w 6445458"/>
              <a:gd name="connsiteY54" fmla="*/ 3729663 h 4949455"/>
              <a:gd name="connsiteX55" fmla="*/ 2002111 w 6445458"/>
              <a:gd name="connsiteY55" fmla="*/ 3945504 h 4949455"/>
              <a:gd name="connsiteX56" fmla="*/ 2939903 w 6445458"/>
              <a:gd name="connsiteY56" fmla="*/ 4447478 h 4949455"/>
              <a:gd name="connsiteX57" fmla="*/ 5812821 w 6445458"/>
              <a:gd name="connsiteY57" fmla="*/ 4447478 h 4949455"/>
              <a:gd name="connsiteX58" fmla="*/ 6028662 w 6445458"/>
              <a:gd name="connsiteY58" fmla="*/ 4231637 h 4949455"/>
              <a:gd name="connsiteX59" fmla="*/ 5812821 w 6445458"/>
              <a:gd name="connsiteY59" fmla="*/ 4015796 h 4949455"/>
              <a:gd name="connsiteX60" fmla="*/ 2939903 w 6445458"/>
              <a:gd name="connsiteY60" fmla="*/ 4015796 h 4949455"/>
              <a:gd name="connsiteX61" fmla="*/ 2724062 w 6445458"/>
              <a:gd name="connsiteY61" fmla="*/ 4231637 h 4949455"/>
              <a:gd name="connsiteX62" fmla="*/ 2939903 w 6445458"/>
              <a:gd name="connsiteY62" fmla="*/ 4447478 h 4949455"/>
              <a:gd name="connsiteX63" fmla="*/ 4324262 w 6445458"/>
              <a:gd name="connsiteY63" fmla="*/ 4949455 h 4949455"/>
              <a:gd name="connsiteX64" fmla="*/ 5812820 w 6445458"/>
              <a:gd name="connsiteY64" fmla="*/ 4949455 h 4949455"/>
              <a:gd name="connsiteX65" fmla="*/ 6028661 w 6445458"/>
              <a:gd name="connsiteY65" fmla="*/ 4733614 h 4949455"/>
              <a:gd name="connsiteX66" fmla="*/ 5812820 w 6445458"/>
              <a:gd name="connsiteY66" fmla="*/ 4517773 h 4949455"/>
              <a:gd name="connsiteX67" fmla="*/ 4324262 w 6445458"/>
              <a:gd name="connsiteY67" fmla="*/ 4517773 h 4949455"/>
              <a:gd name="connsiteX68" fmla="*/ 4108421 w 6445458"/>
              <a:gd name="connsiteY68" fmla="*/ 4733614 h 4949455"/>
              <a:gd name="connsiteX69" fmla="*/ 4324262 w 6445458"/>
              <a:gd name="connsiteY69" fmla="*/ 4949455 h 494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445458" h="4949455">
                <a:moveTo>
                  <a:pt x="2420141" y="431682"/>
                </a:moveTo>
                <a:lnTo>
                  <a:pt x="4449865" y="431682"/>
                </a:lnTo>
                <a:cubicBezTo>
                  <a:pt x="4569071" y="431682"/>
                  <a:pt x="4665706" y="335047"/>
                  <a:pt x="4665706" y="215841"/>
                </a:cubicBezTo>
                <a:cubicBezTo>
                  <a:pt x="4665706" y="96635"/>
                  <a:pt x="4569071" y="0"/>
                  <a:pt x="4449865" y="0"/>
                </a:cubicBezTo>
                <a:lnTo>
                  <a:pt x="2420141" y="0"/>
                </a:lnTo>
                <a:cubicBezTo>
                  <a:pt x="2300935" y="0"/>
                  <a:pt x="2204300" y="96635"/>
                  <a:pt x="2204300" y="215841"/>
                </a:cubicBezTo>
                <a:cubicBezTo>
                  <a:pt x="2204300" y="335047"/>
                  <a:pt x="2300935" y="431682"/>
                  <a:pt x="2420141" y="431682"/>
                </a:cubicBezTo>
                <a:close/>
                <a:moveTo>
                  <a:pt x="1774952" y="933656"/>
                </a:moveTo>
                <a:lnTo>
                  <a:pt x="4643377" y="933656"/>
                </a:lnTo>
                <a:cubicBezTo>
                  <a:pt x="4762583" y="933656"/>
                  <a:pt x="4859218" y="837021"/>
                  <a:pt x="4859218" y="717815"/>
                </a:cubicBezTo>
                <a:cubicBezTo>
                  <a:pt x="4859218" y="598609"/>
                  <a:pt x="4762583" y="501974"/>
                  <a:pt x="4643377" y="501974"/>
                </a:cubicBezTo>
                <a:lnTo>
                  <a:pt x="1774952" y="501974"/>
                </a:lnTo>
                <a:cubicBezTo>
                  <a:pt x="1655746" y="501974"/>
                  <a:pt x="1559111" y="598609"/>
                  <a:pt x="1559111" y="717815"/>
                </a:cubicBezTo>
                <a:cubicBezTo>
                  <a:pt x="1559111" y="837021"/>
                  <a:pt x="1655746" y="933656"/>
                  <a:pt x="1774952" y="933656"/>
                </a:cubicBezTo>
                <a:close/>
                <a:moveTo>
                  <a:pt x="899786" y="1435631"/>
                </a:moveTo>
                <a:lnTo>
                  <a:pt x="5208590" y="1435631"/>
                </a:lnTo>
                <a:cubicBezTo>
                  <a:pt x="5327796" y="1435631"/>
                  <a:pt x="5424431" y="1338996"/>
                  <a:pt x="5424431" y="1219790"/>
                </a:cubicBezTo>
                <a:cubicBezTo>
                  <a:pt x="5424431" y="1100584"/>
                  <a:pt x="5327796" y="1003949"/>
                  <a:pt x="5208590" y="1003949"/>
                </a:cubicBezTo>
                <a:lnTo>
                  <a:pt x="899786" y="1003949"/>
                </a:lnTo>
                <a:cubicBezTo>
                  <a:pt x="780580" y="1003949"/>
                  <a:pt x="683945" y="1100584"/>
                  <a:pt x="683945" y="1219790"/>
                </a:cubicBezTo>
                <a:cubicBezTo>
                  <a:pt x="683945" y="1338996"/>
                  <a:pt x="780580" y="1435631"/>
                  <a:pt x="899786" y="1435631"/>
                </a:cubicBezTo>
                <a:close/>
                <a:moveTo>
                  <a:pt x="790389" y="1937605"/>
                </a:moveTo>
                <a:lnTo>
                  <a:pt x="5099193" y="1937605"/>
                </a:lnTo>
                <a:cubicBezTo>
                  <a:pt x="5218399" y="1937605"/>
                  <a:pt x="5315034" y="1840970"/>
                  <a:pt x="5315034" y="1721764"/>
                </a:cubicBezTo>
                <a:cubicBezTo>
                  <a:pt x="5315034" y="1602558"/>
                  <a:pt x="5218399" y="1505923"/>
                  <a:pt x="5099193" y="1505923"/>
                </a:cubicBezTo>
                <a:lnTo>
                  <a:pt x="790389" y="1505923"/>
                </a:lnTo>
                <a:cubicBezTo>
                  <a:pt x="671183" y="1505923"/>
                  <a:pt x="574548" y="1602558"/>
                  <a:pt x="574548" y="1721764"/>
                </a:cubicBezTo>
                <a:cubicBezTo>
                  <a:pt x="574548" y="1840970"/>
                  <a:pt x="671183" y="1937605"/>
                  <a:pt x="790389" y="1937605"/>
                </a:cubicBezTo>
                <a:close/>
                <a:moveTo>
                  <a:pt x="498667" y="2439580"/>
                </a:moveTo>
                <a:lnTo>
                  <a:pt x="6229617" y="2439580"/>
                </a:lnTo>
                <a:cubicBezTo>
                  <a:pt x="6348823" y="2439580"/>
                  <a:pt x="6445458" y="2342945"/>
                  <a:pt x="6445458" y="2223739"/>
                </a:cubicBezTo>
                <a:cubicBezTo>
                  <a:pt x="6445458" y="2104533"/>
                  <a:pt x="6348823" y="2007898"/>
                  <a:pt x="6229617" y="2007898"/>
                </a:cubicBezTo>
                <a:lnTo>
                  <a:pt x="498667" y="2007898"/>
                </a:lnTo>
                <a:cubicBezTo>
                  <a:pt x="379461" y="2007898"/>
                  <a:pt x="282826" y="2104533"/>
                  <a:pt x="282826" y="2223739"/>
                </a:cubicBezTo>
                <a:cubicBezTo>
                  <a:pt x="282826" y="2342945"/>
                  <a:pt x="379461" y="2439580"/>
                  <a:pt x="498667" y="2439580"/>
                </a:cubicBezTo>
                <a:close/>
                <a:moveTo>
                  <a:pt x="215841" y="2941554"/>
                </a:moveTo>
                <a:lnTo>
                  <a:pt x="5946791" y="2941554"/>
                </a:lnTo>
                <a:cubicBezTo>
                  <a:pt x="6065997" y="2941554"/>
                  <a:pt x="6162632" y="2844919"/>
                  <a:pt x="6162632" y="2725713"/>
                </a:cubicBezTo>
                <a:cubicBezTo>
                  <a:pt x="6162632" y="2606507"/>
                  <a:pt x="6065997" y="2509872"/>
                  <a:pt x="5946791" y="2509872"/>
                </a:cubicBezTo>
                <a:lnTo>
                  <a:pt x="215841" y="2509872"/>
                </a:lnTo>
                <a:cubicBezTo>
                  <a:pt x="96635" y="2509872"/>
                  <a:pt x="0" y="2606507"/>
                  <a:pt x="0" y="2725713"/>
                </a:cubicBezTo>
                <a:cubicBezTo>
                  <a:pt x="0" y="2844919"/>
                  <a:pt x="96635" y="2941554"/>
                  <a:pt x="215841" y="2941554"/>
                </a:cubicBezTo>
                <a:close/>
                <a:moveTo>
                  <a:pt x="1700678" y="3443529"/>
                </a:moveTo>
                <a:lnTo>
                  <a:pt x="5946790" y="3443529"/>
                </a:lnTo>
                <a:cubicBezTo>
                  <a:pt x="6065996" y="3443529"/>
                  <a:pt x="6162631" y="3346894"/>
                  <a:pt x="6162631" y="3227688"/>
                </a:cubicBezTo>
                <a:cubicBezTo>
                  <a:pt x="6162631" y="3108482"/>
                  <a:pt x="6065996" y="3011847"/>
                  <a:pt x="5946790" y="3011847"/>
                </a:cubicBezTo>
                <a:lnTo>
                  <a:pt x="1700678" y="3011847"/>
                </a:lnTo>
                <a:cubicBezTo>
                  <a:pt x="1581472" y="3011847"/>
                  <a:pt x="1484837" y="3108482"/>
                  <a:pt x="1484837" y="3227688"/>
                </a:cubicBezTo>
                <a:cubicBezTo>
                  <a:pt x="1484837" y="3346894"/>
                  <a:pt x="1581472" y="3443529"/>
                  <a:pt x="1700678" y="3443529"/>
                </a:cubicBezTo>
                <a:close/>
                <a:moveTo>
                  <a:pt x="2002111" y="3945504"/>
                </a:moveTo>
                <a:lnTo>
                  <a:pt x="6155189" y="3945504"/>
                </a:lnTo>
                <a:cubicBezTo>
                  <a:pt x="6274395" y="3945504"/>
                  <a:pt x="6371030" y="3848869"/>
                  <a:pt x="6371030" y="3729663"/>
                </a:cubicBezTo>
                <a:cubicBezTo>
                  <a:pt x="6371030" y="3610457"/>
                  <a:pt x="6274395" y="3513822"/>
                  <a:pt x="6155189" y="3513822"/>
                </a:cubicBezTo>
                <a:lnTo>
                  <a:pt x="2002111" y="3513822"/>
                </a:lnTo>
                <a:cubicBezTo>
                  <a:pt x="1882905" y="3513822"/>
                  <a:pt x="1786270" y="3610457"/>
                  <a:pt x="1786270" y="3729663"/>
                </a:cubicBezTo>
                <a:cubicBezTo>
                  <a:pt x="1786270" y="3848869"/>
                  <a:pt x="1882905" y="3945504"/>
                  <a:pt x="2002111" y="3945504"/>
                </a:cubicBezTo>
                <a:close/>
                <a:moveTo>
                  <a:pt x="2939903" y="4447478"/>
                </a:moveTo>
                <a:lnTo>
                  <a:pt x="5812821" y="4447478"/>
                </a:lnTo>
                <a:cubicBezTo>
                  <a:pt x="5932027" y="4447478"/>
                  <a:pt x="6028662" y="4350843"/>
                  <a:pt x="6028662" y="4231637"/>
                </a:cubicBezTo>
                <a:cubicBezTo>
                  <a:pt x="6028662" y="4112431"/>
                  <a:pt x="5932027" y="4015796"/>
                  <a:pt x="5812821" y="4015796"/>
                </a:cubicBezTo>
                <a:lnTo>
                  <a:pt x="2939903" y="4015796"/>
                </a:lnTo>
                <a:cubicBezTo>
                  <a:pt x="2820697" y="4015796"/>
                  <a:pt x="2724062" y="4112431"/>
                  <a:pt x="2724062" y="4231637"/>
                </a:cubicBezTo>
                <a:cubicBezTo>
                  <a:pt x="2724062" y="4350843"/>
                  <a:pt x="2820697" y="4447478"/>
                  <a:pt x="2939903" y="4447478"/>
                </a:cubicBezTo>
                <a:close/>
                <a:moveTo>
                  <a:pt x="4324262" y="4949455"/>
                </a:moveTo>
                <a:lnTo>
                  <a:pt x="5812820" y="4949455"/>
                </a:lnTo>
                <a:cubicBezTo>
                  <a:pt x="5932026" y="4949455"/>
                  <a:pt x="6028661" y="4852820"/>
                  <a:pt x="6028661" y="4733614"/>
                </a:cubicBezTo>
                <a:cubicBezTo>
                  <a:pt x="6028661" y="4614408"/>
                  <a:pt x="5932026" y="4517773"/>
                  <a:pt x="5812820" y="4517773"/>
                </a:cubicBezTo>
                <a:lnTo>
                  <a:pt x="4324262" y="4517773"/>
                </a:lnTo>
                <a:cubicBezTo>
                  <a:pt x="4205056" y="4517773"/>
                  <a:pt x="4108421" y="4614408"/>
                  <a:pt x="4108421" y="4733614"/>
                </a:cubicBezTo>
                <a:cubicBezTo>
                  <a:pt x="4108421" y="4852820"/>
                  <a:pt x="4205056" y="4949455"/>
                  <a:pt x="4324262" y="49494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F48934C7-EEDE-4D11-8C35-656DD836C1AC}"/>
              </a:ext>
            </a:extLst>
          </p:cNvPr>
          <p:cNvSpPr/>
          <p:nvPr userDrawn="1"/>
        </p:nvSpPr>
        <p:spPr>
          <a:xfrm flipV="1">
            <a:off x="4124417" y="1130300"/>
            <a:ext cx="6445458" cy="4949455"/>
          </a:xfrm>
          <a:custGeom>
            <a:avLst/>
            <a:gdLst>
              <a:gd name="connsiteX0" fmla="*/ 2420141 w 6445458"/>
              <a:gd name="connsiteY0" fmla="*/ 431682 h 4949455"/>
              <a:gd name="connsiteX1" fmla="*/ 4449865 w 6445458"/>
              <a:gd name="connsiteY1" fmla="*/ 431682 h 4949455"/>
              <a:gd name="connsiteX2" fmla="*/ 4665706 w 6445458"/>
              <a:gd name="connsiteY2" fmla="*/ 215841 h 4949455"/>
              <a:gd name="connsiteX3" fmla="*/ 4449865 w 6445458"/>
              <a:gd name="connsiteY3" fmla="*/ 0 h 4949455"/>
              <a:gd name="connsiteX4" fmla="*/ 2420141 w 6445458"/>
              <a:gd name="connsiteY4" fmla="*/ 0 h 4949455"/>
              <a:gd name="connsiteX5" fmla="*/ 2204300 w 6445458"/>
              <a:gd name="connsiteY5" fmla="*/ 215841 h 4949455"/>
              <a:gd name="connsiteX6" fmla="*/ 2420141 w 6445458"/>
              <a:gd name="connsiteY6" fmla="*/ 431682 h 4949455"/>
              <a:gd name="connsiteX7" fmla="*/ 1774952 w 6445458"/>
              <a:gd name="connsiteY7" fmla="*/ 933656 h 4949455"/>
              <a:gd name="connsiteX8" fmla="*/ 4643377 w 6445458"/>
              <a:gd name="connsiteY8" fmla="*/ 933656 h 4949455"/>
              <a:gd name="connsiteX9" fmla="*/ 4859218 w 6445458"/>
              <a:gd name="connsiteY9" fmla="*/ 717815 h 4949455"/>
              <a:gd name="connsiteX10" fmla="*/ 4643377 w 6445458"/>
              <a:gd name="connsiteY10" fmla="*/ 501974 h 4949455"/>
              <a:gd name="connsiteX11" fmla="*/ 1774952 w 6445458"/>
              <a:gd name="connsiteY11" fmla="*/ 501974 h 4949455"/>
              <a:gd name="connsiteX12" fmla="*/ 1559111 w 6445458"/>
              <a:gd name="connsiteY12" fmla="*/ 717815 h 4949455"/>
              <a:gd name="connsiteX13" fmla="*/ 1774952 w 6445458"/>
              <a:gd name="connsiteY13" fmla="*/ 933656 h 4949455"/>
              <a:gd name="connsiteX14" fmla="*/ 899786 w 6445458"/>
              <a:gd name="connsiteY14" fmla="*/ 1435631 h 4949455"/>
              <a:gd name="connsiteX15" fmla="*/ 5208590 w 6445458"/>
              <a:gd name="connsiteY15" fmla="*/ 1435631 h 4949455"/>
              <a:gd name="connsiteX16" fmla="*/ 5424431 w 6445458"/>
              <a:gd name="connsiteY16" fmla="*/ 1219790 h 4949455"/>
              <a:gd name="connsiteX17" fmla="*/ 5208590 w 6445458"/>
              <a:gd name="connsiteY17" fmla="*/ 1003949 h 4949455"/>
              <a:gd name="connsiteX18" fmla="*/ 899786 w 6445458"/>
              <a:gd name="connsiteY18" fmla="*/ 1003949 h 4949455"/>
              <a:gd name="connsiteX19" fmla="*/ 683945 w 6445458"/>
              <a:gd name="connsiteY19" fmla="*/ 1219790 h 4949455"/>
              <a:gd name="connsiteX20" fmla="*/ 899786 w 6445458"/>
              <a:gd name="connsiteY20" fmla="*/ 1435631 h 4949455"/>
              <a:gd name="connsiteX21" fmla="*/ 790389 w 6445458"/>
              <a:gd name="connsiteY21" fmla="*/ 1937605 h 4949455"/>
              <a:gd name="connsiteX22" fmla="*/ 5099193 w 6445458"/>
              <a:gd name="connsiteY22" fmla="*/ 1937605 h 4949455"/>
              <a:gd name="connsiteX23" fmla="*/ 5315034 w 6445458"/>
              <a:gd name="connsiteY23" fmla="*/ 1721764 h 4949455"/>
              <a:gd name="connsiteX24" fmla="*/ 5099193 w 6445458"/>
              <a:gd name="connsiteY24" fmla="*/ 1505923 h 4949455"/>
              <a:gd name="connsiteX25" fmla="*/ 790389 w 6445458"/>
              <a:gd name="connsiteY25" fmla="*/ 1505923 h 4949455"/>
              <a:gd name="connsiteX26" fmla="*/ 574548 w 6445458"/>
              <a:gd name="connsiteY26" fmla="*/ 1721764 h 4949455"/>
              <a:gd name="connsiteX27" fmla="*/ 790389 w 6445458"/>
              <a:gd name="connsiteY27" fmla="*/ 1937605 h 4949455"/>
              <a:gd name="connsiteX28" fmla="*/ 498667 w 6445458"/>
              <a:gd name="connsiteY28" fmla="*/ 2439580 h 4949455"/>
              <a:gd name="connsiteX29" fmla="*/ 6229617 w 6445458"/>
              <a:gd name="connsiteY29" fmla="*/ 2439580 h 4949455"/>
              <a:gd name="connsiteX30" fmla="*/ 6445458 w 6445458"/>
              <a:gd name="connsiteY30" fmla="*/ 2223739 h 4949455"/>
              <a:gd name="connsiteX31" fmla="*/ 6229617 w 6445458"/>
              <a:gd name="connsiteY31" fmla="*/ 2007898 h 4949455"/>
              <a:gd name="connsiteX32" fmla="*/ 498667 w 6445458"/>
              <a:gd name="connsiteY32" fmla="*/ 2007898 h 4949455"/>
              <a:gd name="connsiteX33" fmla="*/ 282826 w 6445458"/>
              <a:gd name="connsiteY33" fmla="*/ 2223739 h 4949455"/>
              <a:gd name="connsiteX34" fmla="*/ 498667 w 6445458"/>
              <a:gd name="connsiteY34" fmla="*/ 2439580 h 4949455"/>
              <a:gd name="connsiteX35" fmla="*/ 215841 w 6445458"/>
              <a:gd name="connsiteY35" fmla="*/ 2941554 h 4949455"/>
              <a:gd name="connsiteX36" fmla="*/ 5946791 w 6445458"/>
              <a:gd name="connsiteY36" fmla="*/ 2941554 h 4949455"/>
              <a:gd name="connsiteX37" fmla="*/ 6162632 w 6445458"/>
              <a:gd name="connsiteY37" fmla="*/ 2725713 h 4949455"/>
              <a:gd name="connsiteX38" fmla="*/ 5946791 w 6445458"/>
              <a:gd name="connsiteY38" fmla="*/ 2509872 h 4949455"/>
              <a:gd name="connsiteX39" fmla="*/ 215841 w 6445458"/>
              <a:gd name="connsiteY39" fmla="*/ 2509872 h 4949455"/>
              <a:gd name="connsiteX40" fmla="*/ 0 w 6445458"/>
              <a:gd name="connsiteY40" fmla="*/ 2725713 h 4949455"/>
              <a:gd name="connsiteX41" fmla="*/ 215841 w 6445458"/>
              <a:gd name="connsiteY41" fmla="*/ 2941554 h 4949455"/>
              <a:gd name="connsiteX42" fmla="*/ 1700678 w 6445458"/>
              <a:gd name="connsiteY42" fmla="*/ 3443529 h 4949455"/>
              <a:gd name="connsiteX43" fmla="*/ 5946790 w 6445458"/>
              <a:gd name="connsiteY43" fmla="*/ 3443529 h 4949455"/>
              <a:gd name="connsiteX44" fmla="*/ 6162631 w 6445458"/>
              <a:gd name="connsiteY44" fmla="*/ 3227688 h 4949455"/>
              <a:gd name="connsiteX45" fmla="*/ 5946790 w 6445458"/>
              <a:gd name="connsiteY45" fmla="*/ 3011847 h 4949455"/>
              <a:gd name="connsiteX46" fmla="*/ 1700678 w 6445458"/>
              <a:gd name="connsiteY46" fmla="*/ 3011847 h 4949455"/>
              <a:gd name="connsiteX47" fmla="*/ 1484837 w 6445458"/>
              <a:gd name="connsiteY47" fmla="*/ 3227688 h 4949455"/>
              <a:gd name="connsiteX48" fmla="*/ 1700678 w 6445458"/>
              <a:gd name="connsiteY48" fmla="*/ 3443529 h 4949455"/>
              <a:gd name="connsiteX49" fmla="*/ 2002111 w 6445458"/>
              <a:gd name="connsiteY49" fmla="*/ 3945504 h 4949455"/>
              <a:gd name="connsiteX50" fmla="*/ 6155189 w 6445458"/>
              <a:gd name="connsiteY50" fmla="*/ 3945504 h 4949455"/>
              <a:gd name="connsiteX51" fmla="*/ 6371030 w 6445458"/>
              <a:gd name="connsiteY51" fmla="*/ 3729663 h 4949455"/>
              <a:gd name="connsiteX52" fmla="*/ 6155189 w 6445458"/>
              <a:gd name="connsiteY52" fmla="*/ 3513822 h 4949455"/>
              <a:gd name="connsiteX53" fmla="*/ 2002111 w 6445458"/>
              <a:gd name="connsiteY53" fmla="*/ 3513822 h 4949455"/>
              <a:gd name="connsiteX54" fmla="*/ 1786270 w 6445458"/>
              <a:gd name="connsiteY54" fmla="*/ 3729663 h 4949455"/>
              <a:gd name="connsiteX55" fmla="*/ 2002111 w 6445458"/>
              <a:gd name="connsiteY55" fmla="*/ 3945504 h 4949455"/>
              <a:gd name="connsiteX56" fmla="*/ 2939903 w 6445458"/>
              <a:gd name="connsiteY56" fmla="*/ 4447478 h 4949455"/>
              <a:gd name="connsiteX57" fmla="*/ 5812821 w 6445458"/>
              <a:gd name="connsiteY57" fmla="*/ 4447478 h 4949455"/>
              <a:gd name="connsiteX58" fmla="*/ 6028662 w 6445458"/>
              <a:gd name="connsiteY58" fmla="*/ 4231637 h 4949455"/>
              <a:gd name="connsiteX59" fmla="*/ 5812821 w 6445458"/>
              <a:gd name="connsiteY59" fmla="*/ 4015796 h 4949455"/>
              <a:gd name="connsiteX60" fmla="*/ 2939903 w 6445458"/>
              <a:gd name="connsiteY60" fmla="*/ 4015796 h 4949455"/>
              <a:gd name="connsiteX61" fmla="*/ 2724062 w 6445458"/>
              <a:gd name="connsiteY61" fmla="*/ 4231637 h 4949455"/>
              <a:gd name="connsiteX62" fmla="*/ 2939903 w 6445458"/>
              <a:gd name="connsiteY62" fmla="*/ 4447478 h 4949455"/>
              <a:gd name="connsiteX63" fmla="*/ 4324262 w 6445458"/>
              <a:gd name="connsiteY63" fmla="*/ 4949455 h 4949455"/>
              <a:gd name="connsiteX64" fmla="*/ 5812820 w 6445458"/>
              <a:gd name="connsiteY64" fmla="*/ 4949455 h 4949455"/>
              <a:gd name="connsiteX65" fmla="*/ 6028661 w 6445458"/>
              <a:gd name="connsiteY65" fmla="*/ 4733614 h 4949455"/>
              <a:gd name="connsiteX66" fmla="*/ 5812820 w 6445458"/>
              <a:gd name="connsiteY66" fmla="*/ 4517773 h 4949455"/>
              <a:gd name="connsiteX67" fmla="*/ 4324262 w 6445458"/>
              <a:gd name="connsiteY67" fmla="*/ 4517773 h 4949455"/>
              <a:gd name="connsiteX68" fmla="*/ 4108421 w 6445458"/>
              <a:gd name="connsiteY68" fmla="*/ 4733614 h 4949455"/>
              <a:gd name="connsiteX69" fmla="*/ 4324262 w 6445458"/>
              <a:gd name="connsiteY69" fmla="*/ 4949455 h 494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445458" h="4949455">
                <a:moveTo>
                  <a:pt x="2420141" y="431682"/>
                </a:moveTo>
                <a:lnTo>
                  <a:pt x="4449865" y="431682"/>
                </a:lnTo>
                <a:cubicBezTo>
                  <a:pt x="4569071" y="431682"/>
                  <a:pt x="4665706" y="335047"/>
                  <a:pt x="4665706" y="215841"/>
                </a:cubicBezTo>
                <a:cubicBezTo>
                  <a:pt x="4665706" y="96635"/>
                  <a:pt x="4569071" y="0"/>
                  <a:pt x="4449865" y="0"/>
                </a:cubicBezTo>
                <a:lnTo>
                  <a:pt x="2420141" y="0"/>
                </a:lnTo>
                <a:cubicBezTo>
                  <a:pt x="2300935" y="0"/>
                  <a:pt x="2204300" y="96635"/>
                  <a:pt x="2204300" y="215841"/>
                </a:cubicBezTo>
                <a:cubicBezTo>
                  <a:pt x="2204300" y="335047"/>
                  <a:pt x="2300935" y="431682"/>
                  <a:pt x="2420141" y="431682"/>
                </a:cubicBezTo>
                <a:close/>
                <a:moveTo>
                  <a:pt x="1774952" y="933656"/>
                </a:moveTo>
                <a:lnTo>
                  <a:pt x="4643377" y="933656"/>
                </a:lnTo>
                <a:cubicBezTo>
                  <a:pt x="4762583" y="933656"/>
                  <a:pt x="4859218" y="837021"/>
                  <a:pt x="4859218" y="717815"/>
                </a:cubicBezTo>
                <a:cubicBezTo>
                  <a:pt x="4859218" y="598609"/>
                  <a:pt x="4762583" y="501974"/>
                  <a:pt x="4643377" y="501974"/>
                </a:cubicBezTo>
                <a:lnTo>
                  <a:pt x="1774952" y="501974"/>
                </a:lnTo>
                <a:cubicBezTo>
                  <a:pt x="1655746" y="501974"/>
                  <a:pt x="1559111" y="598609"/>
                  <a:pt x="1559111" y="717815"/>
                </a:cubicBezTo>
                <a:cubicBezTo>
                  <a:pt x="1559111" y="837021"/>
                  <a:pt x="1655746" y="933656"/>
                  <a:pt x="1774952" y="933656"/>
                </a:cubicBezTo>
                <a:close/>
                <a:moveTo>
                  <a:pt x="899786" y="1435631"/>
                </a:moveTo>
                <a:lnTo>
                  <a:pt x="5208590" y="1435631"/>
                </a:lnTo>
                <a:cubicBezTo>
                  <a:pt x="5327796" y="1435631"/>
                  <a:pt x="5424431" y="1338996"/>
                  <a:pt x="5424431" y="1219790"/>
                </a:cubicBezTo>
                <a:cubicBezTo>
                  <a:pt x="5424431" y="1100584"/>
                  <a:pt x="5327796" y="1003949"/>
                  <a:pt x="5208590" y="1003949"/>
                </a:cubicBezTo>
                <a:lnTo>
                  <a:pt x="899786" y="1003949"/>
                </a:lnTo>
                <a:cubicBezTo>
                  <a:pt x="780580" y="1003949"/>
                  <a:pt x="683945" y="1100584"/>
                  <a:pt x="683945" y="1219790"/>
                </a:cubicBezTo>
                <a:cubicBezTo>
                  <a:pt x="683945" y="1338996"/>
                  <a:pt x="780580" y="1435631"/>
                  <a:pt x="899786" y="1435631"/>
                </a:cubicBezTo>
                <a:close/>
                <a:moveTo>
                  <a:pt x="790389" y="1937605"/>
                </a:moveTo>
                <a:lnTo>
                  <a:pt x="5099193" y="1937605"/>
                </a:lnTo>
                <a:cubicBezTo>
                  <a:pt x="5218399" y="1937605"/>
                  <a:pt x="5315034" y="1840970"/>
                  <a:pt x="5315034" y="1721764"/>
                </a:cubicBezTo>
                <a:cubicBezTo>
                  <a:pt x="5315034" y="1602558"/>
                  <a:pt x="5218399" y="1505923"/>
                  <a:pt x="5099193" y="1505923"/>
                </a:cubicBezTo>
                <a:lnTo>
                  <a:pt x="790389" y="1505923"/>
                </a:lnTo>
                <a:cubicBezTo>
                  <a:pt x="671183" y="1505923"/>
                  <a:pt x="574548" y="1602558"/>
                  <a:pt x="574548" y="1721764"/>
                </a:cubicBezTo>
                <a:cubicBezTo>
                  <a:pt x="574548" y="1840970"/>
                  <a:pt x="671183" y="1937605"/>
                  <a:pt x="790389" y="1937605"/>
                </a:cubicBezTo>
                <a:close/>
                <a:moveTo>
                  <a:pt x="498667" y="2439580"/>
                </a:moveTo>
                <a:lnTo>
                  <a:pt x="6229617" y="2439580"/>
                </a:lnTo>
                <a:cubicBezTo>
                  <a:pt x="6348823" y="2439580"/>
                  <a:pt x="6445458" y="2342945"/>
                  <a:pt x="6445458" y="2223739"/>
                </a:cubicBezTo>
                <a:cubicBezTo>
                  <a:pt x="6445458" y="2104533"/>
                  <a:pt x="6348823" y="2007898"/>
                  <a:pt x="6229617" y="2007898"/>
                </a:cubicBezTo>
                <a:lnTo>
                  <a:pt x="498667" y="2007898"/>
                </a:lnTo>
                <a:cubicBezTo>
                  <a:pt x="379461" y="2007898"/>
                  <a:pt x="282826" y="2104533"/>
                  <a:pt x="282826" y="2223739"/>
                </a:cubicBezTo>
                <a:cubicBezTo>
                  <a:pt x="282826" y="2342945"/>
                  <a:pt x="379461" y="2439580"/>
                  <a:pt x="498667" y="2439580"/>
                </a:cubicBezTo>
                <a:close/>
                <a:moveTo>
                  <a:pt x="215841" y="2941554"/>
                </a:moveTo>
                <a:lnTo>
                  <a:pt x="5946791" y="2941554"/>
                </a:lnTo>
                <a:cubicBezTo>
                  <a:pt x="6065997" y="2941554"/>
                  <a:pt x="6162632" y="2844919"/>
                  <a:pt x="6162632" y="2725713"/>
                </a:cubicBezTo>
                <a:cubicBezTo>
                  <a:pt x="6162632" y="2606507"/>
                  <a:pt x="6065997" y="2509872"/>
                  <a:pt x="5946791" y="2509872"/>
                </a:cubicBezTo>
                <a:lnTo>
                  <a:pt x="215841" y="2509872"/>
                </a:lnTo>
                <a:cubicBezTo>
                  <a:pt x="96635" y="2509872"/>
                  <a:pt x="0" y="2606507"/>
                  <a:pt x="0" y="2725713"/>
                </a:cubicBezTo>
                <a:cubicBezTo>
                  <a:pt x="0" y="2844919"/>
                  <a:pt x="96635" y="2941554"/>
                  <a:pt x="215841" y="2941554"/>
                </a:cubicBezTo>
                <a:close/>
                <a:moveTo>
                  <a:pt x="1700678" y="3443529"/>
                </a:moveTo>
                <a:lnTo>
                  <a:pt x="5946790" y="3443529"/>
                </a:lnTo>
                <a:cubicBezTo>
                  <a:pt x="6065996" y="3443529"/>
                  <a:pt x="6162631" y="3346894"/>
                  <a:pt x="6162631" y="3227688"/>
                </a:cubicBezTo>
                <a:cubicBezTo>
                  <a:pt x="6162631" y="3108482"/>
                  <a:pt x="6065996" y="3011847"/>
                  <a:pt x="5946790" y="3011847"/>
                </a:cubicBezTo>
                <a:lnTo>
                  <a:pt x="1700678" y="3011847"/>
                </a:lnTo>
                <a:cubicBezTo>
                  <a:pt x="1581472" y="3011847"/>
                  <a:pt x="1484837" y="3108482"/>
                  <a:pt x="1484837" y="3227688"/>
                </a:cubicBezTo>
                <a:cubicBezTo>
                  <a:pt x="1484837" y="3346894"/>
                  <a:pt x="1581472" y="3443529"/>
                  <a:pt x="1700678" y="3443529"/>
                </a:cubicBezTo>
                <a:close/>
                <a:moveTo>
                  <a:pt x="2002111" y="3945504"/>
                </a:moveTo>
                <a:lnTo>
                  <a:pt x="6155189" y="3945504"/>
                </a:lnTo>
                <a:cubicBezTo>
                  <a:pt x="6274395" y="3945504"/>
                  <a:pt x="6371030" y="3848869"/>
                  <a:pt x="6371030" y="3729663"/>
                </a:cubicBezTo>
                <a:cubicBezTo>
                  <a:pt x="6371030" y="3610457"/>
                  <a:pt x="6274395" y="3513822"/>
                  <a:pt x="6155189" y="3513822"/>
                </a:cubicBezTo>
                <a:lnTo>
                  <a:pt x="2002111" y="3513822"/>
                </a:lnTo>
                <a:cubicBezTo>
                  <a:pt x="1882905" y="3513822"/>
                  <a:pt x="1786270" y="3610457"/>
                  <a:pt x="1786270" y="3729663"/>
                </a:cubicBezTo>
                <a:cubicBezTo>
                  <a:pt x="1786270" y="3848869"/>
                  <a:pt x="1882905" y="3945504"/>
                  <a:pt x="2002111" y="3945504"/>
                </a:cubicBezTo>
                <a:close/>
                <a:moveTo>
                  <a:pt x="2939903" y="4447478"/>
                </a:moveTo>
                <a:lnTo>
                  <a:pt x="5812821" y="4447478"/>
                </a:lnTo>
                <a:cubicBezTo>
                  <a:pt x="5932027" y="4447478"/>
                  <a:pt x="6028662" y="4350843"/>
                  <a:pt x="6028662" y="4231637"/>
                </a:cubicBezTo>
                <a:cubicBezTo>
                  <a:pt x="6028662" y="4112431"/>
                  <a:pt x="5932027" y="4015796"/>
                  <a:pt x="5812821" y="4015796"/>
                </a:cubicBezTo>
                <a:lnTo>
                  <a:pt x="2939903" y="4015796"/>
                </a:lnTo>
                <a:cubicBezTo>
                  <a:pt x="2820697" y="4015796"/>
                  <a:pt x="2724062" y="4112431"/>
                  <a:pt x="2724062" y="4231637"/>
                </a:cubicBezTo>
                <a:cubicBezTo>
                  <a:pt x="2724062" y="4350843"/>
                  <a:pt x="2820697" y="4447478"/>
                  <a:pt x="2939903" y="4447478"/>
                </a:cubicBezTo>
                <a:close/>
                <a:moveTo>
                  <a:pt x="4324262" y="4949455"/>
                </a:moveTo>
                <a:lnTo>
                  <a:pt x="5812820" y="4949455"/>
                </a:lnTo>
                <a:cubicBezTo>
                  <a:pt x="5932026" y="4949455"/>
                  <a:pt x="6028661" y="4852820"/>
                  <a:pt x="6028661" y="4733614"/>
                </a:cubicBezTo>
                <a:cubicBezTo>
                  <a:pt x="6028661" y="4614408"/>
                  <a:pt x="5932026" y="4517773"/>
                  <a:pt x="5812820" y="4517773"/>
                </a:cubicBezTo>
                <a:lnTo>
                  <a:pt x="4324262" y="4517773"/>
                </a:lnTo>
                <a:cubicBezTo>
                  <a:pt x="4205056" y="4517773"/>
                  <a:pt x="4108421" y="4614408"/>
                  <a:pt x="4108421" y="4733614"/>
                </a:cubicBezTo>
                <a:cubicBezTo>
                  <a:pt x="4108421" y="4852820"/>
                  <a:pt x="4205056" y="4949455"/>
                  <a:pt x="4324262" y="4949455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 t="-47707" b="-4770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660C1373-4138-42BA-A04B-AF1914312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39" y="2801761"/>
            <a:ext cx="535706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E259B387-480D-4A7B-B2C0-884059996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39" y="1543830"/>
            <a:ext cx="5357061" cy="125793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4C1EE18E-6DC4-4C6F-BBB6-A39B1BE9D7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8939" y="4320200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6" name="文本占位符 13">
            <a:extLst>
              <a:ext uri="{FF2B5EF4-FFF2-40B4-BE49-F238E27FC236}">
                <a16:creationId xmlns:a16="http://schemas.microsoft.com/office/drawing/2014/main" id="{BEF04954-ECB1-4E09-9E8B-60940B4DCF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8939" y="4616471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7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29FE53C2-A681-48C7-96C2-1BEE73AAA29D}"/>
              </a:ext>
            </a:extLst>
          </p:cNvPr>
          <p:cNvSpPr/>
          <p:nvPr userDrawn="1"/>
        </p:nvSpPr>
        <p:spPr>
          <a:xfrm rot="10800000" flipV="1">
            <a:off x="770483" y="1667656"/>
            <a:ext cx="4231212" cy="3249140"/>
          </a:xfrm>
          <a:custGeom>
            <a:avLst/>
            <a:gdLst>
              <a:gd name="connsiteX0" fmla="*/ 2420141 w 6445458"/>
              <a:gd name="connsiteY0" fmla="*/ 431682 h 4949455"/>
              <a:gd name="connsiteX1" fmla="*/ 4449865 w 6445458"/>
              <a:gd name="connsiteY1" fmla="*/ 431682 h 4949455"/>
              <a:gd name="connsiteX2" fmla="*/ 4665706 w 6445458"/>
              <a:gd name="connsiteY2" fmla="*/ 215841 h 4949455"/>
              <a:gd name="connsiteX3" fmla="*/ 4449865 w 6445458"/>
              <a:gd name="connsiteY3" fmla="*/ 0 h 4949455"/>
              <a:gd name="connsiteX4" fmla="*/ 2420141 w 6445458"/>
              <a:gd name="connsiteY4" fmla="*/ 0 h 4949455"/>
              <a:gd name="connsiteX5" fmla="*/ 2204300 w 6445458"/>
              <a:gd name="connsiteY5" fmla="*/ 215841 h 4949455"/>
              <a:gd name="connsiteX6" fmla="*/ 2420141 w 6445458"/>
              <a:gd name="connsiteY6" fmla="*/ 431682 h 4949455"/>
              <a:gd name="connsiteX7" fmla="*/ 1774952 w 6445458"/>
              <a:gd name="connsiteY7" fmla="*/ 933656 h 4949455"/>
              <a:gd name="connsiteX8" fmla="*/ 4643377 w 6445458"/>
              <a:gd name="connsiteY8" fmla="*/ 933656 h 4949455"/>
              <a:gd name="connsiteX9" fmla="*/ 4859218 w 6445458"/>
              <a:gd name="connsiteY9" fmla="*/ 717815 h 4949455"/>
              <a:gd name="connsiteX10" fmla="*/ 4643377 w 6445458"/>
              <a:gd name="connsiteY10" fmla="*/ 501974 h 4949455"/>
              <a:gd name="connsiteX11" fmla="*/ 1774952 w 6445458"/>
              <a:gd name="connsiteY11" fmla="*/ 501974 h 4949455"/>
              <a:gd name="connsiteX12" fmla="*/ 1559111 w 6445458"/>
              <a:gd name="connsiteY12" fmla="*/ 717815 h 4949455"/>
              <a:gd name="connsiteX13" fmla="*/ 1774952 w 6445458"/>
              <a:gd name="connsiteY13" fmla="*/ 933656 h 4949455"/>
              <a:gd name="connsiteX14" fmla="*/ 899786 w 6445458"/>
              <a:gd name="connsiteY14" fmla="*/ 1435631 h 4949455"/>
              <a:gd name="connsiteX15" fmla="*/ 5208590 w 6445458"/>
              <a:gd name="connsiteY15" fmla="*/ 1435631 h 4949455"/>
              <a:gd name="connsiteX16" fmla="*/ 5424431 w 6445458"/>
              <a:gd name="connsiteY16" fmla="*/ 1219790 h 4949455"/>
              <a:gd name="connsiteX17" fmla="*/ 5208590 w 6445458"/>
              <a:gd name="connsiteY17" fmla="*/ 1003949 h 4949455"/>
              <a:gd name="connsiteX18" fmla="*/ 899786 w 6445458"/>
              <a:gd name="connsiteY18" fmla="*/ 1003949 h 4949455"/>
              <a:gd name="connsiteX19" fmla="*/ 683945 w 6445458"/>
              <a:gd name="connsiteY19" fmla="*/ 1219790 h 4949455"/>
              <a:gd name="connsiteX20" fmla="*/ 899786 w 6445458"/>
              <a:gd name="connsiteY20" fmla="*/ 1435631 h 4949455"/>
              <a:gd name="connsiteX21" fmla="*/ 790389 w 6445458"/>
              <a:gd name="connsiteY21" fmla="*/ 1937605 h 4949455"/>
              <a:gd name="connsiteX22" fmla="*/ 5099193 w 6445458"/>
              <a:gd name="connsiteY22" fmla="*/ 1937605 h 4949455"/>
              <a:gd name="connsiteX23" fmla="*/ 5315034 w 6445458"/>
              <a:gd name="connsiteY23" fmla="*/ 1721764 h 4949455"/>
              <a:gd name="connsiteX24" fmla="*/ 5099193 w 6445458"/>
              <a:gd name="connsiteY24" fmla="*/ 1505923 h 4949455"/>
              <a:gd name="connsiteX25" fmla="*/ 790389 w 6445458"/>
              <a:gd name="connsiteY25" fmla="*/ 1505923 h 4949455"/>
              <a:gd name="connsiteX26" fmla="*/ 574548 w 6445458"/>
              <a:gd name="connsiteY26" fmla="*/ 1721764 h 4949455"/>
              <a:gd name="connsiteX27" fmla="*/ 790389 w 6445458"/>
              <a:gd name="connsiteY27" fmla="*/ 1937605 h 4949455"/>
              <a:gd name="connsiteX28" fmla="*/ 498667 w 6445458"/>
              <a:gd name="connsiteY28" fmla="*/ 2439580 h 4949455"/>
              <a:gd name="connsiteX29" fmla="*/ 6229617 w 6445458"/>
              <a:gd name="connsiteY29" fmla="*/ 2439580 h 4949455"/>
              <a:gd name="connsiteX30" fmla="*/ 6445458 w 6445458"/>
              <a:gd name="connsiteY30" fmla="*/ 2223739 h 4949455"/>
              <a:gd name="connsiteX31" fmla="*/ 6229617 w 6445458"/>
              <a:gd name="connsiteY31" fmla="*/ 2007898 h 4949455"/>
              <a:gd name="connsiteX32" fmla="*/ 498667 w 6445458"/>
              <a:gd name="connsiteY32" fmla="*/ 2007898 h 4949455"/>
              <a:gd name="connsiteX33" fmla="*/ 282826 w 6445458"/>
              <a:gd name="connsiteY33" fmla="*/ 2223739 h 4949455"/>
              <a:gd name="connsiteX34" fmla="*/ 498667 w 6445458"/>
              <a:gd name="connsiteY34" fmla="*/ 2439580 h 4949455"/>
              <a:gd name="connsiteX35" fmla="*/ 215841 w 6445458"/>
              <a:gd name="connsiteY35" fmla="*/ 2941554 h 4949455"/>
              <a:gd name="connsiteX36" fmla="*/ 5946791 w 6445458"/>
              <a:gd name="connsiteY36" fmla="*/ 2941554 h 4949455"/>
              <a:gd name="connsiteX37" fmla="*/ 6162632 w 6445458"/>
              <a:gd name="connsiteY37" fmla="*/ 2725713 h 4949455"/>
              <a:gd name="connsiteX38" fmla="*/ 5946791 w 6445458"/>
              <a:gd name="connsiteY38" fmla="*/ 2509872 h 4949455"/>
              <a:gd name="connsiteX39" fmla="*/ 215841 w 6445458"/>
              <a:gd name="connsiteY39" fmla="*/ 2509872 h 4949455"/>
              <a:gd name="connsiteX40" fmla="*/ 0 w 6445458"/>
              <a:gd name="connsiteY40" fmla="*/ 2725713 h 4949455"/>
              <a:gd name="connsiteX41" fmla="*/ 215841 w 6445458"/>
              <a:gd name="connsiteY41" fmla="*/ 2941554 h 4949455"/>
              <a:gd name="connsiteX42" fmla="*/ 1700678 w 6445458"/>
              <a:gd name="connsiteY42" fmla="*/ 3443529 h 4949455"/>
              <a:gd name="connsiteX43" fmla="*/ 5946790 w 6445458"/>
              <a:gd name="connsiteY43" fmla="*/ 3443529 h 4949455"/>
              <a:gd name="connsiteX44" fmla="*/ 6162631 w 6445458"/>
              <a:gd name="connsiteY44" fmla="*/ 3227688 h 4949455"/>
              <a:gd name="connsiteX45" fmla="*/ 5946790 w 6445458"/>
              <a:gd name="connsiteY45" fmla="*/ 3011847 h 4949455"/>
              <a:gd name="connsiteX46" fmla="*/ 1700678 w 6445458"/>
              <a:gd name="connsiteY46" fmla="*/ 3011847 h 4949455"/>
              <a:gd name="connsiteX47" fmla="*/ 1484837 w 6445458"/>
              <a:gd name="connsiteY47" fmla="*/ 3227688 h 4949455"/>
              <a:gd name="connsiteX48" fmla="*/ 1700678 w 6445458"/>
              <a:gd name="connsiteY48" fmla="*/ 3443529 h 4949455"/>
              <a:gd name="connsiteX49" fmla="*/ 2002111 w 6445458"/>
              <a:gd name="connsiteY49" fmla="*/ 3945504 h 4949455"/>
              <a:gd name="connsiteX50" fmla="*/ 6155189 w 6445458"/>
              <a:gd name="connsiteY50" fmla="*/ 3945504 h 4949455"/>
              <a:gd name="connsiteX51" fmla="*/ 6371030 w 6445458"/>
              <a:gd name="connsiteY51" fmla="*/ 3729663 h 4949455"/>
              <a:gd name="connsiteX52" fmla="*/ 6155189 w 6445458"/>
              <a:gd name="connsiteY52" fmla="*/ 3513822 h 4949455"/>
              <a:gd name="connsiteX53" fmla="*/ 2002111 w 6445458"/>
              <a:gd name="connsiteY53" fmla="*/ 3513822 h 4949455"/>
              <a:gd name="connsiteX54" fmla="*/ 1786270 w 6445458"/>
              <a:gd name="connsiteY54" fmla="*/ 3729663 h 4949455"/>
              <a:gd name="connsiteX55" fmla="*/ 2002111 w 6445458"/>
              <a:gd name="connsiteY55" fmla="*/ 3945504 h 4949455"/>
              <a:gd name="connsiteX56" fmla="*/ 2939903 w 6445458"/>
              <a:gd name="connsiteY56" fmla="*/ 4447478 h 4949455"/>
              <a:gd name="connsiteX57" fmla="*/ 5812821 w 6445458"/>
              <a:gd name="connsiteY57" fmla="*/ 4447478 h 4949455"/>
              <a:gd name="connsiteX58" fmla="*/ 6028662 w 6445458"/>
              <a:gd name="connsiteY58" fmla="*/ 4231637 h 4949455"/>
              <a:gd name="connsiteX59" fmla="*/ 5812821 w 6445458"/>
              <a:gd name="connsiteY59" fmla="*/ 4015796 h 4949455"/>
              <a:gd name="connsiteX60" fmla="*/ 2939903 w 6445458"/>
              <a:gd name="connsiteY60" fmla="*/ 4015796 h 4949455"/>
              <a:gd name="connsiteX61" fmla="*/ 2724062 w 6445458"/>
              <a:gd name="connsiteY61" fmla="*/ 4231637 h 4949455"/>
              <a:gd name="connsiteX62" fmla="*/ 2939903 w 6445458"/>
              <a:gd name="connsiteY62" fmla="*/ 4447478 h 4949455"/>
              <a:gd name="connsiteX63" fmla="*/ 4324262 w 6445458"/>
              <a:gd name="connsiteY63" fmla="*/ 4949455 h 4949455"/>
              <a:gd name="connsiteX64" fmla="*/ 5812820 w 6445458"/>
              <a:gd name="connsiteY64" fmla="*/ 4949455 h 4949455"/>
              <a:gd name="connsiteX65" fmla="*/ 6028661 w 6445458"/>
              <a:gd name="connsiteY65" fmla="*/ 4733614 h 4949455"/>
              <a:gd name="connsiteX66" fmla="*/ 5812820 w 6445458"/>
              <a:gd name="connsiteY66" fmla="*/ 4517773 h 4949455"/>
              <a:gd name="connsiteX67" fmla="*/ 4324262 w 6445458"/>
              <a:gd name="connsiteY67" fmla="*/ 4517773 h 4949455"/>
              <a:gd name="connsiteX68" fmla="*/ 4108421 w 6445458"/>
              <a:gd name="connsiteY68" fmla="*/ 4733614 h 4949455"/>
              <a:gd name="connsiteX69" fmla="*/ 4324262 w 6445458"/>
              <a:gd name="connsiteY69" fmla="*/ 4949455 h 494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445458" h="4949455">
                <a:moveTo>
                  <a:pt x="2420141" y="431682"/>
                </a:moveTo>
                <a:lnTo>
                  <a:pt x="4449865" y="431682"/>
                </a:lnTo>
                <a:cubicBezTo>
                  <a:pt x="4569071" y="431682"/>
                  <a:pt x="4665706" y="335047"/>
                  <a:pt x="4665706" y="215841"/>
                </a:cubicBezTo>
                <a:cubicBezTo>
                  <a:pt x="4665706" y="96635"/>
                  <a:pt x="4569071" y="0"/>
                  <a:pt x="4449865" y="0"/>
                </a:cubicBezTo>
                <a:lnTo>
                  <a:pt x="2420141" y="0"/>
                </a:lnTo>
                <a:cubicBezTo>
                  <a:pt x="2300935" y="0"/>
                  <a:pt x="2204300" y="96635"/>
                  <a:pt x="2204300" y="215841"/>
                </a:cubicBezTo>
                <a:cubicBezTo>
                  <a:pt x="2204300" y="335047"/>
                  <a:pt x="2300935" y="431682"/>
                  <a:pt x="2420141" y="431682"/>
                </a:cubicBezTo>
                <a:close/>
                <a:moveTo>
                  <a:pt x="1774952" y="933656"/>
                </a:moveTo>
                <a:lnTo>
                  <a:pt x="4643377" y="933656"/>
                </a:lnTo>
                <a:cubicBezTo>
                  <a:pt x="4762583" y="933656"/>
                  <a:pt x="4859218" y="837021"/>
                  <a:pt x="4859218" y="717815"/>
                </a:cubicBezTo>
                <a:cubicBezTo>
                  <a:pt x="4859218" y="598609"/>
                  <a:pt x="4762583" y="501974"/>
                  <a:pt x="4643377" y="501974"/>
                </a:cubicBezTo>
                <a:lnTo>
                  <a:pt x="1774952" y="501974"/>
                </a:lnTo>
                <a:cubicBezTo>
                  <a:pt x="1655746" y="501974"/>
                  <a:pt x="1559111" y="598609"/>
                  <a:pt x="1559111" y="717815"/>
                </a:cubicBezTo>
                <a:cubicBezTo>
                  <a:pt x="1559111" y="837021"/>
                  <a:pt x="1655746" y="933656"/>
                  <a:pt x="1774952" y="933656"/>
                </a:cubicBezTo>
                <a:close/>
                <a:moveTo>
                  <a:pt x="899786" y="1435631"/>
                </a:moveTo>
                <a:lnTo>
                  <a:pt x="5208590" y="1435631"/>
                </a:lnTo>
                <a:cubicBezTo>
                  <a:pt x="5327796" y="1435631"/>
                  <a:pt x="5424431" y="1338996"/>
                  <a:pt x="5424431" y="1219790"/>
                </a:cubicBezTo>
                <a:cubicBezTo>
                  <a:pt x="5424431" y="1100584"/>
                  <a:pt x="5327796" y="1003949"/>
                  <a:pt x="5208590" y="1003949"/>
                </a:cubicBezTo>
                <a:lnTo>
                  <a:pt x="899786" y="1003949"/>
                </a:lnTo>
                <a:cubicBezTo>
                  <a:pt x="780580" y="1003949"/>
                  <a:pt x="683945" y="1100584"/>
                  <a:pt x="683945" y="1219790"/>
                </a:cubicBezTo>
                <a:cubicBezTo>
                  <a:pt x="683945" y="1338996"/>
                  <a:pt x="780580" y="1435631"/>
                  <a:pt x="899786" y="1435631"/>
                </a:cubicBezTo>
                <a:close/>
                <a:moveTo>
                  <a:pt x="790389" y="1937605"/>
                </a:moveTo>
                <a:lnTo>
                  <a:pt x="5099193" y="1937605"/>
                </a:lnTo>
                <a:cubicBezTo>
                  <a:pt x="5218399" y="1937605"/>
                  <a:pt x="5315034" y="1840970"/>
                  <a:pt x="5315034" y="1721764"/>
                </a:cubicBezTo>
                <a:cubicBezTo>
                  <a:pt x="5315034" y="1602558"/>
                  <a:pt x="5218399" y="1505923"/>
                  <a:pt x="5099193" y="1505923"/>
                </a:cubicBezTo>
                <a:lnTo>
                  <a:pt x="790389" y="1505923"/>
                </a:lnTo>
                <a:cubicBezTo>
                  <a:pt x="671183" y="1505923"/>
                  <a:pt x="574548" y="1602558"/>
                  <a:pt x="574548" y="1721764"/>
                </a:cubicBezTo>
                <a:cubicBezTo>
                  <a:pt x="574548" y="1840970"/>
                  <a:pt x="671183" y="1937605"/>
                  <a:pt x="790389" y="1937605"/>
                </a:cubicBezTo>
                <a:close/>
                <a:moveTo>
                  <a:pt x="498667" y="2439580"/>
                </a:moveTo>
                <a:lnTo>
                  <a:pt x="6229617" y="2439580"/>
                </a:lnTo>
                <a:cubicBezTo>
                  <a:pt x="6348823" y="2439580"/>
                  <a:pt x="6445458" y="2342945"/>
                  <a:pt x="6445458" y="2223739"/>
                </a:cubicBezTo>
                <a:cubicBezTo>
                  <a:pt x="6445458" y="2104533"/>
                  <a:pt x="6348823" y="2007898"/>
                  <a:pt x="6229617" y="2007898"/>
                </a:cubicBezTo>
                <a:lnTo>
                  <a:pt x="498667" y="2007898"/>
                </a:lnTo>
                <a:cubicBezTo>
                  <a:pt x="379461" y="2007898"/>
                  <a:pt x="282826" y="2104533"/>
                  <a:pt x="282826" y="2223739"/>
                </a:cubicBezTo>
                <a:cubicBezTo>
                  <a:pt x="282826" y="2342945"/>
                  <a:pt x="379461" y="2439580"/>
                  <a:pt x="498667" y="2439580"/>
                </a:cubicBezTo>
                <a:close/>
                <a:moveTo>
                  <a:pt x="215841" y="2941554"/>
                </a:moveTo>
                <a:lnTo>
                  <a:pt x="5946791" y="2941554"/>
                </a:lnTo>
                <a:cubicBezTo>
                  <a:pt x="6065997" y="2941554"/>
                  <a:pt x="6162632" y="2844919"/>
                  <a:pt x="6162632" y="2725713"/>
                </a:cubicBezTo>
                <a:cubicBezTo>
                  <a:pt x="6162632" y="2606507"/>
                  <a:pt x="6065997" y="2509872"/>
                  <a:pt x="5946791" y="2509872"/>
                </a:cubicBezTo>
                <a:lnTo>
                  <a:pt x="215841" y="2509872"/>
                </a:lnTo>
                <a:cubicBezTo>
                  <a:pt x="96635" y="2509872"/>
                  <a:pt x="0" y="2606507"/>
                  <a:pt x="0" y="2725713"/>
                </a:cubicBezTo>
                <a:cubicBezTo>
                  <a:pt x="0" y="2844919"/>
                  <a:pt x="96635" y="2941554"/>
                  <a:pt x="215841" y="2941554"/>
                </a:cubicBezTo>
                <a:close/>
                <a:moveTo>
                  <a:pt x="1700678" y="3443529"/>
                </a:moveTo>
                <a:lnTo>
                  <a:pt x="5946790" y="3443529"/>
                </a:lnTo>
                <a:cubicBezTo>
                  <a:pt x="6065996" y="3443529"/>
                  <a:pt x="6162631" y="3346894"/>
                  <a:pt x="6162631" y="3227688"/>
                </a:cubicBezTo>
                <a:cubicBezTo>
                  <a:pt x="6162631" y="3108482"/>
                  <a:pt x="6065996" y="3011847"/>
                  <a:pt x="5946790" y="3011847"/>
                </a:cubicBezTo>
                <a:lnTo>
                  <a:pt x="1700678" y="3011847"/>
                </a:lnTo>
                <a:cubicBezTo>
                  <a:pt x="1581472" y="3011847"/>
                  <a:pt x="1484837" y="3108482"/>
                  <a:pt x="1484837" y="3227688"/>
                </a:cubicBezTo>
                <a:cubicBezTo>
                  <a:pt x="1484837" y="3346894"/>
                  <a:pt x="1581472" y="3443529"/>
                  <a:pt x="1700678" y="3443529"/>
                </a:cubicBezTo>
                <a:close/>
                <a:moveTo>
                  <a:pt x="2002111" y="3945504"/>
                </a:moveTo>
                <a:lnTo>
                  <a:pt x="6155189" y="3945504"/>
                </a:lnTo>
                <a:cubicBezTo>
                  <a:pt x="6274395" y="3945504"/>
                  <a:pt x="6371030" y="3848869"/>
                  <a:pt x="6371030" y="3729663"/>
                </a:cubicBezTo>
                <a:cubicBezTo>
                  <a:pt x="6371030" y="3610457"/>
                  <a:pt x="6274395" y="3513822"/>
                  <a:pt x="6155189" y="3513822"/>
                </a:cubicBezTo>
                <a:lnTo>
                  <a:pt x="2002111" y="3513822"/>
                </a:lnTo>
                <a:cubicBezTo>
                  <a:pt x="1882905" y="3513822"/>
                  <a:pt x="1786270" y="3610457"/>
                  <a:pt x="1786270" y="3729663"/>
                </a:cubicBezTo>
                <a:cubicBezTo>
                  <a:pt x="1786270" y="3848869"/>
                  <a:pt x="1882905" y="3945504"/>
                  <a:pt x="2002111" y="3945504"/>
                </a:cubicBezTo>
                <a:close/>
                <a:moveTo>
                  <a:pt x="2939903" y="4447478"/>
                </a:moveTo>
                <a:lnTo>
                  <a:pt x="5812821" y="4447478"/>
                </a:lnTo>
                <a:cubicBezTo>
                  <a:pt x="5932027" y="4447478"/>
                  <a:pt x="6028662" y="4350843"/>
                  <a:pt x="6028662" y="4231637"/>
                </a:cubicBezTo>
                <a:cubicBezTo>
                  <a:pt x="6028662" y="4112431"/>
                  <a:pt x="5932027" y="4015796"/>
                  <a:pt x="5812821" y="4015796"/>
                </a:cubicBezTo>
                <a:lnTo>
                  <a:pt x="2939903" y="4015796"/>
                </a:lnTo>
                <a:cubicBezTo>
                  <a:pt x="2820697" y="4015796"/>
                  <a:pt x="2724062" y="4112431"/>
                  <a:pt x="2724062" y="4231637"/>
                </a:cubicBezTo>
                <a:cubicBezTo>
                  <a:pt x="2724062" y="4350843"/>
                  <a:pt x="2820697" y="4447478"/>
                  <a:pt x="2939903" y="4447478"/>
                </a:cubicBezTo>
                <a:close/>
                <a:moveTo>
                  <a:pt x="4324262" y="4949455"/>
                </a:moveTo>
                <a:lnTo>
                  <a:pt x="5812820" y="4949455"/>
                </a:lnTo>
                <a:cubicBezTo>
                  <a:pt x="5932026" y="4949455"/>
                  <a:pt x="6028661" y="4852820"/>
                  <a:pt x="6028661" y="4733614"/>
                </a:cubicBezTo>
                <a:cubicBezTo>
                  <a:pt x="6028661" y="4614408"/>
                  <a:pt x="5932026" y="4517773"/>
                  <a:pt x="5812820" y="4517773"/>
                </a:cubicBezTo>
                <a:lnTo>
                  <a:pt x="4324262" y="4517773"/>
                </a:lnTo>
                <a:cubicBezTo>
                  <a:pt x="4205056" y="4517773"/>
                  <a:pt x="4108421" y="4614408"/>
                  <a:pt x="4108421" y="4733614"/>
                </a:cubicBezTo>
                <a:cubicBezTo>
                  <a:pt x="4108421" y="4852820"/>
                  <a:pt x="4205056" y="4949455"/>
                  <a:pt x="4324262" y="4949455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 t="-47893" b="-475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65F74B8-74D1-4F70-8F98-E95B6769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098" y="2533650"/>
            <a:ext cx="4850390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6BBF7D9-1CA5-467E-BAE8-80E746FF2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1214" y="3429000"/>
            <a:ext cx="485039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>
            <a:extLst>
              <a:ext uri="{FF2B5EF4-FFF2-40B4-BE49-F238E27FC236}">
                <a16:creationId xmlns:a16="http://schemas.microsoft.com/office/drawing/2014/main" id="{5AE32854-D129-4603-A4F0-C0938055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E542010D-65BF-423C-95C4-91998A9A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2" name="灯片编号占位符 4">
            <a:extLst>
              <a:ext uri="{FF2B5EF4-FFF2-40B4-BE49-F238E27FC236}">
                <a16:creationId xmlns:a16="http://schemas.microsoft.com/office/drawing/2014/main" id="{5A58D28D-DCEC-4CFB-B137-A460C762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标题 5">
            <a:extLst>
              <a:ext uri="{FF2B5EF4-FFF2-40B4-BE49-F238E27FC236}">
                <a16:creationId xmlns:a16="http://schemas.microsoft.com/office/drawing/2014/main" id="{9848E99C-DB65-45D6-8584-D7B49A561A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>
            <a:extLst>
              <a:ext uri="{FF2B5EF4-FFF2-40B4-BE49-F238E27FC236}">
                <a16:creationId xmlns:a16="http://schemas.microsoft.com/office/drawing/2014/main" id="{D0C92B87-0493-49CD-B174-87414A62C47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日期占位符 2">
            <a:extLst>
              <a:ext uri="{FF2B5EF4-FFF2-40B4-BE49-F238E27FC236}">
                <a16:creationId xmlns:a16="http://schemas.microsoft.com/office/drawing/2014/main" id="{7E999313-4B4D-49BB-87CD-9F21E9D9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10" name="页脚占位符 3">
            <a:extLst>
              <a:ext uri="{FF2B5EF4-FFF2-40B4-BE49-F238E27FC236}">
                <a16:creationId xmlns:a16="http://schemas.microsoft.com/office/drawing/2014/main" id="{4935E420-AB8E-463E-9A86-76C9369D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1769425B-8083-4FD8-93C4-087541F8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582846F-B509-4575-A360-417388C2EBC5}"/>
              </a:ext>
            </a:extLst>
          </p:cNvPr>
          <p:cNvSpPr/>
          <p:nvPr userDrawn="1"/>
        </p:nvSpPr>
        <p:spPr>
          <a:xfrm rot="5400000" flipV="1">
            <a:off x="398544" y="954274"/>
            <a:ext cx="6445458" cy="4949455"/>
          </a:xfrm>
          <a:custGeom>
            <a:avLst/>
            <a:gdLst>
              <a:gd name="connsiteX0" fmla="*/ 2420141 w 6445458"/>
              <a:gd name="connsiteY0" fmla="*/ 431682 h 4949455"/>
              <a:gd name="connsiteX1" fmla="*/ 4449865 w 6445458"/>
              <a:gd name="connsiteY1" fmla="*/ 431682 h 4949455"/>
              <a:gd name="connsiteX2" fmla="*/ 4665706 w 6445458"/>
              <a:gd name="connsiteY2" fmla="*/ 215841 h 4949455"/>
              <a:gd name="connsiteX3" fmla="*/ 4449865 w 6445458"/>
              <a:gd name="connsiteY3" fmla="*/ 0 h 4949455"/>
              <a:gd name="connsiteX4" fmla="*/ 2420141 w 6445458"/>
              <a:gd name="connsiteY4" fmla="*/ 0 h 4949455"/>
              <a:gd name="connsiteX5" fmla="*/ 2204300 w 6445458"/>
              <a:gd name="connsiteY5" fmla="*/ 215841 h 4949455"/>
              <a:gd name="connsiteX6" fmla="*/ 2420141 w 6445458"/>
              <a:gd name="connsiteY6" fmla="*/ 431682 h 4949455"/>
              <a:gd name="connsiteX7" fmla="*/ 1774952 w 6445458"/>
              <a:gd name="connsiteY7" fmla="*/ 933656 h 4949455"/>
              <a:gd name="connsiteX8" fmla="*/ 4643377 w 6445458"/>
              <a:gd name="connsiteY8" fmla="*/ 933656 h 4949455"/>
              <a:gd name="connsiteX9" fmla="*/ 4859218 w 6445458"/>
              <a:gd name="connsiteY9" fmla="*/ 717815 h 4949455"/>
              <a:gd name="connsiteX10" fmla="*/ 4643377 w 6445458"/>
              <a:gd name="connsiteY10" fmla="*/ 501974 h 4949455"/>
              <a:gd name="connsiteX11" fmla="*/ 1774952 w 6445458"/>
              <a:gd name="connsiteY11" fmla="*/ 501974 h 4949455"/>
              <a:gd name="connsiteX12" fmla="*/ 1559111 w 6445458"/>
              <a:gd name="connsiteY12" fmla="*/ 717815 h 4949455"/>
              <a:gd name="connsiteX13" fmla="*/ 1774952 w 6445458"/>
              <a:gd name="connsiteY13" fmla="*/ 933656 h 4949455"/>
              <a:gd name="connsiteX14" fmla="*/ 899786 w 6445458"/>
              <a:gd name="connsiteY14" fmla="*/ 1435631 h 4949455"/>
              <a:gd name="connsiteX15" fmla="*/ 5208590 w 6445458"/>
              <a:gd name="connsiteY15" fmla="*/ 1435631 h 4949455"/>
              <a:gd name="connsiteX16" fmla="*/ 5424431 w 6445458"/>
              <a:gd name="connsiteY16" fmla="*/ 1219790 h 4949455"/>
              <a:gd name="connsiteX17" fmla="*/ 5208590 w 6445458"/>
              <a:gd name="connsiteY17" fmla="*/ 1003949 h 4949455"/>
              <a:gd name="connsiteX18" fmla="*/ 899786 w 6445458"/>
              <a:gd name="connsiteY18" fmla="*/ 1003949 h 4949455"/>
              <a:gd name="connsiteX19" fmla="*/ 683945 w 6445458"/>
              <a:gd name="connsiteY19" fmla="*/ 1219790 h 4949455"/>
              <a:gd name="connsiteX20" fmla="*/ 899786 w 6445458"/>
              <a:gd name="connsiteY20" fmla="*/ 1435631 h 4949455"/>
              <a:gd name="connsiteX21" fmla="*/ 790389 w 6445458"/>
              <a:gd name="connsiteY21" fmla="*/ 1937605 h 4949455"/>
              <a:gd name="connsiteX22" fmla="*/ 5099193 w 6445458"/>
              <a:gd name="connsiteY22" fmla="*/ 1937605 h 4949455"/>
              <a:gd name="connsiteX23" fmla="*/ 5315034 w 6445458"/>
              <a:gd name="connsiteY23" fmla="*/ 1721764 h 4949455"/>
              <a:gd name="connsiteX24" fmla="*/ 5099193 w 6445458"/>
              <a:gd name="connsiteY24" fmla="*/ 1505923 h 4949455"/>
              <a:gd name="connsiteX25" fmla="*/ 790389 w 6445458"/>
              <a:gd name="connsiteY25" fmla="*/ 1505923 h 4949455"/>
              <a:gd name="connsiteX26" fmla="*/ 574548 w 6445458"/>
              <a:gd name="connsiteY26" fmla="*/ 1721764 h 4949455"/>
              <a:gd name="connsiteX27" fmla="*/ 790389 w 6445458"/>
              <a:gd name="connsiteY27" fmla="*/ 1937605 h 4949455"/>
              <a:gd name="connsiteX28" fmla="*/ 498667 w 6445458"/>
              <a:gd name="connsiteY28" fmla="*/ 2439580 h 4949455"/>
              <a:gd name="connsiteX29" fmla="*/ 6229617 w 6445458"/>
              <a:gd name="connsiteY29" fmla="*/ 2439580 h 4949455"/>
              <a:gd name="connsiteX30" fmla="*/ 6445458 w 6445458"/>
              <a:gd name="connsiteY30" fmla="*/ 2223739 h 4949455"/>
              <a:gd name="connsiteX31" fmla="*/ 6229617 w 6445458"/>
              <a:gd name="connsiteY31" fmla="*/ 2007898 h 4949455"/>
              <a:gd name="connsiteX32" fmla="*/ 498667 w 6445458"/>
              <a:gd name="connsiteY32" fmla="*/ 2007898 h 4949455"/>
              <a:gd name="connsiteX33" fmla="*/ 282826 w 6445458"/>
              <a:gd name="connsiteY33" fmla="*/ 2223739 h 4949455"/>
              <a:gd name="connsiteX34" fmla="*/ 498667 w 6445458"/>
              <a:gd name="connsiteY34" fmla="*/ 2439580 h 4949455"/>
              <a:gd name="connsiteX35" fmla="*/ 215841 w 6445458"/>
              <a:gd name="connsiteY35" fmla="*/ 2941554 h 4949455"/>
              <a:gd name="connsiteX36" fmla="*/ 5946791 w 6445458"/>
              <a:gd name="connsiteY36" fmla="*/ 2941554 h 4949455"/>
              <a:gd name="connsiteX37" fmla="*/ 6162632 w 6445458"/>
              <a:gd name="connsiteY37" fmla="*/ 2725713 h 4949455"/>
              <a:gd name="connsiteX38" fmla="*/ 5946791 w 6445458"/>
              <a:gd name="connsiteY38" fmla="*/ 2509872 h 4949455"/>
              <a:gd name="connsiteX39" fmla="*/ 215841 w 6445458"/>
              <a:gd name="connsiteY39" fmla="*/ 2509872 h 4949455"/>
              <a:gd name="connsiteX40" fmla="*/ 0 w 6445458"/>
              <a:gd name="connsiteY40" fmla="*/ 2725713 h 4949455"/>
              <a:gd name="connsiteX41" fmla="*/ 215841 w 6445458"/>
              <a:gd name="connsiteY41" fmla="*/ 2941554 h 4949455"/>
              <a:gd name="connsiteX42" fmla="*/ 1700678 w 6445458"/>
              <a:gd name="connsiteY42" fmla="*/ 3443529 h 4949455"/>
              <a:gd name="connsiteX43" fmla="*/ 5946790 w 6445458"/>
              <a:gd name="connsiteY43" fmla="*/ 3443529 h 4949455"/>
              <a:gd name="connsiteX44" fmla="*/ 6162631 w 6445458"/>
              <a:gd name="connsiteY44" fmla="*/ 3227688 h 4949455"/>
              <a:gd name="connsiteX45" fmla="*/ 5946790 w 6445458"/>
              <a:gd name="connsiteY45" fmla="*/ 3011847 h 4949455"/>
              <a:gd name="connsiteX46" fmla="*/ 1700678 w 6445458"/>
              <a:gd name="connsiteY46" fmla="*/ 3011847 h 4949455"/>
              <a:gd name="connsiteX47" fmla="*/ 1484837 w 6445458"/>
              <a:gd name="connsiteY47" fmla="*/ 3227688 h 4949455"/>
              <a:gd name="connsiteX48" fmla="*/ 1700678 w 6445458"/>
              <a:gd name="connsiteY48" fmla="*/ 3443529 h 4949455"/>
              <a:gd name="connsiteX49" fmla="*/ 2002111 w 6445458"/>
              <a:gd name="connsiteY49" fmla="*/ 3945504 h 4949455"/>
              <a:gd name="connsiteX50" fmla="*/ 6155189 w 6445458"/>
              <a:gd name="connsiteY50" fmla="*/ 3945504 h 4949455"/>
              <a:gd name="connsiteX51" fmla="*/ 6371030 w 6445458"/>
              <a:gd name="connsiteY51" fmla="*/ 3729663 h 4949455"/>
              <a:gd name="connsiteX52" fmla="*/ 6155189 w 6445458"/>
              <a:gd name="connsiteY52" fmla="*/ 3513822 h 4949455"/>
              <a:gd name="connsiteX53" fmla="*/ 2002111 w 6445458"/>
              <a:gd name="connsiteY53" fmla="*/ 3513822 h 4949455"/>
              <a:gd name="connsiteX54" fmla="*/ 1786270 w 6445458"/>
              <a:gd name="connsiteY54" fmla="*/ 3729663 h 4949455"/>
              <a:gd name="connsiteX55" fmla="*/ 2002111 w 6445458"/>
              <a:gd name="connsiteY55" fmla="*/ 3945504 h 4949455"/>
              <a:gd name="connsiteX56" fmla="*/ 2939903 w 6445458"/>
              <a:gd name="connsiteY56" fmla="*/ 4447478 h 4949455"/>
              <a:gd name="connsiteX57" fmla="*/ 5812821 w 6445458"/>
              <a:gd name="connsiteY57" fmla="*/ 4447478 h 4949455"/>
              <a:gd name="connsiteX58" fmla="*/ 6028662 w 6445458"/>
              <a:gd name="connsiteY58" fmla="*/ 4231637 h 4949455"/>
              <a:gd name="connsiteX59" fmla="*/ 5812821 w 6445458"/>
              <a:gd name="connsiteY59" fmla="*/ 4015796 h 4949455"/>
              <a:gd name="connsiteX60" fmla="*/ 2939903 w 6445458"/>
              <a:gd name="connsiteY60" fmla="*/ 4015796 h 4949455"/>
              <a:gd name="connsiteX61" fmla="*/ 2724062 w 6445458"/>
              <a:gd name="connsiteY61" fmla="*/ 4231637 h 4949455"/>
              <a:gd name="connsiteX62" fmla="*/ 2939903 w 6445458"/>
              <a:gd name="connsiteY62" fmla="*/ 4447478 h 4949455"/>
              <a:gd name="connsiteX63" fmla="*/ 4324262 w 6445458"/>
              <a:gd name="connsiteY63" fmla="*/ 4949455 h 4949455"/>
              <a:gd name="connsiteX64" fmla="*/ 5812820 w 6445458"/>
              <a:gd name="connsiteY64" fmla="*/ 4949455 h 4949455"/>
              <a:gd name="connsiteX65" fmla="*/ 6028661 w 6445458"/>
              <a:gd name="connsiteY65" fmla="*/ 4733614 h 4949455"/>
              <a:gd name="connsiteX66" fmla="*/ 5812820 w 6445458"/>
              <a:gd name="connsiteY66" fmla="*/ 4517773 h 4949455"/>
              <a:gd name="connsiteX67" fmla="*/ 4324262 w 6445458"/>
              <a:gd name="connsiteY67" fmla="*/ 4517773 h 4949455"/>
              <a:gd name="connsiteX68" fmla="*/ 4108421 w 6445458"/>
              <a:gd name="connsiteY68" fmla="*/ 4733614 h 4949455"/>
              <a:gd name="connsiteX69" fmla="*/ 4324262 w 6445458"/>
              <a:gd name="connsiteY69" fmla="*/ 4949455 h 494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445458" h="4949455">
                <a:moveTo>
                  <a:pt x="2420141" y="431682"/>
                </a:moveTo>
                <a:lnTo>
                  <a:pt x="4449865" y="431682"/>
                </a:lnTo>
                <a:cubicBezTo>
                  <a:pt x="4569071" y="431682"/>
                  <a:pt x="4665706" y="335047"/>
                  <a:pt x="4665706" y="215841"/>
                </a:cubicBezTo>
                <a:cubicBezTo>
                  <a:pt x="4665706" y="96635"/>
                  <a:pt x="4569071" y="0"/>
                  <a:pt x="4449865" y="0"/>
                </a:cubicBezTo>
                <a:lnTo>
                  <a:pt x="2420141" y="0"/>
                </a:lnTo>
                <a:cubicBezTo>
                  <a:pt x="2300935" y="0"/>
                  <a:pt x="2204300" y="96635"/>
                  <a:pt x="2204300" y="215841"/>
                </a:cubicBezTo>
                <a:cubicBezTo>
                  <a:pt x="2204300" y="335047"/>
                  <a:pt x="2300935" y="431682"/>
                  <a:pt x="2420141" y="431682"/>
                </a:cubicBezTo>
                <a:close/>
                <a:moveTo>
                  <a:pt x="1774952" y="933656"/>
                </a:moveTo>
                <a:lnTo>
                  <a:pt x="4643377" y="933656"/>
                </a:lnTo>
                <a:cubicBezTo>
                  <a:pt x="4762583" y="933656"/>
                  <a:pt x="4859218" y="837021"/>
                  <a:pt x="4859218" y="717815"/>
                </a:cubicBezTo>
                <a:cubicBezTo>
                  <a:pt x="4859218" y="598609"/>
                  <a:pt x="4762583" y="501974"/>
                  <a:pt x="4643377" y="501974"/>
                </a:cubicBezTo>
                <a:lnTo>
                  <a:pt x="1774952" y="501974"/>
                </a:lnTo>
                <a:cubicBezTo>
                  <a:pt x="1655746" y="501974"/>
                  <a:pt x="1559111" y="598609"/>
                  <a:pt x="1559111" y="717815"/>
                </a:cubicBezTo>
                <a:cubicBezTo>
                  <a:pt x="1559111" y="837021"/>
                  <a:pt x="1655746" y="933656"/>
                  <a:pt x="1774952" y="933656"/>
                </a:cubicBezTo>
                <a:close/>
                <a:moveTo>
                  <a:pt x="899786" y="1435631"/>
                </a:moveTo>
                <a:lnTo>
                  <a:pt x="5208590" y="1435631"/>
                </a:lnTo>
                <a:cubicBezTo>
                  <a:pt x="5327796" y="1435631"/>
                  <a:pt x="5424431" y="1338996"/>
                  <a:pt x="5424431" y="1219790"/>
                </a:cubicBezTo>
                <a:cubicBezTo>
                  <a:pt x="5424431" y="1100584"/>
                  <a:pt x="5327796" y="1003949"/>
                  <a:pt x="5208590" y="1003949"/>
                </a:cubicBezTo>
                <a:lnTo>
                  <a:pt x="899786" y="1003949"/>
                </a:lnTo>
                <a:cubicBezTo>
                  <a:pt x="780580" y="1003949"/>
                  <a:pt x="683945" y="1100584"/>
                  <a:pt x="683945" y="1219790"/>
                </a:cubicBezTo>
                <a:cubicBezTo>
                  <a:pt x="683945" y="1338996"/>
                  <a:pt x="780580" y="1435631"/>
                  <a:pt x="899786" y="1435631"/>
                </a:cubicBezTo>
                <a:close/>
                <a:moveTo>
                  <a:pt x="790389" y="1937605"/>
                </a:moveTo>
                <a:lnTo>
                  <a:pt x="5099193" y="1937605"/>
                </a:lnTo>
                <a:cubicBezTo>
                  <a:pt x="5218399" y="1937605"/>
                  <a:pt x="5315034" y="1840970"/>
                  <a:pt x="5315034" y="1721764"/>
                </a:cubicBezTo>
                <a:cubicBezTo>
                  <a:pt x="5315034" y="1602558"/>
                  <a:pt x="5218399" y="1505923"/>
                  <a:pt x="5099193" y="1505923"/>
                </a:cubicBezTo>
                <a:lnTo>
                  <a:pt x="790389" y="1505923"/>
                </a:lnTo>
                <a:cubicBezTo>
                  <a:pt x="671183" y="1505923"/>
                  <a:pt x="574548" y="1602558"/>
                  <a:pt x="574548" y="1721764"/>
                </a:cubicBezTo>
                <a:cubicBezTo>
                  <a:pt x="574548" y="1840970"/>
                  <a:pt x="671183" y="1937605"/>
                  <a:pt x="790389" y="1937605"/>
                </a:cubicBezTo>
                <a:close/>
                <a:moveTo>
                  <a:pt x="498667" y="2439580"/>
                </a:moveTo>
                <a:lnTo>
                  <a:pt x="6229617" y="2439580"/>
                </a:lnTo>
                <a:cubicBezTo>
                  <a:pt x="6348823" y="2439580"/>
                  <a:pt x="6445458" y="2342945"/>
                  <a:pt x="6445458" y="2223739"/>
                </a:cubicBezTo>
                <a:cubicBezTo>
                  <a:pt x="6445458" y="2104533"/>
                  <a:pt x="6348823" y="2007898"/>
                  <a:pt x="6229617" y="2007898"/>
                </a:cubicBezTo>
                <a:lnTo>
                  <a:pt x="498667" y="2007898"/>
                </a:lnTo>
                <a:cubicBezTo>
                  <a:pt x="379461" y="2007898"/>
                  <a:pt x="282826" y="2104533"/>
                  <a:pt x="282826" y="2223739"/>
                </a:cubicBezTo>
                <a:cubicBezTo>
                  <a:pt x="282826" y="2342945"/>
                  <a:pt x="379461" y="2439580"/>
                  <a:pt x="498667" y="2439580"/>
                </a:cubicBezTo>
                <a:close/>
                <a:moveTo>
                  <a:pt x="215841" y="2941554"/>
                </a:moveTo>
                <a:lnTo>
                  <a:pt x="5946791" y="2941554"/>
                </a:lnTo>
                <a:cubicBezTo>
                  <a:pt x="6065997" y="2941554"/>
                  <a:pt x="6162632" y="2844919"/>
                  <a:pt x="6162632" y="2725713"/>
                </a:cubicBezTo>
                <a:cubicBezTo>
                  <a:pt x="6162632" y="2606507"/>
                  <a:pt x="6065997" y="2509872"/>
                  <a:pt x="5946791" y="2509872"/>
                </a:cubicBezTo>
                <a:lnTo>
                  <a:pt x="215841" y="2509872"/>
                </a:lnTo>
                <a:cubicBezTo>
                  <a:pt x="96635" y="2509872"/>
                  <a:pt x="0" y="2606507"/>
                  <a:pt x="0" y="2725713"/>
                </a:cubicBezTo>
                <a:cubicBezTo>
                  <a:pt x="0" y="2844919"/>
                  <a:pt x="96635" y="2941554"/>
                  <a:pt x="215841" y="2941554"/>
                </a:cubicBezTo>
                <a:close/>
                <a:moveTo>
                  <a:pt x="1700678" y="3443529"/>
                </a:moveTo>
                <a:lnTo>
                  <a:pt x="5946790" y="3443529"/>
                </a:lnTo>
                <a:cubicBezTo>
                  <a:pt x="6065996" y="3443529"/>
                  <a:pt x="6162631" y="3346894"/>
                  <a:pt x="6162631" y="3227688"/>
                </a:cubicBezTo>
                <a:cubicBezTo>
                  <a:pt x="6162631" y="3108482"/>
                  <a:pt x="6065996" y="3011847"/>
                  <a:pt x="5946790" y="3011847"/>
                </a:cubicBezTo>
                <a:lnTo>
                  <a:pt x="1700678" y="3011847"/>
                </a:lnTo>
                <a:cubicBezTo>
                  <a:pt x="1581472" y="3011847"/>
                  <a:pt x="1484837" y="3108482"/>
                  <a:pt x="1484837" y="3227688"/>
                </a:cubicBezTo>
                <a:cubicBezTo>
                  <a:pt x="1484837" y="3346894"/>
                  <a:pt x="1581472" y="3443529"/>
                  <a:pt x="1700678" y="3443529"/>
                </a:cubicBezTo>
                <a:close/>
                <a:moveTo>
                  <a:pt x="2002111" y="3945504"/>
                </a:moveTo>
                <a:lnTo>
                  <a:pt x="6155189" y="3945504"/>
                </a:lnTo>
                <a:cubicBezTo>
                  <a:pt x="6274395" y="3945504"/>
                  <a:pt x="6371030" y="3848869"/>
                  <a:pt x="6371030" y="3729663"/>
                </a:cubicBezTo>
                <a:cubicBezTo>
                  <a:pt x="6371030" y="3610457"/>
                  <a:pt x="6274395" y="3513822"/>
                  <a:pt x="6155189" y="3513822"/>
                </a:cubicBezTo>
                <a:lnTo>
                  <a:pt x="2002111" y="3513822"/>
                </a:lnTo>
                <a:cubicBezTo>
                  <a:pt x="1882905" y="3513822"/>
                  <a:pt x="1786270" y="3610457"/>
                  <a:pt x="1786270" y="3729663"/>
                </a:cubicBezTo>
                <a:cubicBezTo>
                  <a:pt x="1786270" y="3848869"/>
                  <a:pt x="1882905" y="3945504"/>
                  <a:pt x="2002111" y="3945504"/>
                </a:cubicBezTo>
                <a:close/>
                <a:moveTo>
                  <a:pt x="2939903" y="4447478"/>
                </a:moveTo>
                <a:lnTo>
                  <a:pt x="5812821" y="4447478"/>
                </a:lnTo>
                <a:cubicBezTo>
                  <a:pt x="5932027" y="4447478"/>
                  <a:pt x="6028662" y="4350843"/>
                  <a:pt x="6028662" y="4231637"/>
                </a:cubicBezTo>
                <a:cubicBezTo>
                  <a:pt x="6028662" y="4112431"/>
                  <a:pt x="5932027" y="4015796"/>
                  <a:pt x="5812821" y="4015796"/>
                </a:cubicBezTo>
                <a:lnTo>
                  <a:pt x="2939903" y="4015796"/>
                </a:lnTo>
                <a:cubicBezTo>
                  <a:pt x="2820697" y="4015796"/>
                  <a:pt x="2724062" y="4112431"/>
                  <a:pt x="2724062" y="4231637"/>
                </a:cubicBezTo>
                <a:cubicBezTo>
                  <a:pt x="2724062" y="4350843"/>
                  <a:pt x="2820697" y="4447478"/>
                  <a:pt x="2939903" y="4447478"/>
                </a:cubicBezTo>
                <a:close/>
                <a:moveTo>
                  <a:pt x="4324262" y="4949455"/>
                </a:moveTo>
                <a:lnTo>
                  <a:pt x="5812820" y="4949455"/>
                </a:lnTo>
                <a:cubicBezTo>
                  <a:pt x="5932026" y="4949455"/>
                  <a:pt x="6028661" y="4852820"/>
                  <a:pt x="6028661" y="4733614"/>
                </a:cubicBezTo>
                <a:cubicBezTo>
                  <a:pt x="6028661" y="4614408"/>
                  <a:pt x="5932026" y="4517773"/>
                  <a:pt x="5812820" y="4517773"/>
                </a:cubicBezTo>
                <a:lnTo>
                  <a:pt x="4324262" y="4517773"/>
                </a:lnTo>
                <a:cubicBezTo>
                  <a:pt x="4205056" y="4517773"/>
                  <a:pt x="4108421" y="4614408"/>
                  <a:pt x="4108421" y="4733614"/>
                </a:cubicBezTo>
                <a:cubicBezTo>
                  <a:pt x="4108421" y="4852820"/>
                  <a:pt x="4205056" y="4949455"/>
                  <a:pt x="4324262" y="49494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CFCAFBC5-623A-4011-82BD-B9A61241061F}"/>
              </a:ext>
            </a:extLst>
          </p:cNvPr>
          <p:cNvSpPr/>
          <p:nvPr userDrawn="1"/>
        </p:nvSpPr>
        <p:spPr>
          <a:xfrm rot="5400000" flipV="1">
            <a:off x="-78076" y="954273"/>
            <a:ext cx="6445458" cy="4949455"/>
          </a:xfrm>
          <a:custGeom>
            <a:avLst/>
            <a:gdLst>
              <a:gd name="connsiteX0" fmla="*/ 2420141 w 6445458"/>
              <a:gd name="connsiteY0" fmla="*/ 431682 h 4949455"/>
              <a:gd name="connsiteX1" fmla="*/ 4449865 w 6445458"/>
              <a:gd name="connsiteY1" fmla="*/ 431682 h 4949455"/>
              <a:gd name="connsiteX2" fmla="*/ 4665706 w 6445458"/>
              <a:gd name="connsiteY2" fmla="*/ 215841 h 4949455"/>
              <a:gd name="connsiteX3" fmla="*/ 4449865 w 6445458"/>
              <a:gd name="connsiteY3" fmla="*/ 0 h 4949455"/>
              <a:gd name="connsiteX4" fmla="*/ 2420141 w 6445458"/>
              <a:gd name="connsiteY4" fmla="*/ 0 h 4949455"/>
              <a:gd name="connsiteX5" fmla="*/ 2204300 w 6445458"/>
              <a:gd name="connsiteY5" fmla="*/ 215841 h 4949455"/>
              <a:gd name="connsiteX6" fmla="*/ 2420141 w 6445458"/>
              <a:gd name="connsiteY6" fmla="*/ 431682 h 4949455"/>
              <a:gd name="connsiteX7" fmla="*/ 1774952 w 6445458"/>
              <a:gd name="connsiteY7" fmla="*/ 933656 h 4949455"/>
              <a:gd name="connsiteX8" fmla="*/ 4643377 w 6445458"/>
              <a:gd name="connsiteY8" fmla="*/ 933656 h 4949455"/>
              <a:gd name="connsiteX9" fmla="*/ 4859218 w 6445458"/>
              <a:gd name="connsiteY9" fmla="*/ 717815 h 4949455"/>
              <a:gd name="connsiteX10" fmla="*/ 4643377 w 6445458"/>
              <a:gd name="connsiteY10" fmla="*/ 501974 h 4949455"/>
              <a:gd name="connsiteX11" fmla="*/ 1774952 w 6445458"/>
              <a:gd name="connsiteY11" fmla="*/ 501974 h 4949455"/>
              <a:gd name="connsiteX12" fmla="*/ 1559111 w 6445458"/>
              <a:gd name="connsiteY12" fmla="*/ 717815 h 4949455"/>
              <a:gd name="connsiteX13" fmla="*/ 1774952 w 6445458"/>
              <a:gd name="connsiteY13" fmla="*/ 933656 h 4949455"/>
              <a:gd name="connsiteX14" fmla="*/ 899786 w 6445458"/>
              <a:gd name="connsiteY14" fmla="*/ 1435631 h 4949455"/>
              <a:gd name="connsiteX15" fmla="*/ 5208590 w 6445458"/>
              <a:gd name="connsiteY15" fmla="*/ 1435631 h 4949455"/>
              <a:gd name="connsiteX16" fmla="*/ 5424431 w 6445458"/>
              <a:gd name="connsiteY16" fmla="*/ 1219790 h 4949455"/>
              <a:gd name="connsiteX17" fmla="*/ 5208590 w 6445458"/>
              <a:gd name="connsiteY17" fmla="*/ 1003949 h 4949455"/>
              <a:gd name="connsiteX18" fmla="*/ 899786 w 6445458"/>
              <a:gd name="connsiteY18" fmla="*/ 1003949 h 4949455"/>
              <a:gd name="connsiteX19" fmla="*/ 683945 w 6445458"/>
              <a:gd name="connsiteY19" fmla="*/ 1219790 h 4949455"/>
              <a:gd name="connsiteX20" fmla="*/ 899786 w 6445458"/>
              <a:gd name="connsiteY20" fmla="*/ 1435631 h 4949455"/>
              <a:gd name="connsiteX21" fmla="*/ 790389 w 6445458"/>
              <a:gd name="connsiteY21" fmla="*/ 1937605 h 4949455"/>
              <a:gd name="connsiteX22" fmla="*/ 5099193 w 6445458"/>
              <a:gd name="connsiteY22" fmla="*/ 1937605 h 4949455"/>
              <a:gd name="connsiteX23" fmla="*/ 5315034 w 6445458"/>
              <a:gd name="connsiteY23" fmla="*/ 1721764 h 4949455"/>
              <a:gd name="connsiteX24" fmla="*/ 5099193 w 6445458"/>
              <a:gd name="connsiteY24" fmla="*/ 1505923 h 4949455"/>
              <a:gd name="connsiteX25" fmla="*/ 790389 w 6445458"/>
              <a:gd name="connsiteY25" fmla="*/ 1505923 h 4949455"/>
              <a:gd name="connsiteX26" fmla="*/ 574548 w 6445458"/>
              <a:gd name="connsiteY26" fmla="*/ 1721764 h 4949455"/>
              <a:gd name="connsiteX27" fmla="*/ 790389 w 6445458"/>
              <a:gd name="connsiteY27" fmla="*/ 1937605 h 4949455"/>
              <a:gd name="connsiteX28" fmla="*/ 498667 w 6445458"/>
              <a:gd name="connsiteY28" fmla="*/ 2439580 h 4949455"/>
              <a:gd name="connsiteX29" fmla="*/ 6229617 w 6445458"/>
              <a:gd name="connsiteY29" fmla="*/ 2439580 h 4949455"/>
              <a:gd name="connsiteX30" fmla="*/ 6445458 w 6445458"/>
              <a:gd name="connsiteY30" fmla="*/ 2223739 h 4949455"/>
              <a:gd name="connsiteX31" fmla="*/ 6229617 w 6445458"/>
              <a:gd name="connsiteY31" fmla="*/ 2007898 h 4949455"/>
              <a:gd name="connsiteX32" fmla="*/ 498667 w 6445458"/>
              <a:gd name="connsiteY32" fmla="*/ 2007898 h 4949455"/>
              <a:gd name="connsiteX33" fmla="*/ 282826 w 6445458"/>
              <a:gd name="connsiteY33" fmla="*/ 2223739 h 4949455"/>
              <a:gd name="connsiteX34" fmla="*/ 498667 w 6445458"/>
              <a:gd name="connsiteY34" fmla="*/ 2439580 h 4949455"/>
              <a:gd name="connsiteX35" fmla="*/ 215841 w 6445458"/>
              <a:gd name="connsiteY35" fmla="*/ 2941554 h 4949455"/>
              <a:gd name="connsiteX36" fmla="*/ 5946791 w 6445458"/>
              <a:gd name="connsiteY36" fmla="*/ 2941554 h 4949455"/>
              <a:gd name="connsiteX37" fmla="*/ 6162632 w 6445458"/>
              <a:gd name="connsiteY37" fmla="*/ 2725713 h 4949455"/>
              <a:gd name="connsiteX38" fmla="*/ 5946791 w 6445458"/>
              <a:gd name="connsiteY38" fmla="*/ 2509872 h 4949455"/>
              <a:gd name="connsiteX39" fmla="*/ 215841 w 6445458"/>
              <a:gd name="connsiteY39" fmla="*/ 2509872 h 4949455"/>
              <a:gd name="connsiteX40" fmla="*/ 0 w 6445458"/>
              <a:gd name="connsiteY40" fmla="*/ 2725713 h 4949455"/>
              <a:gd name="connsiteX41" fmla="*/ 215841 w 6445458"/>
              <a:gd name="connsiteY41" fmla="*/ 2941554 h 4949455"/>
              <a:gd name="connsiteX42" fmla="*/ 1700678 w 6445458"/>
              <a:gd name="connsiteY42" fmla="*/ 3443529 h 4949455"/>
              <a:gd name="connsiteX43" fmla="*/ 5946790 w 6445458"/>
              <a:gd name="connsiteY43" fmla="*/ 3443529 h 4949455"/>
              <a:gd name="connsiteX44" fmla="*/ 6162631 w 6445458"/>
              <a:gd name="connsiteY44" fmla="*/ 3227688 h 4949455"/>
              <a:gd name="connsiteX45" fmla="*/ 5946790 w 6445458"/>
              <a:gd name="connsiteY45" fmla="*/ 3011847 h 4949455"/>
              <a:gd name="connsiteX46" fmla="*/ 1700678 w 6445458"/>
              <a:gd name="connsiteY46" fmla="*/ 3011847 h 4949455"/>
              <a:gd name="connsiteX47" fmla="*/ 1484837 w 6445458"/>
              <a:gd name="connsiteY47" fmla="*/ 3227688 h 4949455"/>
              <a:gd name="connsiteX48" fmla="*/ 1700678 w 6445458"/>
              <a:gd name="connsiteY48" fmla="*/ 3443529 h 4949455"/>
              <a:gd name="connsiteX49" fmla="*/ 2002111 w 6445458"/>
              <a:gd name="connsiteY49" fmla="*/ 3945504 h 4949455"/>
              <a:gd name="connsiteX50" fmla="*/ 6155189 w 6445458"/>
              <a:gd name="connsiteY50" fmla="*/ 3945504 h 4949455"/>
              <a:gd name="connsiteX51" fmla="*/ 6371030 w 6445458"/>
              <a:gd name="connsiteY51" fmla="*/ 3729663 h 4949455"/>
              <a:gd name="connsiteX52" fmla="*/ 6155189 w 6445458"/>
              <a:gd name="connsiteY52" fmla="*/ 3513822 h 4949455"/>
              <a:gd name="connsiteX53" fmla="*/ 2002111 w 6445458"/>
              <a:gd name="connsiteY53" fmla="*/ 3513822 h 4949455"/>
              <a:gd name="connsiteX54" fmla="*/ 1786270 w 6445458"/>
              <a:gd name="connsiteY54" fmla="*/ 3729663 h 4949455"/>
              <a:gd name="connsiteX55" fmla="*/ 2002111 w 6445458"/>
              <a:gd name="connsiteY55" fmla="*/ 3945504 h 4949455"/>
              <a:gd name="connsiteX56" fmla="*/ 2939903 w 6445458"/>
              <a:gd name="connsiteY56" fmla="*/ 4447478 h 4949455"/>
              <a:gd name="connsiteX57" fmla="*/ 5812821 w 6445458"/>
              <a:gd name="connsiteY57" fmla="*/ 4447478 h 4949455"/>
              <a:gd name="connsiteX58" fmla="*/ 6028662 w 6445458"/>
              <a:gd name="connsiteY58" fmla="*/ 4231637 h 4949455"/>
              <a:gd name="connsiteX59" fmla="*/ 5812821 w 6445458"/>
              <a:gd name="connsiteY59" fmla="*/ 4015796 h 4949455"/>
              <a:gd name="connsiteX60" fmla="*/ 2939903 w 6445458"/>
              <a:gd name="connsiteY60" fmla="*/ 4015796 h 4949455"/>
              <a:gd name="connsiteX61" fmla="*/ 2724062 w 6445458"/>
              <a:gd name="connsiteY61" fmla="*/ 4231637 h 4949455"/>
              <a:gd name="connsiteX62" fmla="*/ 2939903 w 6445458"/>
              <a:gd name="connsiteY62" fmla="*/ 4447478 h 4949455"/>
              <a:gd name="connsiteX63" fmla="*/ 4324262 w 6445458"/>
              <a:gd name="connsiteY63" fmla="*/ 4949455 h 4949455"/>
              <a:gd name="connsiteX64" fmla="*/ 5812820 w 6445458"/>
              <a:gd name="connsiteY64" fmla="*/ 4949455 h 4949455"/>
              <a:gd name="connsiteX65" fmla="*/ 6028661 w 6445458"/>
              <a:gd name="connsiteY65" fmla="*/ 4733614 h 4949455"/>
              <a:gd name="connsiteX66" fmla="*/ 5812820 w 6445458"/>
              <a:gd name="connsiteY66" fmla="*/ 4517773 h 4949455"/>
              <a:gd name="connsiteX67" fmla="*/ 4324262 w 6445458"/>
              <a:gd name="connsiteY67" fmla="*/ 4517773 h 4949455"/>
              <a:gd name="connsiteX68" fmla="*/ 4108421 w 6445458"/>
              <a:gd name="connsiteY68" fmla="*/ 4733614 h 4949455"/>
              <a:gd name="connsiteX69" fmla="*/ 4324262 w 6445458"/>
              <a:gd name="connsiteY69" fmla="*/ 4949455 h 494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445458" h="4949455">
                <a:moveTo>
                  <a:pt x="2420141" y="431682"/>
                </a:moveTo>
                <a:lnTo>
                  <a:pt x="4449865" y="431682"/>
                </a:lnTo>
                <a:cubicBezTo>
                  <a:pt x="4569071" y="431682"/>
                  <a:pt x="4665706" y="335047"/>
                  <a:pt x="4665706" y="215841"/>
                </a:cubicBezTo>
                <a:cubicBezTo>
                  <a:pt x="4665706" y="96635"/>
                  <a:pt x="4569071" y="0"/>
                  <a:pt x="4449865" y="0"/>
                </a:cubicBezTo>
                <a:lnTo>
                  <a:pt x="2420141" y="0"/>
                </a:lnTo>
                <a:cubicBezTo>
                  <a:pt x="2300935" y="0"/>
                  <a:pt x="2204300" y="96635"/>
                  <a:pt x="2204300" y="215841"/>
                </a:cubicBezTo>
                <a:cubicBezTo>
                  <a:pt x="2204300" y="335047"/>
                  <a:pt x="2300935" y="431682"/>
                  <a:pt x="2420141" y="431682"/>
                </a:cubicBezTo>
                <a:close/>
                <a:moveTo>
                  <a:pt x="1774952" y="933656"/>
                </a:moveTo>
                <a:lnTo>
                  <a:pt x="4643377" y="933656"/>
                </a:lnTo>
                <a:cubicBezTo>
                  <a:pt x="4762583" y="933656"/>
                  <a:pt x="4859218" y="837021"/>
                  <a:pt x="4859218" y="717815"/>
                </a:cubicBezTo>
                <a:cubicBezTo>
                  <a:pt x="4859218" y="598609"/>
                  <a:pt x="4762583" y="501974"/>
                  <a:pt x="4643377" y="501974"/>
                </a:cubicBezTo>
                <a:lnTo>
                  <a:pt x="1774952" y="501974"/>
                </a:lnTo>
                <a:cubicBezTo>
                  <a:pt x="1655746" y="501974"/>
                  <a:pt x="1559111" y="598609"/>
                  <a:pt x="1559111" y="717815"/>
                </a:cubicBezTo>
                <a:cubicBezTo>
                  <a:pt x="1559111" y="837021"/>
                  <a:pt x="1655746" y="933656"/>
                  <a:pt x="1774952" y="933656"/>
                </a:cubicBezTo>
                <a:close/>
                <a:moveTo>
                  <a:pt x="899786" y="1435631"/>
                </a:moveTo>
                <a:lnTo>
                  <a:pt x="5208590" y="1435631"/>
                </a:lnTo>
                <a:cubicBezTo>
                  <a:pt x="5327796" y="1435631"/>
                  <a:pt x="5424431" y="1338996"/>
                  <a:pt x="5424431" y="1219790"/>
                </a:cubicBezTo>
                <a:cubicBezTo>
                  <a:pt x="5424431" y="1100584"/>
                  <a:pt x="5327796" y="1003949"/>
                  <a:pt x="5208590" y="1003949"/>
                </a:cubicBezTo>
                <a:lnTo>
                  <a:pt x="899786" y="1003949"/>
                </a:lnTo>
                <a:cubicBezTo>
                  <a:pt x="780580" y="1003949"/>
                  <a:pt x="683945" y="1100584"/>
                  <a:pt x="683945" y="1219790"/>
                </a:cubicBezTo>
                <a:cubicBezTo>
                  <a:pt x="683945" y="1338996"/>
                  <a:pt x="780580" y="1435631"/>
                  <a:pt x="899786" y="1435631"/>
                </a:cubicBezTo>
                <a:close/>
                <a:moveTo>
                  <a:pt x="790389" y="1937605"/>
                </a:moveTo>
                <a:lnTo>
                  <a:pt x="5099193" y="1937605"/>
                </a:lnTo>
                <a:cubicBezTo>
                  <a:pt x="5218399" y="1937605"/>
                  <a:pt x="5315034" y="1840970"/>
                  <a:pt x="5315034" y="1721764"/>
                </a:cubicBezTo>
                <a:cubicBezTo>
                  <a:pt x="5315034" y="1602558"/>
                  <a:pt x="5218399" y="1505923"/>
                  <a:pt x="5099193" y="1505923"/>
                </a:cubicBezTo>
                <a:lnTo>
                  <a:pt x="790389" y="1505923"/>
                </a:lnTo>
                <a:cubicBezTo>
                  <a:pt x="671183" y="1505923"/>
                  <a:pt x="574548" y="1602558"/>
                  <a:pt x="574548" y="1721764"/>
                </a:cubicBezTo>
                <a:cubicBezTo>
                  <a:pt x="574548" y="1840970"/>
                  <a:pt x="671183" y="1937605"/>
                  <a:pt x="790389" y="1937605"/>
                </a:cubicBezTo>
                <a:close/>
                <a:moveTo>
                  <a:pt x="498667" y="2439580"/>
                </a:moveTo>
                <a:lnTo>
                  <a:pt x="6229617" y="2439580"/>
                </a:lnTo>
                <a:cubicBezTo>
                  <a:pt x="6348823" y="2439580"/>
                  <a:pt x="6445458" y="2342945"/>
                  <a:pt x="6445458" y="2223739"/>
                </a:cubicBezTo>
                <a:cubicBezTo>
                  <a:pt x="6445458" y="2104533"/>
                  <a:pt x="6348823" y="2007898"/>
                  <a:pt x="6229617" y="2007898"/>
                </a:cubicBezTo>
                <a:lnTo>
                  <a:pt x="498667" y="2007898"/>
                </a:lnTo>
                <a:cubicBezTo>
                  <a:pt x="379461" y="2007898"/>
                  <a:pt x="282826" y="2104533"/>
                  <a:pt x="282826" y="2223739"/>
                </a:cubicBezTo>
                <a:cubicBezTo>
                  <a:pt x="282826" y="2342945"/>
                  <a:pt x="379461" y="2439580"/>
                  <a:pt x="498667" y="2439580"/>
                </a:cubicBezTo>
                <a:close/>
                <a:moveTo>
                  <a:pt x="215841" y="2941554"/>
                </a:moveTo>
                <a:lnTo>
                  <a:pt x="5946791" y="2941554"/>
                </a:lnTo>
                <a:cubicBezTo>
                  <a:pt x="6065997" y="2941554"/>
                  <a:pt x="6162632" y="2844919"/>
                  <a:pt x="6162632" y="2725713"/>
                </a:cubicBezTo>
                <a:cubicBezTo>
                  <a:pt x="6162632" y="2606507"/>
                  <a:pt x="6065997" y="2509872"/>
                  <a:pt x="5946791" y="2509872"/>
                </a:cubicBezTo>
                <a:lnTo>
                  <a:pt x="215841" y="2509872"/>
                </a:lnTo>
                <a:cubicBezTo>
                  <a:pt x="96635" y="2509872"/>
                  <a:pt x="0" y="2606507"/>
                  <a:pt x="0" y="2725713"/>
                </a:cubicBezTo>
                <a:cubicBezTo>
                  <a:pt x="0" y="2844919"/>
                  <a:pt x="96635" y="2941554"/>
                  <a:pt x="215841" y="2941554"/>
                </a:cubicBezTo>
                <a:close/>
                <a:moveTo>
                  <a:pt x="1700678" y="3443529"/>
                </a:moveTo>
                <a:lnTo>
                  <a:pt x="5946790" y="3443529"/>
                </a:lnTo>
                <a:cubicBezTo>
                  <a:pt x="6065996" y="3443529"/>
                  <a:pt x="6162631" y="3346894"/>
                  <a:pt x="6162631" y="3227688"/>
                </a:cubicBezTo>
                <a:cubicBezTo>
                  <a:pt x="6162631" y="3108482"/>
                  <a:pt x="6065996" y="3011847"/>
                  <a:pt x="5946790" y="3011847"/>
                </a:cubicBezTo>
                <a:lnTo>
                  <a:pt x="1700678" y="3011847"/>
                </a:lnTo>
                <a:cubicBezTo>
                  <a:pt x="1581472" y="3011847"/>
                  <a:pt x="1484837" y="3108482"/>
                  <a:pt x="1484837" y="3227688"/>
                </a:cubicBezTo>
                <a:cubicBezTo>
                  <a:pt x="1484837" y="3346894"/>
                  <a:pt x="1581472" y="3443529"/>
                  <a:pt x="1700678" y="3443529"/>
                </a:cubicBezTo>
                <a:close/>
                <a:moveTo>
                  <a:pt x="2002111" y="3945504"/>
                </a:moveTo>
                <a:lnTo>
                  <a:pt x="6155189" y="3945504"/>
                </a:lnTo>
                <a:cubicBezTo>
                  <a:pt x="6274395" y="3945504"/>
                  <a:pt x="6371030" y="3848869"/>
                  <a:pt x="6371030" y="3729663"/>
                </a:cubicBezTo>
                <a:cubicBezTo>
                  <a:pt x="6371030" y="3610457"/>
                  <a:pt x="6274395" y="3513822"/>
                  <a:pt x="6155189" y="3513822"/>
                </a:cubicBezTo>
                <a:lnTo>
                  <a:pt x="2002111" y="3513822"/>
                </a:lnTo>
                <a:cubicBezTo>
                  <a:pt x="1882905" y="3513822"/>
                  <a:pt x="1786270" y="3610457"/>
                  <a:pt x="1786270" y="3729663"/>
                </a:cubicBezTo>
                <a:cubicBezTo>
                  <a:pt x="1786270" y="3848869"/>
                  <a:pt x="1882905" y="3945504"/>
                  <a:pt x="2002111" y="3945504"/>
                </a:cubicBezTo>
                <a:close/>
                <a:moveTo>
                  <a:pt x="2939903" y="4447478"/>
                </a:moveTo>
                <a:lnTo>
                  <a:pt x="5812821" y="4447478"/>
                </a:lnTo>
                <a:cubicBezTo>
                  <a:pt x="5932027" y="4447478"/>
                  <a:pt x="6028662" y="4350843"/>
                  <a:pt x="6028662" y="4231637"/>
                </a:cubicBezTo>
                <a:cubicBezTo>
                  <a:pt x="6028662" y="4112431"/>
                  <a:pt x="5932027" y="4015796"/>
                  <a:pt x="5812821" y="4015796"/>
                </a:cubicBezTo>
                <a:lnTo>
                  <a:pt x="2939903" y="4015796"/>
                </a:lnTo>
                <a:cubicBezTo>
                  <a:pt x="2820697" y="4015796"/>
                  <a:pt x="2724062" y="4112431"/>
                  <a:pt x="2724062" y="4231637"/>
                </a:cubicBezTo>
                <a:cubicBezTo>
                  <a:pt x="2724062" y="4350843"/>
                  <a:pt x="2820697" y="4447478"/>
                  <a:pt x="2939903" y="4447478"/>
                </a:cubicBezTo>
                <a:close/>
                <a:moveTo>
                  <a:pt x="4324262" y="4949455"/>
                </a:moveTo>
                <a:lnTo>
                  <a:pt x="5812820" y="4949455"/>
                </a:lnTo>
                <a:cubicBezTo>
                  <a:pt x="5932026" y="4949455"/>
                  <a:pt x="6028661" y="4852820"/>
                  <a:pt x="6028661" y="4733614"/>
                </a:cubicBezTo>
                <a:cubicBezTo>
                  <a:pt x="6028661" y="4614408"/>
                  <a:pt x="5932026" y="4517773"/>
                  <a:pt x="5812820" y="4517773"/>
                </a:cubicBezTo>
                <a:lnTo>
                  <a:pt x="4324262" y="4517773"/>
                </a:lnTo>
                <a:cubicBezTo>
                  <a:pt x="4205056" y="4517773"/>
                  <a:pt x="4108421" y="4614408"/>
                  <a:pt x="4108421" y="4733614"/>
                </a:cubicBezTo>
                <a:cubicBezTo>
                  <a:pt x="4108421" y="4852820"/>
                  <a:pt x="4205056" y="4949455"/>
                  <a:pt x="4324262" y="4949455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 t="-47707" b="-4770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96813A2-1D5F-498A-A292-B55E9A84CB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33683" y="2049463"/>
            <a:ext cx="5088392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>
            <a:extLst>
              <a:ext uri="{FF2B5EF4-FFF2-40B4-BE49-F238E27FC236}">
                <a16:creationId xmlns:a16="http://schemas.microsoft.com/office/drawing/2014/main" id="{02E4C2AC-C212-4733-979C-02109AA335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3683" y="4355699"/>
            <a:ext cx="508839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3B66BDD1-5AA9-43A3-86C3-C1BDC61FA1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33684" y="4059428"/>
            <a:ext cx="508839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618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01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8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A1A59B29-7E58-469C-9E07-49FD4D78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FDAEAFDE-2AFC-41E6-9FD7-D3EB71F49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770D28D-3A6A-495A-8B02-68E2960294F7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62053ED0-A2EA-45D5-AF7C-56B6C7DD6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A9198131-906E-40AA-8FAC-4FAA6DFAC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E595FCBC-DC3C-43D6-9CFC-B7FC0F4C9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50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0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22.png"/><Relationship Id="rId21" Type="http://schemas.openxmlformats.org/officeDocument/2006/relationships/image" Target="../media/image53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6.png"/><Relationship Id="rId25" Type="http://schemas.openxmlformats.org/officeDocument/2006/relationships/image" Target="../media/image57.png"/><Relationship Id="rId2" Type="http://schemas.openxmlformats.org/officeDocument/2006/relationships/image" Target="../media/image13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6.png"/><Relationship Id="rId5" Type="http://schemas.openxmlformats.org/officeDocument/2006/relationships/image" Target="../media/image36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10" Type="http://schemas.openxmlformats.org/officeDocument/2006/relationships/image" Target="../media/image41.png"/><Relationship Id="rId19" Type="http://schemas.openxmlformats.org/officeDocument/2006/relationships/image" Target="../media/image5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4.png"/><Relationship Id="rId27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22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46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43.png"/><Relationship Id="rId18" Type="http://schemas.openxmlformats.org/officeDocument/2006/relationships/image" Target="../media/image67.png"/><Relationship Id="rId3" Type="http://schemas.openxmlformats.org/officeDocument/2006/relationships/image" Target="../media/image13.png"/><Relationship Id="rId7" Type="http://schemas.openxmlformats.org/officeDocument/2006/relationships/image" Target="../media/image63.png"/><Relationship Id="rId12" Type="http://schemas.openxmlformats.org/officeDocument/2006/relationships/image" Target="../media/image42.png"/><Relationship Id="rId17" Type="http://schemas.openxmlformats.org/officeDocument/2006/relationships/image" Target="../media/image61.png"/><Relationship Id="rId2" Type="http://schemas.openxmlformats.org/officeDocument/2006/relationships/image" Target="../media/image59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22.png"/><Relationship Id="rId9" Type="http://schemas.openxmlformats.org/officeDocument/2006/relationships/image" Target="../media/image65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43.png"/><Relationship Id="rId3" Type="http://schemas.openxmlformats.org/officeDocument/2006/relationships/image" Target="../media/image13.png"/><Relationship Id="rId7" Type="http://schemas.openxmlformats.org/officeDocument/2006/relationships/image" Target="../media/image63.png"/><Relationship Id="rId12" Type="http://schemas.openxmlformats.org/officeDocument/2006/relationships/image" Target="../media/image42.png"/><Relationship Id="rId2" Type="http://schemas.openxmlformats.org/officeDocument/2006/relationships/image" Target="../media/image59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22.png"/><Relationship Id="rId9" Type="http://schemas.openxmlformats.org/officeDocument/2006/relationships/image" Target="../media/image65.png"/><Relationship Id="rId1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7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3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48628" y="1510525"/>
            <a:ext cx="6813328" cy="558799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Commodities and Real Option Deal Memo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3B18DA-723F-7F49-B3F9-66F8F3D26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878" y="5260344"/>
            <a:ext cx="901700" cy="939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EFCC7D-2992-6941-947E-C9930FDED8E6}"/>
              </a:ext>
            </a:extLst>
          </p:cNvPr>
          <p:cNvSpPr txBox="1"/>
          <p:nvPr/>
        </p:nvSpPr>
        <p:spPr>
          <a:xfrm>
            <a:off x="9335908" y="6200144"/>
            <a:ext cx="269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D99E2"/>
                </a:solidFill>
                <a:latin typeface="Bangla MN" pitchFamily="2" charset="0"/>
                <a:cs typeface="Bangla MN" pitchFamily="2" charset="0"/>
              </a:rPr>
              <a:t>Wright</a:t>
            </a:r>
            <a:r>
              <a:rPr lang="en-US" dirty="0">
                <a:solidFill>
                  <a:srgbClr val="043E78"/>
                </a:solidFill>
                <a:latin typeface="Bangla MN" pitchFamily="2" charset="0"/>
                <a:cs typeface="Bangla MN" pitchFamily="2" charset="0"/>
              </a:rPr>
              <a:t>Consultancy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3F6F78-6AF8-144B-884A-49F86BC72FFE}"/>
              </a:ext>
            </a:extLst>
          </p:cNvPr>
          <p:cNvSpPr/>
          <p:nvPr/>
        </p:nvSpPr>
        <p:spPr>
          <a:xfrm>
            <a:off x="648628" y="78576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</a:rPr>
              <a:t>Muddy River</a:t>
            </a: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EFAE72-1F3E-6545-A2C0-591FCE3C1CB6}"/>
              </a:ext>
            </a:extLst>
          </p:cNvPr>
          <p:cNvSpPr/>
          <p:nvPr/>
        </p:nvSpPr>
        <p:spPr>
          <a:xfrm>
            <a:off x="648628" y="5184481"/>
            <a:ext cx="27319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Wright Consultancy LLC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485 Madison Ave.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Manhattan, NY 10022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p: +1.212.349.2310 </a:t>
            </a:r>
            <a:endParaRPr lang="en-US" sz="1400" dirty="0"/>
          </a:p>
          <a:p>
            <a:br>
              <a:rPr lang="en-US" sz="1400" dirty="0"/>
            </a:b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0770A4-475C-4E48-A025-92C4643BD8B6}"/>
              </a:ext>
            </a:extLst>
          </p:cNvPr>
          <p:cNvSpPr/>
          <p:nvPr/>
        </p:nvSpPr>
        <p:spPr>
          <a:xfrm>
            <a:off x="648628" y="4608811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Oct 10, 2019</a:t>
            </a:r>
            <a:endParaRPr lang="en-US" sz="1400" dirty="0"/>
          </a:p>
          <a:p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881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FF9D629-D9E2-DB42-B9B8-6D28B88E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08" y="2213901"/>
            <a:ext cx="4673600" cy="1943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6BBAA2-0EE5-E746-94EC-E6BBC3C69D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20"/>
          <a:stretch/>
        </p:blipFill>
        <p:spPr>
          <a:xfrm>
            <a:off x="534458" y="4214112"/>
            <a:ext cx="4368800" cy="7701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0D9C28A-475F-48AF-A182-7722652D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8" y="0"/>
            <a:ext cx="10850563" cy="1028699"/>
          </a:xfrm>
        </p:spPr>
        <p:txBody>
          <a:bodyPr/>
          <a:lstStyle/>
          <a:p>
            <a:r>
              <a:rPr lang="en-US" altLang="zh-CN" dirty="0"/>
              <a:t>Model Calibration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A2FF3-ED5C-4166-8C66-B412103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48641C-A745-744D-88C1-5D9EFAECC33D}"/>
              </a:ext>
            </a:extLst>
          </p:cNvPr>
          <p:cNvSpPr txBox="1"/>
          <p:nvPr/>
        </p:nvSpPr>
        <p:spPr>
          <a:xfrm>
            <a:off x="4075289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223B703-2294-0248-BF45-4FFC6E7E3895}"/>
              </a:ext>
            </a:extLst>
          </p:cNvPr>
          <p:cNvGrpSpPr/>
          <p:nvPr/>
        </p:nvGrpSpPr>
        <p:grpSpPr>
          <a:xfrm>
            <a:off x="383958" y="1275497"/>
            <a:ext cx="3978400" cy="651871"/>
            <a:chOff x="199387" y="1040657"/>
            <a:chExt cx="3978400" cy="65187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A248F9-638E-B34E-8307-7CC657B29936}"/>
                </a:ext>
              </a:extLst>
            </p:cNvPr>
            <p:cNvSpPr/>
            <p:nvPr/>
          </p:nvSpPr>
          <p:spPr>
            <a:xfrm>
              <a:off x="1030903" y="1327190"/>
              <a:ext cx="3146884" cy="365338"/>
            </a:xfrm>
            <a:prstGeom prst="rect">
              <a:avLst/>
            </a:prstGeom>
            <a:solidFill>
              <a:srgbClr val="0B6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iṩliḑè">
              <a:extLst>
                <a:ext uri="{FF2B5EF4-FFF2-40B4-BE49-F238E27FC236}">
                  <a16:creationId xmlns:a16="http://schemas.microsoft.com/office/drawing/2014/main" id="{028AA64A-A8BB-6742-8701-A00C7FDB9F10}"/>
                </a:ext>
              </a:extLst>
            </p:cNvPr>
            <p:cNvSpPr txBox="1"/>
            <p:nvPr/>
          </p:nvSpPr>
          <p:spPr>
            <a:xfrm>
              <a:off x="199387" y="1040657"/>
              <a:ext cx="3657602" cy="625030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600" b="1" dirty="0">
                  <a:solidFill>
                    <a:schemeClr val="bg1"/>
                  </a:solidFill>
                </a:rPr>
                <a:t>Power and Gas Process</a:t>
              </a:r>
            </a:p>
          </p:txBody>
        </p:sp>
      </p:grpSp>
      <p:sp>
        <p:nvSpPr>
          <p:cNvPr id="60" name="标题 1">
            <a:extLst>
              <a:ext uri="{FF2B5EF4-FFF2-40B4-BE49-F238E27FC236}">
                <a16:creationId xmlns:a16="http://schemas.microsoft.com/office/drawing/2014/main" id="{2A7CAE45-8BF4-2744-AB04-92513B7CBEB0}"/>
              </a:ext>
            </a:extLst>
          </p:cNvPr>
          <p:cNvSpPr txBox="1">
            <a:spLocks/>
          </p:cNvSpPr>
          <p:nvPr/>
        </p:nvSpPr>
        <p:spPr>
          <a:xfrm>
            <a:off x="8002058" y="2739170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2B4C18-29D0-1B4A-AA66-F0CEE067775F}"/>
              </a:ext>
            </a:extLst>
          </p:cNvPr>
          <p:cNvSpPr/>
          <p:nvPr/>
        </p:nvSpPr>
        <p:spPr>
          <a:xfrm>
            <a:off x="7394718" y="3634233"/>
            <a:ext cx="2892249" cy="624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2D884A4-A398-4843-81EE-6741EF5819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3962873"/>
                  </p:ext>
                </p:extLst>
              </p:nvPr>
            </p:nvGraphicFramePr>
            <p:xfrm>
              <a:off x="6086606" y="1547886"/>
              <a:ext cx="4810179" cy="34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3393">
                      <a:extLst>
                        <a:ext uri="{9D8B030D-6E8A-4147-A177-3AD203B41FA5}">
                          <a16:colId xmlns:a16="http://schemas.microsoft.com/office/drawing/2014/main" val="2861005099"/>
                        </a:ext>
                      </a:extLst>
                    </a:gridCol>
                    <a:gridCol w="1603393">
                      <a:extLst>
                        <a:ext uri="{9D8B030D-6E8A-4147-A177-3AD203B41FA5}">
                          <a16:colId xmlns:a16="http://schemas.microsoft.com/office/drawing/2014/main" val="2655714376"/>
                        </a:ext>
                      </a:extLst>
                    </a:gridCol>
                    <a:gridCol w="1603393">
                      <a:extLst>
                        <a:ext uri="{9D8B030D-6E8A-4147-A177-3AD203B41FA5}">
                          <a16:colId xmlns:a16="http://schemas.microsoft.com/office/drawing/2014/main" val="2585552265"/>
                        </a:ext>
                      </a:extLst>
                    </a:gridCol>
                  </a:tblGrid>
                  <a:tr h="347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354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Statistical 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6369694"/>
                      </a:ext>
                    </a:extLst>
                  </a:tr>
                  <a:tr h="3476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7340252"/>
                      </a:ext>
                    </a:extLst>
                  </a:tr>
                  <a:tr h="3476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786587"/>
                      </a:ext>
                    </a:extLst>
                  </a:tr>
                  <a:tr h="3476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7054119"/>
                      </a:ext>
                    </a:extLst>
                  </a:tr>
                  <a:tr h="3476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𝑠𝑢𝑚𝑚𝑒𝑟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28.87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587704"/>
                      </a:ext>
                    </a:extLst>
                  </a:tr>
                  <a:tr h="3476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𝑤𝑖𝑛𝑡𝑒𝑟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10.83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1924731"/>
                      </a:ext>
                    </a:extLst>
                  </a:tr>
                  <a:tr h="3476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$ 75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$ 5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47281748"/>
                      </a:ext>
                    </a:extLst>
                  </a:tr>
                  <a:tr h="347640">
                    <a:tc>
                      <a:txBody>
                        <a:bodyPr/>
                        <a:lstStyle/>
                        <a:p>
                          <a:pPr marL="0" marR="0" lvl="0" indent="0" algn="ctr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7.22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86942045"/>
                      </a:ext>
                    </a:extLst>
                  </a:tr>
                  <a:tr h="347640">
                    <a:tc>
                      <a:txBody>
                        <a:bodyPr/>
                        <a:lstStyle/>
                        <a:p>
                          <a:pPr marL="0" marR="0" lvl="0" indent="0" algn="ctr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5271025"/>
                      </a:ext>
                    </a:extLst>
                  </a:tr>
                  <a:tr h="347640">
                    <a:tc>
                      <a:txBody>
                        <a:bodyPr/>
                        <a:lstStyle/>
                        <a:p>
                          <a:pPr marL="0" marR="0" lvl="0" indent="0" algn="ctr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0.083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63926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2D884A4-A398-4843-81EE-6741EF5819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3962873"/>
                  </p:ext>
                </p:extLst>
              </p:nvPr>
            </p:nvGraphicFramePr>
            <p:xfrm>
              <a:off x="6086606" y="1547886"/>
              <a:ext cx="4810179" cy="34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3393">
                      <a:extLst>
                        <a:ext uri="{9D8B030D-6E8A-4147-A177-3AD203B41FA5}">
                          <a16:colId xmlns:a16="http://schemas.microsoft.com/office/drawing/2014/main" val="2861005099"/>
                        </a:ext>
                      </a:extLst>
                    </a:gridCol>
                    <a:gridCol w="1603393">
                      <a:extLst>
                        <a:ext uri="{9D8B030D-6E8A-4147-A177-3AD203B41FA5}">
                          <a16:colId xmlns:a16="http://schemas.microsoft.com/office/drawing/2014/main" val="2655714376"/>
                        </a:ext>
                      </a:extLst>
                    </a:gridCol>
                    <a:gridCol w="1603393">
                      <a:extLst>
                        <a:ext uri="{9D8B030D-6E8A-4147-A177-3AD203B41FA5}">
                          <a16:colId xmlns:a16="http://schemas.microsoft.com/office/drawing/2014/main" val="2585552265"/>
                        </a:ext>
                      </a:extLst>
                    </a:gridCol>
                  </a:tblGrid>
                  <a:tr h="347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354" rtl="0" eaLnBrk="1" latinLnBrk="0" hangingPunct="1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Statistical 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6369694"/>
                      </a:ext>
                    </a:extLst>
                  </a:tr>
                  <a:tr h="347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87" t="-107407" r="-199213" b="-8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7340252"/>
                      </a:ext>
                    </a:extLst>
                  </a:tr>
                  <a:tr h="347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87" t="-200000" r="-199213" b="-68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786587"/>
                      </a:ext>
                    </a:extLst>
                  </a:tr>
                  <a:tr h="347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87" t="-311111" r="-199213" b="-6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7054119"/>
                      </a:ext>
                    </a:extLst>
                  </a:tr>
                  <a:tr h="347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87" t="-396429" r="-199213" b="-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28.87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587704"/>
                      </a:ext>
                    </a:extLst>
                  </a:tr>
                  <a:tr h="347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87" t="-514815" r="-199213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10.83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1924731"/>
                      </a:ext>
                    </a:extLst>
                  </a:tr>
                  <a:tr h="347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87" t="-592857" r="-199213" b="-2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$ 75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$ 5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47281748"/>
                      </a:ext>
                    </a:extLst>
                  </a:tr>
                  <a:tr h="347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87" t="-718519" r="-199213" b="-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7.22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86942045"/>
                      </a:ext>
                    </a:extLst>
                  </a:tr>
                  <a:tr h="347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87" t="-789286" r="-19921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5271025"/>
                      </a:ext>
                    </a:extLst>
                  </a:tr>
                  <a:tr h="347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87" t="-922222" r="-199213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0.083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63926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77833-089A-CA41-8DF2-F73E89C80E4A}"/>
                  </a:ext>
                </a:extLst>
              </p:cNvPr>
              <p:cNvSpPr txBox="1"/>
              <p:nvPr/>
            </p:nvSpPr>
            <p:spPr>
              <a:xfrm>
                <a:off x="5983127" y="5186467"/>
                <a:ext cx="51703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* The values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𝑠𝑢𝑚𝑚𝑒𝑟</m:t>
                        </m:r>
                      </m:sub>
                    </m:sSub>
                  </m:oMath>
                </a14:m>
                <a:r>
                  <a:rPr lang="en-US" sz="1200" dirty="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𝑤𝑖𝑛𝑡𝑒𝑟</m:t>
                        </m:r>
                      </m:sub>
                    </m:sSub>
                  </m:oMath>
                </a14:m>
                <a:r>
                  <a:rPr lang="en-US" sz="1200" dirty="0"/>
                  <a:t>/</a:t>
                </a:r>
                <a:r>
                  <a:rPr lang="en-US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200" dirty="0"/>
                  <a:t>/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200" dirty="0"/>
                  <a:t> are un-annualized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77833-089A-CA41-8DF2-F73E89C80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27" y="5186467"/>
                <a:ext cx="5170311" cy="276999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B20663BE-622D-1A4A-AF6A-D0A6598E247E}"/>
              </a:ext>
            </a:extLst>
          </p:cNvPr>
          <p:cNvSpPr/>
          <p:nvPr/>
        </p:nvSpPr>
        <p:spPr>
          <a:xfrm>
            <a:off x="2251781" y="2147569"/>
            <a:ext cx="622048" cy="38458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7B4A444-FC3A-C742-8B8E-50F926E4FFCA}"/>
              </a:ext>
            </a:extLst>
          </p:cNvPr>
          <p:cNvSpPr/>
          <p:nvPr/>
        </p:nvSpPr>
        <p:spPr>
          <a:xfrm>
            <a:off x="2038166" y="3383286"/>
            <a:ext cx="622048" cy="38458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44F381-79E5-9D41-957F-0C7500635769}"/>
              </a:ext>
            </a:extLst>
          </p:cNvPr>
          <p:cNvGrpSpPr/>
          <p:nvPr/>
        </p:nvGrpSpPr>
        <p:grpSpPr>
          <a:xfrm>
            <a:off x="1548080" y="6071663"/>
            <a:ext cx="9095839" cy="432181"/>
            <a:chOff x="1159997" y="6081506"/>
            <a:chExt cx="9095839" cy="43218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B0AFE22-2BCA-A94E-99AA-3D7477F2E525}"/>
                </a:ext>
              </a:extLst>
            </p:cNvPr>
            <p:cNvGrpSpPr/>
            <p:nvPr/>
          </p:nvGrpSpPr>
          <p:grpSpPr>
            <a:xfrm>
              <a:off x="1663007" y="6081506"/>
              <a:ext cx="8592829" cy="432181"/>
              <a:chOff x="1663007" y="6081506"/>
              <a:chExt cx="8592829" cy="432181"/>
            </a:xfrm>
          </p:grpSpPr>
          <p:sp>
            <p:nvSpPr>
              <p:cNvPr id="64" name="Chevron 63">
                <a:extLst>
                  <a:ext uri="{FF2B5EF4-FFF2-40B4-BE49-F238E27FC236}">
                    <a16:creationId xmlns:a16="http://schemas.microsoft.com/office/drawing/2014/main" id="{45E84DC2-6565-9642-BBDA-A87B550B9480}"/>
                  </a:ext>
                </a:extLst>
              </p:cNvPr>
              <p:cNvSpPr/>
              <p:nvPr/>
            </p:nvSpPr>
            <p:spPr>
              <a:xfrm>
                <a:off x="3360544" y="6141156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Chevron 64">
                <a:extLst>
                  <a:ext uri="{FF2B5EF4-FFF2-40B4-BE49-F238E27FC236}">
                    <a16:creationId xmlns:a16="http://schemas.microsoft.com/office/drawing/2014/main" id="{8109B641-AE01-DF4F-9AD2-F83BDE8255AA}"/>
                  </a:ext>
                </a:extLst>
              </p:cNvPr>
              <p:cNvSpPr/>
              <p:nvPr/>
            </p:nvSpPr>
            <p:spPr>
              <a:xfrm>
                <a:off x="5058081" y="6141155"/>
                <a:ext cx="1802681" cy="372531"/>
              </a:xfrm>
              <a:prstGeom prst="chevron">
                <a:avLst/>
              </a:prstGeom>
              <a:solidFill>
                <a:srgbClr val="0B6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Chevron 65">
                <a:extLst>
                  <a:ext uri="{FF2B5EF4-FFF2-40B4-BE49-F238E27FC236}">
                    <a16:creationId xmlns:a16="http://schemas.microsoft.com/office/drawing/2014/main" id="{41927268-12B2-6949-A5CB-E9D37853C33B}"/>
                  </a:ext>
                </a:extLst>
              </p:cNvPr>
              <p:cNvSpPr/>
              <p:nvPr/>
            </p:nvSpPr>
            <p:spPr>
              <a:xfrm>
                <a:off x="6755618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Chevron 66">
                <a:extLst>
                  <a:ext uri="{FF2B5EF4-FFF2-40B4-BE49-F238E27FC236}">
                    <a16:creationId xmlns:a16="http://schemas.microsoft.com/office/drawing/2014/main" id="{56FD3AB7-F011-B248-995D-2123740A4904}"/>
                  </a:ext>
                </a:extLst>
              </p:cNvPr>
              <p:cNvSpPr/>
              <p:nvPr/>
            </p:nvSpPr>
            <p:spPr>
              <a:xfrm>
                <a:off x="8453155" y="6141154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Pentagon 67">
                <a:extLst>
                  <a:ext uri="{FF2B5EF4-FFF2-40B4-BE49-F238E27FC236}">
                    <a16:creationId xmlns:a16="http://schemas.microsoft.com/office/drawing/2014/main" id="{EB85D83E-E4ED-FE4E-A315-3739463295C9}"/>
                  </a:ext>
                </a:extLst>
              </p:cNvPr>
              <p:cNvSpPr/>
              <p:nvPr/>
            </p:nvSpPr>
            <p:spPr>
              <a:xfrm>
                <a:off x="1663007" y="6140490"/>
                <a:ext cx="1792587" cy="35061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iṩliḑè">
                <a:extLst>
                  <a:ext uri="{FF2B5EF4-FFF2-40B4-BE49-F238E27FC236}">
                    <a16:creationId xmlns:a16="http://schemas.microsoft.com/office/drawing/2014/main" id="{93C69114-AA9E-8848-83E7-D15E99258CD7}"/>
                  </a:ext>
                </a:extLst>
              </p:cNvPr>
              <p:cNvSpPr txBox="1"/>
              <p:nvPr/>
            </p:nvSpPr>
            <p:spPr>
              <a:xfrm>
                <a:off x="2662431" y="6094668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2 Solution</a:t>
                </a:r>
              </a:p>
            </p:txBody>
          </p:sp>
          <p:sp>
            <p:nvSpPr>
              <p:cNvPr id="70" name="iṩliḑè">
                <a:extLst>
                  <a:ext uri="{FF2B5EF4-FFF2-40B4-BE49-F238E27FC236}">
                    <a16:creationId xmlns:a16="http://schemas.microsoft.com/office/drawing/2014/main" id="{E8B3F2CA-32A2-C940-A69B-3CFDC78A6AA0}"/>
                  </a:ext>
                </a:extLst>
              </p:cNvPr>
              <p:cNvSpPr txBox="1"/>
              <p:nvPr/>
            </p:nvSpPr>
            <p:spPr>
              <a:xfrm>
                <a:off x="4770368" y="6083379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Model Construction</a:t>
                </a:r>
              </a:p>
            </p:txBody>
          </p:sp>
          <p:sp>
            <p:nvSpPr>
              <p:cNvPr id="71" name="iṩliḑè">
                <a:extLst>
                  <a:ext uri="{FF2B5EF4-FFF2-40B4-BE49-F238E27FC236}">
                    <a16:creationId xmlns:a16="http://schemas.microsoft.com/office/drawing/2014/main" id="{E90F4F3B-9236-7542-BB92-C639112CD364}"/>
                  </a:ext>
                </a:extLst>
              </p:cNvPr>
              <p:cNvSpPr txBox="1"/>
              <p:nvPr/>
            </p:nvSpPr>
            <p:spPr>
              <a:xfrm>
                <a:off x="6225146" y="6081506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4 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Valuation Strategy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iṩliḑè">
                <a:extLst>
                  <a:ext uri="{FF2B5EF4-FFF2-40B4-BE49-F238E27FC236}">
                    <a16:creationId xmlns:a16="http://schemas.microsoft.com/office/drawing/2014/main" id="{C678E3DF-44F2-894A-A80A-A26C91D070CB}"/>
                  </a:ext>
                </a:extLst>
              </p:cNvPr>
              <p:cNvSpPr txBox="1"/>
              <p:nvPr/>
            </p:nvSpPr>
            <p:spPr>
              <a:xfrm>
                <a:off x="7975254" y="6094668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Sensitivity Analysis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1" name="iṩliḑè">
              <a:extLst>
                <a:ext uri="{FF2B5EF4-FFF2-40B4-BE49-F238E27FC236}">
                  <a16:creationId xmlns:a16="http://schemas.microsoft.com/office/drawing/2014/main" id="{CB5E3191-AF09-C342-8CE2-42E580228AA6}"/>
                </a:ext>
              </a:extLst>
            </p:cNvPr>
            <p:cNvSpPr txBox="1"/>
            <p:nvPr/>
          </p:nvSpPr>
          <p:spPr>
            <a:xfrm>
              <a:off x="1159997" y="6083379"/>
              <a:ext cx="2037821" cy="36533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</a:rPr>
                <a:t>1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Client Objective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4177793E-BED2-2641-8755-063E0801E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43" y="5785385"/>
            <a:ext cx="1534983" cy="77011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7AC512-F5C2-1840-8F70-326BB432CB2C}"/>
              </a:ext>
            </a:extLst>
          </p:cNvPr>
          <p:cNvCxnSpPr/>
          <p:nvPr/>
        </p:nvCxnSpPr>
        <p:spPr>
          <a:xfrm>
            <a:off x="1973415" y="2517047"/>
            <a:ext cx="311024" cy="0"/>
          </a:xfrm>
          <a:prstGeom prst="line">
            <a:avLst/>
          </a:prstGeom>
          <a:ln w="19050">
            <a:solidFill>
              <a:srgbClr val="0B6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2FB1B49-3D01-5E4D-846B-88DAB970E78E}"/>
              </a:ext>
            </a:extLst>
          </p:cNvPr>
          <p:cNvCxnSpPr/>
          <p:nvPr/>
        </p:nvCxnSpPr>
        <p:spPr>
          <a:xfrm>
            <a:off x="3911074" y="2495274"/>
            <a:ext cx="311024" cy="0"/>
          </a:xfrm>
          <a:prstGeom prst="line">
            <a:avLst/>
          </a:prstGeom>
          <a:ln w="19050">
            <a:solidFill>
              <a:srgbClr val="0B6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533FF19-A6CD-9F4D-8900-E501A94BE865}"/>
              </a:ext>
            </a:extLst>
          </p:cNvPr>
          <p:cNvCxnSpPr/>
          <p:nvPr/>
        </p:nvCxnSpPr>
        <p:spPr>
          <a:xfrm>
            <a:off x="1940759" y="2887160"/>
            <a:ext cx="311024" cy="0"/>
          </a:xfrm>
          <a:prstGeom prst="line">
            <a:avLst/>
          </a:prstGeom>
          <a:ln w="19050">
            <a:solidFill>
              <a:srgbClr val="0B6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57D27A-9D66-574F-B6DD-E3A289399A4C}"/>
              </a:ext>
            </a:extLst>
          </p:cNvPr>
          <p:cNvCxnSpPr>
            <a:cxnSpLocks/>
          </p:cNvCxnSpPr>
          <p:nvPr/>
        </p:nvCxnSpPr>
        <p:spPr>
          <a:xfrm>
            <a:off x="3410330" y="2865392"/>
            <a:ext cx="175571" cy="0"/>
          </a:xfrm>
          <a:prstGeom prst="line">
            <a:avLst/>
          </a:prstGeom>
          <a:ln w="19050">
            <a:solidFill>
              <a:srgbClr val="0B6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E03E779-615C-7B49-80A6-D7FEA9724605}"/>
              </a:ext>
            </a:extLst>
          </p:cNvPr>
          <p:cNvCxnSpPr/>
          <p:nvPr/>
        </p:nvCxnSpPr>
        <p:spPr>
          <a:xfrm>
            <a:off x="1825591" y="3715886"/>
            <a:ext cx="311024" cy="0"/>
          </a:xfrm>
          <a:prstGeom prst="line">
            <a:avLst/>
          </a:prstGeom>
          <a:ln w="19050">
            <a:solidFill>
              <a:srgbClr val="0B6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03BA667-56A1-8149-9687-E2D786058A20}"/>
              </a:ext>
            </a:extLst>
          </p:cNvPr>
          <p:cNvCxnSpPr>
            <a:cxnSpLocks/>
          </p:cNvCxnSpPr>
          <p:nvPr/>
        </p:nvCxnSpPr>
        <p:spPr>
          <a:xfrm>
            <a:off x="3410330" y="3701996"/>
            <a:ext cx="175571" cy="0"/>
          </a:xfrm>
          <a:prstGeom prst="line">
            <a:avLst/>
          </a:prstGeom>
          <a:ln w="19050">
            <a:solidFill>
              <a:srgbClr val="0B6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BF162DA-49AC-A64F-AE6C-3B1B38229413}"/>
              </a:ext>
            </a:extLst>
          </p:cNvPr>
          <p:cNvCxnSpPr>
            <a:cxnSpLocks/>
          </p:cNvCxnSpPr>
          <p:nvPr/>
        </p:nvCxnSpPr>
        <p:spPr>
          <a:xfrm>
            <a:off x="2681106" y="4114801"/>
            <a:ext cx="195822" cy="0"/>
          </a:xfrm>
          <a:prstGeom prst="line">
            <a:avLst/>
          </a:prstGeom>
          <a:ln w="19050">
            <a:solidFill>
              <a:srgbClr val="0B6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7B2C43D-F257-2A46-9B2E-40A7F9B9BBA2}"/>
              </a:ext>
            </a:extLst>
          </p:cNvPr>
          <p:cNvCxnSpPr>
            <a:cxnSpLocks/>
          </p:cNvCxnSpPr>
          <p:nvPr/>
        </p:nvCxnSpPr>
        <p:spPr>
          <a:xfrm>
            <a:off x="3745766" y="4599168"/>
            <a:ext cx="195822" cy="0"/>
          </a:xfrm>
          <a:prstGeom prst="line">
            <a:avLst/>
          </a:prstGeom>
          <a:ln w="19050">
            <a:solidFill>
              <a:srgbClr val="0B6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8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9C28A-475F-48AF-A182-7722652D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8" y="0"/>
            <a:ext cx="10850563" cy="1028699"/>
          </a:xfrm>
        </p:spPr>
        <p:txBody>
          <a:bodyPr/>
          <a:lstStyle/>
          <a:p>
            <a:r>
              <a:rPr lang="en-US" altLang="zh-CN" dirty="0"/>
              <a:t>Model Calibration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A2FF3-ED5C-4166-8C66-B412103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48641C-A745-744D-88C1-5D9EFAECC33D}"/>
              </a:ext>
            </a:extLst>
          </p:cNvPr>
          <p:cNvSpPr txBox="1"/>
          <p:nvPr/>
        </p:nvSpPr>
        <p:spPr>
          <a:xfrm>
            <a:off x="4075289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A248F9-638E-B34E-8307-7CC657B29936}"/>
              </a:ext>
            </a:extLst>
          </p:cNvPr>
          <p:cNvSpPr/>
          <p:nvPr/>
        </p:nvSpPr>
        <p:spPr>
          <a:xfrm>
            <a:off x="1138776" y="1372343"/>
            <a:ext cx="2059042" cy="365338"/>
          </a:xfrm>
          <a:prstGeom prst="rect">
            <a:avLst/>
          </a:prstGeom>
          <a:solidFill>
            <a:srgbClr val="0B6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2A7CAE45-8BF4-2744-AB04-92513B7CBEB0}"/>
              </a:ext>
            </a:extLst>
          </p:cNvPr>
          <p:cNvSpPr txBox="1">
            <a:spLocks/>
          </p:cNvSpPr>
          <p:nvPr/>
        </p:nvSpPr>
        <p:spPr>
          <a:xfrm>
            <a:off x="8002058" y="2739170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/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chemeClr val="bg1"/>
                    </a:solidFill>
                  </a:rPr>
                  <a:t> Calibration</a:t>
                </a:r>
              </a:p>
            </p:txBody>
          </p:sp>
        </mc:Choice>
        <mc:Fallback xmlns="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A9F2123F-EA43-F848-BDAE-0C0E2E078670}"/>
              </a:ext>
            </a:extLst>
          </p:cNvPr>
          <p:cNvSpPr/>
          <p:nvPr/>
        </p:nvSpPr>
        <p:spPr>
          <a:xfrm>
            <a:off x="1571551" y="4976485"/>
            <a:ext cx="1237816" cy="593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F455A0-1436-2A49-B98D-736231B33660}"/>
              </a:ext>
            </a:extLst>
          </p:cNvPr>
          <p:cNvGrpSpPr/>
          <p:nvPr/>
        </p:nvGrpSpPr>
        <p:grpSpPr>
          <a:xfrm>
            <a:off x="-1603290" y="1837564"/>
            <a:ext cx="7234269" cy="3605379"/>
            <a:chOff x="-2206420" y="1951663"/>
            <a:chExt cx="7234269" cy="3605379"/>
          </a:xfrm>
        </p:grpSpPr>
        <p:grpSp>
          <p:nvGrpSpPr>
            <p:cNvPr id="33" name="4c518f95-6f2b-42a6-abc0-109f7b60e3b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30229AA-7505-FA40-904F-B0104AFBC5F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-2206420" y="1951663"/>
              <a:ext cx="7234269" cy="3574685"/>
              <a:chOff x="1666582" y="1141764"/>
              <a:chExt cx="9649417" cy="4768087"/>
            </a:xfrm>
          </p:grpSpPr>
          <p:grpSp>
            <p:nvGrpSpPr>
              <p:cNvPr id="36" name="íSḷíḓé">
                <a:extLst>
                  <a:ext uri="{FF2B5EF4-FFF2-40B4-BE49-F238E27FC236}">
                    <a16:creationId xmlns:a16="http://schemas.microsoft.com/office/drawing/2014/main" id="{7193A253-D41D-794D-B01A-272A74A79477}"/>
                  </a:ext>
                </a:extLst>
              </p:cNvPr>
              <p:cNvGrpSpPr/>
              <p:nvPr/>
            </p:nvGrpSpPr>
            <p:grpSpPr>
              <a:xfrm>
                <a:off x="6784237" y="1141764"/>
                <a:ext cx="4531762" cy="4768087"/>
                <a:chOff x="6784237" y="1141764"/>
                <a:chExt cx="4531762" cy="4768087"/>
              </a:xfrm>
            </p:grpSpPr>
            <p:grpSp>
              <p:nvGrpSpPr>
                <p:cNvPr id="91" name="iṣḷîḋê">
                  <a:extLst>
                    <a:ext uri="{FF2B5EF4-FFF2-40B4-BE49-F238E27FC236}">
                      <a16:creationId xmlns:a16="http://schemas.microsoft.com/office/drawing/2014/main" id="{0BBDDE13-611A-534E-8DE7-EDBD1574C347}"/>
                    </a:ext>
                  </a:extLst>
                </p:cNvPr>
                <p:cNvGrpSpPr/>
                <p:nvPr/>
              </p:nvGrpSpPr>
              <p:grpSpPr>
                <a:xfrm>
                  <a:off x="6892115" y="1141764"/>
                  <a:ext cx="4392484" cy="4654986"/>
                  <a:chOff x="5755426" y="1377075"/>
                  <a:chExt cx="4877701" cy="5169203"/>
                </a:xfrm>
                <a:effectLst/>
              </p:grpSpPr>
              <p:sp>
                <p:nvSpPr>
                  <p:cNvPr id="103" name="iṡľîḋe">
                    <a:extLst>
                      <a:ext uri="{FF2B5EF4-FFF2-40B4-BE49-F238E27FC236}">
                        <a16:creationId xmlns:a16="http://schemas.microsoft.com/office/drawing/2014/main" id="{3FCA7571-8D86-D24B-9475-2D3E73A71FFE}"/>
                      </a:ext>
                    </a:extLst>
                  </p:cNvPr>
                  <p:cNvSpPr/>
                  <p:nvPr/>
                </p:nvSpPr>
                <p:spPr bwMode="auto">
                  <a:xfrm rot="10800000" flipH="1">
                    <a:off x="5964920" y="5593648"/>
                    <a:ext cx="4668207" cy="879309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>
                        <a:lumMod val="75000"/>
                      </a:schemeClr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 dirty="0"/>
                  </a:p>
                </p:txBody>
              </p:sp>
              <p:sp>
                <p:nvSpPr>
                  <p:cNvPr id="104" name="ïsľîḓé">
                    <a:extLst>
                      <a:ext uri="{FF2B5EF4-FFF2-40B4-BE49-F238E27FC236}">
                        <a16:creationId xmlns:a16="http://schemas.microsoft.com/office/drawing/2014/main" id="{C17F6004-E0B8-784D-8BB7-CE343638C574}"/>
                      </a:ext>
                    </a:extLst>
                  </p:cNvPr>
                  <p:cNvSpPr/>
                  <p:nvPr/>
                </p:nvSpPr>
                <p:spPr bwMode="auto">
                  <a:xfrm rot="10800000" flipH="1">
                    <a:off x="5875885" y="1377075"/>
                    <a:ext cx="2405702" cy="4975425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>
                        <a:lumMod val="75000"/>
                      </a:schemeClr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 dirty="0"/>
                  </a:p>
                </p:txBody>
              </p:sp>
              <p:grpSp>
                <p:nvGrpSpPr>
                  <p:cNvPr id="105" name="ïśḻîďê">
                    <a:extLst>
                      <a:ext uri="{FF2B5EF4-FFF2-40B4-BE49-F238E27FC236}">
                        <a16:creationId xmlns:a16="http://schemas.microsoft.com/office/drawing/2014/main" id="{B95EC34D-E924-8C4F-827F-130DE36034A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8732" y="4629432"/>
                    <a:ext cx="2278204" cy="1770219"/>
                    <a:chOff x="25" y="0"/>
                    <a:chExt cx="435" cy="338"/>
                  </a:xfrm>
                </p:grpSpPr>
                <p:sp>
                  <p:nvSpPr>
                    <p:cNvPr id="107" name="íSḻïḑé">
                      <a:extLst>
                        <a:ext uri="{FF2B5EF4-FFF2-40B4-BE49-F238E27FC236}">
                          <a16:creationId xmlns:a16="http://schemas.microsoft.com/office/drawing/2014/main" id="{7B216C5B-48C9-E846-B71E-F1D0CD1D84AF}"/>
                        </a:ext>
                      </a:extLst>
                    </p:cNvPr>
                    <p:cNvSpPr/>
                    <p:nvPr/>
                  </p:nvSpPr>
                  <p:spPr bwMode="auto">
                    <a:xfrm rot="10800000" flipH="1">
                      <a:off x="448" y="0"/>
                      <a:ext cx="12" cy="9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506C74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>
                          <a:noFill/>
                        </a14:hiddenFill>
                      </a:ext>
                    </a:extLst>
                  </p:spPr>
                  <p:txBody>
                    <a:bodyPr anchor="ctr"/>
                    <a:lstStyle/>
                    <a:p>
                      <a:pPr algn="ctr"/>
                      <a:endParaRPr sz="2400" dirty="0"/>
                    </a:p>
                  </p:txBody>
                </p:sp>
                <p:sp>
                  <p:nvSpPr>
                    <p:cNvPr id="108" name="is1ïďé">
                      <a:extLst>
                        <a:ext uri="{FF2B5EF4-FFF2-40B4-BE49-F238E27FC236}">
                          <a16:creationId xmlns:a16="http://schemas.microsoft.com/office/drawing/2014/main" id="{AC8E2855-7A74-F442-A723-B327C9247650}"/>
                        </a:ext>
                      </a:extLst>
                    </p:cNvPr>
                    <p:cNvSpPr/>
                    <p:nvPr/>
                  </p:nvSpPr>
                  <p:spPr bwMode="auto">
                    <a:xfrm rot="10800000" flipH="1">
                      <a:off x="25" y="29"/>
                      <a:ext cx="397" cy="30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>
                          <a:noFill/>
                        </a14:hiddenFill>
                      </a:ext>
                    </a:extLst>
                  </p:spPr>
                  <p:txBody>
                    <a:bodyPr anchor="ctr"/>
                    <a:lstStyle/>
                    <a:p>
                      <a:pPr algn="ctr"/>
                      <a:endParaRPr sz="2400" dirty="0"/>
                    </a:p>
                  </p:txBody>
                </p:sp>
              </p:grpSp>
              <p:sp>
                <p:nvSpPr>
                  <p:cNvPr id="106" name="ïšḷíḑe">
                    <a:extLst>
                      <a:ext uri="{FF2B5EF4-FFF2-40B4-BE49-F238E27FC236}">
                        <a16:creationId xmlns:a16="http://schemas.microsoft.com/office/drawing/2014/main" id="{76CEDF42-3986-994B-96CD-02FC252917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55426" y="6446768"/>
                    <a:ext cx="99510" cy="99510"/>
                  </a:xfrm>
                  <a:custGeom>
                    <a:avLst/>
                    <a:gdLst>
                      <a:gd name="T0" fmla="*/ 42125 w 21598"/>
                      <a:gd name="T1" fmla="*/ 21062 h 21598"/>
                      <a:gd name="T2" fmla="*/ 40521 w 21598"/>
                      <a:gd name="T3" fmla="*/ 13001 h 21598"/>
                      <a:gd name="T4" fmla="*/ 35956 w 21598"/>
                      <a:gd name="T5" fmla="*/ 6169 h 21598"/>
                      <a:gd name="T6" fmla="*/ 29124 w 21598"/>
                      <a:gd name="T7" fmla="*/ 1603 h 21598"/>
                      <a:gd name="T8" fmla="*/ 21062 w 21598"/>
                      <a:gd name="T9" fmla="*/ 0 h 21598"/>
                      <a:gd name="T10" fmla="*/ 13001 w 21598"/>
                      <a:gd name="T11" fmla="*/ 1603 h 21598"/>
                      <a:gd name="T12" fmla="*/ 6169 w 21598"/>
                      <a:gd name="T13" fmla="*/ 6169 h 21598"/>
                      <a:gd name="T14" fmla="*/ 1603 w 21598"/>
                      <a:gd name="T15" fmla="*/ 13001 h 21598"/>
                      <a:gd name="T16" fmla="*/ 0 w 21598"/>
                      <a:gd name="T17" fmla="*/ 21062 h 21598"/>
                      <a:gd name="T18" fmla="*/ 1603 w 21598"/>
                      <a:gd name="T19" fmla="*/ 29124 h 21598"/>
                      <a:gd name="T20" fmla="*/ 6169 w 21598"/>
                      <a:gd name="T21" fmla="*/ 35956 h 21598"/>
                      <a:gd name="T22" fmla="*/ 13001 w 21598"/>
                      <a:gd name="T23" fmla="*/ 40521 h 21598"/>
                      <a:gd name="T24" fmla="*/ 21062 w 21598"/>
                      <a:gd name="T25" fmla="*/ 42125 h 21598"/>
                      <a:gd name="T26" fmla="*/ 29124 w 21598"/>
                      <a:gd name="T27" fmla="*/ 40521 h 21598"/>
                      <a:gd name="T28" fmla="*/ 35956 w 21598"/>
                      <a:gd name="T29" fmla="*/ 35956 h 21598"/>
                      <a:gd name="T30" fmla="*/ 40521 w 21598"/>
                      <a:gd name="T31" fmla="*/ 29124 h 21598"/>
                      <a:gd name="T32" fmla="*/ 42125 w 21598"/>
                      <a:gd name="T33" fmla="*/ 21062 h 21598"/>
                      <a:gd name="T34" fmla="*/ 42125 w 21598"/>
                      <a:gd name="T35" fmla="*/ 21062 h 21598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21598" h="21598">
                        <a:moveTo>
                          <a:pt x="21598" y="10799"/>
                        </a:moveTo>
                        <a:cubicBezTo>
                          <a:pt x="21599" y="9385"/>
                          <a:pt x="21318" y="7972"/>
                          <a:pt x="20776" y="6666"/>
                        </a:cubicBezTo>
                        <a:cubicBezTo>
                          <a:pt x="20236" y="5360"/>
                          <a:pt x="19435" y="4162"/>
                          <a:pt x="18435" y="3163"/>
                        </a:cubicBezTo>
                        <a:cubicBezTo>
                          <a:pt x="17436" y="2163"/>
                          <a:pt x="16238" y="1362"/>
                          <a:pt x="14932" y="822"/>
                        </a:cubicBezTo>
                        <a:cubicBezTo>
                          <a:pt x="13626" y="280"/>
                          <a:pt x="12213" y="-1"/>
                          <a:pt x="10799" y="0"/>
                        </a:cubicBezTo>
                        <a:cubicBezTo>
                          <a:pt x="9385" y="-1"/>
                          <a:pt x="7972" y="280"/>
                          <a:pt x="6666" y="822"/>
                        </a:cubicBezTo>
                        <a:cubicBezTo>
                          <a:pt x="5360" y="1362"/>
                          <a:pt x="4162" y="2163"/>
                          <a:pt x="3163" y="3163"/>
                        </a:cubicBezTo>
                        <a:cubicBezTo>
                          <a:pt x="2163" y="4162"/>
                          <a:pt x="1362" y="5360"/>
                          <a:pt x="822" y="6666"/>
                        </a:cubicBezTo>
                        <a:cubicBezTo>
                          <a:pt x="280" y="7972"/>
                          <a:pt x="-1" y="9385"/>
                          <a:pt x="0" y="10799"/>
                        </a:cubicBezTo>
                        <a:cubicBezTo>
                          <a:pt x="-1" y="12213"/>
                          <a:pt x="280" y="13626"/>
                          <a:pt x="822" y="14932"/>
                        </a:cubicBezTo>
                        <a:cubicBezTo>
                          <a:pt x="1362" y="16238"/>
                          <a:pt x="2163" y="17436"/>
                          <a:pt x="3163" y="18435"/>
                        </a:cubicBezTo>
                        <a:cubicBezTo>
                          <a:pt x="4162" y="19435"/>
                          <a:pt x="5360" y="20236"/>
                          <a:pt x="6666" y="20776"/>
                        </a:cubicBezTo>
                        <a:cubicBezTo>
                          <a:pt x="7972" y="21318"/>
                          <a:pt x="9385" y="21599"/>
                          <a:pt x="10799" y="21598"/>
                        </a:cubicBezTo>
                        <a:cubicBezTo>
                          <a:pt x="12213" y="21599"/>
                          <a:pt x="13626" y="21318"/>
                          <a:pt x="14932" y="20776"/>
                        </a:cubicBezTo>
                        <a:cubicBezTo>
                          <a:pt x="16238" y="20236"/>
                          <a:pt x="17436" y="19435"/>
                          <a:pt x="18435" y="18435"/>
                        </a:cubicBezTo>
                        <a:cubicBezTo>
                          <a:pt x="19435" y="17436"/>
                          <a:pt x="20236" y="16238"/>
                          <a:pt x="20776" y="14932"/>
                        </a:cubicBezTo>
                        <a:cubicBezTo>
                          <a:pt x="21318" y="13626"/>
                          <a:pt x="21599" y="12213"/>
                          <a:pt x="21598" y="10799"/>
                        </a:cubicBezTo>
                        <a:close/>
                        <a:moveTo>
                          <a:pt x="21598" y="10799"/>
                        </a:moveTo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 dirty="0"/>
                  </a:p>
                </p:txBody>
              </p:sp>
            </p:grpSp>
            <p:sp>
              <p:nvSpPr>
                <p:cNvPr id="92" name="îslídè">
                  <a:extLst>
                    <a:ext uri="{FF2B5EF4-FFF2-40B4-BE49-F238E27FC236}">
                      <a16:creationId xmlns:a16="http://schemas.microsoft.com/office/drawing/2014/main" id="{80122D18-F479-6D41-93DC-3181AD5AD767}"/>
                    </a:ext>
                  </a:extLst>
                </p:cNvPr>
                <p:cNvSpPr/>
                <p:nvPr/>
              </p:nvSpPr>
              <p:spPr bwMode="auto">
                <a:xfrm>
                  <a:off x="9118205" y="1141765"/>
                  <a:ext cx="2197794" cy="3806055"/>
                </a:xfrm>
                <a:custGeom>
                  <a:avLst/>
                  <a:gdLst>
                    <a:gd name="T0" fmla="*/ 25407013 w 21540"/>
                    <a:gd name="T1" fmla="*/ 75983820 h 21600"/>
                    <a:gd name="T2" fmla="*/ 0 w 21540"/>
                    <a:gd name="T3" fmla="*/ 58732685 h 21600"/>
                    <a:gd name="T4" fmla="*/ 128585 w 21540"/>
                    <a:gd name="T5" fmla="*/ 0 h 21600"/>
                    <a:gd name="T6" fmla="*/ 25407013 w 21540"/>
                    <a:gd name="T7" fmla="*/ 7598382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40" h="21600">
                      <a:moveTo>
                        <a:pt x="21540" y="21600"/>
                      </a:moveTo>
                      <a:lnTo>
                        <a:pt x="0" y="16696"/>
                      </a:lnTo>
                      <a:lnTo>
                        <a:pt x="109" y="0"/>
                      </a:lnTo>
                      <a:cubicBezTo>
                        <a:pt x="12006" y="2708"/>
                        <a:pt x="21600" y="12379"/>
                        <a:pt x="21540" y="2160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>
                  <a:outerShdw dist="38100" dir="5400000" algn="ctr" rotWithShape="0">
                    <a:srgbClr val="000000">
                      <a:alpha val="10000"/>
                    </a:srgbClr>
                  </a:outerShdw>
                </a:effectLst>
                <a:extLst>
                  <a:ext uri="{91240B29-F687-4f45-9708-019B960494DF}">
  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/>
                </a:p>
              </p:txBody>
            </p:sp>
            <p:sp>
              <p:nvSpPr>
                <p:cNvPr id="93" name="ïşļïḋè">
                  <a:extLst>
                    <a:ext uri="{FF2B5EF4-FFF2-40B4-BE49-F238E27FC236}">
                      <a16:creationId xmlns:a16="http://schemas.microsoft.com/office/drawing/2014/main" id="{FBF35BFB-3498-7E41-A6CE-2553D8E61E53}"/>
                    </a:ext>
                  </a:extLst>
                </p:cNvPr>
                <p:cNvSpPr/>
                <p:nvPr/>
              </p:nvSpPr>
              <p:spPr bwMode="auto">
                <a:xfrm>
                  <a:off x="8740901" y="1896372"/>
                  <a:ext cx="1829923" cy="3169353"/>
                </a:xfrm>
                <a:custGeom>
                  <a:avLst/>
                  <a:gdLst>
                    <a:gd name="T0" fmla="*/ 17613482 w 21540"/>
                    <a:gd name="T1" fmla="*/ 52688067 h 21600"/>
                    <a:gd name="T2" fmla="*/ 0 w 21540"/>
                    <a:gd name="T3" fmla="*/ 40725930 h 21600"/>
                    <a:gd name="T4" fmla="*/ 89133 w 21540"/>
                    <a:gd name="T5" fmla="*/ 0 h 21600"/>
                    <a:gd name="T6" fmla="*/ 17613482 w 21540"/>
                    <a:gd name="T7" fmla="*/ 52688067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40" h="21600">
                      <a:moveTo>
                        <a:pt x="21540" y="21600"/>
                      </a:moveTo>
                      <a:lnTo>
                        <a:pt x="0" y="16696"/>
                      </a:lnTo>
                      <a:lnTo>
                        <a:pt x="109" y="0"/>
                      </a:lnTo>
                      <a:cubicBezTo>
                        <a:pt x="12004" y="2708"/>
                        <a:pt x="21600" y="12379"/>
                        <a:pt x="21540" y="2160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outerShdw dist="38100" dir="5400000" algn="ctr" rotWithShape="0">
                    <a:srgbClr val="000000">
                      <a:alpha val="10000"/>
                    </a:srgbClr>
                  </a:outerShdw>
                </a:effectLst>
                <a:extLst>
                  <a:ext uri="{91240B29-F687-4f45-9708-019B960494DF}">
  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/>
                </a:p>
              </p:txBody>
            </p:sp>
            <p:sp>
              <p:nvSpPr>
                <p:cNvPr id="94" name="îş1ïḍè">
                  <a:extLst>
                    <a:ext uri="{FF2B5EF4-FFF2-40B4-BE49-F238E27FC236}">
                      <a16:creationId xmlns:a16="http://schemas.microsoft.com/office/drawing/2014/main" id="{4A2E16ED-6C00-364A-8EF3-C38430492F3B}"/>
                    </a:ext>
                  </a:extLst>
                </p:cNvPr>
                <p:cNvSpPr/>
                <p:nvPr/>
              </p:nvSpPr>
              <p:spPr bwMode="auto">
                <a:xfrm>
                  <a:off x="8401327" y="2688710"/>
                  <a:ext cx="1466771" cy="2537367"/>
                </a:xfrm>
                <a:custGeom>
                  <a:avLst/>
                  <a:gdLst>
                    <a:gd name="T0" fmla="*/ 11316273 w 21540"/>
                    <a:gd name="T1" fmla="*/ 33770560 h 21600"/>
                    <a:gd name="T2" fmla="*/ 0 w 21540"/>
                    <a:gd name="T3" fmla="*/ 26103379 h 21600"/>
                    <a:gd name="T4" fmla="*/ 57256 w 21540"/>
                    <a:gd name="T5" fmla="*/ 0 h 21600"/>
                    <a:gd name="T6" fmla="*/ 11316273 w 21540"/>
                    <a:gd name="T7" fmla="*/ 3377056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40" h="21600">
                      <a:moveTo>
                        <a:pt x="21540" y="21600"/>
                      </a:moveTo>
                      <a:lnTo>
                        <a:pt x="0" y="16696"/>
                      </a:lnTo>
                      <a:lnTo>
                        <a:pt x="109" y="0"/>
                      </a:lnTo>
                      <a:cubicBezTo>
                        <a:pt x="12007" y="2709"/>
                        <a:pt x="21600" y="12378"/>
                        <a:pt x="21540" y="2160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>
                  <a:outerShdw dist="38100" dir="5400000" algn="ctr" rotWithShape="0">
                    <a:srgbClr val="000000">
                      <a:alpha val="10000"/>
                    </a:srgbClr>
                  </a:outerShdw>
                </a:effectLst>
                <a:extLst>
                  <a:ext uri="{91240B29-F687-4f45-9708-019B960494DF}">
  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/>
                </a:p>
              </p:txBody>
            </p:sp>
            <p:sp>
              <p:nvSpPr>
                <p:cNvPr id="95" name="îşliḋê">
                  <a:extLst>
                    <a:ext uri="{FF2B5EF4-FFF2-40B4-BE49-F238E27FC236}">
                      <a16:creationId xmlns:a16="http://schemas.microsoft.com/office/drawing/2014/main" id="{7AC6AEFD-648C-9940-AD3D-C181D9810940}"/>
                    </a:ext>
                  </a:extLst>
                </p:cNvPr>
                <p:cNvSpPr/>
                <p:nvPr/>
              </p:nvSpPr>
              <p:spPr bwMode="auto">
                <a:xfrm>
                  <a:off x="8024025" y="3443319"/>
                  <a:ext cx="1098899" cy="1900670"/>
                </a:xfrm>
                <a:custGeom>
                  <a:avLst/>
                  <a:gdLst>
                    <a:gd name="T0" fmla="*/ 6351770 w 21540"/>
                    <a:gd name="T1" fmla="*/ 18948921 h 21600"/>
                    <a:gd name="T2" fmla="*/ 0 w 21540"/>
                    <a:gd name="T3" fmla="*/ 14645923 h 21600"/>
                    <a:gd name="T4" fmla="*/ 32146 w 21540"/>
                    <a:gd name="T5" fmla="*/ 0 h 21600"/>
                    <a:gd name="T6" fmla="*/ 6351770 w 21540"/>
                    <a:gd name="T7" fmla="*/ 1894892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40" h="21600">
                      <a:moveTo>
                        <a:pt x="21540" y="21600"/>
                      </a:moveTo>
                      <a:lnTo>
                        <a:pt x="0" y="16695"/>
                      </a:lnTo>
                      <a:lnTo>
                        <a:pt x="109" y="0"/>
                      </a:lnTo>
                      <a:cubicBezTo>
                        <a:pt x="12005" y="2709"/>
                        <a:pt x="21600" y="12380"/>
                        <a:pt x="21540" y="2160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outerShdw dist="38100" dir="5400000" algn="ctr" rotWithShape="0">
                    <a:srgbClr val="000000">
                      <a:alpha val="10000"/>
                    </a:srgbClr>
                  </a:outerShdw>
                </a:effectLst>
                <a:extLst>
                  <a:ext uri="{91240B29-F687-4f45-9708-019B960494DF}">
  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í$ľïďè">
                      <a:extLst>
                        <a:ext uri="{FF2B5EF4-FFF2-40B4-BE49-F238E27FC236}">
                          <a16:creationId xmlns:a16="http://schemas.microsoft.com/office/drawing/2014/main" id="{571A946E-F11C-1741-A0B9-995808FE66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9782" y="4320409"/>
                      <a:ext cx="1174092" cy="5301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0000" tIns="46800" rIns="90000" bIns="46800" rtlCol="0" anchor="ctr" anchorCtr="0">
                      <a:norm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d>
                              <m:dPr>
                                <m:ctrlPr>
                                  <a:rPr lang="en-US" altLang="zh-CN" sz="1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í$ľïďè">
                      <a:extLst>
                        <a:ext uri="{FF2B5EF4-FFF2-40B4-BE49-F238E27FC236}">
                          <a16:creationId xmlns:a16="http://schemas.microsoft.com/office/drawing/2014/main" id="{571A946E-F11C-1741-A0B9-995808FE66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9782" y="4320409"/>
                      <a:ext cx="1174092" cy="5301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7" name="íśļídé">
                  <a:extLst>
                    <a:ext uri="{FF2B5EF4-FFF2-40B4-BE49-F238E27FC236}">
                      <a16:creationId xmlns:a16="http://schemas.microsoft.com/office/drawing/2014/main" id="{6E8880A5-F261-014F-84A1-E90A3BE5EA0B}"/>
                    </a:ext>
                  </a:extLst>
                </p:cNvPr>
                <p:cNvSpPr txBox="1"/>
                <p:nvPr/>
              </p:nvSpPr>
              <p:spPr>
                <a:xfrm>
                  <a:off x="8657082" y="3937447"/>
                  <a:ext cx="1174092" cy="530100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0">
                  <a:normAutofit/>
                </a:bodyPr>
                <a:lstStyle/>
                <a:p>
                  <a:pPr algn="ctr"/>
                  <a:endParaRPr lang="zh-CN" altLang="en-US" sz="1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8" name="íšḻîdé">
                  <a:extLst>
                    <a:ext uri="{FF2B5EF4-FFF2-40B4-BE49-F238E27FC236}">
                      <a16:creationId xmlns:a16="http://schemas.microsoft.com/office/drawing/2014/main" id="{75940E53-D512-E145-BD8F-AB8F3F64E85C}"/>
                    </a:ext>
                  </a:extLst>
                </p:cNvPr>
                <p:cNvSpPr txBox="1"/>
                <p:nvPr/>
              </p:nvSpPr>
              <p:spPr>
                <a:xfrm>
                  <a:off x="9244128" y="3370263"/>
                  <a:ext cx="1174092" cy="530100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0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……</a:t>
                  </a:r>
                  <a:endParaRPr lang="zh-CN" altLang="en-US" sz="1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2" name="ïṥḻîdê">
                  <a:extLst>
                    <a:ext uri="{FF2B5EF4-FFF2-40B4-BE49-F238E27FC236}">
                      <a16:creationId xmlns:a16="http://schemas.microsoft.com/office/drawing/2014/main" id="{DBA9ED8C-5A0D-B246-808D-F5E5E1F3F6DA}"/>
                    </a:ext>
                  </a:extLst>
                </p:cNvPr>
                <p:cNvSpPr/>
                <p:nvPr/>
              </p:nvSpPr>
              <p:spPr bwMode="auto">
                <a:xfrm>
                  <a:off x="6784237" y="5485582"/>
                  <a:ext cx="432707" cy="424269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 sz="2400" dirty="0"/>
                </a:p>
              </p:txBody>
            </p:sp>
          </p:grpSp>
          <p:sp>
            <p:nvSpPr>
              <p:cNvPr id="90" name="îṡḻíḑè">
                <a:extLst>
                  <a:ext uri="{FF2B5EF4-FFF2-40B4-BE49-F238E27FC236}">
                    <a16:creationId xmlns:a16="http://schemas.microsoft.com/office/drawing/2014/main" id="{EFE23AA2-76F3-9F43-AD69-AC997F81C4A5}"/>
                  </a:ext>
                </a:extLst>
              </p:cNvPr>
              <p:cNvSpPr/>
              <p:nvPr/>
            </p:nvSpPr>
            <p:spPr bwMode="auto">
              <a:xfrm>
                <a:off x="1666582" y="3064861"/>
                <a:ext cx="254746" cy="254411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sz="2400" dirty="0"/>
              </a:p>
            </p:txBody>
          </p:sp>
          <p:sp>
            <p:nvSpPr>
              <p:cNvPr id="86" name="îŝḷïḑê">
                <a:extLst>
                  <a:ext uri="{FF2B5EF4-FFF2-40B4-BE49-F238E27FC236}">
                    <a16:creationId xmlns:a16="http://schemas.microsoft.com/office/drawing/2014/main" id="{16AF059A-888D-7645-844A-9087A4863A93}"/>
                  </a:ext>
                </a:extLst>
              </p:cNvPr>
              <p:cNvSpPr/>
              <p:nvPr/>
            </p:nvSpPr>
            <p:spPr bwMode="auto">
              <a:xfrm>
                <a:off x="4606023" y="3064861"/>
                <a:ext cx="254746" cy="254411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sz="2400" dirty="0"/>
              </a:p>
            </p:txBody>
          </p:sp>
          <p:sp>
            <p:nvSpPr>
              <p:cNvPr id="82" name="ïṥḻide">
                <a:extLst>
                  <a:ext uri="{FF2B5EF4-FFF2-40B4-BE49-F238E27FC236}">
                    <a16:creationId xmlns:a16="http://schemas.microsoft.com/office/drawing/2014/main" id="{068CC82A-FD68-D742-A43B-B945DBF7F0A1}"/>
                  </a:ext>
                </a:extLst>
              </p:cNvPr>
              <p:cNvSpPr/>
              <p:nvPr/>
            </p:nvSpPr>
            <p:spPr bwMode="auto">
              <a:xfrm>
                <a:off x="4606023" y="4712090"/>
                <a:ext cx="254746" cy="254411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í$ľïďè">
                  <a:extLst>
                    <a:ext uri="{FF2B5EF4-FFF2-40B4-BE49-F238E27FC236}">
                      <a16:creationId xmlns:a16="http://schemas.microsoft.com/office/drawing/2014/main" id="{8FECCF71-1A6E-DB4D-BB69-44480CAD4A5C}"/>
                    </a:ext>
                  </a:extLst>
                </p:cNvPr>
                <p:cNvSpPr txBox="1"/>
                <p:nvPr/>
              </p:nvSpPr>
              <p:spPr>
                <a:xfrm>
                  <a:off x="3025279" y="3953212"/>
                  <a:ext cx="880229" cy="397422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0">
                  <a:norm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d>
                          <m:dPr>
                            <m:ctrlPr>
                              <a:rPr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oMath>
                    </m:oMathPara>
                  </a14:m>
                  <a:endParaRPr lang="zh-CN" altLang="en-US" sz="1400" b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í$ľïďè">
                  <a:extLst>
                    <a:ext uri="{FF2B5EF4-FFF2-40B4-BE49-F238E27FC236}">
                      <a16:creationId xmlns:a16="http://schemas.microsoft.com/office/drawing/2014/main" id="{8FECCF71-1A6E-DB4D-BB69-44480CAD4A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5279" y="3953212"/>
                  <a:ext cx="880229" cy="39742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í$ľïďè">
                  <a:extLst>
                    <a:ext uri="{FF2B5EF4-FFF2-40B4-BE49-F238E27FC236}">
                      <a16:creationId xmlns:a16="http://schemas.microsoft.com/office/drawing/2014/main" id="{D499A1C9-19F0-D141-BAC1-EDE7D817C063}"/>
                    </a:ext>
                  </a:extLst>
                </p:cNvPr>
                <p:cNvSpPr txBox="1"/>
                <p:nvPr/>
              </p:nvSpPr>
              <p:spPr>
                <a:xfrm>
                  <a:off x="3996272" y="3245835"/>
                  <a:ext cx="880229" cy="397422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0">
                  <a:norm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d>
                          <m:dPr>
                            <m:ctrlPr>
                              <a:rPr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𝟏𝟐</m:t>
                            </m:r>
                          </m:e>
                        </m:d>
                      </m:oMath>
                    </m:oMathPara>
                  </a14:m>
                  <a:endParaRPr lang="zh-CN" altLang="en-US" sz="1400" b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í$ľïďè">
                  <a:extLst>
                    <a:ext uri="{FF2B5EF4-FFF2-40B4-BE49-F238E27FC236}">
                      <a16:creationId xmlns:a16="http://schemas.microsoft.com/office/drawing/2014/main" id="{D499A1C9-19F0-D141-BAC1-EDE7D817C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272" y="3245835"/>
                  <a:ext cx="880229" cy="39742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iṩliḑè">
              <a:extLst>
                <a:ext uri="{FF2B5EF4-FFF2-40B4-BE49-F238E27FC236}">
                  <a16:creationId xmlns:a16="http://schemas.microsoft.com/office/drawing/2014/main" id="{FFB95095-57DF-894D-9867-5543A6133C95}"/>
                </a:ext>
              </a:extLst>
            </p:cNvPr>
            <p:cNvSpPr txBox="1"/>
            <p:nvPr/>
          </p:nvSpPr>
          <p:spPr>
            <a:xfrm>
              <a:off x="1149280" y="5191704"/>
              <a:ext cx="1841430" cy="36533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en-US" altLang="zh-CN" sz="1400" dirty="0">
                  <a:solidFill>
                    <a:schemeClr val="tx1"/>
                  </a:solidFill>
                </a:rPr>
                <a:t>BootStrap</a:t>
              </a:r>
            </a:p>
          </p:txBody>
        </p:sp>
      </p:grpSp>
      <p:sp>
        <p:nvSpPr>
          <p:cNvPr id="115" name="ïṡ1îḋè">
            <a:extLst>
              <a:ext uri="{FF2B5EF4-FFF2-40B4-BE49-F238E27FC236}">
                <a16:creationId xmlns:a16="http://schemas.microsoft.com/office/drawing/2014/main" id="{29951E8E-E069-4549-A21D-58B840953980}"/>
              </a:ext>
            </a:extLst>
          </p:cNvPr>
          <p:cNvSpPr txBox="1"/>
          <p:nvPr/>
        </p:nvSpPr>
        <p:spPr bwMode="auto">
          <a:xfrm>
            <a:off x="6508450" y="1201027"/>
            <a:ext cx="5106520" cy="102869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/>
              <a:t>Given Historical Forward Price Data  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8B6355C-B3B3-0746-83D7-B450BE4F181B}"/>
              </a:ext>
            </a:extLst>
          </p:cNvPr>
          <p:cNvGrpSpPr/>
          <p:nvPr/>
        </p:nvGrpSpPr>
        <p:grpSpPr>
          <a:xfrm>
            <a:off x="1548080" y="6071663"/>
            <a:ext cx="9095839" cy="432181"/>
            <a:chOff x="1159997" y="6081506"/>
            <a:chExt cx="9095839" cy="432181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B4C6F86-991A-FA4F-9ECB-8A88B749D27A}"/>
                </a:ext>
              </a:extLst>
            </p:cNvPr>
            <p:cNvGrpSpPr/>
            <p:nvPr/>
          </p:nvGrpSpPr>
          <p:grpSpPr>
            <a:xfrm>
              <a:off x="1663007" y="6081506"/>
              <a:ext cx="8592829" cy="432181"/>
              <a:chOff x="1663007" y="6081506"/>
              <a:chExt cx="8592829" cy="432181"/>
            </a:xfrm>
          </p:grpSpPr>
          <p:sp>
            <p:nvSpPr>
              <p:cNvPr id="121" name="Chevron 120">
                <a:extLst>
                  <a:ext uri="{FF2B5EF4-FFF2-40B4-BE49-F238E27FC236}">
                    <a16:creationId xmlns:a16="http://schemas.microsoft.com/office/drawing/2014/main" id="{7F2B739F-A51C-FF4A-BF54-85E76259CC52}"/>
                  </a:ext>
                </a:extLst>
              </p:cNvPr>
              <p:cNvSpPr/>
              <p:nvPr/>
            </p:nvSpPr>
            <p:spPr>
              <a:xfrm>
                <a:off x="3360544" y="6141156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Chevron 121">
                <a:extLst>
                  <a:ext uri="{FF2B5EF4-FFF2-40B4-BE49-F238E27FC236}">
                    <a16:creationId xmlns:a16="http://schemas.microsoft.com/office/drawing/2014/main" id="{937CE268-5F8E-A541-B3EF-D447C7B245B4}"/>
                  </a:ext>
                </a:extLst>
              </p:cNvPr>
              <p:cNvSpPr/>
              <p:nvPr/>
            </p:nvSpPr>
            <p:spPr>
              <a:xfrm>
                <a:off x="5058081" y="6141155"/>
                <a:ext cx="1802681" cy="372531"/>
              </a:xfrm>
              <a:prstGeom prst="chevron">
                <a:avLst/>
              </a:prstGeom>
              <a:solidFill>
                <a:srgbClr val="0B6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Chevron 122">
                <a:extLst>
                  <a:ext uri="{FF2B5EF4-FFF2-40B4-BE49-F238E27FC236}">
                    <a16:creationId xmlns:a16="http://schemas.microsoft.com/office/drawing/2014/main" id="{2EFA81C0-11B5-AC40-B1DB-0B4DD44869FC}"/>
                  </a:ext>
                </a:extLst>
              </p:cNvPr>
              <p:cNvSpPr/>
              <p:nvPr/>
            </p:nvSpPr>
            <p:spPr>
              <a:xfrm>
                <a:off x="6755618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Chevron 123">
                <a:extLst>
                  <a:ext uri="{FF2B5EF4-FFF2-40B4-BE49-F238E27FC236}">
                    <a16:creationId xmlns:a16="http://schemas.microsoft.com/office/drawing/2014/main" id="{8EB73FC3-8C94-7C42-9109-F42E94F98C6E}"/>
                  </a:ext>
                </a:extLst>
              </p:cNvPr>
              <p:cNvSpPr/>
              <p:nvPr/>
            </p:nvSpPr>
            <p:spPr>
              <a:xfrm>
                <a:off x="8453155" y="6141154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Pentagon 124">
                <a:extLst>
                  <a:ext uri="{FF2B5EF4-FFF2-40B4-BE49-F238E27FC236}">
                    <a16:creationId xmlns:a16="http://schemas.microsoft.com/office/drawing/2014/main" id="{6B67993F-52EF-0047-9F47-4EEB12CA1911}"/>
                  </a:ext>
                </a:extLst>
              </p:cNvPr>
              <p:cNvSpPr/>
              <p:nvPr/>
            </p:nvSpPr>
            <p:spPr>
              <a:xfrm>
                <a:off x="1663007" y="6140490"/>
                <a:ext cx="1792587" cy="35061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iṩliḑè">
                <a:extLst>
                  <a:ext uri="{FF2B5EF4-FFF2-40B4-BE49-F238E27FC236}">
                    <a16:creationId xmlns:a16="http://schemas.microsoft.com/office/drawing/2014/main" id="{C0B04203-2515-7E40-BC35-DC348D466D45}"/>
                  </a:ext>
                </a:extLst>
              </p:cNvPr>
              <p:cNvSpPr txBox="1"/>
              <p:nvPr/>
            </p:nvSpPr>
            <p:spPr>
              <a:xfrm>
                <a:off x="2662431" y="6094668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2 Solution</a:t>
                </a:r>
              </a:p>
            </p:txBody>
          </p:sp>
          <p:sp>
            <p:nvSpPr>
              <p:cNvPr id="127" name="iṩliḑè">
                <a:extLst>
                  <a:ext uri="{FF2B5EF4-FFF2-40B4-BE49-F238E27FC236}">
                    <a16:creationId xmlns:a16="http://schemas.microsoft.com/office/drawing/2014/main" id="{3D1D0B58-9BE6-5D47-A4B8-60B2869E12BC}"/>
                  </a:ext>
                </a:extLst>
              </p:cNvPr>
              <p:cNvSpPr txBox="1"/>
              <p:nvPr/>
            </p:nvSpPr>
            <p:spPr>
              <a:xfrm>
                <a:off x="4770368" y="6083379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Model Construction</a:t>
                </a:r>
              </a:p>
            </p:txBody>
          </p:sp>
          <p:sp>
            <p:nvSpPr>
              <p:cNvPr id="128" name="iṩliḑè">
                <a:extLst>
                  <a:ext uri="{FF2B5EF4-FFF2-40B4-BE49-F238E27FC236}">
                    <a16:creationId xmlns:a16="http://schemas.microsoft.com/office/drawing/2014/main" id="{7764A872-C586-8F49-A846-FDBA68241557}"/>
                  </a:ext>
                </a:extLst>
              </p:cNvPr>
              <p:cNvSpPr txBox="1"/>
              <p:nvPr/>
            </p:nvSpPr>
            <p:spPr>
              <a:xfrm>
                <a:off x="6225146" y="6081506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4 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Valuation Strategy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iṩliḑè">
                <a:extLst>
                  <a:ext uri="{FF2B5EF4-FFF2-40B4-BE49-F238E27FC236}">
                    <a16:creationId xmlns:a16="http://schemas.microsoft.com/office/drawing/2014/main" id="{0DD39289-FE79-8D42-A8F5-09FDB3CB1395}"/>
                  </a:ext>
                </a:extLst>
              </p:cNvPr>
              <p:cNvSpPr txBox="1"/>
              <p:nvPr/>
            </p:nvSpPr>
            <p:spPr>
              <a:xfrm>
                <a:off x="7975254" y="6094668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Sensitivity Analysis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0" name="iṩliḑè">
              <a:extLst>
                <a:ext uri="{FF2B5EF4-FFF2-40B4-BE49-F238E27FC236}">
                  <a16:creationId xmlns:a16="http://schemas.microsoft.com/office/drawing/2014/main" id="{7D094E80-BE7B-954B-806E-648C82918718}"/>
                </a:ext>
              </a:extLst>
            </p:cNvPr>
            <p:cNvSpPr txBox="1"/>
            <p:nvPr/>
          </p:nvSpPr>
          <p:spPr>
            <a:xfrm>
              <a:off x="1159997" y="6083379"/>
              <a:ext cx="2037821" cy="36533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</a:rPr>
                <a:t>1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Client Objective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2866DD02-12F6-4F48-BAA0-9E493811B7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343" y="5785385"/>
            <a:ext cx="1534983" cy="7701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F01C21-3144-DC4D-8E6D-1DBD7B4D9C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0335" y="1940768"/>
            <a:ext cx="2595110" cy="1735284"/>
          </a:xfrm>
          <a:prstGeom prst="rect">
            <a:avLst/>
          </a:prstGeom>
        </p:spPr>
      </p:pic>
      <p:sp>
        <p:nvSpPr>
          <p:cNvPr id="51" name="iṩliḑè">
            <a:extLst>
              <a:ext uri="{FF2B5EF4-FFF2-40B4-BE49-F238E27FC236}">
                <a16:creationId xmlns:a16="http://schemas.microsoft.com/office/drawing/2014/main" id="{2E96AFDC-9A1B-614E-8B1F-8EE7E96BB5A4}"/>
              </a:ext>
            </a:extLst>
          </p:cNvPr>
          <p:cNvSpPr txBox="1"/>
          <p:nvPr/>
        </p:nvSpPr>
        <p:spPr>
          <a:xfrm>
            <a:off x="9754202" y="2581443"/>
            <a:ext cx="1841430" cy="365338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en-US" altLang="zh-CN" sz="1600" b="1" dirty="0">
                <a:solidFill>
                  <a:srgbClr val="0B69DF"/>
                </a:solidFill>
              </a:rPr>
              <a:t>Power</a:t>
            </a:r>
          </a:p>
        </p:txBody>
      </p:sp>
      <p:sp>
        <p:nvSpPr>
          <p:cNvPr id="53" name="iṩliḑè">
            <a:extLst>
              <a:ext uri="{FF2B5EF4-FFF2-40B4-BE49-F238E27FC236}">
                <a16:creationId xmlns:a16="http://schemas.microsoft.com/office/drawing/2014/main" id="{76240B3B-A596-6E42-B2B6-741077DB55E5}"/>
              </a:ext>
            </a:extLst>
          </p:cNvPr>
          <p:cNvSpPr txBox="1"/>
          <p:nvPr/>
        </p:nvSpPr>
        <p:spPr>
          <a:xfrm>
            <a:off x="7487175" y="4493253"/>
            <a:ext cx="1841430" cy="365338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en-US" altLang="zh-CN" sz="1600" b="1" dirty="0">
                <a:solidFill>
                  <a:srgbClr val="0B69DF"/>
                </a:solidFill>
              </a:rPr>
              <a:t>Gas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1C526-DCF9-1241-AC64-927FF2128D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6524" y="3856603"/>
            <a:ext cx="2743670" cy="184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9C28A-475F-48AF-A182-7722652D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8" y="0"/>
            <a:ext cx="10850563" cy="1028699"/>
          </a:xfrm>
        </p:spPr>
        <p:txBody>
          <a:bodyPr/>
          <a:lstStyle/>
          <a:p>
            <a:r>
              <a:rPr lang="en-US" altLang="zh-CN" dirty="0"/>
              <a:t>Model Calibration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A2FF3-ED5C-4166-8C66-B412103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48641C-A745-744D-88C1-5D9EFAECC33D}"/>
              </a:ext>
            </a:extLst>
          </p:cNvPr>
          <p:cNvSpPr txBox="1"/>
          <p:nvPr/>
        </p:nvSpPr>
        <p:spPr>
          <a:xfrm>
            <a:off x="4075289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A248F9-638E-B34E-8307-7CC657B29936}"/>
              </a:ext>
            </a:extLst>
          </p:cNvPr>
          <p:cNvSpPr/>
          <p:nvPr/>
        </p:nvSpPr>
        <p:spPr>
          <a:xfrm>
            <a:off x="1138776" y="1372343"/>
            <a:ext cx="2059042" cy="365338"/>
          </a:xfrm>
          <a:prstGeom prst="rect">
            <a:avLst/>
          </a:prstGeom>
          <a:solidFill>
            <a:srgbClr val="0B6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2A7CAE45-8BF4-2744-AB04-92513B7CBEB0}"/>
              </a:ext>
            </a:extLst>
          </p:cNvPr>
          <p:cNvSpPr txBox="1">
            <a:spLocks/>
          </p:cNvSpPr>
          <p:nvPr/>
        </p:nvSpPr>
        <p:spPr>
          <a:xfrm>
            <a:off x="8002058" y="2739170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/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chemeClr val="bg1"/>
                    </a:solidFill>
                  </a:rPr>
                  <a:t> Calibration</a:t>
                </a:r>
              </a:p>
            </p:txBody>
          </p:sp>
        </mc:Choice>
        <mc:Fallback xmlns="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A9F2123F-EA43-F848-BDAE-0C0E2E078670}"/>
              </a:ext>
            </a:extLst>
          </p:cNvPr>
          <p:cNvSpPr/>
          <p:nvPr/>
        </p:nvSpPr>
        <p:spPr>
          <a:xfrm>
            <a:off x="1571551" y="4976485"/>
            <a:ext cx="1237816" cy="593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F455A0-1436-2A49-B98D-736231B33660}"/>
              </a:ext>
            </a:extLst>
          </p:cNvPr>
          <p:cNvGrpSpPr/>
          <p:nvPr/>
        </p:nvGrpSpPr>
        <p:grpSpPr>
          <a:xfrm>
            <a:off x="-1603290" y="1837564"/>
            <a:ext cx="7234269" cy="3605379"/>
            <a:chOff x="-2206420" y="1951663"/>
            <a:chExt cx="7234269" cy="3605379"/>
          </a:xfrm>
        </p:grpSpPr>
        <p:grpSp>
          <p:nvGrpSpPr>
            <p:cNvPr id="33" name="4c518f95-6f2b-42a6-abc0-109f7b60e3b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30229AA-7505-FA40-904F-B0104AFBC5F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-2206420" y="1951663"/>
              <a:ext cx="7234269" cy="3574685"/>
              <a:chOff x="1666582" y="1141764"/>
              <a:chExt cx="9649417" cy="4768087"/>
            </a:xfrm>
          </p:grpSpPr>
          <p:grpSp>
            <p:nvGrpSpPr>
              <p:cNvPr id="36" name="íSḷíḓé">
                <a:extLst>
                  <a:ext uri="{FF2B5EF4-FFF2-40B4-BE49-F238E27FC236}">
                    <a16:creationId xmlns:a16="http://schemas.microsoft.com/office/drawing/2014/main" id="{7193A253-D41D-794D-B01A-272A74A79477}"/>
                  </a:ext>
                </a:extLst>
              </p:cNvPr>
              <p:cNvGrpSpPr/>
              <p:nvPr/>
            </p:nvGrpSpPr>
            <p:grpSpPr>
              <a:xfrm>
                <a:off x="6784237" y="1141764"/>
                <a:ext cx="4531762" cy="4768087"/>
                <a:chOff x="6784237" y="1141764"/>
                <a:chExt cx="4531762" cy="4768087"/>
              </a:xfrm>
            </p:grpSpPr>
            <p:grpSp>
              <p:nvGrpSpPr>
                <p:cNvPr id="91" name="iṣḷîḋê">
                  <a:extLst>
                    <a:ext uri="{FF2B5EF4-FFF2-40B4-BE49-F238E27FC236}">
                      <a16:creationId xmlns:a16="http://schemas.microsoft.com/office/drawing/2014/main" id="{0BBDDE13-611A-534E-8DE7-EDBD1574C347}"/>
                    </a:ext>
                  </a:extLst>
                </p:cNvPr>
                <p:cNvGrpSpPr/>
                <p:nvPr/>
              </p:nvGrpSpPr>
              <p:grpSpPr>
                <a:xfrm>
                  <a:off x="6892115" y="1141764"/>
                  <a:ext cx="4392484" cy="4654986"/>
                  <a:chOff x="5755426" y="1377075"/>
                  <a:chExt cx="4877701" cy="5169203"/>
                </a:xfrm>
                <a:effectLst/>
              </p:grpSpPr>
              <p:sp>
                <p:nvSpPr>
                  <p:cNvPr id="103" name="iṡľîḋe">
                    <a:extLst>
                      <a:ext uri="{FF2B5EF4-FFF2-40B4-BE49-F238E27FC236}">
                        <a16:creationId xmlns:a16="http://schemas.microsoft.com/office/drawing/2014/main" id="{3FCA7571-8D86-D24B-9475-2D3E73A71FFE}"/>
                      </a:ext>
                    </a:extLst>
                  </p:cNvPr>
                  <p:cNvSpPr/>
                  <p:nvPr/>
                </p:nvSpPr>
                <p:spPr bwMode="auto">
                  <a:xfrm rot="10800000" flipH="1">
                    <a:off x="5964920" y="5593648"/>
                    <a:ext cx="4668207" cy="879309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>
                        <a:lumMod val="75000"/>
                      </a:schemeClr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 dirty="0"/>
                  </a:p>
                </p:txBody>
              </p:sp>
              <p:sp>
                <p:nvSpPr>
                  <p:cNvPr id="104" name="ïsľîḓé">
                    <a:extLst>
                      <a:ext uri="{FF2B5EF4-FFF2-40B4-BE49-F238E27FC236}">
                        <a16:creationId xmlns:a16="http://schemas.microsoft.com/office/drawing/2014/main" id="{C17F6004-E0B8-784D-8BB7-CE343638C574}"/>
                      </a:ext>
                    </a:extLst>
                  </p:cNvPr>
                  <p:cNvSpPr/>
                  <p:nvPr/>
                </p:nvSpPr>
                <p:spPr bwMode="auto">
                  <a:xfrm rot="10800000" flipH="1">
                    <a:off x="5875885" y="1377075"/>
                    <a:ext cx="2405702" cy="4975425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>
                        <a:lumMod val="75000"/>
                      </a:schemeClr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 dirty="0"/>
                  </a:p>
                </p:txBody>
              </p:sp>
              <p:grpSp>
                <p:nvGrpSpPr>
                  <p:cNvPr id="105" name="ïśḻîďê">
                    <a:extLst>
                      <a:ext uri="{FF2B5EF4-FFF2-40B4-BE49-F238E27FC236}">
                        <a16:creationId xmlns:a16="http://schemas.microsoft.com/office/drawing/2014/main" id="{B95EC34D-E924-8C4F-827F-130DE36034A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8732" y="4629432"/>
                    <a:ext cx="2278204" cy="1770219"/>
                    <a:chOff x="25" y="0"/>
                    <a:chExt cx="435" cy="338"/>
                  </a:xfrm>
                </p:grpSpPr>
                <p:sp>
                  <p:nvSpPr>
                    <p:cNvPr id="107" name="íSḻïḑé">
                      <a:extLst>
                        <a:ext uri="{FF2B5EF4-FFF2-40B4-BE49-F238E27FC236}">
                          <a16:creationId xmlns:a16="http://schemas.microsoft.com/office/drawing/2014/main" id="{7B216C5B-48C9-E846-B71E-F1D0CD1D84AF}"/>
                        </a:ext>
                      </a:extLst>
                    </p:cNvPr>
                    <p:cNvSpPr/>
                    <p:nvPr/>
                  </p:nvSpPr>
                  <p:spPr bwMode="auto">
                    <a:xfrm rot="10800000" flipH="1">
                      <a:off x="448" y="0"/>
                      <a:ext cx="12" cy="9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506C74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>
                          <a:noFill/>
                        </a14:hiddenFill>
                      </a:ext>
                    </a:extLst>
                  </p:spPr>
                  <p:txBody>
                    <a:bodyPr anchor="ctr"/>
                    <a:lstStyle/>
                    <a:p>
                      <a:pPr algn="ctr"/>
                      <a:endParaRPr sz="2400" dirty="0"/>
                    </a:p>
                  </p:txBody>
                </p:sp>
                <p:sp>
                  <p:nvSpPr>
                    <p:cNvPr id="108" name="is1ïďé">
                      <a:extLst>
                        <a:ext uri="{FF2B5EF4-FFF2-40B4-BE49-F238E27FC236}">
                          <a16:creationId xmlns:a16="http://schemas.microsoft.com/office/drawing/2014/main" id="{AC8E2855-7A74-F442-A723-B327C9247650}"/>
                        </a:ext>
                      </a:extLst>
                    </p:cNvPr>
                    <p:cNvSpPr/>
                    <p:nvPr/>
                  </p:nvSpPr>
                  <p:spPr bwMode="auto">
                    <a:xfrm rot="10800000" flipH="1">
                      <a:off x="25" y="29"/>
                      <a:ext cx="397" cy="30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>
                          <a:noFill/>
                        </a14:hiddenFill>
                      </a:ext>
                    </a:extLst>
                  </p:spPr>
                  <p:txBody>
                    <a:bodyPr anchor="ctr"/>
                    <a:lstStyle/>
                    <a:p>
                      <a:pPr algn="ctr"/>
                      <a:endParaRPr sz="2400" dirty="0"/>
                    </a:p>
                  </p:txBody>
                </p:sp>
              </p:grpSp>
              <p:sp>
                <p:nvSpPr>
                  <p:cNvPr id="106" name="ïšḷíḑe">
                    <a:extLst>
                      <a:ext uri="{FF2B5EF4-FFF2-40B4-BE49-F238E27FC236}">
                        <a16:creationId xmlns:a16="http://schemas.microsoft.com/office/drawing/2014/main" id="{76CEDF42-3986-994B-96CD-02FC252917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55426" y="6446768"/>
                    <a:ext cx="99510" cy="99510"/>
                  </a:xfrm>
                  <a:custGeom>
                    <a:avLst/>
                    <a:gdLst>
                      <a:gd name="T0" fmla="*/ 42125 w 21598"/>
                      <a:gd name="T1" fmla="*/ 21062 h 21598"/>
                      <a:gd name="T2" fmla="*/ 40521 w 21598"/>
                      <a:gd name="T3" fmla="*/ 13001 h 21598"/>
                      <a:gd name="T4" fmla="*/ 35956 w 21598"/>
                      <a:gd name="T5" fmla="*/ 6169 h 21598"/>
                      <a:gd name="T6" fmla="*/ 29124 w 21598"/>
                      <a:gd name="T7" fmla="*/ 1603 h 21598"/>
                      <a:gd name="T8" fmla="*/ 21062 w 21598"/>
                      <a:gd name="T9" fmla="*/ 0 h 21598"/>
                      <a:gd name="T10" fmla="*/ 13001 w 21598"/>
                      <a:gd name="T11" fmla="*/ 1603 h 21598"/>
                      <a:gd name="T12" fmla="*/ 6169 w 21598"/>
                      <a:gd name="T13" fmla="*/ 6169 h 21598"/>
                      <a:gd name="T14" fmla="*/ 1603 w 21598"/>
                      <a:gd name="T15" fmla="*/ 13001 h 21598"/>
                      <a:gd name="T16" fmla="*/ 0 w 21598"/>
                      <a:gd name="T17" fmla="*/ 21062 h 21598"/>
                      <a:gd name="T18" fmla="*/ 1603 w 21598"/>
                      <a:gd name="T19" fmla="*/ 29124 h 21598"/>
                      <a:gd name="T20" fmla="*/ 6169 w 21598"/>
                      <a:gd name="T21" fmla="*/ 35956 h 21598"/>
                      <a:gd name="T22" fmla="*/ 13001 w 21598"/>
                      <a:gd name="T23" fmla="*/ 40521 h 21598"/>
                      <a:gd name="T24" fmla="*/ 21062 w 21598"/>
                      <a:gd name="T25" fmla="*/ 42125 h 21598"/>
                      <a:gd name="T26" fmla="*/ 29124 w 21598"/>
                      <a:gd name="T27" fmla="*/ 40521 h 21598"/>
                      <a:gd name="T28" fmla="*/ 35956 w 21598"/>
                      <a:gd name="T29" fmla="*/ 35956 h 21598"/>
                      <a:gd name="T30" fmla="*/ 40521 w 21598"/>
                      <a:gd name="T31" fmla="*/ 29124 h 21598"/>
                      <a:gd name="T32" fmla="*/ 42125 w 21598"/>
                      <a:gd name="T33" fmla="*/ 21062 h 21598"/>
                      <a:gd name="T34" fmla="*/ 42125 w 21598"/>
                      <a:gd name="T35" fmla="*/ 21062 h 21598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21598" h="21598">
                        <a:moveTo>
                          <a:pt x="21598" y="10799"/>
                        </a:moveTo>
                        <a:cubicBezTo>
                          <a:pt x="21599" y="9385"/>
                          <a:pt x="21318" y="7972"/>
                          <a:pt x="20776" y="6666"/>
                        </a:cubicBezTo>
                        <a:cubicBezTo>
                          <a:pt x="20236" y="5360"/>
                          <a:pt x="19435" y="4162"/>
                          <a:pt x="18435" y="3163"/>
                        </a:cubicBezTo>
                        <a:cubicBezTo>
                          <a:pt x="17436" y="2163"/>
                          <a:pt x="16238" y="1362"/>
                          <a:pt x="14932" y="822"/>
                        </a:cubicBezTo>
                        <a:cubicBezTo>
                          <a:pt x="13626" y="280"/>
                          <a:pt x="12213" y="-1"/>
                          <a:pt x="10799" y="0"/>
                        </a:cubicBezTo>
                        <a:cubicBezTo>
                          <a:pt x="9385" y="-1"/>
                          <a:pt x="7972" y="280"/>
                          <a:pt x="6666" y="822"/>
                        </a:cubicBezTo>
                        <a:cubicBezTo>
                          <a:pt x="5360" y="1362"/>
                          <a:pt x="4162" y="2163"/>
                          <a:pt x="3163" y="3163"/>
                        </a:cubicBezTo>
                        <a:cubicBezTo>
                          <a:pt x="2163" y="4162"/>
                          <a:pt x="1362" y="5360"/>
                          <a:pt x="822" y="6666"/>
                        </a:cubicBezTo>
                        <a:cubicBezTo>
                          <a:pt x="280" y="7972"/>
                          <a:pt x="-1" y="9385"/>
                          <a:pt x="0" y="10799"/>
                        </a:cubicBezTo>
                        <a:cubicBezTo>
                          <a:pt x="-1" y="12213"/>
                          <a:pt x="280" y="13626"/>
                          <a:pt x="822" y="14932"/>
                        </a:cubicBezTo>
                        <a:cubicBezTo>
                          <a:pt x="1362" y="16238"/>
                          <a:pt x="2163" y="17436"/>
                          <a:pt x="3163" y="18435"/>
                        </a:cubicBezTo>
                        <a:cubicBezTo>
                          <a:pt x="4162" y="19435"/>
                          <a:pt x="5360" y="20236"/>
                          <a:pt x="6666" y="20776"/>
                        </a:cubicBezTo>
                        <a:cubicBezTo>
                          <a:pt x="7972" y="21318"/>
                          <a:pt x="9385" y="21599"/>
                          <a:pt x="10799" y="21598"/>
                        </a:cubicBezTo>
                        <a:cubicBezTo>
                          <a:pt x="12213" y="21599"/>
                          <a:pt x="13626" y="21318"/>
                          <a:pt x="14932" y="20776"/>
                        </a:cubicBezTo>
                        <a:cubicBezTo>
                          <a:pt x="16238" y="20236"/>
                          <a:pt x="17436" y="19435"/>
                          <a:pt x="18435" y="18435"/>
                        </a:cubicBezTo>
                        <a:cubicBezTo>
                          <a:pt x="19435" y="17436"/>
                          <a:pt x="20236" y="16238"/>
                          <a:pt x="20776" y="14932"/>
                        </a:cubicBezTo>
                        <a:cubicBezTo>
                          <a:pt x="21318" y="13626"/>
                          <a:pt x="21599" y="12213"/>
                          <a:pt x="21598" y="10799"/>
                        </a:cubicBezTo>
                        <a:close/>
                        <a:moveTo>
                          <a:pt x="21598" y="10799"/>
                        </a:moveTo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25400" cap="flat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sz="2400" dirty="0"/>
                  </a:p>
                </p:txBody>
              </p:sp>
            </p:grpSp>
            <p:sp>
              <p:nvSpPr>
                <p:cNvPr id="92" name="îslídè">
                  <a:extLst>
                    <a:ext uri="{FF2B5EF4-FFF2-40B4-BE49-F238E27FC236}">
                      <a16:creationId xmlns:a16="http://schemas.microsoft.com/office/drawing/2014/main" id="{80122D18-F479-6D41-93DC-3181AD5AD767}"/>
                    </a:ext>
                  </a:extLst>
                </p:cNvPr>
                <p:cNvSpPr/>
                <p:nvPr/>
              </p:nvSpPr>
              <p:spPr bwMode="auto">
                <a:xfrm>
                  <a:off x="9118205" y="1141765"/>
                  <a:ext cx="2197794" cy="3806055"/>
                </a:xfrm>
                <a:custGeom>
                  <a:avLst/>
                  <a:gdLst>
                    <a:gd name="T0" fmla="*/ 25407013 w 21540"/>
                    <a:gd name="T1" fmla="*/ 75983820 h 21600"/>
                    <a:gd name="T2" fmla="*/ 0 w 21540"/>
                    <a:gd name="T3" fmla="*/ 58732685 h 21600"/>
                    <a:gd name="T4" fmla="*/ 128585 w 21540"/>
                    <a:gd name="T5" fmla="*/ 0 h 21600"/>
                    <a:gd name="T6" fmla="*/ 25407013 w 21540"/>
                    <a:gd name="T7" fmla="*/ 7598382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40" h="21600">
                      <a:moveTo>
                        <a:pt x="21540" y="21600"/>
                      </a:moveTo>
                      <a:lnTo>
                        <a:pt x="0" y="16696"/>
                      </a:lnTo>
                      <a:lnTo>
                        <a:pt x="109" y="0"/>
                      </a:lnTo>
                      <a:cubicBezTo>
                        <a:pt x="12006" y="2708"/>
                        <a:pt x="21600" y="12379"/>
                        <a:pt x="21540" y="2160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>
                  <a:outerShdw dist="38100" dir="5400000" algn="ctr" rotWithShape="0">
                    <a:srgbClr val="000000">
                      <a:alpha val="10000"/>
                    </a:srgbClr>
                  </a:outerShdw>
                </a:effectLst>
                <a:extLst>
                  <a:ext uri="{91240B29-F687-4f45-9708-019B960494DF}">
  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/>
                </a:p>
              </p:txBody>
            </p:sp>
            <p:sp>
              <p:nvSpPr>
                <p:cNvPr id="93" name="ïşļïḋè">
                  <a:extLst>
                    <a:ext uri="{FF2B5EF4-FFF2-40B4-BE49-F238E27FC236}">
                      <a16:creationId xmlns:a16="http://schemas.microsoft.com/office/drawing/2014/main" id="{FBF35BFB-3498-7E41-A6CE-2553D8E61E53}"/>
                    </a:ext>
                  </a:extLst>
                </p:cNvPr>
                <p:cNvSpPr/>
                <p:nvPr/>
              </p:nvSpPr>
              <p:spPr bwMode="auto">
                <a:xfrm>
                  <a:off x="8740901" y="1896372"/>
                  <a:ext cx="1829923" cy="3169353"/>
                </a:xfrm>
                <a:custGeom>
                  <a:avLst/>
                  <a:gdLst>
                    <a:gd name="T0" fmla="*/ 17613482 w 21540"/>
                    <a:gd name="T1" fmla="*/ 52688067 h 21600"/>
                    <a:gd name="T2" fmla="*/ 0 w 21540"/>
                    <a:gd name="T3" fmla="*/ 40725930 h 21600"/>
                    <a:gd name="T4" fmla="*/ 89133 w 21540"/>
                    <a:gd name="T5" fmla="*/ 0 h 21600"/>
                    <a:gd name="T6" fmla="*/ 17613482 w 21540"/>
                    <a:gd name="T7" fmla="*/ 52688067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40" h="21600">
                      <a:moveTo>
                        <a:pt x="21540" y="21600"/>
                      </a:moveTo>
                      <a:lnTo>
                        <a:pt x="0" y="16696"/>
                      </a:lnTo>
                      <a:lnTo>
                        <a:pt x="109" y="0"/>
                      </a:lnTo>
                      <a:cubicBezTo>
                        <a:pt x="12004" y="2708"/>
                        <a:pt x="21600" y="12379"/>
                        <a:pt x="21540" y="2160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outerShdw dist="38100" dir="5400000" algn="ctr" rotWithShape="0">
                    <a:srgbClr val="000000">
                      <a:alpha val="10000"/>
                    </a:srgbClr>
                  </a:outerShdw>
                </a:effectLst>
                <a:extLst>
                  <a:ext uri="{91240B29-F687-4f45-9708-019B960494DF}">
  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/>
                </a:p>
              </p:txBody>
            </p:sp>
            <p:sp>
              <p:nvSpPr>
                <p:cNvPr id="94" name="îş1ïḍè">
                  <a:extLst>
                    <a:ext uri="{FF2B5EF4-FFF2-40B4-BE49-F238E27FC236}">
                      <a16:creationId xmlns:a16="http://schemas.microsoft.com/office/drawing/2014/main" id="{4A2E16ED-6C00-364A-8EF3-C38430492F3B}"/>
                    </a:ext>
                  </a:extLst>
                </p:cNvPr>
                <p:cNvSpPr/>
                <p:nvPr/>
              </p:nvSpPr>
              <p:spPr bwMode="auto">
                <a:xfrm>
                  <a:off x="8401327" y="2688710"/>
                  <a:ext cx="1466771" cy="2537367"/>
                </a:xfrm>
                <a:custGeom>
                  <a:avLst/>
                  <a:gdLst>
                    <a:gd name="T0" fmla="*/ 11316273 w 21540"/>
                    <a:gd name="T1" fmla="*/ 33770560 h 21600"/>
                    <a:gd name="T2" fmla="*/ 0 w 21540"/>
                    <a:gd name="T3" fmla="*/ 26103379 h 21600"/>
                    <a:gd name="T4" fmla="*/ 57256 w 21540"/>
                    <a:gd name="T5" fmla="*/ 0 h 21600"/>
                    <a:gd name="T6" fmla="*/ 11316273 w 21540"/>
                    <a:gd name="T7" fmla="*/ 3377056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40" h="21600">
                      <a:moveTo>
                        <a:pt x="21540" y="21600"/>
                      </a:moveTo>
                      <a:lnTo>
                        <a:pt x="0" y="16696"/>
                      </a:lnTo>
                      <a:lnTo>
                        <a:pt x="109" y="0"/>
                      </a:lnTo>
                      <a:cubicBezTo>
                        <a:pt x="12007" y="2709"/>
                        <a:pt x="21600" y="12378"/>
                        <a:pt x="21540" y="2160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>
                  <a:outerShdw dist="38100" dir="5400000" algn="ctr" rotWithShape="0">
                    <a:srgbClr val="000000">
                      <a:alpha val="10000"/>
                    </a:srgbClr>
                  </a:outerShdw>
                </a:effectLst>
                <a:extLst>
                  <a:ext uri="{91240B29-F687-4f45-9708-019B960494DF}">
  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/>
                </a:p>
              </p:txBody>
            </p:sp>
            <p:sp>
              <p:nvSpPr>
                <p:cNvPr id="95" name="îşliḋê">
                  <a:extLst>
                    <a:ext uri="{FF2B5EF4-FFF2-40B4-BE49-F238E27FC236}">
                      <a16:creationId xmlns:a16="http://schemas.microsoft.com/office/drawing/2014/main" id="{7AC6AEFD-648C-9940-AD3D-C181D9810940}"/>
                    </a:ext>
                  </a:extLst>
                </p:cNvPr>
                <p:cNvSpPr/>
                <p:nvPr/>
              </p:nvSpPr>
              <p:spPr bwMode="auto">
                <a:xfrm>
                  <a:off x="8024025" y="3443319"/>
                  <a:ext cx="1098899" cy="1900670"/>
                </a:xfrm>
                <a:custGeom>
                  <a:avLst/>
                  <a:gdLst>
                    <a:gd name="T0" fmla="*/ 6351770 w 21540"/>
                    <a:gd name="T1" fmla="*/ 18948921 h 21600"/>
                    <a:gd name="T2" fmla="*/ 0 w 21540"/>
                    <a:gd name="T3" fmla="*/ 14645923 h 21600"/>
                    <a:gd name="T4" fmla="*/ 32146 w 21540"/>
                    <a:gd name="T5" fmla="*/ 0 h 21600"/>
                    <a:gd name="T6" fmla="*/ 6351770 w 21540"/>
                    <a:gd name="T7" fmla="*/ 1894892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40" h="21600">
                      <a:moveTo>
                        <a:pt x="21540" y="21600"/>
                      </a:moveTo>
                      <a:lnTo>
                        <a:pt x="0" y="16695"/>
                      </a:lnTo>
                      <a:lnTo>
                        <a:pt x="109" y="0"/>
                      </a:lnTo>
                      <a:cubicBezTo>
                        <a:pt x="12005" y="2709"/>
                        <a:pt x="21600" y="12380"/>
                        <a:pt x="21540" y="2160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outerShdw dist="38100" dir="5400000" algn="ctr" rotWithShape="0">
                    <a:srgbClr val="000000">
                      <a:alpha val="10000"/>
                    </a:srgbClr>
                  </a:outerShdw>
                </a:effectLst>
                <a:extLst>
                  <a:ext uri="{91240B29-F687-4f45-9708-019B960494DF}">
  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í$ľïďè">
                      <a:extLst>
                        <a:ext uri="{FF2B5EF4-FFF2-40B4-BE49-F238E27FC236}">
                          <a16:creationId xmlns:a16="http://schemas.microsoft.com/office/drawing/2014/main" id="{571A946E-F11C-1741-A0B9-995808FE66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9782" y="4320409"/>
                      <a:ext cx="1174092" cy="5301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0000" tIns="46800" rIns="90000" bIns="46800" rtlCol="0" anchor="ctr" anchorCtr="0">
                      <a:norm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d>
                              <m:dPr>
                                <m:ctrlPr>
                                  <a:rPr lang="en-US" altLang="zh-CN" sz="1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í$ľïďè">
                      <a:extLst>
                        <a:ext uri="{FF2B5EF4-FFF2-40B4-BE49-F238E27FC236}">
                          <a16:creationId xmlns:a16="http://schemas.microsoft.com/office/drawing/2014/main" id="{571A946E-F11C-1741-A0B9-995808FE66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9782" y="4320409"/>
                      <a:ext cx="1174092" cy="5301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7" name="íśļídé">
                  <a:extLst>
                    <a:ext uri="{FF2B5EF4-FFF2-40B4-BE49-F238E27FC236}">
                      <a16:creationId xmlns:a16="http://schemas.microsoft.com/office/drawing/2014/main" id="{6E8880A5-F261-014F-84A1-E90A3BE5EA0B}"/>
                    </a:ext>
                  </a:extLst>
                </p:cNvPr>
                <p:cNvSpPr txBox="1"/>
                <p:nvPr/>
              </p:nvSpPr>
              <p:spPr>
                <a:xfrm>
                  <a:off x="8657082" y="3937447"/>
                  <a:ext cx="1174092" cy="530100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0">
                  <a:normAutofit/>
                </a:bodyPr>
                <a:lstStyle/>
                <a:p>
                  <a:pPr algn="ctr"/>
                  <a:endParaRPr lang="zh-CN" altLang="en-US" sz="1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8" name="íšḻîdé">
                  <a:extLst>
                    <a:ext uri="{FF2B5EF4-FFF2-40B4-BE49-F238E27FC236}">
                      <a16:creationId xmlns:a16="http://schemas.microsoft.com/office/drawing/2014/main" id="{75940E53-D512-E145-BD8F-AB8F3F64E85C}"/>
                    </a:ext>
                  </a:extLst>
                </p:cNvPr>
                <p:cNvSpPr txBox="1"/>
                <p:nvPr/>
              </p:nvSpPr>
              <p:spPr>
                <a:xfrm>
                  <a:off x="9244128" y="3370263"/>
                  <a:ext cx="1174092" cy="530100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0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……</a:t>
                  </a:r>
                  <a:endParaRPr lang="zh-CN" altLang="en-US" sz="1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2" name="ïṥḻîdê">
                  <a:extLst>
                    <a:ext uri="{FF2B5EF4-FFF2-40B4-BE49-F238E27FC236}">
                      <a16:creationId xmlns:a16="http://schemas.microsoft.com/office/drawing/2014/main" id="{DBA9ED8C-5A0D-B246-808D-F5E5E1F3F6DA}"/>
                    </a:ext>
                  </a:extLst>
                </p:cNvPr>
                <p:cNvSpPr/>
                <p:nvPr/>
              </p:nvSpPr>
              <p:spPr bwMode="auto">
                <a:xfrm>
                  <a:off x="6784237" y="5485582"/>
                  <a:ext cx="432707" cy="424269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 sz="2400" dirty="0"/>
                </a:p>
              </p:txBody>
            </p:sp>
          </p:grpSp>
          <p:sp>
            <p:nvSpPr>
              <p:cNvPr id="90" name="îṡḻíḑè">
                <a:extLst>
                  <a:ext uri="{FF2B5EF4-FFF2-40B4-BE49-F238E27FC236}">
                    <a16:creationId xmlns:a16="http://schemas.microsoft.com/office/drawing/2014/main" id="{EFE23AA2-76F3-9F43-AD69-AC997F81C4A5}"/>
                  </a:ext>
                </a:extLst>
              </p:cNvPr>
              <p:cNvSpPr/>
              <p:nvPr/>
            </p:nvSpPr>
            <p:spPr bwMode="auto">
              <a:xfrm>
                <a:off x="1666582" y="3064861"/>
                <a:ext cx="254746" cy="254411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sz="2400" dirty="0"/>
              </a:p>
            </p:txBody>
          </p:sp>
          <p:sp>
            <p:nvSpPr>
              <p:cNvPr id="86" name="îŝḷïḑê">
                <a:extLst>
                  <a:ext uri="{FF2B5EF4-FFF2-40B4-BE49-F238E27FC236}">
                    <a16:creationId xmlns:a16="http://schemas.microsoft.com/office/drawing/2014/main" id="{16AF059A-888D-7645-844A-9087A4863A93}"/>
                  </a:ext>
                </a:extLst>
              </p:cNvPr>
              <p:cNvSpPr/>
              <p:nvPr/>
            </p:nvSpPr>
            <p:spPr bwMode="auto">
              <a:xfrm>
                <a:off x="4606023" y="3064861"/>
                <a:ext cx="254746" cy="254411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sz="2400" dirty="0"/>
              </a:p>
            </p:txBody>
          </p:sp>
          <p:sp>
            <p:nvSpPr>
              <p:cNvPr id="82" name="ïṥḻide">
                <a:extLst>
                  <a:ext uri="{FF2B5EF4-FFF2-40B4-BE49-F238E27FC236}">
                    <a16:creationId xmlns:a16="http://schemas.microsoft.com/office/drawing/2014/main" id="{068CC82A-FD68-D742-A43B-B945DBF7F0A1}"/>
                  </a:ext>
                </a:extLst>
              </p:cNvPr>
              <p:cNvSpPr/>
              <p:nvPr/>
            </p:nvSpPr>
            <p:spPr bwMode="auto">
              <a:xfrm>
                <a:off x="4606023" y="4712090"/>
                <a:ext cx="254746" cy="254411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í$ľïďè">
                  <a:extLst>
                    <a:ext uri="{FF2B5EF4-FFF2-40B4-BE49-F238E27FC236}">
                      <a16:creationId xmlns:a16="http://schemas.microsoft.com/office/drawing/2014/main" id="{8FECCF71-1A6E-DB4D-BB69-44480CAD4A5C}"/>
                    </a:ext>
                  </a:extLst>
                </p:cNvPr>
                <p:cNvSpPr txBox="1"/>
                <p:nvPr/>
              </p:nvSpPr>
              <p:spPr>
                <a:xfrm>
                  <a:off x="3025279" y="3953212"/>
                  <a:ext cx="880229" cy="397422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0">
                  <a:norm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d>
                          <m:dPr>
                            <m:ctrlPr>
                              <a:rPr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oMath>
                    </m:oMathPara>
                  </a14:m>
                  <a:endParaRPr lang="zh-CN" altLang="en-US" sz="1400" b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í$ľïďè">
                  <a:extLst>
                    <a:ext uri="{FF2B5EF4-FFF2-40B4-BE49-F238E27FC236}">
                      <a16:creationId xmlns:a16="http://schemas.microsoft.com/office/drawing/2014/main" id="{8FECCF71-1A6E-DB4D-BB69-44480CAD4A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5279" y="3953212"/>
                  <a:ext cx="880229" cy="39742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í$ľïďè">
                  <a:extLst>
                    <a:ext uri="{FF2B5EF4-FFF2-40B4-BE49-F238E27FC236}">
                      <a16:creationId xmlns:a16="http://schemas.microsoft.com/office/drawing/2014/main" id="{D499A1C9-19F0-D141-BAC1-EDE7D817C063}"/>
                    </a:ext>
                  </a:extLst>
                </p:cNvPr>
                <p:cNvSpPr txBox="1"/>
                <p:nvPr/>
              </p:nvSpPr>
              <p:spPr>
                <a:xfrm>
                  <a:off x="3996272" y="3245835"/>
                  <a:ext cx="880229" cy="397422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0">
                  <a:norm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d>
                          <m:dPr>
                            <m:ctrlPr>
                              <a:rPr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𝟏𝟐</m:t>
                            </m:r>
                          </m:e>
                        </m:d>
                      </m:oMath>
                    </m:oMathPara>
                  </a14:m>
                  <a:endParaRPr lang="zh-CN" altLang="en-US" sz="1400" b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í$ľïďè">
                  <a:extLst>
                    <a:ext uri="{FF2B5EF4-FFF2-40B4-BE49-F238E27FC236}">
                      <a16:creationId xmlns:a16="http://schemas.microsoft.com/office/drawing/2014/main" id="{D499A1C9-19F0-D141-BAC1-EDE7D817C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272" y="3245835"/>
                  <a:ext cx="880229" cy="39742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iṩliḑè">
              <a:extLst>
                <a:ext uri="{FF2B5EF4-FFF2-40B4-BE49-F238E27FC236}">
                  <a16:creationId xmlns:a16="http://schemas.microsoft.com/office/drawing/2014/main" id="{FFB95095-57DF-894D-9867-5543A6133C95}"/>
                </a:ext>
              </a:extLst>
            </p:cNvPr>
            <p:cNvSpPr txBox="1"/>
            <p:nvPr/>
          </p:nvSpPr>
          <p:spPr>
            <a:xfrm>
              <a:off x="1149280" y="5191704"/>
              <a:ext cx="1841430" cy="36533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en-US" altLang="zh-CN" sz="1400" dirty="0">
                  <a:solidFill>
                    <a:schemeClr val="tx1"/>
                  </a:solidFill>
                </a:rPr>
                <a:t>BootStrap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ïṡ1îḋè">
                <a:extLst>
                  <a:ext uri="{FF2B5EF4-FFF2-40B4-BE49-F238E27FC236}">
                    <a16:creationId xmlns:a16="http://schemas.microsoft.com/office/drawing/2014/main" id="{632696AA-2B15-0946-B443-AC586F8847F9}"/>
                  </a:ext>
                </a:extLst>
              </p:cNvPr>
              <p:cNvSpPr txBox="1"/>
              <p:nvPr/>
            </p:nvSpPr>
            <p:spPr bwMode="auto">
              <a:xfrm>
                <a:off x="6548728" y="2643361"/>
                <a:ext cx="3883909" cy="49304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indent="-342900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1600" dirty="0"/>
                  <a:t>: Step-wise function (12 stages)</a:t>
                </a:r>
              </a:p>
              <a:p>
                <a:pPr marL="342900" indent="-342900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600" dirty="0"/>
              </a:p>
            </p:txBody>
          </p:sp>
        </mc:Choice>
        <mc:Fallback>
          <p:sp>
            <p:nvSpPr>
              <p:cNvPr id="113" name="ïṡ1îḋè">
                <a:extLst>
                  <a:ext uri="{FF2B5EF4-FFF2-40B4-BE49-F238E27FC236}">
                    <a16:creationId xmlns:a16="http://schemas.microsoft.com/office/drawing/2014/main" id="{632696AA-2B15-0946-B443-AC586F884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8728" y="2643361"/>
                <a:ext cx="3883909" cy="493040"/>
              </a:xfrm>
              <a:prstGeom prst="rect">
                <a:avLst/>
              </a:prstGeom>
              <a:blipFill>
                <a:blip r:embed="rId7"/>
                <a:stretch>
                  <a:fillRect l="-984" t="-1000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ïṡ1îḋè">
            <a:extLst>
              <a:ext uri="{FF2B5EF4-FFF2-40B4-BE49-F238E27FC236}">
                <a16:creationId xmlns:a16="http://schemas.microsoft.com/office/drawing/2014/main" id="{29951E8E-E069-4549-A21D-58B840953980}"/>
              </a:ext>
            </a:extLst>
          </p:cNvPr>
          <p:cNvSpPr txBox="1"/>
          <p:nvPr/>
        </p:nvSpPr>
        <p:spPr bwMode="auto">
          <a:xfrm>
            <a:off x="6536029" y="1725036"/>
            <a:ext cx="5106520" cy="102869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/>
              <a:t>Given Historical Forward Price Data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ïṡ1îḋè">
                <a:extLst>
                  <a:ext uri="{FF2B5EF4-FFF2-40B4-BE49-F238E27FC236}">
                    <a16:creationId xmlns:a16="http://schemas.microsoft.com/office/drawing/2014/main" id="{A6CB22F3-CAF1-124B-A174-41802353D02C}"/>
                  </a:ext>
                </a:extLst>
              </p:cNvPr>
              <p:cNvSpPr txBox="1"/>
              <p:nvPr/>
            </p:nvSpPr>
            <p:spPr bwMode="auto">
              <a:xfrm>
                <a:off x="6584564" y="3767869"/>
                <a:ext cx="6352033" cy="107998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indent="-342900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Repeat the bootstrap process and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1600" dirty="0"/>
                  <a:t>      take the average value for each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>
                  <a:spcBef>
                    <a:spcPct val="0"/>
                  </a:spcBef>
                </a:pPr>
                <a:r>
                  <a:rPr lang="en-US" altLang="zh-CN" sz="1600" dirty="0"/>
                  <a:t>      (</a:t>
                </a:r>
                <a:r>
                  <a:rPr lang="en-US" altLang="zh-CN" sz="1600" dirty="0" err="1"/>
                  <a:t>i</a:t>
                </a:r>
                <a:r>
                  <a:rPr lang="en-US" altLang="zh-CN" sz="1600" dirty="0"/>
                  <a:t>=1,..,12)</a:t>
                </a:r>
              </a:p>
            </p:txBody>
          </p:sp>
        </mc:Choice>
        <mc:Fallback>
          <p:sp>
            <p:nvSpPr>
              <p:cNvPr id="117" name="ïṡ1îḋè">
                <a:extLst>
                  <a:ext uri="{FF2B5EF4-FFF2-40B4-BE49-F238E27FC236}">
                    <a16:creationId xmlns:a16="http://schemas.microsoft.com/office/drawing/2014/main" id="{A6CB22F3-CAF1-124B-A174-41802353D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4564" y="3767869"/>
                <a:ext cx="6352033" cy="1079987"/>
              </a:xfrm>
              <a:prstGeom prst="rect">
                <a:avLst/>
              </a:prstGeom>
              <a:blipFill>
                <a:blip r:embed="rId8"/>
                <a:stretch>
                  <a:fillRect l="-199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ïṡ1îḋè">
                <a:extLst>
                  <a:ext uri="{FF2B5EF4-FFF2-40B4-BE49-F238E27FC236}">
                    <a16:creationId xmlns:a16="http://schemas.microsoft.com/office/drawing/2014/main" id="{41FD8B3B-4C2E-6B43-82A1-DE9D1DAC9A4A}"/>
                  </a:ext>
                </a:extLst>
              </p:cNvPr>
              <p:cNvSpPr txBox="1"/>
              <p:nvPr/>
            </p:nvSpPr>
            <p:spPr bwMode="auto">
              <a:xfrm>
                <a:off x="6566250" y="2901972"/>
                <a:ext cx="6352033" cy="107998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indent="-342900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dirty="0" err="1"/>
                  <a:t>BootStrap</a:t>
                </a:r>
                <a:r>
                  <a:rPr lang="en-US" altLang="zh-CN" sz="1600" dirty="0"/>
                  <a:t> calibration given other 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dirty="0"/>
                  <a:t>      parameters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116" name="ïṡ1îḋè">
                <a:extLst>
                  <a:ext uri="{FF2B5EF4-FFF2-40B4-BE49-F238E27FC236}">
                    <a16:creationId xmlns:a16="http://schemas.microsoft.com/office/drawing/2014/main" id="{41FD8B3B-4C2E-6B43-82A1-DE9D1DAC9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250" y="2901972"/>
                <a:ext cx="6352033" cy="1079987"/>
              </a:xfrm>
              <a:prstGeom prst="rect">
                <a:avLst/>
              </a:prstGeom>
              <a:blipFill>
                <a:blip r:embed="rId9"/>
                <a:stretch>
                  <a:fillRect l="-20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8B6355C-B3B3-0746-83D7-B450BE4F181B}"/>
              </a:ext>
            </a:extLst>
          </p:cNvPr>
          <p:cNvGrpSpPr/>
          <p:nvPr/>
        </p:nvGrpSpPr>
        <p:grpSpPr>
          <a:xfrm>
            <a:off x="1548080" y="6071663"/>
            <a:ext cx="9095839" cy="432181"/>
            <a:chOff x="1159997" y="6081506"/>
            <a:chExt cx="9095839" cy="432181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B4C6F86-991A-FA4F-9ECB-8A88B749D27A}"/>
                </a:ext>
              </a:extLst>
            </p:cNvPr>
            <p:cNvGrpSpPr/>
            <p:nvPr/>
          </p:nvGrpSpPr>
          <p:grpSpPr>
            <a:xfrm>
              <a:off x="1663007" y="6081506"/>
              <a:ext cx="8592829" cy="432181"/>
              <a:chOff x="1663007" y="6081506"/>
              <a:chExt cx="8592829" cy="432181"/>
            </a:xfrm>
          </p:grpSpPr>
          <p:sp>
            <p:nvSpPr>
              <p:cNvPr id="121" name="Chevron 120">
                <a:extLst>
                  <a:ext uri="{FF2B5EF4-FFF2-40B4-BE49-F238E27FC236}">
                    <a16:creationId xmlns:a16="http://schemas.microsoft.com/office/drawing/2014/main" id="{7F2B739F-A51C-FF4A-BF54-85E76259CC52}"/>
                  </a:ext>
                </a:extLst>
              </p:cNvPr>
              <p:cNvSpPr/>
              <p:nvPr/>
            </p:nvSpPr>
            <p:spPr>
              <a:xfrm>
                <a:off x="3360544" y="6141156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Chevron 121">
                <a:extLst>
                  <a:ext uri="{FF2B5EF4-FFF2-40B4-BE49-F238E27FC236}">
                    <a16:creationId xmlns:a16="http://schemas.microsoft.com/office/drawing/2014/main" id="{937CE268-5F8E-A541-B3EF-D447C7B245B4}"/>
                  </a:ext>
                </a:extLst>
              </p:cNvPr>
              <p:cNvSpPr/>
              <p:nvPr/>
            </p:nvSpPr>
            <p:spPr>
              <a:xfrm>
                <a:off x="5058081" y="6141155"/>
                <a:ext cx="1802681" cy="372531"/>
              </a:xfrm>
              <a:prstGeom prst="chevron">
                <a:avLst/>
              </a:prstGeom>
              <a:solidFill>
                <a:srgbClr val="0B6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Chevron 122">
                <a:extLst>
                  <a:ext uri="{FF2B5EF4-FFF2-40B4-BE49-F238E27FC236}">
                    <a16:creationId xmlns:a16="http://schemas.microsoft.com/office/drawing/2014/main" id="{2EFA81C0-11B5-AC40-B1DB-0B4DD44869FC}"/>
                  </a:ext>
                </a:extLst>
              </p:cNvPr>
              <p:cNvSpPr/>
              <p:nvPr/>
            </p:nvSpPr>
            <p:spPr>
              <a:xfrm>
                <a:off x="6755618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Chevron 123">
                <a:extLst>
                  <a:ext uri="{FF2B5EF4-FFF2-40B4-BE49-F238E27FC236}">
                    <a16:creationId xmlns:a16="http://schemas.microsoft.com/office/drawing/2014/main" id="{8EB73FC3-8C94-7C42-9109-F42E94F98C6E}"/>
                  </a:ext>
                </a:extLst>
              </p:cNvPr>
              <p:cNvSpPr/>
              <p:nvPr/>
            </p:nvSpPr>
            <p:spPr>
              <a:xfrm>
                <a:off x="8453155" y="6141154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Pentagon 124">
                <a:extLst>
                  <a:ext uri="{FF2B5EF4-FFF2-40B4-BE49-F238E27FC236}">
                    <a16:creationId xmlns:a16="http://schemas.microsoft.com/office/drawing/2014/main" id="{6B67993F-52EF-0047-9F47-4EEB12CA1911}"/>
                  </a:ext>
                </a:extLst>
              </p:cNvPr>
              <p:cNvSpPr/>
              <p:nvPr/>
            </p:nvSpPr>
            <p:spPr>
              <a:xfrm>
                <a:off x="1663007" y="6140490"/>
                <a:ext cx="1792587" cy="35061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iṩliḑè">
                <a:extLst>
                  <a:ext uri="{FF2B5EF4-FFF2-40B4-BE49-F238E27FC236}">
                    <a16:creationId xmlns:a16="http://schemas.microsoft.com/office/drawing/2014/main" id="{C0B04203-2515-7E40-BC35-DC348D466D45}"/>
                  </a:ext>
                </a:extLst>
              </p:cNvPr>
              <p:cNvSpPr txBox="1"/>
              <p:nvPr/>
            </p:nvSpPr>
            <p:spPr>
              <a:xfrm>
                <a:off x="2662431" y="6094668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2 Solution</a:t>
                </a:r>
              </a:p>
            </p:txBody>
          </p:sp>
          <p:sp>
            <p:nvSpPr>
              <p:cNvPr id="127" name="iṩliḑè">
                <a:extLst>
                  <a:ext uri="{FF2B5EF4-FFF2-40B4-BE49-F238E27FC236}">
                    <a16:creationId xmlns:a16="http://schemas.microsoft.com/office/drawing/2014/main" id="{3D1D0B58-9BE6-5D47-A4B8-60B2869E12BC}"/>
                  </a:ext>
                </a:extLst>
              </p:cNvPr>
              <p:cNvSpPr txBox="1"/>
              <p:nvPr/>
            </p:nvSpPr>
            <p:spPr>
              <a:xfrm>
                <a:off x="4770368" y="6083379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Model Construction</a:t>
                </a:r>
              </a:p>
            </p:txBody>
          </p:sp>
          <p:sp>
            <p:nvSpPr>
              <p:cNvPr id="128" name="iṩliḑè">
                <a:extLst>
                  <a:ext uri="{FF2B5EF4-FFF2-40B4-BE49-F238E27FC236}">
                    <a16:creationId xmlns:a16="http://schemas.microsoft.com/office/drawing/2014/main" id="{7764A872-C586-8F49-A846-FDBA68241557}"/>
                  </a:ext>
                </a:extLst>
              </p:cNvPr>
              <p:cNvSpPr txBox="1"/>
              <p:nvPr/>
            </p:nvSpPr>
            <p:spPr>
              <a:xfrm>
                <a:off x="6225146" y="6081506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4 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Valuation Strategy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iṩliḑè">
                <a:extLst>
                  <a:ext uri="{FF2B5EF4-FFF2-40B4-BE49-F238E27FC236}">
                    <a16:creationId xmlns:a16="http://schemas.microsoft.com/office/drawing/2014/main" id="{0DD39289-FE79-8D42-A8F5-09FDB3CB1395}"/>
                  </a:ext>
                </a:extLst>
              </p:cNvPr>
              <p:cNvSpPr txBox="1"/>
              <p:nvPr/>
            </p:nvSpPr>
            <p:spPr>
              <a:xfrm>
                <a:off x="7975254" y="6094668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Sensitivity Analysis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0" name="iṩliḑè">
              <a:extLst>
                <a:ext uri="{FF2B5EF4-FFF2-40B4-BE49-F238E27FC236}">
                  <a16:creationId xmlns:a16="http://schemas.microsoft.com/office/drawing/2014/main" id="{7D094E80-BE7B-954B-806E-648C82918718}"/>
                </a:ext>
              </a:extLst>
            </p:cNvPr>
            <p:cNvSpPr txBox="1"/>
            <p:nvPr/>
          </p:nvSpPr>
          <p:spPr>
            <a:xfrm>
              <a:off x="1159997" y="6083379"/>
              <a:ext cx="2037821" cy="36533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</a:rPr>
                <a:t>1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Client Objective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2866DD02-12F6-4F48-BAA0-9E493811B7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3343" y="5785385"/>
            <a:ext cx="1534983" cy="7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3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9C28A-475F-48AF-A182-7722652D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8" y="0"/>
            <a:ext cx="10850563" cy="1028699"/>
          </a:xfrm>
        </p:spPr>
        <p:txBody>
          <a:bodyPr/>
          <a:lstStyle/>
          <a:p>
            <a:r>
              <a:rPr lang="en-US" altLang="zh-CN" dirty="0"/>
              <a:t>Model Calibration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A2FF3-ED5C-4166-8C66-B412103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48641C-A745-744D-88C1-5D9EFAECC33D}"/>
              </a:ext>
            </a:extLst>
          </p:cNvPr>
          <p:cNvSpPr txBox="1"/>
          <p:nvPr/>
        </p:nvSpPr>
        <p:spPr>
          <a:xfrm>
            <a:off x="4075289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2A7CAE45-8BF4-2744-AB04-92513B7CBEB0}"/>
              </a:ext>
            </a:extLst>
          </p:cNvPr>
          <p:cNvSpPr txBox="1">
            <a:spLocks/>
          </p:cNvSpPr>
          <p:nvPr/>
        </p:nvSpPr>
        <p:spPr>
          <a:xfrm>
            <a:off x="8002058" y="2739170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/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chemeClr val="bg1"/>
                    </a:solidFill>
                  </a:rPr>
                  <a:t> Calibration</a:t>
                </a:r>
              </a:p>
            </p:txBody>
          </p:sp>
        </mc:Choice>
        <mc:Fallback xmlns="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4BB92E92-E3EA-8348-9611-C4191FA37A96}"/>
              </a:ext>
            </a:extLst>
          </p:cNvPr>
          <p:cNvSpPr/>
          <p:nvPr/>
        </p:nvSpPr>
        <p:spPr>
          <a:xfrm>
            <a:off x="1463498" y="1867734"/>
            <a:ext cx="2037821" cy="365338"/>
          </a:xfrm>
          <a:prstGeom prst="rect">
            <a:avLst/>
          </a:prstGeom>
          <a:solidFill>
            <a:srgbClr val="0B6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iṩliḑè">
                <a:extLst>
                  <a:ext uri="{FF2B5EF4-FFF2-40B4-BE49-F238E27FC236}">
                    <a16:creationId xmlns:a16="http://schemas.microsoft.com/office/drawing/2014/main" id="{2AE75D82-0AE5-6546-B67B-F38F4C95A4B0}"/>
                  </a:ext>
                </a:extLst>
              </p:cNvPr>
              <p:cNvSpPr txBox="1"/>
              <p:nvPr/>
            </p:nvSpPr>
            <p:spPr>
              <a:xfrm>
                <a:off x="1674629" y="1856424"/>
                <a:ext cx="160475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chemeClr val="bg1"/>
                    </a:solidFill>
                  </a:rPr>
                  <a:t> for Power</a:t>
                </a:r>
              </a:p>
            </p:txBody>
          </p:sp>
        </mc:Choice>
        <mc:Fallback xmlns="">
          <p:sp>
            <p:nvSpPr>
              <p:cNvPr id="59" name="iṩliḑè">
                <a:extLst>
                  <a:ext uri="{FF2B5EF4-FFF2-40B4-BE49-F238E27FC236}">
                    <a16:creationId xmlns:a16="http://schemas.microsoft.com/office/drawing/2014/main" id="{2AE75D82-0AE5-6546-B67B-F38F4C95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29" y="1856424"/>
                <a:ext cx="1604751" cy="365338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2" descr="https://lh4.googleusercontent.com/FH3BkmqjN96jF2EygIXibrff7yMx3TCAm-8g8sU_qo5MkWjaQs3y6C6X7n4dU9hz4nL5Rcifw7vBtwYVrGZfgeRnUOvfH541wxDYFX0hPwXbJUss05GR_GxV_YAaUwNC">
            <a:extLst>
              <a:ext uri="{FF2B5EF4-FFF2-40B4-BE49-F238E27FC236}">
                <a16:creationId xmlns:a16="http://schemas.microsoft.com/office/drawing/2014/main" id="{7F7B725C-EF6F-1949-8238-30D1CC131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57" y="2371302"/>
            <a:ext cx="4862285" cy="64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0FAF8175-5B10-0347-B7C6-00BBD086701D}"/>
              </a:ext>
            </a:extLst>
          </p:cNvPr>
          <p:cNvSpPr/>
          <p:nvPr/>
        </p:nvSpPr>
        <p:spPr>
          <a:xfrm>
            <a:off x="8112871" y="4403939"/>
            <a:ext cx="2037821" cy="365338"/>
          </a:xfrm>
          <a:prstGeom prst="rect">
            <a:avLst/>
          </a:prstGeom>
          <a:solidFill>
            <a:srgbClr val="0B6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iṩliḑè">
                <a:extLst>
                  <a:ext uri="{FF2B5EF4-FFF2-40B4-BE49-F238E27FC236}">
                    <a16:creationId xmlns:a16="http://schemas.microsoft.com/office/drawing/2014/main" id="{D37C1EC6-0820-9A4D-9011-4B0E8DB3B1BF}"/>
                  </a:ext>
                </a:extLst>
              </p:cNvPr>
              <p:cNvSpPr txBox="1"/>
              <p:nvPr/>
            </p:nvSpPr>
            <p:spPr>
              <a:xfrm>
                <a:off x="8444044" y="4381930"/>
                <a:ext cx="160475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chemeClr val="bg1"/>
                    </a:solidFill>
                  </a:rPr>
                  <a:t> for Gas</a:t>
                </a:r>
              </a:p>
            </p:txBody>
          </p:sp>
        </mc:Choice>
        <mc:Fallback xmlns="">
          <p:sp>
            <p:nvSpPr>
              <p:cNvPr id="63" name="iṩliḑè">
                <a:extLst>
                  <a:ext uri="{FF2B5EF4-FFF2-40B4-BE49-F238E27FC236}">
                    <a16:creationId xmlns:a16="http://schemas.microsoft.com/office/drawing/2014/main" id="{D37C1EC6-0820-9A4D-9011-4B0E8DB3B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044" y="4381930"/>
                <a:ext cx="1604751" cy="365338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https://lh4.googleusercontent.com/7SclCX3ltXA-nkBdNzSD-cSQf9ZHxYkY8tKZSKOlOl84ycg-n9ai9rQZaZophfD2nF5ApjVnO79wO-HZ4eOg4Pxc6l3S6WgVmEhmfCipM8McczAc6JweZl9ADVRuZcTu">
            <a:extLst>
              <a:ext uri="{FF2B5EF4-FFF2-40B4-BE49-F238E27FC236}">
                <a16:creationId xmlns:a16="http://schemas.microsoft.com/office/drawing/2014/main" id="{DC8A829E-404F-594D-B345-1D52470CA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25" y="4931952"/>
            <a:ext cx="5092612" cy="58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6.googleusercontent.com/W7dswKK_yqdJMGS1XjoeR5sQdmNqwZYgayYB0TwO89ytKCxWXN-DLXgtaqHZP02SHPLjBAqOWpLct2OjRJwBPzYOfqjH1pZpBW66n3oQdrdb6E7es4B13ceOjFpc60AO">
            <a:extLst>
              <a:ext uri="{FF2B5EF4-FFF2-40B4-BE49-F238E27FC236}">
                <a16:creationId xmlns:a16="http://schemas.microsoft.com/office/drawing/2014/main" id="{D35B12B0-3965-3646-8FF3-2EBE48F7BF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50"/>
          <a:stretch/>
        </p:blipFill>
        <p:spPr bwMode="auto">
          <a:xfrm>
            <a:off x="7150624" y="1074272"/>
            <a:ext cx="3098697" cy="227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lh6.googleusercontent.com/W7dswKK_yqdJMGS1XjoeR5sQdmNqwZYgayYB0TwO89ytKCxWXN-DLXgtaqHZP02SHPLjBAqOWpLct2OjRJwBPzYOfqjH1pZpBW66n3oQdrdb6E7es4B13ceOjFpc60AO">
            <a:extLst>
              <a:ext uri="{FF2B5EF4-FFF2-40B4-BE49-F238E27FC236}">
                <a16:creationId xmlns:a16="http://schemas.microsoft.com/office/drawing/2014/main" id="{F47D556D-29D0-0249-B676-C4E209701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0" r="2060"/>
          <a:stretch/>
        </p:blipFill>
        <p:spPr bwMode="auto">
          <a:xfrm>
            <a:off x="1545900" y="3484240"/>
            <a:ext cx="3035127" cy="227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D4A113-FB43-6E42-8933-F803C266619D}"/>
              </a:ext>
            </a:extLst>
          </p:cNvPr>
          <p:cNvCxnSpPr>
            <a:cxnSpLocks/>
          </p:cNvCxnSpPr>
          <p:nvPr/>
        </p:nvCxnSpPr>
        <p:spPr>
          <a:xfrm>
            <a:off x="1159997" y="3417729"/>
            <a:ext cx="9366489" cy="128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6CAB333-15E3-D248-8C2F-8FB0A2B2B2EB}"/>
              </a:ext>
            </a:extLst>
          </p:cNvPr>
          <p:cNvGrpSpPr/>
          <p:nvPr/>
        </p:nvGrpSpPr>
        <p:grpSpPr>
          <a:xfrm>
            <a:off x="1548080" y="6071663"/>
            <a:ext cx="9095839" cy="432181"/>
            <a:chOff x="1159997" y="6081506"/>
            <a:chExt cx="9095839" cy="43218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A0B58B3-C2E9-D34F-8F79-D77CC2099FEC}"/>
                </a:ext>
              </a:extLst>
            </p:cNvPr>
            <p:cNvGrpSpPr/>
            <p:nvPr/>
          </p:nvGrpSpPr>
          <p:grpSpPr>
            <a:xfrm>
              <a:off x="1663007" y="6081506"/>
              <a:ext cx="8592829" cy="432181"/>
              <a:chOff x="1663007" y="6081506"/>
              <a:chExt cx="8592829" cy="432181"/>
            </a:xfrm>
          </p:grpSpPr>
          <p:sp>
            <p:nvSpPr>
              <p:cNvPr id="67" name="Chevron 66">
                <a:extLst>
                  <a:ext uri="{FF2B5EF4-FFF2-40B4-BE49-F238E27FC236}">
                    <a16:creationId xmlns:a16="http://schemas.microsoft.com/office/drawing/2014/main" id="{12E6CEC2-58EA-6F41-ACCB-A3A1D453CBCA}"/>
                  </a:ext>
                </a:extLst>
              </p:cNvPr>
              <p:cNvSpPr/>
              <p:nvPr/>
            </p:nvSpPr>
            <p:spPr>
              <a:xfrm>
                <a:off x="3360544" y="6141156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evron 67">
                <a:extLst>
                  <a:ext uri="{FF2B5EF4-FFF2-40B4-BE49-F238E27FC236}">
                    <a16:creationId xmlns:a16="http://schemas.microsoft.com/office/drawing/2014/main" id="{24271C6B-199B-F849-9621-EBE9861BFE0E}"/>
                  </a:ext>
                </a:extLst>
              </p:cNvPr>
              <p:cNvSpPr/>
              <p:nvPr/>
            </p:nvSpPr>
            <p:spPr>
              <a:xfrm>
                <a:off x="5058081" y="6141155"/>
                <a:ext cx="1802681" cy="372531"/>
              </a:xfrm>
              <a:prstGeom prst="chevron">
                <a:avLst/>
              </a:prstGeom>
              <a:solidFill>
                <a:srgbClr val="0B6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vron 68">
                <a:extLst>
                  <a:ext uri="{FF2B5EF4-FFF2-40B4-BE49-F238E27FC236}">
                    <a16:creationId xmlns:a16="http://schemas.microsoft.com/office/drawing/2014/main" id="{41DBA353-FBF9-354F-A1CF-82561105D9CF}"/>
                  </a:ext>
                </a:extLst>
              </p:cNvPr>
              <p:cNvSpPr/>
              <p:nvPr/>
            </p:nvSpPr>
            <p:spPr>
              <a:xfrm>
                <a:off x="6755618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vron 69">
                <a:extLst>
                  <a:ext uri="{FF2B5EF4-FFF2-40B4-BE49-F238E27FC236}">
                    <a16:creationId xmlns:a16="http://schemas.microsoft.com/office/drawing/2014/main" id="{34AB09E9-DB4A-5948-810A-E99A66A270FC}"/>
                  </a:ext>
                </a:extLst>
              </p:cNvPr>
              <p:cNvSpPr/>
              <p:nvPr/>
            </p:nvSpPr>
            <p:spPr>
              <a:xfrm>
                <a:off x="8453155" y="6141154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Pentagon 70">
                <a:extLst>
                  <a:ext uri="{FF2B5EF4-FFF2-40B4-BE49-F238E27FC236}">
                    <a16:creationId xmlns:a16="http://schemas.microsoft.com/office/drawing/2014/main" id="{70909E2A-4B73-9F47-A88E-351FCB4A1918}"/>
                  </a:ext>
                </a:extLst>
              </p:cNvPr>
              <p:cNvSpPr/>
              <p:nvPr/>
            </p:nvSpPr>
            <p:spPr>
              <a:xfrm>
                <a:off x="1663007" y="6140490"/>
                <a:ext cx="1792587" cy="35061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iṩliḑè">
                <a:extLst>
                  <a:ext uri="{FF2B5EF4-FFF2-40B4-BE49-F238E27FC236}">
                    <a16:creationId xmlns:a16="http://schemas.microsoft.com/office/drawing/2014/main" id="{F4761971-A9F2-9E4B-9022-71C46F7A390E}"/>
                  </a:ext>
                </a:extLst>
              </p:cNvPr>
              <p:cNvSpPr txBox="1"/>
              <p:nvPr/>
            </p:nvSpPr>
            <p:spPr>
              <a:xfrm>
                <a:off x="2662431" y="6094668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2 Solution</a:t>
                </a:r>
              </a:p>
            </p:txBody>
          </p:sp>
          <p:sp>
            <p:nvSpPr>
              <p:cNvPr id="73" name="iṩliḑè">
                <a:extLst>
                  <a:ext uri="{FF2B5EF4-FFF2-40B4-BE49-F238E27FC236}">
                    <a16:creationId xmlns:a16="http://schemas.microsoft.com/office/drawing/2014/main" id="{010EB1FF-A598-0042-8709-3ADF01B40B2E}"/>
                  </a:ext>
                </a:extLst>
              </p:cNvPr>
              <p:cNvSpPr txBox="1"/>
              <p:nvPr/>
            </p:nvSpPr>
            <p:spPr>
              <a:xfrm>
                <a:off x="4770368" y="6083379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Model Construction</a:t>
                </a:r>
              </a:p>
            </p:txBody>
          </p:sp>
          <p:sp>
            <p:nvSpPr>
              <p:cNvPr id="74" name="iṩliḑè">
                <a:extLst>
                  <a:ext uri="{FF2B5EF4-FFF2-40B4-BE49-F238E27FC236}">
                    <a16:creationId xmlns:a16="http://schemas.microsoft.com/office/drawing/2014/main" id="{215B105F-8FA5-294F-89CE-FB1B72638AE9}"/>
                  </a:ext>
                </a:extLst>
              </p:cNvPr>
              <p:cNvSpPr txBox="1"/>
              <p:nvPr/>
            </p:nvSpPr>
            <p:spPr>
              <a:xfrm>
                <a:off x="6225146" y="6081506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4 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Valuation Strategy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iṩliḑè">
                <a:extLst>
                  <a:ext uri="{FF2B5EF4-FFF2-40B4-BE49-F238E27FC236}">
                    <a16:creationId xmlns:a16="http://schemas.microsoft.com/office/drawing/2014/main" id="{FF243431-B0DC-EF4A-9411-94637C2AF7B2}"/>
                  </a:ext>
                </a:extLst>
              </p:cNvPr>
              <p:cNvSpPr txBox="1"/>
              <p:nvPr/>
            </p:nvSpPr>
            <p:spPr>
              <a:xfrm>
                <a:off x="7975254" y="6094668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Sensitivity Analysis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iṩliḑè">
              <a:extLst>
                <a:ext uri="{FF2B5EF4-FFF2-40B4-BE49-F238E27FC236}">
                  <a16:creationId xmlns:a16="http://schemas.microsoft.com/office/drawing/2014/main" id="{3D754B13-EDB3-314A-974E-D829756E6CA5}"/>
                </a:ext>
              </a:extLst>
            </p:cNvPr>
            <p:cNvSpPr txBox="1"/>
            <p:nvPr/>
          </p:nvSpPr>
          <p:spPr>
            <a:xfrm>
              <a:off x="1159997" y="6083379"/>
              <a:ext cx="2037821" cy="36533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</a:rPr>
                <a:t>1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Client Objective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A73F411D-E0CD-9A4E-986B-0FBFE0552D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343" y="5785385"/>
            <a:ext cx="1534983" cy="7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5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ṩliḑè">
            <a:extLst>
              <a:ext uri="{FF2B5EF4-FFF2-40B4-BE49-F238E27FC236}">
                <a16:creationId xmlns:a16="http://schemas.microsoft.com/office/drawing/2014/main" id="{D1FD8BC6-5F3B-E341-A9D4-45ED7D1FBE86}"/>
              </a:ext>
            </a:extLst>
          </p:cNvPr>
          <p:cNvSpPr txBox="1"/>
          <p:nvPr/>
        </p:nvSpPr>
        <p:spPr>
          <a:xfrm>
            <a:off x="5375121" y="2936591"/>
            <a:ext cx="4684891" cy="625030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pPr algn="r"/>
            <a:r>
              <a:rPr lang="en-US" altLang="zh-CN" sz="2800" b="1" dirty="0"/>
              <a:t>Valuation Strategy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D164DC-F576-F649-86C9-1EF36D09D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992" y="5971822"/>
            <a:ext cx="1534983" cy="770111"/>
          </a:xfrm>
          <a:prstGeom prst="rect">
            <a:avLst/>
          </a:prstGeom>
        </p:spPr>
      </p:pic>
      <p:sp>
        <p:nvSpPr>
          <p:cNvPr id="6" name="文本框 20">
            <a:extLst>
              <a:ext uri="{FF2B5EF4-FFF2-40B4-BE49-F238E27FC236}">
                <a16:creationId xmlns:a16="http://schemas.microsoft.com/office/drawing/2014/main" id="{73B058D1-885C-584C-B5A8-EC2804C51C15}"/>
              </a:ext>
            </a:extLst>
          </p:cNvPr>
          <p:cNvSpPr txBox="1"/>
          <p:nvPr/>
        </p:nvSpPr>
        <p:spPr>
          <a:xfrm>
            <a:off x="5198514" y="2561401"/>
            <a:ext cx="1281642" cy="137541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0B69D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>
              <a:solidFill>
                <a:srgbClr val="0B69DF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92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9C28A-475F-48AF-A182-7722652D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8" y="0"/>
            <a:ext cx="10850563" cy="1028699"/>
          </a:xfrm>
        </p:spPr>
        <p:txBody>
          <a:bodyPr/>
          <a:lstStyle/>
          <a:p>
            <a:r>
              <a:rPr lang="en-US" altLang="zh-CN" dirty="0"/>
              <a:t>Valuation Strategy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A2FF3-ED5C-4166-8C66-B412103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48641C-A745-744D-88C1-5D9EFAECC33D}"/>
              </a:ext>
            </a:extLst>
          </p:cNvPr>
          <p:cNvSpPr txBox="1"/>
          <p:nvPr/>
        </p:nvSpPr>
        <p:spPr>
          <a:xfrm>
            <a:off x="4075289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A60F503-8B5B-1C4B-B35F-1A52DCFE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3" y="5785385"/>
            <a:ext cx="1534983" cy="77011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633C4623-3154-DE40-A6FC-779328544E1D}"/>
              </a:ext>
            </a:extLst>
          </p:cNvPr>
          <p:cNvGrpSpPr/>
          <p:nvPr/>
        </p:nvGrpSpPr>
        <p:grpSpPr>
          <a:xfrm>
            <a:off x="1548080" y="6071663"/>
            <a:ext cx="9095839" cy="432181"/>
            <a:chOff x="1159997" y="6081506"/>
            <a:chExt cx="9095839" cy="43218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6B2DE7E-E61A-9440-A571-F10CBC07CD11}"/>
                </a:ext>
              </a:extLst>
            </p:cNvPr>
            <p:cNvGrpSpPr/>
            <p:nvPr/>
          </p:nvGrpSpPr>
          <p:grpSpPr>
            <a:xfrm>
              <a:off x="1663007" y="6081506"/>
              <a:ext cx="8592829" cy="432181"/>
              <a:chOff x="1663007" y="6081506"/>
              <a:chExt cx="8592829" cy="432181"/>
            </a:xfrm>
          </p:grpSpPr>
          <p:sp>
            <p:nvSpPr>
              <p:cNvPr id="34" name="Chevron 33">
                <a:extLst>
                  <a:ext uri="{FF2B5EF4-FFF2-40B4-BE49-F238E27FC236}">
                    <a16:creationId xmlns:a16="http://schemas.microsoft.com/office/drawing/2014/main" id="{E158CF8F-07DC-B64B-83E5-1E3FE39B5E49}"/>
                  </a:ext>
                </a:extLst>
              </p:cNvPr>
              <p:cNvSpPr/>
              <p:nvPr/>
            </p:nvSpPr>
            <p:spPr>
              <a:xfrm>
                <a:off x="3360544" y="6141156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vron 34">
                <a:extLst>
                  <a:ext uri="{FF2B5EF4-FFF2-40B4-BE49-F238E27FC236}">
                    <a16:creationId xmlns:a16="http://schemas.microsoft.com/office/drawing/2014/main" id="{918C3FDB-D86A-DC4B-BD1D-23F74FFEC6F4}"/>
                  </a:ext>
                </a:extLst>
              </p:cNvPr>
              <p:cNvSpPr/>
              <p:nvPr/>
            </p:nvSpPr>
            <p:spPr>
              <a:xfrm>
                <a:off x="5058081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vron 35">
                <a:extLst>
                  <a:ext uri="{FF2B5EF4-FFF2-40B4-BE49-F238E27FC236}">
                    <a16:creationId xmlns:a16="http://schemas.microsoft.com/office/drawing/2014/main" id="{37234D5A-0E04-334C-B860-F5EE5EF35530}"/>
                  </a:ext>
                </a:extLst>
              </p:cNvPr>
              <p:cNvSpPr/>
              <p:nvPr/>
            </p:nvSpPr>
            <p:spPr>
              <a:xfrm>
                <a:off x="6755618" y="6141155"/>
                <a:ext cx="1802681" cy="372531"/>
              </a:xfrm>
              <a:prstGeom prst="chevron">
                <a:avLst/>
              </a:prstGeom>
              <a:solidFill>
                <a:srgbClr val="0B6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hevron 36">
                <a:extLst>
                  <a:ext uri="{FF2B5EF4-FFF2-40B4-BE49-F238E27FC236}">
                    <a16:creationId xmlns:a16="http://schemas.microsoft.com/office/drawing/2014/main" id="{F0B52BBB-BC45-7642-B0C8-B119E8FAF2A7}"/>
                  </a:ext>
                </a:extLst>
              </p:cNvPr>
              <p:cNvSpPr/>
              <p:nvPr/>
            </p:nvSpPr>
            <p:spPr>
              <a:xfrm>
                <a:off x="8453155" y="6141154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Pentagon 37">
                <a:extLst>
                  <a:ext uri="{FF2B5EF4-FFF2-40B4-BE49-F238E27FC236}">
                    <a16:creationId xmlns:a16="http://schemas.microsoft.com/office/drawing/2014/main" id="{70627080-69DD-0146-AD08-C3DB3F920183}"/>
                  </a:ext>
                </a:extLst>
              </p:cNvPr>
              <p:cNvSpPr/>
              <p:nvPr/>
            </p:nvSpPr>
            <p:spPr>
              <a:xfrm>
                <a:off x="1663007" y="6140490"/>
                <a:ext cx="1792587" cy="35061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iṩliḑè">
                <a:extLst>
                  <a:ext uri="{FF2B5EF4-FFF2-40B4-BE49-F238E27FC236}">
                    <a16:creationId xmlns:a16="http://schemas.microsoft.com/office/drawing/2014/main" id="{E13F2F79-D720-224D-B72A-3AA4F41CB3AE}"/>
                  </a:ext>
                </a:extLst>
              </p:cNvPr>
              <p:cNvSpPr txBox="1"/>
              <p:nvPr/>
            </p:nvSpPr>
            <p:spPr>
              <a:xfrm>
                <a:off x="2662431" y="6094668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2 Solution</a:t>
                </a:r>
              </a:p>
            </p:txBody>
          </p:sp>
          <p:sp>
            <p:nvSpPr>
              <p:cNvPr id="40" name="iṩliḑè">
                <a:extLst>
                  <a:ext uri="{FF2B5EF4-FFF2-40B4-BE49-F238E27FC236}">
                    <a16:creationId xmlns:a16="http://schemas.microsoft.com/office/drawing/2014/main" id="{79637A76-E5AB-494D-A014-D6875497D2C5}"/>
                  </a:ext>
                </a:extLst>
              </p:cNvPr>
              <p:cNvSpPr txBox="1"/>
              <p:nvPr/>
            </p:nvSpPr>
            <p:spPr>
              <a:xfrm>
                <a:off x="4770368" y="6083379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Model Construction</a:t>
                </a:r>
              </a:p>
            </p:txBody>
          </p:sp>
          <p:sp>
            <p:nvSpPr>
              <p:cNvPr id="57" name="iṩliḑè">
                <a:extLst>
                  <a:ext uri="{FF2B5EF4-FFF2-40B4-BE49-F238E27FC236}">
                    <a16:creationId xmlns:a16="http://schemas.microsoft.com/office/drawing/2014/main" id="{EB1596A5-834D-9948-A9E0-1A572711DB37}"/>
                  </a:ext>
                </a:extLst>
              </p:cNvPr>
              <p:cNvSpPr txBox="1"/>
              <p:nvPr/>
            </p:nvSpPr>
            <p:spPr>
              <a:xfrm>
                <a:off x="6225146" y="6081506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4 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Valuation Strategy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iṩliḑè">
                <a:extLst>
                  <a:ext uri="{FF2B5EF4-FFF2-40B4-BE49-F238E27FC236}">
                    <a16:creationId xmlns:a16="http://schemas.microsoft.com/office/drawing/2014/main" id="{1E1B5829-E8D9-CC47-98EE-EFC01D65F1CA}"/>
                  </a:ext>
                </a:extLst>
              </p:cNvPr>
              <p:cNvSpPr txBox="1"/>
              <p:nvPr/>
            </p:nvSpPr>
            <p:spPr>
              <a:xfrm>
                <a:off x="7975254" y="6094668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Sensitivity Analysis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iṩliḑè">
              <a:extLst>
                <a:ext uri="{FF2B5EF4-FFF2-40B4-BE49-F238E27FC236}">
                  <a16:creationId xmlns:a16="http://schemas.microsoft.com/office/drawing/2014/main" id="{BB8862E0-DB23-C544-BB84-0589F88B2053}"/>
                </a:ext>
              </a:extLst>
            </p:cNvPr>
            <p:cNvSpPr txBox="1"/>
            <p:nvPr/>
          </p:nvSpPr>
          <p:spPr>
            <a:xfrm>
              <a:off x="1159997" y="6083379"/>
              <a:ext cx="2037821" cy="36533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</a:rPr>
                <a:t>1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Client Objective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A1C39F0-C4A9-704A-856B-F8A867F255FC}"/>
              </a:ext>
            </a:extLst>
          </p:cNvPr>
          <p:cNvSpPr/>
          <p:nvPr/>
        </p:nvSpPr>
        <p:spPr>
          <a:xfrm>
            <a:off x="534458" y="1016705"/>
            <a:ext cx="494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Operating Policy based on Dynamic Threshold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9FC0CDC-A56C-C448-85F2-B985B77C4D64}"/>
                  </a:ext>
                </a:extLst>
              </p:cNvPr>
              <p:cNvSpPr txBox="1"/>
              <p:nvPr/>
            </p:nvSpPr>
            <p:spPr>
              <a:xfrm>
                <a:off x="7157516" y="2049824"/>
                <a:ext cx="4787309" cy="3998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: state of the power plant at stage t</a:t>
                </a:r>
                <a:endParaRPr lang="en-US" sz="1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B69DF"/>
                          </a:solidFill>
                          <a:latin typeface="Cambria Math" panose="02040503050406030204" pitchFamily="18" charset="0"/>
                        </a:rPr>
                        <m:t>∈{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1400" b="0" i="1" smtClean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  <m:t>𝑜𝑝𝑒𝑛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B69D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1400" b="0" i="1" smtClean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  <m:t>𝑐𝑙𝑜𝑠𝑒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B69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rgbClr val="0B69D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B69D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rgbClr val="0B69D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0B69DF"/>
                          </a:solidFill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lang="en-US" sz="1400" b="0" i="1" smtClean="0">
                          <a:solidFill>
                            <a:srgbClr val="0B69DF"/>
                          </a:solidFill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sz="1400" b="0" i="1" smtClean="0">
                          <a:solidFill>
                            <a:srgbClr val="0B69DF"/>
                          </a:solidFill>
                          <a:latin typeface="Cambria Math" panose="02040503050406030204" pitchFamily="18" charset="0"/>
                        </a:rPr>
                        <m:t>]}</m:t>
                      </m:r>
                    </m:oMath>
                  </m:oMathPara>
                </a14:m>
                <a:endParaRPr lang="en-US" sz="1400" b="0" dirty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b="0" dirty="0"/>
                  <a:t>: spark spread at stage t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1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B69D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B69DF"/>
                          </a:solidFill>
                          <a:latin typeface="Cambria Math" panose="02040503050406030204" pitchFamily="18" charset="0"/>
                        </a:rPr>
                        <m:t>−12∗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b="0" dirty="0"/>
                  <a:t>: represent random disturbance between t and t+1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𝑜𝑛</m:t>
                        </m:r>
                      </m:sup>
                    </m:sSubSup>
                  </m:oMath>
                </a14:m>
                <a:r>
                  <a:rPr lang="en-US" sz="1400" dirty="0"/>
                  <a:t>/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𝑜𝑓𝑓</m:t>
                        </m:r>
                      </m:sup>
                    </m:sSubSup>
                  </m:oMath>
                </a14:m>
                <a:r>
                  <a:rPr lang="en-US" sz="1400" dirty="0"/>
                  <a:t>: On and off threshold at stage t 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: action at stage t. 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dirty="0">
                          <a:solidFill>
                            <a:srgbClr val="0B69D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 dirty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dirty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open</m:t>
                          </m:r>
                          <m:r>
                            <a:rPr lang="en-US" sz="1400" dirty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400" dirty="0">
                              <a:solidFill>
                                <a:srgbClr val="0B69D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close</m:t>
                          </m:r>
                        </m:e>
                      </m:d>
                    </m:oMath>
                  </m:oMathPara>
                </a14:m>
                <a:endParaRPr lang="en-US" sz="1400" b="0" dirty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en-US" sz="1400" b="0" dirty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en-US" sz="1400" dirty="0"/>
              </a:p>
              <a:p>
                <a:pPr>
                  <a:lnSpc>
                    <a:spcPct val="150000"/>
                  </a:lnSpc>
                </a:pPr>
                <a:endParaRPr lang="en-US" sz="1400" dirty="0"/>
              </a:p>
              <a:p>
                <a:pPr>
                  <a:lnSpc>
                    <a:spcPct val="150000"/>
                  </a:lnSpc>
                </a:pPr>
                <a:endParaRPr lang="en-US" sz="14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9FC0CDC-A56C-C448-85F2-B985B77C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516" y="2049824"/>
                <a:ext cx="4787309" cy="3998595"/>
              </a:xfrm>
              <a:prstGeom prst="rect">
                <a:avLst/>
              </a:prstGeom>
              <a:blipFill>
                <a:blip r:embed="rId3"/>
                <a:stretch>
                  <a:fillRect l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B3EC600-974B-A645-81FA-1B57228AAE67}"/>
              </a:ext>
            </a:extLst>
          </p:cNvPr>
          <p:cNvGrpSpPr/>
          <p:nvPr/>
        </p:nvGrpSpPr>
        <p:grpSpPr>
          <a:xfrm>
            <a:off x="-864021" y="2120717"/>
            <a:ext cx="7632028" cy="2364257"/>
            <a:chOff x="-860148" y="1962211"/>
            <a:chExt cx="8350732" cy="2804788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79DF3B5-345C-EF4F-A3F7-7A5708B7859C}"/>
                </a:ext>
              </a:extLst>
            </p:cNvPr>
            <p:cNvSpPr txBox="1"/>
            <p:nvPr/>
          </p:nvSpPr>
          <p:spPr>
            <a:xfrm>
              <a:off x="6751371" y="3364606"/>
              <a:ext cx="739213" cy="3286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T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3F79AB3-5937-F447-BB14-DA7FA7B47E71}"/>
                </a:ext>
              </a:extLst>
            </p:cNvPr>
            <p:cNvGrpSpPr/>
            <p:nvPr/>
          </p:nvGrpSpPr>
          <p:grpSpPr>
            <a:xfrm>
              <a:off x="-860148" y="1962211"/>
              <a:ext cx="8108993" cy="2804788"/>
              <a:chOff x="-744481" y="1998558"/>
              <a:chExt cx="8108993" cy="28047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iṩliḑè">
                    <a:extLst>
                      <a:ext uri="{FF2B5EF4-FFF2-40B4-BE49-F238E27FC236}">
                        <a16:creationId xmlns:a16="http://schemas.microsoft.com/office/drawing/2014/main" id="{09DED949-9A60-8B40-AAA2-4575B9FC29D7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314" y="2039735"/>
                    <a:ext cx="1604751" cy="365338"/>
                  </a:xfrm>
                  <a:prstGeom prst="rect">
                    <a:avLst/>
                  </a:prstGeom>
                  <a:noFill/>
                </p:spPr>
                <p:txBody>
                  <a:bodyPr wrap="none" lIns="90000" tIns="46800" rIns="90000" bIns="46800" anchor="b" anchorCtr="0">
                    <a:norm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d>
                          <m:dPr>
                            <m:ctrlP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a14:m>
                    <a:r>
                      <a:rPr lang="en-US" altLang="zh-CN" sz="1400" b="1" dirty="0">
                        <a:solidFill>
                          <a:schemeClr val="bg1"/>
                        </a:solidFill>
                      </a:rPr>
                      <a:t> for Power</a:t>
                    </a:r>
                  </a:p>
                </p:txBody>
              </p:sp>
            </mc:Choice>
            <mc:Fallback xmlns="">
              <p:sp>
                <p:nvSpPr>
                  <p:cNvPr id="125" name="iṩliḑè">
                    <a:extLst>
                      <a:ext uri="{FF2B5EF4-FFF2-40B4-BE49-F238E27FC236}">
                        <a16:creationId xmlns:a16="http://schemas.microsoft.com/office/drawing/2014/main" id="{09DED949-9A60-8B40-AAA2-4575B9FC2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2314" y="2039735"/>
                    <a:ext cx="1604751" cy="36533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3CDDE88-E97E-E441-989A-722B90269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489" y="3335186"/>
                <a:ext cx="53887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5644ACE-56F7-E447-83F0-89D13328C052}"/>
                  </a:ext>
                </a:extLst>
              </p:cNvPr>
              <p:cNvCxnSpPr/>
              <p:nvPr/>
            </p:nvCxnSpPr>
            <p:spPr>
              <a:xfrm>
                <a:off x="1698489" y="3226330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A757E254-CB3B-F043-94DA-A1325FB806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1378" y="3226330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0E190D4-BE8D-A841-B8AD-8E51E53F27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924" y="3226331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59BF310-3DAF-0E41-B228-BCB2E00CE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922" y="3226329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7703FF3-E9D6-C14F-B680-ECC32119B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9267" y="3226329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FBFA0D8-C2D8-EA42-8DFC-7E973A597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1125" y="3226331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6C856E6-3A9C-1048-850A-55BB29B12244}"/>
                  </a:ext>
                </a:extLst>
              </p:cNvPr>
              <p:cNvSpPr txBox="1"/>
              <p:nvPr/>
            </p:nvSpPr>
            <p:spPr>
              <a:xfrm>
                <a:off x="2904935" y="3082732"/>
                <a:ext cx="357188" cy="4016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B69DF"/>
                    </a:solidFill>
                  </a:rPr>
                  <a:t>…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2851BAC-F922-6F4C-B057-A93ACF568E70}"/>
                  </a:ext>
                </a:extLst>
              </p:cNvPr>
              <p:cNvSpPr txBox="1"/>
              <p:nvPr/>
            </p:nvSpPr>
            <p:spPr>
              <a:xfrm>
                <a:off x="5596602" y="3082732"/>
                <a:ext cx="357188" cy="4016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B69DF"/>
                    </a:solidFill>
                  </a:rPr>
                  <a:t>…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686C524-659A-E449-A6DB-770B3DFC2DA2}"/>
                  </a:ext>
                </a:extLst>
              </p:cNvPr>
              <p:cNvSpPr txBox="1"/>
              <p:nvPr/>
            </p:nvSpPr>
            <p:spPr>
              <a:xfrm>
                <a:off x="1578409" y="3396437"/>
                <a:ext cx="357188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DBA55BE-EB0D-5B4B-B66F-4AB380E9E5C2}"/>
                  </a:ext>
                </a:extLst>
              </p:cNvPr>
              <p:cNvSpPr txBox="1"/>
              <p:nvPr/>
            </p:nvSpPr>
            <p:spPr>
              <a:xfrm>
                <a:off x="2343387" y="3396924"/>
                <a:ext cx="357188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B424A4F-C27F-5449-9E96-988A4B4D2C80}"/>
                  </a:ext>
                </a:extLst>
              </p:cNvPr>
              <p:cNvSpPr txBox="1"/>
              <p:nvPr/>
            </p:nvSpPr>
            <p:spPr>
              <a:xfrm>
                <a:off x="3492248" y="3396437"/>
                <a:ext cx="739213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t-1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0E9BDD6-7BB8-4E4E-87EE-88614EDA1313}"/>
                  </a:ext>
                </a:extLst>
              </p:cNvPr>
              <p:cNvSpPr txBox="1"/>
              <p:nvPr/>
            </p:nvSpPr>
            <p:spPr>
              <a:xfrm>
                <a:off x="4223613" y="3386036"/>
                <a:ext cx="739213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t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24674F4-83C5-1549-A25F-C86E34F60271}"/>
                  </a:ext>
                </a:extLst>
              </p:cNvPr>
              <p:cNvSpPr txBox="1"/>
              <p:nvPr/>
            </p:nvSpPr>
            <p:spPr>
              <a:xfrm>
                <a:off x="4899780" y="3386036"/>
                <a:ext cx="739213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t+1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9D2A287-C37A-0742-826A-97237D8B8A4E}"/>
                  </a:ext>
                </a:extLst>
              </p:cNvPr>
              <p:cNvSpPr txBox="1"/>
              <p:nvPr/>
            </p:nvSpPr>
            <p:spPr>
              <a:xfrm>
                <a:off x="6086131" y="3386036"/>
                <a:ext cx="739213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T-1</a:t>
                </a:r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A98E2533-D1BE-C847-97A8-93601CCAF623}"/>
                  </a:ext>
                </a:extLst>
              </p:cNvPr>
              <p:cNvGrpSpPr/>
              <p:nvPr/>
            </p:nvGrpSpPr>
            <p:grpSpPr>
              <a:xfrm>
                <a:off x="1460141" y="3656027"/>
                <a:ext cx="555171" cy="1119606"/>
                <a:chOff x="6069918" y="3103124"/>
                <a:chExt cx="555171" cy="1119606"/>
              </a:xfrm>
            </p:grpSpPr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419D17C0-1EF0-F142-9660-70C736279221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D17284F8-51AE-9C48-A47B-87250F5DEC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D17284F8-51AE-9C48-A47B-87250F5DEC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42" name="iṩliḑè">
                <a:extLst>
                  <a:ext uri="{FF2B5EF4-FFF2-40B4-BE49-F238E27FC236}">
                    <a16:creationId xmlns:a16="http://schemas.microsoft.com/office/drawing/2014/main" id="{6B822DDD-4E89-354D-967F-D5725373521D}"/>
                  </a:ext>
                </a:extLst>
              </p:cNvPr>
              <p:cNvSpPr txBox="1"/>
              <p:nvPr/>
            </p:nvSpPr>
            <p:spPr>
              <a:xfrm>
                <a:off x="-744481" y="3997552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rgbClr val="0B69DF"/>
                    </a:solidFill>
                  </a:rPr>
                  <a:t>State</a:t>
                </a:r>
                <a:endParaRPr lang="en-US" altLang="zh-CN" sz="1400" b="1" dirty="0">
                  <a:solidFill>
                    <a:srgbClr val="0B69DF"/>
                  </a:solidFill>
                </a:endParaRPr>
              </a:p>
            </p:txBody>
          </p:sp>
          <p:sp>
            <p:nvSpPr>
              <p:cNvPr id="143" name="iṩliḑè">
                <a:extLst>
                  <a:ext uri="{FF2B5EF4-FFF2-40B4-BE49-F238E27FC236}">
                    <a16:creationId xmlns:a16="http://schemas.microsoft.com/office/drawing/2014/main" id="{97BD7545-24F7-B84C-B749-7FF81A95CC47}"/>
                  </a:ext>
                </a:extLst>
              </p:cNvPr>
              <p:cNvSpPr txBox="1"/>
              <p:nvPr/>
            </p:nvSpPr>
            <p:spPr>
              <a:xfrm>
                <a:off x="-657395" y="2376592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rgbClr val="0B69DF"/>
                    </a:solidFill>
                  </a:rPr>
                  <a:t>Action</a:t>
                </a:r>
                <a:endParaRPr lang="en-US" altLang="zh-CN" sz="1400" b="1" dirty="0">
                  <a:solidFill>
                    <a:srgbClr val="0B69DF"/>
                  </a:solidFill>
                </a:endParaRPr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67DB3711-B1C4-3A46-AFC2-477CF7DCABA4}"/>
                  </a:ext>
                </a:extLst>
              </p:cNvPr>
              <p:cNvGrpSpPr/>
              <p:nvPr/>
            </p:nvGrpSpPr>
            <p:grpSpPr>
              <a:xfrm>
                <a:off x="1479417" y="2059814"/>
                <a:ext cx="555171" cy="1133637"/>
                <a:chOff x="6089194" y="1506911"/>
                <a:chExt cx="555171" cy="1133637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A45161EC-A4F0-AD4B-BFAC-55BA018E0EDF}"/>
                    </a:ext>
                  </a:extLst>
                </p:cNvPr>
                <p:cNvSpPr/>
                <p:nvPr/>
              </p:nvSpPr>
              <p:spPr>
                <a:xfrm>
                  <a:off x="6113612" y="1506911"/>
                  <a:ext cx="459831" cy="110154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1FF433F7-7149-D24D-9BF5-4356DB07B1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9194" y="1506912"/>
                      <a:ext cx="555171" cy="11336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1FF433F7-7149-D24D-9BF5-4356DB07B1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9194" y="1506912"/>
                      <a:ext cx="555171" cy="113363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FCCCB257-1C59-E648-A918-9FE05A72BA3D}"/>
                  </a:ext>
                </a:extLst>
              </p:cNvPr>
              <p:cNvGrpSpPr/>
              <p:nvPr/>
            </p:nvGrpSpPr>
            <p:grpSpPr>
              <a:xfrm>
                <a:off x="2215222" y="2048757"/>
                <a:ext cx="555171" cy="1131431"/>
                <a:chOff x="6089194" y="1506911"/>
                <a:chExt cx="555171" cy="1131431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D2BB8279-A010-E241-BE49-871158AD8AB7}"/>
                    </a:ext>
                  </a:extLst>
                </p:cNvPr>
                <p:cNvSpPr/>
                <p:nvPr/>
              </p:nvSpPr>
              <p:spPr>
                <a:xfrm>
                  <a:off x="6113612" y="1506911"/>
                  <a:ext cx="459831" cy="110154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3F99B1F8-755A-EE4C-BEC5-9610FCA7BF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9194" y="1506912"/>
                      <a:ext cx="555171" cy="11314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3F99B1F8-755A-EE4C-BEC5-9610FCA7BF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9194" y="1506912"/>
                      <a:ext cx="555171" cy="113143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76D665D3-B68A-1348-80E5-29BD2AA124C2}"/>
                  </a:ext>
                </a:extLst>
              </p:cNvPr>
              <p:cNvGrpSpPr/>
              <p:nvPr/>
            </p:nvGrpSpPr>
            <p:grpSpPr>
              <a:xfrm>
                <a:off x="2203992" y="3655027"/>
                <a:ext cx="555171" cy="1119606"/>
                <a:chOff x="6069918" y="3103124"/>
                <a:chExt cx="555171" cy="1119606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24447AE7-48D4-D54D-89E5-43311E2C28F5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>
                      <a:extLst>
                        <a:ext uri="{FF2B5EF4-FFF2-40B4-BE49-F238E27FC236}">
                          <a16:creationId xmlns:a16="http://schemas.microsoft.com/office/drawing/2014/main" id="{9F05509B-4B05-FB49-B0EF-688F49091A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73" name="TextBox 172">
                      <a:extLst>
                        <a:ext uri="{FF2B5EF4-FFF2-40B4-BE49-F238E27FC236}">
                          <a16:creationId xmlns:a16="http://schemas.microsoft.com/office/drawing/2014/main" id="{9F05509B-4B05-FB49-B0EF-688F49091A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AF5FD36-1A91-854D-86BE-3A0F1680C5B7}"/>
                  </a:ext>
                </a:extLst>
              </p:cNvPr>
              <p:cNvGrpSpPr/>
              <p:nvPr/>
            </p:nvGrpSpPr>
            <p:grpSpPr>
              <a:xfrm>
                <a:off x="4175506" y="2010890"/>
                <a:ext cx="555171" cy="1131431"/>
                <a:chOff x="6089194" y="1506911"/>
                <a:chExt cx="555171" cy="1131431"/>
              </a:xfrm>
            </p:grpSpPr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75CEEFF6-4726-7243-AC1C-4D5D4C55813D}"/>
                    </a:ext>
                  </a:extLst>
                </p:cNvPr>
                <p:cNvSpPr/>
                <p:nvPr/>
              </p:nvSpPr>
              <p:spPr>
                <a:xfrm>
                  <a:off x="6113612" y="1506911"/>
                  <a:ext cx="459831" cy="110154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53E62042-6A23-E14E-9F0F-896BAF10C0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9194" y="1506912"/>
                      <a:ext cx="555171" cy="11314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53E62042-6A23-E14E-9F0F-896BAF10C0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9194" y="1506912"/>
                      <a:ext cx="555171" cy="113143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CBE9A05F-6401-9342-9D20-28F84E7BB26F}"/>
                  </a:ext>
                </a:extLst>
              </p:cNvPr>
              <p:cNvGrpSpPr/>
              <p:nvPr/>
            </p:nvGrpSpPr>
            <p:grpSpPr>
              <a:xfrm>
                <a:off x="4162375" y="3644141"/>
                <a:ext cx="555171" cy="1119606"/>
                <a:chOff x="6069918" y="3103124"/>
                <a:chExt cx="555171" cy="1119606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8A71CBFA-D5F8-4941-A9F2-98DFA9A5A3EF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id="{0E1366F5-38BE-D344-9372-5B826EC627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id="{0E1366F5-38BE-D344-9372-5B826EC627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E04442E5-B65A-3A46-8E27-DB79467D7D12}"/>
                  </a:ext>
                </a:extLst>
              </p:cNvPr>
              <p:cNvGrpSpPr/>
              <p:nvPr/>
            </p:nvGrpSpPr>
            <p:grpSpPr>
              <a:xfrm>
                <a:off x="4893740" y="3644141"/>
                <a:ext cx="555171" cy="1119606"/>
                <a:chOff x="6069918" y="3103124"/>
                <a:chExt cx="555171" cy="1119606"/>
              </a:xfrm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539397A0-DF81-E44E-8040-9DEE65969410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TextBox 166">
                      <a:extLst>
                        <a:ext uri="{FF2B5EF4-FFF2-40B4-BE49-F238E27FC236}">
                          <a16:creationId xmlns:a16="http://schemas.microsoft.com/office/drawing/2014/main" id="{1ADEE204-F180-D142-9FF4-184CFDDC25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67" name="TextBox 166">
                      <a:extLst>
                        <a:ext uri="{FF2B5EF4-FFF2-40B4-BE49-F238E27FC236}">
                          <a16:creationId xmlns:a16="http://schemas.microsoft.com/office/drawing/2014/main" id="{1ADEE204-F180-D142-9FF4-184CFDDC25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14A7C0D-6E6A-F249-A78E-5FE09D9C969F}"/>
                  </a:ext>
                </a:extLst>
              </p:cNvPr>
              <p:cNvSpPr/>
              <p:nvPr/>
            </p:nvSpPr>
            <p:spPr>
              <a:xfrm>
                <a:off x="3383150" y="2010890"/>
                <a:ext cx="459831" cy="1101546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5C8F1C1-1A34-0C40-A325-0833D61A8193}"/>
                  </a:ext>
                </a:extLst>
              </p:cNvPr>
              <p:cNvSpPr/>
              <p:nvPr/>
            </p:nvSpPr>
            <p:spPr>
              <a:xfrm>
                <a:off x="3415625" y="3701800"/>
                <a:ext cx="459831" cy="110154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303627DA-C3C0-1B40-AD98-F33D88366923}"/>
                  </a:ext>
                </a:extLst>
              </p:cNvPr>
              <p:cNvSpPr/>
              <p:nvPr/>
            </p:nvSpPr>
            <p:spPr>
              <a:xfrm>
                <a:off x="4946104" y="2010890"/>
                <a:ext cx="459831" cy="1101546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C563D289-452B-F444-B8D3-32764CD9A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6927" y="3237215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0ACD255C-94D4-B747-98BC-444C2321C924}"/>
                  </a:ext>
                </a:extLst>
              </p:cNvPr>
              <p:cNvGrpSpPr/>
              <p:nvPr/>
            </p:nvGrpSpPr>
            <p:grpSpPr>
              <a:xfrm>
                <a:off x="6124218" y="1998558"/>
                <a:ext cx="555171" cy="1131811"/>
                <a:chOff x="6089194" y="1506911"/>
                <a:chExt cx="555171" cy="1131811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2F5777AA-6E86-A744-B263-AF1D38C42F6D}"/>
                    </a:ext>
                  </a:extLst>
                </p:cNvPr>
                <p:cNvSpPr/>
                <p:nvPr/>
              </p:nvSpPr>
              <p:spPr>
                <a:xfrm>
                  <a:off x="6113612" y="1506911"/>
                  <a:ext cx="459831" cy="110154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TextBox 164">
                      <a:extLst>
                        <a:ext uri="{FF2B5EF4-FFF2-40B4-BE49-F238E27FC236}">
                          <a16:creationId xmlns:a16="http://schemas.microsoft.com/office/drawing/2014/main" id="{09695956-C1FB-EC48-B025-E8C9D84B9A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9194" y="1506912"/>
                      <a:ext cx="555171" cy="11318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5" name="TextBox 164">
                      <a:extLst>
                        <a:ext uri="{FF2B5EF4-FFF2-40B4-BE49-F238E27FC236}">
                          <a16:creationId xmlns:a16="http://schemas.microsoft.com/office/drawing/2014/main" id="{09695956-C1FB-EC48-B025-E8C9D84B9A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9194" y="1506912"/>
                      <a:ext cx="555171" cy="11318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4E502DD-EB28-6041-892B-D77D602CCDFA}"/>
                  </a:ext>
                </a:extLst>
              </p:cNvPr>
              <p:cNvGrpSpPr/>
              <p:nvPr/>
            </p:nvGrpSpPr>
            <p:grpSpPr>
              <a:xfrm>
                <a:off x="6085951" y="3644141"/>
                <a:ext cx="555171" cy="1119606"/>
                <a:chOff x="6047966" y="3103124"/>
                <a:chExt cx="555171" cy="1119606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CDF98EB8-8909-5045-ABA6-FE7A8EA23E0B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TextBox 162">
                      <a:extLst>
                        <a:ext uri="{FF2B5EF4-FFF2-40B4-BE49-F238E27FC236}">
                          <a16:creationId xmlns:a16="http://schemas.microsoft.com/office/drawing/2014/main" id="{5C4EB5CD-84B3-DF4D-BD15-96D536CD6C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47966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63" name="TextBox 162">
                      <a:extLst>
                        <a:ext uri="{FF2B5EF4-FFF2-40B4-BE49-F238E27FC236}">
                          <a16:creationId xmlns:a16="http://schemas.microsoft.com/office/drawing/2014/main" id="{5C4EB5CD-84B3-DF4D-BD15-96D536CD6C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7966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9A312D11-C5D0-CB4A-9D27-6AF14166374F}"/>
                  </a:ext>
                </a:extLst>
              </p:cNvPr>
              <p:cNvGrpSpPr/>
              <p:nvPr/>
            </p:nvGrpSpPr>
            <p:grpSpPr>
              <a:xfrm>
                <a:off x="6809341" y="3631956"/>
                <a:ext cx="555171" cy="1119606"/>
                <a:chOff x="6069918" y="3103124"/>
                <a:chExt cx="555171" cy="1119606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167A89EA-BCC5-CB4E-80E8-CF1E69AD10B1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TextBox 160">
                      <a:extLst>
                        <a:ext uri="{FF2B5EF4-FFF2-40B4-BE49-F238E27FC236}">
                          <a16:creationId xmlns:a16="http://schemas.microsoft.com/office/drawing/2014/main" id="{51AFCC55-D794-2A4C-AC13-40E296B47E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61" name="TextBox 160">
                      <a:extLst>
                        <a:ext uri="{FF2B5EF4-FFF2-40B4-BE49-F238E27FC236}">
                          <a16:creationId xmlns:a16="http://schemas.microsoft.com/office/drawing/2014/main" id="{51AFCC55-D794-2A4C-AC13-40E296B47E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C94732E-F775-2F4F-81AE-E14CC8635AAB}"/>
                  </a:ext>
                </a:extLst>
              </p:cNvPr>
              <p:cNvSpPr txBox="1"/>
              <p:nvPr/>
            </p:nvSpPr>
            <p:spPr>
              <a:xfrm>
                <a:off x="3428129" y="2323892"/>
                <a:ext cx="357188" cy="401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CAD9C54-B29D-6348-B6C0-5F3BF48C974D}"/>
                  </a:ext>
                </a:extLst>
              </p:cNvPr>
              <p:cNvSpPr txBox="1"/>
              <p:nvPr/>
            </p:nvSpPr>
            <p:spPr>
              <a:xfrm>
                <a:off x="3449066" y="3989527"/>
                <a:ext cx="357188" cy="401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40E59CD-FF3A-3E4C-8C99-230DE13E9BD8}"/>
                  </a:ext>
                </a:extLst>
              </p:cNvPr>
              <p:cNvSpPr txBox="1"/>
              <p:nvPr/>
            </p:nvSpPr>
            <p:spPr>
              <a:xfrm>
                <a:off x="4997425" y="2314705"/>
                <a:ext cx="357188" cy="401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</p:grp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7BCD7E8A-4A47-F04B-AF46-C28FE9ED2513}"/>
              </a:ext>
            </a:extLst>
          </p:cNvPr>
          <p:cNvSpPr txBox="1"/>
          <p:nvPr/>
        </p:nvSpPr>
        <p:spPr>
          <a:xfrm>
            <a:off x="6950830" y="1533434"/>
            <a:ext cx="428775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B69DF"/>
                </a:solidFill>
              </a:rPr>
              <a:t>Some Notation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EEF6E41-9418-0741-933B-347C6E4DFD3A}"/>
              </a:ext>
            </a:extLst>
          </p:cNvPr>
          <p:cNvCxnSpPr>
            <a:cxnSpLocks/>
          </p:cNvCxnSpPr>
          <p:nvPr/>
        </p:nvCxnSpPr>
        <p:spPr>
          <a:xfrm>
            <a:off x="7055154" y="1892572"/>
            <a:ext cx="1308183" cy="0"/>
          </a:xfrm>
          <a:prstGeom prst="line">
            <a:avLst/>
          </a:prstGeom>
          <a:ln>
            <a:solidFill>
              <a:srgbClr val="0B6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9C28A-475F-48AF-A182-7722652D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8" y="0"/>
            <a:ext cx="10850563" cy="1028699"/>
          </a:xfrm>
        </p:spPr>
        <p:txBody>
          <a:bodyPr/>
          <a:lstStyle/>
          <a:p>
            <a:r>
              <a:rPr lang="en-US" altLang="zh-CN" dirty="0"/>
              <a:t>Valuation Strategy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A2FF3-ED5C-4166-8C66-B412103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48641C-A745-744D-88C1-5D9EFAECC33D}"/>
              </a:ext>
            </a:extLst>
          </p:cNvPr>
          <p:cNvSpPr txBox="1"/>
          <p:nvPr/>
        </p:nvSpPr>
        <p:spPr>
          <a:xfrm>
            <a:off x="4075289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A60F503-8B5B-1C4B-B35F-1A52DCFE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3" y="5785385"/>
            <a:ext cx="1534983" cy="770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/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chemeClr val="bg1"/>
                    </a:solidFill>
                  </a:rPr>
                  <a:t> Calibration</a:t>
                </a:r>
              </a:p>
            </p:txBody>
          </p:sp>
        </mc:Choice>
        <mc:Fallback xmlns="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33C4623-3154-DE40-A6FC-779328544E1D}"/>
              </a:ext>
            </a:extLst>
          </p:cNvPr>
          <p:cNvGrpSpPr/>
          <p:nvPr/>
        </p:nvGrpSpPr>
        <p:grpSpPr>
          <a:xfrm>
            <a:off x="1548080" y="6071663"/>
            <a:ext cx="9095839" cy="432181"/>
            <a:chOff x="1159997" y="6081506"/>
            <a:chExt cx="9095839" cy="43218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6B2DE7E-E61A-9440-A571-F10CBC07CD11}"/>
                </a:ext>
              </a:extLst>
            </p:cNvPr>
            <p:cNvGrpSpPr/>
            <p:nvPr/>
          </p:nvGrpSpPr>
          <p:grpSpPr>
            <a:xfrm>
              <a:off x="1663007" y="6081506"/>
              <a:ext cx="8592829" cy="432181"/>
              <a:chOff x="1663007" y="6081506"/>
              <a:chExt cx="8592829" cy="432181"/>
            </a:xfrm>
          </p:grpSpPr>
          <p:sp>
            <p:nvSpPr>
              <p:cNvPr id="34" name="Chevron 33">
                <a:extLst>
                  <a:ext uri="{FF2B5EF4-FFF2-40B4-BE49-F238E27FC236}">
                    <a16:creationId xmlns:a16="http://schemas.microsoft.com/office/drawing/2014/main" id="{E158CF8F-07DC-B64B-83E5-1E3FE39B5E49}"/>
                  </a:ext>
                </a:extLst>
              </p:cNvPr>
              <p:cNvSpPr/>
              <p:nvPr/>
            </p:nvSpPr>
            <p:spPr>
              <a:xfrm>
                <a:off x="3360544" y="6141156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vron 34">
                <a:extLst>
                  <a:ext uri="{FF2B5EF4-FFF2-40B4-BE49-F238E27FC236}">
                    <a16:creationId xmlns:a16="http://schemas.microsoft.com/office/drawing/2014/main" id="{918C3FDB-D86A-DC4B-BD1D-23F74FFEC6F4}"/>
                  </a:ext>
                </a:extLst>
              </p:cNvPr>
              <p:cNvSpPr/>
              <p:nvPr/>
            </p:nvSpPr>
            <p:spPr>
              <a:xfrm>
                <a:off x="5058081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vron 35">
                <a:extLst>
                  <a:ext uri="{FF2B5EF4-FFF2-40B4-BE49-F238E27FC236}">
                    <a16:creationId xmlns:a16="http://schemas.microsoft.com/office/drawing/2014/main" id="{37234D5A-0E04-334C-B860-F5EE5EF35530}"/>
                  </a:ext>
                </a:extLst>
              </p:cNvPr>
              <p:cNvSpPr/>
              <p:nvPr/>
            </p:nvSpPr>
            <p:spPr>
              <a:xfrm>
                <a:off x="6755618" y="6141155"/>
                <a:ext cx="1802681" cy="372531"/>
              </a:xfrm>
              <a:prstGeom prst="chevron">
                <a:avLst/>
              </a:prstGeom>
              <a:solidFill>
                <a:srgbClr val="0B6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hevron 36">
                <a:extLst>
                  <a:ext uri="{FF2B5EF4-FFF2-40B4-BE49-F238E27FC236}">
                    <a16:creationId xmlns:a16="http://schemas.microsoft.com/office/drawing/2014/main" id="{F0B52BBB-BC45-7642-B0C8-B119E8FAF2A7}"/>
                  </a:ext>
                </a:extLst>
              </p:cNvPr>
              <p:cNvSpPr/>
              <p:nvPr/>
            </p:nvSpPr>
            <p:spPr>
              <a:xfrm>
                <a:off x="8453155" y="6141154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Pentagon 37">
                <a:extLst>
                  <a:ext uri="{FF2B5EF4-FFF2-40B4-BE49-F238E27FC236}">
                    <a16:creationId xmlns:a16="http://schemas.microsoft.com/office/drawing/2014/main" id="{70627080-69DD-0146-AD08-C3DB3F920183}"/>
                  </a:ext>
                </a:extLst>
              </p:cNvPr>
              <p:cNvSpPr/>
              <p:nvPr/>
            </p:nvSpPr>
            <p:spPr>
              <a:xfrm>
                <a:off x="1663007" y="6140490"/>
                <a:ext cx="1792587" cy="35061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iṩliḑè">
                <a:extLst>
                  <a:ext uri="{FF2B5EF4-FFF2-40B4-BE49-F238E27FC236}">
                    <a16:creationId xmlns:a16="http://schemas.microsoft.com/office/drawing/2014/main" id="{E13F2F79-D720-224D-B72A-3AA4F41CB3AE}"/>
                  </a:ext>
                </a:extLst>
              </p:cNvPr>
              <p:cNvSpPr txBox="1"/>
              <p:nvPr/>
            </p:nvSpPr>
            <p:spPr>
              <a:xfrm>
                <a:off x="2662431" y="6094668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2 Solution</a:t>
                </a:r>
              </a:p>
            </p:txBody>
          </p:sp>
          <p:sp>
            <p:nvSpPr>
              <p:cNvPr id="40" name="iṩliḑè">
                <a:extLst>
                  <a:ext uri="{FF2B5EF4-FFF2-40B4-BE49-F238E27FC236}">
                    <a16:creationId xmlns:a16="http://schemas.microsoft.com/office/drawing/2014/main" id="{79637A76-E5AB-494D-A014-D6875497D2C5}"/>
                  </a:ext>
                </a:extLst>
              </p:cNvPr>
              <p:cNvSpPr txBox="1"/>
              <p:nvPr/>
            </p:nvSpPr>
            <p:spPr>
              <a:xfrm>
                <a:off x="4770368" y="6083379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Model Construction</a:t>
                </a:r>
              </a:p>
            </p:txBody>
          </p:sp>
          <p:sp>
            <p:nvSpPr>
              <p:cNvPr id="57" name="iṩliḑè">
                <a:extLst>
                  <a:ext uri="{FF2B5EF4-FFF2-40B4-BE49-F238E27FC236}">
                    <a16:creationId xmlns:a16="http://schemas.microsoft.com/office/drawing/2014/main" id="{EB1596A5-834D-9948-A9E0-1A572711DB37}"/>
                  </a:ext>
                </a:extLst>
              </p:cNvPr>
              <p:cNvSpPr txBox="1"/>
              <p:nvPr/>
            </p:nvSpPr>
            <p:spPr>
              <a:xfrm>
                <a:off x="6225146" y="6081506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4 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Valuation Strategy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iṩliḑè">
                <a:extLst>
                  <a:ext uri="{FF2B5EF4-FFF2-40B4-BE49-F238E27FC236}">
                    <a16:creationId xmlns:a16="http://schemas.microsoft.com/office/drawing/2014/main" id="{1E1B5829-E8D9-CC47-98EE-EFC01D65F1CA}"/>
                  </a:ext>
                </a:extLst>
              </p:cNvPr>
              <p:cNvSpPr txBox="1"/>
              <p:nvPr/>
            </p:nvSpPr>
            <p:spPr>
              <a:xfrm>
                <a:off x="7975254" y="6094668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Sensitivity Analysis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iṩliḑè">
              <a:extLst>
                <a:ext uri="{FF2B5EF4-FFF2-40B4-BE49-F238E27FC236}">
                  <a16:creationId xmlns:a16="http://schemas.microsoft.com/office/drawing/2014/main" id="{BB8862E0-DB23-C544-BB84-0589F88B2053}"/>
                </a:ext>
              </a:extLst>
            </p:cNvPr>
            <p:cNvSpPr txBox="1"/>
            <p:nvPr/>
          </p:nvSpPr>
          <p:spPr>
            <a:xfrm>
              <a:off x="1159997" y="6083379"/>
              <a:ext cx="2037821" cy="36533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</a:rPr>
                <a:t>1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Client Objective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A1C39F0-C4A9-704A-856B-F8A867F255FC}"/>
              </a:ext>
            </a:extLst>
          </p:cNvPr>
          <p:cNvSpPr/>
          <p:nvPr/>
        </p:nvSpPr>
        <p:spPr>
          <a:xfrm>
            <a:off x="534458" y="1016705"/>
            <a:ext cx="494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Operating Policy based on Dynamic Threshold</a:t>
            </a:r>
            <a:endParaRPr lang="en-US" i="1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66F979F-D7F5-D549-B34F-5445A8B540FE}"/>
              </a:ext>
            </a:extLst>
          </p:cNvPr>
          <p:cNvGrpSpPr/>
          <p:nvPr/>
        </p:nvGrpSpPr>
        <p:grpSpPr>
          <a:xfrm>
            <a:off x="-864021" y="2120717"/>
            <a:ext cx="7632028" cy="2364257"/>
            <a:chOff x="-860148" y="1962211"/>
            <a:chExt cx="8350732" cy="2804788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8D6F65B-59F4-C24A-A00A-DE0438499CD5}"/>
                </a:ext>
              </a:extLst>
            </p:cNvPr>
            <p:cNvSpPr txBox="1"/>
            <p:nvPr/>
          </p:nvSpPr>
          <p:spPr>
            <a:xfrm>
              <a:off x="6751371" y="3364606"/>
              <a:ext cx="739213" cy="3286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T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64AB92C9-0278-5D4E-9ED4-6FDC1E5BFA89}"/>
                </a:ext>
              </a:extLst>
            </p:cNvPr>
            <p:cNvGrpSpPr/>
            <p:nvPr/>
          </p:nvGrpSpPr>
          <p:grpSpPr>
            <a:xfrm>
              <a:off x="-860148" y="1962211"/>
              <a:ext cx="8108993" cy="2804788"/>
              <a:chOff x="-744481" y="1998558"/>
              <a:chExt cx="8108993" cy="28047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iṩliḑè">
                    <a:extLst>
                      <a:ext uri="{FF2B5EF4-FFF2-40B4-BE49-F238E27FC236}">
                        <a16:creationId xmlns:a16="http://schemas.microsoft.com/office/drawing/2014/main" id="{32A2FE8C-321C-AA41-9E54-E37A54ADC643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314" y="2039735"/>
                    <a:ext cx="1604751" cy="365338"/>
                  </a:xfrm>
                  <a:prstGeom prst="rect">
                    <a:avLst/>
                  </a:prstGeom>
                  <a:noFill/>
                </p:spPr>
                <p:txBody>
                  <a:bodyPr wrap="none" lIns="90000" tIns="46800" rIns="90000" bIns="46800" anchor="b" anchorCtr="0">
                    <a:norm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d>
                          <m:dPr>
                            <m:ctrlP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a14:m>
                    <a:r>
                      <a:rPr lang="en-US" altLang="zh-CN" sz="1400" b="1" dirty="0">
                        <a:solidFill>
                          <a:schemeClr val="bg1"/>
                        </a:solidFill>
                      </a:rPr>
                      <a:t> for Power</a:t>
                    </a:r>
                  </a:p>
                </p:txBody>
              </p:sp>
            </mc:Choice>
            <mc:Fallback xmlns="">
              <p:sp>
                <p:nvSpPr>
                  <p:cNvPr id="176" name="iṩliḑè">
                    <a:extLst>
                      <a:ext uri="{FF2B5EF4-FFF2-40B4-BE49-F238E27FC236}">
                        <a16:creationId xmlns:a16="http://schemas.microsoft.com/office/drawing/2014/main" id="{32A2FE8C-321C-AA41-9E54-E37A54ADC6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2314" y="2039735"/>
                    <a:ext cx="1604751" cy="36533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78AC0C42-4152-914A-B805-EE9160150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489" y="3335186"/>
                <a:ext cx="53887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A292964-7819-2347-A146-D038612C8A52}"/>
                  </a:ext>
                </a:extLst>
              </p:cNvPr>
              <p:cNvCxnSpPr/>
              <p:nvPr/>
            </p:nvCxnSpPr>
            <p:spPr>
              <a:xfrm>
                <a:off x="1698489" y="3226330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58C3BB4-EF83-874B-A4CE-635E0CA51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1378" y="3226330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590E5E0-0EB3-CA46-BF8F-864D822EF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924" y="3226331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8617E49-ED3B-9C46-BEE9-53101761B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922" y="3226329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9C1BA6B-BCC2-6441-BF36-7AFD288D4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9267" y="3226329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7F4E6D25-9EA4-764A-8FC7-8505B5E0B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1125" y="3226331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EBA9144-F84B-F049-AB12-B81EB1800CC3}"/>
                  </a:ext>
                </a:extLst>
              </p:cNvPr>
              <p:cNvSpPr txBox="1"/>
              <p:nvPr/>
            </p:nvSpPr>
            <p:spPr>
              <a:xfrm>
                <a:off x="2904935" y="3082732"/>
                <a:ext cx="357188" cy="4016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B69DF"/>
                    </a:solidFill>
                  </a:rPr>
                  <a:t>…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2F03CA9-D5C1-A04B-8540-1CEBBC5102D8}"/>
                  </a:ext>
                </a:extLst>
              </p:cNvPr>
              <p:cNvSpPr txBox="1"/>
              <p:nvPr/>
            </p:nvSpPr>
            <p:spPr>
              <a:xfrm>
                <a:off x="5596602" y="3082732"/>
                <a:ext cx="357188" cy="4016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B69DF"/>
                    </a:solidFill>
                  </a:rPr>
                  <a:t>…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EFBA35F-7D34-AF4D-8DB1-7BC1D0AEBD2A}"/>
                  </a:ext>
                </a:extLst>
              </p:cNvPr>
              <p:cNvSpPr txBox="1"/>
              <p:nvPr/>
            </p:nvSpPr>
            <p:spPr>
              <a:xfrm>
                <a:off x="1578409" y="3396437"/>
                <a:ext cx="357188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84FCBAC-5EB1-584E-9130-181C675940C8}"/>
                  </a:ext>
                </a:extLst>
              </p:cNvPr>
              <p:cNvSpPr txBox="1"/>
              <p:nvPr/>
            </p:nvSpPr>
            <p:spPr>
              <a:xfrm>
                <a:off x="2343387" y="3396924"/>
                <a:ext cx="357188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AFFD7D9-10C6-B24D-A752-EFEBE8987033}"/>
                  </a:ext>
                </a:extLst>
              </p:cNvPr>
              <p:cNvSpPr txBox="1"/>
              <p:nvPr/>
            </p:nvSpPr>
            <p:spPr>
              <a:xfrm>
                <a:off x="3492248" y="3396437"/>
                <a:ext cx="739213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t-1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CE0BB663-4F70-7247-AA05-575C48ED5761}"/>
                  </a:ext>
                </a:extLst>
              </p:cNvPr>
              <p:cNvSpPr txBox="1"/>
              <p:nvPr/>
            </p:nvSpPr>
            <p:spPr>
              <a:xfrm>
                <a:off x="4223613" y="3386036"/>
                <a:ext cx="739213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t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B2716580-5199-6046-98AE-FDEF2EFDA9F8}"/>
                  </a:ext>
                </a:extLst>
              </p:cNvPr>
              <p:cNvSpPr txBox="1"/>
              <p:nvPr/>
            </p:nvSpPr>
            <p:spPr>
              <a:xfrm>
                <a:off x="4899780" y="3386036"/>
                <a:ext cx="739213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t+1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5EF77B7-7A4C-184E-A615-040A96D5889B}"/>
                  </a:ext>
                </a:extLst>
              </p:cNvPr>
              <p:cNvSpPr txBox="1"/>
              <p:nvPr/>
            </p:nvSpPr>
            <p:spPr>
              <a:xfrm>
                <a:off x="6086131" y="3386036"/>
                <a:ext cx="739213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T-1</a:t>
                </a:r>
              </a:p>
            </p:txBody>
          </p: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C6D2A2AD-9396-E448-805F-C465FB12246D}"/>
                  </a:ext>
                </a:extLst>
              </p:cNvPr>
              <p:cNvGrpSpPr/>
              <p:nvPr/>
            </p:nvGrpSpPr>
            <p:grpSpPr>
              <a:xfrm>
                <a:off x="1460141" y="3656027"/>
                <a:ext cx="555171" cy="1119606"/>
                <a:chOff x="6069918" y="3103124"/>
                <a:chExt cx="555171" cy="1119606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CD2D17C2-09AA-7F4F-9DBC-1B9EBE487FD9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E4ED5925-9AD1-0D4D-8D16-3A10BB783B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E4ED5925-9AD1-0D4D-8D16-3A10BB783B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3" name="iṩliḑè">
                <a:extLst>
                  <a:ext uri="{FF2B5EF4-FFF2-40B4-BE49-F238E27FC236}">
                    <a16:creationId xmlns:a16="http://schemas.microsoft.com/office/drawing/2014/main" id="{64DC80AC-AE16-6D4E-8E60-3FBB7BF46E3A}"/>
                  </a:ext>
                </a:extLst>
              </p:cNvPr>
              <p:cNvSpPr txBox="1"/>
              <p:nvPr/>
            </p:nvSpPr>
            <p:spPr>
              <a:xfrm>
                <a:off x="-744481" y="3997552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rgbClr val="0B69DF"/>
                    </a:solidFill>
                  </a:rPr>
                  <a:t>State</a:t>
                </a:r>
                <a:endParaRPr lang="en-US" altLang="zh-CN" sz="1400" b="1" dirty="0">
                  <a:solidFill>
                    <a:srgbClr val="0B69DF"/>
                  </a:solidFill>
                </a:endParaRPr>
              </a:p>
            </p:txBody>
          </p:sp>
          <p:sp>
            <p:nvSpPr>
              <p:cNvPr id="194" name="iṩliḑè">
                <a:extLst>
                  <a:ext uri="{FF2B5EF4-FFF2-40B4-BE49-F238E27FC236}">
                    <a16:creationId xmlns:a16="http://schemas.microsoft.com/office/drawing/2014/main" id="{A553BA27-03E7-804D-AE07-0276F5D5F5FF}"/>
                  </a:ext>
                </a:extLst>
              </p:cNvPr>
              <p:cNvSpPr txBox="1"/>
              <p:nvPr/>
            </p:nvSpPr>
            <p:spPr>
              <a:xfrm>
                <a:off x="-657395" y="2376592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rgbClr val="0B69DF"/>
                    </a:solidFill>
                  </a:rPr>
                  <a:t>Action</a:t>
                </a:r>
                <a:endParaRPr lang="en-US" altLang="zh-CN" sz="1400" b="1" dirty="0">
                  <a:solidFill>
                    <a:srgbClr val="0B69DF"/>
                  </a:solidFill>
                </a:endParaRPr>
              </a:p>
            </p:txBody>
          </p: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EF2BB159-0DFF-2A44-9ABF-BD757D80BE1A}"/>
                  </a:ext>
                </a:extLst>
              </p:cNvPr>
              <p:cNvGrpSpPr/>
              <p:nvPr/>
            </p:nvGrpSpPr>
            <p:grpSpPr>
              <a:xfrm>
                <a:off x="1479417" y="2059814"/>
                <a:ext cx="555171" cy="1133637"/>
                <a:chOff x="6089194" y="1506911"/>
                <a:chExt cx="555171" cy="1133637"/>
              </a:xfrm>
            </p:grpSpPr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AFD9B8F8-F923-EE4A-83AF-47563992944F}"/>
                    </a:ext>
                  </a:extLst>
                </p:cNvPr>
                <p:cNvSpPr/>
                <p:nvPr/>
              </p:nvSpPr>
              <p:spPr>
                <a:xfrm>
                  <a:off x="6113612" y="1506911"/>
                  <a:ext cx="459831" cy="110154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A8F5742E-D232-F641-8E7B-231E1D5918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9194" y="1506912"/>
                      <a:ext cx="555171" cy="11336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A8F5742E-D232-F641-8E7B-231E1D5918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9194" y="1506912"/>
                      <a:ext cx="555171" cy="113363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E5D7057A-394F-7E43-9CC8-12DDD08E0934}"/>
                  </a:ext>
                </a:extLst>
              </p:cNvPr>
              <p:cNvGrpSpPr/>
              <p:nvPr/>
            </p:nvGrpSpPr>
            <p:grpSpPr>
              <a:xfrm>
                <a:off x="2215222" y="2048757"/>
                <a:ext cx="555171" cy="1131431"/>
                <a:chOff x="6089194" y="1506911"/>
                <a:chExt cx="555171" cy="1131431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B9C2CCE0-8E3F-3F4A-A3AA-DDD426E64819}"/>
                    </a:ext>
                  </a:extLst>
                </p:cNvPr>
                <p:cNvSpPr/>
                <p:nvPr/>
              </p:nvSpPr>
              <p:spPr>
                <a:xfrm>
                  <a:off x="6113612" y="1506911"/>
                  <a:ext cx="459831" cy="110154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8002A820-D723-724B-B6E4-D6F32BF66B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9194" y="1506912"/>
                      <a:ext cx="555171" cy="11314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8002A820-D723-724B-B6E4-D6F32BF66B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9194" y="1506912"/>
                      <a:ext cx="555171" cy="113143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29A463D4-1203-974D-8BAF-0E3AD4222567}"/>
                  </a:ext>
                </a:extLst>
              </p:cNvPr>
              <p:cNvGrpSpPr/>
              <p:nvPr/>
            </p:nvGrpSpPr>
            <p:grpSpPr>
              <a:xfrm>
                <a:off x="2203992" y="3655027"/>
                <a:ext cx="555171" cy="1119606"/>
                <a:chOff x="6069918" y="3103124"/>
                <a:chExt cx="555171" cy="1119606"/>
              </a:xfrm>
            </p:grpSpPr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B65132A3-FF1B-9540-AE19-04DDB5E8A750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BB41BBBD-8DC3-4B4A-9CE1-6843738178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BB41BBBD-8DC3-4B4A-9CE1-6843738178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A0AD684E-ED04-0D46-A04D-74F10DF0D630}"/>
                  </a:ext>
                </a:extLst>
              </p:cNvPr>
              <p:cNvGrpSpPr/>
              <p:nvPr/>
            </p:nvGrpSpPr>
            <p:grpSpPr>
              <a:xfrm>
                <a:off x="4175506" y="2010890"/>
                <a:ext cx="555171" cy="1131431"/>
                <a:chOff x="6089194" y="1506911"/>
                <a:chExt cx="555171" cy="1131431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99BBC0AB-C7D2-1946-BF33-096E8FBF35DA}"/>
                    </a:ext>
                  </a:extLst>
                </p:cNvPr>
                <p:cNvSpPr/>
                <p:nvPr/>
              </p:nvSpPr>
              <p:spPr>
                <a:xfrm>
                  <a:off x="6113612" y="1506911"/>
                  <a:ext cx="459831" cy="110154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C3A3E837-0CA6-9E4A-8925-4FF93ABAFB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9194" y="1506912"/>
                      <a:ext cx="555171" cy="11314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C3A3E837-0CA6-9E4A-8925-4FF93ABAFB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9194" y="1506912"/>
                      <a:ext cx="555171" cy="113143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C62920C7-9337-C345-9F29-F4689646DA82}"/>
                  </a:ext>
                </a:extLst>
              </p:cNvPr>
              <p:cNvGrpSpPr/>
              <p:nvPr/>
            </p:nvGrpSpPr>
            <p:grpSpPr>
              <a:xfrm>
                <a:off x="4162375" y="3644141"/>
                <a:ext cx="555171" cy="1119606"/>
                <a:chOff x="6069918" y="3103124"/>
                <a:chExt cx="555171" cy="1119606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89507CEE-B9CA-C744-ADFE-E44F2220021B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F8E9BF81-D34B-C743-90FE-4168C2440F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F8E9BF81-D34B-C743-90FE-4168C2440F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5DC585C3-1CF8-F64F-A4E6-8C12CC14BA1E}"/>
                  </a:ext>
                </a:extLst>
              </p:cNvPr>
              <p:cNvGrpSpPr/>
              <p:nvPr/>
            </p:nvGrpSpPr>
            <p:grpSpPr>
              <a:xfrm>
                <a:off x="4893740" y="3644141"/>
                <a:ext cx="555171" cy="1119606"/>
                <a:chOff x="6069918" y="3103124"/>
                <a:chExt cx="555171" cy="1119606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697436AD-E176-9047-8923-A0E6685986B4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4C8D3AE0-0287-6846-94EF-9309DDFE98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4C8D3AE0-0287-6846-94EF-9309DDFE98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050C32B1-43D9-4046-AEFD-E58C79465DC5}"/>
                  </a:ext>
                </a:extLst>
              </p:cNvPr>
              <p:cNvSpPr/>
              <p:nvPr/>
            </p:nvSpPr>
            <p:spPr>
              <a:xfrm>
                <a:off x="3383150" y="2010890"/>
                <a:ext cx="459831" cy="1101546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8592603-3603-424D-9498-A8449920A727}"/>
                  </a:ext>
                </a:extLst>
              </p:cNvPr>
              <p:cNvSpPr/>
              <p:nvPr/>
            </p:nvSpPr>
            <p:spPr>
              <a:xfrm>
                <a:off x="3415625" y="3701800"/>
                <a:ext cx="459831" cy="110154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19A1048B-9879-B143-8C57-C9B1D2DD7E49}"/>
                  </a:ext>
                </a:extLst>
              </p:cNvPr>
              <p:cNvSpPr/>
              <p:nvPr/>
            </p:nvSpPr>
            <p:spPr>
              <a:xfrm>
                <a:off x="4946104" y="2010890"/>
                <a:ext cx="459831" cy="1101546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B7B9FB7-3F21-7A4C-9D08-8028EA018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6927" y="3237215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BF4C913B-4244-AB4D-A0C7-8A4E1FAA6CE8}"/>
                  </a:ext>
                </a:extLst>
              </p:cNvPr>
              <p:cNvGrpSpPr/>
              <p:nvPr/>
            </p:nvGrpSpPr>
            <p:grpSpPr>
              <a:xfrm>
                <a:off x="6124218" y="1998558"/>
                <a:ext cx="555171" cy="1131811"/>
                <a:chOff x="6089194" y="1506911"/>
                <a:chExt cx="555171" cy="1131811"/>
              </a:xfrm>
            </p:grpSpPr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89089CE-90F3-DE49-A3B7-1A203786AF40}"/>
                    </a:ext>
                  </a:extLst>
                </p:cNvPr>
                <p:cNvSpPr/>
                <p:nvPr/>
              </p:nvSpPr>
              <p:spPr>
                <a:xfrm>
                  <a:off x="6113612" y="1506911"/>
                  <a:ext cx="459831" cy="110154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6" name="TextBox 215">
                      <a:extLst>
                        <a:ext uri="{FF2B5EF4-FFF2-40B4-BE49-F238E27FC236}">
                          <a16:creationId xmlns:a16="http://schemas.microsoft.com/office/drawing/2014/main" id="{0A08234F-1716-BE42-B831-596CB392E4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9194" y="1506912"/>
                      <a:ext cx="555171" cy="11318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6" name="TextBox 215">
                      <a:extLst>
                        <a:ext uri="{FF2B5EF4-FFF2-40B4-BE49-F238E27FC236}">
                          <a16:creationId xmlns:a16="http://schemas.microsoft.com/office/drawing/2014/main" id="{0A08234F-1716-BE42-B831-596CB392E4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9194" y="1506912"/>
                      <a:ext cx="555171" cy="11318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1D158A0A-03DC-5545-804F-6384BBFD1771}"/>
                  </a:ext>
                </a:extLst>
              </p:cNvPr>
              <p:cNvGrpSpPr/>
              <p:nvPr/>
            </p:nvGrpSpPr>
            <p:grpSpPr>
              <a:xfrm>
                <a:off x="6085951" y="3644141"/>
                <a:ext cx="555171" cy="1119606"/>
                <a:chOff x="6047966" y="3103124"/>
                <a:chExt cx="555171" cy="1119606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E48E9EBA-FCBE-C445-A9BD-D46FA4F4A2F5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4" name="TextBox 213">
                      <a:extLst>
                        <a:ext uri="{FF2B5EF4-FFF2-40B4-BE49-F238E27FC236}">
                          <a16:creationId xmlns:a16="http://schemas.microsoft.com/office/drawing/2014/main" id="{5554B69C-00A4-EA43-A785-AF59E931D9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47966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14" name="TextBox 213">
                      <a:extLst>
                        <a:ext uri="{FF2B5EF4-FFF2-40B4-BE49-F238E27FC236}">
                          <a16:creationId xmlns:a16="http://schemas.microsoft.com/office/drawing/2014/main" id="{5554B69C-00A4-EA43-A785-AF59E931D92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7966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DFEEB816-83B8-8348-80A1-5A1AFCC6CA61}"/>
                  </a:ext>
                </a:extLst>
              </p:cNvPr>
              <p:cNvGrpSpPr/>
              <p:nvPr/>
            </p:nvGrpSpPr>
            <p:grpSpPr>
              <a:xfrm>
                <a:off x="6809341" y="3631956"/>
                <a:ext cx="555171" cy="1119606"/>
                <a:chOff x="6069918" y="3103124"/>
                <a:chExt cx="555171" cy="1119606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A570CBEA-CE7F-9247-B5C2-06837DE7E863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42BE7A0C-051B-6644-8D80-6ABA4F615F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42BE7A0C-051B-6644-8D80-6ABA4F615F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3319CF1-1ED4-1249-AAC9-28866110E9E8}"/>
                  </a:ext>
                </a:extLst>
              </p:cNvPr>
              <p:cNvSpPr txBox="1"/>
              <p:nvPr/>
            </p:nvSpPr>
            <p:spPr>
              <a:xfrm>
                <a:off x="3428129" y="2323892"/>
                <a:ext cx="357188" cy="401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89361D88-79DA-E248-913F-9F1163C1ED5E}"/>
                  </a:ext>
                </a:extLst>
              </p:cNvPr>
              <p:cNvSpPr txBox="1"/>
              <p:nvPr/>
            </p:nvSpPr>
            <p:spPr>
              <a:xfrm>
                <a:off x="3449066" y="3989527"/>
                <a:ext cx="357188" cy="401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10581656-398F-BB40-96A3-2B32B7B2B8D2}"/>
                  </a:ext>
                </a:extLst>
              </p:cNvPr>
              <p:cNvSpPr txBox="1"/>
              <p:nvPr/>
            </p:nvSpPr>
            <p:spPr>
              <a:xfrm>
                <a:off x="4997425" y="2314705"/>
                <a:ext cx="357188" cy="401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727216-4DFD-9744-A77F-EFDA411C66E9}"/>
              </a:ext>
            </a:extLst>
          </p:cNvPr>
          <p:cNvCxnSpPr>
            <a:cxnSpLocks/>
          </p:cNvCxnSpPr>
          <p:nvPr/>
        </p:nvCxnSpPr>
        <p:spPr>
          <a:xfrm>
            <a:off x="3978320" y="2923115"/>
            <a:ext cx="369607" cy="8055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9FA5087-DEA7-C64A-9001-CE2232FD784E}"/>
              </a:ext>
            </a:extLst>
          </p:cNvPr>
          <p:cNvCxnSpPr>
            <a:cxnSpLocks/>
          </p:cNvCxnSpPr>
          <p:nvPr/>
        </p:nvCxnSpPr>
        <p:spPr>
          <a:xfrm flipV="1">
            <a:off x="3948945" y="3751479"/>
            <a:ext cx="462462" cy="195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2EB5EC-7A3F-F04E-A29C-C44DA6DC3AE4}"/>
              </a:ext>
            </a:extLst>
          </p:cNvPr>
          <p:cNvCxnSpPr/>
          <p:nvPr/>
        </p:nvCxnSpPr>
        <p:spPr>
          <a:xfrm>
            <a:off x="3978319" y="4023605"/>
            <a:ext cx="369607" cy="0"/>
          </a:xfrm>
          <a:prstGeom prst="straightConnector1">
            <a:avLst/>
          </a:prstGeom>
          <a:ln w="19050">
            <a:solidFill>
              <a:srgbClr val="258A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55A0F5-4ABC-BF4C-9F26-A62B09999FA6}"/>
              </a:ext>
            </a:extLst>
          </p:cNvPr>
          <p:cNvCxnSpPr>
            <a:cxnSpLocks/>
          </p:cNvCxnSpPr>
          <p:nvPr/>
        </p:nvCxnSpPr>
        <p:spPr>
          <a:xfrm flipV="1">
            <a:off x="3956517" y="4058293"/>
            <a:ext cx="462462" cy="211395"/>
          </a:xfrm>
          <a:prstGeom prst="straightConnector1">
            <a:avLst/>
          </a:prstGeom>
          <a:ln w="19050">
            <a:solidFill>
              <a:srgbClr val="258A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E7E75C5E-845F-2641-8024-F39CC0F153C0}"/>
              </a:ext>
            </a:extLst>
          </p:cNvPr>
          <p:cNvSpPr txBox="1"/>
          <p:nvPr/>
        </p:nvSpPr>
        <p:spPr>
          <a:xfrm>
            <a:off x="7005259" y="1197349"/>
            <a:ext cx="428775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B69DF"/>
                </a:solidFill>
              </a:rPr>
              <a:t>System Dynamics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DFAF02-A1AC-5049-941A-7B10D8A9CB19}"/>
              </a:ext>
            </a:extLst>
          </p:cNvPr>
          <p:cNvCxnSpPr/>
          <p:nvPr/>
        </p:nvCxnSpPr>
        <p:spPr>
          <a:xfrm>
            <a:off x="7104288" y="1551129"/>
            <a:ext cx="1555445" cy="0"/>
          </a:xfrm>
          <a:prstGeom prst="line">
            <a:avLst/>
          </a:prstGeom>
          <a:ln>
            <a:solidFill>
              <a:srgbClr val="0B6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9AC32F6-BDE4-C648-BEA6-E38AAD5D868E}"/>
                  </a:ext>
                </a:extLst>
              </p:cNvPr>
              <p:cNvSpPr txBox="1"/>
              <p:nvPr/>
            </p:nvSpPr>
            <p:spPr>
              <a:xfrm>
                <a:off x="7029068" y="1560531"/>
                <a:ext cx="2523294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/>
                  <a:t>At stage t,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) known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9AC32F6-BDE4-C648-BEA6-E38AAD5D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068" y="1560531"/>
                <a:ext cx="2523294" cy="37555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DEDF27F-FF6E-CC42-8029-464FE4FF6179}"/>
              </a:ext>
            </a:extLst>
          </p:cNvPr>
          <p:cNvGrpSpPr/>
          <p:nvPr/>
        </p:nvGrpSpPr>
        <p:grpSpPr>
          <a:xfrm>
            <a:off x="7502384" y="2156735"/>
            <a:ext cx="2331885" cy="1776879"/>
            <a:chOff x="7502384" y="2156735"/>
            <a:chExt cx="2331885" cy="1776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9936465-6321-A248-B4DF-BC24315DCE17}"/>
                    </a:ext>
                  </a:extLst>
                </p:cNvPr>
                <p:cNvSpPr txBox="1"/>
                <p:nvPr/>
              </p:nvSpPr>
              <p:spPr>
                <a:xfrm>
                  <a:off x="7671672" y="2156735"/>
                  <a:ext cx="1217007" cy="438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p>
                      </m:sSubSup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𝑓𝑓</m:t>
                          </m:r>
                        </m:sup>
                      </m:sSubSup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9936465-6321-A248-B4DF-BC24315DCE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672" y="2156735"/>
                  <a:ext cx="1217007" cy="438518"/>
                </a:xfrm>
                <a:prstGeom prst="rect">
                  <a:avLst/>
                </a:prstGeom>
                <a:blipFill>
                  <a:blip r:embed="rId16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9C7C8C-384C-C64D-8333-3096970428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3091" y="2592811"/>
              <a:ext cx="1" cy="409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D3BA49E-4139-7044-838A-BF283EC0C99E}"/>
                    </a:ext>
                  </a:extLst>
                </p:cNvPr>
                <p:cNvSpPr txBox="1"/>
                <p:nvPr/>
              </p:nvSpPr>
              <p:spPr>
                <a:xfrm>
                  <a:off x="8153768" y="2568636"/>
                  <a:ext cx="1680501" cy="37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400" dirty="0"/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 &amp;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D3BA49E-4139-7044-838A-BF283EC0C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768" y="2568636"/>
                  <a:ext cx="1680501" cy="375552"/>
                </a:xfrm>
                <a:prstGeom prst="rect">
                  <a:avLst/>
                </a:prstGeom>
                <a:blipFill>
                  <a:blip r:embed="rId17"/>
                  <a:stretch>
                    <a:fillRect l="-752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6AEC0B6-086C-7B45-85A0-DAC6B6FE7DCD}"/>
                    </a:ext>
                  </a:extLst>
                </p:cNvPr>
                <p:cNvSpPr txBox="1"/>
                <p:nvPr/>
              </p:nvSpPr>
              <p:spPr>
                <a:xfrm>
                  <a:off x="7828990" y="2886867"/>
                  <a:ext cx="728201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6AEC0B6-086C-7B45-85A0-DAC6B6FE7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990" y="2886867"/>
                  <a:ext cx="728201" cy="4154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CC6C25F-1610-244C-9ACC-4351F79665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4028" y="3231169"/>
              <a:ext cx="1" cy="409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8AA36C8-CD5C-B344-AD63-632B5668372F}"/>
                    </a:ext>
                  </a:extLst>
                </p:cNvPr>
                <p:cNvSpPr txBox="1"/>
                <p:nvPr/>
              </p:nvSpPr>
              <p:spPr>
                <a:xfrm>
                  <a:off x="8207051" y="3192516"/>
                  <a:ext cx="778345" cy="37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400" dirty="0"/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8AA36C8-CD5C-B344-AD63-632B56683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051" y="3192516"/>
                  <a:ext cx="778345" cy="375552"/>
                </a:xfrm>
                <a:prstGeom prst="rect">
                  <a:avLst/>
                </a:prstGeom>
                <a:blipFill>
                  <a:blip r:embed="rId19"/>
                  <a:stretch>
                    <a:fillRect l="-1587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23D85DA-1352-8E49-B4CC-BB99EF7C477F}"/>
                    </a:ext>
                  </a:extLst>
                </p:cNvPr>
                <p:cNvSpPr txBox="1"/>
                <p:nvPr/>
              </p:nvSpPr>
              <p:spPr>
                <a:xfrm>
                  <a:off x="7844697" y="3518116"/>
                  <a:ext cx="728201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23D85DA-1352-8E49-B4CC-BB99EF7C4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4697" y="3518116"/>
                  <a:ext cx="728201" cy="41549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E4E048F-949F-0C49-93C5-B47C476946E2}"/>
                    </a:ext>
                  </a:extLst>
                </p:cNvPr>
                <p:cNvSpPr txBox="1"/>
                <p:nvPr/>
              </p:nvSpPr>
              <p:spPr>
                <a:xfrm>
                  <a:off x="7502384" y="3178481"/>
                  <a:ext cx="53151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·)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E4E048F-949F-0C49-93C5-B47C47694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384" y="3178481"/>
                  <a:ext cx="531510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073C6E-0787-B84D-A398-C7D7BE60A38D}"/>
                </a:ext>
              </a:extLst>
            </p:cNvPr>
            <p:cNvCxnSpPr>
              <a:cxnSpLocks/>
            </p:cNvCxnSpPr>
            <p:nvPr/>
          </p:nvCxnSpPr>
          <p:spPr>
            <a:xfrm>
              <a:off x="7965172" y="3416312"/>
              <a:ext cx="1515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BB15BD-49DD-B046-B532-0099D2EE4588}"/>
              </a:ext>
            </a:extLst>
          </p:cNvPr>
          <p:cNvGrpSpPr/>
          <p:nvPr/>
        </p:nvGrpSpPr>
        <p:grpSpPr>
          <a:xfrm>
            <a:off x="9481969" y="2318328"/>
            <a:ext cx="1790366" cy="1080784"/>
            <a:chOff x="9256877" y="2397183"/>
            <a:chExt cx="1790366" cy="1080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ED80DB8-989C-9440-8450-5D3F1DAD5AF6}"/>
                    </a:ext>
                  </a:extLst>
                </p:cNvPr>
                <p:cNvSpPr txBox="1"/>
                <p:nvPr/>
              </p:nvSpPr>
              <p:spPr>
                <a:xfrm>
                  <a:off x="9256877" y="2749317"/>
                  <a:ext cx="63523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258A8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258A8F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258A8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0" smtClean="0">
                            <a:solidFill>
                              <a:srgbClr val="258A8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0" smtClean="0">
                            <a:solidFill>
                              <a:srgbClr val="258A8F"/>
                            </a:solidFill>
                            <a:latin typeface="Cambria Math" panose="02040503050406030204" pitchFamily="18" charset="0"/>
                          </a:rPr>
                          <m:t>·)</m:t>
                        </m:r>
                      </m:oMath>
                    </m:oMathPara>
                  </a14:m>
                  <a:endParaRPr lang="en-US" sz="1400" dirty="0">
                    <a:solidFill>
                      <a:srgbClr val="258A8F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ED80DB8-989C-9440-8450-5D3F1DAD5A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6877" y="2749317"/>
                  <a:ext cx="635230" cy="4154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89D7258-8855-9740-9AAD-0A548AB67780}"/>
                </a:ext>
              </a:extLst>
            </p:cNvPr>
            <p:cNvGrpSpPr/>
            <p:nvPr/>
          </p:nvGrpSpPr>
          <p:grpSpPr>
            <a:xfrm>
              <a:off x="9415752" y="2397183"/>
              <a:ext cx="1631491" cy="1080784"/>
              <a:chOff x="9415752" y="2397183"/>
              <a:chExt cx="1631491" cy="10807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5EDD9F6-6C67-5C47-814B-D1514FD6DA08}"/>
                      </a:ext>
                    </a:extLst>
                  </p:cNvPr>
                  <p:cNvSpPr txBox="1"/>
                  <p:nvPr/>
                </p:nvSpPr>
                <p:spPr>
                  <a:xfrm>
                    <a:off x="9415752" y="2397183"/>
                    <a:ext cx="1217007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5EDD9F6-6C67-5C47-814B-D1514FD6DA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5752" y="2397183"/>
                    <a:ext cx="1217007" cy="415498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EEDE4224-A6E4-4041-AECC-42EAD69CDA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16320" y="2768413"/>
                <a:ext cx="1" cy="40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89BE088-F084-CE49-A267-EAF28A2E6FF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24549" y="2742937"/>
                    <a:ext cx="1022694" cy="3755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sz="1400" dirty="0"/>
                      <a:t>+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89BE088-F084-CE49-A267-EAF28A2E6F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4549" y="2742937"/>
                    <a:ext cx="1022694" cy="37555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22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62639765-8DB2-EB46-A5C2-932A3B22D5CE}"/>
                      </a:ext>
                    </a:extLst>
                  </p:cNvPr>
                  <p:cNvSpPr txBox="1"/>
                  <p:nvPr/>
                </p:nvSpPr>
                <p:spPr>
                  <a:xfrm>
                    <a:off x="9652219" y="3062469"/>
                    <a:ext cx="728201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62639765-8DB2-EB46-A5C2-932A3B22D5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2219" y="3062469"/>
                    <a:ext cx="728201" cy="415498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7E747607-DB21-8242-BCBE-CB819CA06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9146" y="2986237"/>
                <a:ext cx="151511" cy="0"/>
              </a:xfrm>
              <a:prstGeom prst="straightConnector1">
                <a:avLst/>
              </a:prstGeom>
              <a:ln>
                <a:solidFill>
                  <a:srgbClr val="258A8F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0FD27CD-5D2B-FB4C-AAE7-78CB30D092B3}"/>
                  </a:ext>
                </a:extLst>
              </p:cNvPr>
              <p:cNvSpPr txBox="1"/>
              <p:nvPr/>
            </p:nvSpPr>
            <p:spPr>
              <a:xfrm>
                <a:off x="7137965" y="4410539"/>
                <a:ext cx="3370557" cy="3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[0]</m:t>
                    </m:r>
                    <m:r>
                      <a:rPr lang="en-US" altLang="zh-CN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=</a:t>
                </a: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0FD27CD-5D2B-FB4C-AAE7-78CB30D09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965" y="4410539"/>
                <a:ext cx="3370557" cy="335092"/>
              </a:xfrm>
              <a:prstGeom prst="rect">
                <a:avLst/>
              </a:prstGeom>
              <a:blipFill>
                <a:blip r:embed="rId2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5776BE18-646E-F14B-9934-DEAFF47D7E6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622970" y="4154376"/>
            <a:ext cx="2885145" cy="9002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5C98DBD-3B69-924B-BF04-2382BA050FD4}"/>
                  </a:ext>
                </a:extLst>
              </p:cNvPr>
              <p:cNvSpPr txBox="1"/>
              <p:nvPr/>
            </p:nvSpPr>
            <p:spPr>
              <a:xfrm>
                <a:off x="7143701" y="5019953"/>
                <a:ext cx="4226351" cy="612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rgbClr val="258A8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258A8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200" i="1">
                            <a:solidFill>
                              <a:srgbClr val="258A8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0" smtClean="0">
                        <a:solidFill>
                          <a:srgbClr val="258A8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258A8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258A8F"/>
                            </a:solidFill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258A8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1200" b="0" i="0" smtClean="0">
                        <a:solidFill>
                          <a:srgbClr val="258A8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258A8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258A8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258A8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200" b="0" i="0" smtClean="0">
                        <a:solidFill>
                          <a:srgbClr val="258A8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258A8F"/>
                    </a:solidFill>
                  </a:rPr>
                  <a:t> </a:t>
                </a:r>
                <a:r>
                  <a:rPr lang="en-US" sz="1200" dirty="0"/>
                  <a:t>: represent the combination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/>
                  <a:t>	          of Gas and Power process  </a:t>
                </a: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5C98DBD-3B69-924B-BF04-2382BA050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01" y="5019953"/>
                <a:ext cx="4226351" cy="612091"/>
              </a:xfrm>
              <a:prstGeom prst="rect">
                <a:avLst/>
              </a:prstGeom>
              <a:blipFill>
                <a:blip r:embed="rId28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471D467C-F2BB-3D4C-89EA-2CF1BE30E598}"/>
              </a:ext>
            </a:extLst>
          </p:cNvPr>
          <p:cNvSpPr/>
          <p:nvPr/>
        </p:nvSpPr>
        <p:spPr>
          <a:xfrm>
            <a:off x="6791816" y="4588971"/>
            <a:ext cx="237252" cy="65314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42AD2B3-4FC3-BB49-9573-AC574F1794AF}"/>
              </a:ext>
            </a:extLst>
          </p:cNvPr>
          <p:cNvSpPr txBox="1"/>
          <p:nvPr/>
        </p:nvSpPr>
        <p:spPr>
          <a:xfrm>
            <a:off x="5404944" y="4690751"/>
            <a:ext cx="428775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Law of Motion</a:t>
            </a:r>
          </a:p>
        </p:txBody>
      </p:sp>
    </p:spTree>
    <p:extLst>
      <p:ext uri="{BB962C8B-B14F-4D97-AF65-F5344CB8AC3E}">
        <p14:creationId xmlns:p14="http://schemas.microsoft.com/office/powerpoint/2010/main" val="168229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8" grpId="0"/>
      <p:bldP spid="3" grpId="0" animBg="1"/>
      <p:bldP spid="1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9C28A-475F-48AF-A182-7722652D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8" y="0"/>
            <a:ext cx="10850563" cy="1028699"/>
          </a:xfrm>
        </p:spPr>
        <p:txBody>
          <a:bodyPr/>
          <a:lstStyle/>
          <a:p>
            <a:r>
              <a:rPr lang="en-US" altLang="zh-CN" dirty="0"/>
              <a:t>Valuation Strategy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A2FF3-ED5C-4166-8C66-B412103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48641C-A745-744D-88C1-5D9EFAECC33D}"/>
              </a:ext>
            </a:extLst>
          </p:cNvPr>
          <p:cNvSpPr txBox="1"/>
          <p:nvPr/>
        </p:nvSpPr>
        <p:spPr>
          <a:xfrm>
            <a:off x="4075289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A60F503-8B5B-1C4B-B35F-1A52DCFE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3" y="5785385"/>
            <a:ext cx="1534983" cy="770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/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chemeClr val="bg1"/>
                    </a:solidFill>
                  </a:rPr>
                  <a:t> Calibration</a:t>
                </a:r>
              </a:p>
            </p:txBody>
          </p:sp>
        </mc:Choice>
        <mc:Fallback xmlns="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33C4623-3154-DE40-A6FC-779328544E1D}"/>
              </a:ext>
            </a:extLst>
          </p:cNvPr>
          <p:cNvGrpSpPr/>
          <p:nvPr/>
        </p:nvGrpSpPr>
        <p:grpSpPr>
          <a:xfrm>
            <a:off x="1548080" y="6071663"/>
            <a:ext cx="9095839" cy="432181"/>
            <a:chOff x="1159997" y="6081506"/>
            <a:chExt cx="9095839" cy="43218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6B2DE7E-E61A-9440-A571-F10CBC07CD11}"/>
                </a:ext>
              </a:extLst>
            </p:cNvPr>
            <p:cNvGrpSpPr/>
            <p:nvPr/>
          </p:nvGrpSpPr>
          <p:grpSpPr>
            <a:xfrm>
              <a:off x="1663007" y="6081506"/>
              <a:ext cx="8592829" cy="432181"/>
              <a:chOff x="1663007" y="6081506"/>
              <a:chExt cx="8592829" cy="432181"/>
            </a:xfrm>
          </p:grpSpPr>
          <p:sp>
            <p:nvSpPr>
              <p:cNvPr id="34" name="Chevron 33">
                <a:extLst>
                  <a:ext uri="{FF2B5EF4-FFF2-40B4-BE49-F238E27FC236}">
                    <a16:creationId xmlns:a16="http://schemas.microsoft.com/office/drawing/2014/main" id="{E158CF8F-07DC-B64B-83E5-1E3FE39B5E49}"/>
                  </a:ext>
                </a:extLst>
              </p:cNvPr>
              <p:cNvSpPr/>
              <p:nvPr/>
            </p:nvSpPr>
            <p:spPr>
              <a:xfrm>
                <a:off x="3360544" y="6141156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vron 34">
                <a:extLst>
                  <a:ext uri="{FF2B5EF4-FFF2-40B4-BE49-F238E27FC236}">
                    <a16:creationId xmlns:a16="http://schemas.microsoft.com/office/drawing/2014/main" id="{918C3FDB-D86A-DC4B-BD1D-23F74FFEC6F4}"/>
                  </a:ext>
                </a:extLst>
              </p:cNvPr>
              <p:cNvSpPr/>
              <p:nvPr/>
            </p:nvSpPr>
            <p:spPr>
              <a:xfrm>
                <a:off x="5058081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vron 35">
                <a:extLst>
                  <a:ext uri="{FF2B5EF4-FFF2-40B4-BE49-F238E27FC236}">
                    <a16:creationId xmlns:a16="http://schemas.microsoft.com/office/drawing/2014/main" id="{37234D5A-0E04-334C-B860-F5EE5EF35530}"/>
                  </a:ext>
                </a:extLst>
              </p:cNvPr>
              <p:cNvSpPr/>
              <p:nvPr/>
            </p:nvSpPr>
            <p:spPr>
              <a:xfrm>
                <a:off x="6755618" y="6141155"/>
                <a:ext cx="1802681" cy="372531"/>
              </a:xfrm>
              <a:prstGeom prst="chevron">
                <a:avLst/>
              </a:prstGeom>
              <a:solidFill>
                <a:srgbClr val="0B6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hevron 36">
                <a:extLst>
                  <a:ext uri="{FF2B5EF4-FFF2-40B4-BE49-F238E27FC236}">
                    <a16:creationId xmlns:a16="http://schemas.microsoft.com/office/drawing/2014/main" id="{F0B52BBB-BC45-7642-B0C8-B119E8FAF2A7}"/>
                  </a:ext>
                </a:extLst>
              </p:cNvPr>
              <p:cNvSpPr/>
              <p:nvPr/>
            </p:nvSpPr>
            <p:spPr>
              <a:xfrm>
                <a:off x="8453155" y="6141154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Pentagon 37">
                <a:extLst>
                  <a:ext uri="{FF2B5EF4-FFF2-40B4-BE49-F238E27FC236}">
                    <a16:creationId xmlns:a16="http://schemas.microsoft.com/office/drawing/2014/main" id="{70627080-69DD-0146-AD08-C3DB3F920183}"/>
                  </a:ext>
                </a:extLst>
              </p:cNvPr>
              <p:cNvSpPr/>
              <p:nvPr/>
            </p:nvSpPr>
            <p:spPr>
              <a:xfrm>
                <a:off x="1663007" y="6140490"/>
                <a:ext cx="1792587" cy="35061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iṩliḑè">
                <a:extLst>
                  <a:ext uri="{FF2B5EF4-FFF2-40B4-BE49-F238E27FC236}">
                    <a16:creationId xmlns:a16="http://schemas.microsoft.com/office/drawing/2014/main" id="{E13F2F79-D720-224D-B72A-3AA4F41CB3AE}"/>
                  </a:ext>
                </a:extLst>
              </p:cNvPr>
              <p:cNvSpPr txBox="1"/>
              <p:nvPr/>
            </p:nvSpPr>
            <p:spPr>
              <a:xfrm>
                <a:off x="2662431" y="6094668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2 Solution</a:t>
                </a:r>
              </a:p>
            </p:txBody>
          </p:sp>
          <p:sp>
            <p:nvSpPr>
              <p:cNvPr id="40" name="iṩliḑè">
                <a:extLst>
                  <a:ext uri="{FF2B5EF4-FFF2-40B4-BE49-F238E27FC236}">
                    <a16:creationId xmlns:a16="http://schemas.microsoft.com/office/drawing/2014/main" id="{79637A76-E5AB-494D-A014-D6875497D2C5}"/>
                  </a:ext>
                </a:extLst>
              </p:cNvPr>
              <p:cNvSpPr txBox="1"/>
              <p:nvPr/>
            </p:nvSpPr>
            <p:spPr>
              <a:xfrm>
                <a:off x="4770368" y="6083379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Model Construction</a:t>
                </a:r>
              </a:p>
            </p:txBody>
          </p:sp>
          <p:sp>
            <p:nvSpPr>
              <p:cNvPr id="57" name="iṩliḑè">
                <a:extLst>
                  <a:ext uri="{FF2B5EF4-FFF2-40B4-BE49-F238E27FC236}">
                    <a16:creationId xmlns:a16="http://schemas.microsoft.com/office/drawing/2014/main" id="{EB1596A5-834D-9948-A9E0-1A572711DB37}"/>
                  </a:ext>
                </a:extLst>
              </p:cNvPr>
              <p:cNvSpPr txBox="1"/>
              <p:nvPr/>
            </p:nvSpPr>
            <p:spPr>
              <a:xfrm>
                <a:off x="6225146" y="6081506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4 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Valuation Strategy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iṩliḑè">
                <a:extLst>
                  <a:ext uri="{FF2B5EF4-FFF2-40B4-BE49-F238E27FC236}">
                    <a16:creationId xmlns:a16="http://schemas.microsoft.com/office/drawing/2014/main" id="{1E1B5829-E8D9-CC47-98EE-EFC01D65F1CA}"/>
                  </a:ext>
                </a:extLst>
              </p:cNvPr>
              <p:cNvSpPr txBox="1"/>
              <p:nvPr/>
            </p:nvSpPr>
            <p:spPr>
              <a:xfrm>
                <a:off x="7975254" y="6094668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Sensitivity Analysis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iṩliḑè">
              <a:extLst>
                <a:ext uri="{FF2B5EF4-FFF2-40B4-BE49-F238E27FC236}">
                  <a16:creationId xmlns:a16="http://schemas.microsoft.com/office/drawing/2014/main" id="{BB8862E0-DB23-C544-BB84-0589F88B2053}"/>
                </a:ext>
              </a:extLst>
            </p:cNvPr>
            <p:cNvSpPr txBox="1"/>
            <p:nvPr/>
          </p:nvSpPr>
          <p:spPr>
            <a:xfrm>
              <a:off x="1159997" y="6083379"/>
              <a:ext cx="2037821" cy="36533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</a:rPr>
                <a:t>1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Client Objective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A1C39F0-C4A9-704A-856B-F8A867F255FC}"/>
              </a:ext>
            </a:extLst>
          </p:cNvPr>
          <p:cNvSpPr/>
          <p:nvPr/>
        </p:nvSpPr>
        <p:spPr>
          <a:xfrm>
            <a:off x="534458" y="1016705"/>
            <a:ext cx="494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Operating Policy based on Dynamic Threshold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7E75C5E-845F-2641-8024-F39CC0F153C0}"/>
                  </a:ext>
                </a:extLst>
              </p:cNvPr>
              <p:cNvSpPr txBox="1"/>
              <p:nvPr/>
            </p:nvSpPr>
            <p:spPr>
              <a:xfrm>
                <a:off x="7353182" y="1984068"/>
                <a:ext cx="4287759" cy="698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1"/>
                    </a:solidFill>
                  </a:rPr>
                  <a:t>find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𝑜𝑛</m:t>
                        </m:r>
                      </m:sup>
                    </m:sSub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𝑜𝑛</m:t>
                        </m:r>
                      </m:sup>
                    </m:sSub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) pairs at each stage that can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1"/>
                    </a:solidFill>
                  </a:rPr>
                  <a:t>maximize the value of real option at t=0  </a:t>
                </a:r>
                <a:endParaRPr lang="en-US" sz="14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7E75C5E-845F-2641-8024-F39CC0F15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182" y="1984068"/>
                <a:ext cx="4287759" cy="698717"/>
              </a:xfrm>
              <a:prstGeom prst="rect">
                <a:avLst/>
              </a:prstGeom>
              <a:blipFill>
                <a:blip r:embed="rId4"/>
                <a:stretch>
                  <a:fillRect l="-295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Arrow 20">
            <a:extLst>
              <a:ext uri="{FF2B5EF4-FFF2-40B4-BE49-F238E27FC236}">
                <a16:creationId xmlns:a16="http://schemas.microsoft.com/office/drawing/2014/main" id="{6A073986-7FF6-7440-83CB-67C48018CC68}"/>
              </a:ext>
            </a:extLst>
          </p:cNvPr>
          <p:cNvSpPr/>
          <p:nvPr/>
        </p:nvSpPr>
        <p:spPr>
          <a:xfrm>
            <a:off x="9307329" y="2923599"/>
            <a:ext cx="176852" cy="73548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8B5EAA1-B444-794A-9203-94D7EA5E4BED}"/>
              </a:ext>
            </a:extLst>
          </p:cNvPr>
          <p:cNvSpPr txBox="1"/>
          <p:nvPr/>
        </p:nvSpPr>
        <p:spPr>
          <a:xfrm>
            <a:off x="7340258" y="3829422"/>
            <a:ext cx="428775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A9CA2"/>
                </a:solidFill>
              </a:rPr>
              <a:t>Multi-stage Stochastic Optimization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358894C-BB0A-7C4E-B00F-168A1B249E0C}"/>
              </a:ext>
            </a:extLst>
          </p:cNvPr>
          <p:cNvGrpSpPr/>
          <p:nvPr/>
        </p:nvGrpSpPr>
        <p:grpSpPr>
          <a:xfrm>
            <a:off x="-864021" y="2120717"/>
            <a:ext cx="7632028" cy="2364257"/>
            <a:chOff x="-860148" y="1962211"/>
            <a:chExt cx="8350732" cy="2804788"/>
          </a:xfrm>
        </p:grpSpPr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9DCADD49-5B1F-A648-B1A0-B5FAE4440FB8}"/>
                </a:ext>
              </a:extLst>
            </p:cNvPr>
            <p:cNvSpPr txBox="1"/>
            <p:nvPr/>
          </p:nvSpPr>
          <p:spPr>
            <a:xfrm>
              <a:off x="6751371" y="3364606"/>
              <a:ext cx="739213" cy="3286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T</a:t>
              </a: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50243BF3-0367-4143-BD4C-3A534D13EC91}"/>
                </a:ext>
              </a:extLst>
            </p:cNvPr>
            <p:cNvGrpSpPr/>
            <p:nvPr/>
          </p:nvGrpSpPr>
          <p:grpSpPr>
            <a:xfrm>
              <a:off x="-860148" y="1962211"/>
              <a:ext cx="8108993" cy="2804788"/>
              <a:chOff x="-744481" y="1998558"/>
              <a:chExt cx="8108993" cy="28047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iṩliḑè">
                    <a:extLst>
                      <a:ext uri="{FF2B5EF4-FFF2-40B4-BE49-F238E27FC236}">
                        <a16:creationId xmlns:a16="http://schemas.microsoft.com/office/drawing/2014/main" id="{11C6551C-D475-7B4F-9C51-D1F927DA50F7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314" y="2039735"/>
                    <a:ext cx="1604751" cy="365338"/>
                  </a:xfrm>
                  <a:prstGeom prst="rect">
                    <a:avLst/>
                  </a:prstGeom>
                  <a:noFill/>
                </p:spPr>
                <p:txBody>
                  <a:bodyPr wrap="none" lIns="90000" tIns="46800" rIns="90000" bIns="46800" anchor="b" anchorCtr="0">
                    <a:norm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d>
                          <m:dPr>
                            <m:ctrlP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a14:m>
                    <a:r>
                      <a:rPr lang="en-US" altLang="zh-CN" sz="1400" b="1" dirty="0">
                        <a:solidFill>
                          <a:schemeClr val="bg1"/>
                        </a:solidFill>
                      </a:rPr>
                      <a:t> for Power</a:t>
                    </a:r>
                  </a:p>
                </p:txBody>
              </p:sp>
            </mc:Choice>
            <mc:Fallback xmlns="">
              <p:sp>
                <p:nvSpPr>
                  <p:cNvPr id="236" name="iṩliḑè">
                    <a:extLst>
                      <a:ext uri="{FF2B5EF4-FFF2-40B4-BE49-F238E27FC236}">
                        <a16:creationId xmlns:a16="http://schemas.microsoft.com/office/drawing/2014/main" id="{11C6551C-D475-7B4F-9C51-D1F927DA5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2314" y="2039735"/>
                    <a:ext cx="1604751" cy="3653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67D3F-238E-8342-AC37-B7959413F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489" y="3335186"/>
                <a:ext cx="53887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F7993C47-8C87-CA47-94AA-E0620760B83B}"/>
                  </a:ext>
                </a:extLst>
              </p:cNvPr>
              <p:cNvCxnSpPr/>
              <p:nvPr/>
            </p:nvCxnSpPr>
            <p:spPr>
              <a:xfrm>
                <a:off x="1698489" y="3226330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9EF8EF9F-BF02-2E4B-B6AD-8156CA940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1378" y="3226330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638946CA-DAC6-504F-BDBE-9635379BF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924" y="3226331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03A39886-6EA5-224E-BFC2-FB16733E5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922" y="3226329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149AB7C-3325-CA48-B4CB-FD700CC20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9267" y="3226329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EB6E0834-6637-0043-81C4-AC5C27AB1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1125" y="3226331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19B364C0-86FB-A94D-9F88-EB1DE396E422}"/>
                  </a:ext>
                </a:extLst>
              </p:cNvPr>
              <p:cNvSpPr txBox="1"/>
              <p:nvPr/>
            </p:nvSpPr>
            <p:spPr>
              <a:xfrm>
                <a:off x="2904935" y="3082732"/>
                <a:ext cx="357188" cy="4016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B69DF"/>
                    </a:solidFill>
                  </a:rPr>
                  <a:t>…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CEE8A43-7931-3443-B807-C180F64B8321}"/>
                  </a:ext>
                </a:extLst>
              </p:cNvPr>
              <p:cNvSpPr txBox="1"/>
              <p:nvPr/>
            </p:nvSpPr>
            <p:spPr>
              <a:xfrm>
                <a:off x="5596602" y="3082732"/>
                <a:ext cx="357188" cy="4016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B69DF"/>
                    </a:solidFill>
                  </a:rPr>
                  <a:t>…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9B69015E-C8D3-7748-982B-F660FDEC37F0}"/>
                  </a:ext>
                </a:extLst>
              </p:cNvPr>
              <p:cNvSpPr txBox="1"/>
              <p:nvPr/>
            </p:nvSpPr>
            <p:spPr>
              <a:xfrm>
                <a:off x="1578409" y="3396437"/>
                <a:ext cx="357188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72591B15-2541-784E-8378-C08FDD1F0E27}"/>
                  </a:ext>
                </a:extLst>
              </p:cNvPr>
              <p:cNvSpPr txBox="1"/>
              <p:nvPr/>
            </p:nvSpPr>
            <p:spPr>
              <a:xfrm>
                <a:off x="2343387" y="3396924"/>
                <a:ext cx="357188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8504263-1DB5-964D-9A88-4EB8F17BF192}"/>
                  </a:ext>
                </a:extLst>
              </p:cNvPr>
              <p:cNvSpPr txBox="1"/>
              <p:nvPr/>
            </p:nvSpPr>
            <p:spPr>
              <a:xfrm>
                <a:off x="3492248" y="3396437"/>
                <a:ext cx="739213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t-1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D6811071-2CCC-BF46-AE53-526B5D645292}"/>
                  </a:ext>
                </a:extLst>
              </p:cNvPr>
              <p:cNvSpPr txBox="1"/>
              <p:nvPr/>
            </p:nvSpPr>
            <p:spPr>
              <a:xfrm>
                <a:off x="4223613" y="3386036"/>
                <a:ext cx="739213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t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3F0D4E22-CC31-2A47-ADDC-AA6AB8A54686}"/>
                  </a:ext>
                </a:extLst>
              </p:cNvPr>
              <p:cNvSpPr txBox="1"/>
              <p:nvPr/>
            </p:nvSpPr>
            <p:spPr>
              <a:xfrm>
                <a:off x="4899780" y="3386036"/>
                <a:ext cx="739213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t+1</a:t>
                </a: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E615AAF-38B5-BD4E-88DB-50DAF2AED2F5}"/>
                  </a:ext>
                </a:extLst>
              </p:cNvPr>
              <p:cNvSpPr txBox="1"/>
              <p:nvPr/>
            </p:nvSpPr>
            <p:spPr>
              <a:xfrm>
                <a:off x="6086131" y="3386036"/>
                <a:ext cx="739213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T-1</a:t>
                </a:r>
              </a:p>
            </p:txBody>
          </p: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EDC65BD1-63CF-4A46-B6BB-08063D6282DA}"/>
                  </a:ext>
                </a:extLst>
              </p:cNvPr>
              <p:cNvGrpSpPr/>
              <p:nvPr/>
            </p:nvGrpSpPr>
            <p:grpSpPr>
              <a:xfrm>
                <a:off x="1460141" y="3656027"/>
                <a:ext cx="555171" cy="1119606"/>
                <a:chOff x="6069918" y="3103124"/>
                <a:chExt cx="555171" cy="1119606"/>
              </a:xfrm>
            </p:grpSpPr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EEAC02EE-FEFB-6049-8A7C-B177476AE629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0" name="TextBox 289">
                      <a:extLst>
                        <a:ext uri="{FF2B5EF4-FFF2-40B4-BE49-F238E27FC236}">
                          <a16:creationId xmlns:a16="http://schemas.microsoft.com/office/drawing/2014/main" id="{ABD99306-468C-F142-8DC4-7D25BC9BC1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90" name="TextBox 289">
                      <a:extLst>
                        <a:ext uri="{FF2B5EF4-FFF2-40B4-BE49-F238E27FC236}">
                          <a16:creationId xmlns:a16="http://schemas.microsoft.com/office/drawing/2014/main" id="{ABD99306-468C-F142-8DC4-7D25BC9BC1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3" name="iṩliḑè">
                <a:extLst>
                  <a:ext uri="{FF2B5EF4-FFF2-40B4-BE49-F238E27FC236}">
                    <a16:creationId xmlns:a16="http://schemas.microsoft.com/office/drawing/2014/main" id="{29659991-53B9-124A-9FDA-A5C23ACC19DD}"/>
                  </a:ext>
                </a:extLst>
              </p:cNvPr>
              <p:cNvSpPr txBox="1"/>
              <p:nvPr/>
            </p:nvSpPr>
            <p:spPr>
              <a:xfrm>
                <a:off x="-744481" y="3997552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rgbClr val="0B69DF"/>
                    </a:solidFill>
                  </a:rPr>
                  <a:t>State</a:t>
                </a:r>
                <a:endParaRPr lang="en-US" altLang="zh-CN" sz="1400" b="1" dirty="0">
                  <a:solidFill>
                    <a:srgbClr val="0B69DF"/>
                  </a:solidFill>
                </a:endParaRPr>
              </a:p>
            </p:txBody>
          </p:sp>
          <p:sp>
            <p:nvSpPr>
              <p:cNvPr id="254" name="iṩliḑè">
                <a:extLst>
                  <a:ext uri="{FF2B5EF4-FFF2-40B4-BE49-F238E27FC236}">
                    <a16:creationId xmlns:a16="http://schemas.microsoft.com/office/drawing/2014/main" id="{1E3D5C13-01C1-9F43-8382-6C706D62BDBE}"/>
                  </a:ext>
                </a:extLst>
              </p:cNvPr>
              <p:cNvSpPr txBox="1"/>
              <p:nvPr/>
            </p:nvSpPr>
            <p:spPr>
              <a:xfrm>
                <a:off x="-657395" y="2376592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rgbClr val="0B69DF"/>
                    </a:solidFill>
                  </a:rPr>
                  <a:t>Action</a:t>
                </a:r>
                <a:endParaRPr lang="en-US" altLang="zh-CN" sz="1400" b="1" dirty="0">
                  <a:solidFill>
                    <a:srgbClr val="0B69DF"/>
                  </a:solidFill>
                </a:endParaRPr>
              </a:p>
            </p:txBody>
          </p: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956B4CE8-AA61-EB48-80FD-A53609A58DE0}"/>
                  </a:ext>
                </a:extLst>
              </p:cNvPr>
              <p:cNvGrpSpPr/>
              <p:nvPr/>
            </p:nvGrpSpPr>
            <p:grpSpPr>
              <a:xfrm>
                <a:off x="1479417" y="2059814"/>
                <a:ext cx="555171" cy="1133637"/>
                <a:chOff x="6089194" y="1506911"/>
                <a:chExt cx="555171" cy="1133637"/>
              </a:xfrm>
            </p:grpSpPr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28220C77-38C2-664D-8554-E98A19BD313F}"/>
                    </a:ext>
                  </a:extLst>
                </p:cNvPr>
                <p:cNvSpPr/>
                <p:nvPr/>
              </p:nvSpPr>
              <p:spPr>
                <a:xfrm>
                  <a:off x="6113612" y="1506911"/>
                  <a:ext cx="459831" cy="110154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8" name="TextBox 287">
                      <a:extLst>
                        <a:ext uri="{FF2B5EF4-FFF2-40B4-BE49-F238E27FC236}">
                          <a16:creationId xmlns:a16="http://schemas.microsoft.com/office/drawing/2014/main" id="{28B7CAE6-0BAC-8C45-AF99-B6B102AA43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9194" y="1506912"/>
                      <a:ext cx="555171" cy="11336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8" name="TextBox 287">
                      <a:extLst>
                        <a:ext uri="{FF2B5EF4-FFF2-40B4-BE49-F238E27FC236}">
                          <a16:creationId xmlns:a16="http://schemas.microsoft.com/office/drawing/2014/main" id="{28B7CAE6-0BAC-8C45-AF99-B6B102AA43B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9194" y="1506912"/>
                      <a:ext cx="555171" cy="113363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6D525BAE-A0CD-BE44-9DE6-2FE6F2820F5A}"/>
                  </a:ext>
                </a:extLst>
              </p:cNvPr>
              <p:cNvGrpSpPr/>
              <p:nvPr/>
            </p:nvGrpSpPr>
            <p:grpSpPr>
              <a:xfrm>
                <a:off x="2215222" y="2048757"/>
                <a:ext cx="555171" cy="1131431"/>
                <a:chOff x="6089194" y="1506911"/>
                <a:chExt cx="555171" cy="1131431"/>
              </a:xfrm>
            </p:grpSpPr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B3950A85-7323-2247-996D-93AE909F71C3}"/>
                    </a:ext>
                  </a:extLst>
                </p:cNvPr>
                <p:cNvSpPr/>
                <p:nvPr/>
              </p:nvSpPr>
              <p:spPr>
                <a:xfrm>
                  <a:off x="6113612" y="1506911"/>
                  <a:ext cx="459831" cy="110154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BF0E6FA2-EA3A-6241-91BC-C43728FBA4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9194" y="1506912"/>
                      <a:ext cx="555171" cy="11314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BF0E6FA2-EA3A-6241-91BC-C43728FBA4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9194" y="1506912"/>
                      <a:ext cx="555171" cy="113143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565595D4-B79B-B84B-96F1-86B041119432}"/>
                  </a:ext>
                </a:extLst>
              </p:cNvPr>
              <p:cNvGrpSpPr/>
              <p:nvPr/>
            </p:nvGrpSpPr>
            <p:grpSpPr>
              <a:xfrm>
                <a:off x="2203992" y="3655027"/>
                <a:ext cx="555171" cy="1119606"/>
                <a:chOff x="6069918" y="3103124"/>
                <a:chExt cx="555171" cy="1119606"/>
              </a:xfrm>
            </p:grpSpPr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B432C459-481E-BE49-AAB8-D7314C34BB62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4" name="TextBox 283">
                      <a:extLst>
                        <a:ext uri="{FF2B5EF4-FFF2-40B4-BE49-F238E27FC236}">
                          <a16:creationId xmlns:a16="http://schemas.microsoft.com/office/drawing/2014/main" id="{D07CBDDC-EBBC-594B-8F0C-79D72EE020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84" name="TextBox 283">
                      <a:extLst>
                        <a:ext uri="{FF2B5EF4-FFF2-40B4-BE49-F238E27FC236}">
                          <a16:creationId xmlns:a16="http://schemas.microsoft.com/office/drawing/2014/main" id="{D07CBDDC-EBBC-594B-8F0C-79D72EE020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C52FD960-C454-B84A-896B-820450EBA66C}"/>
                  </a:ext>
                </a:extLst>
              </p:cNvPr>
              <p:cNvGrpSpPr/>
              <p:nvPr/>
            </p:nvGrpSpPr>
            <p:grpSpPr>
              <a:xfrm>
                <a:off x="4175506" y="2010890"/>
                <a:ext cx="555171" cy="1131431"/>
                <a:chOff x="6089194" y="1506911"/>
                <a:chExt cx="555171" cy="1131431"/>
              </a:xfrm>
            </p:grpSpPr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3E0FAE2A-8FE2-4F4D-B732-92E395BD9F93}"/>
                    </a:ext>
                  </a:extLst>
                </p:cNvPr>
                <p:cNvSpPr/>
                <p:nvPr/>
              </p:nvSpPr>
              <p:spPr>
                <a:xfrm>
                  <a:off x="6113612" y="1506911"/>
                  <a:ext cx="459831" cy="110154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6BE48B09-B209-5E4E-9C50-AE27004A32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9194" y="1506912"/>
                      <a:ext cx="555171" cy="11314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6BE48B09-B209-5E4E-9C50-AE27004A32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9194" y="1506912"/>
                      <a:ext cx="555171" cy="113143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5B715211-41BC-AD4A-AFBF-D8EA356F2D7F}"/>
                  </a:ext>
                </a:extLst>
              </p:cNvPr>
              <p:cNvGrpSpPr/>
              <p:nvPr/>
            </p:nvGrpSpPr>
            <p:grpSpPr>
              <a:xfrm>
                <a:off x="4162375" y="3644141"/>
                <a:ext cx="555171" cy="1119606"/>
                <a:chOff x="6069918" y="3103124"/>
                <a:chExt cx="555171" cy="1119606"/>
              </a:xfrm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1E7C2432-2765-2E4E-A14F-7330DE727205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0" name="TextBox 279">
                      <a:extLst>
                        <a:ext uri="{FF2B5EF4-FFF2-40B4-BE49-F238E27FC236}">
                          <a16:creationId xmlns:a16="http://schemas.microsoft.com/office/drawing/2014/main" id="{92F6833D-745B-8D41-B89A-225973C04E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80" name="TextBox 279">
                      <a:extLst>
                        <a:ext uri="{FF2B5EF4-FFF2-40B4-BE49-F238E27FC236}">
                          <a16:creationId xmlns:a16="http://schemas.microsoft.com/office/drawing/2014/main" id="{92F6833D-745B-8D41-B89A-225973C04E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6D569CFF-26BF-2849-A250-C3C8A92EB137}"/>
                  </a:ext>
                </a:extLst>
              </p:cNvPr>
              <p:cNvGrpSpPr/>
              <p:nvPr/>
            </p:nvGrpSpPr>
            <p:grpSpPr>
              <a:xfrm>
                <a:off x="4893740" y="3644141"/>
                <a:ext cx="555171" cy="1119606"/>
                <a:chOff x="6069918" y="3103124"/>
                <a:chExt cx="555171" cy="1119606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BB92198D-B442-7F40-9B51-B7B39F3FCD18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8" name="TextBox 277">
                      <a:extLst>
                        <a:ext uri="{FF2B5EF4-FFF2-40B4-BE49-F238E27FC236}">
                          <a16:creationId xmlns:a16="http://schemas.microsoft.com/office/drawing/2014/main" id="{FE71C03F-C8E8-864A-A7C6-192DE76667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78" name="TextBox 277">
                      <a:extLst>
                        <a:ext uri="{FF2B5EF4-FFF2-40B4-BE49-F238E27FC236}">
                          <a16:creationId xmlns:a16="http://schemas.microsoft.com/office/drawing/2014/main" id="{FE71C03F-C8E8-864A-A7C6-192DE76667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9ECDA120-24B6-254A-9C72-B879F4D3DDA4}"/>
                  </a:ext>
                </a:extLst>
              </p:cNvPr>
              <p:cNvSpPr/>
              <p:nvPr/>
            </p:nvSpPr>
            <p:spPr>
              <a:xfrm>
                <a:off x="3383150" y="2010890"/>
                <a:ext cx="459831" cy="1101546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D3CE58E8-1C6E-B04F-9D21-AE131AEC2788}"/>
                  </a:ext>
                </a:extLst>
              </p:cNvPr>
              <p:cNvSpPr/>
              <p:nvPr/>
            </p:nvSpPr>
            <p:spPr>
              <a:xfrm>
                <a:off x="3415625" y="3701800"/>
                <a:ext cx="459831" cy="110154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317500D4-7E03-BC44-BD8F-19AA8571C5A7}"/>
                  </a:ext>
                </a:extLst>
              </p:cNvPr>
              <p:cNvSpPr/>
              <p:nvPr/>
            </p:nvSpPr>
            <p:spPr>
              <a:xfrm>
                <a:off x="4946104" y="2010890"/>
                <a:ext cx="459831" cy="1101546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B25DC3D7-6609-FA45-A00F-B61A4B73C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6927" y="3237215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8FCDA854-E91B-0148-8370-6C69E580AA11}"/>
                  </a:ext>
                </a:extLst>
              </p:cNvPr>
              <p:cNvGrpSpPr/>
              <p:nvPr/>
            </p:nvGrpSpPr>
            <p:grpSpPr>
              <a:xfrm>
                <a:off x="6124218" y="1998558"/>
                <a:ext cx="555171" cy="1131811"/>
                <a:chOff x="6089194" y="1506911"/>
                <a:chExt cx="555171" cy="1131811"/>
              </a:xfrm>
            </p:grpSpPr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B17B307A-AA37-E54F-9C23-17F655F82A5E}"/>
                    </a:ext>
                  </a:extLst>
                </p:cNvPr>
                <p:cNvSpPr/>
                <p:nvPr/>
              </p:nvSpPr>
              <p:spPr>
                <a:xfrm>
                  <a:off x="6113612" y="1506911"/>
                  <a:ext cx="459831" cy="110154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6" name="TextBox 275">
                      <a:extLst>
                        <a:ext uri="{FF2B5EF4-FFF2-40B4-BE49-F238E27FC236}">
                          <a16:creationId xmlns:a16="http://schemas.microsoft.com/office/drawing/2014/main" id="{4490FF10-3B41-6849-8B89-156DFAA5CD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9194" y="1506912"/>
                      <a:ext cx="555171" cy="11318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6" name="TextBox 275">
                      <a:extLst>
                        <a:ext uri="{FF2B5EF4-FFF2-40B4-BE49-F238E27FC236}">
                          <a16:creationId xmlns:a16="http://schemas.microsoft.com/office/drawing/2014/main" id="{4490FF10-3B41-6849-8B89-156DFAA5CD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9194" y="1506912"/>
                      <a:ext cx="555171" cy="11318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64819142-A5E3-A34D-8F4B-C894A5309E34}"/>
                  </a:ext>
                </a:extLst>
              </p:cNvPr>
              <p:cNvGrpSpPr/>
              <p:nvPr/>
            </p:nvGrpSpPr>
            <p:grpSpPr>
              <a:xfrm>
                <a:off x="6085951" y="3644141"/>
                <a:ext cx="555171" cy="1119606"/>
                <a:chOff x="6047966" y="3103124"/>
                <a:chExt cx="555171" cy="1119606"/>
              </a:xfrm>
            </p:grpSpPr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D09B528E-400A-1A44-BAA0-1103D0AC58E7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4" name="TextBox 273">
                      <a:extLst>
                        <a:ext uri="{FF2B5EF4-FFF2-40B4-BE49-F238E27FC236}">
                          <a16:creationId xmlns:a16="http://schemas.microsoft.com/office/drawing/2014/main" id="{4A1C4863-8018-C748-87CC-074B493901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47966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74" name="TextBox 273">
                      <a:extLst>
                        <a:ext uri="{FF2B5EF4-FFF2-40B4-BE49-F238E27FC236}">
                          <a16:creationId xmlns:a16="http://schemas.microsoft.com/office/drawing/2014/main" id="{4A1C4863-8018-C748-87CC-074B493901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7966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9C6D8DA3-1DEA-8F43-8A11-408625BAA8DB}"/>
                  </a:ext>
                </a:extLst>
              </p:cNvPr>
              <p:cNvGrpSpPr/>
              <p:nvPr/>
            </p:nvGrpSpPr>
            <p:grpSpPr>
              <a:xfrm>
                <a:off x="6809341" y="3631956"/>
                <a:ext cx="555171" cy="1119606"/>
                <a:chOff x="6069918" y="3103124"/>
                <a:chExt cx="555171" cy="1119606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2CCA0A4A-0B21-654F-8680-4AE57235219B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2" name="TextBox 271">
                      <a:extLst>
                        <a:ext uri="{FF2B5EF4-FFF2-40B4-BE49-F238E27FC236}">
                          <a16:creationId xmlns:a16="http://schemas.microsoft.com/office/drawing/2014/main" id="{C306E4A6-E135-604E-B586-1540CCF13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72" name="TextBox 271">
                      <a:extLst>
                        <a:ext uri="{FF2B5EF4-FFF2-40B4-BE49-F238E27FC236}">
                          <a16:creationId xmlns:a16="http://schemas.microsoft.com/office/drawing/2014/main" id="{C306E4A6-E135-604E-B586-1540CCF13D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D8DE1A0B-FFB7-8344-AA0B-70C2F5AAF4CE}"/>
                  </a:ext>
                </a:extLst>
              </p:cNvPr>
              <p:cNvSpPr txBox="1"/>
              <p:nvPr/>
            </p:nvSpPr>
            <p:spPr>
              <a:xfrm>
                <a:off x="3428129" y="2323892"/>
                <a:ext cx="357188" cy="401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6F438995-BCE7-6346-8D10-C7F33EB371B8}"/>
                  </a:ext>
                </a:extLst>
              </p:cNvPr>
              <p:cNvSpPr txBox="1"/>
              <p:nvPr/>
            </p:nvSpPr>
            <p:spPr>
              <a:xfrm>
                <a:off x="3449066" y="3989527"/>
                <a:ext cx="357188" cy="401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30E66419-4F8D-C04E-B53F-B3AA9A8DBE1F}"/>
                  </a:ext>
                </a:extLst>
              </p:cNvPr>
              <p:cNvSpPr txBox="1"/>
              <p:nvPr/>
            </p:nvSpPr>
            <p:spPr>
              <a:xfrm>
                <a:off x="4997425" y="2314705"/>
                <a:ext cx="357188" cy="401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</p:grp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3B30AA47-4706-4A4C-9B71-A4B5854C5191}"/>
              </a:ext>
            </a:extLst>
          </p:cNvPr>
          <p:cNvSpPr txBox="1"/>
          <p:nvPr/>
        </p:nvSpPr>
        <p:spPr>
          <a:xfrm>
            <a:off x="7232728" y="1552581"/>
            <a:ext cx="428775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B69DF"/>
                </a:solidFill>
              </a:rPr>
              <a:t>Goal</a:t>
            </a: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3BFC5DF3-FBAA-4F4E-A26B-7B0CF486B1D9}"/>
              </a:ext>
            </a:extLst>
          </p:cNvPr>
          <p:cNvCxnSpPr>
            <a:cxnSpLocks/>
          </p:cNvCxnSpPr>
          <p:nvPr/>
        </p:nvCxnSpPr>
        <p:spPr>
          <a:xfrm flipV="1">
            <a:off x="7307600" y="1901941"/>
            <a:ext cx="508342" cy="4420"/>
          </a:xfrm>
          <a:prstGeom prst="line">
            <a:avLst/>
          </a:prstGeom>
          <a:ln>
            <a:solidFill>
              <a:srgbClr val="0B6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14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C581BF-8CB1-BF4C-A050-471B6279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26" y="2869881"/>
            <a:ext cx="5435600" cy="93980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0D9C28A-475F-48AF-A182-7722652D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8" y="0"/>
            <a:ext cx="10850563" cy="1028699"/>
          </a:xfrm>
        </p:spPr>
        <p:txBody>
          <a:bodyPr/>
          <a:lstStyle/>
          <a:p>
            <a:r>
              <a:rPr lang="en-US" altLang="zh-CN" dirty="0"/>
              <a:t>Valuation Strategy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A2FF3-ED5C-4166-8C66-B412103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48641C-A745-744D-88C1-5D9EFAECC33D}"/>
              </a:ext>
            </a:extLst>
          </p:cNvPr>
          <p:cNvSpPr txBox="1"/>
          <p:nvPr/>
        </p:nvSpPr>
        <p:spPr>
          <a:xfrm>
            <a:off x="4075289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A60F503-8B5B-1C4B-B35F-1A52DCFE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43" y="5785385"/>
            <a:ext cx="1534983" cy="770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/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chemeClr val="bg1"/>
                    </a:solidFill>
                  </a:rPr>
                  <a:t> Calibration</a:t>
                </a:r>
              </a:p>
            </p:txBody>
          </p:sp>
        </mc:Choice>
        <mc:Fallback xmlns="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33C4623-3154-DE40-A6FC-779328544E1D}"/>
              </a:ext>
            </a:extLst>
          </p:cNvPr>
          <p:cNvGrpSpPr/>
          <p:nvPr/>
        </p:nvGrpSpPr>
        <p:grpSpPr>
          <a:xfrm>
            <a:off x="1548080" y="6071663"/>
            <a:ext cx="9095839" cy="432181"/>
            <a:chOff x="1159997" y="6081506"/>
            <a:chExt cx="9095839" cy="43218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6B2DE7E-E61A-9440-A571-F10CBC07CD11}"/>
                </a:ext>
              </a:extLst>
            </p:cNvPr>
            <p:cNvGrpSpPr/>
            <p:nvPr/>
          </p:nvGrpSpPr>
          <p:grpSpPr>
            <a:xfrm>
              <a:off x="1663007" y="6081506"/>
              <a:ext cx="8592829" cy="432181"/>
              <a:chOff x="1663007" y="6081506"/>
              <a:chExt cx="8592829" cy="432181"/>
            </a:xfrm>
          </p:grpSpPr>
          <p:sp>
            <p:nvSpPr>
              <p:cNvPr id="34" name="Chevron 33">
                <a:extLst>
                  <a:ext uri="{FF2B5EF4-FFF2-40B4-BE49-F238E27FC236}">
                    <a16:creationId xmlns:a16="http://schemas.microsoft.com/office/drawing/2014/main" id="{E158CF8F-07DC-B64B-83E5-1E3FE39B5E49}"/>
                  </a:ext>
                </a:extLst>
              </p:cNvPr>
              <p:cNvSpPr/>
              <p:nvPr/>
            </p:nvSpPr>
            <p:spPr>
              <a:xfrm>
                <a:off x="3360544" y="6141156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vron 34">
                <a:extLst>
                  <a:ext uri="{FF2B5EF4-FFF2-40B4-BE49-F238E27FC236}">
                    <a16:creationId xmlns:a16="http://schemas.microsoft.com/office/drawing/2014/main" id="{918C3FDB-D86A-DC4B-BD1D-23F74FFEC6F4}"/>
                  </a:ext>
                </a:extLst>
              </p:cNvPr>
              <p:cNvSpPr/>
              <p:nvPr/>
            </p:nvSpPr>
            <p:spPr>
              <a:xfrm>
                <a:off x="5058081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vron 35">
                <a:extLst>
                  <a:ext uri="{FF2B5EF4-FFF2-40B4-BE49-F238E27FC236}">
                    <a16:creationId xmlns:a16="http://schemas.microsoft.com/office/drawing/2014/main" id="{37234D5A-0E04-334C-B860-F5EE5EF35530}"/>
                  </a:ext>
                </a:extLst>
              </p:cNvPr>
              <p:cNvSpPr/>
              <p:nvPr/>
            </p:nvSpPr>
            <p:spPr>
              <a:xfrm>
                <a:off x="6755618" y="6141155"/>
                <a:ext cx="1802681" cy="372531"/>
              </a:xfrm>
              <a:prstGeom prst="chevron">
                <a:avLst/>
              </a:prstGeom>
              <a:solidFill>
                <a:srgbClr val="0B6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hevron 36">
                <a:extLst>
                  <a:ext uri="{FF2B5EF4-FFF2-40B4-BE49-F238E27FC236}">
                    <a16:creationId xmlns:a16="http://schemas.microsoft.com/office/drawing/2014/main" id="{F0B52BBB-BC45-7642-B0C8-B119E8FAF2A7}"/>
                  </a:ext>
                </a:extLst>
              </p:cNvPr>
              <p:cNvSpPr/>
              <p:nvPr/>
            </p:nvSpPr>
            <p:spPr>
              <a:xfrm>
                <a:off x="8453155" y="6141154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Pentagon 37">
                <a:extLst>
                  <a:ext uri="{FF2B5EF4-FFF2-40B4-BE49-F238E27FC236}">
                    <a16:creationId xmlns:a16="http://schemas.microsoft.com/office/drawing/2014/main" id="{70627080-69DD-0146-AD08-C3DB3F920183}"/>
                  </a:ext>
                </a:extLst>
              </p:cNvPr>
              <p:cNvSpPr/>
              <p:nvPr/>
            </p:nvSpPr>
            <p:spPr>
              <a:xfrm>
                <a:off x="1663007" y="6140490"/>
                <a:ext cx="1792587" cy="35061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iṩliḑè">
                <a:extLst>
                  <a:ext uri="{FF2B5EF4-FFF2-40B4-BE49-F238E27FC236}">
                    <a16:creationId xmlns:a16="http://schemas.microsoft.com/office/drawing/2014/main" id="{E13F2F79-D720-224D-B72A-3AA4F41CB3AE}"/>
                  </a:ext>
                </a:extLst>
              </p:cNvPr>
              <p:cNvSpPr txBox="1"/>
              <p:nvPr/>
            </p:nvSpPr>
            <p:spPr>
              <a:xfrm>
                <a:off x="2662431" y="6094668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2 Solution</a:t>
                </a:r>
              </a:p>
            </p:txBody>
          </p:sp>
          <p:sp>
            <p:nvSpPr>
              <p:cNvPr id="40" name="iṩliḑè">
                <a:extLst>
                  <a:ext uri="{FF2B5EF4-FFF2-40B4-BE49-F238E27FC236}">
                    <a16:creationId xmlns:a16="http://schemas.microsoft.com/office/drawing/2014/main" id="{79637A76-E5AB-494D-A014-D6875497D2C5}"/>
                  </a:ext>
                </a:extLst>
              </p:cNvPr>
              <p:cNvSpPr txBox="1"/>
              <p:nvPr/>
            </p:nvSpPr>
            <p:spPr>
              <a:xfrm>
                <a:off x="4770368" y="6083379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Model Construction</a:t>
                </a:r>
              </a:p>
            </p:txBody>
          </p:sp>
          <p:sp>
            <p:nvSpPr>
              <p:cNvPr id="57" name="iṩliḑè">
                <a:extLst>
                  <a:ext uri="{FF2B5EF4-FFF2-40B4-BE49-F238E27FC236}">
                    <a16:creationId xmlns:a16="http://schemas.microsoft.com/office/drawing/2014/main" id="{EB1596A5-834D-9948-A9E0-1A572711DB37}"/>
                  </a:ext>
                </a:extLst>
              </p:cNvPr>
              <p:cNvSpPr txBox="1"/>
              <p:nvPr/>
            </p:nvSpPr>
            <p:spPr>
              <a:xfrm>
                <a:off x="6225146" y="6081506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4 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Valuation Strategy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iṩliḑè">
                <a:extLst>
                  <a:ext uri="{FF2B5EF4-FFF2-40B4-BE49-F238E27FC236}">
                    <a16:creationId xmlns:a16="http://schemas.microsoft.com/office/drawing/2014/main" id="{1E1B5829-E8D9-CC47-98EE-EFC01D65F1CA}"/>
                  </a:ext>
                </a:extLst>
              </p:cNvPr>
              <p:cNvSpPr txBox="1"/>
              <p:nvPr/>
            </p:nvSpPr>
            <p:spPr>
              <a:xfrm>
                <a:off x="7975254" y="6094668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Sensitivity Analysis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iṩliḑè">
              <a:extLst>
                <a:ext uri="{FF2B5EF4-FFF2-40B4-BE49-F238E27FC236}">
                  <a16:creationId xmlns:a16="http://schemas.microsoft.com/office/drawing/2014/main" id="{BB8862E0-DB23-C544-BB84-0589F88B2053}"/>
                </a:ext>
              </a:extLst>
            </p:cNvPr>
            <p:cNvSpPr txBox="1"/>
            <p:nvPr/>
          </p:nvSpPr>
          <p:spPr>
            <a:xfrm>
              <a:off x="1159997" y="6083379"/>
              <a:ext cx="2037821" cy="36533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</a:rPr>
                <a:t>1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Client Objective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A1C39F0-C4A9-704A-856B-F8A867F255FC}"/>
              </a:ext>
            </a:extLst>
          </p:cNvPr>
          <p:cNvSpPr/>
          <p:nvPr/>
        </p:nvSpPr>
        <p:spPr>
          <a:xfrm>
            <a:off x="534458" y="1016705"/>
            <a:ext cx="494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Operating Policy based on Dynamic Threshold</a:t>
            </a:r>
            <a:endParaRPr lang="en-US" i="1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66F979F-D7F5-D549-B34F-5445A8B540FE}"/>
              </a:ext>
            </a:extLst>
          </p:cNvPr>
          <p:cNvGrpSpPr/>
          <p:nvPr/>
        </p:nvGrpSpPr>
        <p:grpSpPr>
          <a:xfrm>
            <a:off x="-864021" y="2120717"/>
            <a:ext cx="7411094" cy="2364257"/>
            <a:chOff x="-860148" y="1962211"/>
            <a:chExt cx="8108993" cy="2804788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8D6F65B-59F4-C24A-A00A-DE0438499CD5}"/>
                </a:ext>
              </a:extLst>
            </p:cNvPr>
            <p:cNvSpPr txBox="1"/>
            <p:nvPr/>
          </p:nvSpPr>
          <p:spPr>
            <a:xfrm>
              <a:off x="6751372" y="3364607"/>
              <a:ext cx="443156" cy="3286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T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64AB92C9-0278-5D4E-9ED4-6FDC1E5BFA89}"/>
                </a:ext>
              </a:extLst>
            </p:cNvPr>
            <p:cNvGrpSpPr/>
            <p:nvPr/>
          </p:nvGrpSpPr>
          <p:grpSpPr>
            <a:xfrm>
              <a:off x="-860148" y="1962211"/>
              <a:ext cx="8108993" cy="2804788"/>
              <a:chOff x="-744481" y="1998558"/>
              <a:chExt cx="8108993" cy="28047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iṩliḑè">
                    <a:extLst>
                      <a:ext uri="{FF2B5EF4-FFF2-40B4-BE49-F238E27FC236}">
                        <a16:creationId xmlns:a16="http://schemas.microsoft.com/office/drawing/2014/main" id="{32A2FE8C-321C-AA41-9E54-E37A54ADC643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314" y="2039735"/>
                    <a:ext cx="1604751" cy="365338"/>
                  </a:xfrm>
                  <a:prstGeom prst="rect">
                    <a:avLst/>
                  </a:prstGeom>
                  <a:noFill/>
                </p:spPr>
                <p:txBody>
                  <a:bodyPr wrap="none" lIns="90000" tIns="46800" rIns="90000" bIns="46800" anchor="b" anchorCtr="0">
                    <a:norm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d>
                          <m:dPr>
                            <m:ctrlP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a14:m>
                    <a:r>
                      <a:rPr lang="en-US" altLang="zh-CN" sz="1400" b="1" dirty="0">
                        <a:solidFill>
                          <a:schemeClr val="bg1"/>
                        </a:solidFill>
                      </a:rPr>
                      <a:t> for Power</a:t>
                    </a:r>
                  </a:p>
                </p:txBody>
              </p:sp>
            </mc:Choice>
            <mc:Fallback xmlns="">
              <p:sp>
                <p:nvSpPr>
                  <p:cNvPr id="176" name="iṩliḑè">
                    <a:extLst>
                      <a:ext uri="{FF2B5EF4-FFF2-40B4-BE49-F238E27FC236}">
                        <a16:creationId xmlns:a16="http://schemas.microsoft.com/office/drawing/2014/main" id="{32A2FE8C-321C-AA41-9E54-E37A54ADC6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2314" y="2039735"/>
                    <a:ext cx="1604751" cy="3653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78AC0C42-4152-914A-B805-EE9160150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489" y="3335186"/>
                <a:ext cx="53887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A292964-7819-2347-A146-D038612C8A52}"/>
                  </a:ext>
                </a:extLst>
              </p:cNvPr>
              <p:cNvCxnSpPr/>
              <p:nvPr/>
            </p:nvCxnSpPr>
            <p:spPr>
              <a:xfrm>
                <a:off x="1698489" y="3226330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58C3BB4-EF83-874B-A4CE-635E0CA51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1378" y="3226330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590E5E0-0EB3-CA46-BF8F-864D822EF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924" y="3226331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8617E49-ED3B-9C46-BEE9-53101761B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922" y="3226329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9C1BA6B-BCC2-6441-BF36-7AFD288D4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9267" y="3226329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7F4E6D25-9EA4-764A-8FC7-8505B5E0B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1125" y="3226331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EBA9144-F84B-F049-AB12-B81EB1800CC3}"/>
                  </a:ext>
                </a:extLst>
              </p:cNvPr>
              <p:cNvSpPr txBox="1"/>
              <p:nvPr/>
            </p:nvSpPr>
            <p:spPr>
              <a:xfrm>
                <a:off x="2904935" y="3082732"/>
                <a:ext cx="357188" cy="4016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B69DF"/>
                    </a:solidFill>
                  </a:rPr>
                  <a:t>…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2F03CA9-D5C1-A04B-8540-1CEBBC5102D8}"/>
                  </a:ext>
                </a:extLst>
              </p:cNvPr>
              <p:cNvSpPr txBox="1"/>
              <p:nvPr/>
            </p:nvSpPr>
            <p:spPr>
              <a:xfrm>
                <a:off x="5596602" y="3082732"/>
                <a:ext cx="357188" cy="4016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B69DF"/>
                    </a:solidFill>
                  </a:rPr>
                  <a:t>…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EFBA35F-7D34-AF4D-8DB1-7BC1D0AEBD2A}"/>
                  </a:ext>
                </a:extLst>
              </p:cNvPr>
              <p:cNvSpPr txBox="1"/>
              <p:nvPr/>
            </p:nvSpPr>
            <p:spPr>
              <a:xfrm>
                <a:off x="1578409" y="3396437"/>
                <a:ext cx="357188" cy="328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7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84FCBAC-5EB1-584E-9130-181C675940C8}"/>
                  </a:ext>
                </a:extLst>
              </p:cNvPr>
              <p:cNvSpPr txBox="1"/>
              <p:nvPr/>
            </p:nvSpPr>
            <p:spPr>
              <a:xfrm>
                <a:off x="2343387" y="3396924"/>
                <a:ext cx="357188" cy="328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AFFD7D9-10C6-B24D-A752-EFEBE8987033}"/>
                  </a:ext>
                </a:extLst>
              </p:cNvPr>
              <p:cNvSpPr txBox="1"/>
              <p:nvPr/>
            </p:nvSpPr>
            <p:spPr>
              <a:xfrm>
                <a:off x="3492248" y="3396437"/>
                <a:ext cx="739213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t-1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CE0BB663-4F70-7247-AA05-575C48ED5761}"/>
                  </a:ext>
                </a:extLst>
              </p:cNvPr>
              <p:cNvSpPr txBox="1"/>
              <p:nvPr/>
            </p:nvSpPr>
            <p:spPr>
              <a:xfrm>
                <a:off x="4223613" y="3386036"/>
                <a:ext cx="739213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t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B2716580-5199-6046-98AE-FDEF2EFDA9F8}"/>
                  </a:ext>
                </a:extLst>
              </p:cNvPr>
              <p:cNvSpPr txBox="1"/>
              <p:nvPr/>
            </p:nvSpPr>
            <p:spPr>
              <a:xfrm>
                <a:off x="4899780" y="3386036"/>
                <a:ext cx="739213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t+1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5EF77B7-7A4C-184E-A615-040A96D5889B}"/>
                  </a:ext>
                </a:extLst>
              </p:cNvPr>
              <p:cNvSpPr txBox="1"/>
              <p:nvPr/>
            </p:nvSpPr>
            <p:spPr>
              <a:xfrm>
                <a:off x="6086131" y="3386036"/>
                <a:ext cx="739213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T-1</a:t>
                </a:r>
              </a:p>
            </p:txBody>
          </p: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C6D2A2AD-9396-E448-805F-C465FB12246D}"/>
                  </a:ext>
                </a:extLst>
              </p:cNvPr>
              <p:cNvGrpSpPr/>
              <p:nvPr/>
            </p:nvGrpSpPr>
            <p:grpSpPr>
              <a:xfrm>
                <a:off x="1460141" y="3656027"/>
                <a:ext cx="555171" cy="1119606"/>
                <a:chOff x="6069918" y="3103124"/>
                <a:chExt cx="555171" cy="1119606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CD2D17C2-09AA-7F4F-9DBC-1B9EBE487FD9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E4ED5925-9AD1-0D4D-8D16-3A10BB783B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E4ED5925-9AD1-0D4D-8D16-3A10BB783B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3" name="iṩliḑè">
                <a:extLst>
                  <a:ext uri="{FF2B5EF4-FFF2-40B4-BE49-F238E27FC236}">
                    <a16:creationId xmlns:a16="http://schemas.microsoft.com/office/drawing/2014/main" id="{64DC80AC-AE16-6D4E-8E60-3FBB7BF46E3A}"/>
                  </a:ext>
                </a:extLst>
              </p:cNvPr>
              <p:cNvSpPr txBox="1"/>
              <p:nvPr/>
            </p:nvSpPr>
            <p:spPr>
              <a:xfrm>
                <a:off x="-744481" y="3997552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rgbClr val="0B69DF"/>
                    </a:solidFill>
                  </a:rPr>
                  <a:t>State</a:t>
                </a:r>
                <a:endParaRPr lang="en-US" altLang="zh-CN" sz="1400" b="1" dirty="0">
                  <a:solidFill>
                    <a:srgbClr val="0B69DF"/>
                  </a:solidFill>
                </a:endParaRPr>
              </a:p>
            </p:txBody>
          </p:sp>
          <p:sp>
            <p:nvSpPr>
              <p:cNvPr id="194" name="iṩliḑè">
                <a:extLst>
                  <a:ext uri="{FF2B5EF4-FFF2-40B4-BE49-F238E27FC236}">
                    <a16:creationId xmlns:a16="http://schemas.microsoft.com/office/drawing/2014/main" id="{A553BA27-03E7-804D-AE07-0276F5D5F5FF}"/>
                  </a:ext>
                </a:extLst>
              </p:cNvPr>
              <p:cNvSpPr txBox="1"/>
              <p:nvPr/>
            </p:nvSpPr>
            <p:spPr>
              <a:xfrm>
                <a:off x="-657395" y="2376592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rgbClr val="0B69DF"/>
                    </a:solidFill>
                  </a:rPr>
                  <a:t>Action</a:t>
                </a:r>
                <a:endParaRPr lang="en-US" altLang="zh-CN" sz="1400" b="1" dirty="0">
                  <a:solidFill>
                    <a:srgbClr val="0B69DF"/>
                  </a:solidFill>
                </a:endParaRPr>
              </a:p>
            </p:txBody>
          </p: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EF2BB159-0DFF-2A44-9ABF-BD757D80BE1A}"/>
                  </a:ext>
                </a:extLst>
              </p:cNvPr>
              <p:cNvGrpSpPr/>
              <p:nvPr/>
            </p:nvGrpSpPr>
            <p:grpSpPr>
              <a:xfrm>
                <a:off x="1479417" y="2059814"/>
                <a:ext cx="555171" cy="1133637"/>
                <a:chOff x="6089194" y="1506911"/>
                <a:chExt cx="555171" cy="1133637"/>
              </a:xfrm>
            </p:grpSpPr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AFD9B8F8-F923-EE4A-83AF-47563992944F}"/>
                    </a:ext>
                  </a:extLst>
                </p:cNvPr>
                <p:cNvSpPr/>
                <p:nvPr/>
              </p:nvSpPr>
              <p:spPr>
                <a:xfrm>
                  <a:off x="6113612" y="1506911"/>
                  <a:ext cx="459831" cy="110154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A8F5742E-D232-F641-8E7B-231E1D5918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9194" y="1506912"/>
                      <a:ext cx="555171" cy="1133636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1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1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A8F5742E-D232-F641-8E7B-231E1D5918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9194" y="1506912"/>
                      <a:ext cx="555171" cy="113363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E5D7057A-394F-7E43-9CC8-12DDD08E0934}"/>
                  </a:ext>
                </a:extLst>
              </p:cNvPr>
              <p:cNvGrpSpPr/>
              <p:nvPr/>
            </p:nvGrpSpPr>
            <p:grpSpPr>
              <a:xfrm>
                <a:off x="2215222" y="2048757"/>
                <a:ext cx="555171" cy="1131431"/>
                <a:chOff x="6089194" y="1506911"/>
                <a:chExt cx="555171" cy="1131431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B9C2CCE0-8E3F-3F4A-A3AA-DDD426E64819}"/>
                    </a:ext>
                  </a:extLst>
                </p:cNvPr>
                <p:cNvSpPr/>
                <p:nvPr/>
              </p:nvSpPr>
              <p:spPr>
                <a:xfrm>
                  <a:off x="6113612" y="1506911"/>
                  <a:ext cx="459831" cy="110154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8002A820-D723-724B-B6E4-D6F32BF66B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9194" y="1506912"/>
                      <a:ext cx="555171" cy="113143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1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1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8002A820-D723-724B-B6E4-D6F32BF66B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9194" y="1506912"/>
                      <a:ext cx="555171" cy="113143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29A463D4-1203-974D-8BAF-0E3AD4222567}"/>
                  </a:ext>
                </a:extLst>
              </p:cNvPr>
              <p:cNvGrpSpPr/>
              <p:nvPr/>
            </p:nvGrpSpPr>
            <p:grpSpPr>
              <a:xfrm>
                <a:off x="2203992" y="3655027"/>
                <a:ext cx="555171" cy="1119606"/>
                <a:chOff x="6069918" y="3103124"/>
                <a:chExt cx="555171" cy="1119606"/>
              </a:xfrm>
            </p:grpSpPr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B65132A3-FF1B-9540-AE19-04DDB5E8A750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BB41BBBD-8DC3-4B4A-9CE1-6843738178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BB41BBBD-8DC3-4B4A-9CE1-6843738178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A0AD684E-ED04-0D46-A04D-74F10DF0D630}"/>
                  </a:ext>
                </a:extLst>
              </p:cNvPr>
              <p:cNvGrpSpPr/>
              <p:nvPr/>
            </p:nvGrpSpPr>
            <p:grpSpPr>
              <a:xfrm>
                <a:off x="4175506" y="2010890"/>
                <a:ext cx="555171" cy="1131431"/>
                <a:chOff x="6089194" y="1506911"/>
                <a:chExt cx="555171" cy="1131431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99BBC0AB-C7D2-1946-BF33-096E8FBF35DA}"/>
                    </a:ext>
                  </a:extLst>
                </p:cNvPr>
                <p:cNvSpPr/>
                <p:nvPr/>
              </p:nvSpPr>
              <p:spPr>
                <a:xfrm>
                  <a:off x="6113612" y="1506911"/>
                  <a:ext cx="459831" cy="110154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C3A3E837-0CA6-9E4A-8925-4FF93ABAFB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9194" y="1506912"/>
                      <a:ext cx="555171" cy="11314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C3A3E837-0CA6-9E4A-8925-4FF93ABAFB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9194" y="1506912"/>
                      <a:ext cx="555171" cy="113143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C62920C7-9337-C345-9F29-F4689646DA82}"/>
                  </a:ext>
                </a:extLst>
              </p:cNvPr>
              <p:cNvGrpSpPr/>
              <p:nvPr/>
            </p:nvGrpSpPr>
            <p:grpSpPr>
              <a:xfrm>
                <a:off x="4162375" y="3644141"/>
                <a:ext cx="555171" cy="1119606"/>
                <a:chOff x="6069918" y="3103124"/>
                <a:chExt cx="555171" cy="1119606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89507CEE-B9CA-C744-ADFE-E44F2220021B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F8E9BF81-D34B-C743-90FE-4168C2440F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F8E9BF81-D34B-C743-90FE-4168C2440F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5DC585C3-1CF8-F64F-A4E6-8C12CC14BA1E}"/>
                  </a:ext>
                </a:extLst>
              </p:cNvPr>
              <p:cNvGrpSpPr/>
              <p:nvPr/>
            </p:nvGrpSpPr>
            <p:grpSpPr>
              <a:xfrm>
                <a:off x="4893740" y="3644141"/>
                <a:ext cx="555171" cy="1119606"/>
                <a:chOff x="6069918" y="3103124"/>
                <a:chExt cx="555171" cy="1119606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697436AD-E176-9047-8923-A0E6685986B4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4C8D3AE0-0287-6846-94EF-9309DDFE98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4C8D3AE0-0287-6846-94EF-9309DDFE98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050C32B1-43D9-4046-AEFD-E58C79465DC5}"/>
                  </a:ext>
                </a:extLst>
              </p:cNvPr>
              <p:cNvSpPr/>
              <p:nvPr/>
            </p:nvSpPr>
            <p:spPr>
              <a:xfrm>
                <a:off x="3383150" y="2010890"/>
                <a:ext cx="459831" cy="1101546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8592603-3603-424D-9498-A8449920A727}"/>
                  </a:ext>
                </a:extLst>
              </p:cNvPr>
              <p:cNvSpPr/>
              <p:nvPr/>
            </p:nvSpPr>
            <p:spPr>
              <a:xfrm>
                <a:off x="3415625" y="3701800"/>
                <a:ext cx="459831" cy="110154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19A1048B-9879-B143-8C57-C9B1D2DD7E49}"/>
                  </a:ext>
                </a:extLst>
              </p:cNvPr>
              <p:cNvSpPr/>
              <p:nvPr/>
            </p:nvSpPr>
            <p:spPr>
              <a:xfrm>
                <a:off x="4946104" y="2010890"/>
                <a:ext cx="459831" cy="1101546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B7B9FB7-3F21-7A4C-9D08-8028EA018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6927" y="3237215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BF4C913B-4244-AB4D-A0C7-8A4E1FAA6CE8}"/>
                  </a:ext>
                </a:extLst>
              </p:cNvPr>
              <p:cNvGrpSpPr/>
              <p:nvPr/>
            </p:nvGrpSpPr>
            <p:grpSpPr>
              <a:xfrm>
                <a:off x="6124218" y="1998558"/>
                <a:ext cx="555171" cy="1131811"/>
                <a:chOff x="6089194" y="1506911"/>
                <a:chExt cx="555171" cy="1131811"/>
              </a:xfrm>
            </p:grpSpPr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89089CE-90F3-DE49-A3B7-1A203786AF40}"/>
                    </a:ext>
                  </a:extLst>
                </p:cNvPr>
                <p:cNvSpPr/>
                <p:nvPr/>
              </p:nvSpPr>
              <p:spPr>
                <a:xfrm>
                  <a:off x="6113612" y="1506911"/>
                  <a:ext cx="459831" cy="110154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6" name="TextBox 215">
                      <a:extLst>
                        <a:ext uri="{FF2B5EF4-FFF2-40B4-BE49-F238E27FC236}">
                          <a16:creationId xmlns:a16="http://schemas.microsoft.com/office/drawing/2014/main" id="{0A08234F-1716-BE42-B831-596CB392E4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9194" y="1506912"/>
                      <a:ext cx="555171" cy="11318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6" name="TextBox 215">
                      <a:extLst>
                        <a:ext uri="{FF2B5EF4-FFF2-40B4-BE49-F238E27FC236}">
                          <a16:creationId xmlns:a16="http://schemas.microsoft.com/office/drawing/2014/main" id="{0A08234F-1716-BE42-B831-596CB392E4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9194" y="1506912"/>
                      <a:ext cx="555171" cy="11318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1D158A0A-03DC-5545-804F-6384BBFD1771}"/>
                  </a:ext>
                </a:extLst>
              </p:cNvPr>
              <p:cNvGrpSpPr/>
              <p:nvPr/>
            </p:nvGrpSpPr>
            <p:grpSpPr>
              <a:xfrm>
                <a:off x="6085951" y="3644141"/>
                <a:ext cx="555171" cy="1119606"/>
                <a:chOff x="6047966" y="3103124"/>
                <a:chExt cx="555171" cy="1119606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E48E9EBA-FCBE-C445-A9BD-D46FA4F4A2F5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4" name="TextBox 213">
                      <a:extLst>
                        <a:ext uri="{FF2B5EF4-FFF2-40B4-BE49-F238E27FC236}">
                          <a16:creationId xmlns:a16="http://schemas.microsoft.com/office/drawing/2014/main" id="{5554B69C-00A4-EA43-A785-AF59E931D9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47966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14" name="TextBox 213">
                      <a:extLst>
                        <a:ext uri="{FF2B5EF4-FFF2-40B4-BE49-F238E27FC236}">
                          <a16:creationId xmlns:a16="http://schemas.microsoft.com/office/drawing/2014/main" id="{5554B69C-00A4-EA43-A785-AF59E931D92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7966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DFEEB816-83B8-8348-80A1-5A1AFCC6CA61}"/>
                  </a:ext>
                </a:extLst>
              </p:cNvPr>
              <p:cNvGrpSpPr/>
              <p:nvPr/>
            </p:nvGrpSpPr>
            <p:grpSpPr>
              <a:xfrm>
                <a:off x="6809341" y="3631956"/>
                <a:ext cx="555171" cy="1119606"/>
                <a:chOff x="6069918" y="3103124"/>
                <a:chExt cx="555171" cy="1119606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A570CBEA-CE7F-9247-B5C2-06837DE7E863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42BE7A0C-051B-6644-8D80-6ABA4F615F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42BE7A0C-051B-6644-8D80-6ABA4F615F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3319CF1-1ED4-1249-AAC9-28866110E9E8}"/>
                  </a:ext>
                </a:extLst>
              </p:cNvPr>
              <p:cNvSpPr txBox="1"/>
              <p:nvPr/>
            </p:nvSpPr>
            <p:spPr>
              <a:xfrm>
                <a:off x="3428129" y="2323892"/>
                <a:ext cx="357188" cy="401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89361D88-79DA-E248-913F-9F1163C1ED5E}"/>
                  </a:ext>
                </a:extLst>
              </p:cNvPr>
              <p:cNvSpPr txBox="1"/>
              <p:nvPr/>
            </p:nvSpPr>
            <p:spPr>
              <a:xfrm>
                <a:off x="3449066" y="3989527"/>
                <a:ext cx="357188" cy="401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10581656-398F-BB40-96A3-2B32B7B2B8D2}"/>
                  </a:ext>
                </a:extLst>
              </p:cNvPr>
              <p:cNvSpPr txBox="1"/>
              <p:nvPr/>
            </p:nvSpPr>
            <p:spPr>
              <a:xfrm>
                <a:off x="4997425" y="2314705"/>
                <a:ext cx="357188" cy="401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</p:grp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E7E75C5E-845F-2641-8024-F39CC0F153C0}"/>
              </a:ext>
            </a:extLst>
          </p:cNvPr>
          <p:cNvSpPr txBox="1"/>
          <p:nvPr/>
        </p:nvSpPr>
        <p:spPr>
          <a:xfrm>
            <a:off x="7005259" y="1197349"/>
            <a:ext cx="428775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B69DF"/>
                </a:solidFill>
              </a:rPr>
              <a:t>Multi-stage Stochastic Optimization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DFAF02-A1AC-5049-941A-7B10D8A9CB19}"/>
              </a:ext>
            </a:extLst>
          </p:cNvPr>
          <p:cNvCxnSpPr>
            <a:cxnSpLocks/>
          </p:cNvCxnSpPr>
          <p:nvPr/>
        </p:nvCxnSpPr>
        <p:spPr>
          <a:xfrm>
            <a:off x="7104288" y="1551129"/>
            <a:ext cx="3041198" cy="21772"/>
          </a:xfrm>
          <a:prstGeom prst="line">
            <a:avLst/>
          </a:prstGeom>
          <a:ln>
            <a:solidFill>
              <a:srgbClr val="0B6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2954E6F6-80F7-354C-91AC-6CB2D6710CF9}"/>
              </a:ext>
            </a:extLst>
          </p:cNvPr>
          <p:cNvSpPr txBox="1"/>
          <p:nvPr/>
        </p:nvSpPr>
        <p:spPr>
          <a:xfrm>
            <a:off x="7005259" y="1620429"/>
            <a:ext cx="428775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</a:rPr>
              <a:t>Bellman Equation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5B6F029-F302-1242-B5FD-5795586CD76A}"/>
              </a:ext>
            </a:extLst>
          </p:cNvPr>
          <p:cNvSpPr/>
          <p:nvPr/>
        </p:nvSpPr>
        <p:spPr>
          <a:xfrm>
            <a:off x="6768007" y="1741551"/>
            <a:ext cx="237252" cy="1877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3760F16-66D2-F147-814B-474E43ADD018}"/>
              </a:ext>
            </a:extLst>
          </p:cNvPr>
          <p:cNvSpPr txBox="1"/>
          <p:nvPr/>
        </p:nvSpPr>
        <p:spPr>
          <a:xfrm>
            <a:off x="7005259" y="1991190"/>
            <a:ext cx="4515228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Idea: backward Induction, break down the multi-stage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 problem into multiple two-stage problems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3EF343-916D-A64C-90AC-E179A5CC427D}"/>
              </a:ext>
            </a:extLst>
          </p:cNvPr>
          <p:cNvCxnSpPr>
            <a:cxnSpLocks/>
          </p:cNvCxnSpPr>
          <p:nvPr/>
        </p:nvCxnSpPr>
        <p:spPr>
          <a:xfrm>
            <a:off x="9731833" y="3674228"/>
            <a:ext cx="9470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3B75C38-4B80-1346-9E93-29E4CEF914AD}"/>
              </a:ext>
            </a:extLst>
          </p:cNvPr>
          <p:cNvCxnSpPr>
            <a:cxnSpLocks/>
          </p:cNvCxnSpPr>
          <p:nvPr/>
        </p:nvCxnSpPr>
        <p:spPr>
          <a:xfrm>
            <a:off x="10931396" y="3684499"/>
            <a:ext cx="723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0551E96-3441-FC4C-B70B-0C01F36D1089}"/>
              </a:ext>
            </a:extLst>
          </p:cNvPr>
          <p:cNvSpPr/>
          <p:nvPr/>
        </p:nvSpPr>
        <p:spPr>
          <a:xfrm>
            <a:off x="1141030" y="1773391"/>
            <a:ext cx="2008631" cy="3212396"/>
          </a:xfrm>
          <a:prstGeom prst="rect">
            <a:avLst/>
          </a:prstGeom>
          <a:solidFill>
            <a:srgbClr val="7F7F7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110D6D5-28D4-7048-8F29-F6E223059AD9}"/>
                  </a:ext>
                </a:extLst>
              </p:cNvPr>
              <p:cNvSpPr txBox="1"/>
              <p:nvPr/>
            </p:nvSpPr>
            <p:spPr>
              <a:xfrm>
                <a:off x="2799987" y="5089792"/>
                <a:ext cx="5517262" cy="496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·)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: </a:t>
                </a:r>
                <a:r>
                  <a:rPr lang="en-US" sz="1400" dirty="0">
                    <a:solidFill>
                      <a:srgbClr val="FF0000"/>
                    </a:solidFill>
                  </a:rPr>
                  <a:t>maximized value-to-go of the tail problem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110D6D5-28D4-7048-8F29-F6E223059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987" y="5089792"/>
                <a:ext cx="5517262" cy="496996"/>
              </a:xfrm>
              <a:prstGeom prst="rect">
                <a:avLst/>
              </a:prstGeom>
              <a:blipFill>
                <a:blip r:embed="rId16"/>
                <a:stretch>
                  <a:fillRect l="-22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E34AB8-ED6C-0847-95C5-EA57D2EE01DE}"/>
              </a:ext>
            </a:extLst>
          </p:cNvPr>
          <p:cNvCxnSpPr/>
          <p:nvPr/>
        </p:nvCxnSpPr>
        <p:spPr>
          <a:xfrm>
            <a:off x="3139586" y="1674188"/>
            <a:ext cx="0" cy="348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064BF95-F2F0-1B48-9805-50E9DBB5CACF}"/>
              </a:ext>
            </a:extLst>
          </p:cNvPr>
          <p:cNvCxnSpPr>
            <a:cxnSpLocks/>
          </p:cNvCxnSpPr>
          <p:nvPr/>
        </p:nvCxnSpPr>
        <p:spPr>
          <a:xfrm>
            <a:off x="8158537" y="3674228"/>
            <a:ext cx="45206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26E20B-85AE-5B4E-A2B8-7532AAD6242B}"/>
              </a:ext>
            </a:extLst>
          </p:cNvPr>
          <p:cNvCxnSpPr/>
          <p:nvPr/>
        </p:nvCxnSpPr>
        <p:spPr>
          <a:xfrm>
            <a:off x="8384568" y="3684499"/>
            <a:ext cx="0" cy="74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5E410DA0-203C-724B-AC50-67DB0B8BE6D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6209" y="5356758"/>
            <a:ext cx="3740380" cy="513739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562BD9-4706-6E4D-BF7E-BFD7278C0CF3}"/>
              </a:ext>
            </a:extLst>
          </p:cNvPr>
          <p:cNvCxnSpPr/>
          <p:nvPr/>
        </p:nvCxnSpPr>
        <p:spPr>
          <a:xfrm>
            <a:off x="3148174" y="4805372"/>
            <a:ext cx="73804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411D97C-818C-7746-92FB-F577F47ED29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79048" y="4478072"/>
            <a:ext cx="2456625" cy="7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7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9" grpId="0" animBg="1"/>
      <p:bldP spid="124" grpId="0"/>
      <p:bldP spid="45" grpId="0" animBg="1"/>
      <p:bldP spid="1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F120E8D3-D944-784C-978E-40D320D0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685" y="2898563"/>
            <a:ext cx="5435600" cy="939800"/>
          </a:xfrm>
          <a:prstGeom prst="rect">
            <a:avLst/>
          </a:prstGeom>
          <a:ln w="19050"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0D9C28A-475F-48AF-A182-7722652D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8" y="0"/>
            <a:ext cx="10850563" cy="1028699"/>
          </a:xfrm>
        </p:spPr>
        <p:txBody>
          <a:bodyPr/>
          <a:lstStyle/>
          <a:p>
            <a:r>
              <a:rPr lang="en-US" altLang="zh-CN" dirty="0"/>
              <a:t>Valuation Strategy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A2FF3-ED5C-4166-8C66-B412103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48641C-A745-744D-88C1-5D9EFAECC33D}"/>
              </a:ext>
            </a:extLst>
          </p:cNvPr>
          <p:cNvSpPr txBox="1"/>
          <p:nvPr/>
        </p:nvSpPr>
        <p:spPr>
          <a:xfrm>
            <a:off x="4075289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A60F503-8B5B-1C4B-B35F-1A52DCFE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43" y="5785385"/>
            <a:ext cx="1534983" cy="770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/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chemeClr val="bg1"/>
                    </a:solidFill>
                  </a:rPr>
                  <a:t> Calibration</a:t>
                </a:r>
              </a:p>
            </p:txBody>
          </p:sp>
        </mc:Choice>
        <mc:Fallback xmlns="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33C4623-3154-DE40-A6FC-779328544E1D}"/>
              </a:ext>
            </a:extLst>
          </p:cNvPr>
          <p:cNvGrpSpPr/>
          <p:nvPr/>
        </p:nvGrpSpPr>
        <p:grpSpPr>
          <a:xfrm>
            <a:off x="1548080" y="6071663"/>
            <a:ext cx="9095839" cy="432181"/>
            <a:chOff x="1159997" y="6081506"/>
            <a:chExt cx="9095839" cy="43218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6B2DE7E-E61A-9440-A571-F10CBC07CD11}"/>
                </a:ext>
              </a:extLst>
            </p:cNvPr>
            <p:cNvGrpSpPr/>
            <p:nvPr/>
          </p:nvGrpSpPr>
          <p:grpSpPr>
            <a:xfrm>
              <a:off x="1663007" y="6081506"/>
              <a:ext cx="8592829" cy="432181"/>
              <a:chOff x="1663007" y="6081506"/>
              <a:chExt cx="8592829" cy="432181"/>
            </a:xfrm>
          </p:grpSpPr>
          <p:sp>
            <p:nvSpPr>
              <p:cNvPr id="34" name="Chevron 33">
                <a:extLst>
                  <a:ext uri="{FF2B5EF4-FFF2-40B4-BE49-F238E27FC236}">
                    <a16:creationId xmlns:a16="http://schemas.microsoft.com/office/drawing/2014/main" id="{E158CF8F-07DC-B64B-83E5-1E3FE39B5E49}"/>
                  </a:ext>
                </a:extLst>
              </p:cNvPr>
              <p:cNvSpPr/>
              <p:nvPr/>
            </p:nvSpPr>
            <p:spPr>
              <a:xfrm>
                <a:off x="3360544" y="6141156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vron 34">
                <a:extLst>
                  <a:ext uri="{FF2B5EF4-FFF2-40B4-BE49-F238E27FC236}">
                    <a16:creationId xmlns:a16="http://schemas.microsoft.com/office/drawing/2014/main" id="{918C3FDB-D86A-DC4B-BD1D-23F74FFEC6F4}"/>
                  </a:ext>
                </a:extLst>
              </p:cNvPr>
              <p:cNvSpPr/>
              <p:nvPr/>
            </p:nvSpPr>
            <p:spPr>
              <a:xfrm>
                <a:off x="5058081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vron 35">
                <a:extLst>
                  <a:ext uri="{FF2B5EF4-FFF2-40B4-BE49-F238E27FC236}">
                    <a16:creationId xmlns:a16="http://schemas.microsoft.com/office/drawing/2014/main" id="{37234D5A-0E04-334C-B860-F5EE5EF35530}"/>
                  </a:ext>
                </a:extLst>
              </p:cNvPr>
              <p:cNvSpPr/>
              <p:nvPr/>
            </p:nvSpPr>
            <p:spPr>
              <a:xfrm>
                <a:off x="6755618" y="6141155"/>
                <a:ext cx="1802681" cy="372531"/>
              </a:xfrm>
              <a:prstGeom prst="chevron">
                <a:avLst/>
              </a:prstGeom>
              <a:solidFill>
                <a:srgbClr val="0B6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hevron 36">
                <a:extLst>
                  <a:ext uri="{FF2B5EF4-FFF2-40B4-BE49-F238E27FC236}">
                    <a16:creationId xmlns:a16="http://schemas.microsoft.com/office/drawing/2014/main" id="{F0B52BBB-BC45-7642-B0C8-B119E8FAF2A7}"/>
                  </a:ext>
                </a:extLst>
              </p:cNvPr>
              <p:cNvSpPr/>
              <p:nvPr/>
            </p:nvSpPr>
            <p:spPr>
              <a:xfrm>
                <a:off x="8453155" y="6141154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Pentagon 37">
                <a:extLst>
                  <a:ext uri="{FF2B5EF4-FFF2-40B4-BE49-F238E27FC236}">
                    <a16:creationId xmlns:a16="http://schemas.microsoft.com/office/drawing/2014/main" id="{70627080-69DD-0146-AD08-C3DB3F920183}"/>
                  </a:ext>
                </a:extLst>
              </p:cNvPr>
              <p:cNvSpPr/>
              <p:nvPr/>
            </p:nvSpPr>
            <p:spPr>
              <a:xfrm>
                <a:off x="1663007" y="6140490"/>
                <a:ext cx="1792587" cy="35061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iṩliḑè">
                <a:extLst>
                  <a:ext uri="{FF2B5EF4-FFF2-40B4-BE49-F238E27FC236}">
                    <a16:creationId xmlns:a16="http://schemas.microsoft.com/office/drawing/2014/main" id="{E13F2F79-D720-224D-B72A-3AA4F41CB3AE}"/>
                  </a:ext>
                </a:extLst>
              </p:cNvPr>
              <p:cNvSpPr txBox="1"/>
              <p:nvPr/>
            </p:nvSpPr>
            <p:spPr>
              <a:xfrm>
                <a:off x="2662431" y="6094668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2 Solution</a:t>
                </a:r>
              </a:p>
            </p:txBody>
          </p:sp>
          <p:sp>
            <p:nvSpPr>
              <p:cNvPr id="40" name="iṩliḑè">
                <a:extLst>
                  <a:ext uri="{FF2B5EF4-FFF2-40B4-BE49-F238E27FC236}">
                    <a16:creationId xmlns:a16="http://schemas.microsoft.com/office/drawing/2014/main" id="{79637A76-E5AB-494D-A014-D6875497D2C5}"/>
                  </a:ext>
                </a:extLst>
              </p:cNvPr>
              <p:cNvSpPr txBox="1"/>
              <p:nvPr/>
            </p:nvSpPr>
            <p:spPr>
              <a:xfrm>
                <a:off x="4770368" y="6083379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Model Construction</a:t>
                </a:r>
              </a:p>
            </p:txBody>
          </p:sp>
          <p:sp>
            <p:nvSpPr>
              <p:cNvPr id="57" name="iṩliḑè">
                <a:extLst>
                  <a:ext uri="{FF2B5EF4-FFF2-40B4-BE49-F238E27FC236}">
                    <a16:creationId xmlns:a16="http://schemas.microsoft.com/office/drawing/2014/main" id="{EB1596A5-834D-9948-A9E0-1A572711DB37}"/>
                  </a:ext>
                </a:extLst>
              </p:cNvPr>
              <p:cNvSpPr txBox="1"/>
              <p:nvPr/>
            </p:nvSpPr>
            <p:spPr>
              <a:xfrm>
                <a:off x="6225146" y="6081506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4 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Valuation Strategy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iṩliḑè">
                <a:extLst>
                  <a:ext uri="{FF2B5EF4-FFF2-40B4-BE49-F238E27FC236}">
                    <a16:creationId xmlns:a16="http://schemas.microsoft.com/office/drawing/2014/main" id="{1E1B5829-E8D9-CC47-98EE-EFC01D65F1CA}"/>
                  </a:ext>
                </a:extLst>
              </p:cNvPr>
              <p:cNvSpPr txBox="1"/>
              <p:nvPr/>
            </p:nvSpPr>
            <p:spPr>
              <a:xfrm>
                <a:off x="7975254" y="6094668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Sensitivity Analysis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iṩliḑè">
              <a:extLst>
                <a:ext uri="{FF2B5EF4-FFF2-40B4-BE49-F238E27FC236}">
                  <a16:creationId xmlns:a16="http://schemas.microsoft.com/office/drawing/2014/main" id="{BB8862E0-DB23-C544-BB84-0589F88B2053}"/>
                </a:ext>
              </a:extLst>
            </p:cNvPr>
            <p:cNvSpPr txBox="1"/>
            <p:nvPr/>
          </p:nvSpPr>
          <p:spPr>
            <a:xfrm>
              <a:off x="1159997" y="6083379"/>
              <a:ext cx="2037821" cy="36533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</a:rPr>
                <a:t>1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Client Objective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A1C39F0-C4A9-704A-856B-F8A867F255FC}"/>
              </a:ext>
            </a:extLst>
          </p:cNvPr>
          <p:cNvSpPr/>
          <p:nvPr/>
        </p:nvSpPr>
        <p:spPr>
          <a:xfrm>
            <a:off x="534458" y="1016705"/>
            <a:ext cx="494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Operating Policy based on Dynamic Threshold</a:t>
            </a:r>
            <a:endParaRPr lang="en-US" i="1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66F979F-D7F5-D549-B34F-5445A8B540FE}"/>
              </a:ext>
            </a:extLst>
          </p:cNvPr>
          <p:cNvGrpSpPr/>
          <p:nvPr/>
        </p:nvGrpSpPr>
        <p:grpSpPr>
          <a:xfrm>
            <a:off x="-864021" y="2120717"/>
            <a:ext cx="7632028" cy="2364257"/>
            <a:chOff x="-860148" y="1962211"/>
            <a:chExt cx="8350732" cy="2804788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8D6F65B-59F4-C24A-A00A-DE0438499CD5}"/>
                </a:ext>
              </a:extLst>
            </p:cNvPr>
            <p:cNvSpPr txBox="1"/>
            <p:nvPr/>
          </p:nvSpPr>
          <p:spPr>
            <a:xfrm>
              <a:off x="6751371" y="3364606"/>
              <a:ext cx="739213" cy="3286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T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64AB92C9-0278-5D4E-9ED4-6FDC1E5BFA89}"/>
                </a:ext>
              </a:extLst>
            </p:cNvPr>
            <p:cNvGrpSpPr/>
            <p:nvPr/>
          </p:nvGrpSpPr>
          <p:grpSpPr>
            <a:xfrm>
              <a:off x="-860148" y="1962211"/>
              <a:ext cx="8108993" cy="2804788"/>
              <a:chOff x="-744481" y="1998558"/>
              <a:chExt cx="8108993" cy="28047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iṩliḑè">
                    <a:extLst>
                      <a:ext uri="{FF2B5EF4-FFF2-40B4-BE49-F238E27FC236}">
                        <a16:creationId xmlns:a16="http://schemas.microsoft.com/office/drawing/2014/main" id="{32A2FE8C-321C-AA41-9E54-E37A54ADC643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314" y="2039735"/>
                    <a:ext cx="1604751" cy="365338"/>
                  </a:xfrm>
                  <a:prstGeom prst="rect">
                    <a:avLst/>
                  </a:prstGeom>
                  <a:noFill/>
                </p:spPr>
                <p:txBody>
                  <a:bodyPr wrap="none" lIns="90000" tIns="46800" rIns="90000" bIns="46800" anchor="b" anchorCtr="0">
                    <a:norm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d>
                          <m:dPr>
                            <m:ctrlP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a14:m>
                    <a:r>
                      <a:rPr lang="en-US" altLang="zh-CN" sz="1400" b="1" dirty="0">
                        <a:solidFill>
                          <a:schemeClr val="bg1"/>
                        </a:solidFill>
                      </a:rPr>
                      <a:t> for Power</a:t>
                    </a:r>
                  </a:p>
                </p:txBody>
              </p:sp>
            </mc:Choice>
            <mc:Fallback xmlns="">
              <p:sp>
                <p:nvSpPr>
                  <p:cNvPr id="176" name="iṩliḑè">
                    <a:extLst>
                      <a:ext uri="{FF2B5EF4-FFF2-40B4-BE49-F238E27FC236}">
                        <a16:creationId xmlns:a16="http://schemas.microsoft.com/office/drawing/2014/main" id="{32A2FE8C-321C-AA41-9E54-E37A54ADC6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2314" y="2039735"/>
                    <a:ext cx="1604751" cy="3653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78AC0C42-4152-914A-B805-EE9160150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8489" y="3335186"/>
                <a:ext cx="53887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A292964-7819-2347-A146-D038612C8A52}"/>
                  </a:ext>
                </a:extLst>
              </p:cNvPr>
              <p:cNvCxnSpPr/>
              <p:nvPr/>
            </p:nvCxnSpPr>
            <p:spPr>
              <a:xfrm>
                <a:off x="1698489" y="3226330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58C3BB4-EF83-874B-A4CE-635E0CA51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1378" y="3226330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590E5E0-0EB3-CA46-BF8F-864D822EF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924" y="3226331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8617E49-ED3B-9C46-BEE9-53101761B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922" y="3226329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9C1BA6B-BCC2-6441-BF36-7AFD288D4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9267" y="3226329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7F4E6D25-9EA4-764A-8FC7-8505B5E0B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1125" y="3226331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EBA9144-F84B-F049-AB12-B81EB1800CC3}"/>
                  </a:ext>
                </a:extLst>
              </p:cNvPr>
              <p:cNvSpPr txBox="1"/>
              <p:nvPr/>
            </p:nvSpPr>
            <p:spPr>
              <a:xfrm>
                <a:off x="2904935" y="3082732"/>
                <a:ext cx="357188" cy="4016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B69DF"/>
                    </a:solidFill>
                  </a:rPr>
                  <a:t>…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2F03CA9-D5C1-A04B-8540-1CEBBC5102D8}"/>
                  </a:ext>
                </a:extLst>
              </p:cNvPr>
              <p:cNvSpPr txBox="1"/>
              <p:nvPr/>
            </p:nvSpPr>
            <p:spPr>
              <a:xfrm>
                <a:off x="5596602" y="3082732"/>
                <a:ext cx="357188" cy="4016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ysClr val="windowText" lastClr="000000"/>
                      </a:solidFill>
                    </a:ln>
                    <a:solidFill>
                      <a:srgbClr val="0B69DF"/>
                    </a:solidFill>
                  </a:rPr>
                  <a:t>…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EFBA35F-7D34-AF4D-8DB1-7BC1D0AEBD2A}"/>
                  </a:ext>
                </a:extLst>
              </p:cNvPr>
              <p:cNvSpPr txBox="1"/>
              <p:nvPr/>
            </p:nvSpPr>
            <p:spPr>
              <a:xfrm>
                <a:off x="1578409" y="3396437"/>
                <a:ext cx="357188" cy="328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7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84FCBAC-5EB1-584E-9130-181C675940C8}"/>
                  </a:ext>
                </a:extLst>
              </p:cNvPr>
              <p:cNvSpPr txBox="1"/>
              <p:nvPr/>
            </p:nvSpPr>
            <p:spPr>
              <a:xfrm>
                <a:off x="2343387" y="3396924"/>
                <a:ext cx="357188" cy="328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AFFD7D9-10C6-B24D-A752-EFEBE8987033}"/>
                  </a:ext>
                </a:extLst>
              </p:cNvPr>
              <p:cNvSpPr txBox="1"/>
              <p:nvPr/>
            </p:nvSpPr>
            <p:spPr>
              <a:xfrm>
                <a:off x="3492248" y="3396437"/>
                <a:ext cx="739213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t-1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CE0BB663-4F70-7247-AA05-575C48ED5761}"/>
                  </a:ext>
                </a:extLst>
              </p:cNvPr>
              <p:cNvSpPr txBox="1"/>
              <p:nvPr/>
            </p:nvSpPr>
            <p:spPr>
              <a:xfrm>
                <a:off x="4223613" y="3386036"/>
                <a:ext cx="739213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t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B2716580-5199-6046-98AE-FDEF2EFDA9F8}"/>
                  </a:ext>
                </a:extLst>
              </p:cNvPr>
              <p:cNvSpPr txBox="1"/>
              <p:nvPr/>
            </p:nvSpPr>
            <p:spPr>
              <a:xfrm>
                <a:off x="4899780" y="3386036"/>
                <a:ext cx="739213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t+1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5EF77B7-7A4C-184E-A615-040A96D5889B}"/>
                  </a:ext>
                </a:extLst>
              </p:cNvPr>
              <p:cNvSpPr txBox="1"/>
              <p:nvPr/>
            </p:nvSpPr>
            <p:spPr>
              <a:xfrm>
                <a:off x="6086131" y="3386036"/>
                <a:ext cx="739213" cy="3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T-1</a:t>
                </a:r>
              </a:p>
            </p:txBody>
          </p: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C6D2A2AD-9396-E448-805F-C465FB12246D}"/>
                  </a:ext>
                </a:extLst>
              </p:cNvPr>
              <p:cNvGrpSpPr/>
              <p:nvPr/>
            </p:nvGrpSpPr>
            <p:grpSpPr>
              <a:xfrm>
                <a:off x="1460141" y="3656027"/>
                <a:ext cx="555171" cy="1119606"/>
                <a:chOff x="6069918" y="3103124"/>
                <a:chExt cx="555171" cy="1119606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CD2D17C2-09AA-7F4F-9DBC-1B9EBE487FD9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E4ED5925-9AD1-0D4D-8D16-3A10BB783B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E4ED5925-9AD1-0D4D-8D16-3A10BB783B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3" name="iṩliḑè">
                <a:extLst>
                  <a:ext uri="{FF2B5EF4-FFF2-40B4-BE49-F238E27FC236}">
                    <a16:creationId xmlns:a16="http://schemas.microsoft.com/office/drawing/2014/main" id="{64DC80AC-AE16-6D4E-8E60-3FBB7BF46E3A}"/>
                  </a:ext>
                </a:extLst>
              </p:cNvPr>
              <p:cNvSpPr txBox="1"/>
              <p:nvPr/>
            </p:nvSpPr>
            <p:spPr>
              <a:xfrm>
                <a:off x="-744481" y="3997552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rgbClr val="0B69DF"/>
                    </a:solidFill>
                  </a:rPr>
                  <a:t>State</a:t>
                </a:r>
                <a:endParaRPr lang="en-US" altLang="zh-CN" sz="1400" b="1" dirty="0">
                  <a:solidFill>
                    <a:srgbClr val="0B69DF"/>
                  </a:solidFill>
                </a:endParaRPr>
              </a:p>
            </p:txBody>
          </p:sp>
          <p:sp>
            <p:nvSpPr>
              <p:cNvPr id="194" name="iṩliḑè">
                <a:extLst>
                  <a:ext uri="{FF2B5EF4-FFF2-40B4-BE49-F238E27FC236}">
                    <a16:creationId xmlns:a16="http://schemas.microsoft.com/office/drawing/2014/main" id="{A553BA27-03E7-804D-AE07-0276F5D5F5FF}"/>
                  </a:ext>
                </a:extLst>
              </p:cNvPr>
              <p:cNvSpPr txBox="1"/>
              <p:nvPr/>
            </p:nvSpPr>
            <p:spPr>
              <a:xfrm>
                <a:off x="-657395" y="2376592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rgbClr val="0B69DF"/>
                    </a:solidFill>
                  </a:rPr>
                  <a:t>Action</a:t>
                </a:r>
                <a:endParaRPr lang="en-US" altLang="zh-CN" sz="1400" b="1" dirty="0">
                  <a:solidFill>
                    <a:srgbClr val="0B69DF"/>
                  </a:solidFill>
                </a:endParaRPr>
              </a:p>
            </p:txBody>
          </p: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EF2BB159-0DFF-2A44-9ABF-BD757D80BE1A}"/>
                  </a:ext>
                </a:extLst>
              </p:cNvPr>
              <p:cNvGrpSpPr/>
              <p:nvPr/>
            </p:nvGrpSpPr>
            <p:grpSpPr>
              <a:xfrm>
                <a:off x="1479417" y="2059814"/>
                <a:ext cx="555171" cy="1133637"/>
                <a:chOff x="6089194" y="1506911"/>
                <a:chExt cx="555171" cy="1133637"/>
              </a:xfrm>
            </p:grpSpPr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AFD9B8F8-F923-EE4A-83AF-47563992944F}"/>
                    </a:ext>
                  </a:extLst>
                </p:cNvPr>
                <p:cNvSpPr/>
                <p:nvPr/>
              </p:nvSpPr>
              <p:spPr>
                <a:xfrm>
                  <a:off x="6113612" y="1506911"/>
                  <a:ext cx="459831" cy="110154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A8F5742E-D232-F641-8E7B-231E1D5918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9194" y="1506912"/>
                      <a:ext cx="555171" cy="1133636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1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1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A8F5742E-D232-F641-8E7B-231E1D5918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9194" y="1506912"/>
                      <a:ext cx="555171" cy="113363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E5D7057A-394F-7E43-9CC8-12DDD08E0934}"/>
                  </a:ext>
                </a:extLst>
              </p:cNvPr>
              <p:cNvGrpSpPr/>
              <p:nvPr/>
            </p:nvGrpSpPr>
            <p:grpSpPr>
              <a:xfrm>
                <a:off x="2215222" y="2048757"/>
                <a:ext cx="555171" cy="1131431"/>
                <a:chOff x="6089194" y="1506911"/>
                <a:chExt cx="555171" cy="1131431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B9C2CCE0-8E3F-3F4A-A3AA-DDD426E64819}"/>
                    </a:ext>
                  </a:extLst>
                </p:cNvPr>
                <p:cNvSpPr/>
                <p:nvPr/>
              </p:nvSpPr>
              <p:spPr>
                <a:xfrm>
                  <a:off x="6113612" y="1506911"/>
                  <a:ext cx="459831" cy="110154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8002A820-D723-724B-B6E4-D6F32BF66B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9194" y="1506912"/>
                      <a:ext cx="555171" cy="113143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1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1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8002A820-D723-724B-B6E4-D6F32BF66B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9194" y="1506912"/>
                      <a:ext cx="555171" cy="113143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29A463D4-1203-974D-8BAF-0E3AD4222567}"/>
                  </a:ext>
                </a:extLst>
              </p:cNvPr>
              <p:cNvGrpSpPr/>
              <p:nvPr/>
            </p:nvGrpSpPr>
            <p:grpSpPr>
              <a:xfrm>
                <a:off x="2203992" y="3655027"/>
                <a:ext cx="555171" cy="1119606"/>
                <a:chOff x="6069918" y="3103124"/>
                <a:chExt cx="555171" cy="1119606"/>
              </a:xfrm>
            </p:grpSpPr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B65132A3-FF1B-9540-AE19-04DDB5E8A750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BB41BBBD-8DC3-4B4A-9CE1-6843738178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BB41BBBD-8DC3-4B4A-9CE1-6843738178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A0AD684E-ED04-0D46-A04D-74F10DF0D630}"/>
                  </a:ext>
                </a:extLst>
              </p:cNvPr>
              <p:cNvGrpSpPr/>
              <p:nvPr/>
            </p:nvGrpSpPr>
            <p:grpSpPr>
              <a:xfrm>
                <a:off x="4175506" y="2010890"/>
                <a:ext cx="555171" cy="1131431"/>
                <a:chOff x="6089194" y="1506911"/>
                <a:chExt cx="555171" cy="1131431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99BBC0AB-C7D2-1946-BF33-096E8FBF35DA}"/>
                    </a:ext>
                  </a:extLst>
                </p:cNvPr>
                <p:cNvSpPr/>
                <p:nvPr/>
              </p:nvSpPr>
              <p:spPr>
                <a:xfrm>
                  <a:off x="6113612" y="1506911"/>
                  <a:ext cx="459831" cy="110154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C3A3E837-0CA6-9E4A-8925-4FF93ABAFB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9194" y="1506912"/>
                      <a:ext cx="555171" cy="11314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C3A3E837-0CA6-9E4A-8925-4FF93ABAFB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9194" y="1506912"/>
                      <a:ext cx="555171" cy="113143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C62920C7-9337-C345-9F29-F4689646DA82}"/>
                  </a:ext>
                </a:extLst>
              </p:cNvPr>
              <p:cNvGrpSpPr/>
              <p:nvPr/>
            </p:nvGrpSpPr>
            <p:grpSpPr>
              <a:xfrm>
                <a:off x="4162375" y="3644141"/>
                <a:ext cx="555171" cy="1119606"/>
                <a:chOff x="6069918" y="3103124"/>
                <a:chExt cx="555171" cy="1119606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89507CEE-B9CA-C744-ADFE-E44F2220021B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F8E9BF81-D34B-C743-90FE-4168C2440F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F8E9BF81-D34B-C743-90FE-4168C2440F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5DC585C3-1CF8-F64F-A4E6-8C12CC14BA1E}"/>
                  </a:ext>
                </a:extLst>
              </p:cNvPr>
              <p:cNvGrpSpPr/>
              <p:nvPr/>
            </p:nvGrpSpPr>
            <p:grpSpPr>
              <a:xfrm>
                <a:off x="4893740" y="3644141"/>
                <a:ext cx="555171" cy="1119606"/>
                <a:chOff x="6069918" y="3103124"/>
                <a:chExt cx="555171" cy="1119606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697436AD-E176-9047-8923-A0E6685986B4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4C8D3AE0-0287-6846-94EF-9309DDFE98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4C8D3AE0-0287-6846-94EF-9309DDFE98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050C32B1-43D9-4046-AEFD-E58C79465DC5}"/>
                  </a:ext>
                </a:extLst>
              </p:cNvPr>
              <p:cNvSpPr/>
              <p:nvPr/>
            </p:nvSpPr>
            <p:spPr>
              <a:xfrm>
                <a:off x="3383150" y="2010890"/>
                <a:ext cx="459831" cy="1101546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8592603-3603-424D-9498-A8449920A727}"/>
                  </a:ext>
                </a:extLst>
              </p:cNvPr>
              <p:cNvSpPr/>
              <p:nvPr/>
            </p:nvSpPr>
            <p:spPr>
              <a:xfrm>
                <a:off x="3415625" y="3701800"/>
                <a:ext cx="459831" cy="110154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19A1048B-9879-B143-8C57-C9B1D2DD7E49}"/>
                  </a:ext>
                </a:extLst>
              </p:cNvPr>
              <p:cNvSpPr/>
              <p:nvPr/>
            </p:nvSpPr>
            <p:spPr>
              <a:xfrm>
                <a:off x="4946104" y="2010890"/>
                <a:ext cx="459831" cy="1101546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B7B9FB7-3F21-7A4C-9D08-8028EA018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6927" y="3237215"/>
                <a:ext cx="0" cy="108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BF4C913B-4244-AB4D-A0C7-8A4E1FAA6CE8}"/>
                  </a:ext>
                </a:extLst>
              </p:cNvPr>
              <p:cNvGrpSpPr/>
              <p:nvPr/>
            </p:nvGrpSpPr>
            <p:grpSpPr>
              <a:xfrm>
                <a:off x="6124218" y="1998558"/>
                <a:ext cx="555171" cy="1131811"/>
                <a:chOff x="6089194" y="1506911"/>
                <a:chExt cx="555171" cy="1131811"/>
              </a:xfrm>
            </p:grpSpPr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89089CE-90F3-DE49-A3B7-1A203786AF40}"/>
                    </a:ext>
                  </a:extLst>
                </p:cNvPr>
                <p:cNvSpPr/>
                <p:nvPr/>
              </p:nvSpPr>
              <p:spPr>
                <a:xfrm>
                  <a:off x="6113612" y="1506911"/>
                  <a:ext cx="459831" cy="110154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6" name="TextBox 215">
                      <a:extLst>
                        <a:ext uri="{FF2B5EF4-FFF2-40B4-BE49-F238E27FC236}">
                          <a16:creationId xmlns:a16="http://schemas.microsoft.com/office/drawing/2014/main" id="{0A08234F-1716-BE42-B831-596CB392E4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9194" y="1506912"/>
                      <a:ext cx="555171" cy="11318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𝑓𝑓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6" name="TextBox 215">
                      <a:extLst>
                        <a:ext uri="{FF2B5EF4-FFF2-40B4-BE49-F238E27FC236}">
                          <a16:creationId xmlns:a16="http://schemas.microsoft.com/office/drawing/2014/main" id="{0A08234F-1716-BE42-B831-596CB392E4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9194" y="1506912"/>
                      <a:ext cx="555171" cy="11318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1D158A0A-03DC-5545-804F-6384BBFD1771}"/>
                  </a:ext>
                </a:extLst>
              </p:cNvPr>
              <p:cNvGrpSpPr/>
              <p:nvPr/>
            </p:nvGrpSpPr>
            <p:grpSpPr>
              <a:xfrm>
                <a:off x="6085951" y="3644141"/>
                <a:ext cx="555171" cy="1119606"/>
                <a:chOff x="6047966" y="3103124"/>
                <a:chExt cx="555171" cy="1119606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E48E9EBA-FCBE-C445-A9BD-D46FA4F4A2F5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4" name="TextBox 213">
                      <a:extLst>
                        <a:ext uri="{FF2B5EF4-FFF2-40B4-BE49-F238E27FC236}">
                          <a16:creationId xmlns:a16="http://schemas.microsoft.com/office/drawing/2014/main" id="{5554B69C-00A4-EA43-A785-AF59E931D9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47966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14" name="TextBox 213">
                      <a:extLst>
                        <a:ext uri="{FF2B5EF4-FFF2-40B4-BE49-F238E27FC236}">
                          <a16:creationId xmlns:a16="http://schemas.microsoft.com/office/drawing/2014/main" id="{5554B69C-00A4-EA43-A785-AF59E931D92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7966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DFEEB816-83B8-8348-80A1-5A1AFCC6CA61}"/>
                  </a:ext>
                </a:extLst>
              </p:cNvPr>
              <p:cNvGrpSpPr/>
              <p:nvPr/>
            </p:nvGrpSpPr>
            <p:grpSpPr>
              <a:xfrm>
                <a:off x="6809341" y="3631956"/>
                <a:ext cx="555171" cy="1119606"/>
                <a:chOff x="6069918" y="3103124"/>
                <a:chExt cx="555171" cy="1119606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A570CBEA-CE7F-9247-B5C2-06837DE7E863}"/>
                    </a:ext>
                  </a:extLst>
                </p:cNvPr>
                <p:cNvSpPr/>
                <p:nvPr/>
              </p:nvSpPr>
              <p:spPr>
                <a:xfrm>
                  <a:off x="6113612" y="3161702"/>
                  <a:ext cx="457160" cy="106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42BE7A0C-051B-6644-8D80-6ABA4F615F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42BE7A0C-051B-6644-8D80-6ABA4F615F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918" y="3103124"/>
                      <a:ext cx="555171" cy="109537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3319CF1-1ED4-1249-AAC9-28866110E9E8}"/>
                  </a:ext>
                </a:extLst>
              </p:cNvPr>
              <p:cNvSpPr txBox="1"/>
              <p:nvPr/>
            </p:nvSpPr>
            <p:spPr>
              <a:xfrm>
                <a:off x="3428129" y="2323892"/>
                <a:ext cx="357188" cy="401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89361D88-79DA-E248-913F-9F1163C1ED5E}"/>
                  </a:ext>
                </a:extLst>
              </p:cNvPr>
              <p:cNvSpPr txBox="1"/>
              <p:nvPr/>
            </p:nvSpPr>
            <p:spPr>
              <a:xfrm>
                <a:off x="3449066" y="3989527"/>
                <a:ext cx="357188" cy="401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10581656-398F-BB40-96A3-2B32B7B2B8D2}"/>
                  </a:ext>
                </a:extLst>
              </p:cNvPr>
              <p:cNvSpPr txBox="1"/>
              <p:nvPr/>
            </p:nvSpPr>
            <p:spPr>
              <a:xfrm>
                <a:off x="4997425" y="2314705"/>
                <a:ext cx="357188" cy="401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</p:grp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E7E75C5E-845F-2641-8024-F39CC0F153C0}"/>
              </a:ext>
            </a:extLst>
          </p:cNvPr>
          <p:cNvSpPr txBox="1"/>
          <p:nvPr/>
        </p:nvSpPr>
        <p:spPr>
          <a:xfrm>
            <a:off x="7005259" y="1197349"/>
            <a:ext cx="428775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B69DF"/>
                </a:solidFill>
              </a:rPr>
              <a:t>Multi-stage Stochastic Optimization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DFAF02-A1AC-5049-941A-7B10D8A9CB19}"/>
              </a:ext>
            </a:extLst>
          </p:cNvPr>
          <p:cNvCxnSpPr>
            <a:cxnSpLocks/>
          </p:cNvCxnSpPr>
          <p:nvPr/>
        </p:nvCxnSpPr>
        <p:spPr>
          <a:xfrm>
            <a:off x="7104288" y="1551129"/>
            <a:ext cx="3041198" cy="21772"/>
          </a:xfrm>
          <a:prstGeom prst="line">
            <a:avLst/>
          </a:prstGeom>
          <a:ln>
            <a:solidFill>
              <a:srgbClr val="0B6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2954E6F6-80F7-354C-91AC-6CB2D6710CF9}"/>
              </a:ext>
            </a:extLst>
          </p:cNvPr>
          <p:cNvSpPr txBox="1"/>
          <p:nvPr/>
        </p:nvSpPr>
        <p:spPr>
          <a:xfrm>
            <a:off x="7005259" y="1620429"/>
            <a:ext cx="428775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Bellman Equation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5B6F029-F302-1242-B5FD-5795586CD76A}"/>
              </a:ext>
            </a:extLst>
          </p:cNvPr>
          <p:cNvSpPr/>
          <p:nvPr/>
        </p:nvSpPr>
        <p:spPr>
          <a:xfrm>
            <a:off x="6768007" y="1741551"/>
            <a:ext cx="237252" cy="1877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3760F16-66D2-F147-814B-474E43ADD018}"/>
              </a:ext>
            </a:extLst>
          </p:cNvPr>
          <p:cNvSpPr txBox="1"/>
          <p:nvPr/>
        </p:nvSpPr>
        <p:spPr>
          <a:xfrm>
            <a:off x="7005259" y="1991190"/>
            <a:ext cx="4515228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Idea: backward Induction, break down the multi-stage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 problem into multiple two-stage problems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0551E96-3441-FC4C-B70B-0C01F36D1089}"/>
              </a:ext>
            </a:extLst>
          </p:cNvPr>
          <p:cNvSpPr/>
          <p:nvPr/>
        </p:nvSpPr>
        <p:spPr>
          <a:xfrm>
            <a:off x="1141030" y="1773391"/>
            <a:ext cx="2008631" cy="3212396"/>
          </a:xfrm>
          <a:prstGeom prst="rect">
            <a:avLst/>
          </a:prstGeom>
          <a:solidFill>
            <a:srgbClr val="7F7F7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110D6D5-28D4-7048-8F29-F6E223059AD9}"/>
                  </a:ext>
                </a:extLst>
              </p:cNvPr>
              <p:cNvSpPr txBox="1"/>
              <p:nvPr/>
            </p:nvSpPr>
            <p:spPr>
              <a:xfrm>
                <a:off x="2799987" y="5089792"/>
                <a:ext cx="5517262" cy="496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·)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: </a:t>
                </a:r>
                <a:r>
                  <a:rPr lang="en-US" sz="1400" dirty="0">
                    <a:solidFill>
                      <a:schemeClr val="tx1"/>
                    </a:solidFill>
                  </a:rPr>
                  <a:t>maximized value-to-go of the tail problem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110D6D5-28D4-7048-8F29-F6E223059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987" y="5089792"/>
                <a:ext cx="5517262" cy="496996"/>
              </a:xfrm>
              <a:prstGeom prst="rect">
                <a:avLst/>
              </a:prstGeom>
              <a:blipFill>
                <a:blip r:embed="rId16"/>
                <a:stretch>
                  <a:fillRect l="-22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E34AB8-ED6C-0847-95C5-EA57D2EE01DE}"/>
              </a:ext>
            </a:extLst>
          </p:cNvPr>
          <p:cNvCxnSpPr/>
          <p:nvPr/>
        </p:nvCxnSpPr>
        <p:spPr>
          <a:xfrm>
            <a:off x="3139586" y="1674188"/>
            <a:ext cx="0" cy="348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02BB8E4-93EE-D746-80A0-FB6E90E07A6C}"/>
              </a:ext>
            </a:extLst>
          </p:cNvPr>
          <p:cNvSpPr/>
          <p:nvPr/>
        </p:nvSpPr>
        <p:spPr>
          <a:xfrm>
            <a:off x="7848600" y="3373160"/>
            <a:ext cx="293914" cy="3388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2E39F8B-F403-434E-ABA8-EB15E22CDB1C}"/>
              </a:ext>
            </a:extLst>
          </p:cNvPr>
          <p:cNvSpPr/>
          <p:nvPr/>
        </p:nvSpPr>
        <p:spPr>
          <a:xfrm>
            <a:off x="10457983" y="3338403"/>
            <a:ext cx="293914" cy="3388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2666BA8C-1A04-6444-8525-A30E146A4904}"/>
              </a:ext>
            </a:extLst>
          </p:cNvPr>
          <p:cNvSpPr/>
          <p:nvPr/>
        </p:nvSpPr>
        <p:spPr>
          <a:xfrm rot="16200000" flipH="1" flipV="1">
            <a:off x="8188577" y="3935068"/>
            <a:ext cx="425449" cy="21052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F497587-22E9-6A46-9507-D2249FD0E3D4}"/>
              </a:ext>
            </a:extLst>
          </p:cNvPr>
          <p:cNvSpPr txBox="1"/>
          <p:nvPr/>
        </p:nvSpPr>
        <p:spPr>
          <a:xfrm>
            <a:off x="7277989" y="4306424"/>
            <a:ext cx="4287759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Longstaff and Schwartz </a:t>
            </a:r>
          </a:p>
        </p:txBody>
      </p:sp>
    </p:spTree>
    <p:extLst>
      <p:ext uri="{BB962C8B-B14F-4D97-AF65-F5344CB8AC3E}">
        <p14:creationId xmlns:p14="http://schemas.microsoft.com/office/powerpoint/2010/main" val="38932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d695eabe-e7e0-4a7a-aefc-ee082644e9e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4D961A6-A4EB-48C8-B6F4-6ABC53FFF2C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4177" y="549098"/>
            <a:ext cx="11300520" cy="5590196"/>
            <a:chOff x="508000" y="-1"/>
            <a:chExt cx="11300520" cy="5590196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315AA87-1A28-4601-95CD-C23446A314D7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1697381" y="5588988"/>
              <a:ext cx="982310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BF9A982-DC72-4726-9F79-DC8C3F7D9113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2580821" y="4823996"/>
              <a:ext cx="8939667" cy="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E735DBB-461E-4AA7-9F7F-7AA631931C24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3464261" y="4059000"/>
              <a:ext cx="805622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FA39A78-B055-49A5-9343-A784BA8C319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4347701" y="3293997"/>
              <a:ext cx="717278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84EEDCD-75EC-4CC5-9697-035D0254D0C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5231140" y="2529000"/>
              <a:ext cx="629093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ṥlîḓé">
              <a:extLst>
                <a:ext uri="{FF2B5EF4-FFF2-40B4-BE49-F238E27FC236}">
                  <a16:creationId xmlns:a16="http://schemas.microsoft.com/office/drawing/2014/main" id="{5D4832AE-2780-4458-B855-5B8CFC574709}"/>
                </a:ext>
              </a:extLst>
            </p:cNvPr>
            <p:cNvSpPr/>
            <p:nvPr/>
          </p:nvSpPr>
          <p:spPr bwMode="auto">
            <a:xfrm>
              <a:off x="3320245" y="0"/>
              <a:ext cx="288032" cy="4059000"/>
            </a:xfrm>
            <a:prstGeom prst="rect">
              <a:avLst/>
            </a:prstGeom>
            <a:solidFill>
              <a:srgbClr val="0B69DF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0B69DF"/>
                </a:solidFill>
              </a:endParaRPr>
            </a:p>
          </p:txBody>
        </p:sp>
        <p:sp>
          <p:nvSpPr>
            <p:cNvPr id="17" name="íṡḷîḋe">
              <a:extLst>
                <a:ext uri="{FF2B5EF4-FFF2-40B4-BE49-F238E27FC236}">
                  <a16:creationId xmlns:a16="http://schemas.microsoft.com/office/drawing/2014/main" id="{335694F2-1080-48FE-9009-A29D74369D6D}"/>
                </a:ext>
              </a:extLst>
            </p:cNvPr>
            <p:cNvSpPr/>
            <p:nvPr/>
          </p:nvSpPr>
          <p:spPr bwMode="auto">
            <a:xfrm>
              <a:off x="4203685" y="-1"/>
              <a:ext cx="288032" cy="3293998"/>
            </a:xfrm>
            <a:prstGeom prst="rect">
              <a:avLst/>
            </a:prstGeom>
            <a:solidFill>
              <a:srgbClr val="0B69DF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0B69DF"/>
                </a:solidFill>
              </a:endParaRPr>
            </a:p>
          </p:txBody>
        </p:sp>
        <p:sp>
          <p:nvSpPr>
            <p:cNvPr id="18" name="íṥ1ídê">
              <a:extLst>
                <a:ext uri="{FF2B5EF4-FFF2-40B4-BE49-F238E27FC236}">
                  <a16:creationId xmlns:a16="http://schemas.microsoft.com/office/drawing/2014/main" id="{EE0D6A4F-5504-4C96-905C-1EF267EA4CA6}"/>
                </a:ext>
              </a:extLst>
            </p:cNvPr>
            <p:cNvSpPr/>
            <p:nvPr/>
          </p:nvSpPr>
          <p:spPr bwMode="auto">
            <a:xfrm>
              <a:off x="5087124" y="0"/>
              <a:ext cx="288032" cy="2529000"/>
            </a:xfrm>
            <a:prstGeom prst="rect">
              <a:avLst/>
            </a:prstGeom>
            <a:solidFill>
              <a:srgbClr val="0B69DF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0B69DF"/>
                </a:solidFill>
              </a:endParaRPr>
            </a:p>
          </p:txBody>
        </p:sp>
        <p:sp>
          <p:nvSpPr>
            <p:cNvPr id="19" name="îṩļîḓe">
              <a:extLst>
                <a:ext uri="{FF2B5EF4-FFF2-40B4-BE49-F238E27FC236}">
                  <a16:creationId xmlns:a16="http://schemas.microsoft.com/office/drawing/2014/main" id="{443BEB0D-F83E-43B9-B2FA-073079F91E3B}"/>
                </a:ext>
              </a:extLst>
            </p:cNvPr>
            <p:cNvSpPr/>
            <p:nvPr/>
          </p:nvSpPr>
          <p:spPr bwMode="auto">
            <a:xfrm>
              <a:off x="2436805" y="-1"/>
              <a:ext cx="288032" cy="4823997"/>
            </a:xfrm>
            <a:prstGeom prst="rect">
              <a:avLst/>
            </a:prstGeom>
            <a:solidFill>
              <a:srgbClr val="0B69DF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0B69DF"/>
                </a:solidFill>
              </a:endParaRPr>
            </a:p>
          </p:txBody>
        </p:sp>
        <p:sp>
          <p:nvSpPr>
            <p:cNvPr id="20" name="îsļíḓe">
              <a:extLst>
                <a:ext uri="{FF2B5EF4-FFF2-40B4-BE49-F238E27FC236}">
                  <a16:creationId xmlns:a16="http://schemas.microsoft.com/office/drawing/2014/main" id="{3D0D814D-E970-4824-B877-66F08A1BD57D}"/>
                </a:ext>
              </a:extLst>
            </p:cNvPr>
            <p:cNvSpPr/>
            <p:nvPr/>
          </p:nvSpPr>
          <p:spPr bwMode="auto">
            <a:xfrm>
              <a:off x="1553365" y="-1"/>
              <a:ext cx="288032" cy="5588989"/>
            </a:xfrm>
            <a:prstGeom prst="rect">
              <a:avLst/>
            </a:prstGeom>
            <a:solidFill>
              <a:srgbClr val="0B69DF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0B69DF"/>
                </a:solidFill>
              </a:endParaRPr>
            </a:p>
          </p:txBody>
        </p:sp>
        <p:sp>
          <p:nvSpPr>
            <p:cNvPr id="21" name="iSľíďe">
              <a:extLst>
                <a:ext uri="{FF2B5EF4-FFF2-40B4-BE49-F238E27FC236}">
                  <a16:creationId xmlns:a16="http://schemas.microsoft.com/office/drawing/2014/main" id="{4996DBE6-1288-407C-8097-A6A017C9B2A9}"/>
                </a:ext>
              </a:extLst>
            </p:cNvPr>
            <p:cNvSpPr/>
            <p:nvPr/>
          </p:nvSpPr>
          <p:spPr bwMode="auto">
            <a:xfrm>
              <a:off x="508000" y="1096050"/>
              <a:ext cx="11012487" cy="45652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endParaRPr lang="en-US" altLang="zh-CN" b="1" dirty="0"/>
            </a:p>
          </p:txBody>
        </p:sp>
        <p:sp>
          <p:nvSpPr>
            <p:cNvPr id="23" name="îṡliďè">
              <a:extLst>
                <a:ext uri="{FF2B5EF4-FFF2-40B4-BE49-F238E27FC236}">
                  <a16:creationId xmlns:a16="http://schemas.microsoft.com/office/drawing/2014/main" id="{BD87050A-5C66-4018-A296-945CA4D148F1}"/>
                </a:ext>
              </a:extLst>
            </p:cNvPr>
            <p:cNvSpPr/>
            <p:nvPr/>
          </p:nvSpPr>
          <p:spPr>
            <a:xfrm>
              <a:off x="153059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</a:rPr>
                <a:t>05</a:t>
              </a:r>
            </a:p>
          </p:txBody>
        </p:sp>
        <p:sp>
          <p:nvSpPr>
            <p:cNvPr id="24" name="iŝḷïḍè">
              <a:extLst>
                <a:ext uri="{FF2B5EF4-FFF2-40B4-BE49-F238E27FC236}">
                  <a16:creationId xmlns:a16="http://schemas.microsoft.com/office/drawing/2014/main" id="{F011BE29-A446-41A6-8856-C596DB38A182}"/>
                </a:ext>
              </a:extLst>
            </p:cNvPr>
            <p:cNvSpPr/>
            <p:nvPr/>
          </p:nvSpPr>
          <p:spPr>
            <a:xfrm>
              <a:off x="2414030" y="1166300"/>
              <a:ext cx="333582" cy="316024"/>
            </a:xfrm>
            <a:prstGeom prst="rect">
              <a:avLst/>
            </a:prstGeom>
          </p:spPr>
          <p:txBody>
            <a:bodyPr wrap="none" numCol="1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</a:rPr>
                <a:t>04</a:t>
              </a:r>
            </a:p>
          </p:txBody>
        </p:sp>
        <p:sp>
          <p:nvSpPr>
            <p:cNvPr id="25" name="îṥḷidé">
              <a:extLst>
                <a:ext uri="{FF2B5EF4-FFF2-40B4-BE49-F238E27FC236}">
                  <a16:creationId xmlns:a16="http://schemas.microsoft.com/office/drawing/2014/main" id="{DF6C87C7-8703-42DE-B4BA-C7A81C9D4578}"/>
                </a:ext>
              </a:extLst>
            </p:cNvPr>
            <p:cNvSpPr/>
            <p:nvPr/>
          </p:nvSpPr>
          <p:spPr>
            <a:xfrm>
              <a:off x="329747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</a:rPr>
                <a:t>03</a:t>
              </a:r>
            </a:p>
          </p:txBody>
        </p:sp>
        <p:sp>
          <p:nvSpPr>
            <p:cNvPr id="26" name="ïṧḷîḍè">
              <a:extLst>
                <a:ext uri="{FF2B5EF4-FFF2-40B4-BE49-F238E27FC236}">
                  <a16:creationId xmlns:a16="http://schemas.microsoft.com/office/drawing/2014/main" id="{30454CDB-4BED-4301-9230-FCCED22E4D65}"/>
                </a:ext>
              </a:extLst>
            </p:cNvPr>
            <p:cNvSpPr/>
            <p:nvPr/>
          </p:nvSpPr>
          <p:spPr>
            <a:xfrm>
              <a:off x="418091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</a:rPr>
                <a:t>02</a:t>
              </a:r>
            </a:p>
          </p:txBody>
        </p:sp>
        <p:sp>
          <p:nvSpPr>
            <p:cNvPr id="27" name="îşļïḑè">
              <a:extLst>
                <a:ext uri="{FF2B5EF4-FFF2-40B4-BE49-F238E27FC236}">
                  <a16:creationId xmlns:a16="http://schemas.microsoft.com/office/drawing/2014/main" id="{5C311F78-BF5C-4128-9217-C6C893ED5C39}"/>
                </a:ext>
              </a:extLst>
            </p:cNvPr>
            <p:cNvSpPr/>
            <p:nvPr/>
          </p:nvSpPr>
          <p:spPr>
            <a:xfrm>
              <a:off x="506435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</a:rPr>
                <a:t>01</a:t>
              </a:r>
            </a:p>
          </p:txBody>
        </p:sp>
        <p:grpSp>
          <p:nvGrpSpPr>
            <p:cNvPr id="28" name="îṩliḓê">
              <a:extLst>
                <a:ext uri="{FF2B5EF4-FFF2-40B4-BE49-F238E27FC236}">
                  <a16:creationId xmlns:a16="http://schemas.microsoft.com/office/drawing/2014/main" id="{141BD21B-65D4-48AC-AF62-4ABEA99D4BA9}"/>
                </a:ext>
              </a:extLst>
            </p:cNvPr>
            <p:cNvGrpSpPr/>
            <p:nvPr/>
          </p:nvGrpSpPr>
          <p:grpSpPr>
            <a:xfrm>
              <a:off x="11520488" y="-1"/>
              <a:ext cx="288032" cy="1543051"/>
              <a:chOff x="11045915" y="-1"/>
              <a:chExt cx="288032" cy="1998078"/>
            </a:xfrm>
          </p:grpSpPr>
          <p:sp>
            <p:nvSpPr>
              <p:cNvPr id="36" name="isḻíďè">
                <a:extLst>
                  <a:ext uri="{FF2B5EF4-FFF2-40B4-BE49-F238E27FC236}">
                    <a16:creationId xmlns:a16="http://schemas.microsoft.com/office/drawing/2014/main" id="{A64BE8FD-5C1F-484F-AC55-10E8EECABFD4}"/>
                  </a:ext>
                </a:extLst>
              </p:cNvPr>
              <p:cNvSpPr/>
              <p:nvPr/>
            </p:nvSpPr>
            <p:spPr bwMode="auto">
              <a:xfrm>
                <a:off x="11045915" y="-1"/>
                <a:ext cx="288032" cy="1485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" name="ïṡ1iḍê">
                <a:extLst>
                  <a:ext uri="{FF2B5EF4-FFF2-40B4-BE49-F238E27FC236}">
                    <a16:creationId xmlns:a16="http://schemas.microsoft.com/office/drawing/2014/main" id="{394ECCC9-DA4C-4523-B366-E75C9EE04E46}"/>
                  </a:ext>
                </a:extLst>
              </p:cNvPr>
              <p:cNvSpPr/>
              <p:nvPr/>
            </p:nvSpPr>
            <p:spPr bwMode="auto">
              <a:xfrm>
                <a:off x="11045915" y="1485400"/>
                <a:ext cx="288032" cy="512677"/>
              </a:xfrm>
              <a:prstGeom prst="rect">
                <a:avLst/>
              </a:prstGeom>
              <a:solidFill>
                <a:srgbClr val="0B69DF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rgbClr val="0B69DF"/>
                  </a:solidFill>
                </a:endParaRPr>
              </a:p>
            </p:txBody>
          </p:sp>
        </p:grp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10D1236-CFF2-47E5-AD9E-F85196785A7E}"/>
                </a:ext>
              </a:extLst>
            </p:cNvPr>
            <p:cNvCxnSpPr>
              <a:cxnSpLocks/>
            </p:cNvCxnSpPr>
            <p:nvPr/>
          </p:nvCxnSpPr>
          <p:spPr>
            <a:xfrm>
              <a:off x="5375156" y="1552576"/>
              <a:ext cx="614533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íśļiḓè">
              <a:extLst>
                <a:ext uri="{FF2B5EF4-FFF2-40B4-BE49-F238E27FC236}">
                  <a16:creationId xmlns:a16="http://schemas.microsoft.com/office/drawing/2014/main" id="{8DC244FE-715A-4C51-A36F-F26EB0BF4700}"/>
                </a:ext>
              </a:extLst>
            </p:cNvPr>
            <p:cNvSpPr/>
            <p:nvPr/>
          </p:nvSpPr>
          <p:spPr>
            <a:xfrm>
              <a:off x="5375156" y="5099075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600" b="1" dirty="0"/>
                <a:t>Sensitivity Analysis</a:t>
              </a:r>
            </a:p>
          </p:txBody>
        </p:sp>
        <p:sp>
          <p:nvSpPr>
            <p:cNvPr id="31" name="íṥļiḑê">
              <a:extLst>
                <a:ext uri="{FF2B5EF4-FFF2-40B4-BE49-F238E27FC236}">
                  <a16:creationId xmlns:a16="http://schemas.microsoft.com/office/drawing/2014/main" id="{8C706A3D-A0FA-48B5-9950-609F2CE32C7D}"/>
                </a:ext>
              </a:extLst>
            </p:cNvPr>
            <p:cNvSpPr/>
            <p:nvPr/>
          </p:nvSpPr>
          <p:spPr>
            <a:xfrm>
              <a:off x="5378538" y="5133669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endParaRPr lang="en-US" altLang="zh-CN" sz="1400" dirty="0"/>
            </a:p>
          </p:txBody>
        </p:sp>
        <p:sp>
          <p:nvSpPr>
            <p:cNvPr id="33" name="ï$líḓè">
              <a:extLst>
                <a:ext uri="{FF2B5EF4-FFF2-40B4-BE49-F238E27FC236}">
                  <a16:creationId xmlns:a16="http://schemas.microsoft.com/office/drawing/2014/main" id="{67CAD30C-637B-4E7D-8C75-C589EDAED876}"/>
                </a:ext>
              </a:extLst>
            </p:cNvPr>
            <p:cNvSpPr/>
            <p:nvPr/>
          </p:nvSpPr>
          <p:spPr>
            <a:xfrm>
              <a:off x="5378538" y="3614296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600" b="1" dirty="0"/>
                <a:t>Model Construction</a:t>
              </a:r>
            </a:p>
          </p:txBody>
        </p:sp>
        <p:sp>
          <p:nvSpPr>
            <p:cNvPr id="34" name="íśļíḍé">
              <a:extLst>
                <a:ext uri="{FF2B5EF4-FFF2-40B4-BE49-F238E27FC236}">
                  <a16:creationId xmlns:a16="http://schemas.microsoft.com/office/drawing/2014/main" id="{4D62C46F-01B9-4C7E-9441-83C00FE275C0}"/>
                </a:ext>
              </a:extLst>
            </p:cNvPr>
            <p:cNvSpPr/>
            <p:nvPr/>
          </p:nvSpPr>
          <p:spPr>
            <a:xfrm>
              <a:off x="5378538" y="2851934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600" b="1" dirty="0"/>
                <a:t>Solution</a:t>
              </a:r>
            </a:p>
          </p:txBody>
        </p:sp>
        <p:sp>
          <p:nvSpPr>
            <p:cNvPr id="35" name="íṧľîde">
              <a:extLst>
                <a:ext uri="{FF2B5EF4-FFF2-40B4-BE49-F238E27FC236}">
                  <a16:creationId xmlns:a16="http://schemas.microsoft.com/office/drawing/2014/main" id="{E0EDF55E-8CA6-4AE3-8E74-AC6D5C98D618}"/>
                </a:ext>
              </a:extLst>
            </p:cNvPr>
            <p:cNvSpPr/>
            <p:nvPr/>
          </p:nvSpPr>
          <p:spPr>
            <a:xfrm>
              <a:off x="5378538" y="2078532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endParaRPr lang="en-US" altLang="zh-CN" sz="1400" dirty="0"/>
            </a:p>
          </p:txBody>
        </p:sp>
      </p:grpSp>
      <p:sp>
        <p:nvSpPr>
          <p:cNvPr id="38" name="iṩliḑè">
            <a:extLst>
              <a:ext uri="{FF2B5EF4-FFF2-40B4-BE49-F238E27FC236}">
                <a16:creationId xmlns:a16="http://schemas.microsoft.com/office/drawing/2014/main" id="{BE6837F7-C2FF-5444-A09C-6D8AABA2463A}"/>
              </a:ext>
            </a:extLst>
          </p:cNvPr>
          <p:cNvSpPr txBox="1"/>
          <p:nvPr/>
        </p:nvSpPr>
        <p:spPr>
          <a:xfrm>
            <a:off x="7108551" y="1218182"/>
            <a:ext cx="3875876" cy="883493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pPr algn="r"/>
            <a:r>
              <a:rPr lang="en-US" altLang="zh-CN" sz="2800" b="1" dirty="0"/>
              <a:t>Agenda</a:t>
            </a:r>
          </a:p>
        </p:txBody>
      </p:sp>
      <p:sp>
        <p:nvSpPr>
          <p:cNvPr id="39" name="iṩliḑè">
            <a:extLst>
              <a:ext uri="{FF2B5EF4-FFF2-40B4-BE49-F238E27FC236}">
                <a16:creationId xmlns:a16="http://schemas.microsoft.com/office/drawing/2014/main" id="{C9CE25A7-1C88-0448-8798-2929A47C6878}"/>
              </a:ext>
            </a:extLst>
          </p:cNvPr>
          <p:cNvSpPr txBox="1"/>
          <p:nvPr/>
        </p:nvSpPr>
        <p:spPr>
          <a:xfrm>
            <a:off x="8624709" y="2746051"/>
            <a:ext cx="2511955" cy="365338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 lnSpcReduction="10000"/>
          </a:bodyPr>
          <a:lstStyle/>
          <a:p>
            <a:pPr algn="r"/>
            <a:r>
              <a:rPr lang="en-US" altLang="zh-CN" b="1" dirty="0"/>
              <a:t>Client Objective</a:t>
            </a:r>
          </a:p>
        </p:txBody>
      </p:sp>
      <p:sp>
        <p:nvSpPr>
          <p:cNvPr id="40" name="ísḻiḑê">
            <a:extLst>
              <a:ext uri="{FF2B5EF4-FFF2-40B4-BE49-F238E27FC236}">
                <a16:creationId xmlns:a16="http://schemas.microsoft.com/office/drawing/2014/main" id="{11799340-D9FD-4D41-B007-68662A0EB126}"/>
              </a:ext>
            </a:extLst>
          </p:cNvPr>
          <p:cNvSpPr/>
          <p:nvPr/>
        </p:nvSpPr>
        <p:spPr>
          <a:xfrm>
            <a:off x="4991333" y="4913935"/>
            <a:ext cx="6141950" cy="45652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lIns="91440" tIns="45720" rIns="91440" bIns="45720" anchor="b">
            <a:no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600" b="1" dirty="0"/>
              <a:t>Valuation Strategy</a:t>
            </a:r>
          </a:p>
        </p:txBody>
      </p:sp>
    </p:spTree>
    <p:extLst>
      <p:ext uri="{BB962C8B-B14F-4D97-AF65-F5344CB8AC3E}">
        <p14:creationId xmlns:p14="http://schemas.microsoft.com/office/powerpoint/2010/main" val="2185062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9C28A-475F-48AF-A182-7722652D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8" y="0"/>
            <a:ext cx="10850563" cy="1028699"/>
          </a:xfrm>
        </p:spPr>
        <p:txBody>
          <a:bodyPr/>
          <a:lstStyle/>
          <a:p>
            <a:r>
              <a:rPr lang="en-US" altLang="zh-CN" dirty="0"/>
              <a:t>Valuation Strategy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A2FF3-ED5C-4166-8C66-B412103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48641C-A745-744D-88C1-5D9EFAECC33D}"/>
              </a:ext>
            </a:extLst>
          </p:cNvPr>
          <p:cNvSpPr txBox="1"/>
          <p:nvPr/>
        </p:nvSpPr>
        <p:spPr>
          <a:xfrm>
            <a:off x="4075289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A60F503-8B5B-1C4B-B35F-1A52DCFE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3" y="5785385"/>
            <a:ext cx="1534983" cy="770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/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chemeClr val="bg1"/>
                    </a:solidFill>
                  </a:rPr>
                  <a:t> Calibration</a:t>
                </a:r>
              </a:p>
            </p:txBody>
          </p:sp>
        </mc:Choice>
        <mc:Fallback xmlns="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33C4623-3154-DE40-A6FC-779328544E1D}"/>
              </a:ext>
            </a:extLst>
          </p:cNvPr>
          <p:cNvGrpSpPr/>
          <p:nvPr/>
        </p:nvGrpSpPr>
        <p:grpSpPr>
          <a:xfrm>
            <a:off x="1548080" y="6071663"/>
            <a:ext cx="9095839" cy="432181"/>
            <a:chOff x="1159997" y="6081506"/>
            <a:chExt cx="9095839" cy="43218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6B2DE7E-E61A-9440-A571-F10CBC07CD11}"/>
                </a:ext>
              </a:extLst>
            </p:cNvPr>
            <p:cNvGrpSpPr/>
            <p:nvPr/>
          </p:nvGrpSpPr>
          <p:grpSpPr>
            <a:xfrm>
              <a:off x="1663007" y="6081506"/>
              <a:ext cx="8592829" cy="432181"/>
              <a:chOff x="1663007" y="6081506"/>
              <a:chExt cx="8592829" cy="432181"/>
            </a:xfrm>
          </p:grpSpPr>
          <p:sp>
            <p:nvSpPr>
              <p:cNvPr id="34" name="Chevron 33">
                <a:extLst>
                  <a:ext uri="{FF2B5EF4-FFF2-40B4-BE49-F238E27FC236}">
                    <a16:creationId xmlns:a16="http://schemas.microsoft.com/office/drawing/2014/main" id="{E158CF8F-07DC-B64B-83E5-1E3FE39B5E49}"/>
                  </a:ext>
                </a:extLst>
              </p:cNvPr>
              <p:cNvSpPr/>
              <p:nvPr/>
            </p:nvSpPr>
            <p:spPr>
              <a:xfrm>
                <a:off x="3360544" y="6141156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vron 34">
                <a:extLst>
                  <a:ext uri="{FF2B5EF4-FFF2-40B4-BE49-F238E27FC236}">
                    <a16:creationId xmlns:a16="http://schemas.microsoft.com/office/drawing/2014/main" id="{918C3FDB-D86A-DC4B-BD1D-23F74FFEC6F4}"/>
                  </a:ext>
                </a:extLst>
              </p:cNvPr>
              <p:cNvSpPr/>
              <p:nvPr/>
            </p:nvSpPr>
            <p:spPr>
              <a:xfrm>
                <a:off x="5058081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vron 35">
                <a:extLst>
                  <a:ext uri="{FF2B5EF4-FFF2-40B4-BE49-F238E27FC236}">
                    <a16:creationId xmlns:a16="http://schemas.microsoft.com/office/drawing/2014/main" id="{37234D5A-0E04-334C-B860-F5EE5EF35530}"/>
                  </a:ext>
                </a:extLst>
              </p:cNvPr>
              <p:cNvSpPr/>
              <p:nvPr/>
            </p:nvSpPr>
            <p:spPr>
              <a:xfrm>
                <a:off x="6755618" y="6141155"/>
                <a:ext cx="1802681" cy="372531"/>
              </a:xfrm>
              <a:prstGeom prst="chevron">
                <a:avLst/>
              </a:prstGeom>
              <a:solidFill>
                <a:srgbClr val="0B6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hevron 36">
                <a:extLst>
                  <a:ext uri="{FF2B5EF4-FFF2-40B4-BE49-F238E27FC236}">
                    <a16:creationId xmlns:a16="http://schemas.microsoft.com/office/drawing/2014/main" id="{F0B52BBB-BC45-7642-B0C8-B119E8FAF2A7}"/>
                  </a:ext>
                </a:extLst>
              </p:cNvPr>
              <p:cNvSpPr/>
              <p:nvPr/>
            </p:nvSpPr>
            <p:spPr>
              <a:xfrm>
                <a:off x="8453155" y="6141154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Pentagon 37">
                <a:extLst>
                  <a:ext uri="{FF2B5EF4-FFF2-40B4-BE49-F238E27FC236}">
                    <a16:creationId xmlns:a16="http://schemas.microsoft.com/office/drawing/2014/main" id="{70627080-69DD-0146-AD08-C3DB3F920183}"/>
                  </a:ext>
                </a:extLst>
              </p:cNvPr>
              <p:cNvSpPr/>
              <p:nvPr/>
            </p:nvSpPr>
            <p:spPr>
              <a:xfrm>
                <a:off x="1663007" y="6140490"/>
                <a:ext cx="1792587" cy="35061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iṩliḑè">
                <a:extLst>
                  <a:ext uri="{FF2B5EF4-FFF2-40B4-BE49-F238E27FC236}">
                    <a16:creationId xmlns:a16="http://schemas.microsoft.com/office/drawing/2014/main" id="{E13F2F79-D720-224D-B72A-3AA4F41CB3AE}"/>
                  </a:ext>
                </a:extLst>
              </p:cNvPr>
              <p:cNvSpPr txBox="1"/>
              <p:nvPr/>
            </p:nvSpPr>
            <p:spPr>
              <a:xfrm>
                <a:off x="2662431" y="6094668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2 Solution</a:t>
                </a:r>
              </a:p>
            </p:txBody>
          </p:sp>
          <p:sp>
            <p:nvSpPr>
              <p:cNvPr id="40" name="iṩliḑè">
                <a:extLst>
                  <a:ext uri="{FF2B5EF4-FFF2-40B4-BE49-F238E27FC236}">
                    <a16:creationId xmlns:a16="http://schemas.microsoft.com/office/drawing/2014/main" id="{79637A76-E5AB-494D-A014-D6875497D2C5}"/>
                  </a:ext>
                </a:extLst>
              </p:cNvPr>
              <p:cNvSpPr txBox="1"/>
              <p:nvPr/>
            </p:nvSpPr>
            <p:spPr>
              <a:xfrm>
                <a:off x="4770368" y="6083379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Model Construction</a:t>
                </a:r>
              </a:p>
            </p:txBody>
          </p:sp>
          <p:sp>
            <p:nvSpPr>
              <p:cNvPr id="57" name="iṩliḑè">
                <a:extLst>
                  <a:ext uri="{FF2B5EF4-FFF2-40B4-BE49-F238E27FC236}">
                    <a16:creationId xmlns:a16="http://schemas.microsoft.com/office/drawing/2014/main" id="{EB1596A5-834D-9948-A9E0-1A572711DB37}"/>
                  </a:ext>
                </a:extLst>
              </p:cNvPr>
              <p:cNvSpPr txBox="1"/>
              <p:nvPr/>
            </p:nvSpPr>
            <p:spPr>
              <a:xfrm>
                <a:off x="6225146" y="6081506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4 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Valuation Strategy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iṩliḑè">
                <a:extLst>
                  <a:ext uri="{FF2B5EF4-FFF2-40B4-BE49-F238E27FC236}">
                    <a16:creationId xmlns:a16="http://schemas.microsoft.com/office/drawing/2014/main" id="{1E1B5829-E8D9-CC47-98EE-EFC01D65F1CA}"/>
                  </a:ext>
                </a:extLst>
              </p:cNvPr>
              <p:cNvSpPr txBox="1"/>
              <p:nvPr/>
            </p:nvSpPr>
            <p:spPr>
              <a:xfrm>
                <a:off x="7975254" y="6094668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Sensitivity Analysis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iṩliḑè">
              <a:extLst>
                <a:ext uri="{FF2B5EF4-FFF2-40B4-BE49-F238E27FC236}">
                  <a16:creationId xmlns:a16="http://schemas.microsoft.com/office/drawing/2014/main" id="{BB8862E0-DB23-C544-BB84-0589F88B2053}"/>
                </a:ext>
              </a:extLst>
            </p:cNvPr>
            <p:cNvSpPr txBox="1"/>
            <p:nvPr/>
          </p:nvSpPr>
          <p:spPr>
            <a:xfrm>
              <a:off x="1159997" y="6083379"/>
              <a:ext cx="2037821" cy="36533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</a:rPr>
                <a:t>1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Client Objective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A1C39F0-C4A9-704A-856B-F8A867F255FC}"/>
              </a:ext>
            </a:extLst>
          </p:cNvPr>
          <p:cNvSpPr/>
          <p:nvPr/>
        </p:nvSpPr>
        <p:spPr>
          <a:xfrm>
            <a:off x="534458" y="1016705"/>
            <a:ext cx="494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Operating Policy based on Dynamic Threshold</a:t>
            </a:r>
            <a:endParaRPr lang="en-US" i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7E75C5E-845F-2641-8024-F39CC0F153C0}"/>
              </a:ext>
            </a:extLst>
          </p:cNvPr>
          <p:cNvSpPr txBox="1"/>
          <p:nvPr/>
        </p:nvSpPr>
        <p:spPr>
          <a:xfrm>
            <a:off x="803503" y="1898893"/>
            <a:ext cx="428775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B69DF"/>
                </a:solidFill>
              </a:rPr>
              <a:t>Multi-stage Stochastic Optimization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DFAF02-A1AC-5049-941A-7B10D8A9CB19}"/>
              </a:ext>
            </a:extLst>
          </p:cNvPr>
          <p:cNvCxnSpPr>
            <a:cxnSpLocks/>
          </p:cNvCxnSpPr>
          <p:nvPr/>
        </p:nvCxnSpPr>
        <p:spPr>
          <a:xfrm flipV="1">
            <a:off x="858409" y="2259443"/>
            <a:ext cx="3128387" cy="4391"/>
          </a:xfrm>
          <a:prstGeom prst="line">
            <a:avLst/>
          </a:prstGeom>
          <a:ln>
            <a:solidFill>
              <a:srgbClr val="0B6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5B6F029-F302-1242-B5FD-5795586CD76A}"/>
              </a:ext>
            </a:extLst>
          </p:cNvPr>
          <p:cNvSpPr/>
          <p:nvPr/>
        </p:nvSpPr>
        <p:spPr>
          <a:xfrm>
            <a:off x="604756" y="2598611"/>
            <a:ext cx="237252" cy="1877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3760F16-66D2-F147-814B-474E43ADD018}"/>
              </a:ext>
            </a:extLst>
          </p:cNvPr>
          <p:cNvSpPr txBox="1"/>
          <p:nvPr/>
        </p:nvSpPr>
        <p:spPr>
          <a:xfrm>
            <a:off x="842008" y="2848250"/>
            <a:ext cx="4515228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Idea: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(1) linear regression over basis functions to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approximate Expectation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(2) estimate the expectation conditional on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the current state (</a:t>
            </a:r>
            <a:r>
              <a:rPr lang="en-US" sz="1400" dirty="0" err="1"/>
              <a:t>eg.</a:t>
            </a:r>
            <a:r>
              <a:rPr lang="en-US" sz="1400" dirty="0"/>
              <a:t> only apply regression on the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ITM paths for American Option)</a:t>
            </a:r>
            <a:r>
              <a:rPr lang="en-US" sz="1100" dirty="0"/>
              <a:t> </a:t>
            </a:r>
            <a:endParaRPr 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8F66D8-981D-7348-AE1C-0E04CBC9034D}"/>
              </a:ext>
            </a:extLst>
          </p:cNvPr>
          <p:cNvSpPr txBox="1"/>
          <p:nvPr/>
        </p:nvSpPr>
        <p:spPr>
          <a:xfrm>
            <a:off x="858409" y="2469097"/>
            <a:ext cx="428775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</a:rPr>
              <a:t>Longstaff and Schwartz </a:t>
            </a:r>
          </a:p>
        </p:txBody>
      </p:sp>
    </p:spTree>
    <p:extLst>
      <p:ext uri="{BB962C8B-B14F-4D97-AF65-F5344CB8AC3E}">
        <p14:creationId xmlns:p14="http://schemas.microsoft.com/office/powerpoint/2010/main" val="2059235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9C28A-475F-48AF-A182-7722652D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8" y="0"/>
            <a:ext cx="10850563" cy="1028699"/>
          </a:xfrm>
        </p:spPr>
        <p:txBody>
          <a:bodyPr/>
          <a:lstStyle/>
          <a:p>
            <a:r>
              <a:rPr lang="en-US" altLang="zh-CN" dirty="0"/>
              <a:t>Valuation Strategy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A2FF3-ED5C-4166-8C66-B412103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48641C-A745-744D-88C1-5D9EFAECC33D}"/>
              </a:ext>
            </a:extLst>
          </p:cNvPr>
          <p:cNvSpPr txBox="1"/>
          <p:nvPr/>
        </p:nvSpPr>
        <p:spPr>
          <a:xfrm>
            <a:off x="4075289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A60F503-8B5B-1C4B-B35F-1A52DCFE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3" y="5785385"/>
            <a:ext cx="1534983" cy="770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/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chemeClr val="bg1"/>
                    </a:solidFill>
                  </a:rPr>
                  <a:t> Calibration</a:t>
                </a:r>
              </a:p>
            </p:txBody>
          </p:sp>
        </mc:Choice>
        <mc:Fallback xmlns="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33C4623-3154-DE40-A6FC-779328544E1D}"/>
              </a:ext>
            </a:extLst>
          </p:cNvPr>
          <p:cNvGrpSpPr/>
          <p:nvPr/>
        </p:nvGrpSpPr>
        <p:grpSpPr>
          <a:xfrm>
            <a:off x="1548080" y="6071663"/>
            <a:ext cx="9095839" cy="432181"/>
            <a:chOff x="1159997" y="6081506"/>
            <a:chExt cx="9095839" cy="43218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6B2DE7E-E61A-9440-A571-F10CBC07CD11}"/>
                </a:ext>
              </a:extLst>
            </p:cNvPr>
            <p:cNvGrpSpPr/>
            <p:nvPr/>
          </p:nvGrpSpPr>
          <p:grpSpPr>
            <a:xfrm>
              <a:off x="1663007" y="6081506"/>
              <a:ext cx="8592829" cy="432181"/>
              <a:chOff x="1663007" y="6081506"/>
              <a:chExt cx="8592829" cy="432181"/>
            </a:xfrm>
          </p:grpSpPr>
          <p:sp>
            <p:nvSpPr>
              <p:cNvPr id="34" name="Chevron 33">
                <a:extLst>
                  <a:ext uri="{FF2B5EF4-FFF2-40B4-BE49-F238E27FC236}">
                    <a16:creationId xmlns:a16="http://schemas.microsoft.com/office/drawing/2014/main" id="{E158CF8F-07DC-B64B-83E5-1E3FE39B5E49}"/>
                  </a:ext>
                </a:extLst>
              </p:cNvPr>
              <p:cNvSpPr/>
              <p:nvPr/>
            </p:nvSpPr>
            <p:spPr>
              <a:xfrm>
                <a:off x="3360544" y="6141156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vron 34">
                <a:extLst>
                  <a:ext uri="{FF2B5EF4-FFF2-40B4-BE49-F238E27FC236}">
                    <a16:creationId xmlns:a16="http://schemas.microsoft.com/office/drawing/2014/main" id="{918C3FDB-D86A-DC4B-BD1D-23F74FFEC6F4}"/>
                  </a:ext>
                </a:extLst>
              </p:cNvPr>
              <p:cNvSpPr/>
              <p:nvPr/>
            </p:nvSpPr>
            <p:spPr>
              <a:xfrm>
                <a:off x="5058081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vron 35">
                <a:extLst>
                  <a:ext uri="{FF2B5EF4-FFF2-40B4-BE49-F238E27FC236}">
                    <a16:creationId xmlns:a16="http://schemas.microsoft.com/office/drawing/2014/main" id="{37234D5A-0E04-334C-B860-F5EE5EF35530}"/>
                  </a:ext>
                </a:extLst>
              </p:cNvPr>
              <p:cNvSpPr/>
              <p:nvPr/>
            </p:nvSpPr>
            <p:spPr>
              <a:xfrm>
                <a:off x="6755618" y="6141155"/>
                <a:ext cx="1802681" cy="372531"/>
              </a:xfrm>
              <a:prstGeom prst="chevron">
                <a:avLst/>
              </a:prstGeom>
              <a:solidFill>
                <a:srgbClr val="0B6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hevron 36">
                <a:extLst>
                  <a:ext uri="{FF2B5EF4-FFF2-40B4-BE49-F238E27FC236}">
                    <a16:creationId xmlns:a16="http://schemas.microsoft.com/office/drawing/2014/main" id="{F0B52BBB-BC45-7642-B0C8-B119E8FAF2A7}"/>
                  </a:ext>
                </a:extLst>
              </p:cNvPr>
              <p:cNvSpPr/>
              <p:nvPr/>
            </p:nvSpPr>
            <p:spPr>
              <a:xfrm>
                <a:off x="8453155" y="6141154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Pentagon 37">
                <a:extLst>
                  <a:ext uri="{FF2B5EF4-FFF2-40B4-BE49-F238E27FC236}">
                    <a16:creationId xmlns:a16="http://schemas.microsoft.com/office/drawing/2014/main" id="{70627080-69DD-0146-AD08-C3DB3F920183}"/>
                  </a:ext>
                </a:extLst>
              </p:cNvPr>
              <p:cNvSpPr/>
              <p:nvPr/>
            </p:nvSpPr>
            <p:spPr>
              <a:xfrm>
                <a:off x="1663007" y="6140490"/>
                <a:ext cx="1792587" cy="35061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iṩliḑè">
                <a:extLst>
                  <a:ext uri="{FF2B5EF4-FFF2-40B4-BE49-F238E27FC236}">
                    <a16:creationId xmlns:a16="http://schemas.microsoft.com/office/drawing/2014/main" id="{E13F2F79-D720-224D-B72A-3AA4F41CB3AE}"/>
                  </a:ext>
                </a:extLst>
              </p:cNvPr>
              <p:cNvSpPr txBox="1"/>
              <p:nvPr/>
            </p:nvSpPr>
            <p:spPr>
              <a:xfrm>
                <a:off x="2662431" y="6094668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2 Solution</a:t>
                </a:r>
              </a:p>
            </p:txBody>
          </p:sp>
          <p:sp>
            <p:nvSpPr>
              <p:cNvPr id="40" name="iṩliḑè">
                <a:extLst>
                  <a:ext uri="{FF2B5EF4-FFF2-40B4-BE49-F238E27FC236}">
                    <a16:creationId xmlns:a16="http://schemas.microsoft.com/office/drawing/2014/main" id="{79637A76-E5AB-494D-A014-D6875497D2C5}"/>
                  </a:ext>
                </a:extLst>
              </p:cNvPr>
              <p:cNvSpPr txBox="1"/>
              <p:nvPr/>
            </p:nvSpPr>
            <p:spPr>
              <a:xfrm>
                <a:off x="4770368" y="6083379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Model Construction</a:t>
                </a:r>
              </a:p>
            </p:txBody>
          </p:sp>
          <p:sp>
            <p:nvSpPr>
              <p:cNvPr id="57" name="iṩliḑè">
                <a:extLst>
                  <a:ext uri="{FF2B5EF4-FFF2-40B4-BE49-F238E27FC236}">
                    <a16:creationId xmlns:a16="http://schemas.microsoft.com/office/drawing/2014/main" id="{EB1596A5-834D-9948-A9E0-1A572711DB37}"/>
                  </a:ext>
                </a:extLst>
              </p:cNvPr>
              <p:cNvSpPr txBox="1"/>
              <p:nvPr/>
            </p:nvSpPr>
            <p:spPr>
              <a:xfrm>
                <a:off x="6225146" y="6081506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4 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Valuation Strategy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iṩliḑè">
                <a:extLst>
                  <a:ext uri="{FF2B5EF4-FFF2-40B4-BE49-F238E27FC236}">
                    <a16:creationId xmlns:a16="http://schemas.microsoft.com/office/drawing/2014/main" id="{1E1B5829-E8D9-CC47-98EE-EFC01D65F1CA}"/>
                  </a:ext>
                </a:extLst>
              </p:cNvPr>
              <p:cNvSpPr txBox="1"/>
              <p:nvPr/>
            </p:nvSpPr>
            <p:spPr>
              <a:xfrm>
                <a:off x="7975254" y="6094668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Sensitivity Analysis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iṩliḑè">
              <a:extLst>
                <a:ext uri="{FF2B5EF4-FFF2-40B4-BE49-F238E27FC236}">
                  <a16:creationId xmlns:a16="http://schemas.microsoft.com/office/drawing/2014/main" id="{BB8862E0-DB23-C544-BB84-0589F88B2053}"/>
                </a:ext>
              </a:extLst>
            </p:cNvPr>
            <p:cNvSpPr txBox="1"/>
            <p:nvPr/>
          </p:nvSpPr>
          <p:spPr>
            <a:xfrm>
              <a:off x="1159997" y="6083379"/>
              <a:ext cx="2037821" cy="36533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</a:rPr>
                <a:t>1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Client Objective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A1C39F0-C4A9-704A-856B-F8A867F255FC}"/>
              </a:ext>
            </a:extLst>
          </p:cNvPr>
          <p:cNvSpPr/>
          <p:nvPr/>
        </p:nvSpPr>
        <p:spPr>
          <a:xfrm>
            <a:off x="534458" y="1016705"/>
            <a:ext cx="494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Operating Policy based on Dynamic Threshold</a:t>
            </a:r>
            <a:endParaRPr lang="en-US" i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7E75C5E-845F-2641-8024-F39CC0F153C0}"/>
              </a:ext>
            </a:extLst>
          </p:cNvPr>
          <p:cNvSpPr txBox="1"/>
          <p:nvPr/>
        </p:nvSpPr>
        <p:spPr>
          <a:xfrm>
            <a:off x="803503" y="1898893"/>
            <a:ext cx="428775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B69DF"/>
                </a:solidFill>
              </a:rPr>
              <a:t>Multi-stage Stochastic Optimization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DFAF02-A1AC-5049-941A-7B10D8A9CB19}"/>
              </a:ext>
            </a:extLst>
          </p:cNvPr>
          <p:cNvCxnSpPr>
            <a:cxnSpLocks/>
          </p:cNvCxnSpPr>
          <p:nvPr/>
        </p:nvCxnSpPr>
        <p:spPr>
          <a:xfrm flipV="1">
            <a:off x="858409" y="2259443"/>
            <a:ext cx="3128387" cy="4391"/>
          </a:xfrm>
          <a:prstGeom prst="line">
            <a:avLst/>
          </a:prstGeom>
          <a:ln>
            <a:solidFill>
              <a:srgbClr val="0B6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5B6F029-F302-1242-B5FD-5795586CD76A}"/>
              </a:ext>
            </a:extLst>
          </p:cNvPr>
          <p:cNvSpPr/>
          <p:nvPr/>
        </p:nvSpPr>
        <p:spPr>
          <a:xfrm>
            <a:off x="604756" y="2598611"/>
            <a:ext cx="237252" cy="1877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8F66D8-981D-7348-AE1C-0E04CBC9034D}"/>
              </a:ext>
            </a:extLst>
          </p:cNvPr>
          <p:cNvSpPr txBox="1"/>
          <p:nvPr/>
        </p:nvSpPr>
        <p:spPr>
          <a:xfrm>
            <a:off x="858409" y="2469097"/>
            <a:ext cx="428775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</a:rPr>
              <a:t>Longstaff and Schwartz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803364-95F5-764E-8A09-03B748C05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81" y="4134279"/>
            <a:ext cx="3886200" cy="156281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054473-777E-CA48-A1DD-792BA5235735}"/>
              </a:ext>
            </a:extLst>
          </p:cNvPr>
          <p:cNvCxnSpPr>
            <a:cxnSpLocks/>
          </p:cNvCxnSpPr>
          <p:nvPr/>
        </p:nvCxnSpPr>
        <p:spPr>
          <a:xfrm>
            <a:off x="5787214" y="3190980"/>
            <a:ext cx="0" cy="2223187"/>
          </a:xfrm>
          <a:prstGeom prst="straightConnector1">
            <a:avLst/>
          </a:prstGeom>
          <a:ln>
            <a:solidFill>
              <a:srgbClr val="0B69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ABEEAB5-49AE-7341-9624-708A64327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098" y="2932940"/>
            <a:ext cx="4284832" cy="1091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AEAA6B-B8A7-8040-A3FF-224BDD619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7149" y="2948328"/>
            <a:ext cx="5466747" cy="12018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9D431F-DC3A-A548-9DA6-97FD2B727B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9506" y="4292609"/>
            <a:ext cx="5378068" cy="103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9C28A-475F-48AF-A182-7722652D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8" y="0"/>
            <a:ext cx="10850563" cy="1028699"/>
          </a:xfrm>
        </p:spPr>
        <p:txBody>
          <a:bodyPr/>
          <a:lstStyle/>
          <a:p>
            <a:r>
              <a:rPr lang="en-US" altLang="zh-CN" dirty="0"/>
              <a:t>Valuation Strategy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A2FF3-ED5C-4166-8C66-B412103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48641C-A745-744D-88C1-5D9EFAECC33D}"/>
              </a:ext>
            </a:extLst>
          </p:cNvPr>
          <p:cNvSpPr txBox="1"/>
          <p:nvPr/>
        </p:nvSpPr>
        <p:spPr>
          <a:xfrm>
            <a:off x="4075289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A60F503-8B5B-1C4B-B35F-1A52DCFE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3" y="5785385"/>
            <a:ext cx="1534983" cy="770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/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chemeClr val="bg1"/>
                    </a:solidFill>
                  </a:rPr>
                  <a:t> Calibration</a:t>
                </a:r>
              </a:p>
            </p:txBody>
          </p:sp>
        </mc:Choice>
        <mc:Fallback xmlns="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33C4623-3154-DE40-A6FC-779328544E1D}"/>
              </a:ext>
            </a:extLst>
          </p:cNvPr>
          <p:cNvGrpSpPr/>
          <p:nvPr/>
        </p:nvGrpSpPr>
        <p:grpSpPr>
          <a:xfrm>
            <a:off x="1548080" y="6071663"/>
            <a:ext cx="9095839" cy="432181"/>
            <a:chOff x="1159997" y="6081506"/>
            <a:chExt cx="9095839" cy="43218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6B2DE7E-E61A-9440-A571-F10CBC07CD11}"/>
                </a:ext>
              </a:extLst>
            </p:cNvPr>
            <p:cNvGrpSpPr/>
            <p:nvPr/>
          </p:nvGrpSpPr>
          <p:grpSpPr>
            <a:xfrm>
              <a:off x="1663007" y="6081506"/>
              <a:ext cx="8592829" cy="432181"/>
              <a:chOff x="1663007" y="6081506"/>
              <a:chExt cx="8592829" cy="432181"/>
            </a:xfrm>
          </p:grpSpPr>
          <p:sp>
            <p:nvSpPr>
              <p:cNvPr id="34" name="Chevron 33">
                <a:extLst>
                  <a:ext uri="{FF2B5EF4-FFF2-40B4-BE49-F238E27FC236}">
                    <a16:creationId xmlns:a16="http://schemas.microsoft.com/office/drawing/2014/main" id="{E158CF8F-07DC-B64B-83E5-1E3FE39B5E49}"/>
                  </a:ext>
                </a:extLst>
              </p:cNvPr>
              <p:cNvSpPr/>
              <p:nvPr/>
            </p:nvSpPr>
            <p:spPr>
              <a:xfrm>
                <a:off x="3360544" y="6141156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vron 34">
                <a:extLst>
                  <a:ext uri="{FF2B5EF4-FFF2-40B4-BE49-F238E27FC236}">
                    <a16:creationId xmlns:a16="http://schemas.microsoft.com/office/drawing/2014/main" id="{918C3FDB-D86A-DC4B-BD1D-23F74FFEC6F4}"/>
                  </a:ext>
                </a:extLst>
              </p:cNvPr>
              <p:cNvSpPr/>
              <p:nvPr/>
            </p:nvSpPr>
            <p:spPr>
              <a:xfrm>
                <a:off x="5058081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vron 35">
                <a:extLst>
                  <a:ext uri="{FF2B5EF4-FFF2-40B4-BE49-F238E27FC236}">
                    <a16:creationId xmlns:a16="http://schemas.microsoft.com/office/drawing/2014/main" id="{37234D5A-0E04-334C-B860-F5EE5EF35530}"/>
                  </a:ext>
                </a:extLst>
              </p:cNvPr>
              <p:cNvSpPr/>
              <p:nvPr/>
            </p:nvSpPr>
            <p:spPr>
              <a:xfrm>
                <a:off x="6755618" y="6141155"/>
                <a:ext cx="1802681" cy="372531"/>
              </a:xfrm>
              <a:prstGeom prst="chevron">
                <a:avLst/>
              </a:prstGeom>
              <a:solidFill>
                <a:srgbClr val="0B6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hevron 36">
                <a:extLst>
                  <a:ext uri="{FF2B5EF4-FFF2-40B4-BE49-F238E27FC236}">
                    <a16:creationId xmlns:a16="http://schemas.microsoft.com/office/drawing/2014/main" id="{F0B52BBB-BC45-7642-B0C8-B119E8FAF2A7}"/>
                  </a:ext>
                </a:extLst>
              </p:cNvPr>
              <p:cNvSpPr/>
              <p:nvPr/>
            </p:nvSpPr>
            <p:spPr>
              <a:xfrm>
                <a:off x="8453155" y="6141154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Pentagon 37">
                <a:extLst>
                  <a:ext uri="{FF2B5EF4-FFF2-40B4-BE49-F238E27FC236}">
                    <a16:creationId xmlns:a16="http://schemas.microsoft.com/office/drawing/2014/main" id="{70627080-69DD-0146-AD08-C3DB3F920183}"/>
                  </a:ext>
                </a:extLst>
              </p:cNvPr>
              <p:cNvSpPr/>
              <p:nvPr/>
            </p:nvSpPr>
            <p:spPr>
              <a:xfrm>
                <a:off x="1663007" y="6140490"/>
                <a:ext cx="1792587" cy="35061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iṩliḑè">
                <a:extLst>
                  <a:ext uri="{FF2B5EF4-FFF2-40B4-BE49-F238E27FC236}">
                    <a16:creationId xmlns:a16="http://schemas.microsoft.com/office/drawing/2014/main" id="{E13F2F79-D720-224D-B72A-3AA4F41CB3AE}"/>
                  </a:ext>
                </a:extLst>
              </p:cNvPr>
              <p:cNvSpPr txBox="1"/>
              <p:nvPr/>
            </p:nvSpPr>
            <p:spPr>
              <a:xfrm>
                <a:off x="2662431" y="6094668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2 Solution</a:t>
                </a:r>
              </a:p>
            </p:txBody>
          </p:sp>
          <p:sp>
            <p:nvSpPr>
              <p:cNvPr id="40" name="iṩliḑè">
                <a:extLst>
                  <a:ext uri="{FF2B5EF4-FFF2-40B4-BE49-F238E27FC236}">
                    <a16:creationId xmlns:a16="http://schemas.microsoft.com/office/drawing/2014/main" id="{79637A76-E5AB-494D-A014-D6875497D2C5}"/>
                  </a:ext>
                </a:extLst>
              </p:cNvPr>
              <p:cNvSpPr txBox="1"/>
              <p:nvPr/>
            </p:nvSpPr>
            <p:spPr>
              <a:xfrm>
                <a:off x="4770368" y="6083379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Model Construction</a:t>
                </a:r>
              </a:p>
            </p:txBody>
          </p:sp>
          <p:sp>
            <p:nvSpPr>
              <p:cNvPr id="57" name="iṩliḑè">
                <a:extLst>
                  <a:ext uri="{FF2B5EF4-FFF2-40B4-BE49-F238E27FC236}">
                    <a16:creationId xmlns:a16="http://schemas.microsoft.com/office/drawing/2014/main" id="{EB1596A5-834D-9948-A9E0-1A572711DB37}"/>
                  </a:ext>
                </a:extLst>
              </p:cNvPr>
              <p:cNvSpPr txBox="1"/>
              <p:nvPr/>
            </p:nvSpPr>
            <p:spPr>
              <a:xfrm>
                <a:off x="6225146" y="6081506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4 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Valuation Strategy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iṩliḑè">
                <a:extLst>
                  <a:ext uri="{FF2B5EF4-FFF2-40B4-BE49-F238E27FC236}">
                    <a16:creationId xmlns:a16="http://schemas.microsoft.com/office/drawing/2014/main" id="{1E1B5829-E8D9-CC47-98EE-EFC01D65F1CA}"/>
                  </a:ext>
                </a:extLst>
              </p:cNvPr>
              <p:cNvSpPr txBox="1"/>
              <p:nvPr/>
            </p:nvSpPr>
            <p:spPr>
              <a:xfrm>
                <a:off x="7975254" y="6094668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Sensitivity Analysis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iṩliḑè">
              <a:extLst>
                <a:ext uri="{FF2B5EF4-FFF2-40B4-BE49-F238E27FC236}">
                  <a16:creationId xmlns:a16="http://schemas.microsoft.com/office/drawing/2014/main" id="{BB8862E0-DB23-C544-BB84-0589F88B2053}"/>
                </a:ext>
              </a:extLst>
            </p:cNvPr>
            <p:cNvSpPr txBox="1"/>
            <p:nvPr/>
          </p:nvSpPr>
          <p:spPr>
            <a:xfrm>
              <a:off x="1159997" y="6083379"/>
              <a:ext cx="2037821" cy="36533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</a:rPr>
                <a:t>1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Client Objective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A1C39F0-C4A9-704A-856B-F8A867F255FC}"/>
              </a:ext>
            </a:extLst>
          </p:cNvPr>
          <p:cNvSpPr/>
          <p:nvPr/>
        </p:nvSpPr>
        <p:spPr>
          <a:xfrm>
            <a:off x="534458" y="1016705"/>
            <a:ext cx="494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Operating Policy based on Dynamic Threshold</a:t>
            </a:r>
            <a:endParaRPr lang="en-US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06658F-27F3-FA40-87A8-3D0661BDB9CD}"/>
              </a:ext>
            </a:extLst>
          </p:cNvPr>
          <p:cNvSpPr txBox="1"/>
          <p:nvPr/>
        </p:nvSpPr>
        <p:spPr>
          <a:xfrm>
            <a:off x="764795" y="1713491"/>
            <a:ext cx="428775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B69DF"/>
                </a:solidFill>
              </a:rPr>
              <a:t>Optimization Result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8065DD-9065-F146-A636-A5167A9DD4A7}"/>
              </a:ext>
            </a:extLst>
          </p:cNvPr>
          <p:cNvCxnSpPr>
            <a:cxnSpLocks/>
          </p:cNvCxnSpPr>
          <p:nvPr/>
        </p:nvCxnSpPr>
        <p:spPr>
          <a:xfrm flipV="1">
            <a:off x="819701" y="2078432"/>
            <a:ext cx="1841248" cy="1"/>
          </a:xfrm>
          <a:prstGeom prst="line">
            <a:avLst/>
          </a:prstGeom>
          <a:ln>
            <a:solidFill>
              <a:srgbClr val="0B6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13D4CB-2E31-5B4D-9CE3-8F89A861A981}"/>
              </a:ext>
            </a:extLst>
          </p:cNvPr>
          <p:cNvSpPr txBox="1"/>
          <p:nvPr/>
        </p:nvSpPr>
        <p:spPr>
          <a:xfrm>
            <a:off x="2385376" y="2274182"/>
            <a:ext cx="2752058" cy="370811"/>
          </a:xfrm>
          <a:prstGeom prst="roundRect">
            <a:avLst/>
          </a:prstGeom>
          <a:solidFill>
            <a:srgbClr val="2A9CA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</a:rPr>
              <a:t>Short-term Strategy (T=2y)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2F5059-5565-9F42-9546-BD69B68D14EC}"/>
              </a:ext>
            </a:extLst>
          </p:cNvPr>
          <p:cNvSpPr txBox="1"/>
          <p:nvPr/>
        </p:nvSpPr>
        <p:spPr>
          <a:xfrm>
            <a:off x="7196272" y="2262364"/>
            <a:ext cx="2752058" cy="370811"/>
          </a:xfrm>
          <a:prstGeom prst="roundRect">
            <a:avLst/>
          </a:prstGeom>
          <a:solidFill>
            <a:srgbClr val="2A9CA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</a:rPr>
              <a:t>Long-term Strategy (T=3y)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CAADEC-3B70-2B4F-84A1-6D6D5F76ED39}"/>
              </a:ext>
            </a:extLst>
          </p:cNvPr>
          <p:cNvSpPr txBox="1"/>
          <p:nvPr/>
        </p:nvSpPr>
        <p:spPr>
          <a:xfrm>
            <a:off x="2385376" y="2702104"/>
            <a:ext cx="428775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2 year value: $93.7M ($104.11M * 0.9)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29E088-798F-A24E-8EE4-716A4A5FAA14}"/>
              </a:ext>
            </a:extLst>
          </p:cNvPr>
          <p:cNvSpPr txBox="1"/>
          <p:nvPr/>
        </p:nvSpPr>
        <p:spPr>
          <a:xfrm>
            <a:off x="7175667" y="2672311"/>
            <a:ext cx="428775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2 year value: 93.98 ($104.42M * 0.9)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7CBBE3-8477-3640-93C8-D655DA8A1571}"/>
              </a:ext>
            </a:extLst>
          </p:cNvPr>
          <p:cNvSpPr txBox="1"/>
          <p:nvPr/>
        </p:nvSpPr>
        <p:spPr>
          <a:xfrm>
            <a:off x="8386691" y="4075430"/>
            <a:ext cx="4287759" cy="66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图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C59AC-3193-274C-8AC4-6500C33373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3"/>
          <a:stretch/>
        </p:blipFill>
        <p:spPr>
          <a:xfrm>
            <a:off x="6423703" y="3051182"/>
            <a:ext cx="4053944" cy="2668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7FC979-7DE9-AB4F-813B-FBFC61EC52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6247" r="-150" b="-2273"/>
          <a:stretch/>
        </p:blipFill>
        <p:spPr>
          <a:xfrm>
            <a:off x="1758326" y="3058877"/>
            <a:ext cx="3938732" cy="266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32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ṩliḑè">
            <a:extLst>
              <a:ext uri="{FF2B5EF4-FFF2-40B4-BE49-F238E27FC236}">
                <a16:creationId xmlns:a16="http://schemas.microsoft.com/office/drawing/2014/main" id="{D1FD8BC6-5F3B-E341-A9D4-45ED7D1FBE86}"/>
              </a:ext>
            </a:extLst>
          </p:cNvPr>
          <p:cNvSpPr txBox="1"/>
          <p:nvPr/>
        </p:nvSpPr>
        <p:spPr>
          <a:xfrm>
            <a:off x="5625090" y="2803970"/>
            <a:ext cx="4684891" cy="625030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pPr algn="r"/>
            <a:r>
              <a:rPr lang="en-US" altLang="zh-CN" sz="2800" b="1" dirty="0"/>
              <a:t>Sensitivity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D164DC-F576-F649-86C9-1EF36D09D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992" y="5971822"/>
            <a:ext cx="1534983" cy="770111"/>
          </a:xfrm>
          <a:prstGeom prst="rect">
            <a:avLst/>
          </a:prstGeom>
        </p:spPr>
      </p:pic>
      <p:sp>
        <p:nvSpPr>
          <p:cNvPr id="5" name="文本框 20">
            <a:extLst>
              <a:ext uri="{FF2B5EF4-FFF2-40B4-BE49-F238E27FC236}">
                <a16:creationId xmlns:a16="http://schemas.microsoft.com/office/drawing/2014/main" id="{08D5C756-6CC7-F843-B0D5-BD4CE1FCC72C}"/>
              </a:ext>
            </a:extLst>
          </p:cNvPr>
          <p:cNvSpPr txBox="1"/>
          <p:nvPr/>
        </p:nvSpPr>
        <p:spPr>
          <a:xfrm>
            <a:off x="5198514" y="2561401"/>
            <a:ext cx="1281642" cy="137541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0B69D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rgbClr val="0B69DF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30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9C28A-475F-48AF-A182-7722652D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8" y="0"/>
            <a:ext cx="10850563" cy="1028699"/>
          </a:xfrm>
        </p:spPr>
        <p:txBody>
          <a:bodyPr/>
          <a:lstStyle/>
          <a:p>
            <a:r>
              <a:rPr lang="en-US" altLang="zh-CN" dirty="0"/>
              <a:t>Model Sensitivity</a:t>
            </a:r>
            <a:endParaRPr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A2FF3-ED5C-4166-8C66-B412103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A60F503-8B5B-1C4B-B35F-1A52DCFE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3" y="5785385"/>
            <a:ext cx="1534983" cy="770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/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chemeClr val="bg1"/>
                    </a:solidFill>
                  </a:rPr>
                  <a:t> Calibration</a:t>
                </a:r>
              </a:p>
            </p:txBody>
          </p:sp>
        </mc:Choice>
        <mc:Fallback xmlns="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33C4623-3154-DE40-A6FC-779328544E1D}"/>
              </a:ext>
            </a:extLst>
          </p:cNvPr>
          <p:cNvGrpSpPr/>
          <p:nvPr/>
        </p:nvGrpSpPr>
        <p:grpSpPr>
          <a:xfrm>
            <a:off x="1548080" y="6071663"/>
            <a:ext cx="9095839" cy="432181"/>
            <a:chOff x="1159997" y="6081506"/>
            <a:chExt cx="9095839" cy="43218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6B2DE7E-E61A-9440-A571-F10CBC07CD11}"/>
                </a:ext>
              </a:extLst>
            </p:cNvPr>
            <p:cNvGrpSpPr/>
            <p:nvPr/>
          </p:nvGrpSpPr>
          <p:grpSpPr>
            <a:xfrm>
              <a:off x="1663007" y="6081506"/>
              <a:ext cx="8592829" cy="432181"/>
              <a:chOff x="1663007" y="6081506"/>
              <a:chExt cx="8592829" cy="432181"/>
            </a:xfrm>
          </p:grpSpPr>
          <p:sp>
            <p:nvSpPr>
              <p:cNvPr id="34" name="Chevron 33">
                <a:extLst>
                  <a:ext uri="{FF2B5EF4-FFF2-40B4-BE49-F238E27FC236}">
                    <a16:creationId xmlns:a16="http://schemas.microsoft.com/office/drawing/2014/main" id="{E158CF8F-07DC-B64B-83E5-1E3FE39B5E49}"/>
                  </a:ext>
                </a:extLst>
              </p:cNvPr>
              <p:cNvSpPr/>
              <p:nvPr/>
            </p:nvSpPr>
            <p:spPr>
              <a:xfrm>
                <a:off x="3360544" y="6141156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vron 34">
                <a:extLst>
                  <a:ext uri="{FF2B5EF4-FFF2-40B4-BE49-F238E27FC236}">
                    <a16:creationId xmlns:a16="http://schemas.microsoft.com/office/drawing/2014/main" id="{918C3FDB-D86A-DC4B-BD1D-23F74FFEC6F4}"/>
                  </a:ext>
                </a:extLst>
              </p:cNvPr>
              <p:cNvSpPr/>
              <p:nvPr/>
            </p:nvSpPr>
            <p:spPr>
              <a:xfrm>
                <a:off x="5058081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vron 35">
                <a:extLst>
                  <a:ext uri="{FF2B5EF4-FFF2-40B4-BE49-F238E27FC236}">
                    <a16:creationId xmlns:a16="http://schemas.microsoft.com/office/drawing/2014/main" id="{37234D5A-0E04-334C-B860-F5EE5EF35530}"/>
                  </a:ext>
                </a:extLst>
              </p:cNvPr>
              <p:cNvSpPr/>
              <p:nvPr/>
            </p:nvSpPr>
            <p:spPr>
              <a:xfrm>
                <a:off x="6755618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hevron 36">
                <a:extLst>
                  <a:ext uri="{FF2B5EF4-FFF2-40B4-BE49-F238E27FC236}">
                    <a16:creationId xmlns:a16="http://schemas.microsoft.com/office/drawing/2014/main" id="{F0B52BBB-BC45-7642-B0C8-B119E8FAF2A7}"/>
                  </a:ext>
                </a:extLst>
              </p:cNvPr>
              <p:cNvSpPr/>
              <p:nvPr/>
            </p:nvSpPr>
            <p:spPr>
              <a:xfrm>
                <a:off x="8453155" y="6141154"/>
                <a:ext cx="1802681" cy="372531"/>
              </a:xfrm>
              <a:prstGeom prst="chevron">
                <a:avLst/>
              </a:prstGeom>
              <a:solidFill>
                <a:srgbClr val="0B6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Pentagon 37">
                <a:extLst>
                  <a:ext uri="{FF2B5EF4-FFF2-40B4-BE49-F238E27FC236}">
                    <a16:creationId xmlns:a16="http://schemas.microsoft.com/office/drawing/2014/main" id="{70627080-69DD-0146-AD08-C3DB3F920183}"/>
                  </a:ext>
                </a:extLst>
              </p:cNvPr>
              <p:cNvSpPr/>
              <p:nvPr/>
            </p:nvSpPr>
            <p:spPr>
              <a:xfrm>
                <a:off x="1663007" y="6140490"/>
                <a:ext cx="1792587" cy="35061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iṩliḑè">
                <a:extLst>
                  <a:ext uri="{FF2B5EF4-FFF2-40B4-BE49-F238E27FC236}">
                    <a16:creationId xmlns:a16="http://schemas.microsoft.com/office/drawing/2014/main" id="{E13F2F79-D720-224D-B72A-3AA4F41CB3AE}"/>
                  </a:ext>
                </a:extLst>
              </p:cNvPr>
              <p:cNvSpPr txBox="1"/>
              <p:nvPr/>
            </p:nvSpPr>
            <p:spPr>
              <a:xfrm>
                <a:off x="2662431" y="6094668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2 Solution</a:t>
                </a:r>
              </a:p>
            </p:txBody>
          </p:sp>
          <p:sp>
            <p:nvSpPr>
              <p:cNvPr id="40" name="iṩliḑè">
                <a:extLst>
                  <a:ext uri="{FF2B5EF4-FFF2-40B4-BE49-F238E27FC236}">
                    <a16:creationId xmlns:a16="http://schemas.microsoft.com/office/drawing/2014/main" id="{79637A76-E5AB-494D-A014-D6875497D2C5}"/>
                  </a:ext>
                </a:extLst>
              </p:cNvPr>
              <p:cNvSpPr txBox="1"/>
              <p:nvPr/>
            </p:nvSpPr>
            <p:spPr>
              <a:xfrm>
                <a:off x="4770368" y="6083379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Model Construction</a:t>
                </a:r>
              </a:p>
            </p:txBody>
          </p:sp>
          <p:sp>
            <p:nvSpPr>
              <p:cNvPr id="57" name="iṩliḑè">
                <a:extLst>
                  <a:ext uri="{FF2B5EF4-FFF2-40B4-BE49-F238E27FC236}">
                    <a16:creationId xmlns:a16="http://schemas.microsoft.com/office/drawing/2014/main" id="{EB1596A5-834D-9948-A9E0-1A572711DB37}"/>
                  </a:ext>
                </a:extLst>
              </p:cNvPr>
              <p:cNvSpPr txBox="1"/>
              <p:nvPr/>
            </p:nvSpPr>
            <p:spPr>
              <a:xfrm>
                <a:off x="6225146" y="6081506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4 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Valuation Strategy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iṩliḑè">
                <a:extLst>
                  <a:ext uri="{FF2B5EF4-FFF2-40B4-BE49-F238E27FC236}">
                    <a16:creationId xmlns:a16="http://schemas.microsoft.com/office/drawing/2014/main" id="{1E1B5829-E8D9-CC47-98EE-EFC01D65F1CA}"/>
                  </a:ext>
                </a:extLst>
              </p:cNvPr>
              <p:cNvSpPr txBox="1"/>
              <p:nvPr/>
            </p:nvSpPr>
            <p:spPr>
              <a:xfrm>
                <a:off x="7975254" y="6094668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Sensitivity Analysis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iṩliḑè">
              <a:extLst>
                <a:ext uri="{FF2B5EF4-FFF2-40B4-BE49-F238E27FC236}">
                  <a16:creationId xmlns:a16="http://schemas.microsoft.com/office/drawing/2014/main" id="{BB8862E0-DB23-C544-BB84-0589F88B2053}"/>
                </a:ext>
              </a:extLst>
            </p:cNvPr>
            <p:cNvSpPr txBox="1"/>
            <p:nvPr/>
          </p:nvSpPr>
          <p:spPr>
            <a:xfrm>
              <a:off x="1159997" y="6083379"/>
              <a:ext cx="2037821" cy="36533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</a:rPr>
                <a:t>1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Client Objective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E710F1-4F8D-BC40-93E0-5AE8BA5AA355}"/>
                  </a:ext>
                </a:extLst>
              </p:cNvPr>
              <p:cNvSpPr/>
              <p:nvPr/>
            </p:nvSpPr>
            <p:spPr>
              <a:xfrm>
                <a:off x="3811972" y="1230086"/>
                <a:ext cx="6096000" cy="231454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1400" dirty="0"/>
              </a:p>
              <a:p>
                <a:pPr fontAlgn="base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Run theta calibration for 100 times and calculate SE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(</a:t>
                </a:r>
                <a:r>
                  <a:rPr lang="en-US" sz="14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=1,…12)</a:t>
                </a:r>
              </a:p>
              <a:p>
                <a:pPr fontAlgn="base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Add +3 SE, -3 SE to theta, and simulate again</a:t>
                </a:r>
              </a:p>
              <a:p>
                <a:pPr fontAlgn="base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Compare power and gas prices with original prices</a:t>
                </a:r>
              </a:p>
              <a:p>
                <a:pPr>
                  <a:lnSpc>
                    <a:spcPct val="150000"/>
                  </a:lnSpc>
                </a:pPr>
                <a:br>
                  <a:rPr lang="en-US" sz="1400" dirty="0"/>
                </a:br>
                <a:br>
                  <a:rPr lang="en-US" sz="1400" dirty="0"/>
                </a:br>
                <a:endParaRPr lang="en-US" sz="1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E710F1-4F8D-BC40-93E0-5AE8BA5AA3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972" y="1230086"/>
                <a:ext cx="6096000" cy="2314544"/>
              </a:xfrm>
              <a:prstGeom prst="rect">
                <a:avLst/>
              </a:prstGeom>
              <a:blipFill>
                <a:blip r:embed="rId4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8AFC8A-1C8E-9640-A18E-EEB080478C93}"/>
                  </a:ext>
                </a:extLst>
              </p:cNvPr>
              <p:cNvSpPr txBox="1"/>
              <p:nvPr/>
            </p:nvSpPr>
            <p:spPr>
              <a:xfrm>
                <a:off x="691644" y="1759045"/>
                <a:ext cx="4287759" cy="416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solidFill>
                      <a:srgbClr val="0B69DF"/>
                    </a:solidFill>
                  </a:rPr>
                  <a:t>Sensitivity Analysis on </a:t>
                </a:r>
                <a14:m>
                  <m:oMath xmlns:m="http://schemas.openxmlformats.org/officeDocument/2006/math">
                    <m:r>
                      <a:rPr lang="el-GR" sz="1600" b="1" i="1">
                        <a:solidFill>
                          <a:srgbClr val="0B69D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600" b="1" i="1">
                        <a:solidFill>
                          <a:srgbClr val="0B69D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solidFill>
                          <a:srgbClr val="0B69DF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>
                        <a:solidFill>
                          <a:srgbClr val="0B69D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1" dirty="0">
                    <a:solidFill>
                      <a:srgbClr val="0B69D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8AFC8A-1C8E-9640-A18E-EEB080478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44" y="1759045"/>
                <a:ext cx="4287759" cy="416011"/>
              </a:xfrm>
              <a:prstGeom prst="rect">
                <a:avLst/>
              </a:prstGeom>
              <a:blipFill>
                <a:blip r:embed="rId5"/>
                <a:stretch>
                  <a:fillRect l="-59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B9F1D44-84EC-334A-B224-836924FA3A39}"/>
              </a:ext>
            </a:extLst>
          </p:cNvPr>
          <p:cNvCxnSpPr>
            <a:cxnSpLocks/>
          </p:cNvCxnSpPr>
          <p:nvPr/>
        </p:nvCxnSpPr>
        <p:spPr>
          <a:xfrm flipV="1">
            <a:off x="741572" y="2203945"/>
            <a:ext cx="2663728" cy="1"/>
          </a:xfrm>
          <a:prstGeom prst="line">
            <a:avLst/>
          </a:prstGeom>
          <a:ln>
            <a:solidFill>
              <a:srgbClr val="0B6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824A6E8-12E2-E64E-9C83-D982A42007D5}"/>
              </a:ext>
            </a:extLst>
          </p:cNvPr>
          <p:cNvSpPr/>
          <p:nvPr/>
        </p:nvSpPr>
        <p:spPr>
          <a:xfrm>
            <a:off x="545842" y="104019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comparison with original forward curves</a:t>
            </a:r>
            <a:endParaRPr lang="en-US" i="1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0E1D45E-3F12-6C46-A055-1BF04ECF7109}"/>
              </a:ext>
            </a:extLst>
          </p:cNvPr>
          <p:cNvSpPr/>
          <p:nvPr/>
        </p:nvSpPr>
        <p:spPr>
          <a:xfrm>
            <a:off x="3629055" y="1691349"/>
            <a:ext cx="162726" cy="8290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8080" y="2631547"/>
            <a:ext cx="89281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50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9C28A-475F-48AF-A182-7722652D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8" y="0"/>
            <a:ext cx="10850563" cy="1028699"/>
          </a:xfrm>
        </p:spPr>
        <p:txBody>
          <a:bodyPr/>
          <a:lstStyle/>
          <a:p>
            <a:r>
              <a:rPr lang="en-US" altLang="zh-CN" dirty="0"/>
              <a:t>Model Sensitivity</a:t>
            </a:r>
            <a:endParaRPr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A2FF3-ED5C-4166-8C66-B412103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A60F503-8B5B-1C4B-B35F-1A52DCFE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3" y="5785385"/>
            <a:ext cx="1534983" cy="770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/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sz="1600" b="1" dirty="0">
                    <a:solidFill>
                      <a:schemeClr val="bg1"/>
                    </a:solidFill>
                  </a:rPr>
                  <a:t> Calibration</a:t>
                </a:r>
              </a:p>
            </p:txBody>
          </p:sp>
        </mc:Choice>
        <mc:Fallback xmlns="">
          <p:sp>
            <p:nvSpPr>
              <p:cNvPr id="28" name="iṩliḑè">
                <a:extLst>
                  <a:ext uri="{FF2B5EF4-FFF2-40B4-BE49-F238E27FC236}">
                    <a16:creationId xmlns:a16="http://schemas.microsoft.com/office/drawing/2014/main" id="{396BDC0C-41D4-EC45-BA88-3EAE2D764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92" y="1356153"/>
                <a:ext cx="1841430" cy="365338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33C4623-3154-DE40-A6FC-779328544E1D}"/>
              </a:ext>
            </a:extLst>
          </p:cNvPr>
          <p:cNvGrpSpPr/>
          <p:nvPr/>
        </p:nvGrpSpPr>
        <p:grpSpPr>
          <a:xfrm>
            <a:off x="1548080" y="6071663"/>
            <a:ext cx="9095839" cy="432181"/>
            <a:chOff x="1159997" y="6081506"/>
            <a:chExt cx="9095839" cy="43218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6B2DE7E-E61A-9440-A571-F10CBC07CD11}"/>
                </a:ext>
              </a:extLst>
            </p:cNvPr>
            <p:cNvGrpSpPr/>
            <p:nvPr/>
          </p:nvGrpSpPr>
          <p:grpSpPr>
            <a:xfrm>
              <a:off x="1663007" y="6081506"/>
              <a:ext cx="8592829" cy="432181"/>
              <a:chOff x="1663007" y="6081506"/>
              <a:chExt cx="8592829" cy="432181"/>
            </a:xfrm>
          </p:grpSpPr>
          <p:sp>
            <p:nvSpPr>
              <p:cNvPr id="34" name="Chevron 33">
                <a:extLst>
                  <a:ext uri="{FF2B5EF4-FFF2-40B4-BE49-F238E27FC236}">
                    <a16:creationId xmlns:a16="http://schemas.microsoft.com/office/drawing/2014/main" id="{E158CF8F-07DC-B64B-83E5-1E3FE39B5E49}"/>
                  </a:ext>
                </a:extLst>
              </p:cNvPr>
              <p:cNvSpPr/>
              <p:nvPr/>
            </p:nvSpPr>
            <p:spPr>
              <a:xfrm>
                <a:off x="3360544" y="6141156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vron 34">
                <a:extLst>
                  <a:ext uri="{FF2B5EF4-FFF2-40B4-BE49-F238E27FC236}">
                    <a16:creationId xmlns:a16="http://schemas.microsoft.com/office/drawing/2014/main" id="{918C3FDB-D86A-DC4B-BD1D-23F74FFEC6F4}"/>
                  </a:ext>
                </a:extLst>
              </p:cNvPr>
              <p:cNvSpPr/>
              <p:nvPr/>
            </p:nvSpPr>
            <p:spPr>
              <a:xfrm>
                <a:off x="5058081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vron 35">
                <a:extLst>
                  <a:ext uri="{FF2B5EF4-FFF2-40B4-BE49-F238E27FC236}">
                    <a16:creationId xmlns:a16="http://schemas.microsoft.com/office/drawing/2014/main" id="{37234D5A-0E04-334C-B860-F5EE5EF35530}"/>
                  </a:ext>
                </a:extLst>
              </p:cNvPr>
              <p:cNvSpPr/>
              <p:nvPr/>
            </p:nvSpPr>
            <p:spPr>
              <a:xfrm>
                <a:off x="6755618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hevron 36">
                <a:extLst>
                  <a:ext uri="{FF2B5EF4-FFF2-40B4-BE49-F238E27FC236}">
                    <a16:creationId xmlns:a16="http://schemas.microsoft.com/office/drawing/2014/main" id="{F0B52BBB-BC45-7642-B0C8-B119E8FAF2A7}"/>
                  </a:ext>
                </a:extLst>
              </p:cNvPr>
              <p:cNvSpPr/>
              <p:nvPr/>
            </p:nvSpPr>
            <p:spPr>
              <a:xfrm>
                <a:off x="8453155" y="6141154"/>
                <a:ext cx="1802681" cy="372531"/>
              </a:xfrm>
              <a:prstGeom prst="chevron">
                <a:avLst/>
              </a:prstGeom>
              <a:solidFill>
                <a:srgbClr val="0B6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Pentagon 37">
                <a:extLst>
                  <a:ext uri="{FF2B5EF4-FFF2-40B4-BE49-F238E27FC236}">
                    <a16:creationId xmlns:a16="http://schemas.microsoft.com/office/drawing/2014/main" id="{70627080-69DD-0146-AD08-C3DB3F920183}"/>
                  </a:ext>
                </a:extLst>
              </p:cNvPr>
              <p:cNvSpPr/>
              <p:nvPr/>
            </p:nvSpPr>
            <p:spPr>
              <a:xfrm>
                <a:off x="1663007" y="6140490"/>
                <a:ext cx="1792587" cy="35061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iṩliḑè">
                <a:extLst>
                  <a:ext uri="{FF2B5EF4-FFF2-40B4-BE49-F238E27FC236}">
                    <a16:creationId xmlns:a16="http://schemas.microsoft.com/office/drawing/2014/main" id="{E13F2F79-D720-224D-B72A-3AA4F41CB3AE}"/>
                  </a:ext>
                </a:extLst>
              </p:cNvPr>
              <p:cNvSpPr txBox="1"/>
              <p:nvPr/>
            </p:nvSpPr>
            <p:spPr>
              <a:xfrm>
                <a:off x="2662431" y="6094668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2 Solution</a:t>
                </a:r>
              </a:p>
            </p:txBody>
          </p:sp>
          <p:sp>
            <p:nvSpPr>
              <p:cNvPr id="40" name="iṩliḑè">
                <a:extLst>
                  <a:ext uri="{FF2B5EF4-FFF2-40B4-BE49-F238E27FC236}">
                    <a16:creationId xmlns:a16="http://schemas.microsoft.com/office/drawing/2014/main" id="{79637A76-E5AB-494D-A014-D6875497D2C5}"/>
                  </a:ext>
                </a:extLst>
              </p:cNvPr>
              <p:cNvSpPr txBox="1"/>
              <p:nvPr/>
            </p:nvSpPr>
            <p:spPr>
              <a:xfrm>
                <a:off x="4770368" y="6083379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Model Construction</a:t>
                </a:r>
              </a:p>
            </p:txBody>
          </p:sp>
          <p:sp>
            <p:nvSpPr>
              <p:cNvPr id="57" name="iṩliḑè">
                <a:extLst>
                  <a:ext uri="{FF2B5EF4-FFF2-40B4-BE49-F238E27FC236}">
                    <a16:creationId xmlns:a16="http://schemas.microsoft.com/office/drawing/2014/main" id="{EB1596A5-834D-9948-A9E0-1A572711DB37}"/>
                  </a:ext>
                </a:extLst>
              </p:cNvPr>
              <p:cNvSpPr txBox="1"/>
              <p:nvPr/>
            </p:nvSpPr>
            <p:spPr>
              <a:xfrm>
                <a:off x="6225146" y="6081506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4 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Valuation Strategy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iṩliḑè">
                <a:extLst>
                  <a:ext uri="{FF2B5EF4-FFF2-40B4-BE49-F238E27FC236}">
                    <a16:creationId xmlns:a16="http://schemas.microsoft.com/office/drawing/2014/main" id="{1E1B5829-E8D9-CC47-98EE-EFC01D65F1CA}"/>
                  </a:ext>
                </a:extLst>
              </p:cNvPr>
              <p:cNvSpPr txBox="1"/>
              <p:nvPr/>
            </p:nvSpPr>
            <p:spPr>
              <a:xfrm>
                <a:off x="7975254" y="6094668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Sensitivity Analysis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iṩliḑè">
              <a:extLst>
                <a:ext uri="{FF2B5EF4-FFF2-40B4-BE49-F238E27FC236}">
                  <a16:creationId xmlns:a16="http://schemas.microsoft.com/office/drawing/2014/main" id="{BB8862E0-DB23-C544-BB84-0589F88B2053}"/>
                </a:ext>
              </a:extLst>
            </p:cNvPr>
            <p:cNvSpPr txBox="1"/>
            <p:nvPr/>
          </p:nvSpPr>
          <p:spPr>
            <a:xfrm>
              <a:off x="1159997" y="6083379"/>
              <a:ext cx="2037821" cy="36533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</a:rPr>
                <a:t>1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Client Objective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78AFC8A-1C8E-9640-A18E-EEB080478C93}"/>
              </a:ext>
            </a:extLst>
          </p:cNvPr>
          <p:cNvSpPr txBox="1"/>
          <p:nvPr/>
        </p:nvSpPr>
        <p:spPr>
          <a:xfrm>
            <a:off x="691644" y="1759045"/>
            <a:ext cx="4287759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B69DF"/>
                </a:solidFill>
              </a:rPr>
              <a:t>Sensitivity Analysis on other parameters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B9F1D44-84EC-334A-B224-836924FA3A39}"/>
              </a:ext>
            </a:extLst>
          </p:cNvPr>
          <p:cNvCxnSpPr>
            <a:cxnSpLocks/>
          </p:cNvCxnSpPr>
          <p:nvPr/>
        </p:nvCxnSpPr>
        <p:spPr>
          <a:xfrm flipV="1">
            <a:off x="741572" y="2203946"/>
            <a:ext cx="4041327" cy="1"/>
          </a:xfrm>
          <a:prstGeom prst="line">
            <a:avLst/>
          </a:prstGeom>
          <a:ln>
            <a:solidFill>
              <a:srgbClr val="0B6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824A6E8-12E2-E64E-9C83-D982A42007D5}"/>
              </a:ext>
            </a:extLst>
          </p:cNvPr>
          <p:cNvSpPr/>
          <p:nvPr/>
        </p:nvSpPr>
        <p:spPr>
          <a:xfrm>
            <a:off x="545842" y="104019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comparison with original forward curves</a:t>
            </a:r>
            <a:endParaRPr lang="en-US" i="1" dirty="0"/>
          </a:p>
        </p:txBody>
      </p:sp>
      <p:pic>
        <p:nvPicPr>
          <p:cNvPr id="20482" name="Picture 2" descr="https://lh3.googleusercontent.com/hs93iDate3J3126dm_vrT8-kHRJrXDm9ybgvfxOYRVl46O41QZDQCQRATzhRGFKMWzqPL2gNdQ9GTGSQkAGqhzIhPif9wVRZwrjzkXMg1GmqtIaBuJkcWn7aSOe3ZqHR">
            <a:extLst>
              <a:ext uri="{FF2B5EF4-FFF2-40B4-BE49-F238E27FC236}">
                <a16:creationId xmlns:a16="http://schemas.microsoft.com/office/drawing/2014/main" id="{F6E3BD94-D236-CA42-AF77-ABD1DE919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1" t="-17228"/>
          <a:stretch/>
        </p:blipFill>
        <p:spPr bwMode="auto">
          <a:xfrm>
            <a:off x="4972328" y="1856897"/>
            <a:ext cx="3529288" cy="35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50" y="2441943"/>
            <a:ext cx="9804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2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9C28A-475F-48AF-A182-7722652D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8" y="0"/>
            <a:ext cx="10850563" cy="1028699"/>
          </a:xfrm>
        </p:spPr>
        <p:txBody>
          <a:bodyPr/>
          <a:lstStyle/>
          <a:p>
            <a:r>
              <a:rPr lang="en-US" altLang="zh-CN" dirty="0"/>
              <a:t>Valuation Sensitivity</a:t>
            </a:r>
            <a:endParaRPr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A2FF3-ED5C-4166-8C66-B412103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A60F503-8B5B-1C4B-B35F-1A52DCFE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3" y="5785385"/>
            <a:ext cx="1534983" cy="77011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633C4623-3154-DE40-A6FC-779328544E1D}"/>
              </a:ext>
            </a:extLst>
          </p:cNvPr>
          <p:cNvGrpSpPr/>
          <p:nvPr/>
        </p:nvGrpSpPr>
        <p:grpSpPr>
          <a:xfrm>
            <a:off x="1548080" y="6071663"/>
            <a:ext cx="9095839" cy="432181"/>
            <a:chOff x="1159997" y="6081506"/>
            <a:chExt cx="9095839" cy="43218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6B2DE7E-E61A-9440-A571-F10CBC07CD11}"/>
                </a:ext>
              </a:extLst>
            </p:cNvPr>
            <p:cNvGrpSpPr/>
            <p:nvPr/>
          </p:nvGrpSpPr>
          <p:grpSpPr>
            <a:xfrm>
              <a:off x="1663007" y="6081506"/>
              <a:ext cx="8592829" cy="432181"/>
              <a:chOff x="1663007" y="6081506"/>
              <a:chExt cx="8592829" cy="432181"/>
            </a:xfrm>
          </p:grpSpPr>
          <p:sp>
            <p:nvSpPr>
              <p:cNvPr id="34" name="Chevron 33">
                <a:extLst>
                  <a:ext uri="{FF2B5EF4-FFF2-40B4-BE49-F238E27FC236}">
                    <a16:creationId xmlns:a16="http://schemas.microsoft.com/office/drawing/2014/main" id="{E158CF8F-07DC-B64B-83E5-1E3FE39B5E49}"/>
                  </a:ext>
                </a:extLst>
              </p:cNvPr>
              <p:cNvSpPr/>
              <p:nvPr/>
            </p:nvSpPr>
            <p:spPr>
              <a:xfrm>
                <a:off x="3360544" y="6141156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vron 34">
                <a:extLst>
                  <a:ext uri="{FF2B5EF4-FFF2-40B4-BE49-F238E27FC236}">
                    <a16:creationId xmlns:a16="http://schemas.microsoft.com/office/drawing/2014/main" id="{918C3FDB-D86A-DC4B-BD1D-23F74FFEC6F4}"/>
                  </a:ext>
                </a:extLst>
              </p:cNvPr>
              <p:cNvSpPr/>
              <p:nvPr/>
            </p:nvSpPr>
            <p:spPr>
              <a:xfrm>
                <a:off x="5058081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vron 35">
                <a:extLst>
                  <a:ext uri="{FF2B5EF4-FFF2-40B4-BE49-F238E27FC236}">
                    <a16:creationId xmlns:a16="http://schemas.microsoft.com/office/drawing/2014/main" id="{37234D5A-0E04-334C-B860-F5EE5EF35530}"/>
                  </a:ext>
                </a:extLst>
              </p:cNvPr>
              <p:cNvSpPr/>
              <p:nvPr/>
            </p:nvSpPr>
            <p:spPr>
              <a:xfrm>
                <a:off x="6755618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hevron 36">
                <a:extLst>
                  <a:ext uri="{FF2B5EF4-FFF2-40B4-BE49-F238E27FC236}">
                    <a16:creationId xmlns:a16="http://schemas.microsoft.com/office/drawing/2014/main" id="{F0B52BBB-BC45-7642-B0C8-B119E8FAF2A7}"/>
                  </a:ext>
                </a:extLst>
              </p:cNvPr>
              <p:cNvSpPr/>
              <p:nvPr/>
            </p:nvSpPr>
            <p:spPr>
              <a:xfrm>
                <a:off x="8453155" y="6141154"/>
                <a:ext cx="1802681" cy="372531"/>
              </a:xfrm>
              <a:prstGeom prst="chevron">
                <a:avLst/>
              </a:prstGeom>
              <a:solidFill>
                <a:srgbClr val="0B6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Pentagon 37">
                <a:extLst>
                  <a:ext uri="{FF2B5EF4-FFF2-40B4-BE49-F238E27FC236}">
                    <a16:creationId xmlns:a16="http://schemas.microsoft.com/office/drawing/2014/main" id="{70627080-69DD-0146-AD08-C3DB3F920183}"/>
                  </a:ext>
                </a:extLst>
              </p:cNvPr>
              <p:cNvSpPr/>
              <p:nvPr/>
            </p:nvSpPr>
            <p:spPr>
              <a:xfrm>
                <a:off x="1663007" y="6140490"/>
                <a:ext cx="1792587" cy="35061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iṩliḑè">
                <a:extLst>
                  <a:ext uri="{FF2B5EF4-FFF2-40B4-BE49-F238E27FC236}">
                    <a16:creationId xmlns:a16="http://schemas.microsoft.com/office/drawing/2014/main" id="{E13F2F79-D720-224D-B72A-3AA4F41CB3AE}"/>
                  </a:ext>
                </a:extLst>
              </p:cNvPr>
              <p:cNvSpPr txBox="1"/>
              <p:nvPr/>
            </p:nvSpPr>
            <p:spPr>
              <a:xfrm>
                <a:off x="2662431" y="6094668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2 Solution</a:t>
                </a:r>
              </a:p>
            </p:txBody>
          </p:sp>
          <p:sp>
            <p:nvSpPr>
              <p:cNvPr id="40" name="iṩliḑè">
                <a:extLst>
                  <a:ext uri="{FF2B5EF4-FFF2-40B4-BE49-F238E27FC236}">
                    <a16:creationId xmlns:a16="http://schemas.microsoft.com/office/drawing/2014/main" id="{79637A76-E5AB-494D-A014-D6875497D2C5}"/>
                  </a:ext>
                </a:extLst>
              </p:cNvPr>
              <p:cNvSpPr txBox="1"/>
              <p:nvPr/>
            </p:nvSpPr>
            <p:spPr>
              <a:xfrm>
                <a:off x="4770368" y="6083379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Model Construction</a:t>
                </a:r>
              </a:p>
            </p:txBody>
          </p:sp>
          <p:sp>
            <p:nvSpPr>
              <p:cNvPr id="57" name="iṩliḑè">
                <a:extLst>
                  <a:ext uri="{FF2B5EF4-FFF2-40B4-BE49-F238E27FC236}">
                    <a16:creationId xmlns:a16="http://schemas.microsoft.com/office/drawing/2014/main" id="{EB1596A5-834D-9948-A9E0-1A572711DB37}"/>
                  </a:ext>
                </a:extLst>
              </p:cNvPr>
              <p:cNvSpPr txBox="1"/>
              <p:nvPr/>
            </p:nvSpPr>
            <p:spPr>
              <a:xfrm>
                <a:off x="6225146" y="6081506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4 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Valuation Strategy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iṩliḑè">
                <a:extLst>
                  <a:ext uri="{FF2B5EF4-FFF2-40B4-BE49-F238E27FC236}">
                    <a16:creationId xmlns:a16="http://schemas.microsoft.com/office/drawing/2014/main" id="{1E1B5829-E8D9-CC47-98EE-EFC01D65F1CA}"/>
                  </a:ext>
                </a:extLst>
              </p:cNvPr>
              <p:cNvSpPr txBox="1"/>
              <p:nvPr/>
            </p:nvSpPr>
            <p:spPr>
              <a:xfrm>
                <a:off x="7975254" y="6094668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Sensitivity Analysis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iṩliḑè">
              <a:extLst>
                <a:ext uri="{FF2B5EF4-FFF2-40B4-BE49-F238E27FC236}">
                  <a16:creationId xmlns:a16="http://schemas.microsoft.com/office/drawing/2014/main" id="{BB8862E0-DB23-C544-BB84-0589F88B2053}"/>
                </a:ext>
              </a:extLst>
            </p:cNvPr>
            <p:cNvSpPr txBox="1"/>
            <p:nvPr/>
          </p:nvSpPr>
          <p:spPr>
            <a:xfrm>
              <a:off x="1159997" y="6083379"/>
              <a:ext cx="2037821" cy="36533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</a:rPr>
                <a:t>1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Client Objective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824A6E8-12E2-E64E-9C83-D982A42007D5}"/>
              </a:ext>
            </a:extLst>
          </p:cNvPr>
          <p:cNvSpPr/>
          <p:nvPr/>
        </p:nvSpPr>
        <p:spPr>
          <a:xfrm>
            <a:off x="545842" y="1040193"/>
            <a:ext cx="8097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Influence of different parameters changes on the final valuation for earnings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899" y="3898697"/>
            <a:ext cx="6756400" cy="901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48627" y="2036375"/>
            <a:ext cx="43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B69DF"/>
                </a:solidFill>
              </a:rPr>
              <a:t>Percentage Mean Absolute Deviation</a:t>
            </a:r>
            <a:endParaRPr kumimoji="1" lang="zh-CN" altLang="en-US" b="1" dirty="0">
              <a:solidFill>
                <a:srgbClr val="0B69D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543" y="2564256"/>
            <a:ext cx="3159113" cy="117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8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6C0300-79BC-42B8-9C70-C9AAFAB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BF6A1A-A356-4D4D-9910-4D3002A7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6" name="îṧ1iḑe">
            <a:extLst>
              <a:ext uri="{FF2B5EF4-FFF2-40B4-BE49-F238E27FC236}">
                <a16:creationId xmlns:a16="http://schemas.microsoft.com/office/drawing/2014/main" id="{B75B593D-5118-49BC-A389-D34D32D1AC16}"/>
              </a:ext>
            </a:extLst>
          </p:cNvPr>
          <p:cNvSpPr/>
          <p:nvPr/>
        </p:nvSpPr>
        <p:spPr>
          <a:xfrm>
            <a:off x="5405946" y="1275191"/>
            <a:ext cx="1209665" cy="5029200"/>
          </a:xfrm>
          <a:prstGeom prst="chevron">
            <a:avLst>
              <a:gd name="adj" fmla="val 786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śļïḍe">
            <a:extLst>
              <a:ext uri="{FF2B5EF4-FFF2-40B4-BE49-F238E27FC236}">
                <a16:creationId xmlns:a16="http://schemas.microsoft.com/office/drawing/2014/main" id="{4F923410-62B3-4F95-9D48-1A1ED2623E2D}"/>
              </a:ext>
            </a:extLst>
          </p:cNvPr>
          <p:cNvSpPr/>
          <p:nvPr/>
        </p:nvSpPr>
        <p:spPr bwMode="auto">
          <a:xfrm>
            <a:off x="1024137" y="3678082"/>
            <a:ext cx="376014" cy="362118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ïSľîḍe">
            <a:extLst>
              <a:ext uri="{FF2B5EF4-FFF2-40B4-BE49-F238E27FC236}">
                <a16:creationId xmlns:a16="http://schemas.microsoft.com/office/drawing/2014/main" id="{673CF976-2B8E-477C-8E93-3C285171A606}"/>
              </a:ext>
            </a:extLst>
          </p:cNvPr>
          <p:cNvSpPr/>
          <p:nvPr/>
        </p:nvSpPr>
        <p:spPr>
          <a:xfrm>
            <a:off x="7606943" y="3209961"/>
            <a:ext cx="1209665" cy="1059235"/>
          </a:xfrm>
          <a:prstGeom prst="diamond">
            <a:avLst/>
          </a:prstGeom>
          <a:solidFill>
            <a:schemeClr val="accent1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ṩliḑè">
            <a:extLst>
              <a:ext uri="{FF2B5EF4-FFF2-40B4-BE49-F238E27FC236}">
                <a16:creationId xmlns:a16="http://schemas.microsoft.com/office/drawing/2014/main" id="{64732909-0935-1349-BFDB-4C6AE3E0BAF3}"/>
              </a:ext>
            </a:extLst>
          </p:cNvPr>
          <p:cNvSpPr txBox="1"/>
          <p:nvPr/>
        </p:nvSpPr>
        <p:spPr>
          <a:xfrm>
            <a:off x="-2256167" y="412421"/>
            <a:ext cx="4684891" cy="625030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pPr algn="r"/>
            <a:r>
              <a:rPr lang="en-US" altLang="zh-CN" sz="2800" b="1" dirty="0"/>
              <a:t>Summary</a:t>
            </a:r>
          </a:p>
        </p:txBody>
      </p:sp>
      <p:sp>
        <p:nvSpPr>
          <p:cNvPr id="36" name="íŝ1ïḋé">
            <a:extLst>
              <a:ext uri="{FF2B5EF4-FFF2-40B4-BE49-F238E27FC236}">
                <a16:creationId xmlns:a16="http://schemas.microsoft.com/office/drawing/2014/main" id="{3E9AEBBE-C1FC-124B-A950-A2299E491668}"/>
              </a:ext>
            </a:extLst>
          </p:cNvPr>
          <p:cNvSpPr/>
          <p:nvPr/>
        </p:nvSpPr>
        <p:spPr>
          <a:xfrm>
            <a:off x="1171922" y="2369314"/>
            <a:ext cx="230414" cy="292088"/>
          </a:xfrm>
          <a:prstGeom prst="diamond">
            <a:avLst/>
          </a:prstGeom>
          <a:solidFill>
            <a:srgbClr val="0B69DF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îśļiḑê">
            <a:extLst>
              <a:ext uri="{FF2B5EF4-FFF2-40B4-BE49-F238E27FC236}">
                <a16:creationId xmlns:a16="http://schemas.microsoft.com/office/drawing/2014/main" id="{14436802-C2C1-7F44-A2F8-34610FC16237}"/>
              </a:ext>
            </a:extLst>
          </p:cNvPr>
          <p:cNvSpPr txBox="1"/>
          <p:nvPr/>
        </p:nvSpPr>
        <p:spPr>
          <a:xfrm>
            <a:off x="1532965" y="2319102"/>
            <a:ext cx="3847900" cy="39251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/>
          </a:bodyPr>
          <a:lstStyle/>
          <a:p>
            <a:pPr>
              <a:buSzPct val="25000"/>
            </a:pPr>
            <a:r>
              <a:rPr lang="de-DE" dirty="0"/>
              <a:t>Bootstrap </a:t>
            </a:r>
            <a:r>
              <a:rPr lang="de-DE" dirty="0" err="1"/>
              <a:t>Calibration</a:t>
            </a:r>
            <a:endParaRPr lang="de-DE" dirty="0"/>
          </a:p>
        </p:txBody>
      </p:sp>
      <p:sp>
        <p:nvSpPr>
          <p:cNvPr id="38" name="íŝ1ïḋé">
            <a:extLst>
              <a:ext uri="{FF2B5EF4-FFF2-40B4-BE49-F238E27FC236}">
                <a16:creationId xmlns:a16="http://schemas.microsoft.com/office/drawing/2014/main" id="{1321E3DA-4F55-C04A-8BA2-718D0E3F1B7C}"/>
              </a:ext>
            </a:extLst>
          </p:cNvPr>
          <p:cNvSpPr/>
          <p:nvPr/>
        </p:nvSpPr>
        <p:spPr>
          <a:xfrm>
            <a:off x="1171922" y="3447491"/>
            <a:ext cx="230414" cy="292088"/>
          </a:xfrm>
          <a:prstGeom prst="diamond">
            <a:avLst/>
          </a:prstGeom>
          <a:solidFill>
            <a:srgbClr val="0B69DF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îśļiḑê">
            <a:extLst>
              <a:ext uri="{FF2B5EF4-FFF2-40B4-BE49-F238E27FC236}">
                <a16:creationId xmlns:a16="http://schemas.microsoft.com/office/drawing/2014/main" id="{12722547-E42D-3D49-9EFC-24C6BAEB1A6B}"/>
              </a:ext>
            </a:extLst>
          </p:cNvPr>
          <p:cNvSpPr txBox="1"/>
          <p:nvPr/>
        </p:nvSpPr>
        <p:spPr>
          <a:xfrm>
            <a:off x="1532965" y="3397279"/>
            <a:ext cx="3847900" cy="39251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/>
          </a:bodyPr>
          <a:lstStyle/>
          <a:p>
            <a:pPr>
              <a:buSzPct val="25000"/>
            </a:pPr>
            <a:r>
              <a:rPr lang="de-DE" dirty="0"/>
              <a:t>Dynamic </a:t>
            </a:r>
            <a:r>
              <a:rPr lang="de-DE" dirty="0" err="1"/>
              <a:t>Threshold</a:t>
            </a:r>
            <a:r>
              <a:rPr lang="de-DE" dirty="0"/>
              <a:t> Operating </a:t>
            </a:r>
            <a:r>
              <a:rPr lang="de-DE" dirty="0" err="1"/>
              <a:t>Policy</a:t>
            </a:r>
            <a:endParaRPr lang="de-DE" dirty="0"/>
          </a:p>
        </p:txBody>
      </p:sp>
      <p:sp>
        <p:nvSpPr>
          <p:cNvPr id="40" name="íŝ1ïḋé">
            <a:extLst>
              <a:ext uri="{FF2B5EF4-FFF2-40B4-BE49-F238E27FC236}">
                <a16:creationId xmlns:a16="http://schemas.microsoft.com/office/drawing/2014/main" id="{F1F70428-29AE-DB49-AA07-E0B2A8DE3A19}"/>
              </a:ext>
            </a:extLst>
          </p:cNvPr>
          <p:cNvSpPr/>
          <p:nvPr/>
        </p:nvSpPr>
        <p:spPr>
          <a:xfrm>
            <a:off x="1171922" y="4476134"/>
            <a:ext cx="230414" cy="292088"/>
          </a:xfrm>
          <a:prstGeom prst="diamond">
            <a:avLst/>
          </a:prstGeom>
          <a:solidFill>
            <a:srgbClr val="0B69DF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îśļiḑê">
            <a:extLst>
              <a:ext uri="{FF2B5EF4-FFF2-40B4-BE49-F238E27FC236}">
                <a16:creationId xmlns:a16="http://schemas.microsoft.com/office/drawing/2014/main" id="{3F62253B-C6CC-314C-86E8-2728DC82D187}"/>
              </a:ext>
            </a:extLst>
          </p:cNvPr>
          <p:cNvSpPr txBox="1"/>
          <p:nvPr/>
        </p:nvSpPr>
        <p:spPr>
          <a:xfrm>
            <a:off x="1532965" y="4425922"/>
            <a:ext cx="3847900" cy="39251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/>
          </a:bodyPr>
          <a:lstStyle/>
          <a:p>
            <a:pPr>
              <a:buSzPct val="25000"/>
            </a:pPr>
            <a:r>
              <a:rPr lang="de-DE" dirty="0"/>
              <a:t>Model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Valuation</a:t>
            </a:r>
            <a:r>
              <a:rPr lang="de-DE" dirty="0"/>
              <a:t> </a:t>
            </a:r>
            <a:r>
              <a:rPr lang="de-DE" dirty="0" err="1"/>
              <a:t>Sensitivity</a:t>
            </a:r>
            <a:r>
              <a:rPr lang="de-DE" dirty="0"/>
              <a:t> Analysis</a:t>
            </a:r>
          </a:p>
        </p:txBody>
      </p:sp>
      <p:sp>
        <p:nvSpPr>
          <p:cNvPr id="42" name="îśļiḑê">
            <a:extLst>
              <a:ext uri="{FF2B5EF4-FFF2-40B4-BE49-F238E27FC236}">
                <a16:creationId xmlns:a16="http://schemas.microsoft.com/office/drawing/2014/main" id="{054FDDDC-D8AC-5C44-A9AC-1DB301599E66}"/>
              </a:ext>
            </a:extLst>
          </p:cNvPr>
          <p:cNvSpPr txBox="1"/>
          <p:nvPr/>
        </p:nvSpPr>
        <p:spPr>
          <a:xfrm>
            <a:off x="6615611" y="3535037"/>
            <a:ext cx="3847900" cy="39251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/>
          </a:bodyPr>
          <a:lstStyle/>
          <a:p>
            <a:pPr>
              <a:buSzPct val="25000"/>
            </a:pPr>
            <a:r>
              <a:rPr lang="de-DE" dirty="0"/>
              <a:t>90% x      </a:t>
            </a:r>
            <a:r>
              <a:rPr lang="de-DE" dirty="0">
                <a:solidFill>
                  <a:schemeClr val="bg1"/>
                </a:solidFill>
              </a:rPr>
              <a:t>$104.42m    </a:t>
            </a:r>
            <a:r>
              <a:rPr lang="de-DE" dirty="0"/>
              <a:t>= $93.98m &gt;&gt; $24m</a:t>
            </a:r>
          </a:p>
        </p:txBody>
      </p:sp>
      <p:sp>
        <p:nvSpPr>
          <p:cNvPr id="43" name="îśļiḑê">
            <a:extLst>
              <a:ext uri="{FF2B5EF4-FFF2-40B4-BE49-F238E27FC236}">
                <a16:creationId xmlns:a16="http://schemas.microsoft.com/office/drawing/2014/main" id="{7A7F7439-64B4-2D42-AC91-3ECB55B899BB}"/>
              </a:ext>
            </a:extLst>
          </p:cNvPr>
          <p:cNvSpPr txBox="1"/>
          <p:nvPr/>
        </p:nvSpPr>
        <p:spPr>
          <a:xfrm>
            <a:off x="6365715" y="1929491"/>
            <a:ext cx="3847900" cy="157011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/>
          </a:bodyPr>
          <a:lstStyle/>
          <a:p>
            <a:pPr algn="ctr">
              <a:buSzPct val="25000"/>
            </a:pPr>
            <a:r>
              <a:rPr lang="de-DE" sz="1600" b="1" dirty="0" err="1"/>
              <a:t>Valuation</a:t>
            </a:r>
            <a:r>
              <a:rPr lang="de-DE" sz="1600" b="1" dirty="0"/>
              <a:t> </a:t>
            </a:r>
            <a:r>
              <a:rPr lang="de-DE" sz="1600" b="1" dirty="0" err="1"/>
              <a:t>Result</a:t>
            </a:r>
            <a:r>
              <a:rPr lang="de-DE" sz="1600" b="1" dirty="0"/>
              <a:t> </a:t>
            </a:r>
          </a:p>
          <a:p>
            <a:pPr algn="ctr">
              <a:buSzPct val="25000"/>
            </a:pPr>
            <a:r>
              <a:rPr lang="de-DE" sz="1600" b="1" dirty="0"/>
              <a:t>(</a:t>
            </a:r>
            <a:r>
              <a:rPr lang="de-DE" sz="1600" b="1" dirty="0" err="1"/>
              <a:t>long</a:t>
            </a:r>
            <a:r>
              <a:rPr lang="de-DE" sz="1600" b="1" dirty="0"/>
              <a:t>-term </a:t>
            </a:r>
            <a:r>
              <a:rPr lang="de-DE" sz="1600" b="1" dirty="0" err="1"/>
              <a:t>strategy</a:t>
            </a:r>
            <a:r>
              <a:rPr lang="de-DE" sz="1600" b="1" dirty="0"/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ED9EB1-D4E9-6F49-A1E7-6DC73C37577C}"/>
              </a:ext>
            </a:extLst>
          </p:cNvPr>
          <p:cNvSpPr/>
          <p:nvPr/>
        </p:nvSpPr>
        <p:spPr>
          <a:xfrm>
            <a:off x="6831028" y="4575496"/>
            <a:ext cx="7280779" cy="152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br>
              <a:rPr lang="en-US" sz="1600" dirty="0"/>
            </a:br>
            <a:r>
              <a:rPr lang="en-US" sz="1600" dirty="0">
                <a:latin typeface="Arial" panose="020B0604020202020204" pitchFamily="34" charset="0"/>
              </a:rPr>
              <a:t>$24M is far from enough for the real option.</a:t>
            </a:r>
            <a:endParaRPr lang="en-US" sz="1600" dirty="0"/>
          </a:p>
          <a:p>
            <a:pPr>
              <a:lnSpc>
                <a:spcPct val="150000"/>
              </a:lnSpc>
            </a:pPr>
            <a:br>
              <a:rPr lang="en-US" sz="1600" dirty="0"/>
            </a:br>
            <a:endParaRPr lang="en-US" sz="1600" dirty="0"/>
          </a:p>
        </p:txBody>
      </p:sp>
      <p:sp>
        <p:nvSpPr>
          <p:cNvPr id="46" name="îśļiḑê">
            <a:extLst>
              <a:ext uri="{FF2B5EF4-FFF2-40B4-BE49-F238E27FC236}">
                <a16:creationId xmlns:a16="http://schemas.microsoft.com/office/drawing/2014/main" id="{5D16D14F-A907-F642-B222-48AA13C147BC}"/>
              </a:ext>
            </a:extLst>
          </p:cNvPr>
          <p:cNvSpPr txBox="1"/>
          <p:nvPr/>
        </p:nvSpPr>
        <p:spPr>
          <a:xfrm>
            <a:off x="5511494" y="4012694"/>
            <a:ext cx="3847900" cy="157011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normAutofit/>
          </a:bodyPr>
          <a:lstStyle/>
          <a:p>
            <a:pPr algn="ctr">
              <a:buSzPct val="25000"/>
            </a:pPr>
            <a:r>
              <a:rPr lang="de-DE" sz="1600" b="1" dirty="0" err="1">
                <a:solidFill>
                  <a:srgbClr val="0B69DF"/>
                </a:solidFill>
              </a:rPr>
              <a:t>Conclusion</a:t>
            </a:r>
            <a:endParaRPr lang="de-DE" sz="1600" b="1" dirty="0">
              <a:solidFill>
                <a:srgbClr val="0B69DF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882F43-C3D3-B342-A743-B65607CC4B5E}"/>
              </a:ext>
            </a:extLst>
          </p:cNvPr>
          <p:cNvCxnSpPr>
            <a:cxnSpLocks/>
          </p:cNvCxnSpPr>
          <p:nvPr/>
        </p:nvCxnSpPr>
        <p:spPr>
          <a:xfrm flipV="1">
            <a:off x="6856486" y="4908859"/>
            <a:ext cx="1188057" cy="1"/>
          </a:xfrm>
          <a:prstGeom prst="line">
            <a:avLst/>
          </a:prstGeom>
          <a:ln>
            <a:solidFill>
              <a:srgbClr val="0B6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835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D164DC-F576-F649-86C9-1EF36D09D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992" y="5971822"/>
            <a:ext cx="1534983" cy="7701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5F2203-8798-9148-A090-E5E473C75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514" y="937453"/>
            <a:ext cx="3810000" cy="46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4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816928D0-72AC-4C4B-B075-C9A357EA00A5}"/>
              </a:ext>
            </a:extLst>
          </p:cNvPr>
          <p:cNvSpPr txBox="1"/>
          <p:nvPr/>
        </p:nvSpPr>
        <p:spPr>
          <a:xfrm>
            <a:off x="5198514" y="2561401"/>
            <a:ext cx="1281642" cy="137541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0B69D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>
              <a:solidFill>
                <a:srgbClr val="0B69DF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iṩliḑè">
            <a:extLst>
              <a:ext uri="{FF2B5EF4-FFF2-40B4-BE49-F238E27FC236}">
                <a16:creationId xmlns:a16="http://schemas.microsoft.com/office/drawing/2014/main" id="{D1FD8BC6-5F3B-E341-A9D4-45ED7D1FBE86}"/>
              </a:ext>
            </a:extLst>
          </p:cNvPr>
          <p:cNvSpPr txBox="1"/>
          <p:nvPr/>
        </p:nvSpPr>
        <p:spPr>
          <a:xfrm>
            <a:off x="6096000" y="2936591"/>
            <a:ext cx="3657602" cy="625030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pPr algn="r"/>
            <a:r>
              <a:rPr lang="en-US" altLang="zh-CN" sz="2800" b="1" dirty="0"/>
              <a:t>Client Objective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D164DC-F576-F649-86C9-1EF36D09D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992" y="5971822"/>
            <a:ext cx="1534983" cy="7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9C28A-475F-48AF-A182-7722652D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8" y="0"/>
            <a:ext cx="10850563" cy="1028699"/>
          </a:xfrm>
        </p:spPr>
        <p:txBody>
          <a:bodyPr/>
          <a:lstStyle/>
          <a:p>
            <a:r>
              <a:rPr lang="en-US" altLang="zh-CN" dirty="0"/>
              <a:t>Client Objective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A2FF3-ED5C-4166-8C66-B412103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48641C-A745-744D-88C1-5D9EFAECC33D}"/>
              </a:ext>
            </a:extLst>
          </p:cNvPr>
          <p:cNvSpPr txBox="1"/>
          <p:nvPr/>
        </p:nvSpPr>
        <p:spPr>
          <a:xfrm>
            <a:off x="4075289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6B6246-CE02-C546-8686-706BC3650664}"/>
              </a:ext>
            </a:extLst>
          </p:cNvPr>
          <p:cNvGrpSpPr/>
          <p:nvPr/>
        </p:nvGrpSpPr>
        <p:grpSpPr>
          <a:xfrm>
            <a:off x="1548080" y="6071663"/>
            <a:ext cx="9095839" cy="432181"/>
            <a:chOff x="1159997" y="6081506"/>
            <a:chExt cx="9095839" cy="43218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58FB30-4DDF-A349-A389-56931DDC3D45}"/>
                </a:ext>
              </a:extLst>
            </p:cNvPr>
            <p:cNvGrpSpPr/>
            <p:nvPr/>
          </p:nvGrpSpPr>
          <p:grpSpPr>
            <a:xfrm>
              <a:off x="1663007" y="6081506"/>
              <a:ext cx="8592829" cy="432181"/>
              <a:chOff x="1663007" y="6081506"/>
              <a:chExt cx="8592829" cy="432181"/>
            </a:xfrm>
          </p:grpSpPr>
          <p:sp>
            <p:nvSpPr>
              <p:cNvPr id="46" name="Chevron 45">
                <a:extLst>
                  <a:ext uri="{FF2B5EF4-FFF2-40B4-BE49-F238E27FC236}">
                    <a16:creationId xmlns:a16="http://schemas.microsoft.com/office/drawing/2014/main" id="{B0B7443C-8021-904D-8E17-0D0214ED80E5}"/>
                  </a:ext>
                </a:extLst>
              </p:cNvPr>
              <p:cNvSpPr/>
              <p:nvPr/>
            </p:nvSpPr>
            <p:spPr>
              <a:xfrm>
                <a:off x="3360544" y="6141156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evron 46">
                <a:extLst>
                  <a:ext uri="{FF2B5EF4-FFF2-40B4-BE49-F238E27FC236}">
                    <a16:creationId xmlns:a16="http://schemas.microsoft.com/office/drawing/2014/main" id="{493636CA-7281-F24B-9E68-3CBB504A2000}"/>
                  </a:ext>
                </a:extLst>
              </p:cNvPr>
              <p:cNvSpPr/>
              <p:nvPr/>
            </p:nvSpPr>
            <p:spPr>
              <a:xfrm>
                <a:off x="5058081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hevron 47">
                <a:extLst>
                  <a:ext uri="{FF2B5EF4-FFF2-40B4-BE49-F238E27FC236}">
                    <a16:creationId xmlns:a16="http://schemas.microsoft.com/office/drawing/2014/main" id="{2C25BDEE-3267-9542-B8C6-E03E30260AEE}"/>
                  </a:ext>
                </a:extLst>
              </p:cNvPr>
              <p:cNvSpPr/>
              <p:nvPr/>
            </p:nvSpPr>
            <p:spPr>
              <a:xfrm>
                <a:off x="6755618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Chevron 48">
                <a:extLst>
                  <a:ext uri="{FF2B5EF4-FFF2-40B4-BE49-F238E27FC236}">
                    <a16:creationId xmlns:a16="http://schemas.microsoft.com/office/drawing/2014/main" id="{4427B613-58F9-0A45-9633-29243CA071B1}"/>
                  </a:ext>
                </a:extLst>
              </p:cNvPr>
              <p:cNvSpPr/>
              <p:nvPr/>
            </p:nvSpPr>
            <p:spPr>
              <a:xfrm>
                <a:off x="8453155" y="6141154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Pentagon 50">
                <a:extLst>
                  <a:ext uri="{FF2B5EF4-FFF2-40B4-BE49-F238E27FC236}">
                    <a16:creationId xmlns:a16="http://schemas.microsoft.com/office/drawing/2014/main" id="{415F34E3-D57E-4B41-B7E0-460CB07892CF}"/>
                  </a:ext>
                </a:extLst>
              </p:cNvPr>
              <p:cNvSpPr/>
              <p:nvPr/>
            </p:nvSpPr>
            <p:spPr>
              <a:xfrm>
                <a:off x="1663007" y="6140490"/>
                <a:ext cx="1792587" cy="350619"/>
              </a:xfrm>
              <a:prstGeom prst="homePlate">
                <a:avLst/>
              </a:prstGeom>
              <a:solidFill>
                <a:srgbClr val="0B6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iṩliḑè">
                <a:extLst>
                  <a:ext uri="{FF2B5EF4-FFF2-40B4-BE49-F238E27FC236}">
                    <a16:creationId xmlns:a16="http://schemas.microsoft.com/office/drawing/2014/main" id="{7266DDC5-D37D-AC40-B3F1-FFF198C41B4A}"/>
                  </a:ext>
                </a:extLst>
              </p:cNvPr>
              <p:cNvSpPr txBox="1"/>
              <p:nvPr/>
            </p:nvSpPr>
            <p:spPr>
              <a:xfrm>
                <a:off x="2662431" y="6094668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2 Solution</a:t>
                </a:r>
              </a:p>
            </p:txBody>
          </p:sp>
          <p:sp>
            <p:nvSpPr>
              <p:cNvPr id="53" name="iṩliḑè">
                <a:extLst>
                  <a:ext uri="{FF2B5EF4-FFF2-40B4-BE49-F238E27FC236}">
                    <a16:creationId xmlns:a16="http://schemas.microsoft.com/office/drawing/2014/main" id="{2DE0597C-4855-0F43-BF24-C06FEC626B3E}"/>
                  </a:ext>
                </a:extLst>
              </p:cNvPr>
              <p:cNvSpPr txBox="1"/>
              <p:nvPr/>
            </p:nvSpPr>
            <p:spPr>
              <a:xfrm>
                <a:off x="4770368" y="6083379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Model Construction</a:t>
                </a:r>
              </a:p>
            </p:txBody>
          </p:sp>
          <p:sp>
            <p:nvSpPr>
              <p:cNvPr id="55" name="iṩliḑè">
                <a:extLst>
                  <a:ext uri="{FF2B5EF4-FFF2-40B4-BE49-F238E27FC236}">
                    <a16:creationId xmlns:a16="http://schemas.microsoft.com/office/drawing/2014/main" id="{A08DADDC-97CC-0147-903A-A4A84C161D77}"/>
                  </a:ext>
                </a:extLst>
              </p:cNvPr>
              <p:cNvSpPr txBox="1"/>
              <p:nvPr/>
            </p:nvSpPr>
            <p:spPr>
              <a:xfrm>
                <a:off x="6225146" y="6081506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4 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Valuation Strategy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iṩliḑè">
                <a:extLst>
                  <a:ext uri="{FF2B5EF4-FFF2-40B4-BE49-F238E27FC236}">
                    <a16:creationId xmlns:a16="http://schemas.microsoft.com/office/drawing/2014/main" id="{A0AC9922-88D7-A74F-836A-0E1156214320}"/>
                  </a:ext>
                </a:extLst>
              </p:cNvPr>
              <p:cNvSpPr txBox="1"/>
              <p:nvPr/>
            </p:nvSpPr>
            <p:spPr>
              <a:xfrm>
                <a:off x="7975254" y="6094668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Sensitivity Analysis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iṩliḑè">
              <a:extLst>
                <a:ext uri="{FF2B5EF4-FFF2-40B4-BE49-F238E27FC236}">
                  <a16:creationId xmlns:a16="http://schemas.microsoft.com/office/drawing/2014/main" id="{C644EFE5-790F-9341-9845-D5E5D685E36A}"/>
                </a:ext>
              </a:extLst>
            </p:cNvPr>
            <p:cNvSpPr txBox="1"/>
            <p:nvPr/>
          </p:nvSpPr>
          <p:spPr>
            <a:xfrm>
              <a:off x="1159997" y="6083379"/>
              <a:ext cx="2037821" cy="36533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</a:rPr>
                <a:t>1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Client Objective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3E958A84-58AA-4043-8A9A-31A25F7B7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3"/>
          <a:stretch/>
        </p:blipFill>
        <p:spPr>
          <a:xfrm>
            <a:off x="2274039" y="2380741"/>
            <a:ext cx="973068" cy="12192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5BB9773-3E00-364C-B22D-41F368D26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660" y="2432302"/>
            <a:ext cx="1117600" cy="1168400"/>
          </a:xfrm>
          <a:prstGeom prst="rect">
            <a:avLst/>
          </a:prstGeom>
        </p:spPr>
      </p:pic>
      <p:sp>
        <p:nvSpPr>
          <p:cNvPr id="63" name="iṩliḑè">
            <a:extLst>
              <a:ext uri="{FF2B5EF4-FFF2-40B4-BE49-F238E27FC236}">
                <a16:creationId xmlns:a16="http://schemas.microsoft.com/office/drawing/2014/main" id="{75737F49-A1FF-3B49-B4B8-2A11EAEBBC56}"/>
              </a:ext>
            </a:extLst>
          </p:cNvPr>
          <p:cNvSpPr txBox="1"/>
          <p:nvPr/>
        </p:nvSpPr>
        <p:spPr>
          <a:xfrm>
            <a:off x="1956147" y="3561570"/>
            <a:ext cx="2037821" cy="365338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en-US" altLang="zh-CN" sz="1600" b="1" dirty="0" err="1"/>
              <a:t>EnerGen</a:t>
            </a:r>
            <a:r>
              <a:rPr lang="en-US" altLang="zh-CN" sz="1600" b="1" dirty="0"/>
              <a:t> Corp.</a:t>
            </a:r>
          </a:p>
        </p:txBody>
      </p:sp>
      <p:sp>
        <p:nvSpPr>
          <p:cNvPr id="64" name="iṩliḑè">
            <a:extLst>
              <a:ext uri="{FF2B5EF4-FFF2-40B4-BE49-F238E27FC236}">
                <a16:creationId xmlns:a16="http://schemas.microsoft.com/office/drawing/2014/main" id="{FA17FA26-C955-BB44-958C-43BEBC185AF8}"/>
              </a:ext>
            </a:extLst>
          </p:cNvPr>
          <p:cNvSpPr txBox="1"/>
          <p:nvPr/>
        </p:nvSpPr>
        <p:spPr>
          <a:xfrm>
            <a:off x="8767660" y="3609091"/>
            <a:ext cx="2037821" cy="365338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en-US" altLang="zh-CN" sz="1600" b="1" dirty="0" err="1"/>
              <a:t>Bobba</a:t>
            </a:r>
            <a:r>
              <a:rPr lang="en-US" altLang="zh-CN" sz="1600" b="1" dirty="0"/>
              <a:t> Fett</a:t>
            </a:r>
          </a:p>
        </p:txBody>
      </p:sp>
      <p:sp>
        <p:nvSpPr>
          <p:cNvPr id="65" name="iṩliḑè">
            <a:extLst>
              <a:ext uri="{FF2B5EF4-FFF2-40B4-BE49-F238E27FC236}">
                <a16:creationId xmlns:a16="http://schemas.microsoft.com/office/drawing/2014/main" id="{66487290-CF57-7142-8E44-A4413FEC3F2C}"/>
              </a:ext>
            </a:extLst>
          </p:cNvPr>
          <p:cNvSpPr txBox="1"/>
          <p:nvPr/>
        </p:nvSpPr>
        <p:spPr>
          <a:xfrm>
            <a:off x="2349118" y="2033410"/>
            <a:ext cx="712549" cy="287652"/>
          </a:xfrm>
          <a:prstGeom prst="roundRect">
            <a:avLst/>
          </a:prstGeom>
          <a:solidFill>
            <a:srgbClr val="0B69DF"/>
          </a:solidFill>
          <a:ln>
            <a:noFill/>
          </a:ln>
        </p:spPr>
        <p:txBody>
          <a:bodyPr wrap="none" lIns="90000" tIns="46800" rIns="90000" bIns="46800" anchor="b" anchorCtr="0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67" name="iṩliḑè">
            <a:extLst>
              <a:ext uri="{FF2B5EF4-FFF2-40B4-BE49-F238E27FC236}">
                <a16:creationId xmlns:a16="http://schemas.microsoft.com/office/drawing/2014/main" id="{3F81ADB9-AA81-9F42-BAD7-FE9B6975923B}"/>
              </a:ext>
            </a:extLst>
          </p:cNvPr>
          <p:cNvSpPr txBox="1"/>
          <p:nvPr/>
        </p:nvSpPr>
        <p:spPr>
          <a:xfrm>
            <a:off x="8714767" y="2093089"/>
            <a:ext cx="1235014" cy="287652"/>
          </a:xfrm>
          <a:prstGeom prst="roundRect">
            <a:avLst/>
          </a:prstGeom>
          <a:solidFill>
            <a:srgbClr val="0B69DF"/>
          </a:solidFill>
          <a:ln>
            <a:noFill/>
          </a:ln>
        </p:spPr>
        <p:txBody>
          <a:bodyPr wrap="none" lIns="90000" tIns="46800" rIns="90000" bIns="46800" anchor="b" anchorCtr="0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Counterparty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84C4861-149B-834A-AB5D-342C1F4DA041}"/>
              </a:ext>
            </a:extLst>
          </p:cNvPr>
          <p:cNvGrpSpPr/>
          <p:nvPr/>
        </p:nvGrpSpPr>
        <p:grpSpPr>
          <a:xfrm>
            <a:off x="4114214" y="2939912"/>
            <a:ext cx="3888503" cy="165631"/>
            <a:chOff x="4407440" y="2532768"/>
            <a:chExt cx="2858129" cy="6020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42A60A8-65CD-2F4E-9EAA-46717FA9149F}"/>
                </a:ext>
              </a:extLst>
            </p:cNvPr>
            <p:cNvSpPr/>
            <p:nvPr/>
          </p:nvSpPr>
          <p:spPr>
            <a:xfrm>
              <a:off x="4407440" y="2576358"/>
              <a:ext cx="2763675" cy="166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ight Triangle 70">
              <a:extLst>
                <a:ext uri="{FF2B5EF4-FFF2-40B4-BE49-F238E27FC236}">
                  <a16:creationId xmlns:a16="http://schemas.microsoft.com/office/drawing/2014/main" id="{21EF6768-6202-8049-9E0C-E29D9597C6DE}"/>
                </a:ext>
              </a:extLst>
            </p:cNvPr>
            <p:cNvSpPr/>
            <p:nvPr/>
          </p:nvSpPr>
          <p:spPr>
            <a:xfrm>
              <a:off x="7078936" y="2532768"/>
              <a:ext cx="186633" cy="60209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D3E7BFD-025F-FE4B-B2F2-BD95FBA8D61A}"/>
              </a:ext>
            </a:extLst>
          </p:cNvPr>
          <p:cNvGrpSpPr/>
          <p:nvPr/>
        </p:nvGrpSpPr>
        <p:grpSpPr>
          <a:xfrm flipH="1" flipV="1">
            <a:off x="4091199" y="3161121"/>
            <a:ext cx="3888503" cy="159321"/>
            <a:chOff x="4407440" y="2537377"/>
            <a:chExt cx="2858129" cy="5791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D52C9DB-43E8-6A43-BA5F-25A4E4B9E3CB}"/>
                </a:ext>
              </a:extLst>
            </p:cNvPr>
            <p:cNvSpPr/>
            <p:nvPr/>
          </p:nvSpPr>
          <p:spPr>
            <a:xfrm>
              <a:off x="4407440" y="2576358"/>
              <a:ext cx="2763675" cy="166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Triangle 74">
              <a:extLst>
                <a:ext uri="{FF2B5EF4-FFF2-40B4-BE49-F238E27FC236}">
                  <a16:creationId xmlns:a16="http://schemas.microsoft.com/office/drawing/2014/main" id="{564AE2F0-C372-5D4D-A5AE-57EF282FB458}"/>
                </a:ext>
              </a:extLst>
            </p:cNvPr>
            <p:cNvSpPr/>
            <p:nvPr/>
          </p:nvSpPr>
          <p:spPr>
            <a:xfrm>
              <a:off x="7066124" y="2537377"/>
              <a:ext cx="199445" cy="57915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iṩliḑè">
            <a:extLst>
              <a:ext uri="{FF2B5EF4-FFF2-40B4-BE49-F238E27FC236}">
                <a16:creationId xmlns:a16="http://schemas.microsoft.com/office/drawing/2014/main" id="{7CC175A4-40C2-0A4F-8179-B2B9A626607B}"/>
              </a:ext>
            </a:extLst>
          </p:cNvPr>
          <p:cNvSpPr txBox="1"/>
          <p:nvPr/>
        </p:nvSpPr>
        <p:spPr>
          <a:xfrm>
            <a:off x="4192894" y="2936540"/>
            <a:ext cx="3657602" cy="625030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pPr algn="ctr"/>
            <a:r>
              <a:rPr lang="en-US" altLang="zh-CN" sz="1400" dirty="0"/>
              <a:t>$24m at Dec. 2015</a:t>
            </a:r>
          </a:p>
        </p:txBody>
      </p:sp>
      <p:sp>
        <p:nvSpPr>
          <p:cNvPr id="77" name="iṩliḑè">
            <a:extLst>
              <a:ext uri="{FF2B5EF4-FFF2-40B4-BE49-F238E27FC236}">
                <a16:creationId xmlns:a16="http://schemas.microsoft.com/office/drawing/2014/main" id="{CE6FA906-6925-6E4A-9979-764E3D1A96E5}"/>
              </a:ext>
            </a:extLst>
          </p:cNvPr>
          <p:cNvSpPr txBox="1"/>
          <p:nvPr/>
        </p:nvSpPr>
        <p:spPr>
          <a:xfrm>
            <a:off x="4165412" y="2339049"/>
            <a:ext cx="3657602" cy="625030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 fontScale="850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/>
              <a:t>90% </a:t>
            </a:r>
            <a:r>
              <a:rPr lang="en-US" sz="1600" dirty="0"/>
              <a:t>net operating earnings from the </a:t>
            </a:r>
            <a:r>
              <a:rPr lang="en-US" sz="1600" dirty="0">
                <a:solidFill>
                  <a:srgbClr val="258A8F"/>
                </a:solidFill>
              </a:rPr>
              <a:t>Muddy 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rgbClr val="258A8F"/>
                </a:solidFill>
              </a:rPr>
              <a:t>River Power Plant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/>
              <a:t>from 2016-2018</a:t>
            </a:r>
            <a:endParaRPr lang="en-US" altLang="zh-CN" sz="16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741296-0902-964D-97A3-0B23B714CC20}"/>
              </a:ext>
            </a:extLst>
          </p:cNvPr>
          <p:cNvSpPr/>
          <p:nvPr/>
        </p:nvSpPr>
        <p:spPr>
          <a:xfrm>
            <a:off x="2975057" y="4103254"/>
            <a:ext cx="7280779" cy="152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br>
              <a:rPr lang="en-US" sz="1600" dirty="0"/>
            </a:br>
            <a:r>
              <a:rPr lang="en-US" sz="1600" dirty="0">
                <a:solidFill>
                  <a:srgbClr val="0B69DF"/>
                </a:solidFill>
              </a:rPr>
              <a:t>Ultimate Goal</a:t>
            </a:r>
            <a:r>
              <a:rPr lang="en-US" sz="1600" dirty="0">
                <a:solidFill>
                  <a:srgbClr val="0B69DF"/>
                </a:solidFill>
                <a:latin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Evaluate whether $24M is enough for the real option</a:t>
            </a:r>
            <a:endParaRPr lang="en-US" sz="1600" dirty="0"/>
          </a:p>
          <a:p>
            <a:pPr>
              <a:lnSpc>
                <a:spcPct val="150000"/>
              </a:lnSpc>
            </a:pPr>
            <a:br>
              <a:rPr lang="en-US" sz="1600" dirty="0"/>
            </a:br>
            <a:endParaRPr lang="en-US" sz="1600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4E51AFBF-DA65-3C41-9F0F-5A9B29106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43" y="5785385"/>
            <a:ext cx="1534983" cy="7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0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9C28A-475F-48AF-A182-7722652D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8" y="0"/>
            <a:ext cx="10850563" cy="1028699"/>
          </a:xfrm>
        </p:spPr>
        <p:txBody>
          <a:bodyPr/>
          <a:lstStyle/>
          <a:p>
            <a:r>
              <a:rPr lang="en-US" altLang="zh-CN" dirty="0"/>
              <a:t>Client Objective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A2FF3-ED5C-4166-8C66-B412103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48641C-A745-744D-88C1-5D9EFAECC33D}"/>
              </a:ext>
            </a:extLst>
          </p:cNvPr>
          <p:cNvSpPr txBox="1"/>
          <p:nvPr/>
        </p:nvSpPr>
        <p:spPr>
          <a:xfrm>
            <a:off x="4075289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0EB8C2-90AE-194A-8232-C7EB853975F9}"/>
              </a:ext>
            </a:extLst>
          </p:cNvPr>
          <p:cNvSpPr/>
          <p:nvPr/>
        </p:nvSpPr>
        <p:spPr>
          <a:xfrm>
            <a:off x="1693401" y="2019343"/>
            <a:ext cx="2493201" cy="436785"/>
          </a:xfrm>
          <a:prstGeom prst="rect">
            <a:avLst/>
          </a:prstGeom>
          <a:solidFill>
            <a:srgbClr val="0B6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E4C710F-841D-2449-86F6-59DF5621B050}"/>
              </a:ext>
            </a:extLst>
          </p:cNvPr>
          <p:cNvGrpSpPr/>
          <p:nvPr/>
        </p:nvGrpSpPr>
        <p:grpSpPr>
          <a:xfrm>
            <a:off x="1257968" y="1984183"/>
            <a:ext cx="529647" cy="507107"/>
            <a:chOff x="6437211" y="2617093"/>
            <a:chExt cx="678740" cy="65325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6AA7E5D-983D-D74C-A60D-8C438F964C8C}"/>
                </a:ext>
              </a:extLst>
            </p:cNvPr>
            <p:cNvSpPr/>
            <p:nvPr/>
          </p:nvSpPr>
          <p:spPr>
            <a:xfrm>
              <a:off x="6437211" y="2617093"/>
              <a:ext cx="678740" cy="653256"/>
            </a:xfrm>
            <a:prstGeom prst="ellipse">
              <a:avLst/>
            </a:prstGeom>
            <a:solidFill>
              <a:srgbClr val="0B69D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îṣ1iḋé">
              <a:extLst>
                <a:ext uri="{FF2B5EF4-FFF2-40B4-BE49-F238E27FC236}">
                  <a16:creationId xmlns:a16="http://schemas.microsoft.com/office/drawing/2014/main" id="{A7F1849D-7B7B-FC44-9622-F9273D7411EC}"/>
                </a:ext>
              </a:extLst>
            </p:cNvPr>
            <p:cNvGrpSpPr/>
            <p:nvPr/>
          </p:nvGrpSpPr>
          <p:grpSpPr>
            <a:xfrm>
              <a:off x="6514400" y="2736733"/>
              <a:ext cx="441571" cy="441578"/>
              <a:chOff x="3149603" y="2774950"/>
              <a:chExt cx="406397" cy="406403"/>
            </a:xfrm>
            <a:solidFill>
              <a:schemeClr val="bg2"/>
            </a:solidFill>
          </p:grpSpPr>
          <p:sp>
            <p:nvSpPr>
              <p:cNvPr id="39" name="ïṣḷïḓé">
                <a:extLst>
                  <a:ext uri="{FF2B5EF4-FFF2-40B4-BE49-F238E27FC236}">
                    <a16:creationId xmlns:a16="http://schemas.microsoft.com/office/drawing/2014/main" id="{46D78EAF-3C28-5A4E-BED8-F87608F40DFA}"/>
                  </a:ext>
                </a:extLst>
              </p:cNvPr>
              <p:cNvSpPr/>
              <p:nvPr/>
            </p:nvSpPr>
            <p:spPr bwMode="auto">
              <a:xfrm>
                <a:off x="3327400" y="2978150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40"/>
                  </a:cxn>
                  <a:cxn ang="0">
                    <a:pos x="20" y="40"/>
                  </a:cxn>
                  <a:cxn ang="0">
                    <a:pos x="28" y="38"/>
                  </a:cxn>
                  <a:cxn ang="0">
                    <a:pos x="34" y="34"/>
                  </a:cxn>
                  <a:cxn ang="0">
                    <a:pos x="38" y="28"/>
                  </a:cxn>
                  <a:cxn ang="0">
                    <a:pos x="40" y="20"/>
                  </a:cxn>
                  <a:cxn ang="0">
                    <a:pos x="40" y="20"/>
                  </a:cxn>
                  <a:cxn ang="0">
                    <a:pos x="38" y="12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2" y="38"/>
                  </a:cxn>
                  <a:cxn ang="0">
                    <a:pos x="20" y="40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8"/>
                  </a:cxn>
                  <a:cxn ang="0">
                    <a:pos x="28" y="12"/>
                  </a:cxn>
                  <a:cxn ang="0">
                    <a:pos x="32" y="16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32" y="24"/>
                  </a:cxn>
                  <a:cxn ang="0">
                    <a:pos x="28" y="28"/>
                  </a:cxn>
                  <a:cxn ang="0">
                    <a:pos x="24" y="32"/>
                  </a:cxn>
                  <a:cxn ang="0">
                    <a:pos x="20" y="32"/>
                  </a:cxn>
                  <a:cxn ang="0">
                    <a:pos x="20" y="32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8" y="24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8" y="16"/>
                  </a:cxn>
                  <a:cxn ang="0">
                    <a:pos x="12" y="12"/>
                  </a:cxn>
                  <a:cxn ang="0">
                    <a:pos x="16" y="8"/>
                  </a:cxn>
                  <a:cxn ang="0">
                    <a:pos x="20" y="8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  <a:close/>
                    <a:moveTo>
                      <a:pt x="20" y="8"/>
                    </a:moveTo>
                    <a:lnTo>
                      <a:pt x="20" y="8"/>
                    </a:lnTo>
                    <a:lnTo>
                      <a:pt x="24" y="8"/>
                    </a:lnTo>
                    <a:lnTo>
                      <a:pt x="28" y="12"/>
                    </a:lnTo>
                    <a:lnTo>
                      <a:pt x="32" y="1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24"/>
                    </a:lnTo>
                    <a:lnTo>
                      <a:pt x="28" y="28"/>
                    </a:lnTo>
                    <a:lnTo>
                      <a:pt x="24" y="32"/>
                    </a:lnTo>
                    <a:lnTo>
                      <a:pt x="20" y="32"/>
                    </a:lnTo>
                    <a:lnTo>
                      <a:pt x="20" y="32"/>
                    </a:lnTo>
                    <a:lnTo>
                      <a:pt x="16" y="32"/>
                    </a:lnTo>
                    <a:lnTo>
                      <a:pt x="12" y="28"/>
                    </a:lnTo>
                    <a:lnTo>
                      <a:pt x="8" y="24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16"/>
                    </a:lnTo>
                    <a:lnTo>
                      <a:pt x="12" y="12"/>
                    </a:lnTo>
                    <a:lnTo>
                      <a:pt x="16" y="8"/>
                    </a:lnTo>
                    <a:lnTo>
                      <a:pt x="2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0" name="iŝļîdé">
                <a:extLst>
                  <a:ext uri="{FF2B5EF4-FFF2-40B4-BE49-F238E27FC236}">
                    <a16:creationId xmlns:a16="http://schemas.microsoft.com/office/drawing/2014/main" id="{147F6EF9-FC89-254A-96D4-68912A4F4177}"/>
                  </a:ext>
                </a:extLst>
              </p:cNvPr>
              <p:cNvSpPr/>
              <p:nvPr/>
            </p:nvSpPr>
            <p:spPr bwMode="auto">
              <a:xfrm>
                <a:off x="3492500" y="2774950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2" y="38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8" y="38"/>
                  </a:cxn>
                  <a:cxn ang="0">
                    <a:pos x="34" y="34"/>
                  </a:cxn>
                  <a:cxn ang="0">
                    <a:pos x="38" y="28"/>
                  </a:cxn>
                  <a:cxn ang="0">
                    <a:pos x="40" y="20"/>
                  </a:cxn>
                  <a:cxn ang="0">
                    <a:pos x="40" y="20"/>
                  </a:cxn>
                  <a:cxn ang="0">
                    <a:pos x="38" y="12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  <a:cxn ang="0">
                    <a:pos x="20" y="32"/>
                  </a:cxn>
                  <a:cxn ang="0">
                    <a:pos x="20" y="32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8" y="24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8" y="16"/>
                  </a:cxn>
                  <a:cxn ang="0">
                    <a:pos x="12" y="12"/>
                  </a:cxn>
                  <a:cxn ang="0">
                    <a:pos x="16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8"/>
                  </a:cxn>
                  <a:cxn ang="0">
                    <a:pos x="28" y="12"/>
                  </a:cxn>
                  <a:cxn ang="0">
                    <a:pos x="32" y="16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32" y="24"/>
                  </a:cxn>
                  <a:cxn ang="0">
                    <a:pos x="28" y="28"/>
                  </a:cxn>
                  <a:cxn ang="0">
                    <a:pos x="24" y="32"/>
                  </a:cxn>
                  <a:cxn ang="0">
                    <a:pos x="20" y="32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  <a:moveTo>
                      <a:pt x="20" y="32"/>
                    </a:moveTo>
                    <a:lnTo>
                      <a:pt x="20" y="32"/>
                    </a:lnTo>
                    <a:lnTo>
                      <a:pt x="16" y="32"/>
                    </a:lnTo>
                    <a:lnTo>
                      <a:pt x="12" y="28"/>
                    </a:lnTo>
                    <a:lnTo>
                      <a:pt x="8" y="24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16"/>
                    </a:lnTo>
                    <a:lnTo>
                      <a:pt x="12" y="12"/>
                    </a:lnTo>
                    <a:lnTo>
                      <a:pt x="16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8"/>
                    </a:lnTo>
                    <a:lnTo>
                      <a:pt x="28" y="12"/>
                    </a:lnTo>
                    <a:lnTo>
                      <a:pt x="32" y="1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24"/>
                    </a:lnTo>
                    <a:lnTo>
                      <a:pt x="28" y="28"/>
                    </a:lnTo>
                    <a:lnTo>
                      <a:pt x="24" y="32"/>
                    </a:lnTo>
                    <a:lnTo>
                      <a:pt x="20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îSľiḋé">
                <a:extLst>
                  <a:ext uri="{FF2B5EF4-FFF2-40B4-BE49-F238E27FC236}">
                    <a16:creationId xmlns:a16="http://schemas.microsoft.com/office/drawing/2014/main" id="{1A930240-514B-5541-89FF-923FCAF1D7CA}"/>
                  </a:ext>
                </a:extLst>
              </p:cNvPr>
              <p:cNvSpPr/>
              <p:nvPr/>
            </p:nvSpPr>
            <p:spPr bwMode="auto">
              <a:xfrm>
                <a:off x="3251200" y="2965450"/>
                <a:ext cx="50800" cy="508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0"/>
                  </a:cxn>
                  <a:cxn ang="0">
                    <a:pos x="28" y="28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0" y="8"/>
                  </a:cxn>
                  <a:cxn ang="0">
                    <a:pos x="22" y="10"/>
                  </a:cxn>
                  <a:cxn ang="0">
                    <a:pos x="24" y="12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20"/>
                  </a:cxn>
                  <a:cxn ang="0">
                    <a:pos x="22" y="22"/>
                  </a:cxn>
                  <a:cxn ang="0">
                    <a:pos x="20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12" y="24"/>
                  </a:cxn>
                  <a:cxn ang="0">
                    <a:pos x="10" y="22"/>
                  </a:cxn>
                  <a:cxn ang="0">
                    <a:pos x="8" y="20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6" y="8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0"/>
                    </a:lnTo>
                    <a:lnTo>
                      <a:pt x="28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close/>
                    <a:moveTo>
                      <a:pt x="16" y="8"/>
                    </a:moveTo>
                    <a:lnTo>
                      <a:pt x="16" y="8"/>
                    </a:lnTo>
                    <a:lnTo>
                      <a:pt x="20" y="8"/>
                    </a:lnTo>
                    <a:lnTo>
                      <a:pt x="22" y="10"/>
                    </a:lnTo>
                    <a:lnTo>
                      <a:pt x="24" y="12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20"/>
                    </a:lnTo>
                    <a:lnTo>
                      <a:pt x="22" y="22"/>
                    </a:lnTo>
                    <a:lnTo>
                      <a:pt x="20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2" y="24"/>
                    </a:lnTo>
                    <a:lnTo>
                      <a:pt x="10" y="22"/>
                    </a:lnTo>
                    <a:lnTo>
                      <a:pt x="8" y="20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$ḷïďè">
                <a:extLst>
                  <a:ext uri="{FF2B5EF4-FFF2-40B4-BE49-F238E27FC236}">
                    <a16:creationId xmlns:a16="http://schemas.microsoft.com/office/drawing/2014/main" id="{93633F5F-E713-E84C-AB68-AA7B99C1EE69}"/>
                  </a:ext>
                </a:extLst>
              </p:cNvPr>
              <p:cNvSpPr/>
              <p:nvPr/>
            </p:nvSpPr>
            <p:spPr bwMode="auto">
              <a:xfrm>
                <a:off x="3302000" y="30543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is1ïḍè">
                <a:extLst>
                  <a:ext uri="{FF2B5EF4-FFF2-40B4-BE49-F238E27FC236}">
                    <a16:creationId xmlns:a16="http://schemas.microsoft.com/office/drawing/2014/main" id="{FB70C9E8-2A80-C748-B0E8-9B7126FBF939}"/>
                  </a:ext>
                </a:extLst>
              </p:cNvPr>
              <p:cNvSpPr/>
              <p:nvPr/>
            </p:nvSpPr>
            <p:spPr bwMode="auto">
              <a:xfrm>
                <a:off x="3505200" y="28638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şlïḑè">
                <a:extLst>
                  <a:ext uri="{FF2B5EF4-FFF2-40B4-BE49-F238E27FC236}">
                    <a16:creationId xmlns:a16="http://schemas.microsoft.com/office/drawing/2014/main" id="{A3E737E6-442B-1A42-B9F3-25DFDE55E2FB}"/>
                  </a:ext>
                </a:extLst>
              </p:cNvPr>
              <p:cNvSpPr/>
              <p:nvPr/>
            </p:nvSpPr>
            <p:spPr bwMode="auto">
              <a:xfrm>
                <a:off x="3149603" y="2813053"/>
                <a:ext cx="371475" cy="368300"/>
              </a:xfrm>
              <a:custGeom>
                <a:avLst/>
                <a:gdLst/>
                <a:ahLst/>
                <a:cxnLst>
                  <a:cxn ang="0">
                    <a:pos x="166" y="6"/>
                  </a:cxn>
                  <a:cxn ang="0">
                    <a:pos x="152" y="0"/>
                  </a:cxn>
                  <a:cxn ang="0">
                    <a:pos x="144" y="2"/>
                  </a:cxn>
                  <a:cxn ang="0">
                    <a:pos x="126" y="18"/>
                  </a:cxn>
                  <a:cxn ang="0">
                    <a:pos x="122" y="24"/>
                  </a:cxn>
                  <a:cxn ang="0">
                    <a:pos x="120" y="32"/>
                  </a:cxn>
                  <a:cxn ang="0">
                    <a:pos x="122" y="42"/>
                  </a:cxn>
                  <a:cxn ang="0">
                    <a:pos x="14" y="86"/>
                  </a:cxn>
                  <a:cxn ang="0">
                    <a:pos x="6" y="92"/>
                  </a:cxn>
                  <a:cxn ang="0">
                    <a:pos x="0" y="102"/>
                  </a:cxn>
                  <a:cxn ang="0">
                    <a:pos x="0" y="108"/>
                  </a:cxn>
                  <a:cxn ang="0">
                    <a:pos x="4" y="120"/>
                  </a:cxn>
                  <a:cxn ang="0">
                    <a:pos x="108" y="224"/>
                  </a:cxn>
                  <a:cxn ang="0">
                    <a:pos x="116" y="230"/>
                  </a:cxn>
                  <a:cxn ang="0">
                    <a:pos x="126" y="232"/>
                  </a:cxn>
                  <a:cxn ang="0">
                    <a:pos x="126" y="232"/>
                  </a:cxn>
                  <a:cxn ang="0">
                    <a:pos x="130" y="232"/>
                  </a:cxn>
                  <a:cxn ang="0">
                    <a:pos x="142" y="226"/>
                  </a:cxn>
                  <a:cxn ang="0">
                    <a:pos x="148" y="216"/>
                  </a:cxn>
                  <a:cxn ang="0">
                    <a:pos x="190" y="110"/>
                  </a:cxn>
                  <a:cxn ang="0">
                    <a:pos x="202" y="114"/>
                  </a:cxn>
                  <a:cxn ang="0">
                    <a:pos x="210" y="112"/>
                  </a:cxn>
                  <a:cxn ang="0">
                    <a:pos x="228" y="96"/>
                  </a:cxn>
                  <a:cxn ang="0">
                    <a:pos x="232" y="90"/>
                  </a:cxn>
                  <a:cxn ang="0">
                    <a:pos x="234" y="82"/>
                  </a:cxn>
                  <a:cxn ang="0">
                    <a:pos x="228" y="68"/>
                  </a:cxn>
                  <a:cxn ang="0">
                    <a:pos x="134" y="210"/>
                  </a:cxn>
                  <a:cxn ang="0">
                    <a:pos x="130" y="214"/>
                  </a:cxn>
                  <a:cxn ang="0">
                    <a:pos x="128" y="216"/>
                  </a:cxn>
                  <a:cxn ang="0">
                    <a:pos x="126" y="216"/>
                  </a:cxn>
                  <a:cxn ang="0">
                    <a:pos x="18" y="112"/>
                  </a:cxn>
                  <a:cxn ang="0">
                    <a:pos x="16" y="110"/>
                  </a:cxn>
                  <a:cxn ang="0">
                    <a:pos x="16" y="106"/>
                  </a:cxn>
                  <a:cxn ang="0">
                    <a:pos x="20" y="100"/>
                  </a:cxn>
                  <a:cxn ang="0">
                    <a:pos x="70" y="80"/>
                  </a:cxn>
                  <a:cxn ang="0">
                    <a:pos x="96" y="86"/>
                  </a:cxn>
                  <a:cxn ang="0">
                    <a:pos x="134" y="92"/>
                  </a:cxn>
                  <a:cxn ang="0">
                    <a:pos x="158" y="104"/>
                  </a:cxn>
                  <a:cxn ang="0">
                    <a:pos x="134" y="210"/>
                  </a:cxn>
                  <a:cxn ang="0">
                    <a:pos x="204" y="96"/>
                  </a:cxn>
                  <a:cxn ang="0">
                    <a:pos x="202" y="98"/>
                  </a:cxn>
                  <a:cxn ang="0">
                    <a:pos x="184" y="82"/>
                  </a:cxn>
                  <a:cxn ang="0">
                    <a:pos x="174" y="108"/>
                  </a:cxn>
                  <a:cxn ang="0">
                    <a:pos x="166" y="100"/>
                  </a:cxn>
                  <a:cxn ang="0">
                    <a:pos x="138" y="86"/>
                  </a:cxn>
                  <a:cxn ang="0">
                    <a:pos x="104" y="78"/>
                  </a:cxn>
                  <a:cxn ang="0">
                    <a:pos x="82" y="76"/>
                  </a:cxn>
                  <a:cxn ang="0">
                    <a:pos x="138" y="34"/>
                  </a:cxn>
                  <a:cxn ang="0">
                    <a:pos x="136" y="32"/>
                  </a:cxn>
                  <a:cxn ang="0">
                    <a:pos x="148" y="18"/>
                  </a:cxn>
                  <a:cxn ang="0">
                    <a:pos x="152" y="16"/>
                  </a:cxn>
                  <a:cxn ang="0">
                    <a:pos x="216" y="78"/>
                  </a:cxn>
                  <a:cxn ang="0">
                    <a:pos x="218" y="82"/>
                  </a:cxn>
                </a:cxnLst>
                <a:rect l="0" t="0" r="r" b="b"/>
                <a:pathLst>
                  <a:path w="234" h="232">
                    <a:moveTo>
                      <a:pt x="166" y="6"/>
                    </a:moveTo>
                    <a:lnTo>
                      <a:pt x="166" y="6"/>
                    </a:lnTo>
                    <a:lnTo>
                      <a:pt x="158" y="2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44" y="2"/>
                    </a:lnTo>
                    <a:lnTo>
                      <a:pt x="138" y="6"/>
                    </a:lnTo>
                    <a:lnTo>
                      <a:pt x="126" y="18"/>
                    </a:lnTo>
                    <a:lnTo>
                      <a:pt x="126" y="18"/>
                    </a:lnTo>
                    <a:lnTo>
                      <a:pt x="122" y="24"/>
                    </a:lnTo>
                    <a:lnTo>
                      <a:pt x="120" y="32"/>
                    </a:lnTo>
                    <a:lnTo>
                      <a:pt x="120" y="32"/>
                    </a:lnTo>
                    <a:lnTo>
                      <a:pt x="120" y="36"/>
                    </a:lnTo>
                    <a:lnTo>
                      <a:pt x="122" y="42"/>
                    </a:lnTo>
                    <a:lnTo>
                      <a:pt x="14" y="86"/>
                    </a:lnTo>
                    <a:lnTo>
                      <a:pt x="14" y="86"/>
                    </a:lnTo>
                    <a:lnTo>
                      <a:pt x="10" y="88"/>
                    </a:lnTo>
                    <a:lnTo>
                      <a:pt x="6" y="92"/>
                    </a:lnTo>
                    <a:lnTo>
                      <a:pt x="2" y="98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8"/>
                    </a:lnTo>
                    <a:lnTo>
                      <a:pt x="2" y="114"/>
                    </a:lnTo>
                    <a:lnTo>
                      <a:pt x="4" y="120"/>
                    </a:lnTo>
                    <a:lnTo>
                      <a:pt x="8" y="124"/>
                    </a:lnTo>
                    <a:lnTo>
                      <a:pt x="108" y="224"/>
                    </a:lnTo>
                    <a:lnTo>
                      <a:pt x="108" y="224"/>
                    </a:lnTo>
                    <a:lnTo>
                      <a:pt x="116" y="230"/>
                    </a:lnTo>
                    <a:lnTo>
                      <a:pt x="126" y="232"/>
                    </a:lnTo>
                    <a:lnTo>
                      <a:pt x="126" y="232"/>
                    </a:lnTo>
                    <a:lnTo>
                      <a:pt x="126" y="232"/>
                    </a:lnTo>
                    <a:lnTo>
                      <a:pt x="126" y="232"/>
                    </a:lnTo>
                    <a:lnTo>
                      <a:pt x="130" y="232"/>
                    </a:lnTo>
                    <a:lnTo>
                      <a:pt x="130" y="232"/>
                    </a:lnTo>
                    <a:lnTo>
                      <a:pt x="136" y="230"/>
                    </a:lnTo>
                    <a:lnTo>
                      <a:pt x="142" y="226"/>
                    </a:lnTo>
                    <a:lnTo>
                      <a:pt x="146" y="222"/>
                    </a:lnTo>
                    <a:lnTo>
                      <a:pt x="148" y="216"/>
                    </a:lnTo>
                    <a:lnTo>
                      <a:pt x="190" y="110"/>
                    </a:lnTo>
                    <a:lnTo>
                      <a:pt x="190" y="110"/>
                    </a:lnTo>
                    <a:lnTo>
                      <a:pt x="196" y="112"/>
                    </a:lnTo>
                    <a:lnTo>
                      <a:pt x="202" y="114"/>
                    </a:lnTo>
                    <a:lnTo>
                      <a:pt x="202" y="114"/>
                    </a:lnTo>
                    <a:lnTo>
                      <a:pt x="210" y="112"/>
                    </a:lnTo>
                    <a:lnTo>
                      <a:pt x="216" y="108"/>
                    </a:lnTo>
                    <a:lnTo>
                      <a:pt x="228" y="96"/>
                    </a:lnTo>
                    <a:lnTo>
                      <a:pt x="228" y="96"/>
                    </a:lnTo>
                    <a:lnTo>
                      <a:pt x="232" y="90"/>
                    </a:lnTo>
                    <a:lnTo>
                      <a:pt x="234" y="82"/>
                    </a:lnTo>
                    <a:lnTo>
                      <a:pt x="234" y="82"/>
                    </a:lnTo>
                    <a:lnTo>
                      <a:pt x="232" y="74"/>
                    </a:lnTo>
                    <a:lnTo>
                      <a:pt x="228" y="68"/>
                    </a:lnTo>
                    <a:lnTo>
                      <a:pt x="166" y="6"/>
                    </a:lnTo>
                    <a:close/>
                    <a:moveTo>
                      <a:pt x="134" y="210"/>
                    </a:moveTo>
                    <a:lnTo>
                      <a:pt x="134" y="210"/>
                    </a:lnTo>
                    <a:lnTo>
                      <a:pt x="130" y="214"/>
                    </a:lnTo>
                    <a:lnTo>
                      <a:pt x="128" y="216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126" y="216"/>
                    </a:lnTo>
                    <a:lnTo>
                      <a:pt x="120" y="214"/>
                    </a:lnTo>
                    <a:lnTo>
                      <a:pt x="18" y="112"/>
                    </a:lnTo>
                    <a:lnTo>
                      <a:pt x="18" y="112"/>
                    </a:lnTo>
                    <a:lnTo>
                      <a:pt x="16" y="110"/>
                    </a:lnTo>
                    <a:lnTo>
                      <a:pt x="16" y="106"/>
                    </a:lnTo>
                    <a:lnTo>
                      <a:pt x="16" y="106"/>
                    </a:lnTo>
                    <a:lnTo>
                      <a:pt x="18" y="102"/>
                    </a:lnTo>
                    <a:lnTo>
                      <a:pt x="20" y="100"/>
                    </a:lnTo>
                    <a:lnTo>
                      <a:pt x="70" y="80"/>
                    </a:lnTo>
                    <a:lnTo>
                      <a:pt x="70" y="80"/>
                    </a:lnTo>
                    <a:lnTo>
                      <a:pt x="84" y="84"/>
                    </a:lnTo>
                    <a:lnTo>
                      <a:pt x="96" y="86"/>
                    </a:lnTo>
                    <a:lnTo>
                      <a:pt x="120" y="88"/>
                    </a:lnTo>
                    <a:lnTo>
                      <a:pt x="134" y="92"/>
                    </a:lnTo>
                    <a:lnTo>
                      <a:pt x="146" y="98"/>
                    </a:lnTo>
                    <a:lnTo>
                      <a:pt x="158" y="104"/>
                    </a:lnTo>
                    <a:lnTo>
                      <a:pt x="172" y="116"/>
                    </a:lnTo>
                    <a:lnTo>
                      <a:pt x="134" y="210"/>
                    </a:lnTo>
                    <a:close/>
                    <a:moveTo>
                      <a:pt x="216" y="84"/>
                    </a:moveTo>
                    <a:lnTo>
                      <a:pt x="204" y="96"/>
                    </a:lnTo>
                    <a:lnTo>
                      <a:pt x="204" y="96"/>
                    </a:lnTo>
                    <a:lnTo>
                      <a:pt x="202" y="98"/>
                    </a:lnTo>
                    <a:lnTo>
                      <a:pt x="198" y="96"/>
                    </a:lnTo>
                    <a:lnTo>
                      <a:pt x="184" y="82"/>
                    </a:lnTo>
                    <a:lnTo>
                      <a:pt x="174" y="110"/>
                    </a:lnTo>
                    <a:lnTo>
                      <a:pt x="174" y="108"/>
                    </a:lnTo>
                    <a:lnTo>
                      <a:pt x="174" y="108"/>
                    </a:lnTo>
                    <a:lnTo>
                      <a:pt x="166" y="100"/>
                    </a:lnTo>
                    <a:lnTo>
                      <a:pt x="156" y="94"/>
                    </a:lnTo>
                    <a:lnTo>
                      <a:pt x="138" y="86"/>
                    </a:lnTo>
                    <a:lnTo>
                      <a:pt x="120" y="80"/>
                    </a:lnTo>
                    <a:lnTo>
                      <a:pt x="104" y="78"/>
                    </a:lnTo>
                    <a:lnTo>
                      <a:pt x="104" y="78"/>
                    </a:lnTo>
                    <a:lnTo>
                      <a:pt x="82" y="76"/>
                    </a:lnTo>
                    <a:lnTo>
                      <a:pt x="150" y="48"/>
                    </a:lnTo>
                    <a:lnTo>
                      <a:pt x="138" y="34"/>
                    </a:lnTo>
                    <a:lnTo>
                      <a:pt x="138" y="34"/>
                    </a:lnTo>
                    <a:lnTo>
                      <a:pt x="136" y="32"/>
                    </a:lnTo>
                    <a:lnTo>
                      <a:pt x="138" y="28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2" y="16"/>
                    </a:lnTo>
                    <a:lnTo>
                      <a:pt x="154" y="18"/>
                    </a:lnTo>
                    <a:lnTo>
                      <a:pt x="216" y="78"/>
                    </a:lnTo>
                    <a:lnTo>
                      <a:pt x="216" y="78"/>
                    </a:lnTo>
                    <a:lnTo>
                      <a:pt x="218" y="82"/>
                    </a:lnTo>
                    <a:lnTo>
                      <a:pt x="216" y="8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</p:grpSp>
      <p:sp>
        <p:nvSpPr>
          <p:cNvPr id="66" name="iṩliḑè">
            <a:extLst>
              <a:ext uri="{FF2B5EF4-FFF2-40B4-BE49-F238E27FC236}">
                <a16:creationId xmlns:a16="http://schemas.microsoft.com/office/drawing/2014/main" id="{141E91D2-E26F-3E45-BC9A-3793331B666E}"/>
              </a:ext>
            </a:extLst>
          </p:cNvPr>
          <p:cNvSpPr txBox="1"/>
          <p:nvPr/>
        </p:nvSpPr>
        <p:spPr>
          <a:xfrm>
            <a:off x="1818531" y="2115335"/>
            <a:ext cx="2428305" cy="287652"/>
          </a:xfrm>
          <a:prstGeom prst="roundRect">
            <a:avLst/>
          </a:prstGeom>
          <a:noFill/>
          <a:ln>
            <a:noFill/>
          </a:ln>
        </p:spPr>
        <p:txBody>
          <a:bodyPr wrap="none" lIns="90000" tIns="46800" rIns="90000" bIns="46800" anchor="b" anchorCtr="0">
            <a:no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Muddy River Power Plant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20B216-CD71-3544-9FEA-3FF8188570DC}"/>
              </a:ext>
            </a:extLst>
          </p:cNvPr>
          <p:cNvSpPr/>
          <p:nvPr/>
        </p:nvSpPr>
        <p:spPr>
          <a:xfrm>
            <a:off x="1318202" y="2741232"/>
            <a:ext cx="6096000" cy="22626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- Generation Capacity: 1000 megawatts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- Heat rate: 12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mmBTU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Mwh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/>
              <a:t>- Non-fuel variable costs: $5 per </a:t>
            </a:r>
            <a:r>
              <a:rPr lang="en-US" sz="1600" dirty="0" err="1"/>
              <a:t>Mwh</a:t>
            </a:r>
            <a:r>
              <a:rPr lang="en-US" sz="1600" dirty="0"/>
              <a:t> megawatts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- Status now: Off</a:t>
            </a:r>
          </a:p>
          <a:p>
            <a:pPr>
              <a:lnSpc>
                <a:spcPct val="150000"/>
              </a:lnSpc>
            </a:pPr>
            <a:br>
              <a:rPr lang="en-US" sz="1600" dirty="0"/>
            </a:br>
            <a:endParaRPr lang="en-US" sz="1600" dirty="0"/>
          </a:p>
        </p:txBody>
      </p:sp>
      <p:grpSp>
        <p:nvGrpSpPr>
          <p:cNvPr id="81" name="îś1iḋè">
            <a:extLst>
              <a:ext uri="{FF2B5EF4-FFF2-40B4-BE49-F238E27FC236}">
                <a16:creationId xmlns:a16="http://schemas.microsoft.com/office/drawing/2014/main" id="{CE867C62-BF3E-5247-8731-976F18474AE4}"/>
              </a:ext>
            </a:extLst>
          </p:cNvPr>
          <p:cNvGrpSpPr/>
          <p:nvPr/>
        </p:nvGrpSpPr>
        <p:grpSpPr>
          <a:xfrm>
            <a:off x="6905934" y="2798677"/>
            <a:ext cx="1651639" cy="1638980"/>
            <a:chOff x="851340" y="1823278"/>
            <a:chExt cx="2060878" cy="2132122"/>
          </a:xfrm>
        </p:grpSpPr>
        <p:sp>
          <p:nvSpPr>
            <p:cNvPr id="85" name="ísliḑe">
              <a:extLst>
                <a:ext uri="{FF2B5EF4-FFF2-40B4-BE49-F238E27FC236}">
                  <a16:creationId xmlns:a16="http://schemas.microsoft.com/office/drawing/2014/main" id="{3E602DCC-464C-384E-91EF-38EBFAAACADB}"/>
                </a:ext>
              </a:extLst>
            </p:cNvPr>
            <p:cNvSpPr/>
            <p:nvPr/>
          </p:nvSpPr>
          <p:spPr bwMode="auto">
            <a:xfrm>
              <a:off x="851340" y="1896261"/>
              <a:ext cx="2060878" cy="205913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6" name="îSḷiḓê">
              <a:extLst>
                <a:ext uri="{FF2B5EF4-FFF2-40B4-BE49-F238E27FC236}">
                  <a16:creationId xmlns:a16="http://schemas.microsoft.com/office/drawing/2014/main" id="{62459F47-510A-194F-866D-2B8FDD5A3318}"/>
                </a:ext>
              </a:extLst>
            </p:cNvPr>
            <p:cNvSpPr/>
            <p:nvPr/>
          </p:nvSpPr>
          <p:spPr bwMode="auto">
            <a:xfrm>
              <a:off x="1462864" y="3449876"/>
              <a:ext cx="1312417" cy="495203"/>
            </a:xfrm>
            <a:custGeom>
              <a:avLst/>
              <a:gdLst>
                <a:gd name="T0" fmla="*/ 238 w 725"/>
                <a:gd name="T1" fmla="*/ 274 h 274"/>
                <a:gd name="T2" fmla="*/ 725 w 725"/>
                <a:gd name="T3" fmla="*/ 0 h 274"/>
                <a:gd name="T4" fmla="*/ 239 w 725"/>
                <a:gd name="T5" fmla="*/ 140 h 274"/>
                <a:gd name="T6" fmla="*/ 0 w 725"/>
                <a:gd name="T7" fmla="*/ 221 h 274"/>
                <a:gd name="T8" fmla="*/ 238 w 725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274">
                  <a:moveTo>
                    <a:pt x="238" y="274"/>
                  </a:moveTo>
                  <a:cubicBezTo>
                    <a:pt x="444" y="274"/>
                    <a:pt x="625" y="164"/>
                    <a:pt x="725" y="0"/>
                  </a:cubicBezTo>
                  <a:cubicBezTo>
                    <a:pt x="715" y="7"/>
                    <a:pt x="560" y="163"/>
                    <a:pt x="239" y="140"/>
                  </a:cubicBezTo>
                  <a:cubicBezTo>
                    <a:pt x="76" y="128"/>
                    <a:pt x="18" y="174"/>
                    <a:pt x="0" y="221"/>
                  </a:cubicBezTo>
                  <a:cubicBezTo>
                    <a:pt x="72" y="255"/>
                    <a:pt x="153" y="274"/>
                    <a:pt x="238" y="27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7" name="ïṡlíḍê">
              <a:extLst>
                <a:ext uri="{FF2B5EF4-FFF2-40B4-BE49-F238E27FC236}">
                  <a16:creationId xmlns:a16="http://schemas.microsoft.com/office/drawing/2014/main" id="{5327F665-0DE5-E649-89F1-F0EE85A4B342}"/>
                </a:ext>
              </a:extLst>
            </p:cNvPr>
            <p:cNvSpPr/>
            <p:nvPr/>
          </p:nvSpPr>
          <p:spPr bwMode="auto">
            <a:xfrm>
              <a:off x="876279" y="3065202"/>
              <a:ext cx="1910316" cy="838103"/>
            </a:xfrm>
            <a:custGeom>
              <a:avLst/>
              <a:gdLst>
                <a:gd name="T0" fmla="*/ 1055 w 1055"/>
                <a:gd name="T1" fmla="*/ 204 h 464"/>
                <a:gd name="T2" fmla="*/ 585 w 1055"/>
                <a:gd name="T3" fmla="*/ 352 h 464"/>
                <a:gd name="T4" fmla="*/ 100 w 1055"/>
                <a:gd name="T5" fmla="*/ 159 h 464"/>
                <a:gd name="T6" fmla="*/ 0 w 1055"/>
                <a:gd name="T7" fmla="*/ 0 h 464"/>
                <a:gd name="T8" fmla="*/ 402 w 1055"/>
                <a:gd name="T9" fmla="*/ 464 h 464"/>
                <a:gd name="T10" fmla="*/ 585 w 1055"/>
                <a:gd name="T11" fmla="*/ 355 h 464"/>
                <a:gd name="T12" fmla="*/ 620 w 1055"/>
                <a:gd name="T13" fmla="*/ 356 h 464"/>
                <a:gd name="T14" fmla="*/ 1049 w 1055"/>
                <a:gd name="T15" fmla="*/ 213 h 464"/>
                <a:gd name="T16" fmla="*/ 1055 w 1055"/>
                <a:gd name="T17" fmla="*/ 20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5" h="464">
                  <a:moveTo>
                    <a:pt x="1055" y="204"/>
                  </a:moveTo>
                  <a:cubicBezTo>
                    <a:pt x="939" y="309"/>
                    <a:pt x="781" y="359"/>
                    <a:pt x="585" y="352"/>
                  </a:cubicBezTo>
                  <a:cubicBezTo>
                    <a:pt x="325" y="343"/>
                    <a:pt x="178" y="242"/>
                    <a:pt x="100" y="159"/>
                  </a:cubicBezTo>
                  <a:cubicBezTo>
                    <a:pt x="43" y="98"/>
                    <a:pt x="13" y="35"/>
                    <a:pt x="0" y="0"/>
                  </a:cubicBezTo>
                  <a:cubicBezTo>
                    <a:pt x="32" y="222"/>
                    <a:pt x="192" y="402"/>
                    <a:pt x="402" y="464"/>
                  </a:cubicBezTo>
                  <a:cubicBezTo>
                    <a:pt x="457" y="418"/>
                    <a:pt x="516" y="353"/>
                    <a:pt x="585" y="355"/>
                  </a:cubicBezTo>
                  <a:cubicBezTo>
                    <a:pt x="597" y="356"/>
                    <a:pt x="608" y="356"/>
                    <a:pt x="620" y="356"/>
                  </a:cubicBezTo>
                  <a:cubicBezTo>
                    <a:pt x="796" y="356"/>
                    <a:pt x="941" y="308"/>
                    <a:pt x="1049" y="213"/>
                  </a:cubicBezTo>
                  <a:cubicBezTo>
                    <a:pt x="1051" y="210"/>
                    <a:pt x="1053" y="207"/>
                    <a:pt x="1055" y="20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8" name="ïSľiḑê">
              <a:extLst>
                <a:ext uri="{FF2B5EF4-FFF2-40B4-BE49-F238E27FC236}">
                  <a16:creationId xmlns:a16="http://schemas.microsoft.com/office/drawing/2014/main" id="{37B67794-8FA1-4C4B-8454-0AB2F321E995}"/>
                </a:ext>
              </a:extLst>
            </p:cNvPr>
            <p:cNvSpPr/>
            <p:nvPr/>
          </p:nvSpPr>
          <p:spPr bwMode="auto">
            <a:xfrm>
              <a:off x="883242" y="1823278"/>
              <a:ext cx="916430" cy="2042603"/>
            </a:xfrm>
            <a:custGeom>
              <a:avLst/>
              <a:gdLst>
                <a:gd name="T0" fmla="*/ 358 w 506"/>
                <a:gd name="T1" fmla="*/ 75 h 1130"/>
                <a:gd name="T2" fmla="*/ 358 w 506"/>
                <a:gd name="T3" fmla="*/ 75 h 1130"/>
                <a:gd name="T4" fmla="*/ 338 w 506"/>
                <a:gd name="T5" fmla="*/ 52 h 1130"/>
                <a:gd name="T6" fmla="*/ 358 w 506"/>
                <a:gd name="T7" fmla="*/ 22 h 1130"/>
                <a:gd name="T8" fmla="*/ 454 w 506"/>
                <a:gd name="T9" fmla="*/ 45 h 1130"/>
                <a:gd name="T10" fmla="*/ 470 w 506"/>
                <a:gd name="T11" fmla="*/ 43 h 1130"/>
                <a:gd name="T12" fmla="*/ 370 w 506"/>
                <a:gd name="T13" fmla="*/ 5 h 1130"/>
                <a:gd name="T14" fmla="*/ 311 w 506"/>
                <a:gd name="T15" fmla="*/ 34 h 1130"/>
                <a:gd name="T16" fmla="*/ 266 w 506"/>
                <a:gd name="T17" fmla="*/ 52 h 1130"/>
                <a:gd name="T18" fmla="*/ 266 w 506"/>
                <a:gd name="T19" fmla="*/ 53 h 1130"/>
                <a:gd name="T20" fmla="*/ 253 w 506"/>
                <a:gd name="T21" fmla="*/ 52 h 1130"/>
                <a:gd name="T22" fmla="*/ 0 w 506"/>
                <a:gd name="T23" fmla="*/ 305 h 1130"/>
                <a:gd name="T24" fmla="*/ 71 w 506"/>
                <a:gd name="T25" fmla="*/ 481 h 1130"/>
                <a:gd name="T26" fmla="*/ 71 w 506"/>
                <a:gd name="T27" fmla="*/ 481 h 1130"/>
                <a:gd name="T28" fmla="*/ 105 w 506"/>
                <a:gd name="T29" fmla="*/ 561 h 1130"/>
                <a:gd name="T30" fmla="*/ 105 w 506"/>
                <a:gd name="T31" fmla="*/ 561 h 1130"/>
                <a:gd name="T32" fmla="*/ 249 w 506"/>
                <a:gd name="T33" fmla="*/ 1082 h 1130"/>
                <a:gd name="T34" fmla="*/ 243 w 506"/>
                <a:gd name="T35" fmla="*/ 1078 h 1130"/>
                <a:gd name="T36" fmla="*/ 140 w 506"/>
                <a:gd name="T37" fmla="*/ 601 h 1130"/>
                <a:gd name="T38" fmla="*/ 204 w 506"/>
                <a:gd name="T39" fmla="*/ 553 h 1130"/>
                <a:gd name="T40" fmla="*/ 207 w 506"/>
                <a:gd name="T41" fmla="*/ 554 h 1130"/>
                <a:gd name="T42" fmla="*/ 211 w 506"/>
                <a:gd name="T43" fmla="*/ 555 h 1130"/>
                <a:gd name="T44" fmla="*/ 222 w 506"/>
                <a:gd name="T45" fmla="*/ 556 h 1130"/>
                <a:gd name="T46" fmla="*/ 253 w 506"/>
                <a:gd name="T47" fmla="*/ 558 h 1130"/>
                <a:gd name="T48" fmla="*/ 506 w 506"/>
                <a:gd name="T49" fmla="*/ 305 h 1130"/>
                <a:gd name="T50" fmla="*/ 358 w 506"/>
                <a:gd name="T51" fmla="*/ 75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6" h="1130">
                  <a:moveTo>
                    <a:pt x="358" y="75"/>
                  </a:moveTo>
                  <a:cubicBezTo>
                    <a:pt x="358" y="75"/>
                    <a:pt x="358" y="75"/>
                    <a:pt x="358" y="75"/>
                  </a:cubicBezTo>
                  <a:cubicBezTo>
                    <a:pt x="344" y="69"/>
                    <a:pt x="339" y="60"/>
                    <a:pt x="338" y="52"/>
                  </a:cubicBezTo>
                  <a:cubicBezTo>
                    <a:pt x="337" y="41"/>
                    <a:pt x="347" y="26"/>
                    <a:pt x="358" y="22"/>
                  </a:cubicBezTo>
                  <a:cubicBezTo>
                    <a:pt x="417" y="1"/>
                    <a:pt x="454" y="45"/>
                    <a:pt x="454" y="45"/>
                  </a:cubicBezTo>
                  <a:cubicBezTo>
                    <a:pt x="470" y="43"/>
                    <a:pt x="470" y="43"/>
                    <a:pt x="470" y="43"/>
                  </a:cubicBezTo>
                  <a:cubicBezTo>
                    <a:pt x="439" y="6"/>
                    <a:pt x="401" y="0"/>
                    <a:pt x="370" y="5"/>
                  </a:cubicBezTo>
                  <a:cubicBezTo>
                    <a:pt x="348" y="8"/>
                    <a:pt x="328" y="19"/>
                    <a:pt x="311" y="34"/>
                  </a:cubicBezTo>
                  <a:cubicBezTo>
                    <a:pt x="286" y="56"/>
                    <a:pt x="266" y="52"/>
                    <a:pt x="266" y="52"/>
                  </a:cubicBezTo>
                  <a:cubicBezTo>
                    <a:pt x="266" y="53"/>
                    <a:pt x="266" y="53"/>
                    <a:pt x="266" y="53"/>
                  </a:cubicBezTo>
                  <a:cubicBezTo>
                    <a:pt x="261" y="52"/>
                    <a:pt x="257" y="52"/>
                    <a:pt x="253" y="52"/>
                  </a:cubicBezTo>
                  <a:cubicBezTo>
                    <a:pt x="113" y="52"/>
                    <a:pt x="0" y="165"/>
                    <a:pt x="0" y="305"/>
                  </a:cubicBezTo>
                  <a:cubicBezTo>
                    <a:pt x="0" y="374"/>
                    <a:pt x="27" y="436"/>
                    <a:pt x="71" y="481"/>
                  </a:cubicBezTo>
                  <a:cubicBezTo>
                    <a:pt x="71" y="481"/>
                    <a:pt x="71" y="481"/>
                    <a:pt x="71" y="481"/>
                  </a:cubicBezTo>
                  <a:cubicBezTo>
                    <a:pt x="111" y="521"/>
                    <a:pt x="105" y="561"/>
                    <a:pt x="105" y="561"/>
                  </a:cubicBezTo>
                  <a:cubicBezTo>
                    <a:pt x="105" y="561"/>
                    <a:pt x="105" y="561"/>
                    <a:pt x="105" y="561"/>
                  </a:cubicBezTo>
                  <a:cubicBezTo>
                    <a:pt x="76" y="769"/>
                    <a:pt x="52" y="1130"/>
                    <a:pt x="249" y="1082"/>
                  </a:cubicBezTo>
                  <a:cubicBezTo>
                    <a:pt x="243" y="1078"/>
                    <a:pt x="243" y="1078"/>
                    <a:pt x="243" y="1078"/>
                  </a:cubicBezTo>
                  <a:cubicBezTo>
                    <a:pt x="243" y="1078"/>
                    <a:pt x="65" y="1108"/>
                    <a:pt x="140" y="601"/>
                  </a:cubicBezTo>
                  <a:cubicBezTo>
                    <a:pt x="143" y="586"/>
                    <a:pt x="155" y="546"/>
                    <a:pt x="204" y="553"/>
                  </a:cubicBezTo>
                  <a:cubicBezTo>
                    <a:pt x="205" y="554"/>
                    <a:pt x="206" y="554"/>
                    <a:pt x="207" y="554"/>
                  </a:cubicBezTo>
                  <a:cubicBezTo>
                    <a:pt x="209" y="554"/>
                    <a:pt x="210" y="554"/>
                    <a:pt x="211" y="555"/>
                  </a:cubicBezTo>
                  <a:cubicBezTo>
                    <a:pt x="215" y="556"/>
                    <a:pt x="219" y="556"/>
                    <a:pt x="222" y="556"/>
                  </a:cubicBezTo>
                  <a:cubicBezTo>
                    <a:pt x="232" y="557"/>
                    <a:pt x="242" y="558"/>
                    <a:pt x="253" y="558"/>
                  </a:cubicBezTo>
                  <a:cubicBezTo>
                    <a:pt x="392" y="558"/>
                    <a:pt x="506" y="445"/>
                    <a:pt x="506" y="305"/>
                  </a:cubicBezTo>
                  <a:cubicBezTo>
                    <a:pt x="506" y="203"/>
                    <a:pt x="445" y="115"/>
                    <a:pt x="358" y="7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9" name="ïšļïďe">
              <a:extLst>
                <a:ext uri="{FF2B5EF4-FFF2-40B4-BE49-F238E27FC236}">
                  <a16:creationId xmlns:a16="http://schemas.microsoft.com/office/drawing/2014/main" id="{58C72C58-8540-B54D-8225-6BEF8E0E0BE2}"/>
                </a:ext>
              </a:extLst>
            </p:cNvPr>
            <p:cNvSpPr/>
            <p:nvPr/>
          </p:nvSpPr>
          <p:spPr bwMode="auto">
            <a:xfrm>
              <a:off x="986671" y="2005836"/>
              <a:ext cx="695666" cy="695666"/>
            </a:xfrm>
            <a:prstGeom prst="ellipse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vert="horz" wrap="square" lIns="91440" tIns="45720" rIns="91440" bIns="45720" anchor="ctr" anchorCtr="1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sp>
        <p:nvSpPr>
          <p:cNvPr id="92" name="iṩliḑè">
            <a:extLst>
              <a:ext uri="{FF2B5EF4-FFF2-40B4-BE49-F238E27FC236}">
                <a16:creationId xmlns:a16="http://schemas.microsoft.com/office/drawing/2014/main" id="{9A3AB0E9-48A1-724B-93AA-C515AC6BA011}"/>
              </a:ext>
            </a:extLst>
          </p:cNvPr>
          <p:cNvSpPr txBox="1"/>
          <p:nvPr/>
        </p:nvSpPr>
        <p:spPr>
          <a:xfrm>
            <a:off x="6351536" y="2966937"/>
            <a:ext cx="3058908" cy="1173461"/>
          </a:xfrm>
          <a:prstGeom prst="roundRect">
            <a:avLst/>
          </a:prstGeom>
          <a:noFill/>
          <a:ln>
            <a:noFill/>
          </a:ln>
        </p:spPr>
        <p:txBody>
          <a:bodyPr wrap="none" lIns="90000" tIns="46800" rIns="90000" bIns="46800" anchor="b" anchorCtr="0">
            <a:noAutofit/>
          </a:bodyPr>
          <a:lstStyle/>
          <a:p>
            <a:pPr algn="ctr"/>
            <a:r>
              <a:rPr lang="en-US" altLang="zh-CN" sz="1400" dirty="0"/>
              <a:t>Start Week Cost </a:t>
            </a:r>
          </a:p>
          <a:p>
            <a:pPr algn="ctr"/>
            <a:r>
              <a:rPr lang="en-US" altLang="zh-CN" sz="1400" dirty="0"/>
              <a:t>($3/</a:t>
            </a:r>
            <a:r>
              <a:rPr lang="en-US" altLang="zh-CN" sz="1400" dirty="0" err="1"/>
              <a:t>Mwh</a:t>
            </a:r>
            <a:r>
              <a:rPr lang="en-US" altLang="zh-CN" sz="1400" dirty="0"/>
              <a:t>)</a:t>
            </a:r>
          </a:p>
        </p:txBody>
      </p:sp>
      <p:grpSp>
        <p:nvGrpSpPr>
          <p:cNvPr id="93" name="îś1iḋè">
            <a:extLst>
              <a:ext uri="{FF2B5EF4-FFF2-40B4-BE49-F238E27FC236}">
                <a16:creationId xmlns:a16="http://schemas.microsoft.com/office/drawing/2014/main" id="{1ED75FE6-E453-1946-9577-21A57DC6EB51}"/>
              </a:ext>
            </a:extLst>
          </p:cNvPr>
          <p:cNvGrpSpPr/>
          <p:nvPr/>
        </p:nvGrpSpPr>
        <p:grpSpPr>
          <a:xfrm>
            <a:off x="9315570" y="2806360"/>
            <a:ext cx="1651639" cy="1638980"/>
            <a:chOff x="851340" y="1823278"/>
            <a:chExt cx="2060878" cy="2132122"/>
          </a:xfrm>
        </p:grpSpPr>
        <p:sp>
          <p:nvSpPr>
            <p:cNvPr id="94" name="ísliḑe">
              <a:extLst>
                <a:ext uri="{FF2B5EF4-FFF2-40B4-BE49-F238E27FC236}">
                  <a16:creationId xmlns:a16="http://schemas.microsoft.com/office/drawing/2014/main" id="{B8744ABA-09A8-884B-888A-AD8535E5A27D}"/>
                </a:ext>
              </a:extLst>
            </p:cNvPr>
            <p:cNvSpPr/>
            <p:nvPr/>
          </p:nvSpPr>
          <p:spPr bwMode="auto">
            <a:xfrm>
              <a:off x="851340" y="1896261"/>
              <a:ext cx="2060878" cy="205913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5" name="îSḷiḓê">
              <a:extLst>
                <a:ext uri="{FF2B5EF4-FFF2-40B4-BE49-F238E27FC236}">
                  <a16:creationId xmlns:a16="http://schemas.microsoft.com/office/drawing/2014/main" id="{F4AA7BB1-7B1E-0B40-879C-94A648525A32}"/>
                </a:ext>
              </a:extLst>
            </p:cNvPr>
            <p:cNvSpPr/>
            <p:nvPr/>
          </p:nvSpPr>
          <p:spPr bwMode="auto">
            <a:xfrm>
              <a:off x="1462864" y="3449876"/>
              <a:ext cx="1312417" cy="495203"/>
            </a:xfrm>
            <a:custGeom>
              <a:avLst/>
              <a:gdLst>
                <a:gd name="T0" fmla="*/ 238 w 725"/>
                <a:gd name="T1" fmla="*/ 274 h 274"/>
                <a:gd name="T2" fmla="*/ 725 w 725"/>
                <a:gd name="T3" fmla="*/ 0 h 274"/>
                <a:gd name="T4" fmla="*/ 239 w 725"/>
                <a:gd name="T5" fmla="*/ 140 h 274"/>
                <a:gd name="T6" fmla="*/ 0 w 725"/>
                <a:gd name="T7" fmla="*/ 221 h 274"/>
                <a:gd name="T8" fmla="*/ 238 w 725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274">
                  <a:moveTo>
                    <a:pt x="238" y="274"/>
                  </a:moveTo>
                  <a:cubicBezTo>
                    <a:pt x="444" y="274"/>
                    <a:pt x="625" y="164"/>
                    <a:pt x="725" y="0"/>
                  </a:cubicBezTo>
                  <a:cubicBezTo>
                    <a:pt x="715" y="7"/>
                    <a:pt x="560" y="163"/>
                    <a:pt x="239" y="140"/>
                  </a:cubicBezTo>
                  <a:cubicBezTo>
                    <a:pt x="76" y="128"/>
                    <a:pt x="18" y="174"/>
                    <a:pt x="0" y="221"/>
                  </a:cubicBezTo>
                  <a:cubicBezTo>
                    <a:pt x="72" y="255"/>
                    <a:pt x="153" y="274"/>
                    <a:pt x="238" y="27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6" name="ïṡlíḍê">
              <a:extLst>
                <a:ext uri="{FF2B5EF4-FFF2-40B4-BE49-F238E27FC236}">
                  <a16:creationId xmlns:a16="http://schemas.microsoft.com/office/drawing/2014/main" id="{1C359DEF-C650-2C4F-BA94-2F7F35CF5204}"/>
                </a:ext>
              </a:extLst>
            </p:cNvPr>
            <p:cNvSpPr/>
            <p:nvPr/>
          </p:nvSpPr>
          <p:spPr bwMode="auto">
            <a:xfrm>
              <a:off x="876279" y="3065202"/>
              <a:ext cx="1910316" cy="838103"/>
            </a:xfrm>
            <a:custGeom>
              <a:avLst/>
              <a:gdLst>
                <a:gd name="T0" fmla="*/ 1055 w 1055"/>
                <a:gd name="T1" fmla="*/ 204 h 464"/>
                <a:gd name="T2" fmla="*/ 585 w 1055"/>
                <a:gd name="T3" fmla="*/ 352 h 464"/>
                <a:gd name="T4" fmla="*/ 100 w 1055"/>
                <a:gd name="T5" fmla="*/ 159 h 464"/>
                <a:gd name="T6" fmla="*/ 0 w 1055"/>
                <a:gd name="T7" fmla="*/ 0 h 464"/>
                <a:gd name="T8" fmla="*/ 402 w 1055"/>
                <a:gd name="T9" fmla="*/ 464 h 464"/>
                <a:gd name="T10" fmla="*/ 585 w 1055"/>
                <a:gd name="T11" fmla="*/ 355 h 464"/>
                <a:gd name="T12" fmla="*/ 620 w 1055"/>
                <a:gd name="T13" fmla="*/ 356 h 464"/>
                <a:gd name="T14" fmla="*/ 1049 w 1055"/>
                <a:gd name="T15" fmla="*/ 213 h 464"/>
                <a:gd name="T16" fmla="*/ 1055 w 1055"/>
                <a:gd name="T17" fmla="*/ 20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5" h="464">
                  <a:moveTo>
                    <a:pt x="1055" y="204"/>
                  </a:moveTo>
                  <a:cubicBezTo>
                    <a:pt x="939" y="309"/>
                    <a:pt x="781" y="359"/>
                    <a:pt x="585" y="352"/>
                  </a:cubicBezTo>
                  <a:cubicBezTo>
                    <a:pt x="325" y="343"/>
                    <a:pt x="178" y="242"/>
                    <a:pt x="100" y="159"/>
                  </a:cubicBezTo>
                  <a:cubicBezTo>
                    <a:pt x="43" y="98"/>
                    <a:pt x="13" y="35"/>
                    <a:pt x="0" y="0"/>
                  </a:cubicBezTo>
                  <a:cubicBezTo>
                    <a:pt x="32" y="222"/>
                    <a:pt x="192" y="402"/>
                    <a:pt x="402" y="464"/>
                  </a:cubicBezTo>
                  <a:cubicBezTo>
                    <a:pt x="457" y="418"/>
                    <a:pt x="516" y="353"/>
                    <a:pt x="585" y="355"/>
                  </a:cubicBezTo>
                  <a:cubicBezTo>
                    <a:pt x="597" y="356"/>
                    <a:pt x="608" y="356"/>
                    <a:pt x="620" y="356"/>
                  </a:cubicBezTo>
                  <a:cubicBezTo>
                    <a:pt x="796" y="356"/>
                    <a:pt x="941" y="308"/>
                    <a:pt x="1049" y="213"/>
                  </a:cubicBezTo>
                  <a:cubicBezTo>
                    <a:pt x="1051" y="210"/>
                    <a:pt x="1053" y="207"/>
                    <a:pt x="1055" y="20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7" name="ïSľiḑê">
              <a:extLst>
                <a:ext uri="{FF2B5EF4-FFF2-40B4-BE49-F238E27FC236}">
                  <a16:creationId xmlns:a16="http://schemas.microsoft.com/office/drawing/2014/main" id="{3D18C632-23CD-3E4D-9090-3DF4E5AD148D}"/>
                </a:ext>
              </a:extLst>
            </p:cNvPr>
            <p:cNvSpPr/>
            <p:nvPr/>
          </p:nvSpPr>
          <p:spPr bwMode="auto">
            <a:xfrm>
              <a:off x="883242" y="1823278"/>
              <a:ext cx="916430" cy="2042603"/>
            </a:xfrm>
            <a:custGeom>
              <a:avLst/>
              <a:gdLst>
                <a:gd name="T0" fmla="*/ 358 w 506"/>
                <a:gd name="T1" fmla="*/ 75 h 1130"/>
                <a:gd name="T2" fmla="*/ 358 w 506"/>
                <a:gd name="T3" fmla="*/ 75 h 1130"/>
                <a:gd name="T4" fmla="*/ 338 w 506"/>
                <a:gd name="T5" fmla="*/ 52 h 1130"/>
                <a:gd name="T6" fmla="*/ 358 w 506"/>
                <a:gd name="T7" fmla="*/ 22 h 1130"/>
                <a:gd name="T8" fmla="*/ 454 w 506"/>
                <a:gd name="T9" fmla="*/ 45 h 1130"/>
                <a:gd name="T10" fmla="*/ 470 w 506"/>
                <a:gd name="T11" fmla="*/ 43 h 1130"/>
                <a:gd name="T12" fmla="*/ 370 w 506"/>
                <a:gd name="T13" fmla="*/ 5 h 1130"/>
                <a:gd name="T14" fmla="*/ 311 w 506"/>
                <a:gd name="T15" fmla="*/ 34 h 1130"/>
                <a:gd name="T16" fmla="*/ 266 w 506"/>
                <a:gd name="T17" fmla="*/ 52 h 1130"/>
                <a:gd name="T18" fmla="*/ 266 w 506"/>
                <a:gd name="T19" fmla="*/ 53 h 1130"/>
                <a:gd name="T20" fmla="*/ 253 w 506"/>
                <a:gd name="T21" fmla="*/ 52 h 1130"/>
                <a:gd name="T22" fmla="*/ 0 w 506"/>
                <a:gd name="T23" fmla="*/ 305 h 1130"/>
                <a:gd name="T24" fmla="*/ 71 w 506"/>
                <a:gd name="T25" fmla="*/ 481 h 1130"/>
                <a:gd name="T26" fmla="*/ 71 w 506"/>
                <a:gd name="T27" fmla="*/ 481 h 1130"/>
                <a:gd name="T28" fmla="*/ 105 w 506"/>
                <a:gd name="T29" fmla="*/ 561 h 1130"/>
                <a:gd name="T30" fmla="*/ 105 w 506"/>
                <a:gd name="T31" fmla="*/ 561 h 1130"/>
                <a:gd name="T32" fmla="*/ 249 w 506"/>
                <a:gd name="T33" fmla="*/ 1082 h 1130"/>
                <a:gd name="T34" fmla="*/ 243 w 506"/>
                <a:gd name="T35" fmla="*/ 1078 h 1130"/>
                <a:gd name="T36" fmla="*/ 140 w 506"/>
                <a:gd name="T37" fmla="*/ 601 h 1130"/>
                <a:gd name="T38" fmla="*/ 204 w 506"/>
                <a:gd name="T39" fmla="*/ 553 h 1130"/>
                <a:gd name="T40" fmla="*/ 207 w 506"/>
                <a:gd name="T41" fmla="*/ 554 h 1130"/>
                <a:gd name="T42" fmla="*/ 211 w 506"/>
                <a:gd name="T43" fmla="*/ 555 h 1130"/>
                <a:gd name="T44" fmla="*/ 222 w 506"/>
                <a:gd name="T45" fmla="*/ 556 h 1130"/>
                <a:gd name="T46" fmla="*/ 253 w 506"/>
                <a:gd name="T47" fmla="*/ 558 h 1130"/>
                <a:gd name="T48" fmla="*/ 506 w 506"/>
                <a:gd name="T49" fmla="*/ 305 h 1130"/>
                <a:gd name="T50" fmla="*/ 358 w 506"/>
                <a:gd name="T51" fmla="*/ 75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6" h="1130">
                  <a:moveTo>
                    <a:pt x="358" y="75"/>
                  </a:moveTo>
                  <a:cubicBezTo>
                    <a:pt x="358" y="75"/>
                    <a:pt x="358" y="75"/>
                    <a:pt x="358" y="75"/>
                  </a:cubicBezTo>
                  <a:cubicBezTo>
                    <a:pt x="344" y="69"/>
                    <a:pt x="339" y="60"/>
                    <a:pt x="338" y="52"/>
                  </a:cubicBezTo>
                  <a:cubicBezTo>
                    <a:pt x="337" y="41"/>
                    <a:pt x="347" y="26"/>
                    <a:pt x="358" y="22"/>
                  </a:cubicBezTo>
                  <a:cubicBezTo>
                    <a:pt x="417" y="1"/>
                    <a:pt x="454" y="45"/>
                    <a:pt x="454" y="45"/>
                  </a:cubicBezTo>
                  <a:cubicBezTo>
                    <a:pt x="470" y="43"/>
                    <a:pt x="470" y="43"/>
                    <a:pt x="470" y="43"/>
                  </a:cubicBezTo>
                  <a:cubicBezTo>
                    <a:pt x="439" y="6"/>
                    <a:pt x="401" y="0"/>
                    <a:pt x="370" y="5"/>
                  </a:cubicBezTo>
                  <a:cubicBezTo>
                    <a:pt x="348" y="8"/>
                    <a:pt x="328" y="19"/>
                    <a:pt x="311" y="34"/>
                  </a:cubicBezTo>
                  <a:cubicBezTo>
                    <a:pt x="286" y="56"/>
                    <a:pt x="266" y="52"/>
                    <a:pt x="266" y="52"/>
                  </a:cubicBezTo>
                  <a:cubicBezTo>
                    <a:pt x="266" y="53"/>
                    <a:pt x="266" y="53"/>
                    <a:pt x="266" y="53"/>
                  </a:cubicBezTo>
                  <a:cubicBezTo>
                    <a:pt x="261" y="52"/>
                    <a:pt x="257" y="52"/>
                    <a:pt x="253" y="52"/>
                  </a:cubicBezTo>
                  <a:cubicBezTo>
                    <a:pt x="113" y="52"/>
                    <a:pt x="0" y="165"/>
                    <a:pt x="0" y="305"/>
                  </a:cubicBezTo>
                  <a:cubicBezTo>
                    <a:pt x="0" y="374"/>
                    <a:pt x="27" y="436"/>
                    <a:pt x="71" y="481"/>
                  </a:cubicBezTo>
                  <a:cubicBezTo>
                    <a:pt x="71" y="481"/>
                    <a:pt x="71" y="481"/>
                    <a:pt x="71" y="481"/>
                  </a:cubicBezTo>
                  <a:cubicBezTo>
                    <a:pt x="111" y="521"/>
                    <a:pt x="105" y="561"/>
                    <a:pt x="105" y="561"/>
                  </a:cubicBezTo>
                  <a:cubicBezTo>
                    <a:pt x="105" y="561"/>
                    <a:pt x="105" y="561"/>
                    <a:pt x="105" y="561"/>
                  </a:cubicBezTo>
                  <a:cubicBezTo>
                    <a:pt x="76" y="769"/>
                    <a:pt x="52" y="1130"/>
                    <a:pt x="249" y="1082"/>
                  </a:cubicBezTo>
                  <a:cubicBezTo>
                    <a:pt x="243" y="1078"/>
                    <a:pt x="243" y="1078"/>
                    <a:pt x="243" y="1078"/>
                  </a:cubicBezTo>
                  <a:cubicBezTo>
                    <a:pt x="243" y="1078"/>
                    <a:pt x="65" y="1108"/>
                    <a:pt x="140" y="601"/>
                  </a:cubicBezTo>
                  <a:cubicBezTo>
                    <a:pt x="143" y="586"/>
                    <a:pt x="155" y="546"/>
                    <a:pt x="204" y="553"/>
                  </a:cubicBezTo>
                  <a:cubicBezTo>
                    <a:pt x="205" y="554"/>
                    <a:pt x="206" y="554"/>
                    <a:pt x="207" y="554"/>
                  </a:cubicBezTo>
                  <a:cubicBezTo>
                    <a:pt x="209" y="554"/>
                    <a:pt x="210" y="554"/>
                    <a:pt x="211" y="555"/>
                  </a:cubicBezTo>
                  <a:cubicBezTo>
                    <a:pt x="215" y="556"/>
                    <a:pt x="219" y="556"/>
                    <a:pt x="222" y="556"/>
                  </a:cubicBezTo>
                  <a:cubicBezTo>
                    <a:pt x="232" y="557"/>
                    <a:pt x="242" y="558"/>
                    <a:pt x="253" y="558"/>
                  </a:cubicBezTo>
                  <a:cubicBezTo>
                    <a:pt x="392" y="558"/>
                    <a:pt x="506" y="445"/>
                    <a:pt x="506" y="305"/>
                  </a:cubicBezTo>
                  <a:cubicBezTo>
                    <a:pt x="506" y="203"/>
                    <a:pt x="445" y="115"/>
                    <a:pt x="358" y="7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8" name="ïšļïďe">
              <a:extLst>
                <a:ext uri="{FF2B5EF4-FFF2-40B4-BE49-F238E27FC236}">
                  <a16:creationId xmlns:a16="http://schemas.microsoft.com/office/drawing/2014/main" id="{DAB94AF5-D228-B248-8E4B-83C9A4E2EEBE}"/>
                </a:ext>
              </a:extLst>
            </p:cNvPr>
            <p:cNvSpPr/>
            <p:nvPr/>
          </p:nvSpPr>
          <p:spPr bwMode="auto">
            <a:xfrm>
              <a:off x="986671" y="2005836"/>
              <a:ext cx="695666" cy="695666"/>
            </a:xfrm>
            <a:prstGeom prst="ellipse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vert="horz" wrap="square" lIns="91440" tIns="45720" rIns="91440" bIns="4572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sp>
        <p:nvSpPr>
          <p:cNvPr id="99" name="iṩliḑè">
            <a:extLst>
              <a:ext uri="{FF2B5EF4-FFF2-40B4-BE49-F238E27FC236}">
                <a16:creationId xmlns:a16="http://schemas.microsoft.com/office/drawing/2014/main" id="{8B13388E-A7A2-9C4B-91BC-BA6DCEA1ECD7}"/>
              </a:ext>
            </a:extLst>
          </p:cNvPr>
          <p:cNvSpPr txBox="1"/>
          <p:nvPr/>
        </p:nvSpPr>
        <p:spPr>
          <a:xfrm>
            <a:off x="8726382" y="2791437"/>
            <a:ext cx="3058908" cy="1173461"/>
          </a:xfrm>
          <a:prstGeom prst="roundRect">
            <a:avLst/>
          </a:prstGeom>
          <a:noFill/>
          <a:ln>
            <a:noFill/>
          </a:ln>
        </p:spPr>
        <p:txBody>
          <a:bodyPr wrap="none" lIns="90000" tIns="46800" rIns="90000" bIns="46800" anchor="b" anchorCtr="0">
            <a:noAutofit/>
          </a:bodyPr>
          <a:lstStyle/>
          <a:p>
            <a:pPr algn="ctr"/>
            <a:r>
              <a:rPr lang="en-US" altLang="zh-CN" sz="1400" dirty="0"/>
              <a:t>End Week Lag</a:t>
            </a:r>
          </a:p>
        </p:txBody>
      </p:sp>
      <p:sp>
        <p:nvSpPr>
          <p:cNvPr id="100" name="iṩliḑè">
            <a:extLst>
              <a:ext uri="{FF2B5EF4-FFF2-40B4-BE49-F238E27FC236}">
                <a16:creationId xmlns:a16="http://schemas.microsoft.com/office/drawing/2014/main" id="{7794CCC1-8C3B-F143-B3AB-FA473E09C2EE}"/>
              </a:ext>
            </a:extLst>
          </p:cNvPr>
          <p:cNvSpPr txBox="1"/>
          <p:nvPr/>
        </p:nvSpPr>
        <p:spPr>
          <a:xfrm>
            <a:off x="7757005" y="2158183"/>
            <a:ext cx="2428305" cy="287652"/>
          </a:xfrm>
          <a:prstGeom prst="roundRect">
            <a:avLst/>
          </a:prstGeom>
          <a:noFill/>
          <a:ln>
            <a:noFill/>
          </a:ln>
        </p:spPr>
        <p:txBody>
          <a:bodyPr wrap="none" lIns="90000" tIns="46800" rIns="90000" bIns="46800" anchor="b" anchorCtr="0">
            <a:noAutofit/>
          </a:bodyPr>
          <a:lstStyle/>
          <a:p>
            <a:r>
              <a:rPr lang="en-US" altLang="zh-CN" b="1" dirty="0"/>
              <a:t>[ Two Constraints ]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C9A94F2-E448-F647-A727-7E39857371DB}"/>
              </a:ext>
            </a:extLst>
          </p:cNvPr>
          <p:cNvGrpSpPr/>
          <p:nvPr/>
        </p:nvGrpSpPr>
        <p:grpSpPr>
          <a:xfrm>
            <a:off x="1548080" y="6071663"/>
            <a:ext cx="9095839" cy="432181"/>
            <a:chOff x="1159997" y="6081506"/>
            <a:chExt cx="9095839" cy="43218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C6FC81F-4769-254A-8FCF-7F817F5B60AD}"/>
                </a:ext>
              </a:extLst>
            </p:cNvPr>
            <p:cNvGrpSpPr/>
            <p:nvPr/>
          </p:nvGrpSpPr>
          <p:grpSpPr>
            <a:xfrm>
              <a:off x="1663007" y="6081506"/>
              <a:ext cx="8592829" cy="432181"/>
              <a:chOff x="1663007" y="6081506"/>
              <a:chExt cx="8592829" cy="432181"/>
            </a:xfrm>
          </p:grpSpPr>
          <p:sp>
            <p:nvSpPr>
              <p:cNvPr id="104" name="Chevron 103">
                <a:extLst>
                  <a:ext uri="{FF2B5EF4-FFF2-40B4-BE49-F238E27FC236}">
                    <a16:creationId xmlns:a16="http://schemas.microsoft.com/office/drawing/2014/main" id="{3FBD03E7-4782-F444-A13A-8AD9BCF9F446}"/>
                  </a:ext>
                </a:extLst>
              </p:cNvPr>
              <p:cNvSpPr/>
              <p:nvPr/>
            </p:nvSpPr>
            <p:spPr>
              <a:xfrm>
                <a:off x="3360544" y="6141156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Chevron 104">
                <a:extLst>
                  <a:ext uri="{FF2B5EF4-FFF2-40B4-BE49-F238E27FC236}">
                    <a16:creationId xmlns:a16="http://schemas.microsoft.com/office/drawing/2014/main" id="{98540FF3-AB7D-8743-AC42-7356EF735AE9}"/>
                  </a:ext>
                </a:extLst>
              </p:cNvPr>
              <p:cNvSpPr/>
              <p:nvPr/>
            </p:nvSpPr>
            <p:spPr>
              <a:xfrm>
                <a:off x="5058081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Chevron 105">
                <a:extLst>
                  <a:ext uri="{FF2B5EF4-FFF2-40B4-BE49-F238E27FC236}">
                    <a16:creationId xmlns:a16="http://schemas.microsoft.com/office/drawing/2014/main" id="{DF6CA570-AC52-8242-B051-7335E3669ADF}"/>
                  </a:ext>
                </a:extLst>
              </p:cNvPr>
              <p:cNvSpPr/>
              <p:nvPr/>
            </p:nvSpPr>
            <p:spPr>
              <a:xfrm>
                <a:off x="6755618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Chevron 106">
                <a:extLst>
                  <a:ext uri="{FF2B5EF4-FFF2-40B4-BE49-F238E27FC236}">
                    <a16:creationId xmlns:a16="http://schemas.microsoft.com/office/drawing/2014/main" id="{C8F0D126-AC47-7040-B9AE-A1D6C1C45869}"/>
                  </a:ext>
                </a:extLst>
              </p:cNvPr>
              <p:cNvSpPr/>
              <p:nvPr/>
            </p:nvSpPr>
            <p:spPr>
              <a:xfrm>
                <a:off x="8453155" y="6141154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Pentagon 107">
                <a:extLst>
                  <a:ext uri="{FF2B5EF4-FFF2-40B4-BE49-F238E27FC236}">
                    <a16:creationId xmlns:a16="http://schemas.microsoft.com/office/drawing/2014/main" id="{E78D2655-6A7A-BD47-A196-5722D955D879}"/>
                  </a:ext>
                </a:extLst>
              </p:cNvPr>
              <p:cNvSpPr/>
              <p:nvPr/>
            </p:nvSpPr>
            <p:spPr>
              <a:xfrm>
                <a:off x="1663007" y="6140490"/>
                <a:ext cx="1792587" cy="350619"/>
              </a:xfrm>
              <a:prstGeom prst="homePlate">
                <a:avLst/>
              </a:prstGeom>
              <a:solidFill>
                <a:srgbClr val="0B6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iṩliḑè">
                <a:extLst>
                  <a:ext uri="{FF2B5EF4-FFF2-40B4-BE49-F238E27FC236}">
                    <a16:creationId xmlns:a16="http://schemas.microsoft.com/office/drawing/2014/main" id="{B5237BAD-10F2-E24E-9D7A-0958A0F2C53A}"/>
                  </a:ext>
                </a:extLst>
              </p:cNvPr>
              <p:cNvSpPr txBox="1"/>
              <p:nvPr/>
            </p:nvSpPr>
            <p:spPr>
              <a:xfrm>
                <a:off x="2662431" y="6094668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2 Solution</a:t>
                </a:r>
              </a:p>
            </p:txBody>
          </p:sp>
          <p:sp>
            <p:nvSpPr>
              <p:cNvPr id="110" name="iṩliḑè">
                <a:extLst>
                  <a:ext uri="{FF2B5EF4-FFF2-40B4-BE49-F238E27FC236}">
                    <a16:creationId xmlns:a16="http://schemas.microsoft.com/office/drawing/2014/main" id="{AD828166-BC6B-484A-90F5-98C94F0175B9}"/>
                  </a:ext>
                </a:extLst>
              </p:cNvPr>
              <p:cNvSpPr txBox="1"/>
              <p:nvPr/>
            </p:nvSpPr>
            <p:spPr>
              <a:xfrm>
                <a:off x="4770368" y="6083379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Model Construction</a:t>
                </a:r>
              </a:p>
            </p:txBody>
          </p:sp>
          <p:sp>
            <p:nvSpPr>
              <p:cNvPr id="111" name="iṩliḑè">
                <a:extLst>
                  <a:ext uri="{FF2B5EF4-FFF2-40B4-BE49-F238E27FC236}">
                    <a16:creationId xmlns:a16="http://schemas.microsoft.com/office/drawing/2014/main" id="{0DB20699-01F3-3E4F-A90E-8999D18FB9B2}"/>
                  </a:ext>
                </a:extLst>
              </p:cNvPr>
              <p:cNvSpPr txBox="1"/>
              <p:nvPr/>
            </p:nvSpPr>
            <p:spPr>
              <a:xfrm>
                <a:off x="6225146" y="6081506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4 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Valuation Strategy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iṩliḑè">
                <a:extLst>
                  <a:ext uri="{FF2B5EF4-FFF2-40B4-BE49-F238E27FC236}">
                    <a16:creationId xmlns:a16="http://schemas.microsoft.com/office/drawing/2014/main" id="{D18BE308-9EBA-3440-9C3F-96001C3B76AD}"/>
                  </a:ext>
                </a:extLst>
              </p:cNvPr>
              <p:cNvSpPr txBox="1"/>
              <p:nvPr/>
            </p:nvSpPr>
            <p:spPr>
              <a:xfrm>
                <a:off x="7975254" y="6094668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Sensitivity Analysis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3" name="iṩliḑè">
              <a:extLst>
                <a:ext uri="{FF2B5EF4-FFF2-40B4-BE49-F238E27FC236}">
                  <a16:creationId xmlns:a16="http://schemas.microsoft.com/office/drawing/2014/main" id="{B8CC82D8-8C05-4D47-AB70-78A4126E1C29}"/>
                </a:ext>
              </a:extLst>
            </p:cNvPr>
            <p:cNvSpPr txBox="1"/>
            <p:nvPr/>
          </p:nvSpPr>
          <p:spPr>
            <a:xfrm>
              <a:off x="1159997" y="6083379"/>
              <a:ext cx="2037821" cy="36533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</a:rPr>
                <a:t>1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Client Objective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0819CA18-C8F4-ED48-B83E-17218612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3" y="5785385"/>
            <a:ext cx="1534983" cy="7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1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ṩliḑè">
            <a:extLst>
              <a:ext uri="{FF2B5EF4-FFF2-40B4-BE49-F238E27FC236}">
                <a16:creationId xmlns:a16="http://schemas.microsoft.com/office/drawing/2014/main" id="{D1FD8BC6-5F3B-E341-A9D4-45ED7D1FBE86}"/>
              </a:ext>
            </a:extLst>
          </p:cNvPr>
          <p:cNvSpPr txBox="1"/>
          <p:nvPr/>
        </p:nvSpPr>
        <p:spPr>
          <a:xfrm>
            <a:off x="4809066" y="2936591"/>
            <a:ext cx="3657602" cy="625030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pPr algn="r"/>
            <a:r>
              <a:rPr lang="en-US" altLang="zh-CN" sz="2800" b="1" dirty="0"/>
              <a:t>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D164DC-F576-F649-86C9-1EF36D09D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992" y="5971822"/>
            <a:ext cx="1534983" cy="770111"/>
          </a:xfrm>
          <a:prstGeom prst="rect">
            <a:avLst/>
          </a:prstGeom>
        </p:spPr>
      </p:pic>
      <p:sp>
        <p:nvSpPr>
          <p:cNvPr id="5" name="文本框 20">
            <a:extLst>
              <a:ext uri="{FF2B5EF4-FFF2-40B4-BE49-F238E27FC236}">
                <a16:creationId xmlns:a16="http://schemas.microsoft.com/office/drawing/2014/main" id="{DF822FA0-458E-FA40-9E55-3AB3E6B41EA9}"/>
              </a:ext>
            </a:extLst>
          </p:cNvPr>
          <p:cNvSpPr txBox="1"/>
          <p:nvPr/>
        </p:nvSpPr>
        <p:spPr>
          <a:xfrm>
            <a:off x="5198514" y="2561401"/>
            <a:ext cx="1281642" cy="137541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0B69D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>
              <a:solidFill>
                <a:srgbClr val="0B69DF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9C28A-475F-48AF-A182-7722652D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8" y="0"/>
            <a:ext cx="10850563" cy="1028699"/>
          </a:xfrm>
        </p:spPr>
        <p:txBody>
          <a:bodyPr/>
          <a:lstStyle/>
          <a:p>
            <a:r>
              <a:rPr lang="en-US" altLang="zh-CN" dirty="0"/>
              <a:t>Valuation Solution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A2FF3-ED5C-4166-8C66-B412103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48641C-A745-744D-88C1-5D9EFAECC33D}"/>
              </a:ext>
            </a:extLst>
          </p:cNvPr>
          <p:cNvSpPr txBox="1"/>
          <p:nvPr/>
        </p:nvSpPr>
        <p:spPr>
          <a:xfrm>
            <a:off x="4075289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6226DF6-6BDE-514D-BA31-97169E95B5C2}"/>
              </a:ext>
            </a:extLst>
          </p:cNvPr>
          <p:cNvGrpSpPr/>
          <p:nvPr/>
        </p:nvGrpSpPr>
        <p:grpSpPr>
          <a:xfrm>
            <a:off x="368311" y="1224356"/>
            <a:ext cx="4033252" cy="651871"/>
            <a:chOff x="-459784" y="1144224"/>
            <a:chExt cx="4033252" cy="6518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A15DD2-E52B-2446-BC79-C677B9089FB3}"/>
                </a:ext>
              </a:extLst>
            </p:cNvPr>
            <p:cNvSpPr/>
            <p:nvPr/>
          </p:nvSpPr>
          <p:spPr>
            <a:xfrm>
              <a:off x="1145163" y="1430757"/>
              <a:ext cx="2428305" cy="365338"/>
            </a:xfrm>
            <a:prstGeom prst="rect">
              <a:avLst/>
            </a:prstGeom>
            <a:solidFill>
              <a:srgbClr val="0B6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iṩliḑè">
              <a:extLst>
                <a:ext uri="{FF2B5EF4-FFF2-40B4-BE49-F238E27FC236}">
                  <a16:creationId xmlns:a16="http://schemas.microsoft.com/office/drawing/2014/main" id="{5B64D0E7-0C4F-DD4A-828E-ECCFF281A028}"/>
                </a:ext>
              </a:extLst>
            </p:cNvPr>
            <p:cNvSpPr txBox="1"/>
            <p:nvPr/>
          </p:nvSpPr>
          <p:spPr>
            <a:xfrm>
              <a:off x="-459784" y="1144224"/>
              <a:ext cx="3657602" cy="625030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600" b="1" dirty="0">
                  <a:solidFill>
                    <a:schemeClr val="bg1"/>
                  </a:solidFill>
                </a:rPr>
                <a:t>Operating Policy</a:t>
              </a:r>
            </a:p>
          </p:txBody>
        </p:sp>
      </p:grpSp>
      <p:sp>
        <p:nvSpPr>
          <p:cNvPr id="60" name="标题 1">
            <a:extLst>
              <a:ext uri="{FF2B5EF4-FFF2-40B4-BE49-F238E27FC236}">
                <a16:creationId xmlns:a16="http://schemas.microsoft.com/office/drawing/2014/main" id="{2A7CAE45-8BF4-2744-AB04-92513B7CBEB0}"/>
              </a:ext>
            </a:extLst>
          </p:cNvPr>
          <p:cNvSpPr txBox="1">
            <a:spLocks/>
          </p:cNvSpPr>
          <p:nvPr/>
        </p:nvSpPr>
        <p:spPr>
          <a:xfrm>
            <a:off x="8002058" y="2739170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2B4C18-29D0-1B4A-AA66-F0CEE067775F}"/>
              </a:ext>
            </a:extLst>
          </p:cNvPr>
          <p:cNvSpPr/>
          <p:nvPr/>
        </p:nvSpPr>
        <p:spPr>
          <a:xfrm>
            <a:off x="7318020" y="3444546"/>
            <a:ext cx="2892249" cy="624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https://lh4.googleusercontent.com/tbl9mysw45pwwJxAAvjMEv8TpJFBIeIPMXpUKEA5maUY7wQoyUcVVg5ZmmUY0qEkqCKBVYGnjCtSBjQNHXEQRVqROY16YoRhFf5F5VMlK5JuqPlj70N7KLdLZ4zerLr7">
            <a:extLst>
              <a:ext uri="{FF2B5EF4-FFF2-40B4-BE49-F238E27FC236}">
                <a16:creationId xmlns:a16="http://schemas.microsoft.com/office/drawing/2014/main" id="{7AA04D5D-00B0-8D4A-A7B9-0D23184EF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01"/>
          <a:stretch/>
        </p:blipFill>
        <p:spPr bwMode="auto">
          <a:xfrm>
            <a:off x="6439352" y="1374043"/>
            <a:ext cx="5087812" cy="376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iṩliḑè">
            <a:extLst>
              <a:ext uri="{FF2B5EF4-FFF2-40B4-BE49-F238E27FC236}">
                <a16:creationId xmlns:a16="http://schemas.microsoft.com/office/drawing/2014/main" id="{461EDB98-BB12-A448-B379-83020F7E0464}"/>
              </a:ext>
            </a:extLst>
          </p:cNvPr>
          <p:cNvSpPr txBox="1"/>
          <p:nvPr/>
        </p:nvSpPr>
        <p:spPr>
          <a:xfrm>
            <a:off x="7371206" y="4083888"/>
            <a:ext cx="5131582" cy="94416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en-US" altLang="zh-CN" sz="1400" dirty="0"/>
              <a:t>SS: spark spread (Power– 12 * Gas)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40DDEC-286C-2449-BBB3-A3DCD8F89436}"/>
              </a:ext>
            </a:extLst>
          </p:cNvPr>
          <p:cNvGrpSpPr/>
          <p:nvPr/>
        </p:nvGrpSpPr>
        <p:grpSpPr>
          <a:xfrm>
            <a:off x="1548080" y="6071663"/>
            <a:ext cx="9095839" cy="432181"/>
            <a:chOff x="1159997" y="6081506"/>
            <a:chExt cx="9095839" cy="43218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0E42F20-22E4-1F4C-8008-4886665E7779}"/>
                </a:ext>
              </a:extLst>
            </p:cNvPr>
            <p:cNvGrpSpPr/>
            <p:nvPr/>
          </p:nvGrpSpPr>
          <p:grpSpPr>
            <a:xfrm>
              <a:off x="1663007" y="6081506"/>
              <a:ext cx="8592829" cy="432181"/>
              <a:chOff x="1663007" y="6081506"/>
              <a:chExt cx="8592829" cy="432181"/>
            </a:xfrm>
          </p:grpSpPr>
          <p:sp>
            <p:nvSpPr>
              <p:cNvPr id="37" name="Chevron 36">
                <a:extLst>
                  <a:ext uri="{FF2B5EF4-FFF2-40B4-BE49-F238E27FC236}">
                    <a16:creationId xmlns:a16="http://schemas.microsoft.com/office/drawing/2014/main" id="{FE1F70B9-10F7-0549-A2A8-BE28045DAA20}"/>
                  </a:ext>
                </a:extLst>
              </p:cNvPr>
              <p:cNvSpPr/>
              <p:nvPr/>
            </p:nvSpPr>
            <p:spPr>
              <a:xfrm>
                <a:off x="3360544" y="6141156"/>
                <a:ext cx="1802681" cy="372531"/>
              </a:xfrm>
              <a:prstGeom prst="chevron">
                <a:avLst/>
              </a:prstGeom>
              <a:solidFill>
                <a:srgbClr val="0B6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Chevron 37">
                <a:extLst>
                  <a:ext uri="{FF2B5EF4-FFF2-40B4-BE49-F238E27FC236}">
                    <a16:creationId xmlns:a16="http://schemas.microsoft.com/office/drawing/2014/main" id="{0EA458A8-5E94-4A49-81EF-719F65BE433C}"/>
                  </a:ext>
                </a:extLst>
              </p:cNvPr>
              <p:cNvSpPr/>
              <p:nvPr/>
            </p:nvSpPr>
            <p:spPr>
              <a:xfrm>
                <a:off x="5058081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Chevron 38">
                <a:extLst>
                  <a:ext uri="{FF2B5EF4-FFF2-40B4-BE49-F238E27FC236}">
                    <a16:creationId xmlns:a16="http://schemas.microsoft.com/office/drawing/2014/main" id="{86D61A25-3512-1249-818E-134E5C520E38}"/>
                  </a:ext>
                </a:extLst>
              </p:cNvPr>
              <p:cNvSpPr/>
              <p:nvPr/>
            </p:nvSpPr>
            <p:spPr>
              <a:xfrm>
                <a:off x="6755618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hevron 58">
                <a:extLst>
                  <a:ext uri="{FF2B5EF4-FFF2-40B4-BE49-F238E27FC236}">
                    <a16:creationId xmlns:a16="http://schemas.microsoft.com/office/drawing/2014/main" id="{30CFE8DE-74EC-0D4A-A197-547B840E6C1D}"/>
                  </a:ext>
                </a:extLst>
              </p:cNvPr>
              <p:cNvSpPr/>
              <p:nvPr/>
            </p:nvSpPr>
            <p:spPr>
              <a:xfrm>
                <a:off x="8453155" y="6141154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Pentagon 60">
                <a:extLst>
                  <a:ext uri="{FF2B5EF4-FFF2-40B4-BE49-F238E27FC236}">
                    <a16:creationId xmlns:a16="http://schemas.microsoft.com/office/drawing/2014/main" id="{B2EB30B1-120D-B64C-AF9A-E1F5A81DA42C}"/>
                  </a:ext>
                </a:extLst>
              </p:cNvPr>
              <p:cNvSpPr/>
              <p:nvPr/>
            </p:nvSpPr>
            <p:spPr>
              <a:xfrm>
                <a:off x="1663007" y="6140490"/>
                <a:ext cx="1792587" cy="35061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iṩliḑè">
                <a:extLst>
                  <a:ext uri="{FF2B5EF4-FFF2-40B4-BE49-F238E27FC236}">
                    <a16:creationId xmlns:a16="http://schemas.microsoft.com/office/drawing/2014/main" id="{326398FD-33E0-FD4F-A585-36D86CC87D40}"/>
                  </a:ext>
                </a:extLst>
              </p:cNvPr>
              <p:cNvSpPr txBox="1"/>
              <p:nvPr/>
            </p:nvSpPr>
            <p:spPr>
              <a:xfrm>
                <a:off x="2662431" y="6094668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2 Solution</a:t>
                </a:r>
              </a:p>
            </p:txBody>
          </p:sp>
          <p:sp>
            <p:nvSpPr>
              <p:cNvPr id="65" name="iṩliḑè">
                <a:extLst>
                  <a:ext uri="{FF2B5EF4-FFF2-40B4-BE49-F238E27FC236}">
                    <a16:creationId xmlns:a16="http://schemas.microsoft.com/office/drawing/2014/main" id="{9B7EB31F-C435-8747-8582-DB1866C1B359}"/>
                  </a:ext>
                </a:extLst>
              </p:cNvPr>
              <p:cNvSpPr txBox="1"/>
              <p:nvPr/>
            </p:nvSpPr>
            <p:spPr>
              <a:xfrm>
                <a:off x="4770368" y="6083379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Model Construction</a:t>
                </a:r>
              </a:p>
            </p:txBody>
          </p:sp>
          <p:sp>
            <p:nvSpPr>
              <p:cNvPr id="66" name="iṩliḑè">
                <a:extLst>
                  <a:ext uri="{FF2B5EF4-FFF2-40B4-BE49-F238E27FC236}">
                    <a16:creationId xmlns:a16="http://schemas.microsoft.com/office/drawing/2014/main" id="{85178D33-D10C-734D-93EB-CBA0EC01FD4B}"/>
                  </a:ext>
                </a:extLst>
              </p:cNvPr>
              <p:cNvSpPr txBox="1"/>
              <p:nvPr/>
            </p:nvSpPr>
            <p:spPr>
              <a:xfrm>
                <a:off x="6225146" y="6081506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4 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Valuation Strategy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iṩliḑè">
                <a:extLst>
                  <a:ext uri="{FF2B5EF4-FFF2-40B4-BE49-F238E27FC236}">
                    <a16:creationId xmlns:a16="http://schemas.microsoft.com/office/drawing/2014/main" id="{3B9D45DA-8B56-2B43-BD43-D7525CB4DBBE}"/>
                  </a:ext>
                </a:extLst>
              </p:cNvPr>
              <p:cNvSpPr txBox="1"/>
              <p:nvPr/>
            </p:nvSpPr>
            <p:spPr>
              <a:xfrm>
                <a:off x="7975254" y="6094668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Sensitivity Analysis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iṩliḑè">
              <a:extLst>
                <a:ext uri="{FF2B5EF4-FFF2-40B4-BE49-F238E27FC236}">
                  <a16:creationId xmlns:a16="http://schemas.microsoft.com/office/drawing/2014/main" id="{926574BA-DB67-4D42-9E6D-AAB20EE99ADB}"/>
                </a:ext>
              </a:extLst>
            </p:cNvPr>
            <p:cNvSpPr txBox="1"/>
            <p:nvPr/>
          </p:nvSpPr>
          <p:spPr>
            <a:xfrm>
              <a:off x="1159997" y="6083379"/>
              <a:ext cx="2037821" cy="36533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</a:rPr>
                <a:t>1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Client Objective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6C411ABD-118A-9140-91D7-71057450B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43" y="5785385"/>
            <a:ext cx="1534983" cy="77011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D4CCA4-5D8C-5E47-88F1-9F04B8B25E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3"/>
          <a:stretch/>
        </p:blipFill>
        <p:spPr>
          <a:xfrm>
            <a:off x="875083" y="2182517"/>
            <a:ext cx="4664125" cy="30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1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9C28A-475F-48AF-A182-7722652D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8" y="0"/>
            <a:ext cx="10850563" cy="1028699"/>
          </a:xfrm>
        </p:spPr>
        <p:txBody>
          <a:bodyPr/>
          <a:lstStyle/>
          <a:p>
            <a:r>
              <a:rPr lang="en-US" altLang="zh-CN" dirty="0"/>
              <a:t>Valuation Solution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A2FF3-ED5C-4166-8C66-B412103D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48641C-A745-744D-88C1-5D9EFAECC33D}"/>
              </a:ext>
            </a:extLst>
          </p:cNvPr>
          <p:cNvSpPr txBox="1"/>
          <p:nvPr/>
        </p:nvSpPr>
        <p:spPr>
          <a:xfrm>
            <a:off x="4075289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6226DF6-6BDE-514D-BA31-97169E95B5C2}"/>
              </a:ext>
            </a:extLst>
          </p:cNvPr>
          <p:cNvGrpSpPr/>
          <p:nvPr/>
        </p:nvGrpSpPr>
        <p:grpSpPr>
          <a:xfrm>
            <a:off x="368311" y="1224356"/>
            <a:ext cx="4033252" cy="651871"/>
            <a:chOff x="-459784" y="1144224"/>
            <a:chExt cx="4033252" cy="6518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A15DD2-E52B-2446-BC79-C677B9089FB3}"/>
                </a:ext>
              </a:extLst>
            </p:cNvPr>
            <p:cNvSpPr/>
            <p:nvPr/>
          </p:nvSpPr>
          <p:spPr>
            <a:xfrm>
              <a:off x="1145163" y="1430757"/>
              <a:ext cx="2428305" cy="365338"/>
            </a:xfrm>
            <a:prstGeom prst="rect">
              <a:avLst/>
            </a:prstGeom>
            <a:solidFill>
              <a:srgbClr val="0B6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iṩliḑè">
              <a:extLst>
                <a:ext uri="{FF2B5EF4-FFF2-40B4-BE49-F238E27FC236}">
                  <a16:creationId xmlns:a16="http://schemas.microsoft.com/office/drawing/2014/main" id="{5B64D0E7-0C4F-DD4A-828E-ECCFF281A028}"/>
                </a:ext>
              </a:extLst>
            </p:cNvPr>
            <p:cNvSpPr txBox="1"/>
            <p:nvPr/>
          </p:nvSpPr>
          <p:spPr>
            <a:xfrm>
              <a:off x="-459784" y="1144224"/>
              <a:ext cx="3657602" cy="625030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600" b="1" dirty="0">
                  <a:solidFill>
                    <a:schemeClr val="bg1"/>
                  </a:solidFill>
                </a:rPr>
                <a:t>Operating Policy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223B703-2294-0248-BF45-4FFC6E7E3895}"/>
              </a:ext>
            </a:extLst>
          </p:cNvPr>
          <p:cNvGrpSpPr/>
          <p:nvPr/>
        </p:nvGrpSpPr>
        <p:grpSpPr>
          <a:xfrm>
            <a:off x="5883566" y="1224356"/>
            <a:ext cx="4033252" cy="651871"/>
            <a:chOff x="-459784" y="1144224"/>
            <a:chExt cx="4033252" cy="65187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A248F9-638E-B34E-8307-7CC657B29936}"/>
                </a:ext>
              </a:extLst>
            </p:cNvPr>
            <p:cNvSpPr/>
            <p:nvPr/>
          </p:nvSpPr>
          <p:spPr>
            <a:xfrm>
              <a:off x="1145163" y="1430757"/>
              <a:ext cx="2428305" cy="365338"/>
            </a:xfrm>
            <a:prstGeom prst="rect">
              <a:avLst/>
            </a:prstGeom>
            <a:solidFill>
              <a:srgbClr val="0B6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iṩliḑè">
              <a:extLst>
                <a:ext uri="{FF2B5EF4-FFF2-40B4-BE49-F238E27FC236}">
                  <a16:creationId xmlns:a16="http://schemas.microsoft.com/office/drawing/2014/main" id="{028AA64A-A8BB-6742-8701-A00C7FDB9F10}"/>
                </a:ext>
              </a:extLst>
            </p:cNvPr>
            <p:cNvSpPr txBox="1"/>
            <p:nvPr/>
          </p:nvSpPr>
          <p:spPr>
            <a:xfrm>
              <a:off x="-459784" y="1144224"/>
              <a:ext cx="3657602" cy="625030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600" b="1" dirty="0">
                  <a:solidFill>
                    <a:schemeClr val="bg1"/>
                  </a:solidFill>
                </a:rPr>
                <a:t>Valuation Result</a:t>
              </a:r>
            </a:p>
          </p:txBody>
        </p:sp>
      </p:grpSp>
      <p:sp>
        <p:nvSpPr>
          <p:cNvPr id="60" name="标题 1">
            <a:extLst>
              <a:ext uri="{FF2B5EF4-FFF2-40B4-BE49-F238E27FC236}">
                <a16:creationId xmlns:a16="http://schemas.microsoft.com/office/drawing/2014/main" id="{2A7CAE45-8BF4-2744-AB04-92513B7CBEB0}"/>
              </a:ext>
            </a:extLst>
          </p:cNvPr>
          <p:cNvSpPr txBox="1">
            <a:spLocks/>
          </p:cNvSpPr>
          <p:nvPr/>
        </p:nvSpPr>
        <p:spPr>
          <a:xfrm>
            <a:off x="8002058" y="2739170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F14A42-C754-714F-B700-BEC2A662CBCB}"/>
              </a:ext>
            </a:extLst>
          </p:cNvPr>
          <p:cNvSpPr/>
          <p:nvPr/>
        </p:nvSpPr>
        <p:spPr>
          <a:xfrm>
            <a:off x="7373631" y="2246263"/>
            <a:ext cx="2658067" cy="25792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A0A20-106D-4047-A12E-5EEFF46339A2}"/>
              </a:ext>
            </a:extLst>
          </p:cNvPr>
          <p:cNvSpPr txBox="1"/>
          <p:nvPr/>
        </p:nvSpPr>
        <p:spPr>
          <a:xfrm>
            <a:off x="7740482" y="2665468"/>
            <a:ext cx="192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90% of the net operating policy: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2B4C18-29D0-1B4A-AA66-F0CEE067775F}"/>
              </a:ext>
            </a:extLst>
          </p:cNvPr>
          <p:cNvSpPr/>
          <p:nvPr/>
        </p:nvSpPr>
        <p:spPr>
          <a:xfrm>
            <a:off x="7318020" y="3444546"/>
            <a:ext cx="2892249" cy="624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0244D1-F310-FB41-A308-49ED2238284E}"/>
              </a:ext>
            </a:extLst>
          </p:cNvPr>
          <p:cNvSpPr txBox="1"/>
          <p:nvPr/>
        </p:nvSpPr>
        <p:spPr>
          <a:xfrm>
            <a:off x="7443070" y="3537036"/>
            <a:ext cx="251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B69DF"/>
                </a:solidFill>
              </a:rPr>
              <a:t>$93.98 M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B634998-A004-DA4B-BB15-6BEFC7F28C2E}"/>
              </a:ext>
            </a:extLst>
          </p:cNvPr>
          <p:cNvGrpSpPr/>
          <p:nvPr/>
        </p:nvGrpSpPr>
        <p:grpSpPr>
          <a:xfrm>
            <a:off x="1548080" y="6071663"/>
            <a:ext cx="9095839" cy="432181"/>
            <a:chOff x="1159997" y="6081506"/>
            <a:chExt cx="9095839" cy="43218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56832A8-2BAD-6248-AAD4-F2D9C6722832}"/>
                </a:ext>
              </a:extLst>
            </p:cNvPr>
            <p:cNvGrpSpPr/>
            <p:nvPr/>
          </p:nvGrpSpPr>
          <p:grpSpPr>
            <a:xfrm>
              <a:off x="1663007" y="6081506"/>
              <a:ext cx="8592829" cy="432181"/>
              <a:chOff x="1663007" y="6081506"/>
              <a:chExt cx="8592829" cy="432181"/>
            </a:xfrm>
          </p:grpSpPr>
          <p:sp>
            <p:nvSpPr>
              <p:cNvPr id="67" name="Chevron 66">
                <a:extLst>
                  <a:ext uri="{FF2B5EF4-FFF2-40B4-BE49-F238E27FC236}">
                    <a16:creationId xmlns:a16="http://schemas.microsoft.com/office/drawing/2014/main" id="{56D1B8EE-4937-D943-AB83-34D518234CFE}"/>
                  </a:ext>
                </a:extLst>
              </p:cNvPr>
              <p:cNvSpPr/>
              <p:nvPr/>
            </p:nvSpPr>
            <p:spPr>
              <a:xfrm>
                <a:off x="3360544" y="6141156"/>
                <a:ext cx="1802681" cy="372531"/>
              </a:xfrm>
              <a:prstGeom prst="chevron">
                <a:avLst/>
              </a:prstGeom>
              <a:solidFill>
                <a:srgbClr val="0B6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evron 67">
                <a:extLst>
                  <a:ext uri="{FF2B5EF4-FFF2-40B4-BE49-F238E27FC236}">
                    <a16:creationId xmlns:a16="http://schemas.microsoft.com/office/drawing/2014/main" id="{421971F9-2619-4740-A02D-3A7B94DDE894}"/>
                  </a:ext>
                </a:extLst>
              </p:cNvPr>
              <p:cNvSpPr/>
              <p:nvPr/>
            </p:nvSpPr>
            <p:spPr>
              <a:xfrm>
                <a:off x="5058081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vron 68">
                <a:extLst>
                  <a:ext uri="{FF2B5EF4-FFF2-40B4-BE49-F238E27FC236}">
                    <a16:creationId xmlns:a16="http://schemas.microsoft.com/office/drawing/2014/main" id="{A44864DB-EBA5-7941-9A0C-3C7CC204F9B6}"/>
                  </a:ext>
                </a:extLst>
              </p:cNvPr>
              <p:cNvSpPr/>
              <p:nvPr/>
            </p:nvSpPr>
            <p:spPr>
              <a:xfrm>
                <a:off x="6755618" y="6141155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vron 69">
                <a:extLst>
                  <a:ext uri="{FF2B5EF4-FFF2-40B4-BE49-F238E27FC236}">
                    <a16:creationId xmlns:a16="http://schemas.microsoft.com/office/drawing/2014/main" id="{56F0C1AB-9A41-3448-8C1E-E1C4B2CA4F1E}"/>
                  </a:ext>
                </a:extLst>
              </p:cNvPr>
              <p:cNvSpPr/>
              <p:nvPr/>
            </p:nvSpPr>
            <p:spPr>
              <a:xfrm>
                <a:off x="8453155" y="6141154"/>
                <a:ext cx="1802681" cy="37253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Pentagon 70">
                <a:extLst>
                  <a:ext uri="{FF2B5EF4-FFF2-40B4-BE49-F238E27FC236}">
                    <a16:creationId xmlns:a16="http://schemas.microsoft.com/office/drawing/2014/main" id="{76AC463A-7909-E34D-9B88-2006EC70956E}"/>
                  </a:ext>
                </a:extLst>
              </p:cNvPr>
              <p:cNvSpPr/>
              <p:nvPr/>
            </p:nvSpPr>
            <p:spPr>
              <a:xfrm>
                <a:off x="1663007" y="6140490"/>
                <a:ext cx="1792587" cy="350619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iṩliḑè">
                <a:extLst>
                  <a:ext uri="{FF2B5EF4-FFF2-40B4-BE49-F238E27FC236}">
                    <a16:creationId xmlns:a16="http://schemas.microsoft.com/office/drawing/2014/main" id="{8931BA58-40D4-C248-87B1-99BB09F2320E}"/>
                  </a:ext>
                </a:extLst>
              </p:cNvPr>
              <p:cNvSpPr txBox="1"/>
              <p:nvPr/>
            </p:nvSpPr>
            <p:spPr>
              <a:xfrm>
                <a:off x="2662431" y="6094668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2 Solution</a:t>
                </a:r>
              </a:p>
            </p:txBody>
          </p:sp>
          <p:sp>
            <p:nvSpPr>
              <p:cNvPr id="73" name="iṩliḑè">
                <a:extLst>
                  <a:ext uri="{FF2B5EF4-FFF2-40B4-BE49-F238E27FC236}">
                    <a16:creationId xmlns:a16="http://schemas.microsoft.com/office/drawing/2014/main" id="{431DCCFE-1597-2441-8845-33C4AC365347}"/>
                  </a:ext>
                </a:extLst>
              </p:cNvPr>
              <p:cNvSpPr txBox="1"/>
              <p:nvPr/>
            </p:nvSpPr>
            <p:spPr>
              <a:xfrm>
                <a:off x="4770368" y="6083379"/>
                <a:ext cx="2037821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Model Construction</a:t>
                </a:r>
              </a:p>
            </p:txBody>
          </p:sp>
          <p:sp>
            <p:nvSpPr>
              <p:cNvPr id="74" name="iṩliḑè">
                <a:extLst>
                  <a:ext uri="{FF2B5EF4-FFF2-40B4-BE49-F238E27FC236}">
                    <a16:creationId xmlns:a16="http://schemas.microsoft.com/office/drawing/2014/main" id="{5BE5687A-E0DC-6041-9F00-62340AD98E4F}"/>
                  </a:ext>
                </a:extLst>
              </p:cNvPr>
              <p:cNvSpPr txBox="1"/>
              <p:nvPr/>
            </p:nvSpPr>
            <p:spPr>
              <a:xfrm>
                <a:off x="6225146" y="6081506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4 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Valuation Strategy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iṩliḑè">
                <a:extLst>
                  <a:ext uri="{FF2B5EF4-FFF2-40B4-BE49-F238E27FC236}">
                    <a16:creationId xmlns:a16="http://schemas.microsoft.com/office/drawing/2014/main" id="{6AD9B1BB-10D1-704E-9A43-31437B40CBB0}"/>
                  </a:ext>
                </a:extLst>
              </p:cNvPr>
              <p:cNvSpPr txBox="1"/>
              <p:nvPr/>
            </p:nvSpPr>
            <p:spPr>
              <a:xfrm>
                <a:off x="7975254" y="6094668"/>
                <a:ext cx="2241603" cy="36533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1100" b="1" dirty="0">
                    <a:solidFill>
                      <a:schemeClr val="bg1"/>
                    </a:solidFill>
                  </a:rPr>
                  <a:t> Sensitivity Analysis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iṩliḑè">
              <a:extLst>
                <a:ext uri="{FF2B5EF4-FFF2-40B4-BE49-F238E27FC236}">
                  <a16:creationId xmlns:a16="http://schemas.microsoft.com/office/drawing/2014/main" id="{DC6F9EA8-54B0-0D46-A3B0-167923BE8D11}"/>
                </a:ext>
              </a:extLst>
            </p:cNvPr>
            <p:cNvSpPr txBox="1"/>
            <p:nvPr/>
          </p:nvSpPr>
          <p:spPr>
            <a:xfrm>
              <a:off x="1159997" y="6083379"/>
              <a:ext cx="2037821" cy="365338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</a:rPr>
                <a:t>1 </a:t>
              </a:r>
              <a:r>
                <a:rPr lang="en-US" altLang="zh-CN" sz="1100" b="1" dirty="0">
                  <a:solidFill>
                    <a:schemeClr val="bg1"/>
                  </a:solidFill>
                </a:rPr>
                <a:t>Client Objective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AF7B68EF-0E40-4D46-B0B2-A2B7F64F0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3" y="5785385"/>
            <a:ext cx="1534983" cy="77011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9570DDC-7D25-9F43-9B8E-6DCADADB70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3"/>
          <a:stretch/>
        </p:blipFill>
        <p:spPr>
          <a:xfrm>
            <a:off x="875083" y="2182517"/>
            <a:ext cx="4664125" cy="30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7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ṩliḑè">
            <a:extLst>
              <a:ext uri="{FF2B5EF4-FFF2-40B4-BE49-F238E27FC236}">
                <a16:creationId xmlns:a16="http://schemas.microsoft.com/office/drawing/2014/main" id="{D1FD8BC6-5F3B-E341-A9D4-45ED7D1FBE86}"/>
              </a:ext>
            </a:extLst>
          </p:cNvPr>
          <p:cNvSpPr txBox="1"/>
          <p:nvPr/>
        </p:nvSpPr>
        <p:spPr>
          <a:xfrm>
            <a:off x="6637865" y="2936591"/>
            <a:ext cx="3657602" cy="625030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pPr algn="r"/>
            <a:r>
              <a:rPr lang="en-US" altLang="zh-CN" sz="2800" b="1" dirty="0"/>
              <a:t>Model Construction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D164DC-F576-F649-86C9-1EF36D09D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992" y="5971822"/>
            <a:ext cx="1534983" cy="770111"/>
          </a:xfrm>
          <a:prstGeom prst="rect">
            <a:avLst/>
          </a:prstGeom>
        </p:spPr>
      </p:pic>
      <p:sp>
        <p:nvSpPr>
          <p:cNvPr id="5" name="文本框 20">
            <a:extLst>
              <a:ext uri="{FF2B5EF4-FFF2-40B4-BE49-F238E27FC236}">
                <a16:creationId xmlns:a16="http://schemas.microsoft.com/office/drawing/2014/main" id="{DF822FA0-458E-FA40-9E55-3AB3E6B41EA9}"/>
              </a:ext>
            </a:extLst>
          </p:cNvPr>
          <p:cNvSpPr txBox="1"/>
          <p:nvPr/>
        </p:nvSpPr>
        <p:spPr>
          <a:xfrm>
            <a:off x="5198514" y="2561401"/>
            <a:ext cx="1281642" cy="137541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0B69D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>
              <a:solidFill>
                <a:srgbClr val="0B69DF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869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f0c922ab-9e23-4790-9b37-6535f41fdea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695eabe-e7e0-4a7a-aefc-ee082644e9e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c518f95-6f2b-42a6-abc0-109f7b60e3b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c518f95-6f2b-42a6-abc0-109f7b60e3b6"/>
</p:tagLst>
</file>

<file path=ppt/theme/theme1.xml><?xml version="1.0" encoding="utf-8"?>
<a:theme xmlns:a="http://schemas.openxmlformats.org/drawingml/2006/main" name="主题5">
  <a:themeElements>
    <a:clrScheme name="自定义 2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5BAC"/>
      </a:accent1>
      <a:accent2>
        <a:srgbClr val="E6560A"/>
      </a:accent2>
      <a:accent3>
        <a:srgbClr val="3D5E7D"/>
      </a:accent3>
      <a:accent4>
        <a:srgbClr val="527EA7"/>
      </a:accent4>
      <a:accent5>
        <a:srgbClr val="8F8F8F"/>
      </a:accent5>
      <a:accent6>
        <a:srgbClr val="BFBFBF"/>
      </a:accent6>
      <a:hlink>
        <a:srgbClr val="005BAC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1656</TotalTime>
  <Words>1396</Words>
  <Application>Microsoft Macintosh PowerPoint</Application>
  <PresentationFormat>Widescreen</PresentationFormat>
  <Paragraphs>571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微软雅黑</vt:lpstr>
      <vt:lpstr>Arial</vt:lpstr>
      <vt:lpstr>Bangla MN</vt:lpstr>
      <vt:lpstr>Calibri</vt:lpstr>
      <vt:lpstr>Cambria Math</vt:lpstr>
      <vt:lpstr>Impact</vt:lpstr>
      <vt:lpstr>Segoe UI Light</vt:lpstr>
      <vt:lpstr>主题5</vt:lpstr>
      <vt:lpstr>OfficePLUS</vt:lpstr>
      <vt:lpstr>PowerPoint Presentation</vt:lpstr>
      <vt:lpstr>PowerPoint Presentation</vt:lpstr>
      <vt:lpstr>PowerPoint Presentation</vt:lpstr>
      <vt:lpstr>Client Objective</vt:lpstr>
      <vt:lpstr>Client Objective</vt:lpstr>
      <vt:lpstr>PowerPoint Presentation</vt:lpstr>
      <vt:lpstr>Valuation Solution</vt:lpstr>
      <vt:lpstr>Valuation Solution</vt:lpstr>
      <vt:lpstr>PowerPoint Presentation</vt:lpstr>
      <vt:lpstr>Model Calibration</vt:lpstr>
      <vt:lpstr>Model Calibration</vt:lpstr>
      <vt:lpstr>Model Calibration</vt:lpstr>
      <vt:lpstr>Model Calibration</vt:lpstr>
      <vt:lpstr>PowerPoint Presentation</vt:lpstr>
      <vt:lpstr>Valuation Strategy</vt:lpstr>
      <vt:lpstr>Valuation Strategy</vt:lpstr>
      <vt:lpstr>Valuation Strategy</vt:lpstr>
      <vt:lpstr>Valuation Strategy</vt:lpstr>
      <vt:lpstr>Valuation Strategy</vt:lpstr>
      <vt:lpstr>Valuation Strategy</vt:lpstr>
      <vt:lpstr>Valuation Strategy</vt:lpstr>
      <vt:lpstr>Valuation Strategy</vt:lpstr>
      <vt:lpstr>PowerPoint Presentation</vt:lpstr>
      <vt:lpstr>Model Sensitivity</vt:lpstr>
      <vt:lpstr>Model Sensitivity</vt:lpstr>
      <vt:lpstr>Valuation Sensitivity</vt:lpstr>
      <vt:lpstr>PowerPoint Presentation</vt:lpstr>
      <vt:lpstr>PowerPoint Presentation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Xiaoqi Zhang</cp:lastModifiedBy>
  <cp:revision>76</cp:revision>
  <cp:lastPrinted>2019-10-10T20:32:36Z</cp:lastPrinted>
  <dcterms:created xsi:type="dcterms:W3CDTF">2017-11-22T16:00:00Z</dcterms:created>
  <dcterms:modified xsi:type="dcterms:W3CDTF">2019-10-10T21:08:09Z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2018-10-31T09:10:54.0617577Z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