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7" r:id="rId3"/>
    <p:sldId id="267" r:id="rId4"/>
    <p:sldId id="268" r:id="rId5"/>
    <p:sldId id="258" r:id="rId6"/>
    <p:sldId id="259" r:id="rId7"/>
    <p:sldId id="260" r:id="rId8"/>
    <p:sldId id="274" r:id="rId9"/>
    <p:sldId id="271" r:id="rId10"/>
    <p:sldId id="276" r:id="rId11"/>
    <p:sldId id="280" r:id="rId12"/>
    <p:sldId id="279" r:id="rId13"/>
    <p:sldId id="257" r:id="rId14"/>
    <p:sldId id="278"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9" autoAdjust="0"/>
    <p:restoredTop sz="94660"/>
  </p:normalViewPr>
  <p:slideViewPr>
    <p:cSldViewPr snapToGrid="0">
      <p:cViewPr varScale="1">
        <p:scale>
          <a:sx n="75" d="100"/>
          <a:sy n="75" d="100"/>
        </p:scale>
        <p:origin x="56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560FB-559E-4341-AF47-1D10A43DAB0F}"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13AD0-A7B7-4CD2-BAB0-041499877A27}" type="slidenum">
              <a:rPr lang="en-US" smtClean="0"/>
              <a:t>‹#›</a:t>
            </a:fld>
            <a:endParaRPr lang="en-US"/>
          </a:p>
        </p:txBody>
      </p:sp>
    </p:spTree>
    <p:extLst>
      <p:ext uri="{BB962C8B-B14F-4D97-AF65-F5344CB8AC3E}">
        <p14:creationId xmlns:p14="http://schemas.microsoft.com/office/powerpoint/2010/main" val="354184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A38D060-C329-4048-A82B-96BF9980E171}" type="datetime1">
              <a:rPr lang="en-US" smtClean="0"/>
              <a:t>7/3/2020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D67761-B803-4332-9B2A-7532CE856204}" type="datetime1">
              <a:rPr lang="en-US" smtClean="0"/>
              <a:t>7/3/2020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156672F-F4CE-4A97-B2B3-8958CCFD8B15}"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81A2E81-D5BE-432D-97FF-3928C023D515}"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E74382-8AA8-4F23-8A6F-1ABB037EC076}"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FC6D41-5C03-4F24-9298-464EFBBDC375}" type="datetime1">
              <a:rPr lang="en-US" smtClean="0"/>
              <a:t>7/3/2020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7009A37-7209-4171-8578-524D59484F7B}" type="datetime1">
              <a:rPr lang="en-US" smtClean="0"/>
              <a:t>7/3/2020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9FDC41-D015-4B87-9E27-DED47E5D0119}"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3425735-0702-440D-BC3B-D78D44D7B729}"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E562E7-5470-4433-A5F2-0C28E0AE7888}"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120010-1622-421C-96F1-3AF1960E7A7F}" type="datetime1">
              <a:rPr lang="en-US" smtClean="0"/>
              <a:t>7/3/2020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075E0F-C5FF-4D40-9DF6-DA2E105348A1}" type="datetime1">
              <a:rPr lang="en-US" smtClean="0"/>
              <a:t>7/3/2020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569BC4-5443-41C5-8660-FB23205C407F}" type="datetime1">
              <a:rPr lang="en-US" smtClean="0"/>
              <a:t>7/3/2020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0EDE8A-B11B-433E-9F45-1D822DB77A23}" type="datetime1">
              <a:rPr lang="en-US" smtClean="0"/>
              <a:t>7/3/2020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ED90-F457-47F4-B835-A5400753AA07}" type="datetime1">
              <a:rPr lang="en-US" smtClean="0"/>
              <a:t>7/3/2020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292B91-B93A-443D-9111-C588481FF2C7}" type="datetime1">
              <a:rPr lang="en-US" smtClean="0"/>
              <a:t>7/3/2020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84F8EE-1D53-4CB2-97F4-5726BE3F24A6}" type="datetime1">
              <a:rPr lang="en-US" smtClean="0"/>
              <a:t>7/3/2020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481FEE-6086-4180-8F96-5D35117F877D}" type="datetime1">
              <a:rPr lang="en-US" smtClean="0"/>
              <a:t>7/3/2020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023" y="1329025"/>
            <a:ext cx="8825658" cy="2145696"/>
          </a:xfrm>
        </p:spPr>
        <p:txBody>
          <a:bodyPr/>
          <a:lstStyle/>
          <a:p>
            <a:pPr algn="ctr"/>
            <a:r>
              <a:rPr lang="en-US" sz="3600" dirty="0">
                <a:latin typeface="Georgia" panose="02040502050405020303" pitchFamily="18" charset="0"/>
              </a:rPr>
              <a:t>Tigray Martyrs' Memorial Monument Center</a:t>
            </a:r>
            <a:endParaRPr lang="en-US" sz="3600" dirty="0">
              <a:solidFill>
                <a:schemeClr val="bg1">
                  <a:lumMod val="85000"/>
                </a:schemeClr>
              </a:solidFill>
              <a:latin typeface="Georgia" panose="02040502050405020303" pitchFamily="18" charset="0"/>
            </a:endParaRPr>
          </a:p>
        </p:txBody>
      </p:sp>
      <p:sp>
        <p:nvSpPr>
          <p:cNvPr id="3" name="Subtitle 2"/>
          <p:cNvSpPr>
            <a:spLocks noGrp="1"/>
          </p:cNvSpPr>
          <p:nvPr>
            <p:ph type="subTitle" idx="1"/>
          </p:nvPr>
        </p:nvSpPr>
        <p:spPr>
          <a:xfrm>
            <a:off x="1246395" y="3601724"/>
            <a:ext cx="8825658" cy="861420"/>
          </a:xfrm>
        </p:spPr>
        <p:txBody>
          <a:bodyPr>
            <a:normAutofit/>
          </a:bodyPr>
          <a:lstStyle/>
          <a:p>
            <a:pPr algn="ctr"/>
            <a:endParaRPr lang="en-US" sz="2000" cap="none" dirty="0" smtClean="0">
              <a:solidFill>
                <a:schemeClr val="bg1"/>
              </a:solidFill>
            </a:endParaRPr>
          </a:p>
          <a:p>
            <a:pPr algn="ctr"/>
            <a:r>
              <a:rPr lang="en-US" sz="2000" cap="none" dirty="0" smtClean="0">
                <a:solidFill>
                  <a:schemeClr val="bg1"/>
                </a:solidFill>
                <a:latin typeface="Georgia" panose="02040502050405020303" pitchFamily="18" charset="0"/>
              </a:rPr>
              <a:t>ELECTRONIC DOCUMENTS MANAGEMENT SYSTEM – E-DMS Project</a:t>
            </a:r>
            <a:endParaRPr lang="en-US" sz="2000" cap="none" dirty="0">
              <a:solidFill>
                <a:schemeClr val="bg1"/>
              </a:solidFill>
              <a:latin typeface="Georgia" panose="02040502050405020303"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899391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Georgia" panose="02040502050405020303" pitchFamily="18" charset="0"/>
              </a:rPr>
              <a:t>Cont.d</a:t>
            </a:r>
            <a:endParaRPr lang="en-US" sz="2400"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sz="2400" b="1" dirty="0" smtClean="0">
                <a:latin typeface="Georgia" panose="02040502050405020303" pitchFamily="18" charset="0"/>
              </a:rPr>
              <a:t>Frontend: </a:t>
            </a:r>
            <a:r>
              <a:rPr lang="en-US" sz="2200" b="1" dirty="0" err="1" smtClean="0">
                <a:latin typeface="Georgia" panose="02040502050405020303" pitchFamily="18" charset="0"/>
              </a:rPr>
              <a:t>Jquery</a:t>
            </a:r>
            <a:r>
              <a:rPr lang="en-US" sz="2200" b="1" dirty="0" smtClean="0">
                <a:latin typeface="Georgia" panose="02040502050405020303" pitchFamily="18" charset="0"/>
              </a:rPr>
              <a:t> + HTML to achieve</a:t>
            </a:r>
          </a:p>
          <a:p>
            <a:pPr lvl="1" indent="-342900">
              <a:buFont typeface="Wingdings" panose="05000000000000000000" pitchFamily="2" charset="2"/>
              <a:buChar char="§"/>
            </a:pPr>
            <a:r>
              <a:rPr lang="en-US" sz="2200" dirty="0" smtClean="0">
                <a:latin typeface="Georgia" panose="02040502050405020303" pitchFamily="18" charset="0"/>
              </a:rPr>
              <a:t>Single Page Application design pattern to reduce bandwidth consumption.</a:t>
            </a:r>
            <a:endParaRPr lang="en-US" sz="2400" dirty="0">
              <a:latin typeface="Georgia" panose="02040502050405020303" pitchFamily="18" charset="0"/>
            </a:endParaRPr>
          </a:p>
          <a:p>
            <a:pPr lvl="1" indent="-342900">
              <a:buFont typeface="Wingdings" panose="05000000000000000000" pitchFamily="2" charset="2"/>
              <a:buChar char="§"/>
            </a:pPr>
            <a:r>
              <a:rPr lang="en-US" sz="2200" dirty="0" smtClean="0">
                <a:latin typeface="Georgia" panose="02040502050405020303" pitchFamily="18" charset="0"/>
              </a:rPr>
              <a:t>Partial rendering to boost response time.</a:t>
            </a:r>
            <a:endParaRPr lang="en-US" sz="2400" dirty="0" smtClean="0">
              <a:latin typeface="Georgia" panose="02040502050405020303" pitchFamily="18" charset="0"/>
            </a:endParaRPr>
          </a:p>
          <a:p>
            <a:pPr lvl="1" indent="-342900">
              <a:buFont typeface="Wingdings" panose="05000000000000000000" pitchFamily="2" charset="2"/>
              <a:buChar char="§"/>
            </a:pPr>
            <a:r>
              <a:rPr lang="en-US" sz="2400" dirty="0" smtClean="0">
                <a:latin typeface="Georgia" panose="02040502050405020303" pitchFamily="18" charset="0"/>
              </a:rPr>
              <a:t>To display input based dynamic forms.</a:t>
            </a:r>
            <a:endParaRPr lang="en-US" sz="24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10</a:t>
            </a:fld>
            <a:endParaRPr lang="en-US" dirty="0">
              <a:latin typeface="Georgia" panose="02040502050405020303" pitchFamily="18" charset="0"/>
            </a:endParaRPr>
          </a:p>
        </p:txBody>
      </p:sp>
    </p:spTree>
    <p:extLst>
      <p:ext uri="{BB962C8B-B14F-4D97-AF65-F5344CB8AC3E}">
        <p14:creationId xmlns:p14="http://schemas.microsoft.com/office/powerpoint/2010/main" val="407274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Georgia" panose="02040502050405020303" pitchFamily="18" charset="0"/>
              </a:rPr>
              <a:t>Cont.d</a:t>
            </a:r>
            <a:endParaRPr lang="en-US" sz="2400"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sz="2400" b="1" dirty="0" smtClean="0">
                <a:latin typeface="Georgia" panose="02040502050405020303" pitchFamily="18" charset="0"/>
              </a:rPr>
              <a:t>Database: </a:t>
            </a:r>
            <a:r>
              <a:rPr lang="en-US" sz="2200" b="1" dirty="0" err="1" smtClean="0">
                <a:latin typeface="Georgia" panose="02040502050405020303" pitchFamily="18" charset="0"/>
              </a:rPr>
              <a:t>MySql</a:t>
            </a:r>
            <a:r>
              <a:rPr lang="en-US" sz="2200" b="1" dirty="0" smtClean="0">
                <a:latin typeface="Georgia" panose="02040502050405020303" pitchFamily="18" charset="0"/>
              </a:rPr>
              <a:t> Database</a:t>
            </a:r>
          </a:p>
          <a:p>
            <a:pPr lvl="1" indent="-342900">
              <a:buFont typeface="Wingdings" panose="05000000000000000000" pitchFamily="2" charset="2"/>
              <a:buChar char="§"/>
            </a:pPr>
            <a:r>
              <a:rPr lang="en-US" sz="2200" dirty="0" smtClean="0">
                <a:latin typeface="Georgia" panose="02040502050405020303" pitchFamily="18" charset="0"/>
              </a:rPr>
              <a:t>Most popular relational database</a:t>
            </a:r>
            <a:endParaRPr lang="en-US" sz="2400" b="1"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11</a:t>
            </a:fld>
            <a:endParaRPr lang="en-US" dirty="0">
              <a:latin typeface="Georgia" panose="02040502050405020303" pitchFamily="18" charset="0"/>
            </a:endParaRPr>
          </a:p>
        </p:txBody>
      </p:sp>
    </p:spTree>
    <p:extLst>
      <p:ext uri="{BB962C8B-B14F-4D97-AF65-F5344CB8AC3E}">
        <p14:creationId xmlns:p14="http://schemas.microsoft.com/office/powerpoint/2010/main" val="4216271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Georgia" panose="02040502050405020303" pitchFamily="18" charset="0"/>
              </a:rPr>
              <a:t>Tools Used</a:t>
            </a:r>
            <a:endParaRPr lang="en-US" sz="2400"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sz="2400" b="1" dirty="0" smtClean="0">
                <a:latin typeface="Georgia" panose="02040502050405020303" pitchFamily="18" charset="0"/>
              </a:rPr>
              <a:t>Composer: </a:t>
            </a:r>
            <a:r>
              <a:rPr lang="en-US" sz="2400" dirty="0">
                <a:latin typeface="Georgia" panose="02040502050405020303" pitchFamily="18" charset="0"/>
              </a:rPr>
              <a:t>D</a:t>
            </a:r>
            <a:r>
              <a:rPr lang="en-US" sz="2400" dirty="0" smtClean="0">
                <a:latin typeface="Georgia" panose="02040502050405020303" pitchFamily="18" charset="0"/>
              </a:rPr>
              <a:t>ependency </a:t>
            </a:r>
            <a:r>
              <a:rPr lang="en-US" sz="2400" dirty="0">
                <a:latin typeface="Georgia" panose="02040502050405020303" pitchFamily="18" charset="0"/>
              </a:rPr>
              <a:t>management tool for PHP. It allows </a:t>
            </a:r>
            <a:r>
              <a:rPr lang="en-US" sz="2400" dirty="0" smtClean="0">
                <a:latin typeface="Georgia" panose="02040502050405020303" pitchFamily="18" charset="0"/>
              </a:rPr>
              <a:t>us </a:t>
            </a:r>
            <a:r>
              <a:rPr lang="en-US" sz="2400" dirty="0">
                <a:latin typeface="Georgia" panose="02040502050405020303" pitchFamily="18" charset="0"/>
              </a:rPr>
              <a:t>to list the packages </a:t>
            </a:r>
            <a:r>
              <a:rPr lang="en-US" sz="2400" dirty="0" smtClean="0">
                <a:latin typeface="Georgia" panose="02040502050405020303" pitchFamily="18" charset="0"/>
              </a:rPr>
              <a:t>our </a:t>
            </a:r>
            <a:r>
              <a:rPr lang="en-US" sz="2400" dirty="0">
                <a:latin typeface="Georgia" panose="02040502050405020303" pitchFamily="18" charset="0"/>
              </a:rPr>
              <a:t>application</a:t>
            </a:r>
            <a:br>
              <a:rPr lang="en-US" sz="2400" dirty="0">
                <a:latin typeface="Georgia" panose="02040502050405020303" pitchFamily="18" charset="0"/>
              </a:rPr>
            </a:br>
            <a:r>
              <a:rPr lang="en-US" sz="2400" dirty="0">
                <a:latin typeface="Georgia" panose="02040502050405020303" pitchFamily="18" charset="0"/>
              </a:rPr>
              <a:t>depends upon to function correctly. </a:t>
            </a:r>
            <a:endParaRPr lang="en-US" sz="2400" dirty="0" smtClean="0">
              <a:latin typeface="Georgia" panose="02040502050405020303" pitchFamily="18" charset="0"/>
            </a:endParaRPr>
          </a:p>
          <a:p>
            <a:r>
              <a:rPr lang="en-US" sz="2400" dirty="0" smtClean="0">
                <a:latin typeface="Georgia" panose="02040502050405020303" pitchFamily="18" charset="0"/>
              </a:rPr>
              <a:t>XAMP which comes with the required tools </a:t>
            </a:r>
            <a:r>
              <a:rPr lang="en-US" sz="2400" dirty="0" err="1" smtClean="0">
                <a:latin typeface="Georgia" panose="02040502050405020303" pitchFamily="18" charset="0"/>
              </a:rPr>
              <a:t>i.e</a:t>
            </a:r>
            <a:r>
              <a:rPr lang="en-US" sz="2400" dirty="0" smtClean="0">
                <a:latin typeface="Georgia" panose="02040502050405020303" pitchFamily="18" charset="0"/>
              </a:rPr>
              <a:t> Apache Server, </a:t>
            </a:r>
            <a:r>
              <a:rPr lang="en-US" sz="2400" dirty="0" err="1" smtClean="0">
                <a:latin typeface="Georgia" panose="02040502050405020303" pitchFamily="18" charset="0"/>
              </a:rPr>
              <a:t>MySql</a:t>
            </a:r>
            <a:r>
              <a:rPr lang="en-US" sz="2400" dirty="0" smtClean="0">
                <a:latin typeface="Georgia" panose="02040502050405020303" pitchFamily="18" charset="0"/>
              </a:rPr>
              <a:t> database and </a:t>
            </a:r>
            <a:r>
              <a:rPr lang="en-US" sz="2400" dirty="0" smtClean="0">
                <a:latin typeface="Georgia" panose="02040502050405020303" pitchFamily="18" charset="0"/>
              </a:rPr>
              <a:t>PHP</a:t>
            </a:r>
          </a:p>
          <a:p>
            <a:r>
              <a:rPr lang="en-US" sz="2400" dirty="0" smtClean="0">
                <a:latin typeface="Georgia" panose="02040502050405020303" pitchFamily="18" charset="0"/>
              </a:rPr>
              <a:t>It is </a:t>
            </a:r>
            <a:r>
              <a:rPr lang="en-US" sz="2400" dirty="0" smtClean="0">
                <a:latin typeface="Georgia" panose="02040502050405020303" pitchFamily="18" charset="0"/>
              </a:rPr>
              <a:t>used </a:t>
            </a:r>
            <a:r>
              <a:rPr lang="en-US" sz="2400" dirty="0" smtClean="0">
                <a:latin typeface="Georgia" panose="02040502050405020303" pitchFamily="18" charset="0"/>
              </a:rPr>
              <a:t>to deploy and run the project</a:t>
            </a:r>
            <a:endParaRPr lang="en-US" sz="2400" dirty="0">
              <a:latin typeface="Georgia" panose="02040502050405020303" pitchFamily="18" charset="0"/>
            </a:endParaRPr>
          </a:p>
          <a:p>
            <a:pPr lvl="1" indent="-342900">
              <a:buFont typeface="Wingdings" panose="05000000000000000000" pitchFamily="2" charset="2"/>
              <a:buChar char="§"/>
            </a:pPr>
            <a:endParaRPr lang="en-US" sz="2200" dirty="0" smtClean="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12</a:t>
            </a:fld>
            <a:endParaRPr lang="en-US" dirty="0">
              <a:latin typeface="Georgia" panose="02040502050405020303" pitchFamily="18" charset="0"/>
            </a:endParaRPr>
          </a:p>
        </p:txBody>
      </p:sp>
    </p:spTree>
    <p:extLst>
      <p:ext uri="{BB962C8B-B14F-4D97-AF65-F5344CB8AC3E}">
        <p14:creationId xmlns:p14="http://schemas.microsoft.com/office/powerpoint/2010/main" val="3550009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Installation</a:t>
            </a:r>
            <a:endParaRPr lang="en-US" dirty="0">
              <a:latin typeface="Georgia" panose="02040502050405020303" pitchFamily="18" charset="0"/>
            </a:endParaRPr>
          </a:p>
        </p:txBody>
      </p:sp>
      <p:sp>
        <p:nvSpPr>
          <p:cNvPr id="3" name="Content Placeholder 2"/>
          <p:cNvSpPr>
            <a:spLocks noGrp="1"/>
          </p:cNvSpPr>
          <p:nvPr>
            <p:ph idx="1"/>
          </p:nvPr>
        </p:nvSpPr>
        <p:spPr>
          <a:xfrm>
            <a:off x="1154954" y="2403566"/>
            <a:ext cx="8825659" cy="3616234"/>
          </a:xfrm>
        </p:spPr>
        <p:txBody>
          <a:bodyPr>
            <a:normAutofit/>
          </a:bodyPr>
          <a:lstStyle/>
          <a:p>
            <a:pPr marL="0" indent="0">
              <a:buNone/>
            </a:pPr>
            <a:r>
              <a:rPr lang="en-US" dirty="0" smtClean="0">
                <a:latin typeface="Georgia" panose="02040502050405020303" pitchFamily="18" charset="0"/>
              </a:rPr>
              <a:t>To deploy the system the following steps has to be followed</a:t>
            </a:r>
          </a:p>
          <a:p>
            <a:r>
              <a:rPr lang="en-US" dirty="0">
                <a:latin typeface="Georgia" panose="02040502050405020303" pitchFamily="18" charset="0"/>
              </a:rPr>
              <a:t>Install </a:t>
            </a:r>
            <a:r>
              <a:rPr lang="en-US" dirty="0" smtClean="0">
                <a:latin typeface="Georgia" panose="02040502050405020303" pitchFamily="18" charset="0"/>
              </a:rPr>
              <a:t>XAMP and place the project in side /</a:t>
            </a:r>
            <a:r>
              <a:rPr lang="en-US" dirty="0" err="1" smtClean="0">
                <a:latin typeface="Georgia" panose="02040502050405020303" pitchFamily="18" charset="0"/>
              </a:rPr>
              <a:t>xamp</a:t>
            </a:r>
            <a:r>
              <a:rPr lang="en-US" dirty="0" smtClean="0">
                <a:latin typeface="Georgia" panose="02040502050405020303" pitchFamily="18" charset="0"/>
              </a:rPr>
              <a:t>/</a:t>
            </a:r>
            <a:r>
              <a:rPr lang="en-US" dirty="0" err="1" smtClean="0">
                <a:latin typeface="Georgia" panose="02040502050405020303" pitchFamily="18" charset="0"/>
              </a:rPr>
              <a:t>htdocs</a:t>
            </a:r>
            <a:r>
              <a:rPr lang="en-US" dirty="0" smtClean="0">
                <a:latin typeface="Georgia" panose="02040502050405020303" pitchFamily="18" charset="0"/>
              </a:rPr>
              <a:t>/ folder</a:t>
            </a:r>
          </a:p>
          <a:p>
            <a:r>
              <a:rPr lang="en-US" dirty="0" smtClean="0">
                <a:latin typeface="Georgia" panose="02040502050405020303" pitchFamily="18" charset="0"/>
              </a:rPr>
              <a:t>Install Composer</a:t>
            </a:r>
          </a:p>
          <a:p>
            <a:r>
              <a:rPr lang="en-US" dirty="0" smtClean="0">
                <a:latin typeface="Georgia" panose="02040502050405020303" pitchFamily="18" charset="0"/>
              </a:rPr>
              <a:t>Open Terminal and run the following commands</a:t>
            </a:r>
          </a:p>
          <a:p>
            <a:pPr lvl="1">
              <a:buFont typeface="Wingdings" panose="05000000000000000000" pitchFamily="2" charset="2"/>
              <a:buChar char="§"/>
            </a:pPr>
            <a:r>
              <a:rPr lang="en-US" dirty="0" err="1">
                <a:latin typeface="Georgia" panose="02040502050405020303" pitchFamily="18" charset="0"/>
              </a:rPr>
              <a:t>m</a:t>
            </a:r>
            <a:r>
              <a:rPr lang="en-US" dirty="0" err="1" smtClean="0">
                <a:latin typeface="Georgia" panose="02040502050405020303" pitchFamily="18" charset="0"/>
              </a:rPr>
              <a:t>ysql</a:t>
            </a:r>
            <a:r>
              <a:rPr lang="en-US" dirty="0" smtClean="0">
                <a:latin typeface="Georgia" panose="02040502050405020303" pitchFamily="18" charset="0"/>
              </a:rPr>
              <a:t> –</a:t>
            </a:r>
            <a:r>
              <a:rPr lang="en-US" dirty="0" err="1" smtClean="0">
                <a:latin typeface="Georgia" panose="02040502050405020303" pitchFamily="18" charset="0"/>
              </a:rPr>
              <a:t>uroot</a:t>
            </a:r>
            <a:r>
              <a:rPr lang="en-US" dirty="0" smtClean="0">
                <a:latin typeface="Georgia" panose="02040502050405020303" pitchFamily="18" charset="0"/>
              </a:rPr>
              <a:t> –p</a:t>
            </a:r>
          </a:p>
          <a:p>
            <a:pPr lvl="1">
              <a:buFont typeface="Wingdings" panose="05000000000000000000" pitchFamily="2" charset="2"/>
              <a:buChar char="§"/>
            </a:pPr>
            <a:r>
              <a:rPr lang="en-US" dirty="0">
                <a:latin typeface="Georgia" panose="02040502050405020303" pitchFamily="18" charset="0"/>
              </a:rPr>
              <a:t>c</a:t>
            </a:r>
            <a:r>
              <a:rPr lang="en-US" dirty="0" smtClean="0">
                <a:latin typeface="Georgia" panose="02040502050405020303" pitchFamily="18" charset="0"/>
              </a:rPr>
              <a:t>reate database </a:t>
            </a:r>
            <a:r>
              <a:rPr lang="en-US" smtClean="0">
                <a:latin typeface="Georgia" panose="02040502050405020303" pitchFamily="18" charset="0"/>
              </a:rPr>
              <a:t>edms</a:t>
            </a:r>
            <a:endParaRPr lang="en-US" dirty="0">
              <a:latin typeface="Georgia" panose="02040502050405020303" pitchFamily="18" charset="0"/>
            </a:endParaRPr>
          </a:p>
          <a:p>
            <a:pPr lvl="1">
              <a:buFont typeface="Wingdings" panose="05000000000000000000" pitchFamily="2" charset="2"/>
              <a:buChar char="§"/>
            </a:pPr>
            <a:r>
              <a:rPr lang="en-US" dirty="0" smtClean="0">
                <a:latin typeface="Georgia" panose="02040502050405020303" pitchFamily="18" charset="0"/>
              </a:rPr>
              <a:t>cd project-name/application-core</a:t>
            </a:r>
          </a:p>
          <a:p>
            <a:pPr lvl="1">
              <a:buFont typeface="Wingdings" panose="05000000000000000000" pitchFamily="2" charset="2"/>
              <a:buChar char="§"/>
            </a:pPr>
            <a:r>
              <a:rPr lang="en-US" dirty="0" err="1" smtClean="0">
                <a:latin typeface="Georgia" panose="02040502050405020303" pitchFamily="18" charset="0"/>
              </a:rPr>
              <a:t>php</a:t>
            </a:r>
            <a:r>
              <a:rPr lang="en-US" dirty="0" smtClean="0">
                <a:latin typeface="Georgia" panose="02040502050405020303" pitchFamily="18" charset="0"/>
              </a:rPr>
              <a:t> artisan migrate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8135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Georgia" panose="02040502050405020303" pitchFamily="18" charset="0"/>
              </a:rPr>
              <a:t>Cont.d</a:t>
            </a:r>
            <a:endParaRPr lang="en-US" dirty="0">
              <a:latin typeface="Georgia" panose="02040502050405020303" pitchFamily="18" charset="0"/>
            </a:endParaRPr>
          </a:p>
        </p:txBody>
      </p:sp>
      <p:sp>
        <p:nvSpPr>
          <p:cNvPr id="3" name="Content Placeholder 2"/>
          <p:cNvSpPr>
            <a:spLocks noGrp="1"/>
          </p:cNvSpPr>
          <p:nvPr>
            <p:ph idx="1"/>
          </p:nvPr>
        </p:nvSpPr>
        <p:spPr>
          <a:xfrm>
            <a:off x="1154954" y="2403566"/>
            <a:ext cx="8825659" cy="3616234"/>
          </a:xfrm>
        </p:spPr>
        <p:txBody>
          <a:bodyPr>
            <a:normAutofit/>
          </a:bodyPr>
          <a:lstStyle/>
          <a:p>
            <a:r>
              <a:rPr lang="en-US" dirty="0">
                <a:latin typeface="Georgia" panose="02040502050405020303" pitchFamily="18" charset="0"/>
              </a:rPr>
              <a:t>Setting Up Your Environment Variable</a:t>
            </a:r>
            <a:br>
              <a:rPr lang="en-US" dirty="0">
                <a:latin typeface="Georgia" panose="02040502050405020303" pitchFamily="18" charset="0"/>
              </a:rPr>
            </a:br>
            <a:r>
              <a:rPr lang="en-US" dirty="0">
                <a:latin typeface="Georgia" panose="02040502050405020303" pitchFamily="18" charset="0"/>
              </a:rPr>
              <a:t>Laravel offers easy management of environmental variables for your application. </a:t>
            </a:r>
            <a:r>
              <a:rPr lang="en-US" dirty="0" smtClean="0">
                <a:latin typeface="Georgia" panose="02040502050405020303" pitchFamily="18" charset="0"/>
              </a:rPr>
              <a:t>In the </a:t>
            </a:r>
            <a:r>
              <a:rPr lang="en-US" dirty="0" err="1" smtClean="0">
                <a:latin typeface="Georgia" panose="02040502050405020303" pitchFamily="18" charset="0"/>
              </a:rPr>
              <a:t>laravel</a:t>
            </a:r>
            <a:r>
              <a:rPr lang="en-US" dirty="0" smtClean="0">
                <a:latin typeface="Georgia" panose="02040502050405020303" pitchFamily="18" charset="0"/>
              </a:rPr>
              <a:t> </a:t>
            </a:r>
            <a:r>
              <a:rPr lang="en-US" dirty="0">
                <a:latin typeface="Georgia" panose="02040502050405020303" pitchFamily="18" charset="0"/>
              </a:rPr>
              <a:t>application </a:t>
            </a:r>
            <a:r>
              <a:rPr lang="en-US" dirty="0" smtClean="0">
                <a:latin typeface="Georgia" panose="02040502050405020303" pitchFamily="18" charset="0"/>
              </a:rPr>
              <a:t>there is a </a:t>
            </a:r>
            <a:r>
              <a:rPr lang="en-US" dirty="0">
                <a:latin typeface="Georgia" panose="02040502050405020303" pitchFamily="18" charset="0"/>
              </a:rPr>
              <a:t>file named .</a:t>
            </a:r>
            <a:r>
              <a:rPr lang="en-US" dirty="0" err="1">
                <a:latin typeface="Georgia" panose="02040502050405020303" pitchFamily="18" charset="0"/>
              </a:rPr>
              <a:t>env</a:t>
            </a:r>
            <a:r>
              <a:rPr lang="en-US" dirty="0">
                <a:latin typeface="Georgia" panose="02040502050405020303" pitchFamily="18" charset="0"/>
              </a:rPr>
              <a:t>. This file will </a:t>
            </a:r>
            <a:r>
              <a:rPr lang="en-US" dirty="0" smtClean="0">
                <a:latin typeface="Georgia" panose="02040502050405020303" pitchFamily="18" charset="0"/>
              </a:rPr>
              <a:t>contain environment variables used in the project:</a:t>
            </a:r>
            <a:endParaRPr lang="en-US" dirty="0">
              <a:latin typeface="Georgia" panose="02040502050405020303" pitchFamily="18" charset="0"/>
            </a:endParaRPr>
          </a:p>
          <a:p>
            <a:r>
              <a:rPr lang="en-US" sz="1600" dirty="0">
                <a:latin typeface="Georgia" panose="02040502050405020303" pitchFamily="18" charset="0"/>
              </a:rPr>
              <a:t>DB_CONNECTION=</a:t>
            </a:r>
            <a:r>
              <a:rPr lang="en-US" sz="1600" dirty="0" err="1">
                <a:latin typeface="Georgia" panose="02040502050405020303" pitchFamily="18" charset="0"/>
              </a:rPr>
              <a:t>mysql</a:t>
            </a:r>
            <a:endParaRPr lang="en-US" sz="1600" dirty="0">
              <a:latin typeface="Georgia" panose="02040502050405020303" pitchFamily="18" charset="0"/>
            </a:endParaRPr>
          </a:p>
          <a:p>
            <a:r>
              <a:rPr lang="en-US" sz="1600" dirty="0">
                <a:latin typeface="Georgia" panose="02040502050405020303" pitchFamily="18" charset="0"/>
              </a:rPr>
              <a:t>DB_HOST=127.0.0.1</a:t>
            </a:r>
          </a:p>
          <a:p>
            <a:r>
              <a:rPr lang="en-US" sz="1600" dirty="0">
                <a:latin typeface="Georgia" panose="02040502050405020303" pitchFamily="18" charset="0"/>
              </a:rPr>
              <a:t>DB_PORT=3306</a:t>
            </a:r>
          </a:p>
          <a:p>
            <a:r>
              <a:rPr lang="en-US" sz="1600" dirty="0">
                <a:latin typeface="Georgia" panose="02040502050405020303" pitchFamily="18" charset="0"/>
              </a:rPr>
              <a:t>DB_DATABASE=</a:t>
            </a:r>
            <a:r>
              <a:rPr lang="en-US" sz="1600" dirty="0" err="1">
                <a:latin typeface="Georgia" panose="02040502050405020303" pitchFamily="18" charset="0"/>
              </a:rPr>
              <a:t>edms</a:t>
            </a:r>
            <a:endParaRPr lang="en-US" sz="1600" dirty="0">
              <a:latin typeface="Georgia" panose="02040502050405020303" pitchFamily="18" charset="0"/>
            </a:endParaRPr>
          </a:p>
          <a:p>
            <a:r>
              <a:rPr lang="en-US" sz="1600" dirty="0">
                <a:latin typeface="Georgia" panose="02040502050405020303" pitchFamily="18" charset="0"/>
              </a:rPr>
              <a:t>DB_USERNAME=root</a:t>
            </a:r>
          </a:p>
          <a:p>
            <a:r>
              <a:rPr lang="en-US" sz="1600" dirty="0" smtClean="0">
                <a:latin typeface="Georgia" panose="02040502050405020303" pitchFamily="18" charset="0"/>
              </a:rPr>
              <a:t>DB_PASSWORD=root</a:t>
            </a:r>
          </a:p>
          <a:p>
            <a:endParaRPr lang="en-US" dirty="0">
              <a:latin typeface="Georgia" panose="02040502050405020303" pitchFamily="18" charset="0"/>
            </a:endParaRPr>
          </a:p>
          <a:p>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14</a:t>
            </a:fld>
            <a:endParaRPr lang="en-US" dirty="0">
              <a:latin typeface="Georgia" panose="02040502050405020303" pitchFamily="18" charset="0"/>
            </a:endParaRPr>
          </a:p>
        </p:txBody>
      </p:sp>
    </p:spTree>
    <p:extLst>
      <p:ext uri="{BB962C8B-B14F-4D97-AF65-F5344CB8AC3E}">
        <p14:creationId xmlns:p14="http://schemas.microsoft.com/office/powerpoint/2010/main" val="1474629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Georgia" panose="02040502050405020303" pitchFamily="18" charset="0"/>
              </a:rPr>
              <a:t>Recommendation</a:t>
            </a:r>
            <a:endParaRPr lang="en-US" sz="2400"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Georgia" panose="02040502050405020303" pitchFamily="18" charset="0"/>
              </a:rPr>
              <a:t>In order to achieve its objective this system needs active user community involvement and periodic data inputs to keep it</a:t>
            </a:r>
            <a:r>
              <a:rPr lang="en-US" sz="2400" dirty="0">
                <a:latin typeface="Georgia" panose="02040502050405020303" pitchFamily="18" charset="0"/>
              </a:rPr>
              <a:t> </a:t>
            </a:r>
            <a:r>
              <a:rPr lang="en-US" sz="2400" dirty="0" smtClean="0">
                <a:latin typeface="Georgia" panose="02040502050405020303" pitchFamily="18" charset="0"/>
              </a:rPr>
              <a:t>up to date.  </a:t>
            </a: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15</a:t>
            </a:fld>
            <a:endParaRPr lang="en-US" dirty="0">
              <a:latin typeface="Georgia" panose="02040502050405020303" pitchFamily="18" charset="0"/>
            </a:endParaRPr>
          </a:p>
        </p:txBody>
      </p:sp>
    </p:spTree>
    <p:extLst>
      <p:ext uri="{BB962C8B-B14F-4D97-AF65-F5344CB8AC3E}">
        <p14:creationId xmlns:p14="http://schemas.microsoft.com/office/powerpoint/2010/main" val="3353174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About E-DMS</a:t>
            </a:r>
            <a:endParaRPr lang="en-US" dirty="0">
              <a:latin typeface="Georgia" panose="02040502050405020303" pitchFamily="18" charset="0"/>
            </a:endParaRPr>
          </a:p>
        </p:txBody>
      </p:sp>
      <p:sp>
        <p:nvSpPr>
          <p:cNvPr id="3" name="Content Placeholder 2"/>
          <p:cNvSpPr>
            <a:spLocks noGrp="1"/>
          </p:cNvSpPr>
          <p:nvPr>
            <p:ph idx="1"/>
          </p:nvPr>
        </p:nvSpPr>
        <p:spPr>
          <a:xfrm>
            <a:off x="1154954" y="2403566"/>
            <a:ext cx="8825659" cy="3616234"/>
          </a:xfrm>
        </p:spPr>
        <p:txBody>
          <a:bodyPr>
            <a:normAutofit/>
          </a:bodyPr>
          <a:lstStyle/>
          <a:p>
            <a:r>
              <a:rPr lang="en-US" dirty="0">
                <a:latin typeface="Georgia" panose="02040502050405020303" pitchFamily="18" charset="0"/>
              </a:rPr>
              <a:t>Electronic Document Management Systems (E-DMS) is a framework of tools for managing </a:t>
            </a:r>
            <a:r>
              <a:rPr lang="en-US" dirty="0" smtClean="0">
                <a:latin typeface="Georgia" panose="02040502050405020303" pitchFamily="18" charset="0"/>
              </a:rPr>
              <a:t>the creation</a:t>
            </a:r>
            <a:r>
              <a:rPr lang="en-US" dirty="0">
                <a:latin typeface="Georgia" panose="02040502050405020303" pitchFamily="18" charset="0"/>
              </a:rPr>
              <a:t>, use and storage of digital documents that are available within the organization. </a:t>
            </a:r>
            <a:endParaRPr lang="en-US" dirty="0" smtClean="0">
              <a:latin typeface="Georgia" panose="02040502050405020303" pitchFamily="18" charset="0"/>
            </a:endParaRPr>
          </a:p>
          <a:p>
            <a:r>
              <a:rPr lang="en-US" dirty="0">
                <a:latin typeface="Georgia" panose="02040502050405020303" pitchFamily="18" charset="0"/>
              </a:rPr>
              <a:t>The </a:t>
            </a:r>
            <a:r>
              <a:rPr lang="en-US" dirty="0" smtClean="0">
                <a:latin typeface="Georgia" panose="02040502050405020303" pitchFamily="18" charset="0"/>
              </a:rPr>
              <a:t>digital documents </a:t>
            </a:r>
            <a:r>
              <a:rPr lang="en-US" dirty="0">
                <a:latin typeface="Georgia" panose="02040502050405020303" pitchFamily="18" charset="0"/>
              </a:rPr>
              <a:t>can have several formats (Video, Audio, Image, </a:t>
            </a:r>
            <a:r>
              <a:rPr lang="en-US" dirty="0" smtClean="0">
                <a:latin typeface="Georgia" panose="02040502050405020303" pitchFamily="18" charset="0"/>
              </a:rPr>
              <a:t>and Text</a:t>
            </a:r>
            <a:r>
              <a:rPr lang="en-US" dirty="0">
                <a:latin typeface="Georgia" panose="02040502050405020303" pitchFamily="18" charset="0"/>
              </a:rPr>
              <a:t>). </a:t>
            </a:r>
            <a:r>
              <a:rPr lang="en-US" sz="2000" dirty="0">
                <a:latin typeface="Georgia" panose="02040502050405020303" pitchFamily="18" charset="0"/>
              </a:rPr>
              <a:t/>
            </a:r>
            <a:br>
              <a:rPr lang="en-US" sz="2000" dirty="0">
                <a:latin typeface="Georgia" panose="02040502050405020303" pitchFamily="18" charset="0"/>
              </a:rPr>
            </a:br>
            <a:r>
              <a:rPr lang="en-US" sz="2000" dirty="0">
                <a:latin typeface="Georgia" panose="02040502050405020303" pitchFamily="18" charset="0"/>
              </a:rPr>
              <a:t/>
            </a:r>
            <a:br>
              <a:rPr lang="en-US" sz="2000" dirty="0">
                <a:latin typeface="Georgia" panose="02040502050405020303" pitchFamily="18" charset="0"/>
              </a:rPr>
            </a:b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2</a:t>
            </a:fld>
            <a:endParaRPr lang="en-US" dirty="0">
              <a:latin typeface="Georgia" panose="02040502050405020303" pitchFamily="18" charset="0"/>
            </a:endParaRPr>
          </a:p>
        </p:txBody>
      </p:sp>
    </p:spTree>
    <p:extLst>
      <p:ext uri="{BB962C8B-B14F-4D97-AF65-F5344CB8AC3E}">
        <p14:creationId xmlns:p14="http://schemas.microsoft.com/office/powerpoint/2010/main" val="428065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Why E-DMS</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dirty="0">
                <a:latin typeface="Georgia" panose="02040502050405020303" pitchFamily="18" charset="0"/>
              </a:rPr>
              <a:t>The </a:t>
            </a:r>
            <a:r>
              <a:rPr lang="en-US" dirty="0" smtClean="0">
                <a:latin typeface="Georgia" panose="02040502050405020303" pitchFamily="18" charset="0"/>
              </a:rPr>
              <a:t>main need </a:t>
            </a:r>
            <a:r>
              <a:rPr lang="en-US" dirty="0">
                <a:latin typeface="Georgia" panose="02040502050405020303" pitchFamily="18" charset="0"/>
              </a:rPr>
              <a:t>of an </a:t>
            </a:r>
            <a:r>
              <a:rPr lang="en-US" dirty="0" smtClean="0">
                <a:latin typeface="Georgia" panose="02040502050405020303" pitchFamily="18" charset="0"/>
              </a:rPr>
              <a:t>Electronic Document </a:t>
            </a:r>
            <a:r>
              <a:rPr lang="en-US" dirty="0">
                <a:latin typeface="Georgia" panose="02040502050405020303" pitchFamily="18" charset="0"/>
              </a:rPr>
              <a:t>Management System (E-DMS) is to </a:t>
            </a:r>
            <a:r>
              <a:rPr lang="en-US" dirty="0" smtClean="0">
                <a:latin typeface="Georgia" panose="02040502050405020303" pitchFamily="18" charset="0"/>
              </a:rPr>
              <a:t>provide </a:t>
            </a:r>
            <a:r>
              <a:rPr lang="en-US" dirty="0">
                <a:latin typeface="Georgia" panose="02040502050405020303" pitchFamily="18" charset="0"/>
              </a:rPr>
              <a:t>a central repository for digital documents</a:t>
            </a:r>
            <a:r>
              <a:rPr lang="en-US" sz="2800" dirty="0">
                <a:latin typeface="Georgia" panose="02040502050405020303" pitchFamily="18" charset="0"/>
              </a:rPr>
              <a:t> </a:t>
            </a:r>
            <a:br>
              <a:rPr lang="en-US" sz="2800" dirty="0">
                <a:latin typeface="Georgia" panose="02040502050405020303" pitchFamily="18" charset="0"/>
              </a:rPr>
            </a:br>
            <a:endParaRPr lang="en-US" sz="24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3</a:t>
            </a:fld>
            <a:endParaRPr lang="en-US" dirty="0">
              <a:latin typeface="Georgia" panose="02040502050405020303" pitchFamily="18" charset="0"/>
            </a:endParaRPr>
          </a:p>
        </p:txBody>
      </p:sp>
    </p:spTree>
    <p:extLst>
      <p:ext uri="{BB962C8B-B14F-4D97-AF65-F5344CB8AC3E}">
        <p14:creationId xmlns:p14="http://schemas.microsoft.com/office/powerpoint/2010/main" val="198734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Georgia" panose="02040502050405020303" pitchFamily="18" charset="0"/>
              </a:rPr>
              <a:t>Cont.d</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Georgia" panose="02040502050405020303" pitchFamily="18" charset="0"/>
              </a:rPr>
              <a:t>An electronic document management system is used for:</a:t>
            </a:r>
            <a:br>
              <a:rPr lang="en-US" dirty="0">
                <a:latin typeface="Georgia" panose="02040502050405020303" pitchFamily="18" charset="0"/>
              </a:rPr>
            </a:br>
            <a:r>
              <a:rPr lang="en-US" dirty="0">
                <a:latin typeface="Georgia" panose="02040502050405020303" pitchFamily="18" charset="0"/>
              </a:rPr>
              <a:t> </a:t>
            </a:r>
            <a:r>
              <a:rPr lang="en-US" dirty="0" smtClean="0">
                <a:latin typeface="Georgia" panose="02040502050405020303" pitchFamily="18" charset="0"/>
              </a:rPr>
              <a:t>  </a:t>
            </a:r>
          </a:p>
          <a:p>
            <a:pPr>
              <a:buFont typeface="Wingdings" panose="05000000000000000000" pitchFamily="2" charset="2"/>
              <a:buChar char="Ø"/>
            </a:pPr>
            <a:r>
              <a:rPr lang="en-US" dirty="0" smtClean="0">
                <a:latin typeface="Georgia" panose="02040502050405020303" pitchFamily="18" charset="0"/>
              </a:rPr>
              <a:t>Storage </a:t>
            </a:r>
            <a:r>
              <a:rPr lang="en-US" dirty="0">
                <a:latin typeface="Georgia" panose="02040502050405020303" pitchFamily="18" charset="0"/>
              </a:rPr>
              <a:t>of digital assets in a centralized and secure </a:t>
            </a:r>
            <a:r>
              <a:rPr lang="en-US" dirty="0" smtClean="0">
                <a:latin typeface="Georgia" panose="02040502050405020303" pitchFamily="18" charset="0"/>
              </a:rPr>
              <a:t>environment</a:t>
            </a:r>
            <a:endParaRPr lang="en-US" dirty="0">
              <a:latin typeface="Georgia" panose="02040502050405020303" pitchFamily="18" charset="0"/>
            </a:endParaRPr>
          </a:p>
          <a:p>
            <a:pPr>
              <a:buFont typeface="Wingdings" panose="05000000000000000000" pitchFamily="2" charset="2"/>
              <a:buChar char="Ø"/>
            </a:pPr>
            <a:r>
              <a:rPr lang="en-US" dirty="0" smtClean="0">
                <a:latin typeface="Georgia" panose="02040502050405020303" pitchFamily="18" charset="0"/>
              </a:rPr>
              <a:t> </a:t>
            </a:r>
            <a:r>
              <a:rPr lang="en-US" dirty="0">
                <a:latin typeface="Georgia" panose="02040502050405020303" pitchFamily="18" charset="0"/>
              </a:rPr>
              <a:t>Immediate web based access to documents by authorized personnel from any </a:t>
            </a:r>
            <a:r>
              <a:rPr lang="en-US" dirty="0" smtClean="0">
                <a:latin typeface="Georgia" panose="02040502050405020303" pitchFamily="18" charset="0"/>
              </a:rPr>
              <a:t>location </a:t>
            </a:r>
          </a:p>
          <a:p>
            <a:pPr>
              <a:buFont typeface="Wingdings" panose="05000000000000000000" pitchFamily="2" charset="2"/>
              <a:buChar char="Ø"/>
            </a:pPr>
            <a:r>
              <a:rPr lang="en-US" dirty="0" smtClean="0">
                <a:latin typeface="Georgia" panose="02040502050405020303" pitchFamily="18" charset="0"/>
              </a:rPr>
              <a:t>Multiple </a:t>
            </a:r>
            <a:r>
              <a:rPr lang="en-US" dirty="0">
                <a:latin typeface="Georgia" panose="02040502050405020303" pitchFamily="18" charset="0"/>
              </a:rPr>
              <a:t>users can access the same document simultaneously, at </a:t>
            </a:r>
            <a:r>
              <a:rPr lang="en-US" dirty="0" smtClean="0">
                <a:latin typeface="Georgia" panose="02040502050405020303" pitchFamily="18" charset="0"/>
              </a:rPr>
              <a:t>anytime</a:t>
            </a:r>
            <a:endParaRPr lang="en-US" dirty="0">
              <a:latin typeface="Georgia" panose="02040502050405020303" pitchFamily="18" charset="0"/>
            </a:endParaRPr>
          </a:p>
          <a:p>
            <a:pPr>
              <a:buFont typeface="Wingdings" panose="05000000000000000000" pitchFamily="2" charset="2"/>
              <a:buChar char="Ø"/>
            </a:pPr>
            <a:r>
              <a:rPr lang="en-US" dirty="0" smtClean="0">
                <a:latin typeface="Georgia" panose="02040502050405020303" pitchFamily="18" charset="0"/>
              </a:rPr>
              <a:t>Management </a:t>
            </a:r>
            <a:r>
              <a:rPr lang="en-US" dirty="0">
                <a:latin typeface="Georgia" panose="02040502050405020303" pitchFamily="18" charset="0"/>
              </a:rPr>
              <a:t>of versions of documents to minimize inconsistency and </a:t>
            </a:r>
            <a:r>
              <a:rPr lang="en-US" dirty="0" smtClean="0">
                <a:latin typeface="Georgia" panose="02040502050405020303" pitchFamily="18" charset="0"/>
              </a:rPr>
              <a:t>redundancy</a:t>
            </a:r>
            <a:endParaRPr lang="en-US" dirty="0">
              <a:latin typeface="Georgia" panose="02040502050405020303" pitchFamily="18" charset="0"/>
            </a:endParaRPr>
          </a:p>
          <a:p>
            <a:pPr>
              <a:buFont typeface="Wingdings" panose="05000000000000000000" pitchFamily="2" charset="2"/>
              <a:buChar char="Ø"/>
            </a:pPr>
            <a:r>
              <a:rPr lang="en-US" dirty="0" smtClean="0">
                <a:latin typeface="Georgia" panose="02040502050405020303" pitchFamily="18" charset="0"/>
              </a:rPr>
              <a:t>Increased </a:t>
            </a:r>
            <a:r>
              <a:rPr lang="en-US" dirty="0">
                <a:latin typeface="Georgia" panose="02040502050405020303" pitchFamily="18" charset="0"/>
              </a:rPr>
              <a:t>speed of storing, retrieving and modifying </a:t>
            </a:r>
            <a:r>
              <a:rPr lang="en-US" dirty="0" smtClean="0">
                <a:latin typeface="Georgia" panose="02040502050405020303" pitchFamily="18" charset="0"/>
              </a:rPr>
              <a:t>documents</a:t>
            </a:r>
            <a:endParaRPr lang="en-US" dirty="0">
              <a:latin typeface="Georgia" panose="02040502050405020303" pitchFamily="18" charset="0"/>
            </a:endParaRPr>
          </a:p>
          <a:p>
            <a:pPr>
              <a:buFont typeface="Wingdings" panose="05000000000000000000" pitchFamily="2" charset="2"/>
              <a:buChar char="Ø"/>
            </a:pPr>
            <a:r>
              <a:rPr lang="en-US" dirty="0" smtClean="0">
                <a:latin typeface="Georgia" panose="02040502050405020303" pitchFamily="18" charset="0"/>
              </a:rPr>
              <a:t>Reduction </a:t>
            </a:r>
            <a:r>
              <a:rPr lang="en-US" dirty="0">
                <a:latin typeface="Georgia" panose="02040502050405020303" pitchFamily="18" charset="0"/>
              </a:rPr>
              <a:t>of paper, space and staffing requirements associated with paper filing systems</a:t>
            </a:r>
            <a:r>
              <a:rPr lang="en-US" sz="2800" dirty="0">
                <a:latin typeface="Georgia" panose="02040502050405020303" pitchFamily="18" charset="0"/>
              </a:rPr>
              <a:t> </a:t>
            </a:r>
            <a:br>
              <a:rPr lang="en-US" sz="2800" dirty="0">
                <a:latin typeface="Georgia" panose="02040502050405020303" pitchFamily="18" charset="0"/>
              </a:rPr>
            </a:br>
            <a:endParaRPr lang="en-US" sz="24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4</a:t>
            </a:fld>
            <a:endParaRPr lang="en-US" dirty="0">
              <a:latin typeface="Georgia" panose="02040502050405020303" pitchFamily="18" charset="0"/>
            </a:endParaRPr>
          </a:p>
        </p:txBody>
      </p:sp>
    </p:spTree>
    <p:extLst>
      <p:ext uri="{BB962C8B-B14F-4D97-AF65-F5344CB8AC3E}">
        <p14:creationId xmlns:p14="http://schemas.microsoft.com/office/powerpoint/2010/main" val="428417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E-DMS Modules</a:t>
            </a:r>
            <a:endParaRPr lang="en-US" dirty="0">
              <a:latin typeface="Georgia" panose="02040502050405020303" pitchFamily="18" charset="0"/>
            </a:endParaRPr>
          </a:p>
        </p:txBody>
      </p:sp>
      <p:sp>
        <p:nvSpPr>
          <p:cNvPr id="3" name="Content Placeholder 2"/>
          <p:cNvSpPr>
            <a:spLocks noGrp="1"/>
          </p:cNvSpPr>
          <p:nvPr>
            <p:ph idx="1"/>
          </p:nvPr>
        </p:nvSpPr>
        <p:spPr>
          <a:xfrm>
            <a:off x="1154954" y="2603500"/>
            <a:ext cx="8825659" cy="3914866"/>
          </a:xfrm>
        </p:spPr>
        <p:txBody>
          <a:bodyPr>
            <a:normAutofit fontScale="70000" lnSpcReduction="20000"/>
          </a:bodyPr>
          <a:lstStyle/>
          <a:p>
            <a:pPr marL="0" indent="0">
              <a:buNone/>
            </a:pPr>
            <a:r>
              <a:rPr lang="en-US" dirty="0" smtClean="0">
                <a:latin typeface="Georgia" panose="02040502050405020303" pitchFamily="18" charset="0"/>
              </a:rPr>
              <a:t>Main Modules of the System are:</a:t>
            </a:r>
          </a:p>
          <a:p>
            <a:r>
              <a:rPr lang="en-US" dirty="0" smtClean="0">
                <a:latin typeface="Georgia" panose="02040502050405020303" pitchFamily="18" charset="0"/>
              </a:rPr>
              <a:t>User Management Module</a:t>
            </a:r>
            <a:endParaRPr lang="en-US" dirty="0">
              <a:latin typeface="Georgia" panose="02040502050405020303" pitchFamily="18" charset="0"/>
            </a:endParaRPr>
          </a:p>
          <a:p>
            <a:r>
              <a:rPr lang="en-US" dirty="0" smtClean="0">
                <a:latin typeface="Georgia" panose="02040502050405020303" pitchFamily="18" charset="0"/>
              </a:rPr>
              <a:t>Access Control Module</a:t>
            </a:r>
          </a:p>
          <a:p>
            <a:r>
              <a:rPr lang="en-US" dirty="0" smtClean="0">
                <a:latin typeface="Georgia" panose="02040502050405020303" pitchFamily="18" charset="0"/>
              </a:rPr>
              <a:t>Digital </a:t>
            </a:r>
            <a:r>
              <a:rPr lang="en-US" dirty="0">
                <a:latin typeface="Georgia" panose="02040502050405020303" pitchFamily="18" charset="0"/>
              </a:rPr>
              <a:t>Document Uploading </a:t>
            </a:r>
            <a:r>
              <a:rPr lang="en-US" dirty="0" smtClean="0">
                <a:latin typeface="Georgia" panose="02040502050405020303" pitchFamily="18" charset="0"/>
              </a:rPr>
              <a:t>Module</a:t>
            </a:r>
          </a:p>
          <a:p>
            <a:r>
              <a:rPr lang="en-US" dirty="0" smtClean="0">
                <a:latin typeface="Georgia" panose="02040502050405020303" pitchFamily="18" charset="0"/>
              </a:rPr>
              <a:t>Digital </a:t>
            </a:r>
            <a:r>
              <a:rPr lang="en-US" dirty="0">
                <a:latin typeface="Georgia" panose="02040502050405020303" pitchFamily="18" charset="0"/>
              </a:rPr>
              <a:t>Document </a:t>
            </a:r>
            <a:r>
              <a:rPr lang="en-US" dirty="0" smtClean="0">
                <a:latin typeface="Georgia" panose="02040502050405020303" pitchFamily="18" charset="0"/>
              </a:rPr>
              <a:t>Searching </a:t>
            </a:r>
            <a:r>
              <a:rPr lang="en-US" dirty="0">
                <a:latin typeface="Georgia" panose="02040502050405020303" pitchFamily="18" charset="0"/>
              </a:rPr>
              <a:t>Module </a:t>
            </a:r>
          </a:p>
          <a:p>
            <a:r>
              <a:rPr lang="en-US" dirty="0">
                <a:latin typeface="Georgia" panose="02040502050405020303" pitchFamily="18" charset="0"/>
              </a:rPr>
              <a:t>Digital Document Display </a:t>
            </a:r>
            <a:r>
              <a:rPr lang="en-US" dirty="0" smtClean="0">
                <a:latin typeface="Georgia" panose="02040502050405020303" pitchFamily="18" charset="0"/>
              </a:rPr>
              <a:t>Module</a:t>
            </a:r>
            <a:endParaRPr lang="en-US" dirty="0">
              <a:latin typeface="Georgia" panose="02040502050405020303" pitchFamily="18" charset="0"/>
            </a:endParaRPr>
          </a:p>
          <a:p>
            <a:r>
              <a:rPr lang="en-US" dirty="0">
                <a:latin typeface="Georgia" panose="02040502050405020303" pitchFamily="18" charset="0"/>
              </a:rPr>
              <a:t>Digital Document Downloading Module </a:t>
            </a:r>
          </a:p>
          <a:p>
            <a:r>
              <a:rPr lang="en-US" dirty="0">
                <a:latin typeface="Georgia" panose="02040502050405020303" pitchFamily="18" charset="0"/>
              </a:rPr>
              <a:t>Digital Document Sharing </a:t>
            </a:r>
            <a:r>
              <a:rPr lang="en-US" dirty="0" smtClean="0">
                <a:latin typeface="Georgia" panose="02040502050405020303" pitchFamily="18" charset="0"/>
              </a:rPr>
              <a:t>Module</a:t>
            </a:r>
            <a:endParaRPr lang="en-US" dirty="0">
              <a:latin typeface="Georgia" panose="02040502050405020303" pitchFamily="18" charset="0"/>
            </a:endParaRPr>
          </a:p>
          <a:p>
            <a:r>
              <a:rPr lang="en-US" dirty="0" smtClean="0">
                <a:latin typeface="Georgia" panose="02040502050405020303" pitchFamily="18" charset="0"/>
              </a:rPr>
              <a:t>Action Tracking Module </a:t>
            </a:r>
            <a:endParaRPr lang="en-US" dirty="0">
              <a:latin typeface="Georgia" panose="02040502050405020303" pitchFamily="18" charset="0"/>
            </a:endParaRPr>
          </a:p>
          <a:p>
            <a:r>
              <a:rPr lang="en-US" dirty="0">
                <a:latin typeface="Georgia" panose="02040502050405020303" pitchFamily="18" charset="0"/>
              </a:rPr>
              <a:t>Permission and Security </a:t>
            </a:r>
            <a:r>
              <a:rPr lang="en-US" dirty="0" smtClean="0">
                <a:latin typeface="Georgia" panose="02040502050405020303" pitchFamily="18" charset="0"/>
              </a:rPr>
              <a:t>Module</a:t>
            </a:r>
            <a:endParaRPr lang="en-US" dirty="0">
              <a:latin typeface="Georgia" panose="02040502050405020303" pitchFamily="18" charset="0"/>
            </a:endParaRPr>
          </a:p>
          <a:p>
            <a:r>
              <a:rPr lang="en-US" dirty="0" smtClean="0">
                <a:latin typeface="Georgia" panose="02040502050405020303" pitchFamily="18" charset="0"/>
              </a:rPr>
              <a:t>Reporting Module</a:t>
            </a: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endParaRPr lang="en-US"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5</a:t>
            </a:fld>
            <a:endParaRPr lang="en-US" dirty="0">
              <a:latin typeface="Georgia" panose="02040502050405020303" pitchFamily="18" charset="0"/>
            </a:endParaRPr>
          </a:p>
        </p:txBody>
      </p:sp>
    </p:spTree>
    <p:extLst>
      <p:ext uri="{BB962C8B-B14F-4D97-AF65-F5344CB8AC3E}">
        <p14:creationId xmlns:p14="http://schemas.microsoft.com/office/powerpoint/2010/main" val="362345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E-DMS User Types</a:t>
            </a:r>
            <a:endParaRPr lang="en-US" dirty="0">
              <a:latin typeface="Georgia" panose="02040502050405020303" pitchFamily="18" charset="0"/>
            </a:endParaRPr>
          </a:p>
        </p:txBody>
      </p:sp>
      <p:sp>
        <p:nvSpPr>
          <p:cNvPr id="3" name="Content Placeholder 2"/>
          <p:cNvSpPr>
            <a:spLocks noGrp="1"/>
          </p:cNvSpPr>
          <p:nvPr>
            <p:ph idx="1"/>
          </p:nvPr>
        </p:nvSpPr>
        <p:spPr>
          <a:xfrm>
            <a:off x="1122830" y="2433682"/>
            <a:ext cx="8825659" cy="3901803"/>
          </a:xfrm>
        </p:spPr>
        <p:txBody>
          <a:bodyPr>
            <a:normAutofit fontScale="92500" lnSpcReduction="10000"/>
          </a:bodyPr>
          <a:lstStyle/>
          <a:p>
            <a:pPr marL="0" indent="0">
              <a:buNone/>
            </a:pPr>
            <a:r>
              <a:rPr lang="en-US" b="1" dirty="0">
                <a:latin typeface="Georgia" panose="02040502050405020303" pitchFamily="18" charset="0"/>
              </a:rPr>
              <a:t>System Admin</a:t>
            </a:r>
            <a:r>
              <a:rPr lang="en-US" dirty="0">
                <a:latin typeface="Georgia" panose="02040502050405020303" pitchFamily="18" charset="0"/>
              </a:rPr>
              <a:t> </a:t>
            </a:r>
            <a:r>
              <a:rPr lang="en-US" dirty="0" smtClean="0">
                <a:latin typeface="Georgia" panose="02040502050405020303" pitchFamily="18" charset="0"/>
              </a:rPr>
              <a:t>is the main and most powerful user in the system that is capable of:</a:t>
            </a:r>
            <a:endParaRPr lang="en-US" dirty="0">
              <a:latin typeface="Georgia" panose="02040502050405020303" pitchFamily="18" charset="0"/>
            </a:endParaRPr>
          </a:p>
          <a:p>
            <a:r>
              <a:rPr lang="en-US" dirty="0" smtClean="0">
                <a:latin typeface="Georgia" panose="02040502050405020303" pitchFamily="18" charset="0"/>
              </a:rPr>
              <a:t>Create new </a:t>
            </a:r>
            <a:r>
              <a:rPr lang="en-US" dirty="0">
                <a:latin typeface="Georgia" panose="02040502050405020303" pitchFamily="18" charset="0"/>
              </a:rPr>
              <a:t>Roles </a:t>
            </a:r>
            <a:endParaRPr lang="en-US" dirty="0" smtClean="0">
              <a:latin typeface="Georgia" panose="02040502050405020303" pitchFamily="18" charset="0"/>
            </a:endParaRPr>
          </a:p>
          <a:p>
            <a:r>
              <a:rPr lang="en-US" dirty="0" smtClean="0">
                <a:latin typeface="Georgia" panose="02040502050405020303" pitchFamily="18" charset="0"/>
              </a:rPr>
              <a:t>Assign </a:t>
            </a:r>
            <a:r>
              <a:rPr lang="en-US" dirty="0">
                <a:latin typeface="Georgia" panose="02040502050405020303" pitchFamily="18" charset="0"/>
              </a:rPr>
              <a:t>Permissions to Roles </a:t>
            </a:r>
          </a:p>
          <a:p>
            <a:r>
              <a:rPr lang="en-US" dirty="0" smtClean="0">
                <a:latin typeface="Georgia" panose="02040502050405020303" pitchFamily="18" charset="0"/>
              </a:rPr>
              <a:t>Create </a:t>
            </a:r>
            <a:r>
              <a:rPr lang="en-US" dirty="0">
                <a:latin typeface="Georgia" panose="02040502050405020303" pitchFamily="18" charset="0"/>
              </a:rPr>
              <a:t>Users &amp; Assigns Roles </a:t>
            </a:r>
            <a:endParaRPr lang="en-US" dirty="0" smtClean="0">
              <a:latin typeface="Georgia" panose="02040502050405020303" pitchFamily="18" charset="0"/>
            </a:endParaRPr>
          </a:p>
          <a:p>
            <a:r>
              <a:rPr lang="en-US" dirty="0" smtClean="0">
                <a:latin typeface="Georgia" panose="02040502050405020303" pitchFamily="18" charset="0"/>
              </a:rPr>
              <a:t>Upload Digital Documents </a:t>
            </a:r>
          </a:p>
          <a:p>
            <a:r>
              <a:rPr lang="en-US" dirty="0" smtClean="0">
                <a:latin typeface="Georgia" panose="02040502050405020303" pitchFamily="18" charset="0"/>
              </a:rPr>
              <a:t>Approve Uploaded Documents</a:t>
            </a:r>
          </a:p>
          <a:p>
            <a:r>
              <a:rPr lang="en-US" dirty="0" smtClean="0">
                <a:latin typeface="Georgia" panose="02040502050405020303" pitchFamily="18" charset="0"/>
              </a:rPr>
              <a:t>View Summarized Data </a:t>
            </a: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 </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 </a:t>
            </a:r>
            <a:br>
              <a:rPr lang="en-US" dirty="0">
                <a:latin typeface="Georgia" panose="02040502050405020303" pitchFamily="18" charset="0"/>
              </a:rPr>
            </a:br>
            <a:endParaRPr lang="en-US" dirty="0" smtClean="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6</a:t>
            </a:fld>
            <a:endParaRPr lang="en-US" dirty="0">
              <a:latin typeface="Georgia" panose="02040502050405020303" pitchFamily="18" charset="0"/>
            </a:endParaRPr>
          </a:p>
        </p:txBody>
      </p:sp>
    </p:spTree>
    <p:extLst>
      <p:ext uri="{BB962C8B-B14F-4D97-AF65-F5344CB8AC3E}">
        <p14:creationId xmlns:p14="http://schemas.microsoft.com/office/powerpoint/2010/main" val="389064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Georgia" panose="02040502050405020303" pitchFamily="18" charset="0"/>
              </a:rPr>
              <a:t>Cont.d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latin typeface="Georgia" panose="02040502050405020303" pitchFamily="18" charset="0"/>
              </a:rPr>
              <a:t>Public User </a:t>
            </a:r>
            <a:r>
              <a:rPr lang="en-US" dirty="0" smtClean="0">
                <a:latin typeface="Georgia" panose="02040502050405020303" pitchFamily="18" charset="0"/>
              </a:rPr>
              <a:t>is everyone who has access to the system with out having an account. These users can access public documents that are permitted by System Admin.</a:t>
            </a:r>
          </a:p>
          <a:p>
            <a:pPr marL="0" indent="0">
              <a:buNone/>
            </a:pPr>
            <a:endParaRPr lang="en-US" sz="1800" dirty="0">
              <a:latin typeface="Georgia" panose="02040502050405020303" pitchFamily="18" charset="0"/>
            </a:endParaRPr>
          </a:p>
          <a:p>
            <a:pPr marL="0" indent="0">
              <a:buNone/>
            </a:pPr>
            <a:r>
              <a:rPr lang="en-US" b="1" dirty="0" smtClean="0">
                <a:latin typeface="Georgia" panose="02040502050405020303" pitchFamily="18" charset="0"/>
              </a:rPr>
              <a:t>N.B</a:t>
            </a:r>
            <a:r>
              <a:rPr lang="en-US" dirty="0" smtClean="0">
                <a:latin typeface="Georgia" panose="02040502050405020303" pitchFamily="18" charset="0"/>
              </a:rPr>
              <a:t> Any User Type such as Library Head, ICT Head, Data Entry or any other can be created and granted access permissions by system admin at any time. </a:t>
            </a:r>
            <a:endParaRPr lang="en-US" sz="1800"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602613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Architecture</a:t>
            </a:r>
            <a:r>
              <a:rPr lang="en-US" dirty="0" smtClean="0">
                <a:latin typeface="Georgia" panose="02040502050405020303" pitchFamily="18" charset="0"/>
              </a:rPr>
              <a:t> Followed</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r>
              <a:rPr lang="en-US" b="1" dirty="0" smtClean="0">
                <a:latin typeface="Georgia" panose="02040502050405020303" pitchFamily="18" charset="0"/>
              </a:rPr>
              <a:t>Model View Controller (MVC) </a:t>
            </a:r>
            <a:r>
              <a:rPr lang="en-US" dirty="0" smtClean="0">
                <a:latin typeface="Georgia" panose="02040502050405020303" pitchFamily="18" charset="0"/>
              </a:rPr>
              <a:t>Architecture which allows separation of concerns by providing different layers for application logic, user interface and data access layer.</a:t>
            </a:r>
          </a:p>
          <a:p>
            <a:endParaRPr lang="en-US" b="1" dirty="0">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8</a:t>
            </a:fld>
            <a:endParaRPr lang="en-US" dirty="0">
              <a:latin typeface="Georgia" panose="02040502050405020303" pitchFamily="18" charset="0"/>
            </a:endParaRPr>
          </a:p>
        </p:txBody>
      </p:sp>
      <p:pic>
        <p:nvPicPr>
          <p:cNvPr id="5" name="Content Placeholder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573" y="3563047"/>
            <a:ext cx="4233724" cy="25427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357" y="4436398"/>
            <a:ext cx="1134034" cy="1567459"/>
          </a:xfrm>
          <a:prstGeom prst="rect">
            <a:avLst/>
          </a:prstGeom>
        </p:spPr>
      </p:pic>
      <p:sp>
        <p:nvSpPr>
          <p:cNvPr id="7" name="Right Arrow 6"/>
          <p:cNvSpPr/>
          <p:nvPr/>
        </p:nvSpPr>
        <p:spPr>
          <a:xfrm rot="892643">
            <a:off x="6713046" y="4875062"/>
            <a:ext cx="1502762" cy="512065"/>
          </a:xfrm>
          <a:prstGeom prst="rightArrow">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latin typeface="Georgia" panose="02040502050405020303" pitchFamily="18" charset="0"/>
            </a:endParaRPr>
          </a:p>
        </p:txBody>
      </p:sp>
    </p:spTree>
    <p:extLst>
      <p:ext uri="{BB962C8B-B14F-4D97-AF65-F5344CB8AC3E}">
        <p14:creationId xmlns:p14="http://schemas.microsoft.com/office/powerpoint/2010/main" val="2555973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Georgia" panose="02040502050405020303" pitchFamily="18" charset="0"/>
              </a:rPr>
              <a:t>Technology Used</a:t>
            </a:r>
          </a:p>
        </p:txBody>
      </p:sp>
      <p:sp>
        <p:nvSpPr>
          <p:cNvPr id="3" name="Content Placeholder 2"/>
          <p:cNvSpPr>
            <a:spLocks noGrp="1"/>
          </p:cNvSpPr>
          <p:nvPr>
            <p:ph idx="1"/>
          </p:nvPr>
        </p:nvSpPr>
        <p:spPr/>
        <p:txBody>
          <a:bodyPr>
            <a:normAutofit/>
          </a:bodyPr>
          <a:lstStyle/>
          <a:p>
            <a:r>
              <a:rPr lang="en-US" sz="2400" b="1" dirty="0" smtClean="0">
                <a:latin typeface="Georgia" panose="02040502050405020303" pitchFamily="18" charset="0"/>
              </a:rPr>
              <a:t>Backend: </a:t>
            </a:r>
            <a:r>
              <a:rPr lang="en-US" sz="2200" b="1" dirty="0" smtClean="0">
                <a:latin typeface="Georgia" panose="02040502050405020303" pitchFamily="18" charset="0"/>
              </a:rPr>
              <a:t>Laravel PHP Framework</a:t>
            </a:r>
            <a:r>
              <a:rPr lang="en-US" sz="2200" b="1" dirty="0">
                <a:latin typeface="Georgia" panose="02040502050405020303" pitchFamily="18" charset="0"/>
              </a:rPr>
              <a:t> </a:t>
            </a:r>
            <a:endParaRPr lang="en-US" sz="2200" b="1" dirty="0" smtClean="0">
              <a:latin typeface="Georgia" panose="02040502050405020303" pitchFamily="18" charset="0"/>
            </a:endParaRPr>
          </a:p>
          <a:p>
            <a:pPr lvl="1" indent="-342900">
              <a:buFont typeface="Wingdings" panose="05000000000000000000" pitchFamily="2" charset="2"/>
              <a:buChar char="§"/>
            </a:pPr>
            <a:r>
              <a:rPr lang="en-US" sz="2200" dirty="0">
                <a:latin typeface="Georgia" panose="02040502050405020303" pitchFamily="18" charset="0"/>
              </a:rPr>
              <a:t>W</a:t>
            </a:r>
            <a:r>
              <a:rPr lang="en-US" sz="2200" dirty="0" smtClean="0">
                <a:latin typeface="Georgia" panose="02040502050405020303" pitchFamily="18" charset="0"/>
              </a:rPr>
              <a:t>hich provides powerful security features such as CSRF attack protection and middlewares that allows developer to interrupt and process any incoming request and outgoing response to enforce security policies set by System Admin.</a:t>
            </a:r>
          </a:p>
          <a:p>
            <a:pPr lvl="1" indent="-342900">
              <a:buFont typeface="Wingdings" panose="05000000000000000000" pitchFamily="2" charset="2"/>
              <a:buChar char="§"/>
            </a:pPr>
            <a:r>
              <a:rPr lang="en-US" sz="2400" dirty="0" smtClean="0">
                <a:latin typeface="Georgia" panose="02040502050405020303" pitchFamily="18" charset="0"/>
              </a:rPr>
              <a:t>Great extent of scalability.</a:t>
            </a:r>
          </a:p>
          <a:p>
            <a:pPr lvl="1" indent="-342900">
              <a:buFont typeface="Wingdings" panose="05000000000000000000" pitchFamily="2" charset="2"/>
              <a:buChar char="§"/>
            </a:pPr>
            <a:r>
              <a:rPr lang="en-US" sz="2400" dirty="0" smtClean="0">
                <a:latin typeface="Georgia" panose="02040502050405020303" pitchFamily="18" charset="0"/>
              </a:rPr>
              <a:t>Clean and easily maintainable code structure</a:t>
            </a:r>
          </a:p>
          <a:p>
            <a:pPr lvl="1" indent="-342900">
              <a:buFont typeface="Wingdings" panose="05000000000000000000" pitchFamily="2" charset="2"/>
              <a:buChar char="§"/>
            </a:pPr>
            <a:r>
              <a:rPr lang="en-US" sz="2400" dirty="0" smtClean="0">
                <a:latin typeface="Georgia" panose="02040502050405020303" pitchFamily="18" charset="0"/>
              </a:rPr>
              <a:t>Large community support</a:t>
            </a: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Georgia" panose="02040502050405020303" pitchFamily="18" charset="0"/>
              </a:rPr>
              <a:pPr/>
              <a:t>9</a:t>
            </a:fld>
            <a:endParaRPr lang="en-US" dirty="0">
              <a:latin typeface="Georgia" panose="02040502050405020303" pitchFamily="18" charset="0"/>
            </a:endParaRPr>
          </a:p>
        </p:txBody>
      </p:sp>
    </p:spTree>
    <p:extLst>
      <p:ext uri="{BB962C8B-B14F-4D97-AF65-F5344CB8AC3E}">
        <p14:creationId xmlns:p14="http://schemas.microsoft.com/office/powerpoint/2010/main" val="1678774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980</TotalTime>
  <Words>477</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Georgia</vt:lpstr>
      <vt:lpstr>Wingdings</vt:lpstr>
      <vt:lpstr>Wingdings 3</vt:lpstr>
      <vt:lpstr>Ion Boardroom</vt:lpstr>
      <vt:lpstr>Tigray Martyrs' Memorial Monument Center</vt:lpstr>
      <vt:lpstr>About E-DMS</vt:lpstr>
      <vt:lpstr>Why E-DMS</vt:lpstr>
      <vt:lpstr>Cont.d</vt:lpstr>
      <vt:lpstr>E-DMS Modules</vt:lpstr>
      <vt:lpstr>E-DMS User Types</vt:lpstr>
      <vt:lpstr>Cont.d</vt:lpstr>
      <vt:lpstr>Architecture Followed</vt:lpstr>
      <vt:lpstr>Technology Used</vt:lpstr>
      <vt:lpstr>Cont.d</vt:lpstr>
      <vt:lpstr>Cont.d</vt:lpstr>
      <vt:lpstr>Tools Used</vt:lpstr>
      <vt:lpstr>Installation</vt:lpstr>
      <vt:lpstr>Cont.d</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ቢሮ ሲቪል ሰርቪስ ክልል ትግራይ</dc:title>
  <dc:creator>Yitbarek</dc:creator>
  <cp:lastModifiedBy>kidane10g@gmail.com</cp:lastModifiedBy>
  <cp:revision>89</cp:revision>
  <dcterms:created xsi:type="dcterms:W3CDTF">2018-12-24T19:10:50Z</dcterms:created>
  <dcterms:modified xsi:type="dcterms:W3CDTF">2020-07-03T11:42:09Z</dcterms:modified>
</cp:coreProperties>
</file>