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4" r:id="rId5"/>
    <p:sldId id="263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5" r:id="rId14"/>
    <p:sldId id="27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A7B9D-180F-4E35-BEEF-9D302D7417E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90201A-5B41-4ED1-A8B0-08B054EF72A4}">
      <dgm:prSet phldrT="[文本]"/>
      <dgm:spPr/>
      <dgm:t>
        <a:bodyPr/>
        <a:lstStyle/>
        <a:p>
          <a:r>
            <a:rPr lang="en-US" altLang="zh-CN" dirty="0" smtClean="0"/>
            <a:t>Q1</a:t>
          </a:r>
          <a:endParaRPr lang="zh-CN" altLang="en-US" dirty="0"/>
        </a:p>
      </dgm:t>
    </dgm:pt>
    <dgm:pt modelId="{480BCF7C-973C-4C21-AE79-20B8E977BF28}" type="parTrans" cxnId="{39337F48-CEDF-4014-BAE3-9A0F15B4CB68}">
      <dgm:prSet/>
      <dgm:spPr/>
      <dgm:t>
        <a:bodyPr/>
        <a:lstStyle/>
        <a:p>
          <a:endParaRPr lang="zh-CN" altLang="en-US"/>
        </a:p>
      </dgm:t>
    </dgm:pt>
    <dgm:pt modelId="{F43D54B1-FEE0-4534-9E67-9A0B7721EF14}" type="sibTrans" cxnId="{39337F48-CEDF-4014-BAE3-9A0F15B4CB68}">
      <dgm:prSet/>
      <dgm:spPr/>
      <dgm:t>
        <a:bodyPr/>
        <a:lstStyle/>
        <a:p>
          <a:endParaRPr lang="zh-CN" altLang="en-US"/>
        </a:p>
      </dgm:t>
    </dgm:pt>
    <dgm:pt modelId="{4066839A-BAF8-46EC-A92A-33B1D8A103F3}">
      <dgm:prSet phldrT="[文本]"/>
      <dgm:spPr/>
      <dgm:t>
        <a:bodyPr/>
        <a:lstStyle/>
        <a:p>
          <a:r>
            <a:rPr lang="en-US" altLang="zh-CN" dirty="0" smtClean="0"/>
            <a:t>Q2</a:t>
          </a:r>
          <a:endParaRPr lang="zh-CN" altLang="en-US" dirty="0"/>
        </a:p>
      </dgm:t>
    </dgm:pt>
    <dgm:pt modelId="{2FF7469D-710D-43C2-8357-D9671793865A}" type="parTrans" cxnId="{266FCEA8-960E-4410-9901-72135218CC04}">
      <dgm:prSet/>
      <dgm:spPr/>
      <dgm:t>
        <a:bodyPr/>
        <a:lstStyle/>
        <a:p>
          <a:endParaRPr lang="zh-CN" altLang="en-US"/>
        </a:p>
      </dgm:t>
    </dgm:pt>
    <dgm:pt modelId="{05F10002-94CD-416E-9493-B6B5A78FF16E}" type="sibTrans" cxnId="{266FCEA8-960E-4410-9901-72135218CC04}">
      <dgm:prSet/>
      <dgm:spPr/>
      <dgm:t>
        <a:bodyPr/>
        <a:lstStyle/>
        <a:p>
          <a:endParaRPr lang="zh-CN" altLang="en-US"/>
        </a:p>
      </dgm:t>
    </dgm:pt>
    <dgm:pt modelId="{D15DBE52-8FAD-4C6A-8D63-CF430141A727}">
      <dgm:prSet phldrT="[文本]"/>
      <dgm:spPr/>
      <dgm:t>
        <a:bodyPr/>
        <a:lstStyle/>
        <a:p>
          <a:r>
            <a:rPr lang="en-US" altLang="zh-CN" dirty="0" smtClean="0"/>
            <a:t>Q3</a:t>
          </a:r>
          <a:endParaRPr lang="zh-CN" altLang="en-US" dirty="0"/>
        </a:p>
      </dgm:t>
    </dgm:pt>
    <dgm:pt modelId="{C1E3E836-5E74-4B69-A995-23202243923F}" type="parTrans" cxnId="{7541B127-0CCB-49F9-A6BE-D14667A5AD34}">
      <dgm:prSet/>
      <dgm:spPr/>
      <dgm:t>
        <a:bodyPr/>
        <a:lstStyle/>
        <a:p>
          <a:endParaRPr lang="zh-CN" altLang="en-US"/>
        </a:p>
      </dgm:t>
    </dgm:pt>
    <dgm:pt modelId="{9E655662-F179-46BA-9D3F-CEB9B71C32E0}" type="sibTrans" cxnId="{7541B127-0CCB-49F9-A6BE-D14667A5AD34}">
      <dgm:prSet/>
      <dgm:spPr/>
      <dgm:t>
        <a:bodyPr/>
        <a:lstStyle/>
        <a:p>
          <a:endParaRPr lang="zh-CN" altLang="en-US"/>
        </a:p>
      </dgm:t>
    </dgm:pt>
    <dgm:pt modelId="{74B42A6D-EA70-4121-A663-BABF6E01F977}">
      <dgm:prSet/>
      <dgm:spPr/>
      <dgm:t>
        <a:bodyPr/>
        <a:lstStyle/>
        <a:p>
          <a:r>
            <a:rPr lang="en-US" altLang="zh-CN" dirty="0" smtClean="0"/>
            <a:t>Q4</a:t>
          </a:r>
          <a:endParaRPr lang="zh-CN" altLang="en-US" dirty="0"/>
        </a:p>
      </dgm:t>
    </dgm:pt>
    <dgm:pt modelId="{C7880706-5D05-4A19-9494-6FC10814905D}" type="parTrans" cxnId="{5C524DFE-EB62-4CCA-AE6D-D659D5554235}">
      <dgm:prSet/>
      <dgm:spPr/>
      <dgm:t>
        <a:bodyPr/>
        <a:lstStyle/>
        <a:p>
          <a:endParaRPr lang="zh-CN" altLang="en-US"/>
        </a:p>
      </dgm:t>
    </dgm:pt>
    <dgm:pt modelId="{D3439621-2C6D-4E9A-949A-05B148008D41}" type="sibTrans" cxnId="{5C524DFE-EB62-4CCA-AE6D-D659D5554235}">
      <dgm:prSet/>
      <dgm:spPr/>
      <dgm:t>
        <a:bodyPr/>
        <a:lstStyle/>
        <a:p>
          <a:endParaRPr lang="zh-CN" altLang="en-US"/>
        </a:p>
      </dgm:t>
    </dgm:pt>
    <dgm:pt modelId="{2A8563AA-EC59-41B6-BF1F-198FEEDD7478}" type="pres">
      <dgm:prSet presAssocID="{87DA7B9D-180F-4E35-BEEF-9D302D7417E0}" presName="Name0" presStyleCnt="0">
        <dgm:presLayoutVars>
          <dgm:dir/>
          <dgm:animLvl val="lvl"/>
          <dgm:resizeHandles val="exact"/>
        </dgm:presLayoutVars>
      </dgm:prSet>
      <dgm:spPr/>
    </dgm:pt>
    <dgm:pt modelId="{FBFC377C-B699-44E4-A199-6C30244BF43E}" type="pres">
      <dgm:prSet presAssocID="{E690201A-5B41-4ED1-A8B0-08B054EF72A4}" presName="parTxOnly" presStyleLbl="node1" presStyleIdx="0" presStyleCnt="4" custLinFactX="-8326" custLinFactNeighborX="-100000" custLinFactNeighborY="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61BE66-A872-46FD-9B2B-1277BF81BA45}" type="pres">
      <dgm:prSet presAssocID="{F43D54B1-FEE0-4534-9E67-9A0B7721EF14}" presName="parTxOnlySpace" presStyleCnt="0"/>
      <dgm:spPr/>
    </dgm:pt>
    <dgm:pt modelId="{B8A4DBB7-4BC1-4F29-A4C6-E1FDAB9094DC}" type="pres">
      <dgm:prSet presAssocID="{4066839A-BAF8-46EC-A92A-33B1D8A103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298913-C22A-455D-B4FE-2B3D99467B73}" type="pres">
      <dgm:prSet presAssocID="{05F10002-94CD-416E-9493-B6B5A78FF16E}" presName="parTxOnlySpace" presStyleCnt="0"/>
      <dgm:spPr/>
    </dgm:pt>
    <dgm:pt modelId="{289DE049-CCE7-4ADD-9478-75E900FF290B}" type="pres">
      <dgm:prSet presAssocID="{D15DBE52-8FAD-4C6A-8D63-CF430141A72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827787-8205-48E6-BB4C-EE51E25D06D7}" type="pres">
      <dgm:prSet presAssocID="{9E655662-F179-46BA-9D3F-CEB9B71C32E0}" presName="parTxOnlySpace" presStyleCnt="0"/>
      <dgm:spPr/>
    </dgm:pt>
    <dgm:pt modelId="{1F7FBA5D-68AF-4CBD-9E52-CEF524FED8AA}" type="pres">
      <dgm:prSet presAssocID="{74B42A6D-EA70-4121-A663-BABF6E01F9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96134A-1B9B-445D-917C-587BD0105661}" type="presOf" srcId="{74B42A6D-EA70-4121-A663-BABF6E01F977}" destId="{1F7FBA5D-68AF-4CBD-9E52-CEF524FED8AA}" srcOrd="0" destOrd="0" presId="urn:microsoft.com/office/officeart/2005/8/layout/chevron1"/>
    <dgm:cxn modelId="{DAD51405-FA71-4DB1-98BA-15F919616064}" type="presOf" srcId="{4066839A-BAF8-46EC-A92A-33B1D8A103F3}" destId="{B8A4DBB7-4BC1-4F29-A4C6-E1FDAB9094DC}" srcOrd="0" destOrd="0" presId="urn:microsoft.com/office/officeart/2005/8/layout/chevron1"/>
    <dgm:cxn modelId="{266FCEA8-960E-4410-9901-72135218CC04}" srcId="{87DA7B9D-180F-4E35-BEEF-9D302D7417E0}" destId="{4066839A-BAF8-46EC-A92A-33B1D8A103F3}" srcOrd="1" destOrd="0" parTransId="{2FF7469D-710D-43C2-8357-D9671793865A}" sibTransId="{05F10002-94CD-416E-9493-B6B5A78FF16E}"/>
    <dgm:cxn modelId="{C30CD2ED-F177-444C-9061-10D3BC28C76B}" type="presOf" srcId="{87DA7B9D-180F-4E35-BEEF-9D302D7417E0}" destId="{2A8563AA-EC59-41B6-BF1F-198FEEDD7478}" srcOrd="0" destOrd="0" presId="urn:microsoft.com/office/officeart/2005/8/layout/chevron1"/>
    <dgm:cxn modelId="{A60F54B4-C6F6-429A-B632-B1B3F07F138F}" type="presOf" srcId="{E690201A-5B41-4ED1-A8B0-08B054EF72A4}" destId="{FBFC377C-B699-44E4-A199-6C30244BF43E}" srcOrd="0" destOrd="0" presId="urn:microsoft.com/office/officeart/2005/8/layout/chevron1"/>
    <dgm:cxn modelId="{D467C0C5-2267-4E62-92F9-684401E7A982}" type="presOf" srcId="{D15DBE52-8FAD-4C6A-8D63-CF430141A727}" destId="{289DE049-CCE7-4ADD-9478-75E900FF290B}" srcOrd="0" destOrd="0" presId="urn:microsoft.com/office/officeart/2005/8/layout/chevron1"/>
    <dgm:cxn modelId="{5C524DFE-EB62-4CCA-AE6D-D659D5554235}" srcId="{87DA7B9D-180F-4E35-BEEF-9D302D7417E0}" destId="{74B42A6D-EA70-4121-A663-BABF6E01F977}" srcOrd="3" destOrd="0" parTransId="{C7880706-5D05-4A19-9494-6FC10814905D}" sibTransId="{D3439621-2C6D-4E9A-949A-05B148008D41}"/>
    <dgm:cxn modelId="{39337F48-CEDF-4014-BAE3-9A0F15B4CB68}" srcId="{87DA7B9D-180F-4E35-BEEF-9D302D7417E0}" destId="{E690201A-5B41-4ED1-A8B0-08B054EF72A4}" srcOrd="0" destOrd="0" parTransId="{480BCF7C-973C-4C21-AE79-20B8E977BF28}" sibTransId="{F43D54B1-FEE0-4534-9E67-9A0B7721EF14}"/>
    <dgm:cxn modelId="{7541B127-0CCB-49F9-A6BE-D14667A5AD34}" srcId="{87DA7B9D-180F-4E35-BEEF-9D302D7417E0}" destId="{D15DBE52-8FAD-4C6A-8D63-CF430141A727}" srcOrd="2" destOrd="0" parTransId="{C1E3E836-5E74-4B69-A995-23202243923F}" sibTransId="{9E655662-F179-46BA-9D3F-CEB9B71C32E0}"/>
    <dgm:cxn modelId="{35B8E4BD-5657-4160-A5B1-1131EB9C721F}" type="presParOf" srcId="{2A8563AA-EC59-41B6-BF1F-198FEEDD7478}" destId="{FBFC377C-B699-44E4-A199-6C30244BF43E}" srcOrd="0" destOrd="0" presId="urn:microsoft.com/office/officeart/2005/8/layout/chevron1"/>
    <dgm:cxn modelId="{42E4D43B-A123-4EC3-97A5-88D115F592E8}" type="presParOf" srcId="{2A8563AA-EC59-41B6-BF1F-198FEEDD7478}" destId="{1161BE66-A872-46FD-9B2B-1277BF81BA45}" srcOrd="1" destOrd="0" presId="urn:microsoft.com/office/officeart/2005/8/layout/chevron1"/>
    <dgm:cxn modelId="{A46FD0A9-F5BB-486F-8BE8-8411A6C133F7}" type="presParOf" srcId="{2A8563AA-EC59-41B6-BF1F-198FEEDD7478}" destId="{B8A4DBB7-4BC1-4F29-A4C6-E1FDAB9094DC}" srcOrd="2" destOrd="0" presId="urn:microsoft.com/office/officeart/2005/8/layout/chevron1"/>
    <dgm:cxn modelId="{54796CEC-76AA-4D8A-A7F9-1DC55A7B366F}" type="presParOf" srcId="{2A8563AA-EC59-41B6-BF1F-198FEEDD7478}" destId="{3D298913-C22A-455D-B4FE-2B3D99467B73}" srcOrd="3" destOrd="0" presId="urn:microsoft.com/office/officeart/2005/8/layout/chevron1"/>
    <dgm:cxn modelId="{2A394876-491E-460A-9702-1B0A36B4479F}" type="presParOf" srcId="{2A8563AA-EC59-41B6-BF1F-198FEEDD7478}" destId="{289DE049-CCE7-4ADD-9478-75E900FF290B}" srcOrd="4" destOrd="0" presId="urn:microsoft.com/office/officeart/2005/8/layout/chevron1"/>
    <dgm:cxn modelId="{6A04450B-7231-4D1E-8AE8-6C1C491462BC}" type="presParOf" srcId="{2A8563AA-EC59-41B6-BF1F-198FEEDD7478}" destId="{EC827787-8205-48E6-BB4C-EE51E25D06D7}" srcOrd="5" destOrd="0" presId="urn:microsoft.com/office/officeart/2005/8/layout/chevron1"/>
    <dgm:cxn modelId="{882C790B-3B56-41D4-8D42-19E0A6727067}" type="presParOf" srcId="{2A8563AA-EC59-41B6-BF1F-198FEEDD7478}" destId="{1F7FBA5D-68AF-4CBD-9E52-CEF524FED8A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C377C-B699-44E4-A199-6C30244BF43E}">
      <dsp:nvSpPr>
        <dsp:cNvPr id="0" name=""/>
        <dsp:cNvSpPr/>
      </dsp:nvSpPr>
      <dsp:spPr>
        <a:xfrm>
          <a:off x="0" y="144014"/>
          <a:ext cx="1983243" cy="79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kern="1200" dirty="0" smtClean="0"/>
            <a:t>Q1</a:t>
          </a:r>
          <a:endParaRPr lang="zh-CN" altLang="en-US" sz="4700" kern="1200" dirty="0"/>
        </a:p>
      </dsp:txBody>
      <dsp:txXfrm>
        <a:off x="396649" y="144014"/>
        <a:ext cx="1189946" cy="793297"/>
      </dsp:txXfrm>
    </dsp:sp>
    <dsp:sp modelId="{B8A4DBB7-4BC1-4F29-A4C6-E1FDAB9094DC}">
      <dsp:nvSpPr>
        <dsp:cNvPr id="0" name=""/>
        <dsp:cNvSpPr/>
      </dsp:nvSpPr>
      <dsp:spPr>
        <a:xfrm>
          <a:off x="1788326" y="143411"/>
          <a:ext cx="1983243" cy="79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kern="1200" dirty="0" smtClean="0"/>
            <a:t>Q2</a:t>
          </a:r>
          <a:endParaRPr lang="zh-CN" altLang="en-US" sz="4700" kern="1200" dirty="0"/>
        </a:p>
      </dsp:txBody>
      <dsp:txXfrm>
        <a:off x="2184975" y="143411"/>
        <a:ext cx="1189946" cy="793297"/>
      </dsp:txXfrm>
    </dsp:sp>
    <dsp:sp modelId="{289DE049-CCE7-4ADD-9478-75E900FF290B}">
      <dsp:nvSpPr>
        <dsp:cNvPr id="0" name=""/>
        <dsp:cNvSpPr/>
      </dsp:nvSpPr>
      <dsp:spPr>
        <a:xfrm>
          <a:off x="3573245" y="143411"/>
          <a:ext cx="1983243" cy="79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kern="1200" dirty="0" smtClean="0"/>
            <a:t>Q3</a:t>
          </a:r>
          <a:endParaRPr lang="zh-CN" altLang="en-US" sz="4700" kern="1200" dirty="0"/>
        </a:p>
      </dsp:txBody>
      <dsp:txXfrm>
        <a:off x="3969894" y="143411"/>
        <a:ext cx="1189946" cy="793297"/>
      </dsp:txXfrm>
    </dsp:sp>
    <dsp:sp modelId="{1F7FBA5D-68AF-4CBD-9E52-CEF524FED8AA}">
      <dsp:nvSpPr>
        <dsp:cNvPr id="0" name=""/>
        <dsp:cNvSpPr/>
      </dsp:nvSpPr>
      <dsp:spPr>
        <a:xfrm>
          <a:off x="5358165" y="143411"/>
          <a:ext cx="1983243" cy="79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kern="1200" dirty="0" smtClean="0"/>
            <a:t>Q4</a:t>
          </a:r>
          <a:endParaRPr lang="zh-CN" altLang="en-US" sz="4700" kern="1200" dirty="0"/>
        </a:p>
      </dsp:txBody>
      <dsp:txXfrm>
        <a:off x="5754814" y="143411"/>
        <a:ext cx="1189946" cy="793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9A8B4-1D33-4103-B487-6EA655155208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6DE7A-7D92-4D9F-BC30-CA00E49F3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DE7A-7D92-4D9F-BC30-CA00E49F36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3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DE7A-7D92-4D9F-BC30-CA00E49F36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3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DE7A-7D92-4D9F-BC30-CA00E49F36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3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DE7A-7D92-4D9F-BC30-CA00E49F36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3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DE7A-7D92-4D9F-BC30-CA00E49F36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3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DE7A-7D92-4D9F-BC30-CA00E49F36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3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DE7A-7D92-4D9F-BC30-CA00E49F36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3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7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7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6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74833-CC47-437E-8757-67D10515B4B9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1173-7DD3-4FE0-9A41-EFAAE96A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295232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食价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APP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4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商业需求文档</a:t>
            </a:r>
            <a:r>
              <a:rPr lang="en-US" altLang="zh-CN" sz="4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4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4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4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BRD</a:t>
            </a:r>
            <a:r>
              <a:rPr lang="zh-CN" altLang="en-US" sz="4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4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259632" y="5805264"/>
            <a:ext cx="6912768" cy="720080"/>
          </a:xfrm>
        </p:spPr>
        <p:txBody>
          <a:bodyPr>
            <a:norm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翁孩画</a:t>
            </a:r>
            <a:endParaRPr lang="en-US" altLang="zh-CN" sz="18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2018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号</a:t>
            </a:r>
            <a:endParaRPr lang="zh-CN" altLang="en-US" sz="1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核心产品结构</a:t>
            </a:r>
            <a:endParaRPr lang="zh-CN" altLang="en-US" sz="360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04475"/>
            <a:ext cx="7776864" cy="6153525"/>
          </a:xfrm>
        </p:spPr>
      </p:pic>
    </p:spTree>
    <p:extLst>
      <p:ext uri="{BB962C8B-B14F-4D97-AF65-F5344CB8AC3E}">
        <p14:creationId xmlns:p14="http://schemas.microsoft.com/office/powerpoint/2010/main" val="40921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产品发展路线图</a:t>
            </a:r>
            <a:endParaRPr lang="zh-CN" altLang="en-US" sz="3600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290302"/>
              </p:ext>
            </p:extLst>
          </p:nvPr>
        </p:nvGraphicFramePr>
        <p:xfrm>
          <a:off x="827584" y="1340768"/>
          <a:ext cx="7344816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627784" y="242088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55976" y="242088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84168" y="242088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971600" y="2707138"/>
            <a:ext cx="3384376" cy="793297"/>
            <a:chOff x="0" y="144014"/>
            <a:chExt cx="1983243" cy="793297"/>
          </a:xfrm>
        </p:grpSpPr>
        <p:sp>
          <p:nvSpPr>
            <p:cNvPr id="11" name="燕尾形 10"/>
            <p:cNvSpPr/>
            <p:nvPr/>
          </p:nvSpPr>
          <p:spPr>
            <a:xfrm>
              <a:off x="0" y="144014"/>
              <a:ext cx="1983243" cy="79329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253180" y="144014"/>
              <a:ext cx="1333415" cy="7932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8024" tIns="62675" rIns="62675" bIns="6267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/>
                <a:t>实现主流程：搜索</a:t>
              </a:r>
              <a:r>
                <a:rPr lang="en-US" altLang="zh-CN" sz="1600" dirty="0" smtClean="0"/>
                <a:t>-</a:t>
              </a:r>
            </a:p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/>
                <a:t>购买</a:t>
              </a:r>
              <a:r>
                <a:rPr lang="en-US" altLang="zh-CN" sz="1600" dirty="0" smtClean="0"/>
                <a:t>-</a:t>
              </a:r>
              <a:r>
                <a:rPr lang="zh-CN" altLang="en-US" sz="1600" dirty="0" smtClean="0"/>
                <a:t>做饭</a:t>
              </a:r>
              <a:r>
                <a:rPr lang="en-US" altLang="zh-CN" sz="1600" dirty="0" smtClean="0"/>
                <a:t>-</a:t>
              </a:r>
              <a:r>
                <a:rPr lang="zh-CN" altLang="en-US" sz="1600" dirty="0" smtClean="0"/>
                <a:t>成品</a:t>
              </a:r>
              <a:r>
                <a:rPr lang="en-US" altLang="zh-CN" sz="1600" dirty="0" smtClean="0"/>
                <a:t>-</a:t>
              </a:r>
              <a:r>
                <a:rPr lang="zh-CN" altLang="en-US" sz="1600" dirty="0" smtClean="0"/>
                <a:t>分享</a:t>
              </a:r>
              <a:endParaRPr lang="zh-CN" altLang="en-US" sz="1600" kern="12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67744" y="3715823"/>
            <a:ext cx="3816424" cy="793297"/>
            <a:chOff x="0" y="144014"/>
            <a:chExt cx="1983243" cy="793297"/>
          </a:xfrm>
        </p:grpSpPr>
        <p:sp>
          <p:nvSpPr>
            <p:cNvPr id="14" name="燕尾形 13"/>
            <p:cNvSpPr/>
            <p:nvPr/>
          </p:nvSpPr>
          <p:spPr>
            <a:xfrm>
              <a:off x="0" y="144014"/>
              <a:ext cx="1983243" cy="79329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142196" y="144014"/>
              <a:ext cx="1653948" cy="7932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8024" tIns="62675" rIns="62675" bIns="62675" numCol="1" spcCol="1270" anchor="ctr" anchorCtr="0">
              <a:noAutofit/>
            </a:bodyPr>
            <a:lstStyle/>
            <a:p>
              <a:pPr lvl="0" algn="ctr" defTabSz="20891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/>
                <a:t>推荐拍一拍就得知菜价的方案和根据菜样显示各种多样的菜谱</a:t>
              </a:r>
              <a:endParaRPr lang="zh-CN" altLang="en-US" sz="16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85454" y="4797152"/>
            <a:ext cx="5598913" cy="792088"/>
            <a:chOff x="0" y="144014"/>
            <a:chExt cx="1983243" cy="793297"/>
          </a:xfrm>
        </p:grpSpPr>
        <p:sp>
          <p:nvSpPr>
            <p:cNvPr id="17" name="燕尾形 16"/>
            <p:cNvSpPr/>
            <p:nvPr/>
          </p:nvSpPr>
          <p:spPr>
            <a:xfrm>
              <a:off x="0" y="144014"/>
              <a:ext cx="1983243" cy="79329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燕尾形 4"/>
            <p:cNvSpPr/>
            <p:nvPr/>
          </p:nvSpPr>
          <p:spPr>
            <a:xfrm>
              <a:off x="396649" y="144014"/>
              <a:ext cx="1189946" cy="7932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8024" tIns="62675" rIns="62675" bIns="6267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大量超市覆盖推广</a:t>
              </a:r>
              <a:endParaRPr lang="zh-CN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1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43808" y="2420888"/>
            <a:ext cx="3202081" cy="590885"/>
            <a:chOff x="983437" y="635265"/>
            <a:chExt cx="4129125" cy="99922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" name="圆角矩形 5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一 项目背景</a:t>
              </a:r>
              <a:endParaRPr lang="zh-CN" altLang="en-US" sz="2000" b="1" kern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53086" y="3088271"/>
            <a:ext cx="3202081" cy="590885"/>
            <a:chOff x="983437" y="635265"/>
            <a:chExt cx="4129125" cy="99922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" name="圆角矩形 14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latin typeface="黑体" pitchFamily="49" charset="-122"/>
                  <a:ea typeface="黑体" pitchFamily="49" charset="-122"/>
                </a:rPr>
                <a:t>二 项目规划</a:t>
              </a:r>
              <a:endParaRPr lang="zh-CN" altLang="en-US" sz="2000" b="1" kern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50682" y="1142825"/>
            <a:ext cx="1238637" cy="678619"/>
            <a:chOff x="983437" y="635265"/>
            <a:chExt cx="4129125" cy="999229"/>
          </a:xfrm>
        </p:grpSpPr>
        <p:sp>
          <p:nvSpPr>
            <p:cNvPr id="28" name="圆角矩形 27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b="1" kern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53086" y="3774219"/>
            <a:ext cx="3202081" cy="590885"/>
            <a:chOff x="983437" y="635265"/>
            <a:chExt cx="4129125" cy="999229"/>
          </a:xfrm>
        </p:grpSpPr>
        <p:sp>
          <p:nvSpPr>
            <p:cNvPr id="38" name="圆角矩形 37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三 收益、成本和风险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0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客户端产品的项目成本估算（前</a:t>
            </a:r>
            <a:r>
              <a:rPr lang="en-US" altLang="zh-CN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个月）</a:t>
            </a:r>
            <a:endParaRPr lang="zh-CN" altLang="en-US" sz="3600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374750"/>
              </p:ext>
            </p:extLst>
          </p:nvPr>
        </p:nvGraphicFramePr>
        <p:xfrm>
          <a:off x="457200" y="1600200"/>
          <a:ext cx="8229600" cy="485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744"/>
                <a:gridCol w="1875656"/>
                <a:gridCol w="2743200"/>
              </a:tblGrid>
              <a:tr h="6066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</a:rPr>
                        <a:t>职能岗位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</a:rPr>
                        <a:t>人数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</a:rPr>
                        <a:t>费用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</a:tr>
              <a:tr h="6066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</a:rPr>
                        <a:t>研发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30000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</a:tr>
              <a:tr h="6066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</a:rPr>
                        <a:t>运营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10000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</a:tr>
              <a:tr h="6066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</a:rPr>
                        <a:t>设计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20000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</a:tr>
              <a:tr h="6066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</a:rPr>
                        <a:t>市场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10000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</a:tr>
              <a:tr h="6066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</a:rPr>
                        <a:t>运维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10000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</a:tr>
              <a:tr h="6066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</a:rPr>
                        <a:t>其他费用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20000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</a:tr>
              <a:tr h="6066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itchFamily="49" charset="-122"/>
                          <a:ea typeface="黑体" pitchFamily="49" charset="-122"/>
                        </a:rPr>
                        <a:t>总费用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黑体" pitchFamily="49" charset="-122"/>
                          <a:ea typeface="黑体" pitchFamily="49" charset="-122"/>
                        </a:rPr>
                        <a:t>270000</a:t>
                      </a:r>
                      <a:endParaRPr lang="zh-CN" altLang="en-US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4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2952327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食价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APP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谢谢观看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259632" y="5805264"/>
            <a:ext cx="6912768" cy="720080"/>
          </a:xfrm>
        </p:spPr>
        <p:txBody>
          <a:bodyPr>
            <a:norm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翁孩画</a:t>
            </a:r>
            <a:endParaRPr lang="en-US" altLang="zh-CN" sz="18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2018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号</a:t>
            </a:r>
            <a:endParaRPr lang="zh-CN" altLang="en-US" sz="1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5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43808" y="2420888"/>
            <a:ext cx="3202081" cy="590885"/>
            <a:chOff x="983437" y="635265"/>
            <a:chExt cx="4129125" cy="999229"/>
          </a:xfrm>
        </p:grpSpPr>
        <p:sp>
          <p:nvSpPr>
            <p:cNvPr id="6" name="圆角矩形 5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一 项目背景</a:t>
              </a:r>
              <a:endParaRPr lang="zh-CN" altLang="en-US" sz="2000" b="1" kern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53086" y="3088271"/>
            <a:ext cx="3202081" cy="590885"/>
            <a:chOff x="983437" y="635265"/>
            <a:chExt cx="4129125" cy="999229"/>
          </a:xfrm>
        </p:grpSpPr>
        <p:sp>
          <p:nvSpPr>
            <p:cNvPr id="15" name="圆角矩形 14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latin typeface="黑体" pitchFamily="49" charset="-122"/>
                  <a:ea typeface="黑体" pitchFamily="49" charset="-122"/>
                </a:rPr>
                <a:t>二 项目规划</a:t>
              </a:r>
              <a:endParaRPr lang="zh-CN" altLang="en-US" sz="2000" b="1" kern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50682" y="1142825"/>
            <a:ext cx="1238637" cy="678619"/>
            <a:chOff x="983437" y="635265"/>
            <a:chExt cx="4129125" cy="999229"/>
          </a:xfrm>
        </p:grpSpPr>
        <p:sp>
          <p:nvSpPr>
            <p:cNvPr id="28" name="圆角矩形 27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b="1" kern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3914400" y="1205161"/>
            <a:ext cx="1111202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目录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853086" y="3774219"/>
            <a:ext cx="3202081" cy="590885"/>
            <a:chOff x="983437" y="635265"/>
            <a:chExt cx="4129125" cy="999229"/>
          </a:xfrm>
        </p:grpSpPr>
        <p:sp>
          <p:nvSpPr>
            <p:cNvPr id="38" name="圆角矩形 37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三 收益、成本和风险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3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行业现状（提案原因）   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91264" cy="48965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知道菜名但不知道怎么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做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鱼香肉丝有鱼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吗？狮子头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什么？驴打滚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又怎么做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？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去菜市场不清楚食材的价钱怕被卖菜大妈坑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卖猪肉大妈说这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猪肉一斤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块，很新鲜的。真的是吗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，一般菜市场猪肉是多少钱一斤呢？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你想砍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价又不好意思砍，但是大妈会抓住你这一点把价格提高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想做某种食材或某种类型食物但不知道做什么、如何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做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想以鸡蛋为主要食材，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要怎么下手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呢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不知道今天吃啥，想要有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做饭简单又好吃的方法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分享一下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自己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厨艺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经验</a:t>
            </a:r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做好的美食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可以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上传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一条咸鱼的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app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上，让其他咸友看到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满足感得到提升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3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用户需求    </a:t>
            </a:r>
            <a:endParaRPr lang="zh-CN" altLang="en-US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我们将解决客户哪些方面的需求或期望？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需要一个有制作方法的菜谱工具指导自己</a:t>
            </a:r>
            <a:endParaRPr lang="en-US" altLang="zh-CN" sz="17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需要一个能推荐相关场景下适合的美食的菜谱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工具以及合适价钱的菜价</a:t>
            </a:r>
            <a:endParaRPr lang="en-US" altLang="zh-CN" sz="17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-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需要一个能够记录、分享美食的菜谱社交平台</a:t>
            </a:r>
            <a:endParaRPr lang="en-US" altLang="zh-CN" sz="17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满足需求或期望对我们而言有什么样的客户价值？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解决不会做饭，不了解市场菜价的情况</a:t>
            </a:r>
            <a:endParaRPr lang="en-US" altLang="zh-CN" sz="17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节约时间成本和体现个人实力和价值</a:t>
            </a:r>
            <a:endParaRPr lang="en-US" altLang="zh-CN" sz="17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这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类客户的群体特征是什么？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想要做菜但是不会做的用户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，不清楚菜价，不会对比</a:t>
            </a:r>
            <a:endParaRPr lang="en-US" altLang="zh-CN" sz="1700" b="1" dirty="0" smtClean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分享做菜方法为乐趣的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用户</a:t>
            </a:r>
            <a:endParaRPr lang="en-US" altLang="zh-CN" sz="1700" b="1" dirty="0" smtClean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大概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23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岁到</a:t>
            </a: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45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岁之间，以上班族为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主力，女性为主男性偏少</a:t>
            </a:r>
            <a:endParaRPr lang="en-US" altLang="zh-CN" sz="17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99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市场状况（行业市场规模）   </a:t>
            </a:r>
            <a:endParaRPr lang="zh-CN" altLang="en-US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1756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国内食品情况市场的状况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菜价时涨时跌，季节地域不同，菜价不同，不好把握花多少钱买菜</a:t>
            </a:r>
            <a:endParaRPr lang="en-US" altLang="zh-CN" sz="1700" b="1" dirty="0" smtClean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民以食为天，做饭吃饭的刚性要求是每天都要讨论的话题</a:t>
            </a:r>
            <a:endParaRPr lang="en-US" altLang="zh-CN" sz="17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9273" y="32129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市场状况（行业盈利模式）   </a:t>
            </a:r>
            <a:endParaRPr lang="zh-CN" altLang="en-US" sz="3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6008" y="4333130"/>
            <a:ext cx="8556130" cy="251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现阶段做饭</a:t>
            </a:r>
            <a:r>
              <a:rPr lang="en-US" altLang="zh-CN" sz="1800" b="1" dirty="0" smtClean="0">
                <a:latin typeface="黑体" pitchFamily="49" charset="-122"/>
                <a:ea typeface="黑体" pitchFamily="49" charset="-122"/>
              </a:rPr>
              <a:t>app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行业的产品盈利手段较多</a:t>
            </a:r>
            <a:endParaRPr lang="en-US" altLang="zh-CN" sz="17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客户端广告推送</a:t>
            </a:r>
            <a:endParaRPr lang="en-US" altLang="zh-CN" sz="1700" b="1" dirty="0" smtClean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做电商，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从而打通从看菜谱，到买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菜一系列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环节。</a:t>
            </a:r>
            <a:endParaRPr lang="en-US" altLang="zh-CN" sz="17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4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竞争格局</a:t>
            </a:r>
            <a:endParaRPr lang="zh-CN" altLang="en-US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现在做饭类产品已经不局限于电视，电脑视频类。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然而一方面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同质化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APP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的日益增多，一方面是做饭要花好多时间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市场上是否有同类或相似的竞争对手？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-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下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厨房  </a:t>
            </a: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网上厨房  </a:t>
            </a: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好豆  </a:t>
            </a: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豆果美食</a:t>
            </a:r>
            <a:endParaRPr lang="en-US" altLang="zh-CN" sz="17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菜谱大全  </a:t>
            </a: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厨房故事  </a:t>
            </a: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每日优鲜  </a:t>
            </a: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香哈菜谱</a:t>
            </a:r>
            <a:endParaRPr lang="en-US" altLang="zh-CN" sz="1700" b="1" dirty="0" smtClean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由于各个规模化较低，市场占有状况尚不明确 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en-US" altLang="zh-CN" sz="17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4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竞争格局优势</a:t>
            </a:r>
            <a:endParaRPr lang="zh-CN" altLang="en-US" sz="3600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523718"/>
              </p:ext>
            </p:extLst>
          </p:nvPr>
        </p:nvGraphicFramePr>
        <p:xfrm>
          <a:off x="395536" y="1196752"/>
          <a:ext cx="8229601" cy="470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1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产品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优势或特点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6561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黑体" pitchFamily="49" charset="-122"/>
                          <a:ea typeface="黑体" pitchFamily="49" charset="-122"/>
                        </a:rPr>
                        <a:t>下厨房</a:t>
                      </a:r>
                      <a:endParaRPr lang="zh-CN" altLang="en-US" b="1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创建菜谱的功能更完善，添加独家标识、推荐至分类；发现好友模块中增加了个人简介及</a:t>
                      </a:r>
                      <a:r>
                        <a:rPr lang="en-US" altLang="zh-CN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TA</a:t>
                      </a:r>
                      <a:r>
                        <a:rPr lang="zh-CN" altLang="en-US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的作品图片；搜索时提供了相关建议词，让你的搜索更高效；市集增加地域定位选择</a:t>
                      </a:r>
                      <a:endParaRPr lang="en-US" altLang="zh-CN" sz="1600" b="0" i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在个人主页可以上传作品和菜谱；菜谱的留言改版：下单流程优化了哦，可以更好的买买买</a:t>
                      </a:r>
                      <a:endParaRPr lang="zh-CN" altLang="en-US" sz="1600" b="0" i="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anchor="ctr"/>
                </a:tc>
              </a:tr>
              <a:tr h="16561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黑体" pitchFamily="49" charset="-122"/>
                          <a:ea typeface="黑体" pitchFamily="49" charset="-122"/>
                        </a:rPr>
                        <a:t>豆果美食</a:t>
                      </a:r>
                      <a:endParaRPr lang="zh-CN" altLang="en-US" b="1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上传菜谱、上传美食、上传帖子放在一起，放在明显位置发布更方便；上线菜谱弹幕，可以参与讨论；可以加入圈子，方便浏览自己喜欢的帖子，也可以记录美食</a:t>
                      </a:r>
                      <a:endParaRPr lang="en-US" altLang="zh-CN" sz="1600" b="0" i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秀美食频道：热门话题，增加排行榜，热门用户</a:t>
                      </a:r>
                      <a:endParaRPr lang="en-US" altLang="zh-CN" sz="1600" b="0" i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6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登录系统优化，身份验证方便；商品页面底部可直接进入店铺</a:t>
                      </a:r>
                      <a:endParaRPr lang="zh-CN" altLang="en-US" sz="1600" b="0" i="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7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43808" y="2420888"/>
            <a:ext cx="3202081" cy="590885"/>
            <a:chOff x="983437" y="635265"/>
            <a:chExt cx="4129125" cy="99922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" name="圆角矩形 5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一 项目背景</a:t>
              </a:r>
              <a:endParaRPr lang="zh-CN" altLang="en-US" sz="2000" b="1" kern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53086" y="3088271"/>
            <a:ext cx="3202081" cy="590885"/>
            <a:chOff x="983437" y="635265"/>
            <a:chExt cx="4129125" cy="999229"/>
          </a:xfrm>
        </p:grpSpPr>
        <p:sp>
          <p:nvSpPr>
            <p:cNvPr id="15" name="圆角矩形 14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latin typeface="黑体" pitchFamily="49" charset="-122"/>
                  <a:ea typeface="黑体" pitchFamily="49" charset="-122"/>
                </a:rPr>
                <a:t>二 项目规划</a:t>
              </a:r>
              <a:endParaRPr lang="zh-CN" altLang="en-US" sz="2000" b="1" kern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50682" y="1142825"/>
            <a:ext cx="1238637" cy="678619"/>
            <a:chOff x="983437" y="635265"/>
            <a:chExt cx="4129125" cy="999229"/>
          </a:xfrm>
        </p:grpSpPr>
        <p:sp>
          <p:nvSpPr>
            <p:cNvPr id="28" name="圆角矩形 27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b="1" kern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53086" y="3774219"/>
            <a:ext cx="3202081" cy="590885"/>
            <a:chOff x="983437" y="635265"/>
            <a:chExt cx="4129125" cy="999229"/>
          </a:xfrm>
        </p:grpSpPr>
        <p:sp>
          <p:nvSpPr>
            <p:cNvPr id="38" name="圆角矩形 37"/>
            <p:cNvSpPr/>
            <p:nvPr/>
          </p:nvSpPr>
          <p:spPr>
            <a:xfrm>
              <a:off x="983437" y="635265"/>
              <a:ext cx="4129125" cy="9992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1032215" y="684043"/>
              <a:ext cx="4031569" cy="901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b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三 收益、成本和风险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9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核心产品需求</a:t>
            </a:r>
            <a:endParaRPr lang="zh-CN" altLang="en-US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个较完整的厨房产品功能包括三大功能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拍照搜索菜品，得知合适价钱</a:t>
            </a:r>
            <a:endParaRPr lang="en-US" altLang="zh-CN" sz="2800" b="1" dirty="0" smtClean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-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搜索菜谱，得知做菜的步骤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-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作品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集，让厨友们展示作品的平台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921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861</Words>
  <Application>Microsoft Office PowerPoint</Application>
  <PresentationFormat>全屏显示(4:3)</PresentationFormat>
  <Paragraphs>112</Paragraphs>
  <Slides>14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食价APP 商业需求文档 （BRD）</vt:lpstr>
      <vt:lpstr>PowerPoint 演示文稿</vt:lpstr>
      <vt:lpstr>行业现状（提案原因）    </vt:lpstr>
      <vt:lpstr>用户需求    </vt:lpstr>
      <vt:lpstr>市场状况（行业市场规模）   </vt:lpstr>
      <vt:lpstr>竞争格局</vt:lpstr>
      <vt:lpstr>竞争格局优势</vt:lpstr>
      <vt:lpstr>PowerPoint 演示文稿</vt:lpstr>
      <vt:lpstr>核心产品需求</vt:lpstr>
      <vt:lpstr>核心产品结构</vt:lpstr>
      <vt:lpstr>产品发展路线图</vt:lpstr>
      <vt:lpstr>PowerPoint 演示文稿</vt:lpstr>
      <vt:lpstr>客户端产品的项目成本估算（前6个月）</vt:lpstr>
      <vt:lpstr>食价APP 谢谢观看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商业需求文档</dc:title>
  <dc:creator>china</dc:creator>
  <cp:lastModifiedBy>china</cp:lastModifiedBy>
  <cp:revision>40</cp:revision>
  <dcterms:created xsi:type="dcterms:W3CDTF">2018-04-18T07:18:42Z</dcterms:created>
  <dcterms:modified xsi:type="dcterms:W3CDTF">2018-04-21T01:03:48Z</dcterms:modified>
</cp:coreProperties>
</file>