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4"/>
  </p:sldMasterIdLst>
  <p:notesMasterIdLst>
    <p:notesMasterId r:id="rId18"/>
  </p:notesMasterIdLst>
  <p:sldIdLst>
    <p:sldId id="256" r:id="rId5"/>
    <p:sldId id="320" r:id="rId6"/>
    <p:sldId id="321" r:id="rId7"/>
    <p:sldId id="322" r:id="rId8"/>
    <p:sldId id="328" r:id="rId9"/>
    <p:sldId id="335" r:id="rId10"/>
    <p:sldId id="336" r:id="rId11"/>
    <p:sldId id="339" r:id="rId12"/>
    <p:sldId id="340" r:id="rId13"/>
    <p:sldId id="331" r:id="rId14"/>
    <p:sldId id="332" r:id="rId15"/>
    <p:sldId id="333" r:id="rId16"/>
    <p:sldId id="33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  <p15:guide id="3" pos="23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488"/>
    <a:srgbClr val="DB67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8" autoAdjust="0"/>
    <p:restoredTop sz="72180" autoAdjust="0"/>
  </p:normalViewPr>
  <p:slideViewPr>
    <p:cSldViewPr snapToGrid="0">
      <p:cViewPr varScale="1">
        <p:scale>
          <a:sx n="77" d="100"/>
          <a:sy n="77" d="100"/>
        </p:scale>
        <p:origin x="186" y="84"/>
      </p:cViewPr>
      <p:guideLst>
        <p:guide orient="horz" pos="2158"/>
        <p:guide pos="3839"/>
        <p:guide pos="23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안녕하세요 오윤서 발표 시작하겠습니다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l" latinLnBrk="0"/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저는 빅데이터 기반 열공급망 탐지를 위한 딥러닝 모델 실험을 진행하였습니다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341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시스템 </a:t>
            </a:r>
            <a:r>
              <a:rPr lang="en-US" altLang="ko-KR" dirty="0"/>
              <a:t>workflow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 err="1"/>
              <a:t>전처리하는</a:t>
            </a:r>
            <a:r>
              <a:rPr lang="ko-KR" altLang="en-US" dirty="0"/>
              <a:t> 과정과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딥러닝 알고리즘을 사용하여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/>
              <a:t>정상과 이상을 구분하는 결과를 정확도로 확인합니다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66462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마지막 결과입니다</a:t>
            </a:r>
            <a:r>
              <a:rPr lang="en-US" altLang="ko-KR" dirty="0"/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인공 이상데이터를 생성한 후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각 딥러닝 모델을 통해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이상 감지의 정확도를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/>
              <a:t>번의 테스트에 걸쳐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평균과 분산을 확인하였습니다</a:t>
            </a:r>
            <a:r>
              <a:rPr lang="en-US" altLang="ko-KR" dirty="0"/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/>
          </a:p>
          <a:p>
            <a:r>
              <a:rPr lang="ko-KR" altLang="en-US" dirty="0"/>
              <a:t>보시는 바와 같이 </a:t>
            </a:r>
            <a:r>
              <a:rPr lang="en-US" altLang="ko-KR" dirty="0"/>
              <a:t>3</a:t>
            </a:r>
            <a:r>
              <a:rPr lang="ko-KR" altLang="en-US" dirty="0"/>
              <a:t>가지 모델이 비슷하게 이상 감지함을 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969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974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100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목표</a:t>
            </a:r>
            <a:r>
              <a:rPr lang="en-US" altLang="ko-KR" dirty="0"/>
              <a:t>, </a:t>
            </a:r>
            <a:r>
              <a:rPr lang="ko-KR" altLang="en-US" dirty="0"/>
              <a:t>시스템 환경</a:t>
            </a:r>
            <a:r>
              <a:rPr lang="en-US" altLang="ko-KR" dirty="0"/>
              <a:t>, </a:t>
            </a:r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참조 순으로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3246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B0604020202020204" pitchFamily="34" charset="0"/>
              <a:buNone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열 공급망은 중앙의 난방 기관에서 한 지역 내의 수용가에 온수나 증기를 보내는 열 공급 방식입니다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28600" indent="0">
              <a:buFont typeface="Arial" panose="020B0604020202020204" pitchFamily="34" charset="0"/>
              <a:buNone/>
            </a:pP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28600" indent="0">
              <a:buFont typeface="Arial" panose="020B0604020202020204" pitchFamily="34" charset="0"/>
              <a:buNone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이는 규모가 매우 크므로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 번 이상 상황이 발생하면 ★ 그 피해에 따른 경제적 손실이 막대합니다★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28600" indent="0">
              <a:buFont typeface="Arial" panose="020B0604020202020204" pitchFamily="34" charset="0"/>
              <a:buNone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혹한의 날씨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 </a:t>
            </a:r>
            <a:r>
              <a:rPr lang="ko-KR" altLang="en-US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수격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작용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(water hammer),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부품 노후화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밸브의 부식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노후 배관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등의 이유로 ★ 많은 고장이 발생합니다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28600" indent="0">
              <a:buFont typeface="Arial" panose="020B0604020202020204" pitchFamily="34" charset="0"/>
              <a:buNone/>
            </a:pP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28600" indent="0">
              <a:buFont typeface="Arial" panose="020B0604020202020204" pitchFamily="34" charset="0"/>
              <a:buNone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최근 ★ 대한민국 수도권의 ★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년 넘은 노후 배관 비율이 ★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26%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넘습니다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 marL="228600" indent="0">
              <a:buFont typeface="Arial" panose="020B0604020202020204" pitchFamily="34" charset="0"/>
              <a:buNone/>
            </a:pP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28600" indent="0">
              <a:buFont typeface="Arial" panose="020B0604020202020204" pitchFamily="34" charset="0"/>
              <a:buNone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그러나 ★ 빅데이터 기반 열 공급망의 고장을 사전에 감지하는 방법이 부족합니다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28600" indent="0">
              <a:buFont typeface="Arial" panose="020B0604020202020204" pitchFamily="34" charset="0"/>
              <a:buNone/>
            </a:pP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28600" indent="0">
              <a:buFont typeface="Arial" panose="020B0604020202020204" pitchFamily="34" charset="0"/>
              <a:buNone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이에 빅데이터 기반 열 공급망에서의 이상을 ★ 딥러닝 모델을 통해 사전에 감지하여 ★ 고장을 방지하는 것을 목표로 합니다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842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 환경입니다</a:t>
            </a:r>
            <a:r>
              <a:rPr lang="en-US" altLang="ko-KR" dirty="0"/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데이터셋은 한국지역난방공사 열판매량★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2014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년부터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2018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년까지 ★ 시간별 청주 데이터를 사용하였습니다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데이터셋의 형태는 아래 표와 같습니다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 err="1"/>
              <a:t>Gpu</a:t>
            </a:r>
            <a:r>
              <a:rPr lang="ko-KR" altLang="en-US" dirty="0"/>
              <a:t>는 </a:t>
            </a:r>
            <a:r>
              <a:rPr lang="en-US" altLang="ko-KR" dirty="0" err="1"/>
              <a:t>nvidia</a:t>
            </a:r>
            <a:r>
              <a:rPr lang="en-US" altLang="ko-KR" dirty="0"/>
              <a:t> </a:t>
            </a:r>
            <a:r>
              <a:rPr lang="en-US" altLang="ko-KR" dirty="0" err="1"/>
              <a:t>geforece</a:t>
            </a:r>
            <a:r>
              <a:rPr lang="en-US" altLang="ko-KR" dirty="0"/>
              <a:t> </a:t>
            </a:r>
            <a:r>
              <a:rPr lang="en-US" altLang="ko-KR" dirty="0" err="1"/>
              <a:t>rtx</a:t>
            </a:r>
            <a:r>
              <a:rPr lang="en-US" altLang="ko-KR" dirty="0"/>
              <a:t> 2080 </a:t>
            </a:r>
            <a:r>
              <a:rPr lang="en-US" altLang="ko-KR" dirty="0" err="1"/>
              <a:t>ti</a:t>
            </a:r>
            <a:r>
              <a:rPr lang="ko-KR" altLang="en-US" dirty="0" err="1"/>
              <a:t>를</a:t>
            </a:r>
            <a:r>
              <a:rPr lang="ko-KR" altLang="en-US" dirty="0"/>
              <a:t>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351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언어는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사용하였으며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 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파이참과 </a:t>
            </a:r>
            <a:r>
              <a:rPr lang="ko-KR" altLang="en-US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코랩에서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tensorflow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library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이용하여 실험하였습니다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753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시스템 아키텍처 입니다</a:t>
            </a:r>
            <a:r>
              <a:rPr lang="en-US" altLang="ko-KR" dirty="0"/>
              <a:t>.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/>
              <a:t>현재 가진 데이터는 정상데이터만 존재하기 때문에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한국지역난방공사 전체 데이터의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5%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인공 이상데이터로 대체하였습니다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위의 표와 같이 </a:t>
            </a:r>
            <a:r>
              <a:rPr lang="ko-KR" altLang="en-US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청주값과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이상값이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같으면 정상으로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</a:t>
            </a:r>
            <a:r>
              <a:rPr lang="ko-KR" altLang="en-US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레이블링되며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같지 않을 경우 이상으로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</a:t>
            </a:r>
            <a:r>
              <a:rPr lang="ko-KR" altLang="en-US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레이블링됩니다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데이터를 ★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24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시간의 주기와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12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시간의 간격으로 평균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최대값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최소값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분산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중앙값을 생성합니다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생성된 것은 모델의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input data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사용됩니다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048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시계열 데이터를 사용하였기 때문에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/>
              <a:t>일반적으로 많이 사용하는 </a:t>
            </a: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 err="1"/>
              <a:t>cnn</a:t>
            </a:r>
            <a:r>
              <a:rPr lang="ko-KR" altLang="en-US" dirty="0"/>
              <a:t>이 아닌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/>
              <a:t>1d-kernel </a:t>
            </a:r>
            <a:r>
              <a:rPr lang="en-US" altLang="ko-KR" dirty="0" err="1"/>
              <a:t>cnn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모델의 아키텍처는 아래와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9846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두번째 모델인 </a:t>
            </a:r>
            <a:r>
              <a:rPr lang="en-US" altLang="ko-KR" dirty="0" err="1"/>
              <a:t>lstm</a:t>
            </a:r>
            <a:r>
              <a:rPr lang="ko-KR" altLang="en-US" dirty="0"/>
              <a:t>은 </a:t>
            </a:r>
            <a:r>
              <a:rPr lang="en-US" altLang="ko-KR" dirty="0" err="1"/>
              <a:t>rnn</a:t>
            </a:r>
            <a:r>
              <a:rPr lang="ko-KR" altLang="en-US" dirty="0"/>
              <a:t>의 한 종류로</a:t>
            </a:r>
            <a:r>
              <a:rPr lang="en-US" altLang="ko-KR" dirty="0"/>
              <a:t>,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시계열 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데이터에서 가지고 있는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특유의 긴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sequence</a:t>
            </a:r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걸쳐 있는 패턴을 추출하는 데에 잘 작동하므로 사용하였습니다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endParaRPr lang="en-US" altLang="ko-KR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모델의 구조는 아래와 같습니다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2714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일반적 딥러닝 방법을 사용하여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/>
              <a:t>다른 모델과의 결과 비교를 위해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★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 err="1"/>
              <a:t>mlp</a:t>
            </a:r>
            <a:r>
              <a:rPr lang="en-US" altLang="ko-KR" dirty="0"/>
              <a:t> </a:t>
            </a:r>
            <a:r>
              <a:rPr lang="ko-KR" altLang="en-US" dirty="0"/>
              <a:t>모델을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ko-KR" altLang="en-US"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734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2133600"/>
            <a:ext cx="8361229" cy="988741"/>
          </a:xfrm>
        </p:spPr>
        <p:txBody>
          <a:bodyPr anchor="b">
            <a:noAutofit/>
          </a:bodyPr>
          <a:lstStyle>
            <a:lvl1pPr algn="ctr">
              <a:defRPr sz="4800" b="1" cap="all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5" name="그림 14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2844CF7A-666B-B740-AD2A-E15AD9974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5628" y="6466817"/>
            <a:ext cx="742602" cy="228862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0DE901DE-7A05-A949-BA1C-547567DD66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52338" y="6386905"/>
            <a:ext cx="2345083" cy="3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1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3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7380"/>
            <a:ext cx="9601200" cy="689517"/>
          </a:xfrm>
        </p:spPr>
        <p:txBody>
          <a:bodyPr>
            <a:normAutofit/>
          </a:bodyPr>
          <a:lstStyle>
            <a:lvl1pPr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5317"/>
            <a:ext cx="9601200" cy="4492083"/>
          </a:xfrm>
        </p:spPr>
        <p:txBody>
          <a:bodyPr/>
          <a:lstStyle>
            <a:lvl1pPr>
              <a:defRPr b="1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i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i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i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7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4107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9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42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6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그림 19" descr="텍스트, 클립아트, 표지판이(가) 표시된 사진&#10;&#10;자동 생성된 설명">
            <a:extLst>
              <a:ext uri="{FF2B5EF4-FFF2-40B4-BE49-F238E27FC236}">
                <a16:creationId xmlns:a16="http://schemas.microsoft.com/office/drawing/2014/main" id="{3078B20D-631C-044C-A720-BBF8152D57A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75628" y="6466817"/>
            <a:ext cx="742602" cy="228862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25A7281-55F7-CA4C-AC1E-CE8C4E6A66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52338" y="6386905"/>
            <a:ext cx="2345083" cy="3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1110690@sj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44420/openapi.d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dakyeong.tistory.com/entry/Deep-Learning-for-Time-Series-Forecasting-kaggle" TargetMode="External"/><Relationship Id="rId4" Type="http://schemas.openxmlformats.org/officeDocument/2006/relationships/hyperlink" Target="https://www.semanticscholar.org/paper/Time-Series-Anomaly-Detection-Using-Convolutional-Wen-Keyes/0017aeb0c049a383d962399d26100ec2bf5cc7c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679905" y="4261079"/>
            <a:ext cx="6831673" cy="1086237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학번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이름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21110690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오윤서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Email :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  <a:hlinkClick r:id="rId3"/>
              </a:rPr>
              <a:t>21110690@sju.ac.kr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lvl="0">
              <a:defRPr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Deep Learning Project Proposal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50FF0-331B-4142-8D46-B213E052D1CA}"/>
              </a:ext>
            </a:extLst>
          </p:cNvPr>
          <p:cNvSpPr txBox="1"/>
          <p:nvPr/>
        </p:nvSpPr>
        <p:spPr>
          <a:xfrm>
            <a:off x="1877310" y="1828800"/>
            <a:ext cx="843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Deep Learning Model Experiment for Anomaly Detection of Heat Supply Chain based on Big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F2271-6634-4D05-A9BB-DC860FBF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/>
              </a:rPr>
              <a:t>System Workflow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0CF6DD76-5FD7-525E-989D-B8F17782388E}"/>
              </a:ext>
            </a:extLst>
          </p:cNvPr>
          <p:cNvSpPr/>
          <p:nvPr/>
        </p:nvSpPr>
        <p:spPr>
          <a:xfrm>
            <a:off x="4111422" y="1572053"/>
            <a:ext cx="1652530" cy="51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한국지역난방공사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6D752D5-B00B-200B-A9BA-BC27A34B27B0}"/>
              </a:ext>
            </a:extLst>
          </p:cNvPr>
          <p:cNvSpPr/>
          <p:nvPr/>
        </p:nvSpPr>
        <p:spPr>
          <a:xfrm>
            <a:off x="7280251" y="2830682"/>
            <a:ext cx="1652530" cy="51324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Label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0D86B52-5B2E-49E9-BF3D-D583CF96F830}"/>
              </a:ext>
            </a:extLst>
          </p:cNvPr>
          <p:cNvSpPr/>
          <p:nvPr/>
        </p:nvSpPr>
        <p:spPr>
          <a:xfrm>
            <a:off x="5388602" y="2843972"/>
            <a:ext cx="1652530" cy="51324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Mean, Max, Min, Variance, Median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D9615A8-8CD2-5064-6D72-7CD53B0C4C6A}"/>
              </a:ext>
            </a:extLst>
          </p:cNvPr>
          <p:cNvSpPr/>
          <p:nvPr/>
        </p:nvSpPr>
        <p:spPr>
          <a:xfrm>
            <a:off x="5323627" y="3609103"/>
            <a:ext cx="1768941" cy="5132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Normalization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C3F758CF-0C06-664B-9732-6A08606A2737}"/>
              </a:ext>
            </a:extLst>
          </p:cNvPr>
          <p:cNvSpPr/>
          <p:nvPr/>
        </p:nvSpPr>
        <p:spPr>
          <a:xfrm>
            <a:off x="5403016" y="6369533"/>
            <a:ext cx="1652530" cy="374259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경기천년제목 Medium" panose="02020603020101020101"/>
              </a:rPr>
              <a:t>정상</a:t>
            </a:r>
            <a:r>
              <a:rPr lang="en-US" altLang="ko-KR" dirty="0">
                <a:ea typeface="경기천년제목 Medium" panose="02020603020101020101"/>
              </a:rPr>
              <a:t>/</a:t>
            </a:r>
            <a:r>
              <a:rPr lang="ko-KR" altLang="en-US" dirty="0">
                <a:ea typeface="경기천년제목 Medium" panose="02020603020101020101"/>
              </a:rPr>
              <a:t>이상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36343961-9E51-6E99-84F3-F5E74894053C}"/>
              </a:ext>
            </a:extLst>
          </p:cNvPr>
          <p:cNvSpPr/>
          <p:nvPr/>
        </p:nvSpPr>
        <p:spPr>
          <a:xfrm>
            <a:off x="6312959" y="1572052"/>
            <a:ext cx="1652530" cy="51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경기천년제목 Medium" panose="02020603020101020101"/>
              </a:rPr>
              <a:t>인공 이상데이터 생성</a:t>
            </a: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77B8DCA-C90A-4FA2-6A7A-FCD1A492E3E2}"/>
              </a:ext>
            </a:extLst>
          </p:cNvPr>
          <p:cNvSpPr/>
          <p:nvPr/>
        </p:nvSpPr>
        <p:spPr>
          <a:xfrm>
            <a:off x="4105281" y="4897911"/>
            <a:ext cx="1403999" cy="51324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1D-kernel CNN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2C79AA71-5752-9678-4DDA-A32FE3D4DA40}"/>
              </a:ext>
            </a:extLst>
          </p:cNvPr>
          <p:cNvSpPr/>
          <p:nvPr/>
        </p:nvSpPr>
        <p:spPr>
          <a:xfrm>
            <a:off x="5527281" y="4895206"/>
            <a:ext cx="1404000" cy="51324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LSTM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53890D1A-0F7D-4295-95A9-92A9460E9DDA}"/>
              </a:ext>
            </a:extLst>
          </p:cNvPr>
          <p:cNvSpPr/>
          <p:nvPr/>
        </p:nvSpPr>
        <p:spPr>
          <a:xfrm>
            <a:off x="6931280" y="4895206"/>
            <a:ext cx="1404000" cy="513247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MLP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11C7E511-CC96-8349-2974-C682B82E79FA}"/>
              </a:ext>
            </a:extLst>
          </p:cNvPr>
          <p:cNvCxnSpPr>
            <a:cxnSpLocks/>
            <a:stCxn id="263" idx="2"/>
          </p:cNvCxnSpPr>
          <p:nvPr/>
        </p:nvCxnSpPr>
        <p:spPr>
          <a:xfrm>
            <a:off x="7139224" y="2085299"/>
            <a:ext cx="0" cy="225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437DA262-5C80-5C77-E516-73D787EF8F9F}"/>
              </a:ext>
            </a:extLst>
          </p:cNvPr>
          <p:cNvCxnSpPr>
            <a:cxnSpLocks/>
            <a:stCxn id="252" idx="0"/>
            <a:endCxn id="253" idx="0"/>
          </p:cNvCxnSpPr>
          <p:nvPr/>
        </p:nvCxnSpPr>
        <p:spPr>
          <a:xfrm rot="16200000" flipH="1">
            <a:off x="7160690" y="1619303"/>
            <a:ext cx="1" cy="1891649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A12512E3-E6B9-2EBD-943B-BDB82CC38EE2}"/>
              </a:ext>
            </a:extLst>
          </p:cNvPr>
          <p:cNvCxnSpPr>
            <a:cxnSpLocks/>
          </p:cNvCxnSpPr>
          <p:nvPr/>
        </p:nvCxnSpPr>
        <p:spPr>
          <a:xfrm>
            <a:off x="6230056" y="3357219"/>
            <a:ext cx="0" cy="2788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D5483BF2-E23F-A9BE-260D-2EE65341D8F9}"/>
              </a:ext>
            </a:extLst>
          </p:cNvPr>
          <p:cNvCxnSpPr>
            <a:cxnSpLocks/>
            <a:stCxn id="243" idx="3"/>
            <a:endCxn id="263" idx="1"/>
          </p:cNvCxnSpPr>
          <p:nvPr/>
        </p:nvCxnSpPr>
        <p:spPr>
          <a:xfrm flipV="1">
            <a:off x="5763952" y="1828676"/>
            <a:ext cx="54900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448379CF-EE32-0428-B74E-55AF3E135DE6}"/>
              </a:ext>
            </a:extLst>
          </p:cNvPr>
          <p:cNvCxnSpPr>
            <a:cxnSpLocks/>
            <a:stCxn id="256" idx="2"/>
            <a:endCxn id="259" idx="0"/>
          </p:cNvCxnSpPr>
          <p:nvPr/>
        </p:nvCxnSpPr>
        <p:spPr>
          <a:xfrm>
            <a:off x="6208098" y="4122350"/>
            <a:ext cx="6768" cy="502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사각형: 둥근 모서리 287">
            <a:extLst>
              <a:ext uri="{FF2B5EF4-FFF2-40B4-BE49-F238E27FC236}">
                <a16:creationId xmlns:a16="http://schemas.microsoft.com/office/drawing/2014/main" id="{2C933414-1EE6-93C8-C2AD-8A759D957927}"/>
              </a:ext>
            </a:extLst>
          </p:cNvPr>
          <p:cNvSpPr/>
          <p:nvPr/>
        </p:nvSpPr>
        <p:spPr>
          <a:xfrm>
            <a:off x="3914531" y="1424201"/>
            <a:ext cx="5367084" cy="2812961"/>
          </a:xfrm>
          <a:prstGeom prst="roundRect">
            <a:avLst>
              <a:gd name="adj" fmla="val 7154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경기천년제목 Medium" panose="02020603020101020101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65AE2002-B234-BA93-69FE-03A3D9B73DE6}"/>
              </a:ext>
            </a:extLst>
          </p:cNvPr>
          <p:cNvCxnSpPr>
            <a:cxnSpLocks/>
            <a:stCxn id="265" idx="2"/>
            <a:endCxn id="261" idx="0"/>
          </p:cNvCxnSpPr>
          <p:nvPr/>
        </p:nvCxnSpPr>
        <p:spPr>
          <a:xfrm>
            <a:off x="6229281" y="5408453"/>
            <a:ext cx="0" cy="527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연결선: 꺾임 297">
            <a:extLst>
              <a:ext uri="{FF2B5EF4-FFF2-40B4-BE49-F238E27FC236}">
                <a16:creationId xmlns:a16="http://schemas.microsoft.com/office/drawing/2014/main" id="{05139D50-36F5-1085-358A-86E28E6CC6B7}"/>
              </a:ext>
            </a:extLst>
          </p:cNvPr>
          <p:cNvCxnSpPr>
            <a:cxnSpLocks/>
            <a:stCxn id="253" idx="3"/>
          </p:cNvCxnSpPr>
          <p:nvPr/>
        </p:nvCxnSpPr>
        <p:spPr>
          <a:xfrm flipH="1">
            <a:off x="6196057" y="2716631"/>
            <a:ext cx="2736724" cy="1622082"/>
          </a:xfrm>
          <a:prstGeom prst="bentConnector3">
            <a:avLst>
              <a:gd name="adj1" fmla="val -257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화살표: 오른쪽 306">
            <a:extLst>
              <a:ext uri="{FF2B5EF4-FFF2-40B4-BE49-F238E27FC236}">
                <a16:creationId xmlns:a16="http://schemas.microsoft.com/office/drawing/2014/main" id="{0417DBA1-BAA8-5BFE-1C3C-45A4EF946B29}"/>
              </a:ext>
            </a:extLst>
          </p:cNvPr>
          <p:cNvSpPr/>
          <p:nvPr/>
        </p:nvSpPr>
        <p:spPr>
          <a:xfrm>
            <a:off x="1135781" y="2265830"/>
            <a:ext cx="2016000" cy="1230811"/>
          </a:xfrm>
          <a:prstGeom prst="rightArrow">
            <a:avLst>
              <a:gd name="adj1" fmla="val 50000"/>
              <a:gd name="adj2" fmla="val 36312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 pre-processing</a:t>
            </a:r>
            <a:endParaRPr lang="ko-KR" altLang="en-US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09" name="화살표: 오른쪽 308">
            <a:extLst>
              <a:ext uri="{FF2B5EF4-FFF2-40B4-BE49-F238E27FC236}">
                <a16:creationId xmlns:a16="http://schemas.microsoft.com/office/drawing/2014/main" id="{04CBCDEF-0BE0-B16E-AC3D-2CCA69B8B352}"/>
              </a:ext>
            </a:extLst>
          </p:cNvPr>
          <p:cNvSpPr/>
          <p:nvPr/>
        </p:nvSpPr>
        <p:spPr>
          <a:xfrm>
            <a:off x="1135781" y="4336048"/>
            <a:ext cx="2016000" cy="1230812"/>
          </a:xfrm>
          <a:prstGeom prst="rightArrow">
            <a:avLst>
              <a:gd name="adj1" fmla="val 50000"/>
              <a:gd name="adj2" fmla="val 35486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Deep Learning Algorithm</a:t>
            </a:r>
            <a:endParaRPr lang="ko-KR" altLang="en-US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9610450-88B0-CA25-AF02-87442ABC723E}"/>
              </a:ext>
            </a:extLst>
          </p:cNvPr>
          <p:cNvSpPr/>
          <p:nvPr/>
        </p:nvSpPr>
        <p:spPr>
          <a:xfrm>
            <a:off x="5388602" y="2565127"/>
            <a:ext cx="1652530" cy="29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Input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F959023D-9C0C-9C8B-ACE3-D78AB2DFC3A7}"/>
              </a:ext>
            </a:extLst>
          </p:cNvPr>
          <p:cNvSpPr/>
          <p:nvPr/>
        </p:nvSpPr>
        <p:spPr>
          <a:xfrm>
            <a:off x="7280251" y="2565128"/>
            <a:ext cx="1652530" cy="303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Target Data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7F1A7A6-ABA9-047B-9632-12F2A53FD300}"/>
              </a:ext>
            </a:extLst>
          </p:cNvPr>
          <p:cNvSpPr/>
          <p:nvPr/>
        </p:nvSpPr>
        <p:spPr>
          <a:xfrm>
            <a:off x="4090866" y="4624763"/>
            <a:ext cx="4248000" cy="29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Model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59B3B262-B9AB-A0F2-70CD-22C2EA113A6A}"/>
              </a:ext>
            </a:extLst>
          </p:cNvPr>
          <p:cNvSpPr/>
          <p:nvPr/>
        </p:nvSpPr>
        <p:spPr>
          <a:xfrm>
            <a:off x="5403016" y="5935650"/>
            <a:ext cx="1652530" cy="452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Anomaly Detection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CE6AA71D-8B29-5734-DDB4-09B186E26A07}"/>
              </a:ext>
            </a:extLst>
          </p:cNvPr>
          <p:cNvSpPr/>
          <p:nvPr/>
        </p:nvSpPr>
        <p:spPr>
          <a:xfrm>
            <a:off x="1135781" y="5840222"/>
            <a:ext cx="2016000" cy="1058622"/>
          </a:xfrm>
          <a:prstGeom prst="rightArrow">
            <a:avLst>
              <a:gd name="adj1" fmla="val 50000"/>
              <a:gd name="adj2" fmla="val 35486"/>
            </a:avLst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Result</a:t>
            </a:r>
            <a:endParaRPr lang="ko-KR" altLang="en-US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35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247B-553F-40FB-B1DB-BBB1DF1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altLang="ko-KR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Result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1BA901F-DD6A-2655-2326-F0A70271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317"/>
            <a:ext cx="9601200" cy="480001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가지 모델의 결과 비교</a:t>
            </a:r>
            <a:endParaRPr lang="en-US" altLang="ko-KR" sz="2400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800100" lvl="4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총 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100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번의 테스트 시행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4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인공 이상데이터를 생성한 후 여러가지 딥러닝 모델을 통해 이상 감지의 정확도를 확인함</a:t>
            </a:r>
            <a:endParaRPr lang="en-US" altLang="ko-KR" sz="2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800100" lvl="4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가지 모델이 비슷한 결과를 냄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5394834-37D9-B4E6-53D7-F928AF407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64284"/>
              </p:ext>
            </p:extLst>
          </p:nvPr>
        </p:nvGraphicFramePr>
        <p:xfrm>
          <a:off x="1818640" y="3990493"/>
          <a:ext cx="9001760" cy="15610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6447">
                  <a:extLst>
                    <a:ext uri="{9D8B030D-6E8A-4147-A177-3AD203B41FA5}">
                      <a16:colId xmlns:a16="http://schemas.microsoft.com/office/drawing/2014/main" val="1728843835"/>
                    </a:ext>
                  </a:extLst>
                </a:gridCol>
                <a:gridCol w="1314257">
                  <a:extLst>
                    <a:ext uri="{9D8B030D-6E8A-4147-A177-3AD203B41FA5}">
                      <a16:colId xmlns:a16="http://schemas.microsoft.com/office/drawing/2014/main" val="988483923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2523701971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151840207"/>
                    </a:ext>
                  </a:extLst>
                </a:gridCol>
                <a:gridCol w="1800352">
                  <a:extLst>
                    <a:ext uri="{9D8B030D-6E8A-4147-A177-3AD203B41FA5}">
                      <a16:colId xmlns:a16="http://schemas.microsoft.com/office/drawing/2014/main" val="2692668687"/>
                    </a:ext>
                  </a:extLst>
                </a:gridCol>
              </a:tblGrid>
              <a:tr h="723149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Model</a:t>
                      </a:r>
                    </a:p>
                    <a:p>
                      <a:pPr algn="l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Accuracy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1D-kernel CNN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LSTM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MLP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604480"/>
                  </a:ext>
                </a:extLst>
              </a:tr>
              <a:tr h="4189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Test Accuracy(%)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Average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78.695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80.018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79.125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903144"/>
                  </a:ext>
                </a:extLst>
              </a:tr>
              <a:tr h="4189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Variance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4.961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2.367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0.6945</a:t>
                      </a:r>
                      <a:endParaRPr lang="ko-KR" altLang="en-US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05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43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247B-553F-40FB-B1DB-BBB1DF1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Reference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6B1CC-C692-4DB6-A8E4-30B12AF2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en-US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한국지역난방 열생산량 정보 데이터</a:t>
            </a: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  <a:hlinkClick r:id="rId3"/>
              </a:rPr>
              <a:t>https://www.data.go.kr/data/15044420/openapi.do</a:t>
            </a: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400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[Time series CNN Anomaly Detection </a:t>
            </a:r>
            <a:r>
              <a:rPr lang="en-US" altLang="ko-KR" sz="2400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img</a:t>
            </a: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</a:t>
            </a:r>
          </a:p>
          <a:p>
            <a:pPr marL="0" indent="0">
              <a:buNone/>
            </a:pP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  <a:hlinkClick r:id="rId4"/>
              </a:rPr>
              <a:t>https://www.semanticscholar.org/paper/Time-Series-Anomaly-Detection-Using-Convolutional-Wen-Keyes/0017aeb0c049a383d962399d26100ec2bf5cc7c7</a:t>
            </a: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400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[Deep Learning for Time Series]</a:t>
            </a:r>
          </a:p>
          <a:p>
            <a:pPr marL="0" indent="0">
              <a:buNone/>
            </a:pP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  <a:hlinkClick r:id="rId5"/>
              </a:rPr>
              <a:t>https://leedakyeong.tistory.com/entry/Deep-Learning-for-Time-Series-Forecasting-kaggle</a:t>
            </a:r>
            <a:r>
              <a:rPr lang="en-US" altLang="ko-KR" sz="24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marL="0" indent="0">
              <a:buNone/>
            </a:pPr>
            <a:endParaRPr lang="ko-KR" altLang="en-US" sz="2400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43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A34A2-27C6-4B19-8B26-BAB060CE7905}"/>
              </a:ext>
            </a:extLst>
          </p:cNvPr>
          <p:cNvSpPr txBox="1"/>
          <p:nvPr/>
        </p:nvSpPr>
        <p:spPr>
          <a:xfrm>
            <a:off x="2700528" y="2921168"/>
            <a:ext cx="6790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Thank You</a:t>
            </a:r>
            <a:endParaRPr lang="ko-KR" altLang="en-US" sz="60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74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884B6-485E-445C-A221-9D62FC8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1989D-ABE5-4110-AFD6-6F8561E5D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altLang="ko-KR" sz="28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Goal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sz="28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Environment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sz="28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Architecture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sz="28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Result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ko-KR" sz="2800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96771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F2271-6634-4D05-A9BB-DC860FBF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Goal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3CEB8-CE4A-474C-9287-152ABFDC6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열 공급망은 중앙의 난방 기관에서 한 지역 내의 수용가에 온수나 증기를 보내는 열 공급 방식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규모가 매우 크므로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 번 이상상황이 발생하면 그 피해에 따른 경제적 손실이 막대함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혹한의 날씨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수격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작용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(water hammer),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부품 노후화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밸브의 부식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노후 배관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등의 이유로 많은 고장이 발생함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최근 대한민국 수도권의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년 넘은 노후 배관 비율이 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26%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넘음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그러나 빅데이터 기반 열 공급망의 고장을 사전에 감지하는 방법이 부족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빅데이터 기반 열 공급망에서의 이상을 딥러닝 모델을 통해 사전에 감지하여 고장을 방지하는 것을 목표로 함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0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485CE3-3E60-4A95-FA95-FEE7D91956A1}"/>
              </a:ext>
            </a:extLst>
          </p:cNvPr>
          <p:cNvSpPr txBox="1"/>
          <p:nvPr/>
        </p:nvSpPr>
        <p:spPr>
          <a:xfrm>
            <a:off x="6662928" y="5894832"/>
            <a:ext cx="4066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▲ Dataset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형태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F3247B-553F-40FB-B1DB-BBB1DF1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Environment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6B1CC-C692-4DB6-A8E4-30B12AF2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Dataset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한국지역난방공사 열판매량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(2014_2018 </a:t>
            </a:r>
            <a:r>
              <a:rPr lang="ko-KR" altLang="en-US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시간별 청주 데이터</a:t>
            </a: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sz="2400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Preference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Intel® Core™ i5-10400 CPU 2.90GHz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b="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NVIDIA GeForce RTX 2080 </a:t>
            </a:r>
            <a:r>
              <a:rPr lang="en-US" altLang="ko-KR" b="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Ti</a:t>
            </a:r>
            <a:endParaRPr lang="en-US" altLang="ko-KR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2400" b="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FEE91FCD-F00E-873C-C888-833018BA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39197"/>
              </p:ext>
            </p:extLst>
          </p:nvPr>
        </p:nvGraphicFramePr>
        <p:xfrm>
          <a:off x="6662928" y="3767554"/>
          <a:ext cx="5205984" cy="218883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1496">
                  <a:extLst>
                    <a:ext uri="{9D8B030D-6E8A-4147-A177-3AD203B41FA5}">
                      <a16:colId xmlns:a16="http://schemas.microsoft.com/office/drawing/2014/main" val="3733605121"/>
                    </a:ext>
                  </a:extLst>
                </a:gridCol>
                <a:gridCol w="1301496">
                  <a:extLst>
                    <a:ext uri="{9D8B030D-6E8A-4147-A177-3AD203B41FA5}">
                      <a16:colId xmlns:a16="http://schemas.microsoft.com/office/drawing/2014/main" val="2844099982"/>
                    </a:ext>
                  </a:extLst>
                </a:gridCol>
                <a:gridCol w="1301496">
                  <a:extLst>
                    <a:ext uri="{9D8B030D-6E8A-4147-A177-3AD203B41FA5}">
                      <a16:colId xmlns:a16="http://schemas.microsoft.com/office/drawing/2014/main" val="3688610380"/>
                    </a:ext>
                  </a:extLst>
                </a:gridCol>
                <a:gridCol w="1301496">
                  <a:extLst>
                    <a:ext uri="{9D8B030D-6E8A-4147-A177-3AD203B41FA5}">
                      <a16:colId xmlns:a16="http://schemas.microsoft.com/office/drawing/2014/main" val="408262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Cheongju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863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01/01/2014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461236"/>
                  </a:ext>
                </a:extLst>
              </a:tr>
              <a:tr h="3346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01/01/2014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263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01/01/2014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822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01/01/2014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64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01/01/2014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293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45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247B-553F-40FB-B1DB-BBB1DF1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Environment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6B1CC-C692-4DB6-A8E4-30B12AF2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317"/>
            <a:ext cx="9601200" cy="497530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Library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400" b="0" dirty="0" err="1"/>
              <a:t>keras</a:t>
            </a:r>
            <a:endParaRPr lang="en-US" altLang="ko-KR" sz="2400" b="0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400" b="0" dirty="0" err="1"/>
              <a:t>Tensorflow</a:t>
            </a:r>
            <a:endParaRPr lang="en-US" altLang="ko-KR" sz="2400" b="0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400" b="0" dirty="0" err="1"/>
              <a:t>Sklearn</a:t>
            </a:r>
            <a:endParaRPr lang="en-US" altLang="ko-KR" sz="2400" b="0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400" b="0" dirty="0"/>
              <a:t>…</a:t>
            </a:r>
          </a:p>
          <a:p>
            <a:pPr marL="0" indent="0">
              <a:buNone/>
            </a:pPr>
            <a:endParaRPr lang="en-US" altLang="ko-KR" sz="24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Programming Language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400" b="0" dirty="0"/>
              <a:t>Python 3.x</a:t>
            </a:r>
          </a:p>
          <a:p>
            <a:pPr>
              <a:buFont typeface="맑은 고딕" panose="020B0503020000020004" pitchFamily="50" charset="-127"/>
              <a:buChar char="–"/>
            </a:pPr>
            <a:endParaRPr lang="en-US" altLang="ko-KR" sz="24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/>
              <a:t>IDE</a:t>
            </a:r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400" b="0" dirty="0" err="1"/>
              <a:t>Pycharm</a:t>
            </a:r>
            <a:endParaRPr lang="en-US" altLang="ko-KR" sz="2400" b="0" dirty="0"/>
          </a:p>
          <a:p>
            <a:pPr>
              <a:buFont typeface="맑은 고딕" panose="020B0503020000020004" pitchFamily="50" charset="-127"/>
              <a:buChar char="–"/>
            </a:pPr>
            <a:r>
              <a:rPr lang="en-US" altLang="ko-KR" sz="2400" b="0" dirty="0" err="1"/>
              <a:t>Colab</a:t>
            </a:r>
            <a:r>
              <a:rPr lang="en-US" altLang="ko-KR" sz="2400" b="0" dirty="0"/>
              <a:t>-google</a:t>
            </a:r>
          </a:p>
        </p:txBody>
      </p:sp>
      <p:pic>
        <p:nvPicPr>
          <p:cNvPr id="1034" name="Picture 10" descr="Colaboratory에 오신 것을 환영합니다 - Colaboratory">
            <a:extLst>
              <a:ext uri="{FF2B5EF4-FFF2-40B4-BE49-F238E27FC236}">
                <a16:creationId xmlns:a16="http://schemas.microsoft.com/office/drawing/2014/main" id="{8E5EA751-C3C7-48B9-0EBB-AAE0A91F7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260" y="300618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] Pycharm에서 unittest 사용해보기!">
            <a:extLst>
              <a:ext uri="{FF2B5EF4-FFF2-40B4-BE49-F238E27FC236}">
                <a16:creationId xmlns:a16="http://schemas.microsoft.com/office/drawing/2014/main" id="{56C517F2-8EF6-A53F-5E0B-0239F453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33" y="4244433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ikit-learn - 실전코딩">
            <a:extLst>
              <a:ext uri="{FF2B5EF4-FFF2-40B4-BE49-F238E27FC236}">
                <a16:creationId xmlns:a16="http://schemas.microsoft.com/office/drawing/2014/main" id="{D0CD970A-2868-B233-850D-E95F9361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775" y="1544945"/>
            <a:ext cx="2736000" cy="147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A95D941-2AE9-96E2-3B36-0581D876F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533" y="2721716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8D876931-6E07-B3CE-32A5-AE90E808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00" y="1438437"/>
            <a:ext cx="2880000" cy="96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6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247B-553F-40FB-B1DB-BBB1DF1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Architecture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54DFCC03-18DF-77FD-C5CA-11BF7AB82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55525"/>
              </p:ext>
            </p:extLst>
          </p:nvPr>
        </p:nvGraphicFramePr>
        <p:xfrm>
          <a:off x="1554625" y="1744021"/>
          <a:ext cx="6376997" cy="19205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5856">
                  <a:extLst>
                    <a:ext uri="{9D8B030D-6E8A-4147-A177-3AD203B41FA5}">
                      <a16:colId xmlns:a16="http://schemas.microsoft.com/office/drawing/2014/main" val="4120016018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22400578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252934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115273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51321253"/>
                    </a:ext>
                  </a:extLst>
                </a:gridCol>
              </a:tblGrid>
              <a:tr h="320096">
                <a:tc>
                  <a:txBody>
                    <a:bodyPr/>
                    <a:lstStyle/>
                    <a:p>
                      <a:pPr algn="r" fontAlgn="ctr"/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Cheongju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Anomaly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Label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4807812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2014-01-04 18:00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2386039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2014-01-04 19:00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0333405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2014-01-04 20:00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486759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2014-01-04 21:00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456980"/>
                  </a:ext>
                </a:extLst>
              </a:tr>
              <a:tr h="32009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2014-01-04 22:00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238.5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54430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71F793C-D110-EBA7-9EC0-E4084EA3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54745"/>
              </p:ext>
            </p:extLst>
          </p:nvPr>
        </p:nvGraphicFramePr>
        <p:xfrm>
          <a:off x="6789058" y="1744021"/>
          <a:ext cx="1142564" cy="1920578"/>
        </p:xfrm>
        <a:graphic>
          <a:graphicData uri="http://schemas.openxmlformats.org/drawingml/2006/table">
            <a:tbl>
              <a:tblPr/>
              <a:tblGrid>
                <a:gridCol w="1142564">
                  <a:extLst>
                    <a:ext uri="{9D8B030D-6E8A-4147-A177-3AD203B41FA5}">
                      <a16:colId xmlns:a16="http://schemas.microsoft.com/office/drawing/2014/main" val="3447896273"/>
                    </a:ext>
                  </a:extLst>
                </a:gridCol>
              </a:tblGrid>
              <a:tr h="19205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148"/>
                  </a:ext>
                </a:extLst>
              </a:tr>
            </a:tbl>
          </a:graphicData>
        </a:graphic>
      </p:graphicFrame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39F5EF7D-C639-65D4-16B0-9C6FE05E78C9}"/>
              </a:ext>
            </a:extLst>
          </p:cNvPr>
          <p:cNvSpPr/>
          <p:nvPr/>
        </p:nvSpPr>
        <p:spPr>
          <a:xfrm>
            <a:off x="8289109" y="1656750"/>
            <a:ext cx="3854123" cy="1597829"/>
          </a:xfrm>
          <a:prstGeom prst="wedgeEllipseCallout">
            <a:avLst>
              <a:gd name="adj1" fmla="val -53566"/>
              <a:gd name="adj2" fmla="val 61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lphaLcPeriod"/>
            </a:pP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Cheongju != Anomaly,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이상이므로 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‘1’</a:t>
            </a:r>
          </a:p>
          <a:p>
            <a:pPr marL="342900" indent="-342900">
              <a:buFont typeface="+mj-lt"/>
              <a:buAutoNum type="alphaLcPeriod"/>
            </a:pP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Cheongju == Anomaly,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정상이므로 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‘0’</a:t>
            </a:r>
            <a:endParaRPr lang="ko-KR" altLang="en-US" sz="16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4B95E826-6311-D1C6-2BD6-934A5FCA2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22081"/>
              </p:ext>
            </p:extLst>
          </p:nvPr>
        </p:nvGraphicFramePr>
        <p:xfrm>
          <a:off x="1566813" y="4617460"/>
          <a:ext cx="6377000" cy="17839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1000">
                  <a:extLst>
                    <a:ext uri="{9D8B030D-6E8A-4147-A177-3AD203B41FA5}">
                      <a16:colId xmlns:a16="http://schemas.microsoft.com/office/drawing/2014/main" val="652760861"/>
                    </a:ext>
                  </a:extLst>
                </a:gridCol>
                <a:gridCol w="911000">
                  <a:extLst>
                    <a:ext uri="{9D8B030D-6E8A-4147-A177-3AD203B41FA5}">
                      <a16:colId xmlns:a16="http://schemas.microsoft.com/office/drawing/2014/main" val="3723852945"/>
                    </a:ext>
                  </a:extLst>
                </a:gridCol>
                <a:gridCol w="911000">
                  <a:extLst>
                    <a:ext uri="{9D8B030D-6E8A-4147-A177-3AD203B41FA5}">
                      <a16:colId xmlns:a16="http://schemas.microsoft.com/office/drawing/2014/main" val="3492428062"/>
                    </a:ext>
                  </a:extLst>
                </a:gridCol>
                <a:gridCol w="911000">
                  <a:extLst>
                    <a:ext uri="{9D8B030D-6E8A-4147-A177-3AD203B41FA5}">
                      <a16:colId xmlns:a16="http://schemas.microsoft.com/office/drawing/2014/main" val="111185337"/>
                    </a:ext>
                  </a:extLst>
                </a:gridCol>
                <a:gridCol w="911000">
                  <a:extLst>
                    <a:ext uri="{9D8B030D-6E8A-4147-A177-3AD203B41FA5}">
                      <a16:colId xmlns:a16="http://schemas.microsoft.com/office/drawing/2014/main" val="2066726637"/>
                    </a:ext>
                  </a:extLst>
                </a:gridCol>
                <a:gridCol w="911000">
                  <a:extLst>
                    <a:ext uri="{9D8B030D-6E8A-4147-A177-3AD203B41FA5}">
                      <a16:colId xmlns:a16="http://schemas.microsoft.com/office/drawing/2014/main" val="2891573675"/>
                    </a:ext>
                  </a:extLst>
                </a:gridCol>
                <a:gridCol w="911000">
                  <a:extLst>
                    <a:ext uri="{9D8B030D-6E8A-4147-A177-3AD203B41FA5}">
                      <a16:colId xmlns:a16="http://schemas.microsoft.com/office/drawing/2014/main" val="3812048581"/>
                    </a:ext>
                  </a:extLst>
                </a:gridCol>
              </a:tblGrid>
              <a:tr h="297325">
                <a:tc>
                  <a:txBody>
                    <a:bodyPr/>
                    <a:lstStyle/>
                    <a:p>
                      <a:pPr algn="r" fontAlgn="ctr"/>
                      <a:endParaRPr lang="ko-KR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Mean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Min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Max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Variance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Median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Label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0390973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146.4167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1509.993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0849201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142.1667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1555.971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1424794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137.0833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1414.08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9395557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130.2917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739.5199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537910"/>
                  </a:ext>
                </a:extLst>
              </a:tr>
              <a:tr h="29732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115.856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24.544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929.2914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5920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46505A-6B9C-9836-E9F5-D3EA425915BB}"/>
              </a:ext>
            </a:extLst>
          </p:cNvPr>
          <p:cNvSpPr txBox="1"/>
          <p:nvPr/>
        </p:nvSpPr>
        <p:spPr>
          <a:xfrm>
            <a:off x="1554625" y="1196897"/>
            <a:ext cx="991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한국지역난방공사 전체 데이터의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5%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인공 이상데이터로 대체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09846-FD3B-0E22-836E-9EC614147F20}"/>
              </a:ext>
            </a:extLst>
          </p:cNvPr>
          <p:cNvSpPr txBox="1"/>
          <p:nvPr/>
        </p:nvSpPr>
        <p:spPr>
          <a:xfrm>
            <a:off x="1554625" y="3716244"/>
            <a:ext cx="9796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24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시간의 주기와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12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시간의 간격으로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[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평균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최대값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최소값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분산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중앙값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]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생성 → 모델의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Input Data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사용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551622A-A63E-902C-6273-CD0C33E07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84080"/>
              </p:ext>
            </p:extLst>
          </p:nvPr>
        </p:nvGraphicFramePr>
        <p:xfrm>
          <a:off x="2479185" y="4617460"/>
          <a:ext cx="4543406" cy="1783950"/>
        </p:xfrm>
        <a:graphic>
          <a:graphicData uri="http://schemas.openxmlformats.org/drawingml/2006/table">
            <a:tbl>
              <a:tblPr/>
              <a:tblGrid>
                <a:gridCol w="4543406">
                  <a:extLst>
                    <a:ext uri="{9D8B030D-6E8A-4147-A177-3AD203B41FA5}">
                      <a16:colId xmlns:a16="http://schemas.microsoft.com/office/drawing/2014/main" val="3447896273"/>
                    </a:ext>
                  </a:extLst>
                </a:gridCol>
              </a:tblGrid>
              <a:tr h="17839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mpd="sng">
                      <a:solidFill>
                        <a:srgbClr val="FF0000"/>
                      </a:solidFill>
                      <a:prstDash val="solid"/>
                    </a:lnL>
                    <a:lnR w="28575" cmpd="sng">
                      <a:solidFill>
                        <a:srgbClr val="FF0000"/>
                      </a:solidFill>
                      <a:prstDash val="solid"/>
                    </a:lnR>
                    <a:lnT w="28575" cmpd="sng">
                      <a:solidFill>
                        <a:srgbClr val="FF0000"/>
                      </a:solidFill>
                      <a:prstDash val="solid"/>
                    </a:lnT>
                    <a:lnB w="28575" cmpd="sng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4148"/>
                  </a:ext>
                </a:extLst>
              </a:tr>
            </a:tbl>
          </a:graphicData>
        </a:graphic>
      </p:graphicFrame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E70EAAB9-8789-3F34-ADBE-0CD546EA4DA3}"/>
              </a:ext>
            </a:extLst>
          </p:cNvPr>
          <p:cNvSpPr/>
          <p:nvPr/>
        </p:nvSpPr>
        <p:spPr>
          <a:xfrm>
            <a:off x="-49204" y="4603702"/>
            <a:ext cx="2019227" cy="651445"/>
          </a:xfrm>
          <a:prstGeom prst="wedgeEllipseCallout">
            <a:avLst>
              <a:gd name="adj1" fmla="val 71011"/>
              <a:gd name="adj2" fmla="val -265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Input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64409DE-E330-915E-624A-3F6ADBB67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47696"/>
              </p:ext>
            </p:extLst>
          </p:nvPr>
        </p:nvGraphicFramePr>
        <p:xfrm>
          <a:off x="7022591" y="4631218"/>
          <a:ext cx="950976" cy="1783950"/>
        </p:xfrm>
        <a:graphic>
          <a:graphicData uri="http://schemas.openxmlformats.org/drawingml/2006/table">
            <a:tbl>
              <a:tblPr/>
              <a:tblGrid>
                <a:gridCol w="950976">
                  <a:extLst>
                    <a:ext uri="{9D8B030D-6E8A-4147-A177-3AD203B41FA5}">
                      <a16:colId xmlns:a16="http://schemas.microsoft.com/office/drawing/2014/main" val="4096827495"/>
                    </a:ext>
                  </a:extLst>
                </a:gridCol>
              </a:tblGrid>
              <a:tr h="17839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mpd="sng">
                      <a:solidFill>
                        <a:srgbClr val="7030A0"/>
                      </a:solidFill>
                      <a:prstDash val="solid"/>
                    </a:lnL>
                    <a:lnR w="57150" cmpd="sng">
                      <a:solidFill>
                        <a:srgbClr val="7030A0"/>
                      </a:solidFill>
                      <a:prstDash val="solid"/>
                    </a:lnR>
                    <a:lnT w="57150" cmpd="sng">
                      <a:solidFill>
                        <a:srgbClr val="7030A0"/>
                      </a:solidFill>
                      <a:prstDash val="solid"/>
                    </a:lnT>
                    <a:lnB w="57150" cmpd="sng">
                      <a:solidFill>
                        <a:srgbClr val="7030A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958942"/>
                  </a:ext>
                </a:extLst>
              </a:tr>
            </a:tbl>
          </a:graphicData>
        </a:graphic>
      </p:graphicFrame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8762777E-5959-5678-EC1A-3A3F419C4C3B}"/>
              </a:ext>
            </a:extLst>
          </p:cNvPr>
          <p:cNvSpPr/>
          <p:nvPr/>
        </p:nvSpPr>
        <p:spPr>
          <a:xfrm>
            <a:off x="8452975" y="4547241"/>
            <a:ext cx="2306320" cy="651445"/>
          </a:xfrm>
          <a:prstGeom prst="wedgeEllipseCallout">
            <a:avLst>
              <a:gd name="adj1" fmla="val -65395"/>
              <a:gd name="adj2" fmla="val -41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Target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937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247B-553F-40FB-B1DB-BBB1DF1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92B91-1BAC-CA0E-82A0-26310E241287}"/>
              </a:ext>
            </a:extLst>
          </p:cNvPr>
          <p:cNvSpPr txBox="1"/>
          <p:nvPr/>
        </p:nvSpPr>
        <p:spPr>
          <a:xfrm>
            <a:off x="1554625" y="1196897"/>
            <a:ext cx="651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3.1)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1DCNN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19972-6AA1-E9CC-3743-B6D0EC5C5D87}"/>
              </a:ext>
            </a:extLst>
          </p:cNvPr>
          <p:cNvSpPr txBox="1"/>
          <p:nvPr/>
        </p:nvSpPr>
        <p:spPr>
          <a:xfrm>
            <a:off x="2121550" y="5536476"/>
            <a:ext cx="2529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▲ 1DCNN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구조도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F6034-260E-E5B4-04BE-C1F1ABB67662}"/>
              </a:ext>
            </a:extLst>
          </p:cNvPr>
          <p:cNvSpPr txBox="1"/>
          <p:nvPr/>
        </p:nvSpPr>
        <p:spPr>
          <a:xfrm>
            <a:off x="6448900" y="1977019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시계열 데이터를 사용하였기 때문에 일반적으로 많이 사용하는 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2D CNN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아닌 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1D-kernel CNN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사용</a:t>
            </a:r>
            <a:endParaRPr lang="en-US" altLang="ko-KR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1DCNN 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 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Architecture</a:t>
            </a:r>
            <a:endParaRPr lang="ko-KR" altLang="en-US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ED4EDE-0AA0-0D10-9F4E-A371BC3439FF}"/>
              </a:ext>
            </a:extLst>
          </p:cNvPr>
          <p:cNvSpPr/>
          <p:nvPr/>
        </p:nvSpPr>
        <p:spPr>
          <a:xfrm>
            <a:off x="6448900" y="3177348"/>
            <a:ext cx="5352288" cy="27466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model_cnn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 = Sequential()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model_cnn.add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(Conv1D(filters = </a:t>
            </a:r>
            <a:r>
              <a:rPr lang="en-US" altLang="ko-KR" sz="1600" b="0" dirty="0">
                <a:solidFill>
                  <a:srgbClr val="09885A"/>
                </a:solidFill>
                <a:effectLst/>
                <a:latin typeface="+mn-ea"/>
              </a:rPr>
              <a:t>64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kernel_size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US" altLang="ko-KR" sz="1600" b="0" dirty="0">
                <a:solidFill>
                  <a:srgbClr val="09885A"/>
                </a:solidFill>
                <a:effectLst/>
                <a:latin typeface="+mn-ea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, 	activation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+mn-ea"/>
              </a:rPr>
              <a:t>'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+mn-ea"/>
              </a:rPr>
              <a:t>relu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+mn-ea"/>
              </a:rPr>
              <a:t>’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input_shape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= 	(x_train1_cnn.shape[</a:t>
            </a:r>
            <a:r>
              <a:rPr lang="en-US" altLang="ko-KR" sz="1600" b="0" dirty="0">
                <a:solidFill>
                  <a:srgbClr val="09885A"/>
                </a:solidFill>
                <a:effectLst/>
                <a:latin typeface="+mn-ea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],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	x_train1_cnn.shape[</a:t>
            </a:r>
            <a:r>
              <a:rPr lang="en-US" altLang="ko-KR" sz="1600" b="0" dirty="0">
                <a:solidFill>
                  <a:srgbClr val="09885A"/>
                </a:solidFill>
                <a:effectLst/>
                <a:latin typeface="+mn-ea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])))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model_cnn.add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(MaxPooling1D(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pool_size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 = </a:t>
            </a:r>
            <a:r>
              <a:rPr lang="en-US" altLang="ko-KR" sz="1600" b="0" dirty="0">
                <a:solidFill>
                  <a:srgbClr val="09885A"/>
                </a:solidFill>
                <a:effectLst/>
                <a:latin typeface="+mn-ea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))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model_cnn.add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(Flatten())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model_cnn.add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(Dense(50, activation = ‘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relu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’))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model_cnn.add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(Dense(</a:t>
            </a:r>
            <a:r>
              <a:rPr lang="en-US" altLang="ko-KR" sz="1600" b="0" dirty="0">
                <a:solidFill>
                  <a:srgbClr val="09885A"/>
                </a:solidFill>
                <a:effectLst/>
                <a:latin typeface="+mn-ea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, activation=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+mn-ea"/>
              </a:rPr>
              <a:t>“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+mn-ea"/>
              </a:rPr>
              <a:t>relu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+mn-ea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))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model_cnn.compile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(loss = ‘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mse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’, optimizer=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adam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8C1085-A010-A65C-B130-801A71D5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98" y="1977019"/>
            <a:ext cx="5040000" cy="32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2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247B-553F-40FB-B1DB-BBB1DF1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92B91-1BAC-CA0E-82A0-26310E241287}"/>
              </a:ext>
            </a:extLst>
          </p:cNvPr>
          <p:cNvSpPr txBox="1"/>
          <p:nvPr/>
        </p:nvSpPr>
        <p:spPr>
          <a:xfrm>
            <a:off x="1554625" y="1196897"/>
            <a:ext cx="651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3.2)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LSTM(Long Short-Term Memory)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19972-6AA1-E9CC-3743-B6D0EC5C5D87}"/>
              </a:ext>
            </a:extLst>
          </p:cNvPr>
          <p:cNvSpPr txBox="1"/>
          <p:nvPr/>
        </p:nvSpPr>
        <p:spPr>
          <a:xfrm>
            <a:off x="1623957" y="5536475"/>
            <a:ext cx="4076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▲ LSTM(Long Short-Term Memory)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구조도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F6034-260E-E5B4-04BE-C1F1ABB67662}"/>
              </a:ext>
            </a:extLst>
          </p:cNvPr>
          <p:cNvSpPr txBox="1"/>
          <p:nvPr/>
        </p:nvSpPr>
        <p:spPr>
          <a:xfrm>
            <a:off x="6473952" y="2100767"/>
            <a:ext cx="535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LSTM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은 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RNN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한 종류로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시계열 데이터에서 가지고 있는 특유의 긴 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sequence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걸쳐 있는 패턴을 추출하는 데에 잘 작동하므로 사용</a:t>
            </a:r>
            <a:endParaRPr lang="en-US" altLang="ko-KR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LSTM 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 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Architecture</a:t>
            </a:r>
            <a:endParaRPr lang="ko-KR" altLang="en-US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ED4EDE-0AA0-0D10-9F4E-A371BC3439FF}"/>
              </a:ext>
            </a:extLst>
          </p:cNvPr>
          <p:cNvSpPr/>
          <p:nvPr/>
        </p:nvSpPr>
        <p:spPr>
          <a:xfrm>
            <a:off x="6473952" y="3597518"/>
            <a:ext cx="5352288" cy="21457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model_lstm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 = Sequential()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model_lstm.add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(LSTM(50, activation = “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relu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, 	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input_shape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 = (x_train1_lstm.shape[1], 	x_train1_lstm.shape[2])))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model_lstm.add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(Dense(1, activation  ="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relu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"))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Model_lstm.compile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(loss = ‘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mse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’, optimizer =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adam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b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55491F-4576-0C68-073F-1DA4A47EE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38" y="2100767"/>
            <a:ext cx="5040000" cy="29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6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3247B-553F-40FB-B1DB-BBB1DF1E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System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92B91-1BAC-CA0E-82A0-26310E241287}"/>
              </a:ext>
            </a:extLst>
          </p:cNvPr>
          <p:cNvSpPr txBox="1"/>
          <p:nvPr/>
        </p:nvSpPr>
        <p:spPr>
          <a:xfrm>
            <a:off x="1554625" y="1196897"/>
            <a:ext cx="6512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3.3)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MLP(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다층 </a:t>
            </a:r>
            <a:r>
              <a:rPr lang="ko-KR" altLang="en-US" sz="24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퍼셉트론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19972-6AA1-E9CC-3743-B6D0EC5C5D87}"/>
              </a:ext>
            </a:extLst>
          </p:cNvPr>
          <p:cNvSpPr txBox="1"/>
          <p:nvPr/>
        </p:nvSpPr>
        <p:spPr>
          <a:xfrm>
            <a:off x="2183448" y="5367198"/>
            <a:ext cx="2785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▲ MLP(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다층 </a:t>
            </a:r>
            <a:r>
              <a:rPr lang="ko-KR" altLang="en-US" sz="16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퍼셉트론</a:t>
            </a:r>
            <a:r>
              <a:rPr lang="en-US" altLang="ko-KR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구조도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F6034-260E-E5B4-04BE-C1F1ABB67662}"/>
              </a:ext>
            </a:extLst>
          </p:cNvPr>
          <p:cNvSpPr txBox="1"/>
          <p:nvPr/>
        </p:nvSpPr>
        <p:spPr>
          <a:xfrm>
            <a:off x="6473952" y="1714156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일반적 딥러닝 방법을 사용하여 다른 모델과의 결과 비교 위해 사용</a:t>
            </a:r>
            <a:endParaRPr lang="en-US" altLang="ko-KR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MLP </a:t>
            </a:r>
            <a:r>
              <a:rPr lang="ko-KR" altLang="en-US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모델 </a:t>
            </a:r>
            <a:r>
              <a:rPr lang="en-US" altLang="ko-KR" sz="1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Architecture</a:t>
            </a:r>
            <a:endParaRPr lang="ko-KR" altLang="en-US" sz="1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ED4EDE-0AA0-0D10-9F4E-A371BC3439FF}"/>
              </a:ext>
            </a:extLst>
          </p:cNvPr>
          <p:cNvSpPr/>
          <p:nvPr/>
        </p:nvSpPr>
        <p:spPr>
          <a:xfrm>
            <a:off x="6473952" y="2914485"/>
            <a:ext cx="5352288" cy="21457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model_mlp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 = Sequential()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model_mlp.add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(Dense(100, activation = ‘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relu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’, 	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input_shape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 = (x_train1_lstm.shape[1], 	x_train1_lstm.shape[2]))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model_mlp.add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(Dense(1))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model_mlp.compile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(loss = ‘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mse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’, optimizer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ea"/>
              </a:rPr>
              <a:t>adam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</p:txBody>
      </p:sp>
      <p:pic>
        <p:nvPicPr>
          <p:cNvPr id="8" name="Picture 2" descr="34편] 딥러닝의 기초 - 다층 퍼셉트론(Multi-Layer Perceptron; MLP) : 네이버 블로그">
            <a:extLst>
              <a:ext uri="{FF2B5EF4-FFF2-40B4-BE49-F238E27FC236}">
                <a16:creationId xmlns:a16="http://schemas.microsoft.com/office/drawing/2014/main" id="{958F1E46-0CC4-622F-EA16-B628C1EE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00" y="2017483"/>
            <a:ext cx="5040000" cy="316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244048"/>
      </p:ext>
    </p:extLst>
  </p:cSld>
  <p:clrMapOvr>
    <a:masterClrMapping/>
  </p:clrMapOvr>
</p:sld>
</file>

<file path=ppt/theme/theme1.xml><?xml version="1.0" encoding="utf-8"?>
<a:theme xmlns:a="http://schemas.openxmlformats.org/drawingml/2006/main" name="1_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Meiryo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Meiryo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05177DD8B26E4A93FC3AB00AA10797" ma:contentTypeVersion="2" ma:contentTypeDescription="새 문서를 만듭니다." ma:contentTypeScope="" ma:versionID="9dcde4c5f488707dd3541b68f6983fa1">
  <xsd:schema xmlns:xsd="http://www.w3.org/2001/XMLSchema" xmlns:xs="http://www.w3.org/2001/XMLSchema" xmlns:p="http://schemas.microsoft.com/office/2006/metadata/properties" xmlns:ns3="d613a5f2-8850-4a85-9bc4-0c1ee2752589" targetNamespace="http://schemas.microsoft.com/office/2006/metadata/properties" ma:root="true" ma:fieldsID="05da6adb6f66bad8c855de73674a82f3" ns3:_="">
    <xsd:import namespace="d613a5f2-8850-4a85-9bc4-0c1ee27525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13a5f2-8850-4a85-9bc4-0c1ee2752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2A4E2F-B128-4A27-86B3-E26FDCF6F2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13a5f2-8850-4a85-9bc4-0c1ee2752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F7F26A-FC6A-40C7-92E6-0F6D36940D97}">
  <ds:schemaRefs>
    <ds:schemaRef ds:uri="http://purl.org/dc/dcmitype/"/>
    <ds:schemaRef ds:uri="http://schemas.microsoft.com/office/infopath/2007/PartnerControls"/>
    <ds:schemaRef ds:uri="d613a5f2-8850-4a85-9bc4-0c1ee2752589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994538A-CA07-4CB8-959C-8FB2EB30A1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16713</TotalTime>
  <Words>1282</Words>
  <Application>Microsoft Office PowerPoint</Application>
  <PresentationFormat>와이드스크린</PresentationFormat>
  <Paragraphs>292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경기천년제목 Light</vt:lpstr>
      <vt:lpstr>경기천년제목 Medium</vt:lpstr>
      <vt:lpstr>돋움</vt:lpstr>
      <vt:lpstr>맑은 고딕</vt:lpstr>
      <vt:lpstr>맑은 고딕</vt:lpstr>
      <vt:lpstr>Arial</vt:lpstr>
      <vt:lpstr>Franklin Gothic Book</vt:lpstr>
      <vt:lpstr>Helvetica</vt:lpstr>
      <vt:lpstr>1_자르기</vt:lpstr>
      <vt:lpstr>PowerPoint 프레젠테이션</vt:lpstr>
      <vt:lpstr>목차</vt:lpstr>
      <vt:lpstr>Goal</vt:lpstr>
      <vt:lpstr>System Environment</vt:lpstr>
      <vt:lpstr>System Environment</vt:lpstr>
      <vt:lpstr>System Architecture</vt:lpstr>
      <vt:lpstr>System Architecture</vt:lpstr>
      <vt:lpstr>System Architecture</vt:lpstr>
      <vt:lpstr>System Architecture</vt:lpstr>
      <vt:lpstr>System Workflow</vt:lpstr>
      <vt:lpstr>System Result</vt:lpstr>
      <vt:lpstr>Reference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이수진</dc:creator>
  <cp:lastModifiedBy>오 윤서</cp:lastModifiedBy>
  <cp:revision>145</cp:revision>
  <dcterms:created xsi:type="dcterms:W3CDTF">2021-08-20T09:37:54Z</dcterms:created>
  <dcterms:modified xsi:type="dcterms:W3CDTF">2022-06-13T08:19:01Z</dcterms:modified>
  <cp:version>0906.0100.01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0x010100EF05177DD8B26E4A93FC3AB00AA10797</vt:lpwstr>
  </property>
</Properties>
</file>