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Proxima Nova Semibold"/>
      <p:regular r:id="rId22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YcyAUIkQHKs4Ne0oM4jMUNFjm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ProximaNovaSemibold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ProximaNovaSemibold-boldItalic.fntdata"/><Relationship Id="rId23" Type="http://schemas.openxmlformats.org/officeDocument/2006/relationships/font" Target="fonts/ProximaNovaSemibold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3c1f206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33c1f206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3c1f2061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33c1f2061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3c1f2061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33c1f2061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3bbe043f8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the slide where you actually SAY your 1-2 sentence elevator pitch.  Engage your audience!!</a:t>
            </a:r>
            <a:endParaRPr/>
          </a:p>
        </p:txBody>
      </p:sp>
      <p:sp>
        <p:nvSpPr>
          <p:cNvPr id="102" name="Google Shape;102;g133bbe043f8_2_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3bbe043f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33bbe043f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33c1f206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b="1" lang="en-US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b="1" lang="en-US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3c1f206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33c1f206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Specify what </a:t>
            </a:r>
            <a:r>
              <a:rPr b="1" lang="en-US"/>
              <a:t>Success</a:t>
            </a:r>
            <a:r>
              <a:rPr lang="en-US"/>
              <a:t> looks like, and for what </a:t>
            </a:r>
            <a:r>
              <a:rPr b="1" lang="en-US"/>
              <a:t>Audience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3c1f206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33c1f206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3c1f2061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33c1f206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3c1f2061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33c1f206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3c1f2061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33c1f2061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where you can tell funny stories about the stupid things you did!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also the slide where you might convey the difference between what you set out out to do, and what you actually did.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3bbe043f8_2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g133bbe043f8_2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g133bbe043f8_2_11"/>
          <p:cNvSpPr txBox="1"/>
          <p:nvPr>
            <p:ph idx="12" type="sldNum"/>
          </p:nvPr>
        </p:nvSpPr>
        <p:spPr>
          <a:xfrm>
            <a:off x="83228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g133bbe043f8_2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2871" y="73871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g133bbe043f8_2_11"/>
          <p:cNvCxnSpPr/>
          <p:nvPr/>
        </p:nvCxnSpPr>
        <p:spPr>
          <a:xfrm>
            <a:off x="311708" y="4731467"/>
            <a:ext cx="8568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33bbe043f8_2_1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3"/>
          <p:cNvSpPr txBox="1"/>
          <p:nvPr>
            <p:ph idx="12" type="sldNum"/>
          </p:nvPr>
        </p:nvSpPr>
        <p:spPr>
          <a:xfrm>
            <a:off x="83228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2871" y="73871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03"/>
          <p:cNvCxnSpPr/>
          <p:nvPr/>
        </p:nvCxnSpPr>
        <p:spPr>
          <a:xfrm>
            <a:off x="311708" y="4731467"/>
            <a:ext cx="8568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03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0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0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04"/>
          <p:cNvSpPr txBox="1"/>
          <p:nvPr>
            <p:ph idx="12" type="sldNum"/>
          </p:nvPr>
        </p:nvSpPr>
        <p:spPr>
          <a:xfrm>
            <a:off x="82881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8746" y="722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04"/>
          <p:cNvCxnSpPr/>
          <p:nvPr/>
        </p:nvCxnSpPr>
        <p:spPr>
          <a:xfrm flipH="1" rot="10800000">
            <a:off x="311708" y="4728767"/>
            <a:ext cx="8525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04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10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0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08"/>
          <p:cNvSpPr txBox="1"/>
          <p:nvPr>
            <p:ph idx="12" type="sldNum"/>
          </p:nvPr>
        </p:nvSpPr>
        <p:spPr>
          <a:xfrm>
            <a:off x="84072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2497" y="53410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08"/>
          <p:cNvCxnSpPr/>
          <p:nvPr/>
        </p:nvCxnSpPr>
        <p:spPr>
          <a:xfrm>
            <a:off x="311708" y="4731467"/>
            <a:ext cx="86442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08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2020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0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0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33bbe043f8_2_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700"/>
              <a:buFont typeface="Proxima Nova"/>
              <a:buNone/>
              <a:defRPr b="1" sz="4700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g133bbe043f8_2_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800"/>
              <a:buFont typeface="Proxima Nova Semibold"/>
              <a:buNone/>
              <a:defRPr sz="2800">
                <a:solidFill>
                  <a:srgbClr val="52525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9" name="Google Shape;19;g133bbe043f8_2_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96614" y="263450"/>
            <a:ext cx="2350776" cy="1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33bbe043f8_2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33bbe043f8_2_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133bbe043f8_2_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33bbe043f8_2_33"/>
          <p:cNvSpPr txBox="1"/>
          <p:nvPr>
            <p:ph idx="12" type="sldNum"/>
          </p:nvPr>
        </p:nvSpPr>
        <p:spPr>
          <a:xfrm>
            <a:off x="84072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g133bbe043f8_2_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2496" y="534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g133bbe043f8_2_33"/>
          <p:cNvCxnSpPr/>
          <p:nvPr/>
        </p:nvCxnSpPr>
        <p:spPr>
          <a:xfrm>
            <a:off x="311708" y="4731467"/>
            <a:ext cx="86442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g133bbe043f8_2_33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33bbe043f8_2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600"/>
              <a:buNone/>
              <a:defRPr sz="3600">
                <a:solidFill>
                  <a:srgbClr val="52525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30" name="Google Shape;30;g133bbe043f8_2_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0475" y="66537"/>
            <a:ext cx="766975" cy="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3bbe043f8_2_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g133bbe043f8_2_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g133bbe043f8_2_41"/>
          <p:cNvSpPr txBox="1"/>
          <p:nvPr>
            <p:ph idx="12" type="sldNum"/>
          </p:nvPr>
        </p:nvSpPr>
        <p:spPr>
          <a:xfrm>
            <a:off x="82629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g133bbe043f8_2_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0696" y="10985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g133bbe043f8_2_41"/>
          <p:cNvCxnSpPr/>
          <p:nvPr/>
        </p:nvCxnSpPr>
        <p:spPr>
          <a:xfrm>
            <a:off x="311708" y="4731467"/>
            <a:ext cx="8499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33bbe043f8_2_4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33bbe043f8_2_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3bbe043f8_2_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g133bbe043f8_2_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g133bbe043f8_2_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g133bbe043f8_2_18"/>
          <p:cNvSpPr txBox="1"/>
          <p:nvPr>
            <p:ph idx="12" type="sldNum"/>
          </p:nvPr>
        </p:nvSpPr>
        <p:spPr>
          <a:xfrm>
            <a:off x="82881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g133bbe043f8_2_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8746" y="722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g133bbe043f8_2_18"/>
          <p:cNvCxnSpPr/>
          <p:nvPr/>
        </p:nvCxnSpPr>
        <p:spPr>
          <a:xfrm flipH="1" rot="10800000">
            <a:off x="311708" y="4728767"/>
            <a:ext cx="8525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33bbe043f8_2_18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3bbe043f8_2_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g133bbe043f8_2_27"/>
          <p:cNvSpPr txBox="1"/>
          <p:nvPr>
            <p:ph idx="12" type="sldNum"/>
          </p:nvPr>
        </p:nvSpPr>
        <p:spPr>
          <a:xfrm>
            <a:off x="83036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g133bbe043f8_2_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3671" y="78484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g133bbe043f8_2_27"/>
          <p:cNvCxnSpPr/>
          <p:nvPr/>
        </p:nvCxnSpPr>
        <p:spPr>
          <a:xfrm>
            <a:off x="311708" y="4731467"/>
            <a:ext cx="85500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33bbe043f8_2_27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700"/>
              <a:buFont typeface="Proxima Nova"/>
              <a:buNone/>
              <a:defRPr b="1" sz="4700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9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800"/>
              <a:buFont typeface="Proxima Nova Semibold"/>
              <a:buNone/>
              <a:defRPr sz="2800">
                <a:solidFill>
                  <a:srgbClr val="52525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60" name="Google Shape;60;p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96614" y="263450"/>
            <a:ext cx="2350776" cy="1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600"/>
              <a:buNone/>
              <a:defRPr sz="3600">
                <a:solidFill>
                  <a:srgbClr val="52525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63" name="Google Shape;63;p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0475" y="66537"/>
            <a:ext cx="766975" cy="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bbe043f8_2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bbe043f8_2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b="0" i="0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133bbe043f8_2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b="0" i="0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6" name="Google Shape;56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3c1f20611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Slides</a:t>
            </a:r>
            <a:endParaRPr/>
          </a:p>
        </p:txBody>
      </p:sp>
      <p:sp>
        <p:nvSpPr>
          <p:cNvPr id="99" name="Google Shape;99;g133c1f20611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Title										[30s]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Outline									[30s]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Problem (i.e. Problem + Why)				[1 min]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Solution (i.e., Success + Audience)			[1 min]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Data + Model (i.e., What, 1st part) 			[1 min]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Demo									[2 min]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MLE Stack/Iterations (What, 2nd part)	[2 min]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Conclusions (and lessons learned)			[90s]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Future Work								[30s]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(Thank You &amp; Q&amp;A)						[0s]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3c1f20611_0_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Future Work (30 s)</a:t>
            </a:r>
            <a:endParaRPr/>
          </a:p>
        </p:txBody>
      </p:sp>
      <p:sp>
        <p:nvSpPr>
          <p:cNvPr id="154" name="Google Shape;154;g133c1f20611_0_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Given those conclusions and lessons…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here’s what we would do next…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in rank order…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and here’s why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That’s a wrap!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3c1f20611_0_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Thank You!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3bbe043f8_2_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Amazing Project</a:t>
            </a:r>
            <a:br>
              <a:rPr b="1" lang="en-US" sz="4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b="1" lang="en-US" sz="4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-US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 1, Team Member 2, Team Member 3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3bbe043f8_0_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0" name="Google Shape;110;g133bbe043f8_0_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Problem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Solution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Data + Model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Demo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MLE Stack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Conclusions (and lessons learned)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Future 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3c1f20611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Problem (1 min)</a:t>
            </a:r>
            <a:endParaRPr/>
          </a:p>
        </p:txBody>
      </p:sp>
      <p:sp>
        <p:nvSpPr>
          <p:cNvPr id="116" name="Google Shape;116;g133c1f20611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Tell me about the problem you’re trying to solve.  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Imagine me shaking my head in agreement that this IS, in fact, a problem.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Keep telling me Why it’s a problem until I shake my head up and down.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Is the business value hypothesis clear to me yet?  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If so, move on.  If not, retry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Also, NEVER more than 6 bullets on a slide!!!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3c1f20611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Solution (1 min)</a:t>
            </a:r>
            <a:endParaRPr/>
          </a:p>
        </p:txBody>
      </p:sp>
      <p:sp>
        <p:nvSpPr>
          <p:cNvPr id="122" name="Google Shape;122;g133c1f20611_0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Wouldn’t it be great if a user with this problem had a solution like this!?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Paint the picture of that future world where the problem is solved.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Objectively, what would that be like for them?  Better, faster, cheaper?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How do we get there?  What would we measure to know if we got there?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Five bullets are always better than 6.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3c1f20611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Data + Model (1 min)</a:t>
            </a:r>
            <a:endParaRPr/>
          </a:p>
        </p:txBody>
      </p:sp>
      <p:sp>
        <p:nvSpPr>
          <p:cNvPr id="128" name="Google Shape;128;g133c1f20611_0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Any unique data wrangling/data-centric AI?  If not, leave out.  Lineage?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Pre-trained model?  If not, why not?  Fine-tuned?  If not, why not?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Messy live data, modeling explainability aspects, ethical/responsible?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Choose wisely; time is of the essence; four bullets always better than five.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3c1f20611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Demo (2 min)</a:t>
            </a:r>
            <a:endParaRPr/>
          </a:p>
        </p:txBody>
      </p:sp>
      <p:sp>
        <p:nvSpPr>
          <p:cNvPr id="134" name="Google Shape;134;g133c1f20611_0_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													… &amp; screen share well!</a:t>
            </a:r>
            <a:endParaRPr/>
          </a:p>
        </p:txBody>
      </p:sp>
      <p:pic>
        <p:nvPicPr>
          <p:cNvPr id="135" name="Google Shape;135;g133c1f20611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3799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3c1f20611_0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MLE Stack (2 min)</a:t>
            </a:r>
            <a:endParaRPr/>
          </a:p>
        </p:txBody>
      </p:sp>
      <p:sp>
        <p:nvSpPr>
          <p:cNvPr id="141" name="Google Shape;141;g133c1f20611_0_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Exploratory Data Analysis &amp; Wrangling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Experimentation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Data Engineering Pipeline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Machine Learning Pipeline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Deployment Pipeline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-US"/>
              <a:t>These ^^ are probably worth talking about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Maybe consider…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Feature Store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400">
                <a:solidFill>
                  <a:schemeClr val="dk1"/>
                </a:solidFill>
              </a:rPr>
              <a:t>Metadata store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400">
                <a:solidFill>
                  <a:schemeClr val="dk1"/>
                </a:solidFill>
              </a:rPr>
              <a:t>Model registry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400">
                <a:solidFill>
                  <a:schemeClr val="dk1"/>
                </a:solidFill>
              </a:rPr>
              <a:t>Model serving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400">
                <a:solidFill>
                  <a:schemeClr val="dk1"/>
                </a:solidFill>
              </a:rPr>
              <a:t>Model Monitoring</a:t>
            </a:r>
            <a:endParaRPr/>
          </a:p>
        </p:txBody>
      </p:sp>
      <p:sp>
        <p:nvSpPr>
          <p:cNvPr id="142" name="Google Shape;142;g133c1f20611_0_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your stack image here!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3c1f20611_0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Conclusions (90 s)</a:t>
            </a:r>
            <a:endParaRPr/>
          </a:p>
        </p:txBody>
      </p:sp>
      <p:sp>
        <p:nvSpPr>
          <p:cNvPr id="148" name="Google Shape;148;g133c1f20611_0_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We learned to do end-to-end ML the easy way, the hard way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Let us tell you about it!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Here’s a tip or two for anyone who tries to walk down a similar path!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And the biggest lesson we’re taking with us into the future is …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