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jpeg" ContentType="image/jpeg"/>
  <Override PartName="/ppt/media/image10.jpeg" ContentType="image/jpe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jpeg" ContentType="image/jpe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ft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ADFE3D-0C89-4ACA-8ED6-43B7EED18BC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This is the slide where you actually SAY your 1-2 sentence elevator pitch.  Engage your audience!!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To do: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Calibri"/>
              <a:buChar char="-"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Add some info on nature of data set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lvl="3"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arlow"/>
                <a:ea typeface="Arial"/>
              </a:rPr>
              <a:t>138,556 records, populated over the entire US, and many counties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arlow"/>
                <a:ea typeface="Arial"/>
              </a:rPr>
              <a:t>Contains: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9144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arlow"/>
                <a:ea typeface="Arial"/>
              </a:rPr>
              <a:t>DOB, Gender, Race, Diseases, and Insurance related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arlow"/>
                <a:ea typeface="Arial"/>
              </a:rPr>
              <a:t>Diseases include: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9144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arlow"/>
                <a:ea typeface="Arial"/>
              </a:rPr>
              <a:t>Alzheimers, heart failure, kidney disease, cancer, pulmonary, depression, diabetes, Osteoporasis, rheumatoidarthritis, stroke condition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arlow"/>
                <a:ea typeface="Arial"/>
              </a:rPr>
              <a:t>Insurance related information: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9144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Barlow"/>
                <a:ea typeface="Arial"/>
              </a:rPr>
              <a:t>Deductible amount, In-patient and Out-patient annual reimbursement amount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Specify what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Problem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is being solved, and ensure that everyone is in agreement as to 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Why</a:t>
            </a:r>
            <a:r>
              <a:rPr b="0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 that’s a problem.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F14B16-711E-4938-84FC-CAFE077F03D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ED2AAA-8E3E-4A6E-A82E-A8BEB5BC2D3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53365D-876A-498D-9C57-CAC212BEFF7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6E3637-F1D5-46A7-B296-62F4A5BFF85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522368-AA04-4689-94C6-8EEFC4C3C87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90320" y="4786920"/>
            <a:ext cx="63673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28F435-71CF-449C-9A48-1DC377ABAFD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6B6B81-69E9-44C7-812D-0EF6C081E7A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FD46F7-A197-45CE-969D-65BFA567DD0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02603D-A039-437E-BC5D-443D60F89B7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C0595F-C09C-459F-933E-32365316FB1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96A5B36-5C6D-48EA-B10A-3E9F809DEBA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8591B09-254E-466F-8F99-71279E238DE3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90320" y="4786920"/>
            <a:ext cx="63673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F8EEE-7516-484D-A5E8-815E6200F557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E6BD16-76A6-48C0-AC9F-96C85E0DB89B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1B23C0-8EAE-402A-8ADE-B5977790765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3A78B4-EA3A-4611-9A86-49D69C2BE10A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E61B9D-D2E6-4584-B7A4-045D0B1BC069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90320" y="4786920"/>
            <a:ext cx="63673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EB21EF-0A08-4210-B189-2F48D6BF2F26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587541-ADC8-40E6-A161-0D6758F3CD08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BE3D8B-F3BD-4C61-83EB-642E75B1EF96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7EF587-9D38-4CD7-A059-22B3807D6555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27A996-975C-4BB4-88B2-A8BC7B919152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E26895-4CF2-4FD4-81DB-FBF8D7BC25EA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5BBA20-6546-4E4A-BA3D-DEC827AEC57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90320" y="4786920"/>
            <a:ext cx="636732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US" sz="4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Google Shape;19;g133bbe043f8_2_4" descr=""/>
          <p:cNvPicPr/>
          <p:nvPr/>
        </p:nvPicPr>
        <p:blipFill>
          <a:blip r:embed="rId2"/>
          <a:stretch/>
        </p:blipFill>
        <p:spPr>
          <a:xfrm>
            <a:off x="3396600" y="263520"/>
            <a:ext cx="2350440" cy="1363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1"/>
          </p:nvPr>
        </p:nvSpPr>
        <p:spPr>
          <a:xfrm>
            <a:off x="8322840" y="4731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A3DDF1-6813-4A8A-9188-34F7F4ABA54D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2" name="Google Shape;13;g133bbe043f8_2_11" descr=""/>
          <p:cNvPicPr/>
          <p:nvPr/>
        </p:nvPicPr>
        <p:blipFill>
          <a:blip r:embed="rId2"/>
          <a:stretch/>
        </p:blipFill>
        <p:spPr>
          <a:xfrm>
            <a:off x="8322840" y="73800"/>
            <a:ext cx="766440" cy="723240"/>
          </a:xfrm>
          <a:prstGeom prst="rect">
            <a:avLst/>
          </a:prstGeom>
          <a:ln w="0">
            <a:noFill/>
          </a:ln>
        </p:spPr>
      </p:pic>
      <p:cxnSp>
        <p:nvCxnSpPr>
          <p:cNvPr id="43" name="Google Shape;14;g133bbe043f8_2_11"/>
          <p:cNvCxnSpPr/>
          <p:nvPr/>
        </p:nvCxnSpPr>
        <p:spPr>
          <a:xfrm>
            <a:off x="311400" y="4731120"/>
            <a:ext cx="8569440" cy="10440"/>
          </a:xfrm>
          <a:prstGeom prst="straightConnector1">
            <a:avLst/>
          </a:prstGeom>
          <a:ln w="9525">
            <a:solidFill>
              <a:srgbClr val="525252"/>
            </a:solidFill>
            <a:round/>
          </a:ln>
        </p:spPr>
      </p:cxnSp>
      <p:sp>
        <p:nvSpPr>
          <p:cNvPr id="44" name="Google Shape;15;g133bbe043f8_2_11"/>
          <p:cNvSpPr/>
          <p:nvPr/>
        </p:nvSpPr>
        <p:spPr>
          <a:xfrm>
            <a:off x="235440" y="4784400"/>
            <a:ext cx="195192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696969"/>
                </a:solidFill>
                <a:latin typeface="Proxima Nova"/>
                <a:ea typeface="Proxima Nova"/>
              </a:rPr>
              <a:t>© 2022 FourthBrain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Google Shape;30;g133bbe043f8_2_8" descr=""/>
          <p:cNvPicPr/>
          <p:nvPr/>
        </p:nvPicPr>
        <p:blipFill>
          <a:blip r:embed="rId2"/>
          <a:stretch/>
        </p:blipFill>
        <p:spPr>
          <a:xfrm>
            <a:off x="8320320" y="66600"/>
            <a:ext cx="766440" cy="7232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2"/>
          </p:nvPr>
        </p:nvSpPr>
        <p:spPr>
          <a:xfrm>
            <a:off x="8303760" y="4731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EE5731-15EF-4973-B7B2-5148F0DC3EA7}" type="slidenum">
              <a:rPr b="0" lang="en-US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2" name="Google Shape;50;g133bbe043f8_2_27" descr=""/>
          <p:cNvPicPr/>
          <p:nvPr/>
        </p:nvPicPr>
        <p:blipFill>
          <a:blip r:embed="rId2"/>
          <a:stretch/>
        </p:blipFill>
        <p:spPr>
          <a:xfrm>
            <a:off x="8303760" y="78480"/>
            <a:ext cx="766440" cy="723240"/>
          </a:xfrm>
          <a:prstGeom prst="rect">
            <a:avLst/>
          </a:prstGeom>
          <a:ln w="0">
            <a:noFill/>
          </a:ln>
        </p:spPr>
      </p:pic>
      <p:cxnSp>
        <p:nvCxnSpPr>
          <p:cNvPr id="123" name="Google Shape;51;g133bbe043f8_2_27"/>
          <p:cNvCxnSpPr/>
          <p:nvPr/>
        </p:nvCxnSpPr>
        <p:spPr>
          <a:xfrm>
            <a:off x="311400" y="4731120"/>
            <a:ext cx="8550360" cy="10440"/>
          </a:xfrm>
          <a:prstGeom prst="straightConnector1">
            <a:avLst/>
          </a:prstGeom>
          <a:ln w="9525">
            <a:solidFill>
              <a:srgbClr val="525252"/>
            </a:solidFill>
            <a:round/>
          </a:ln>
        </p:spPr>
      </p:cxnSp>
      <p:sp>
        <p:nvSpPr>
          <p:cNvPr id="124" name="Google Shape;52;g133bbe043f8_2_27"/>
          <p:cNvSpPr/>
          <p:nvPr/>
        </p:nvSpPr>
        <p:spPr>
          <a:xfrm>
            <a:off x="235440" y="4784400"/>
            <a:ext cx="195192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696969"/>
                </a:solidFill>
                <a:latin typeface="Proxima Nova"/>
                <a:ea typeface="Proxima Nova"/>
              </a:rPr>
              <a:t>© 2022 FourthBrain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kaggle.com/code/rohitrox/medical-provider-fraud-detection/data" TargetMode="Externa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slideLayout" Target="../slideLayouts/slideLayout15.xml"/><Relationship Id="rId8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www.nhcaa.org/tools-insights/about-health-care-fraud/the-challenge-of-health-care-fraud/" TargetMode="External"/><Relationship Id="rId3" Type="http://schemas.openxmlformats.org/officeDocument/2006/relationships/hyperlink" Target="https://www.bcbsm.com/health-care-fraud/fraud-statistics.html" TargetMode="External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justice.gov/usao-ndtx/pr/11-defendants-plead-guilty-300-million-healthcare-fraud" TargetMode="External"/><Relationship Id="rId2" Type="http://schemas.openxmlformats.org/officeDocument/2006/relationships/hyperlink" Target="https://www.cnbc.com/2021/05/26/doj-charges-14-people-in-alleged-health-care-fraud-related-to-covid-19.html" TargetMode="External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311760" y="233784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Proxima Nova"/>
                <a:ea typeface="Proxima Nova"/>
              </a:rPr>
              <a:t>MLE 10 Capstone: 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Proxima Nova"/>
                <a:ea typeface="Proxima Nova"/>
              </a:rPr>
              <a:t>Healthcare Claims - Anomaly</a:t>
            </a:r>
            <a:r>
              <a:rPr b="1" lang="en-US" sz="3600" spc="-1" strike="noStrike">
                <a:solidFill>
                  <a:schemeClr val="dk1"/>
                </a:solidFill>
                <a:latin typeface="Proxima Nova Semibold"/>
                <a:ea typeface="Proxima Nova"/>
              </a:rPr>
              <a:t> Detection</a:t>
            </a:r>
            <a:br>
              <a:rPr sz="3600"/>
            </a:br>
            <a:br>
              <a:rPr sz="3600"/>
            </a:br>
            <a:r>
              <a:rPr b="1" lang="en-US" sz="1600" spc="-1" strike="noStrike">
                <a:solidFill>
                  <a:schemeClr val="dk1"/>
                </a:solidFill>
                <a:latin typeface="Proxima Nova"/>
                <a:ea typeface="Proxima Nova"/>
              </a:rPr>
              <a:t>Iain McKone, Monika Sharma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400" spc="-1" strike="noStrike">
                <a:solidFill>
                  <a:schemeClr val="dk1"/>
                </a:solidFill>
                <a:latin typeface="Proxima Nova Semibold"/>
                <a:ea typeface="Proxima Nova Semibold"/>
              </a:rPr>
              <a:t>Ann Chavarria, David Lederer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5"/>
          <p:cNvSpPr/>
          <p:nvPr/>
        </p:nvSpPr>
        <p:spPr>
          <a:xfrm>
            <a:off x="359280" y="310320"/>
            <a:ext cx="7818480" cy="37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Approach: 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525252"/>
                </a:solidFill>
                <a:latin typeface="Arial"/>
                <a:ea typeface="Arial"/>
              </a:rPr>
              <a:t>Kaggle Dataset - </a:t>
            </a:r>
            <a:r>
              <a:rPr b="0" lang="en-US" sz="1200" spc="-1" strike="noStrike" u="sng">
                <a:solidFill>
                  <a:srgbClr val="525252"/>
                </a:solidFill>
                <a:uFillTx/>
                <a:latin typeface="Arial"/>
                <a:ea typeface="Arial"/>
                <a:hlinkClick r:id="rId1"/>
              </a:rPr>
              <a:t>https://www.kaggle.com/code/rohitrox/medical-provider-fraud-detection/data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Anonymized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Pre-split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 Train and Test Claims data  </a:t>
            </a: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(~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558k vs 135k rows)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Provider Labels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:  506 Yes, 4904 No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Beneficiary Claims, Reimbursements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In/Out Patient Claims, Procedures, Admit Duration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Other:  Geography, Race, Age, etc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8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314360" y="362160"/>
            <a:ext cx="6155640" cy="417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5"/>
          <p:cNvSpPr/>
          <p:nvPr/>
        </p:nvSpPr>
        <p:spPr>
          <a:xfrm>
            <a:off x="367560" y="538920"/>
            <a:ext cx="8691840" cy="34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Arial"/>
                <a:ea typeface="Arial"/>
              </a:rPr>
              <a:t>Findings:   Claims EDA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600" spc="-1" strike="noStrike">
                <a:solidFill>
                  <a:srgbClr val="525252"/>
                </a:solidFill>
                <a:latin typeface="Arial"/>
                <a:ea typeface="Arial"/>
              </a:rPr>
              <a:t>Training data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Age:  skewed towards patients &gt;65 yrs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Geo:    Most beneficiaries are from states 5, 10, 33, and 45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Procedures:   ids 66, 3893, 8154, and 9904 have the highest cases of fraud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Out patients:  some indications of repeat offense by provider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57168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Insurance claim fraud – distribution of $ reimbursed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5716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8% by provider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5716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7% by attending physician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5716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6% by operating physician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57160" indent="-28584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4% by claim diagnosis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0000"/>
              </a:lnSpc>
              <a:spcAft>
                <a:spcPts val="300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5"/>
          <p:cNvSpPr/>
          <p:nvPr/>
        </p:nvSpPr>
        <p:spPr>
          <a:xfrm>
            <a:off x="359280" y="310320"/>
            <a:ext cx="7818480" cy="28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Approach:  Supervised Model – Labelled Providers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Data:   Kaggle Dataset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Exploratory Data Analysis, Feature Engineering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Model Training:  Supervised – Provider predictions, labels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100" spc="-1" strike="noStrike">
                <a:solidFill>
                  <a:srgbClr val="525252"/>
                </a:solidFill>
                <a:latin typeface="Arial"/>
                <a:ea typeface="Arial"/>
              </a:rPr>
              <a:t>Logistic Regression,  Support Vector Machines,  XG Boost, Auto-encoders, Auto-ML (TPOT)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Model Selection:  XG Boost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: Diagonal Corners Rounded 12"/>
          <p:cNvSpPr/>
          <p:nvPr/>
        </p:nvSpPr>
        <p:spPr>
          <a:xfrm>
            <a:off x="4656600" y="4136040"/>
            <a:ext cx="1359720" cy="6598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STAGE 1: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Model Comparison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tangle: Diagonal Corners Rounded 19"/>
          <p:cNvSpPr/>
          <p:nvPr/>
        </p:nvSpPr>
        <p:spPr>
          <a:xfrm>
            <a:off x="6092280" y="4136040"/>
            <a:ext cx="1359720" cy="6598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STAGE 2: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Model Selection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Arrow: Right 29"/>
          <p:cNvSpPr/>
          <p:nvPr/>
        </p:nvSpPr>
        <p:spPr>
          <a:xfrm rot="16200000">
            <a:off x="7837200" y="3157920"/>
            <a:ext cx="1707120" cy="17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tIns="44640" bIns="44640" anchor="ctr">
            <a:noAutofit/>
          </a:bodyPr>
          <a:p>
            <a:pPr algn="ctr">
              <a:lnSpc>
                <a:spcPct val="100000"/>
              </a:lnSpc>
            </a:pPr>
            <a:endParaRPr b="0" lang="en-GB" sz="1000" spc="-1" strike="noStrike">
              <a:solidFill>
                <a:schemeClr val="dk1"/>
              </a:solidFill>
              <a:latin typeface="Proxima Nova"/>
              <a:ea typeface="Arial"/>
            </a:endParaRPr>
          </a:p>
        </p:txBody>
      </p:sp>
      <p:sp>
        <p:nvSpPr>
          <p:cNvPr id="199" name="TextBox 5"/>
          <p:cNvSpPr/>
          <p:nvPr/>
        </p:nvSpPr>
        <p:spPr>
          <a:xfrm>
            <a:off x="306000" y="173160"/>
            <a:ext cx="781848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Approach:  Supervised Model – Labeled Providers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Flowchart: Process 10"/>
          <p:cNvSpPr/>
          <p:nvPr/>
        </p:nvSpPr>
        <p:spPr>
          <a:xfrm>
            <a:off x="4758840" y="1146960"/>
            <a:ext cx="4196160" cy="33696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Amazon EC2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Flowchart: Process 11"/>
          <p:cNvSpPr/>
          <p:nvPr/>
        </p:nvSpPr>
        <p:spPr>
          <a:xfrm>
            <a:off x="4758840" y="1608480"/>
            <a:ext cx="4196160" cy="34452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MLE10:  Healthcare Claims Anomaly Detector 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tangle: Diagonal Corners Rounded 14"/>
          <p:cNvSpPr/>
          <p:nvPr/>
        </p:nvSpPr>
        <p:spPr>
          <a:xfrm>
            <a:off x="4874400" y="2652840"/>
            <a:ext cx="930960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TPOT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ctangle: Diagonal Corners Rounded 15"/>
          <p:cNvSpPr/>
          <p:nvPr/>
        </p:nvSpPr>
        <p:spPr>
          <a:xfrm>
            <a:off x="4874400" y="3020040"/>
            <a:ext cx="930960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SVM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Rectangle: Diagonal Corners Rounded 16"/>
          <p:cNvSpPr/>
          <p:nvPr/>
        </p:nvSpPr>
        <p:spPr>
          <a:xfrm>
            <a:off x="4876560" y="3386880"/>
            <a:ext cx="930960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XGB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ctangle: Diagonal Corners Rounded 17"/>
          <p:cNvSpPr/>
          <p:nvPr/>
        </p:nvSpPr>
        <p:spPr>
          <a:xfrm>
            <a:off x="4874400" y="3768480"/>
            <a:ext cx="930960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LogR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tangle: Diagonal Corners Rounded 20"/>
          <p:cNvSpPr/>
          <p:nvPr/>
        </p:nvSpPr>
        <p:spPr>
          <a:xfrm>
            <a:off x="7521120" y="4136040"/>
            <a:ext cx="1359720" cy="6598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STAGE 3: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Model Publishing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tangle: Diagonal Corners Rounded 18"/>
          <p:cNvSpPr/>
          <p:nvPr/>
        </p:nvSpPr>
        <p:spPr>
          <a:xfrm>
            <a:off x="4874400" y="2278440"/>
            <a:ext cx="930960" cy="31968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Auto Encoder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Arrow: Right 25"/>
          <p:cNvSpPr/>
          <p:nvPr/>
        </p:nvSpPr>
        <p:spPr>
          <a:xfrm rot="5400000">
            <a:off x="-390600" y="3037680"/>
            <a:ext cx="2080440" cy="15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tIns="38880" bIns="38880" anchor="ctr">
            <a:noAutofit/>
          </a:bodyPr>
          <a:p>
            <a:pPr algn="ctr">
              <a:lnSpc>
                <a:spcPct val="100000"/>
              </a:lnSpc>
            </a:pPr>
            <a:endParaRPr b="0" lang="en-GB" sz="1000" spc="-1" strike="noStrike">
              <a:solidFill>
                <a:schemeClr val="dk1"/>
              </a:solidFill>
              <a:latin typeface="Proxima Nova"/>
              <a:ea typeface="Arial"/>
            </a:endParaRPr>
          </a:p>
        </p:txBody>
      </p:sp>
      <p:sp>
        <p:nvSpPr>
          <p:cNvPr id="209" name="Rectangle: Diagonal Corners Rounded 21"/>
          <p:cNvSpPr/>
          <p:nvPr/>
        </p:nvSpPr>
        <p:spPr>
          <a:xfrm>
            <a:off x="7876440" y="3108240"/>
            <a:ext cx="930960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Streamlit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Rectangle: Diagonal Corners Rounded 22"/>
          <p:cNvSpPr/>
          <p:nvPr/>
        </p:nvSpPr>
        <p:spPr>
          <a:xfrm>
            <a:off x="7876440" y="2719080"/>
            <a:ext cx="930960" cy="30636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FastAPI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Rectangle: Diagonal Corners Rounded 23"/>
          <p:cNvSpPr/>
          <p:nvPr/>
        </p:nvSpPr>
        <p:spPr>
          <a:xfrm>
            <a:off x="7670520" y="1920600"/>
            <a:ext cx="1209960" cy="44892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Proxima Nova"/>
                <a:ea typeface="Arial"/>
              </a:rPr>
              <a:t>DEPLOY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Flowchart: Multidocument 1"/>
          <p:cNvSpPr/>
          <p:nvPr/>
        </p:nvSpPr>
        <p:spPr>
          <a:xfrm>
            <a:off x="328680" y="1487160"/>
            <a:ext cx="1163160" cy="748080"/>
          </a:xfrm>
          <a:prstGeom prst="flowChartMulti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Arial"/>
                <a:ea typeface="Arial"/>
              </a:rPr>
              <a:t>Kaggle Dataset 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Flowchart: Document 2"/>
          <p:cNvSpPr/>
          <p:nvPr/>
        </p:nvSpPr>
        <p:spPr>
          <a:xfrm>
            <a:off x="532440" y="2658960"/>
            <a:ext cx="1002600" cy="498600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Arial"/>
                <a:ea typeface="Arial"/>
              </a:rPr>
              <a:t>Merged Train Data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Flowchart: Document 9"/>
          <p:cNvSpPr/>
          <p:nvPr/>
        </p:nvSpPr>
        <p:spPr>
          <a:xfrm>
            <a:off x="540360" y="3447360"/>
            <a:ext cx="1002600" cy="494640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Arial"/>
                <a:ea typeface="Arial"/>
              </a:rPr>
              <a:t>Split Train, Valid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Arrow: Right 26"/>
          <p:cNvSpPr/>
          <p:nvPr/>
        </p:nvSpPr>
        <p:spPr>
          <a:xfrm rot="5400000">
            <a:off x="1476000" y="3040200"/>
            <a:ext cx="2133720" cy="17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tIns="44640" bIns="44640" anchor="ctr">
            <a:noAutofit/>
          </a:bodyPr>
          <a:p>
            <a:pPr algn="ctr">
              <a:lnSpc>
                <a:spcPct val="100000"/>
              </a:lnSpc>
            </a:pPr>
            <a:endParaRPr b="0" lang="en-GB" sz="1000" spc="-1" strike="noStrike">
              <a:solidFill>
                <a:schemeClr val="dk1"/>
              </a:solidFill>
              <a:latin typeface="Proxima Nova"/>
              <a:ea typeface="Arial"/>
            </a:endParaRPr>
          </a:p>
        </p:txBody>
      </p:sp>
      <p:sp>
        <p:nvSpPr>
          <p:cNvPr id="216" name="Flowchart: Process 3"/>
          <p:cNvSpPr/>
          <p:nvPr/>
        </p:nvSpPr>
        <p:spPr>
          <a:xfrm>
            <a:off x="2381760" y="1743480"/>
            <a:ext cx="1021320" cy="35568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Arial"/>
                <a:ea typeface="Arial"/>
              </a:rPr>
              <a:t>Data Eng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Flowchart: Process 4"/>
          <p:cNvSpPr/>
          <p:nvPr/>
        </p:nvSpPr>
        <p:spPr>
          <a:xfrm>
            <a:off x="2381760" y="2236320"/>
            <a:ext cx="1021320" cy="36036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Arial"/>
                <a:ea typeface="Arial"/>
              </a:rPr>
              <a:t>Feat Eng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Flowchart: Process 7"/>
          <p:cNvSpPr/>
          <p:nvPr/>
        </p:nvSpPr>
        <p:spPr>
          <a:xfrm>
            <a:off x="2914560" y="2977560"/>
            <a:ext cx="959400" cy="35964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800" spc="-1" strike="noStrike">
                <a:solidFill>
                  <a:schemeClr val="dk1"/>
                </a:solidFill>
                <a:latin typeface="Arial"/>
                <a:ea typeface="Arial"/>
              </a:rPr>
              <a:t>Correlation Check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Flowchart: Process 6"/>
          <p:cNvSpPr/>
          <p:nvPr/>
        </p:nvSpPr>
        <p:spPr>
          <a:xfrm>
            <a:off x="2914560" y="2545200"/>
            <a:ext cx="959400" cy="35964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800" spc="-1" strike="noStrike">
                <a:solidFill>
                  <a:schemeClr val="dk1"/>
                </a:solidFill>
                <a:latin typeface="Arial"/>
                <a:ea typeface="Arial"/>
              </a:rPr>
              <a:t>One Hot Encoding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0" name="Connector: Elbow 27"/>
          <p:cNvCxnSpPr/>
          <p:nvPr/>
        </p:nvCxnSpPr>
        <p:spPr>
          <a:xfrm flipV="1">
            <a:off x="1537560" y="2872440"/>
            <a:ext cx="428040" cy="720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round/>
          </a:ln>
        </p:spPr>
      </p:cxnSp>
      <p:cxnSp>
        <p:nvCxnSpPr>
          <p:cNvPr id="221" name="Connector: Elbow 28"/>
          <p:cNvCxnSpPr/>
          <p:nvPr/>
        </p:nvCxnSpPr>
        <p:spPr>
          <a:xfrm flipV="1">
            <a:off x="1537560" y="3760920"/>
            <a:ext cx="434160" cy="720"/>
          </a:xfrm>
          <a:prstGeom prst="bentConnector3">
            <a:avLst>
              <a:gd name="adj1" fmla="val 50041"/>
            </a:avLst>
          </a:prstGeom>
          <a:ln w="12700">
            <a:solidFill>
              <a:srgbClr val="92d050"/>
            </a:solidFill>
            <a:round/>
          </a:ln>
        </p:spPr>
      </p:cxnSp>
      <p:sp>
        <p:nvSpPr>
          <p:cNvPr id="222" name="Flowchart: Process 13"/>
          <p:cNvSpPr/>
          <p:nvPr/>
        </p:nvSpPr>
        <p:spPr>
          <a:xfrm>
            <a:off x="2915280" y="3414240"/>
            <a:ext cx="960120" cy="36036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800" spc="-1" strike="noStrike">
                <a:solidFill>
                  <a:schemeClr val="dk1"/>
                </a:solidFill>
                <a:latin typeface="Arial"/>
                <a:ea typeface="Arial"/>
              </a:rPr>
              <a:t>Feat Sel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Flowchart: Process 8"/>
          <p:cNvSpPr/>
          <p:nvPr/>
        </p:nvSpPr>
        <p:spPr>
          <a:xfrm>
            <a:off x="2914560" y="3836160"/>
            <a:ext cx="959400" cy="359640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800" spc="-1" strike="noStrike">
                <a:solidFill>
                  <a:schemeClr val="dk1"/>
                </a:solidFill>
                <a:latin typeface="Arial"/>
                <a:ea typeface="Arial"/>
              </a:rPr>
              <a:t>New Feats (Avgs)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Flowchart: Document 34"/>
          <p:cNvSpPr/>
          <p:nvPr/>
        </p:nvSpPr>
        <p:spPr>
          <a:xfrm>
            <a:off x="532440" y="4175280"/>
            <a:ext cx="1002600" cy="498600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chemeClr val="dk1"/>
                </a:solidFill>
                <a:latin typeface="Arial"/>
                <a:ea typeface="Arial"/>
              </a:rPr>
              <a:t>Merged Test Data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Connector: Elbow 35"/>
          <p:cNvCxnSpPr>
            <a:endCxn id="216" idx="1"/>
          </p:cNvCxnSpPr>
          <p:nvPr/>
        </p:nvCxnSpPr>
        <p:spPr>
          <a:xfrm flipV="1">
            <a:off x="1541160" y="1921320"/>
            <a:ext cx="840960" cy="2508120"/>
          </a:xfrm>
          <a:prstGeom prst="bentConnector3">
            <a:avLst>
              <a:gd name="adj1" fmla="val 49593"/>
            </a:avLst>
          </a:prstGeom>
          <a:ln w="12700">
            <a:solidFill>
              <a:srgbClr val="92d050"/>
            </a:solidFill>
            <a:round/>
            <a:tailEnd len="med" type="triangle" w="med"/>
          </a:ln>
        </p:spPr>
      </p:cxnSp>
      <p:sp>
        <p:nvSpPr>
          <p:cNvPr id="226" name="Arrow: Bent 36"/>
          <p:cNvSpPr/>
          <p:nvPr/>
        </p:nvSpPr>
        <p:spPr>
          <a:xfrm flipV="1">
            <a:off x="2491920" y="4350240"/>
            <a:ext cx="2080080" cy="4417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92d050">
              <a:alpha val="44000"/>
            </a:srgbClr>
          </a:solidFill>
          <a:ln w="12700">
            <a:solidFill>
              <a:srgbClr val="0097a7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numCol="1" spcCol="0" horzOverflow="overflow" vertOverflow="overflow" anchor="ctr">
            <a:noAutofit/>
          </a:bodyPr>
          <a:p>
            <a:pPr algn="ctr">
              <a:lnSpc>
                <a:spcPct val="100000"/>
              </a:lnSpc>
            </a:pPr>
            <a:endParaRPr b="0" lang="en-GB" sz="1000" spc="-1" strike="noStrike">
              <a:solidFill>
                <a:schemeClr val="dk1"/>
              </a:solidFill>
              <a:latin typeface="Proxima Nova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5"/>
          <p:cNvSpPr/>
          <p:nvPr/>
        </p:nvSpPr>
        <p:spPr>
          <a:xfrm>
            <a:off x="359280" y="261000"/>
            <a:ext cx="781848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Findings:  Supervised Model – Provider Labels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8" name="Table 10"/>
          <p:cNvGraphicFramePr/>
          <p:nvPr/>
        </p:nvGraphicFramePr>
        <p:xfrm>
          <a:off x="74880" y="1180440"/>
          <a:ext cx="8943120" cy="2969640"/>
        </p:xfrm>
        <a:graphic>
          <a:graphicData uri="http://schemas.openxmlformats.org/drawingml/2006/table">
            <a:tbl>
              <a:tblPr/>
              <a:tblGrid>
                <a:gridCol w="1788480"/>
                <a:gridCol w="1788480"/>
                <a:gridCol w="1788480"/>
                <a:gridCol w="1788480"/>
                <a:gridCol w="1788480"/>
              </a:tblGrid>
              <a:tr h="336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LogR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XG Boost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92d050">
                        <a:alpha val="7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SVM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ebe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AutoEnc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0070c0">
                        <a:alpha val="39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TPot:  XGBoost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92d050">
                        <a:alpha val="70000"/>
                      </a:srgbClr>
                    </a:solidFill>
                  </a:tcPr>
                </a:tc>
              </a:tr>
              <a:tr h="2632320"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chemeClr val="dk1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chemeClr val="dk1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92d050">
                        <a:alpha val="28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chemeClr val="dk1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d6dbd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chemeClr val="dk1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0070c0">
                        <a:alpha val="21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chemeClr val="dk1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78909c"/>
                      </a:solidFill>
                      <a:prstDash val="solid"/>
                    </a:lnL>
                    <a:lnR w="12240">
                      <a:solidFill>
                        <a:srgbClr val="78909c"/>
                      </a:solidFill>
                      <a:prstDash val="solid"/>
                    </a:lnR>
                    <a:lnT w="12240">
                      <a:solidFill>
                        <a:srgbClr val="78909c"/>
                      </a:solidFill>
                      <a:prstDash val="solid"/>
                    </a:lnT>
                    <a:lnB w="12240">
                      <a:solidFill>
                        <a:srgbClr val="78909c"/>
                      </a:solidFill>
                      <a:prstDash val="solid"/>
                    </a:lnB>
                    <a:solidFill>
                      <a:srgbClr val="d6dbde"/>
                    </a:solidFill>
                  </a:tcPr>
                </a:tc>
              </a:tr>
            </a:tbl>
          </a:graphicData>
        </a:graphic>
      </p:graphicFrame>
      <p:pic>
        <p:nvPicPr>
          <p:cNvPr id="229" name="Picture 9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6920" y="2053800"/>
            <a:ext cx="1685520" cy="115200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230" name="Picture 7" descr="Text&#10;&#10;Description automatically generated"/>
          <p:cNvPicPr/>
          <p:nvPr/>
        </p:nvPicPr>
        <p:blipFill>
          <a:blip r:embed="rId2"/>
          <a:srcRect l="-684" t="18420" r="37195" b="0"/>
          <a:stretch/>
        </p:blipFill>
        <p:spPr>
          <a:xfrm>
            <a:off x="3668760" y="2052720"/>
            <a:ext cx="1740960" cy="203868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231" name="Picture 2" descr="Text&#10;&#10;Description automatically generated"/>
          <p:cNvPicPr/>
          <p:nvPr/>
        </p:nvPicPr>
        <p:blipFill>
          <a:blip r:embed="rId3"/>
          <a:stretch/>
        </p:blipFill>
        <p:spPr>
          <a:xfrm>
            <a:off x="1950840" y="2058120"/>
            <a:ext cx="1597680" cy="119844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232" name="Picture 6" descr="Text&#10;&#10;Description automatically generated"/>
          <p:cNvPicPr/>
          <p:nvPr/>
        </p:nvPicPr>
        <p:blipFill>
          <a:blip r:embed="rId4"/>
          <a:srcRect l="162" t="-438" r="18059" b="-1223"/>
          <a:stretch/>
        </p:blipFill>
        <p:spPr>
          <a:xfrm>
            <a:off x="7094880" y="1977120"/>
            <a:ext cx="1998000" cy="136368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12" descr="Text&#10;&#10;Description automatically generated"/>
          <p:cNvPicPr/>
          <p:nvPr/>
        </p:nvPicPr>
        <p:blipFill>
          <a:blip r:embed="rId5"/>
          <a:stretch/>
        </p:blipFill>
        <p:spPr>
          <a:xfrm>
            <a:off x="5857920" y="2053440"/>
            <a:ext cx="933120" cy="51408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234" name="Picture 13" descr="Text&#10;&#10;Description automatically generated"/>
          <p:cNvPicPr/>
          <p:nvPr/>
        </p:nvPicPr>
        <p:blipFill>
          <a:blip r:embed="rId6"/>
          <a:srcRect l="0" t="0" r="44123" b="-1117"/>
          <a:stretch/>
        </p:blipFill>
        <p:spPr>
          <a:xfrm>
            <a:off x="5543640" y="2653560"/>
            <a:ext cx="1245240" cy="73188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Box 5"/>
          <p:cNvSpPr/>
          <p:nvPr/>
        </p:nvSpPr>
        <p:spPr>
          <a:xfrm>
            <a:off x="367560" y="555120"/>
            <a:ext cx="8465400" cy="42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Arial"/>
                <a:ea typeface="Arial"/>
              </a:rPr>
              <a:t>Findings:   Supervised Model – Provider Predictions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Creating addt'l features was extremely helpful to increase model accuracy ($Avgs)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Known Limitations: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alibri"/>
              <a:buChar char="-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Business Value:  Predicting Anomalies at the Provider level is not compelling enough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alibri"/>
              <a:buChar char="-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Provider labels indicate at least one child claim is fraudulent, but you cannot infer anything further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alibri"/>
              <a:buChar char="-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Conversely, it is misleading to think that _all_ claims for a flagged Provider is fraudulent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alibri"/>
              <a:buChar char="-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Autoencoders were promising, however: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57168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alibri"/>
              <a:buChar char="-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True labels only represent the scope of known fraud (unknowns exist)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57168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Calibri"/>
              <a:buChar char="-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False labels do not mean 'no fraud';  they should be viewed as 'indeterminate'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5"/>
          <p:cNvSpPr/>
          <p:nvPr/>
        </p:nvSpPr>
        <p:spPr>
          <a:xfrm>
            <a:off x="359280" y="261000"/>
            <a:ext cx="850428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Findings:  Supervised Model – XG Boost Provider Predictions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Picture 10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6245640" y="1395000"/>
            <a:ext cx="2742840" cy="285948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238" name="Picture 14" descr="Chart, histogram&#10;&#10;Description automatically generated"/>
          <p:cNvPicPr/>
          <p:nvPr/>
        </p:nvPicPr>
        <p:blipFill>
          <a:blip r:embed="rId2"/>
          <a:stretch/>
        </p:blipFill>
        <p:spPr>
          <a:xfrm>
            <a:off x="3322800" y="1396080"/>
            <a:ext cx="2742840" cy="285732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239" name="Picture 15" descr="Chart, histogram&#10;&#10;Description automatically generated"/>
          <p:cNvPicPr/>
          <p:nvPr/>
        </p:nvPicPr>
        <p:blipFill>
          <a:blip r:embed="rId3"/>
          <a:stretch/>
        </p:blipFill>
        <p:spPr>
          <a:xfrm>
            <a:off x="277560" y="1392840"/>
            <a:ext cx="2857320" cy="286380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5"/>
          <p:cNvSpPr/>
          <p:nvPr/>
        </p:nvSpPr>
        <p:spPr>
          <a:xfrm>
            <a:off x="359280" y="310320"/>
            <a:ext cx="7818480" cy="25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Approach 2:  Unsupervised Model – Claim Labels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Data:   Kaggle Dataset (same, but excluding provider labels)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Exploratory Data Analysis, Feature Engineering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Model Training:  Unsupervised – Claim predictions, labels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KMeans Clustering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5"/>
          <p:cNvSpPr/>
          <p:nvPr/>
        </p:nvSpPr>
        <p:spPr>
          <a:xfrm>
            <a:off x="351000" y="32400"/>
            <a:ext cx="781848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Findings:  Unsupervised Model – KMeans Claim Labels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Picture 3" descr=""/>
          <p:cNvPicPr/>
          <p:nvPr/>
        </p:nvPicPr>
        <p:blipFill>
          <a:blip r:embed="rId1"/>
          <a:stretch/>
        </p:blipFill>
        <p:spPr>
          <a:xfrm>
            <a:off x="175320" y="1136880"/>
            <a:ext cx="2636640" cy="195624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4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3225960" y="923760"/>
            <a:ext cx="5736600" cy="3454560"/>
          </a:xfrm>
          <a:prstGeom prst="rect">
            <a:avLst/>
          </a:prstGeom>
          <a:ln w="0">
            <a:solidFill>
              <a:srgbClr val="4472c4"/>
            </a:solidFill>
          </a:ln>
        </p:spPr>
      </p:pic>
      <p:pic>
        <p:nvPicPr>
          <p:cNvPr id="244" name="Picture 3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302040" y="3255840"/>
            <a:ext cx="3208320" cy="1791360"/>
          </a:xfrm>
          <a:prstGeom prst="rect">
            <a:avLst/>
          </a:prstGeom>
          <a:ln w="0">
            <a:solidFill>
              <a:srgbClr val="4472c4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Outline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49200">
              <a:lnSpc>
                <a:spcPct val="115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Problem Domain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Approach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Data, Model(s) 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MLE Stack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Demo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Conclusions (and lessons learned)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Future Considerations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Q &amp; A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"/>
          <p:cNvSpPr/>
          <p:nvPr/>
        </p:nvSpPr>
        <p:spPr>
          <a:xfrm>
            <a:off x="359280" y="310320"/>
            <a:ext cx="7818480" cy="39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Arial"/>
                <a:ea typeface="Arial"/>
              </a:rPr>
              <a:t>Findings:   Unsupervised Model – Claim Labels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00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3 distinct clusters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9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Visual representation of anomalous claims is compelling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Known Limitations: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Business Value: 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7" marL="457200" indent="-1713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What uniquely distinguishes the 3 clusters?  What does this tell us about anomaly profiles?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7" marL="457200" indent="-1713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Provide more details re contributing factors to the claims anomaly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7" marL="457200" indent="-1713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How to make it actionable as a recommendation system, or rule generation system?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7" marL="457200" indent="-17136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Although criminals can be lazy, fraud is not a static entity.  It evolves.  As the model is re-trained and re-run, the end user needs to be provided better explainability tools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283680" y="203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MLE Stack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757520" y="54000"/>
            <a:ext cx="5206680" cy="497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283680" y="2037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Demo 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Future Work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0720" indent="-34308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Business Value: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00000"/>
              </a:lnSpc>
              <a:buClr>
                <a:srgbClr val="525252"/>
              </a:buClr>
              <a:buFont typeface="Arial,Sans-Serif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Design a human feedback loop to capture which predictions were accurate or not;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00000"/>
              </a:lnSpc>
              <a:buClr>
                <a:srgbClr val="525252"/>
              </a:buClr>
              <a:buFont typeface="Arial,Sans-Serif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Provide a fuzzy logic indicator of degree of fraud risk for a claim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00000"/>
              </a:lnSpc>
              <a:buClr>
                <a:srgbClr val="525252"/>
              </a:buClr>
              <a:buFont typeface="Arial,Sans-Serif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Provide a breakdown of the attributes of fraud risk for a claim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0720" indent="-34308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Data:    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Acquire claim-level labels to improve supervised training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Acquire labels for confirmed non-fraud, as well as confirmed fraud to improve Auto Encoder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07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Model:  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Explore Variational Autoencoders, which have shown promise for credit card fraud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buNone/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Future Work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07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Streamlit:  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Provide capabilities to dig into claim to explore the contributing features of the anomaly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Upgrade to a HTML5 front-end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Separate hosting for Streamlit from FastAPI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07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FastAPI:   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Expand api to include claims data verification,  and json data request/response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Expand api to include model updates, retraining, and published model performance  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07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Infrastructure: 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Promote local Docker environments to hosted in Amazon EC2, or Kubernetes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07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900" spc="-1" strike="noStrike">
                <a:solidFill>
                  <a:schemeClr val="dk2"/>
                </a:solidFill>
                <a:latin typeface="Proxima Nova"/>
                <a:ea typeface="Proxima Nova"/>
              </a:rPr>
              <a:t>MLOps:  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Upgrade from Level0 to Level1;  introduce aspects of retraining, monitoring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07920" indent="-343080">
              <a:lnSpc>
                <a:spcPct val="114000"/>
              </a:lnSpc>
              <a:buClr>
                <a:srgbClr val="525252"/>
              </a:buClr>
              <a:buFont typeface="Arial"/>
              <a:buChar char="•"/>
            </a:pPr>
            <a:r>
              <a:rPr b="0" lang="en-GB" sz="1400" spc="-1" strike="noStrike">
                <a:solidFill>
                  <a:schemeClr val="dk2"/>
                </a:solidFill>
                <a:latin typeface="Proxima Nova"/>
                <a:ea typeface="Proxima Nova"/>
              </a:rPr>
              <a:t>Host the model seperately in a service such as SageMaker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Proxima Nova"/>
                <a:ea typeface="Proxima Nova"/>
              </a:rPr>
              <a:t>Questions?  Feedback?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Proxima Nova"/>
                <a:ea typeface="Proxima Nova"/>
              </a:rPr>
              <a:t>Appendices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2130840" y="206280"/>
            <a:ext cx="4751280" cy="460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93120" y="450000"/>
            <a:ext cx="7510320" cy="55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Proxima Nova"/>
                <a:ea typeface="Proxima Nova"/>
              </a:rPr>
              <a:t>EDA:   Training Data (csv)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Google Shape;1663;p39"/>
          <p:cNvSpPr/>
          <p:nvPr/>
        </p:nvSpPr>
        <p:spPr>
          <a:xfrm>
            <a:off x="392760" y="862560"/>
            <a:ext cx="835812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accent1"/>
                </a:solidFill>
                <a:latin typeface="Work Sans"/>
                <a:ea typeface="Work Sans"/>
              </a:rPr>
              <a:t>Kaggle:</a:t>
            </a:r>
            <a:r>
              <a:rPr b="1" lang="en-US" sz="1800" spc="-1" strike="noStrike">
                <a:solidFill>
                  <a:schemeClr val="accent1"/>
                </a:solidFill>
                <a:latin typeface="Work Sans"/>
                <a:ea typeface="Work Sans"/>
              </a:rPr>
              <a:t>  </a:t>
            </a:r>
            <a:r>
              <a:rPr b="0" lang="en-US" sz="1400" spc="-1" strike="noStrike">
                <a:solidFill>
                  <a:schemeClr val="accent1"/>
                </a:solidFill>
                <a:latin typeface="Work Sans"/>
                <a:ea typeface="Work Sans"/>
              </a:rPr>
              <a:t>https://www.kaggle.com/code/rohitrox/medical-provider-fraud-detection/data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Google Shape;1776;p40"/>
          <p:cNvSpPr/>
          <p:nvPr/>
        </p:nvSpPr>
        <p:spPr>
          <a:xfrm>
            <a:off x="1611000" y="3722040"/>
            <a:ext cx="6892200" cy="12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lvl="3" marL="457200" indent="-33012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d3d3d"/>
                </a:solidFill>
                <a:latin typeface="Arial"/>
                <a:ea typeface="Anaheim"/>
              </a:rPr>
              <a:t>5410 data points labelled Potential Fraud (Yes | No)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33012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d3d3d"/>
                </a:solidFill>
                <a:latin typeface="Arial"/>
                <a:ea typeface="Anaheim"/>
              </a:rPr>
              <a:t>506 Yes, 4904 No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457200" indent="-33012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d3d3d"/>
                </a:solidFill>
                <a:latin typeface="Arial"/>
                <a:ea typeface="Anaheim"/>
              </a:rPr>
              <a:t>Imbalanced dataset (~10% target); class imbalance needs to be managed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4986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Box 2"/>
          <p:cNvSpPr/>
          <p:nvPr/>
        </p:nvSpPr>
        <p:spPr>
          <a:xfrm>
            <a:off x="396720" y="1752120"/>
            <a:ext cx="4668840" cy="20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The data isdivided into four sections: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Provider: labeled as fraud or not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Beneficiary information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In-patient information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Out-patient information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Data are anonymized; provider name,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Beneficiary name, state, insurance provider name are masked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4" descr="A hand holding a camera&#10;&#10;Description automatically generated with low confidence"/>
          <p:cNvPicPr/>
          <p:nvPr/>
        </p:nvPicPr>
        <p:blipFill>
          <a:blip r:embed="rId1"/>
          <a:srcRect l="0" t="32941" r="6643" b="5225"/>
          <a:stretch/>
        </p:blipFill>
        <p:spPr>
          <a:xfrm>
            <a:off x="6472440" y="2847960"/>
            <a:ext cx="2407320" cy="16380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5"/>
          <p:cNvSpPr/>
          <p:nvPr/>
        </p:nvSpPr>
        <p:spPr>
          <a:xfrm>
            <a:off x="359280" y="466560"/>
            <a:ext cx="6649560" cy="349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Problem Domain: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Healthcare fraud is a serious white-collar crime in US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Est. $70B (3% of total spend) is attributed to fraud; max $300B  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An increasingly sophisticated crime (e.g. collusion)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0000"/>
              </a:lnSpc>
            </a:pPr>
            <a:r>
              <a:rPr b="0" lang="en-US" sz="1400" spc="-1" strike="noStrike" u="sng" baseline="-25000">
                <a:solidFill>
                  <a:srgbClr val="00b0f0"/>
                </a:solidFill>
                <a:uFillTx/>
                <a:latin typeface="Arial"/>
                <a:ea typeface="Arial"/>
                <a:hlinkClick r:id="rId2"/>
              </a:rPr>
              <a:t>https://www.nhcaa.org/tools-insights/about-health-care-fraud/the-challenge-of-health-care-fraud/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0000"/>
              </a:lnSpc>
            </a:pPr>
            <a:r>
              <a:rPr b="0" lang="en-US" sz="1400" spc="-1" strike="noStrike" u="sng" baseline="-25000">
                <a:solidFill>
                  <a:srgbClr val="00b0f0"/>
                </a:solidFill>
                <a:uFillTx/>
                <a:latin typeface="Arial"/>
                <a:ea typeface="Arial"/>
                <a:hlinkClick r:id="rId3"/>
              </a:rPr>
              <a:t>https://www.bcbsm.com/health-care-fraud/fraud-statistics.html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68720" y="450000"/>
            <a:ext cx="856728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" sz="3200" spc="-1" strike="noStrike">
                <a:solidFill>
                  <a:schemeClr val="dk1"/>
                </a:solidFill>
                <a:latin typeface="Proxima Nova"/>
                <a:ea typeface="Proxima Nova"/>
              </a:rPr>
              <a:t>EDA:  Training Data Feature: 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1776;p40"/>
          <p:cNvSpPr/>
          <p:nvPr/>
        </p:nvSpPr>
        <p:spPr>
          <a:xfrm>
            <a:off x="6018120" y="2293560"/>
            <a:ext cx="2639520" cy="12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lvl="3" marL="412920" indent="-285840">
              <a:lnSpc>
                <a:spcPct val="100000"/>
              </a:lnSpc>
              <a:buClr>
                <a:srgbClr val="525252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d3d3d"/>
                </a:solidFill>
                <a:latin typeface="Arial"/>
                <a:ea typeface="Anaheim"/>
              </a:rPr>
              <a:t>Dataset biased towards age &gt; 65 years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7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412920" indent="-285840">
              <a:lnSpc>
                <a:spcPct val="100000"/>
              </a:lnSpc>
              <a:buClr>
                <a:srgbClr val="52525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3d3d3d"/>
                </a:solidFill>
                <a:latin typeface="Arial"/>
                <a:ea typeface="Anaheim"/>
              </a:rPr>
              <a:t>Is it easier indicative of prevalent fraud in one payer sector?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27080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2" name="Group 8"/>
          <p:cNvGrpSpPr/>
          <p:nvPr/>
        </p:nvGrpSpPr>
        <p:grpSpPr>
          <a:xfrm>
            <a:off x="464400" y="1427760"/>
            <a:ext cx="5426280" cy="2950920"/>
            <a:chOff x="464400" y="1427760"/>
            <a:chExt cx="5426280" cy="2950920"/>
          </a:xfrm>
        </p:grpSpPr>
        <p:pic>
          <p:nvPicPr>
            <p:cNvPr id="263" name="Picture 3" descr="Chart, histogram&#10;&#10;Description automatically generated"/>
            <p:cNvPicPr/>
            <p:nvPr/>
          </p:nvPicPr>
          <p:blipFill>
            <a:blip r:embed="rId1"/>
            <a:srcRect l="1682" t="10842" r="6644" b="4471"/>
            <a:stretch/>
          </p:blipFill>
          <p:spPr>
            <a:xfrm>
              <a:off x="983520" y="1576440"/>
              <a:ext cx="4746600" cy="26452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roup 6"/>
            <p:cNvGrpSpPr/>
            <p:nvPr/>
          </p:nvGrpSpPr>
          <p:grpSpPr>
            <a:xfrm>
              <a:off x="464400" y="1427760"/>
              <a:ext cx="5426280" cy="2950920"/>
              <a:chOff x="464400" y="1427760"/>
              <a:chExt cx="5426280" cy="2950920"/>
            </a:xfrm>
          </p:grpSpPr>
          <p:sp>
            <p:nvSpPr>
              <p:cNvPr id="265" name="Rectangle 4"/>
              <p:cNvSpPr/>
              <p:nvPr/>
            </p:nvSpPr>
            <p:spPr>
              <a:xfrm>
                <a:off x="889200" y="1427760"/>
                <a:ext cx="5001480" cy="2950920"/>
              </a:xfrm>
              <a:prstGeom prst="rect">
                <a:avLst/>
              </a:prstGeom>
              <a:noFill/>
              <a:ln>
                <a:solidFill>
                  <a:srgbClr val="ae006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400" spc="-1" strike="noStrike">
                  <a:solidFill>
                    <a:schemeClr val="lt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266" name="Rectangle 5"/>
              <p:cNvSpPr/>
              <p:nvPr/>
            </p:nvSpPr>
            <p:spPr>
              <a:xfrm>
                <a:off x="464400" y="1849320"/>
                <a:ext cx="424440" cy="1931400"/>
              </a:xfrm>
              <a:prstGeom prst="rect">
                <a:avLst/>
              </a:prstGeom>
              <a:noFill/>
              <a:ln>
                <a:solidFill>
                  <a:srgbClr val="ae006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400" spc="-1" strike="noStrike">
                  <a:solidFill>
                    <a:schemeClr val="lt1"/>
                  </a:solidFill>
                  <a:latin typeface="Arial"/>
                  <a:ea typeface="Arial"/>
                </a:endParaRPr>
              </a:p>
            </p:txBody>
          </p:sp>
        </p:grpSp>
        <p:sp>
          <p:nvSpPr>
            <p:cNvPr id="267" name="TextBox 7"/>
            <p:cNvSpPr/>
            <p:nvPr/>
          </p:nvSpPr>
          <p:spPr>
            <a:xfrm rot="16200000">
              <a:off x="87480" y="2664000"/>
              <a:ext cx="12016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Feature: 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Proxima Nova"/>
                <a:ea typeface="Proxima Nova"/>
              </a:rPr>
              <a:t>EDA: Fraud Label Distribution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9" name="Group 7"/>
          <p:cNvGrpSpPr/>
          <p:nvPr/>
        </p:nvGrpSpPr>
        <p:grpSpPr>
          <a:xfrm>
            <a:off x="230760" y="1619280"/>
            <a:ext cx="5479560" cy="2451960"/>
            <a:chOff x="230760" y="1619280"/>
            <a:chExt cx="5479560" cy="2451960"/>
          </a:xfrm>
        </p:grpSpPr>
        <p:pic>
          <p:nvPicPr>
            <p:cNvPr id="270" name="Picture 2" descr="Chart, bar chart&#10;&#10;Description automatically generated"/>
            <p:cNvPicPr/>
            <p:nvPr/>
          </p:nvPicPr>
          <p:blipFill>
            <a:blip r:embed="rId1"/>
            <a:srcRect l="0" t="14665" r="6948" b="4730"/>
            <a:stretch/>
          </p:blipFill>
          <p:spPr>
            <a:xfrm>
              <a:off x="703440" y="1723320"/>
              <a:ext cx="4937040" cy="2287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1" name="Rectangle 4"/>
            <p:cNvSpPr/>
            <p:nvPr/>
          </p:nvSpPr>
          <p:spPr>
            <a:xfrm>
              <a:off x="634320" y="1619280"/>
              <a:ext cx="5076000" cy="2451960"/>
            </a:xfrm>
            <a:prstGeom prst="rect">
              <a:avLst/>
            </a:prstGeom>
            <a:noFill/>
            <a:ln>
              <a:solidFill>
                <a:srgbClr val="ae006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400" spc="-1" strike="noStrike">
                <a:solidFill>
                  <a:schemeClr val="lt1"/>
                </a:solidFill>
                <a:latin typeface="Arial"/>
                <a:ea typeface="Arial"/>
              </a:endParaRPr>
            </a:p>
          </p:txBody>
        </p:sp>
        <p:sp>
          <p:nvSpPr>
            <p:cNvPr id="272" name="Rectangle 5"/>
            <p:cNvSpPr/>
            <p:nvPr/>
          </p:nvSpPr>
          <p:spPr>
            <a:xfrm>
              <a:off x="230760" y="1888560"/>
              <a:ext cx="402120" cy="1954080"/>
            </a:xfrm>
            <a:prstGeom prst="rect">
              <a:avLst/>
            </a:prstGeom>
            <a:noFill/>
            <a:ln>
              <a:solidFill>
                <a:srgbClr val="ae006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400" spc="-1" strike="noStrike">
                <a:solidFill>
                  <a:schemeClr val="lt1"/>
                </a:solidFill>
                <a:latin typeface="Arial"/>
                <a:ea typeface="Arial"/>
              </a:endParaRPr>
            </a:p>
          </p:txBody>
        </p:sp>
        <p:sp>
          <p:nvSpPr>
            <p:cNvPr id="273" name="TextBox 6"/>
            <p:cNvSpPr/>
            <p:nvPr/>
          </p:nvSpPr>
          <p:spPr>
            <a:xfrm rot="16200000">
              <a:off x="-559440" y="2714760"/>
              <a:ext cx="1945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Fraud Label </a:t>
              </a: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Distribution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4" name="TextBox 8"/>
          <p:cNvSpPr/>
          <p:nvPr/>
        </p:nvSpPr>
        <p:spPr>
          <a:xfrm>
            <a:off x="6056640" y="1953720"/>
            <a:ext cx="2599560" cy="264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Individual providers dataset when merged with patient dataset renders 60:40 ratio for no fraud/fraud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Key-take away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: Providers who commit fraud victimize many patients (Note:  misleading inference due to provider:claim mapping)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851328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EDA: Beneficiary State-wise Distribution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Box 4"/>
          <p:cNvSpPr/>
          <p:nvPr/>
        </p:nvSpPr>
        <p:spPr>
          <a:xfrm>
            <a:off x="7062840" y="2810520"/>
            <a:ext cx="174780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Key-take away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: Most beneficiaries are from states 5, 10, 45, and 33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7" name="Group 8"/>
          <p:cNvGrpSpPr/>
          <p:nvPr/>
        </p:nvGrpSpPr>
        <p:grpSpPr>
          <a:xfrm>
            <a:off x="204480" y="1139760"/>
            <a:ext cx="6857640" cy="3189960"/>
            <a:chOff x="204480" y="1139760"/>
            <a:chExt cx="6857640" cy="3189960"/>
          </a:xfrm>
        </p:grpSpPr>
        <p:pic>
          <p:nvPicPr>
            <p:cNvPr id="278" name="Picture 2" descr="Chart, histogram&#10;&#10;Description automatically generated"/>
            <p:cNvPicPr/>
            <p:nvPr/>
          </p:nvPicPr>
          <p:blipFill>
            <a:blip r:embed="rId1"/>
            <a:srcRect l="0" t="4325" r="0" b="0"/>
            <a:stretch/>
          </p:blipFill>
          <p:spPr>
            <a:xfrm>
              <a:off x="749160" y="1271880"/>
              <a:ext cx="6103080" cy="2966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9" name="Rectangle 5"/>
            <p:cNvSpPr/>
            <p:nvPr/>
          </p:nvSpPr>
          <p:spPr>
            <a:xfrm>
              <a:off x="610920" y="1139760"/>
              <a:ext cx="6451200" cy="3189960"/>
            </a:xfrm>
            <a:prstGeom prst="rect">
              <a:avLst/>
            </a:prstGeom>
            <a:noFill/>
            <a:ln>
              <a:solidFill>
                <a:srgbClr val="ae006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400" spc="-1" strike="noStrike">
                <a:solidFill>
                  <a:schemeClr val="lt1"/>
                </a:solidFill>
                <a:latin typeface="Arial"/>
                <a:ea typeface="Arial"/>
              </a:endParaRPr>
            </a:p>
          </p:txBody>
        </p:sp>
        <p:sp>
          <p:nvSpPr>
            <p:cNvPr id="280" name="Rectangle 6"/>
            <p:cNvSpPr/>
            <p:nvPr/>
          </p:nvSpPr>
          <p:spPr>
            <a:xfrm>
              <a:off x="204480" y="1474920"/>
              <a:ext cx="406080" cy="2763000"/>
            </a:xfrm>
            <a:prstGeom prst="rect">
              <a:avLst/>
            </a:prstGeom>
            <a:noFill/>
            <a:ln>
              <a:solidFill>
                <a:srgbClr val="ae006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400" spc="-1" strike="noStrike">
                <a:solidFill>
                  <a:schemeClr val="lt1"/>
                </a:solidFill>
                <a:latin typeface="Arial"/>
                <a:ea typeface="Arial"/>
              </a:endParaRPr>
            </a:p>
          </p:txBody>
        </p:sp>
        <p:sp>
          <p:nvSpPr>
            <p:cNvPr id="281" name="TextBox 7"/>
            <p:cNvSpPr/>
            <p:nvPr/>
          </p:nvSpPr>
          <p:spPr>
            <a:xfrm rot="16200000">
              <a:off x="-997920" y="2704320"/>
              <a:ext cx="28339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Beneficiary state-wise distribution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8265240" cy="406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Proxima Nova"/>
                <a:ea typeface="Proxima Nova"/>
              </a:rPr>
              <a:t>EDA: Procedures Where Fraud is Prevalent</a:t>
            </a:r>
            <a:r>
              <a:rPr b="0" lang="en-US" sz="3200" spc="-1" strike="noStrike">
                <a:solidFill>
                  <a:schemeClr val="dk1"/>
                </a:solidFill>
                <a:latin typeface="Proxima Nova"/>
                <a:ea typeface="Proxima Nova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Picture 2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934200" y="1451520"/>
            <a:ext cx="4487400" cy="2713680"/>
          </a:xfrm>
          <a:prstGeom prst="rect">
            <a:avLst/>
          </a:prstGeom>
          <a:ln w="0">
            <a:noFill/>
          </a:ln>
        </p:spPr>
      </p:pic>
      <p:sp>
        <p:nvSpPr>
          <p:cNvPr id="284" name="Rectangle 4"/>
          <p:cNvSpPr/>
          <p:nvPr/>
        </p:nvSpPr>
        <p:spPr>
          <a:xfrm>
            <a:off x="797760" y="1350000"/>
            <a:ext cx="4744440" cy="2957400"/>
          </a:xfrm>
          <a:prstGeom prst="rect">
            <a:avLst/>
          </a:prstGeom>
          <a:noFill/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85" name="Rectangle 5"/>
          <p:cNvSpPr/>
          <p:nvPr/>
        </p:nvSpPr>
        <p:spPr>
          <a:xfrm>
            <a:off x="320040" y="1451520"/>
            <a:ext cx="477000" cy="2713680"/>
          </a:xfrm>
          <a:prstGeom prst="rect">
            <a:avLst/>
          </a:prstGeom>
          <a:noFill/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86" name="TextBox 6"/>
          <p:cNvSpPr/>
          <p:nvPr/>
        </p:nvSpPr>
        <p:spPr>
          <a:xfrm rot="16200000">
            <a:off x="-763200" y="2678040"/>
            <a:ext cx="2672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Fraud distribution by Procedure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Box 7"/>
          <p:cNvSpPr/>
          <p:nvPr/>
        </p:nvSpPr>
        <p:spPr>
          <a:xfrm>
            <a:off x="5690160" y="2343600"/>
            <a:ext cx="3076920" cy="15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Key-take away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: Procedure IDs 9904, 8154, 66, and 3893 have largest number of fraud cases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Question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: Why is it easier to commit fraud for these procedures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8265240" cy="4090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Proxima Nova"/>
                <a:ea typeface="Proxima Nova"/>
              </a:rPr>
              <a:t>EDA: Out-Patient Train Data Summary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Picture 2" descr="Chart, bar chart&#10;&#10;Description automatically generated"/>
          <p:cNvPicPr/>
          <p:nvPr/>
        </p:nvPicPr>
        <p:blipFill>
          <a:blip r:embed="rId1"/>
          <a:stretch/>
        </p:blipFill>
        <p:spPr>
          <a:xfrm>
            <a:off x="4320" y="1149480"/>
            <a:ext cx="5706360" cy="3868560"/>
          </a:xfrm>
          <a:prstGeom prst="rect">
            <a:avLst/>
          </a:prstGeom>
          <a:ln w="0">
            <a:noFill/>
          </a:ln>
        </p:spPr>
      </p:pic>
      <p:sp>
        <p:nvSpPr>
          <p:cNvPr id="290" name="TextBox 4"/>
          <p:cNvSpPr/>
          <p:nvPr/>
        </p:nvSpPr>
        <p:spPr>
          <a:xfrm>
            <a:off x="5435280" y="2490120"/>
            <a:ext cx="362232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Key-take away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: Providers who have a habit of committing fraud always commit fraud with every patient!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5"/>
          <p:cNvSpPr/>
          <p:nvPr/>
        </p:nvSpPr>
        <p:spPr>
          <a:xfrm>
            <a:off x="332280" y="555120"/>
            <a:ext cx="6539400" cy="34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Examples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901"/>
              </a:spcBef>
              <a:buClr>
                <a:srgbClr val="000000"/>
              </a:buClr>
              <a:buFont typeface="Arial,Sans-Serif"/>
              <a:buChar char="•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($300M) 2022 April - 11 defendants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 charged with kickback schemes involving collusion between medical practitioners, laboratories, and a marketing firm. 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14440">
              <a:lnSpc>
                <a:spcPct val="100000"/>
              </a:lnSpc>
              <a:spcAft>
                <a:spcPts val="901"/>
              </a:spcAft>
            </a:pPr>
            <a:r>
              <a:rPr b="0" lang="en-US" sz="1400" spc="-1" strike="noStrike" u="sng" baseline="30000">
                <a:solidFill>
                  <a:srgbClr val="00b0f0"/>
                </a:solidFill>
                <a:uFillTx/>
                <a:latin typeface="Arial"/>
                <a:ea typeface="Arial"/>
                <a:hlinkClick r:id="rId1"/>
              </a:rPr>
              <a:t>https://www.justice.gov/usao-ndtx/pr/11-defendants-plead-guilty-300-million-healthcare-fraud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14440">
              <a:lnSpc>
                <a:spcPct val="100000"/>
              </a:lnSpc>
              <a:spcAft>
                <a:spcPts val="901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901"/>
              </a:spcBef>
              <a:buClr>
                <a:srgbClr val="000000"/>
              </a:buClr>
              <a:buFont typeface="Arial,Sans-Serif"/>
              <a:buChar char="•"/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($143M) 2021 May - 14 defendants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charged with multiple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covid-related fraud schemes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 i.e. collusion between a medical doctor, laboratories, pharmacies, and a home health agency. 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14440">
              <a:lnSpc>
                <a:spcPct val="100000"/>
              </a:lnSpc>
              <a:spcAft>
                <a:spcPts val="901"/>
              </a:spcAft>
            </a:pPr>
            <a:r>
              <a:rPr b="0" lang="en-US" sz="1400" spc="-1" strike="noStrike" u="sng" baseline="30000">
                <a:solidFill>
                  <a:srgbClr val="00b0f0"/>
                </a:solidFill>
                <a:uFillTx/>
                <a:latin typeface="Arial"/>
                <a:ea typeface="Arial"/>
                <a:hlinkClick r:id="rId2"/>
              </a:rPr>
              <a:t>https://www.cnbc.com/2021/05/26/doj-charges-14-people-in-alleged-health-care-fraud-related-to-covid-19.html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5"/>
          <p:cNvSpPr/>
          <p:nvPr/>
        </p:nvSpPr>
        <p:spPr>
          <a:xfrm>
            <a:off x="366120" y="595800"/>
            <a:ext cx="5927040" cy="28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Implications: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Overwhelms the system</a:t>
            </a: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 with unnecessary tests and procedures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Reduces availability of care (scheduling)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Increases the cost of care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Increases costs of insurance premiums ($)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57168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Reduces accessibility to care ($)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Reduces overall value and quality of care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5"/>
          <p:cNvSpPr/>
          <p:nvPr/>
        </p:nvSpPr>
        <p:spPr>
          <a:xfrm>
            <a:off x="345600" y="330480"/>
            <a:ext cx="7745400" cy="46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Current State:  (envisioned as-is;  do-nothing)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US" sz="1600" spc="-1" strike="noStrike">
                <a:solidFill>
                  <a:srgbClr val="525252"/>
                </a:solidFill>
                <a:latin typeface="Arial"/>
                <a:ea typeface="Arial"/>
              </a:rPr>
              <a:t>Increasing overall annual # and $ claims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US" sz="1600" spc="-1" strike="noStrike">
                <a:solidFill>
                  <a:srgbClr val="525252"/>
                </a:solidFill>
                <a:latin typeface="Arial"/>
                <a:ea typeface="Arial"/>
              </a:rPr>
              <a:t>Increasing associated annual #, %, and $ of anomalies and fraud cases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US" sz="1600" spc="-1" strike="noStrike">
                <a:solidFill>
                  <a:srgbClr val="525252"/>
                </a:solidFill>
                <a:latin typeface="Arial"/>
                <a:ea typeface="Arial"/>
              </a:rPr>
              <a:t>Increasing avg $ cost per detection;  i.e. evolving fraud sophistication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US" sz="1600" spc="-1" strike="noStrike">
                <a:solidFill>
                  <a:srgbClr val="525252"/>
                </a:solidFill>
                <a:latin typeface="Arial"/>
                <a:ea typeface="Arial"/>
              </a:rPr>
              <a:t>(Relatively) Flat or decreasing % analyst manhours per claim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US" sz="1600" spc="-1" strike="noStrike">
                <a:solidFill>
                  <a:srgbClr val="525252"/>
                </a:solidFill>
                <a:latin typeface="Arial"/>
                <a:ea typeface="Arial"/>
              </a:rPr>
              <a:t>(Relatively) Flat or increasing data, and analysis tools (receptive)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901"/>
              </a:spcBef>
              <a:spcAft>
                <a:spcPts val="901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5"/>
          <p:cNvSpPr/>
          <p:nvPr/>
        </p:nvSpPr>
        <p:spPr>
          <a:xfrm>
            <a:off x="345600" y="330480"/>
            <a:ext cx="774540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Current State:  (envisioned as-is;  do-nothing)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7" name="Table 2"/>
          <p:cNvGraphicFramePr/>
          <p:nvPr/>
        </p:nvGraphicFramePr>
        <p:xfrm>
          <a:off x="469440" y="1279080"/>
          <a:ext cx="7474320" cy="3217680"/>
        </p:xfrm>
        <a:graphic>
          <a:graphicData uri="http://schemas.openxmlformats.org/drawingml/2006/table">
            <a:tbl>
              <a:tblPr/>
              <a:tblGrid>
                <a:gridCol w="4007160"/>
                <a:gridCol w="1110600"/>
                <a:gridCol w="1174680"/>
                <a:gridCol w="1181520"/>
              </a:tblGrid>
              <a:tr h="680040">
                <a:tc>
                  <a:txBody>
                    <a:bodyPr anchor="t">
                      <a:noAutofit/>
                    </a:bodyPr>
                    <a:p>
                      <a:endParaRPr b="1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2520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Count (#)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2520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Total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Cost $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2520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yoy Growth %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2520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</a:tr>
              <a:tr h="634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Healthcare Claims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634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(Demand) Anomalies and Fraud cases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</a:tr>
              <a:tr h="634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Anomaly and Fraud Detection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634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525252"/>
                          </a:solidFill>
                          <a:latin typeface="Arial"/>
                          <a:ea typeface="Arial"/>
                        </a:rPr>
                        <a:t>(Supply)  Analyst Person Hours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GB" sz="1400" spc="-1" strike="noStrike">
                        <a:solidFill>
                          <a:srgbClr val="525252"/>
                        </a:solidFill>
                        <a:latin typeface="Arial"/>
                        <a:ea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c008c"/>
                      </a:solidFill>
                      <a:prstDash val="solid"/>
                    </a:lnL>
                    <a:lnR w="12240">
                      <a:solidFill>
                        <a:srgbClr val="ec008c"/>
                      </a:solidFill>
                      <a:prstDash val="solid"/>
                    </a:lnR>
                    <a:lnT w="12240">
                      <a:solidFill>
                        <a:srgbClr val="ec008c"/>
                      </a:solidFill>
                      <a:prstDash val="solid"/>
                    </a:lnT>
                    <a:lnB w="12240">
                      <a:solidFill>
                        <a:srgbClr val="ec008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8" name="Arrow: Up 2"/>
          <p:cNvSpPr/>
          <p:nvPr/>
        </p:nvSpPr>
        <p:spPr>
          <a:xfrm>
            <a:off x="4942440" y="2169720"/>
            <a:ext cx="248400" cy="3063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79" name="Arrow: Up 4"/>
          <p:cNvSpPr/>
          <p:nvPr/>
        </p:nvSpPr>
        <p:spPr>
          <a:xfrm>
            <a:off x="6112440" y="2169720"/>
            <a:ext cx="248400" cy="3063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0" name="Arrow: Up 6"/>
          <p:cNvSpPr/>
          <p:nvPr/>
        </p:nvSpPr>
        <p:spPr>
          <a:xfrm>
            <a:off x="7282800" y="2169720"/>
            <a:ext cx="248400" cy="3063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1" name="Arrow: Up 7"/>
          <p:cNvSpPr/>
          <p:nvPr/>
        </p:nvSpPr>
        <p:spPr>
          <a:xfrm>
            <a:off x="4935600" y="2822760"/>
            <a:ext cx="248400" cy="3063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2" name="Arrow: Up 8"/>
          <p:cNvSpPr/>
          <p:nvPr/>
        </p:nvSpPr>
        <p:spPr>
          <a:xfrm>
            <a:off x="6105960" y="2822760"/>
            <a:ext cx="248400" cy="3063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3" name="Arrow: Up 9"/>
          <p:cNvSpPr/>
          <p:nvPr/>
        </p:nvSpPr>
        <p:spPr>
          <a:xfrm>
            <a:off x="7275960" y="2822760"/>
            <a:ext cx="248400" cy="3063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4" name="Arrow: Up 10"/>
          <p:cNvSpPr/>
          <p:nvPr/>
        </p:nvSpPr>
        <p:spPr>
          <a:xfrm>
            <a:off x="4921920" y="3462480"/>
            <a:ext cx="248400" cy="3063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5" name="Arrow: Up 11"/>
          <p:cNvSpPr/>
          <p:nvPr/>
        </p:nvSpPr>
        <p:spPr>
          <a:xfrm>
            <a:off x="6092280" y="3462480"/>
            <a:ext cx="248400" cy="3063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6" name="Arrow: Up 12"/>
          <p:cNvSpPr/>
          <p:nvPr/>
        </p:nvSpPr>
        <p:spPr>
          <a:xfrm>
            <a:off x="7262280" y="3462480"/>
            <a:ext cx="248400" cy="30636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7" name="Arrow: Up 13"/>
          <p:cNvSpPr/>
          <p:nvPr/>
        </p:nvSpPr>
        <p:spPr>
          <a:xfrm>
            <a:off x="4958640" y="4141440"/>
            <a:ext cx="123120" cy="1717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8" name="Arrow: Up 14"/>
          <p:cNvSpPr/>
          <p:nvPr/>
        </p:nvSpPr>
        <p:spPr>
          <a:xfrm>
            <a:off x="6129000" y="4141440"/>
            <a:ext cx="123120" cy="1717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9" name="Arrow: Up 15"/>
          <p:cNvSpPr/>
          <p:nvPr/>
        </p:nvSpPr>
        <p:spPr>
          <a:xfrm>
            <a:off x="7299000" y="4141440"/>
            <a:ext cx="123120" cy="1717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ec008c"/>
          </a:solidFill>
          <a:ln>
            <a:solidFill>
              <a:srgbClr val="ae006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5"/>
          <p:cNvSpPr/>
          <p:nvPr/>
        </p:nvSpPr>
        <p:spPr>
          <a:xfrm>
            <a:off x="359280" y="316800"/>
            <a:ext cx="8327520" cy="36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Future State:  (envisioned to-be)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800"/>
              </a:spcBef>
              <a:spcAft>
                <a:spcPts val="901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Q:  For Claims Anomalies, can Data Science: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Reduce 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the overall </a:t>
            </a: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time 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and </a:t>
            </a: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cost 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required for claims settlement?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Accurately 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minimize the number of invalid, erroneous claims and reimbursements?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Automate 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the detection process? 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Continuously evolve 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in response to shifting data and behavior patterns?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Enable </a:t>
            </a: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Community Vigilance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, ie self-serve tools for each actor in the value chain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85840">
              <a:lnSpc>
                <a:spcPct val="15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5"/>
          <p:cNvSpPr/>
          <p:nvPr/>
        </p:nvSpPr>
        <p:spPr>
          <a:xfrm>
            <a:off x="359280" y="316800"/>
            <a:ext cx="7790040" cy="257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200000"/>
              </a:lnSpc>
            </a:pPr>
            <a:r>
              <a:rPr b="0" lang="en-US" sz="2400" spc="-1" strike="noStrike">
                <a:solidFill>
                  <a:srgbClr val="525252"/>
                </a:solidFill>
                <a:latin typeface="Proxima Nova"/>
                <a:ea typeface="Arial"/>
              </a:rPr>
              <a:t>Future State:  (envisioned to-be)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800"/>
              </a:spcBef>
              <a:spcAft>
                <a:spcPts val="901"/>
              </a:spcAft>
              <a:buClr>
                <a:srgbClr val="000000"/>
              </a:buClr>
              <a:buFont typeface="Arial,Sans-Serif"/>
              <a:buChar char="•"/>
            </a:pPr>
            <a:r>
              <a:rPr b="0" lang="en-US" sz="1400" spc="-1" strike="noStrike">
                <a:solidFill>
                  <a:srgbClr val="525252"/>
                </a:solidFill>
                <a:latin typeface="Arial"/>
                <a:ea typeface="Arial"/>
              </a:rPr>
              <a:t>Q:  For Claims Anomalies, can Data Science: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Recommend 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coarse guidelines for claim anomaly pre-filters and rule sets?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Provide</a:t>
            </a: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 supplementary insights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, details and key contributing factors of each anomaly (features)?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571680" indent="-285840">
              <a:lnSpc>
                <a:spcPct val="150000"/>
              </a:lnSpc>
              <a:buClr>
                <a:srgbClr val="000000"/>
              </a:buClr>
              <a:buFont typeface="Arial,Sans-Serif"/>
              <a:buChar char="•"/>
            </a:pP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Weigh 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the % </a:t>
            </a: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likelihood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 of anomaly and/or fraud </a:t>
            </a:r>
            <a:r>
              <a:rPr b="1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impact</a:t>
            </a:r>
            <a:r>
              <a:rPr b="0" lang="en-US" sz="1200" spc="-1" strike="noStrike">
                <a:solidFill>
                  <a:srgbClr val="525252"/>
                </a:solidFill>
                <a:latin typeface="Arial"/>
                <a:ea typeface="Arial"/>
              </a:rPr>
              <a:t> to assist with case prioritization?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FourthBrain">
  <a:themeElements>
    <a:clrScheme name="Simple Light">
      <a:dk1>
        <a:srgbClr val="525252"/>
      </a:dk1>
      <a:lt1>
        <a:srgbClr val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5252"/>
      </a:dk2>
      <a:lt2>
        <a:srgbClr val="eeeeee"/>
      </a:lt2>
      <a:accent1>
        <a:srgbClr val="ec008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5c7be6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Application>LibreOffice/7.5.0.3$Windows_X86_64 LibreOffice_project/c21113d003cd3efa8c53188764377a8272d9d6de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2023-02-20T14:27:25Z</dcterms:modified>
  <cp:revision>1627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Notes">
    <vt:i4>34</vt:i4>
  </property>
  <property fmtid="{D5CDD505-2E9C-101B-9397-08002B2CF9AE}" pid="4" name="PresentationFormat">
    <vt:lpwstr>On-screen Show (16:9)</vt:lpwstr>
  </property>
  <property fmtid="{D5CDD505-2E9C-101B-9397-08002B2CF9AE}" pid="5" name="Slides">
    <vt:i4>34</vt:i4>
  </property>
</Properties>
</file>