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92" r:id="rId14"/>
    <p:sldId id="269" r:id="rId15"/>
    <p:sldId id="274" r:id="rId16"/>
    <p:sldId id="272" r:id="rId17"/>
    <p:sldId id="273" r:id="rId18"/>
    <p:sldId id="266" r:id="rId19"/>
    <p:sldId id="268" r:id="rId20"/>
    <p:sldId id="271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65" r:id="rId33"/>
    <p:sldId id="267" r:id="rId34"/>
    <p:sldId id="270" r:id="rId35"/>
    <p:sldId id="287" r:id="rId36"/>
    <p:sldId id="288" r:id="rId37"/>
    <p:sldId id="289" r:id="rId38"/>
    <p:sldId id="290" r:id="rId39"/>
    <p:sldId id="291" r:id="rId40"/>
    <p:sldId id="277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92D050"/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2BD46-98FA-42A5-B68D-07ED4EA04E07}" v="2364" dt="2023-02-22T21:12:51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65" name="PlaceHolder 4"/>
          <p:cNvSpPr>
            <a:spLocks noGrp="1"/>
          </p:cNvSpPr>
          <p:nvPr>
            <p:ph type="dt" idx="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66" name="PlaceHolder 5"/>
          <p:cNvSpPr>
            <a:spLocks noGrp="1"/>
          </p:cNvSpPr>
          <p:nvPr>
            <p:ph type="ft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7" name="PlaceHolder 6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58F6073-9E37-4D1B-B35D-12A809DCEE92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This is the slide where you actually SAY your 1-2 sentence elevator pitch.  Engage your audience!!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lvl="3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Barlow"/>
                <a:ea typeface="Arial"/>
              </a:rPr>
              <a:t>138,556 records, populated over the entire US, and many counties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lvl="3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Barlow"/>
                <a:ea typeface="Arial"/>
              </a:rPr>
              <a:t>Contains: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4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Barlow"/>
                <a:ea typeface="Arial"/>
              </a:rPr>
              <a:t>DOB, Gender, Race, Diseases, and Insurance related information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lvl="3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Barlow"/>
                <a:ea typeface="Arial"/>
              </a:rPr>
              <a:t>Diseases include: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4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Barlow"/>
                <a:ea typeface="Arial"/>
              </a:rPr>
              <a:t>Alzheimers, heart failure, kidney disease, cancer, pulmonary, depression, diabetes, Osteoporasis, rheumatoidarthritis, stroke condition etc.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lvl="3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Barlow"/>
                <a:ea typeface="Arial"/>
              </a:rPr>
              <a:t>Insurance related information: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4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Barlow"/>
                <a:ea typeface="Arial"/>
              </a:rPr>
              <a:t>Deductible amount, In-patient and Out-patient annual reimbursement amount etc.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To do: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Add some info on nature of data set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562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lang="en-US" sz="1100" b="1" strike="noStrike" spc="-1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646D622-0484-413E-A513-E2B70A47370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D609979-A3E1-488E-961D-8BA63B1B833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D97A6C3-A6A3-4034-A820-7ED9A591621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C550903-6F5F-4715-9545-CD4C46CBD2C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D55275D-FA0C-41BB-A75F-9C912CDBBD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D612074-849C-438A-9A71-1132095444F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EB1A7BF-BABC-43E2-B8DB-EDDE096DB88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E74FF73-D93A-4C77-8603-B5EF401D737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5637402-2454-4962-89E4-753CA186B04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F75322D-D910-43D2-B528-19B39A89697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E21CAE6-5AD7-4F3A-A928-4EC3D700DBE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55B7871-1F9D-4FE1-8961-E6129914C57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02C122-D463-48B6-8FBC-1DF6096257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932503-E3A7-43F9-8D67-5852C1B812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DEB0FD7-AA18-4B4A-AB0A-9F00E48F99A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A2A3F4-5899-43F9-95E9-0F75B3E1466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06C159-2D2B-454D-821C-4214216C0C9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D363DF-62BC-49C5-870D-D12F8F54A2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204AC3-461F-49C7-9275-CEADE145E45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86FBFF-034E-4E12-A236-94C76ADE820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6E0F93D-6E49-4805-AB50-795EB1AA1E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7EB33D6-4A9D-48FE-AD82-3A4BDBAB9A7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82B8C3-99F2-41E4-A521-1EF635F0800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D5E9DD-9A96-4137-BEE4-0026BF133D1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indent="0">
              <a:buNone/>
            </a:pPr>
            <a:r>
              <a:rPr lang="en-US" sz="4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4" name="Google Shape;19;g133bbe043f8_2_4"/>
          <p:cNvPicPr/>
          <p:nvPr/>
        </p:nvPicPr>
        <p:blipFill>
          <a:blip r:embed="rId14"/>
          <a:stretch/>
        </p:blipFill>
        <p:spPr>
          <a:xfrm>
            <a:off x="3396600" y="263520"/>
            <a:ext cx="2350440" cy="1363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1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E51943A-E804-4AD9-BA87-A996B6C0E59F}" type="slidenum">
              <a:rPr lang="en-US" sz="1000" b="0" strike="noStrike" spc="-1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2" name="Google Shape;13;g133bbe043f8_2_11"/>
          <p:cNvPicPr/>
          <p:nvPr/>
        </p:nvPicPr>
        <p:blipFill>
          <a:blip r:embed="rId14"/>
          <a:stretch/>
        </p:blipFill>
        <p:spPr>
          <a:xfrm>
            <a:off x="8322840" y="73800"/>
            <a:ext cx="766440" cy="723240"/>
          </a:xfrm>
          <a:prstGeom prst="rect">
            <a:avLst/>
          </a:prstGeom>
          <a:ln w="0">
            <a:noFill/>
          </a:ln>
        </p:spPr>
      </p:pic>
      <p:cxnSp>
        <p:nvCxnSpPr>
          <p:cNvPr id="43" name="Google Shape;14;g133bbe043f8_2_11"/>
          <p:cNvCxnSpPr/>
          <p:nvPr/>
        </p:nvCxnSpPr>
        <p:spPr>
          <a:xfrm>
            <a:off x="311400" y="4731120"/>
            <a:ext cx="8569440" cy="10440"/>
          </a:xfrm>
          <a:prstGeom prst="straightConnector1">
            <a:avLst/>
          </a:prstGeom>
          <a:ln w="9525">
            <a:solidFill>
              <a:srgbClr val="525252"/>
            </a:solidFill>
            <a:round/>
          </a:ln>
        </p:spPr>
      </p:cxnSp>
      <p:sp>
        <p:nvSpPr>
          <p:cNvPr id="44" name="Google Shape;15;g133bbe043f8_2_11"/>
          <p:cNvSpPr/>
          <p:nvPr/>
        </p:nvSpPr>
        <p:spPr>
          <a:xfrm>
            <a:off x="235440" y="4784400"/>
            <a:ext cx="1951920" cy="2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900" b="0" strike="noStrike" spc="-1">
                <a:solidFill>
                  <a:srgbClr val="696969"/>
                </a:solidFill>
                <a:latin typeface="Proxima Nova"/>
                <a:ea typeface="Proxima Nova"/>
              </a:rPr>
              <a:t>© 2023 FourthBrain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2" name="Google Shape;30;g133bbe043f8_2_8"/>
          <p:cNvPicPr/>
          <p:nvPr/>
        </p:nvPicPr>
        <p:blipFill>
          <a:blip r:embed="rId14"/>
          <a:stretch/>
        </p:blipFill>
        <p:spPr>
          <a:xfrm>
            <a:off x="8320320" y="66600"/>
            <a:ext cx="766440" cy="72324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>
              <a:buNone/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sldNum" idx="2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039AE9B-6CAD-4061-A0D4-8CE5BA98F743}" type="slidenum">
              <a:rPr lang="en-US" sz="1000" b="0" strike="noStrike" spc="-1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2" name="Google Shape;50;g133bbe043f8_2_27"/>
          <p:cNvPicPr/>
          <p:nvPr/>
        </p:nvPicPr>
        <p:blipFill>
          <a:blip r:embed="rId14"/>
          <a:stretch/>
        </p:blipFill>
        <p:spPr>
          <a:xfrm>
            <a:off x="8303760" y="78480"/>
            <a:ext cx="766440" cy="723240"/>
          </a:xfrm>
          <a:prstGeom prst="rect">
            <a:avLst/>
          </a:prstGeom>
          <a:ln w="0">
            <a:noFill/>
          </a:ln>
        </p:spPr>
      </p:pic>
      <p:cxnSp>
        <p:nvCxnSpPr>
          <p:cNvPr id="123" name="Google Shape;51;g133bbe043f8_2_27"/>
          <p:cNvCxnSpPr/>
          <p:nvPr/>
        </p:nvCxnSpPr>
        <p:spPr>
          <a:xfrm>
            <a:off x="311400" y="4731120"/>
            <a:ext cx="8550360" cy="10440"/>
          </a:xfrm>
          <a:prstGeom prst="straightConnector1">
            <a:avLst/>
          </a:prstGeom>
          <a:ln w="9525">
            <a:solidFill>
              <a:srgbClr val="525252"/>
            </a:solidFill>
            <a:round/>
          </a:ln>
        </p:spPr>
      </p:cxnSp>
      <p:sp>
        <p:nvSpPr>
          <p:cNvPr id="124" name="Google Shape;52;g133bbe043f8_2_27"/>
          <p:cNvSpPr/>
          <p:nvPr/>
        </p:nvSpPr>
        <p:spPr>
          <a:xfrm>
            <a:off x="235440" y="4784400"/>
            <a:ext cx="1951920" cy="2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900" b="0" strike="noStrike" spc="-1">
                <a:solidFill>
                  <a:srgbClr val="696969"/>
                </a:solidFill>
                <a:latin typeface="Proxima Nova"/>
                <a:ea typeface="Proxima Nova"/>
              </a:rPr>
              <a:t>© 2023 FourthBrain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bcbsm.com/health-care-fraud/fraud-statistics.html" TargetMode="External"/><Relationship Id="rId4" Type="http://schemas.openxmlformats.org/officeDocument/2006/relationships/hyperlink" Target="https://www.nhcaa.org/tools-insights/about-health-care-fraud/the-challenge-of-health-care-fraud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ce.gov/usao-ndtx/pr/11-defendants-plead-guilty-300-million-healthcare-frau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cnbc.com/2021/05/26/doj-charges-14-people-in-alleged-health-care-fraud-related-to-covid-19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rohitrox/medical-provider-fraud-detection/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311760" y="233784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chemeClr val="dk1"/>
                </a:solidFill>
                <a:latin typeface="Proxima Nova"/>
                <a:ea typeface="Proxima Nova"/>
              </a:rPr>
              <a:t>MLE 10 Capstone:  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trike="noStrike" spc="-1">
                <a:solidFill>
                  <a:schemeClr val="dk1"/>
                </a:solidFill>
                <a:latin typeface="Proxima Nova"/>
                <a:ea typeface="Proxima Nova"/>
              </a:rPr>
              <a:t>Healthcare Claim Anomaly Detection</a:t>
            </a:r>
            <a:br>
              <a:rPr sz="3600"/>
            </a:br>
            <a:br>
              <a:rPr sz="3600"/>
            </a:br>
            <a:r>
              <a:rPr lang="en-US" sz="1600" b="1" strike="noStrike" spc="-1">
                <a:solidFill>
                  <a:schemeClr val="dk1"/>
                </a:solidFill>
                <a:latin typeface="Proxima Nova"/>
                <a:ea typeface="Proxima Nova"/>
              </a:rPr>
              <a:t>Iain McKone, Monika Sharma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Box 5"/>
          <p:cNvSpPr/>
          <p:nvPr/>
        </p:nvSpPr>
        <p:spPr>
          <a:xfrm>
            <a:off x="307325" y="-1407"/>
            <a:ext cx="8219272" cy="7094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200000"/>
              </a:lnSpc>
              <a:spcAft>
                <a:spcPts val="900"/>
              </a:spcAft>
            </a:pPr>
            <a:r>
              <a:rPr lang="en-US" sz="2400" b="0" strike="noStrike" spc="-1" dirty="0">
                <a:solidFill>
                  <a:srgbClr val="525252"/>
                </a:solidFill>
                <a:latin typeface="Proxima Nova"/>
                <a:ea typeface="Arial"/>
              </a:rPr>
              <a:t>Approach </a:t>
            </a:r>
            <a:r>
              <a:rPr lang="en-US" sz="2400" spc="-1" dirty="0">
                <a:solidFill>
                  <a:srgbClr val="525252"/>
                </a:solidFill>
                <a:latin typeface="Proxima Nova"/>
                <a:ea typeface="Arial"/>
              </a:rPr>
              <a:t>1</a:t>
            </a:r>
            <a:r>
              <a:rPr lang="en-US" sz="2400" b="0" strike="noStrike" spc="-1" dirty="0">
                <a:solidFill>
                  <a:srgbClr val="525252"/>
                </a:solidFill>
                <a:latin typeface="Proxima Nova"/>
                <a:ea typeface="Arial"/>
              </a:rPr>
              <a:t>:  </a:t>
            </a:r>
            <a:r>
              <a:rPr lang="en-US" sz="2000" spc="-1" dirty="0">
                <a:solidFill>
                  <a:srgbClr val="525252"/>
                </a:solidFill>
                <a:latin typeface="Proxima Nova"/>
                <a:ea typeface="Arial"/>
              </a:rPr>
              <a:t>Providers - Supervised</a:t>
            </a:r>
            <a:r>
              <a:rPr lang="en-US" sz="2000" b="0" strike="noStrike" spc="-1" dirty="0">
                <a:solidFill>
                  <a:srgbClr val="525252"/>
                </a:solidFill>
                <a:latin typeface="Proxima Nova"/>
                <a:ea typeface="Arial"/>
              </a:rPr>
              <a:t> – </a:t>
            </a:r>
            <a:r>
              <a:rPr lang="en-US" sz="2000" spc="-1" dirty="0">
                <a:solidFill>
                  <a:srgbClr val="525252"/>
                </a:solidFill>
                <a:latin typeface="Proxima Nova"/>
                <a:ea typeface="Arial"/>
              </a:rPr>
              <a:t>Fraud Labels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5327D355-1A71-DD07-52B0-E9223AC92FDB}"/>
              </a:ext>
            </a:extLst>
          </p:cNvPr>
          <p:cNvSpPr/>
          <p:nvPr/>
        </p:nvSpPr>
        <p:spPr>
          <a:xfrm>
            <a:off x="373212" y="2593047"/>
            <a:ext cx="903388" cy="510574"/>
          </a:xfrm>
          <a:prstGeom prst="flowChartMultidocument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 dirty="0">
                <a:solidFill>
                  <a:schemeClr val="dk1"/>
                </a:solidFill>
                <a:latin typeface="Arial"/>
                <a:ea typeface="Arial"/>
              </a:rPr>
              <a:t>Kaggle</a:t>
            </a:r>
            <a:endParaRPr lang="en-GB" sz="1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Rectangle: Diagonal Corners Rounded 12">
            <a:extLst>
              <a:ext uri="{FF2B5EF4-FFF2-40B4-BE49-F238E27FC236}">
                <a16:creationId xmlns:a16="http://schemas.microsoft.com/office/drawing/2014/main" id="{80927100-AF13-59A5-B4FB-8196AD94BA19}"/>
              </a:ext>
            </a:extLst>
          </p:cNvPr>
          <p:cNvSpPr/>
          <p:nvPr/>
        </p:nvSpPr>
        <p:spPr>
          <a:xfrm>
            <a:off x="1796492" y="4254793"/>
            <a:ext cx="1203858" cy="42237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lIns="91440" tIns="45720" rIns="91440" bIns="45720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STAGE </a:t>
            </a:r>
            <a:r>
              <a:rPr lang="en-GB" sz="1000" spc="-1" dirty="0">
                <a:solidFill>
                  <a:schemeClr val="dk1"/>
                </a:solidFill>
                <a:latin typeface="Proxima Nova"/>
                <a:ea typeface="Arial"/>
              </a:rPr>
              <a:t>2</a:t>
            </a: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:</a:t>
            </a:r>
            <a:endParaRPr lang="en-US" sz="1000" b="0" strike="noStrike" spc="-1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en-GB" sz="1000" spc="-1" dirty="0">
                <a:solidFill>
                  <a:schemeClr val="dk1"/>
                </a:solidFill>
                <a:latin typeface="Proxima Nova"/>
              </a:rPr>
              <a:t>Feature Eng</a:t>
            </a:r>
            <a:endParaRPr lang="en-US" sz="1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Rectangle: Diagonal Corners Rounded 19">
            <a:extLst>
              <a:ext uri="{FF2B5EF4-FFF2-40B4-BE49-F238E27FC236}">
                <a16:creationId xmlns:a16="http://schemas.microsoft.com/office/drawing/2014/main" id="{7A070F24-FC33-A0BB-764D-3A1B61560EEB}"/>
              </a:ext>
            </a:extLst>
          </p:cNvPr>
          <p:cNvSpPr/>
          <p:nvPr/>
        </p:nvSpPr>
        <p:spPr>
          <a:xfrm>
            <a:off x="3256033" y="4254792"/>
            <a:ext cx="1367142" cy="42237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lIns="91440" tIns="45720" rIns="91440" bIns="45720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STAGE </a:t>
            </a:r>
            <a:r>
              <a:rPr lang="en-GB" sz="1000" spc="-1" dirty="0">
                <a:solidFill>
                  <a:schemeClr val="dk1"/>
                </a:solidFill>
                <a:latin typeface="Proxima Nova"/>
                <a:ea typeface="Arial"/>
              </a:rPr>
              <a:t>3</a:t>
            </a: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:</a:t>
            </a:r>
            <a:endParaRPr lang="en-US" sz="1000" b="0" strike="noStrike" spc="-1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Model </a:t>
            </a:r>
            <a:r>
              <a:rPr lang="en-GB" sz="1000" spc="-1" dirty="0">
                <a:solidFill>
                  <a:schemeClr val="dk1"/>
                </a:solidFill>
                <a:latin typeface="Proxima Nova"/>
                <a:ea typeface="Arial"/>
              </a:rPr>
              <a:t>Comparison</a:t>
            </a:r>
            <a:endParaRPr lang="en-US" sz="1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Rectangle: Diagonal Corners Rounded 20">
            <a:extLst>
              <a:ext uri="{FF2B5EF4-FFF2-40B4-BE49-F238E27FC236}">
                <a16:creationId xmlns:a16="http://schemas.microsoft.com/office/drawing/2014/main" id="{0A73D09A-96CA-CEAF-AE37-898667657D34}"/>
              </a:ext>
            </a:extLst>
          </p:cNvPr>
          <p:cNvSpPr/>
          <p:nvPr/>
        </p:nvSpPr>
        <p:spPr>
          <a:xfrm>
            <a:off x="4878860" y="4254793"/>
            <a:ext cx="4009401" cy="42237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lIns="91440" tIns="45720" rIns="91440" bIns="45720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STAGE </a:t>
            </a:r>
            <a:r>
              <a:rPr lang="en-GB" sz="1000" spc="-1" dirty="0">
                <a:solidFill>
                  <a:schemeClr val="dk1"/>
                </a:solidFill>
                <a:latin typeface="Proxima Nova"/>
                <a:ea typeface="Arial"/>
              </a:rPr>
              <a:t>4</a:t>
            </a: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:</a:t>
            </a:r>
            <a:endParaRPr lang="en-US" sz="1000" b="0" strike="noStrike" spc="-1" dirty="0">
              <a:solidFill>
                <a:schemeClr val="dk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Model Publishing</a:t>
            </a:r>
            <a:endParaRPr lang="en-US" sz="1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Rectangle: Diagonal Corners Rounded 12">
            <a:extLst>
              <a:ext uri="{FF2B5EF4-FFF2-40B4-BE49-F238E27FC236}">
                <a16:creationId xmlns:a16="http://schemas.microsoft.com/office/drawing/2014/main" id="{6875F680-94DB-9148-9658-9BDFC9EC5AE4}"/>
              </a:ext>
            </a:extLst>
          </p:cNvPr>
          <p:cNvSpPr/>
          <p:nvPr/>
        </p:nvSpPr>
        <p:spPr>
          <a:xfrm>
            <a:off x="336951" y="4254792"/>
            <a:ext cx="1196435" cy="42237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lIns="91440" tIns="45720" rIns="91440" bIns="45720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STAGE 1:</a:t>
            </a:r>
            <a:endParaRPr lang="en-US" sz="1000" b="0" strike="noStrike" spc="-1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en-GB" sz="1000" spc="-1" dirty="0">
                <a:solidFill>
                  <a:schemeClr val="dk1"/>
                </a:solidFill>
                <a:latin typeface="Proxima Nova"/>
              </a:rPr>
              <a:t>Data Pipeline</a:t>
            </a:r>
            <a:endParaRPr lang="en-US" sz="1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Rectangle: Diagonal Corners Rounded 15">
            <a:extLst>
              <a:ext uri="{FF2B5EF4-FFF2-40B4-BE49-F238E27FC236}">
                <a16:creationId xmlns:a16="http://schemas.microsoft.com/office/drawing/2014/main" id="{2721ACAC-6EFF-0F85-9C62-17EDB766EB8D}"/>
              </a:ext>
            </a:extLst>
          </p:cNvPr>
          <p:cNvSpPr/>
          <p:nvPr/>
        </p:nvSpPr>
        <p:spPr>
          <a:xfrm>
            <a:off x="3286075" y="3435677"/>
            <a:ext cx="834473" cy="306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SVM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Rectangle: Diagonal Corners Rounded 16">
            <a:extLst>
              <a:ext uri="{FF2B5EF4-FFF2-40B4-BE49-F238E27FC236}">
                <a16:creationId xmlns:a16="http://schemas.microsoft.com/office/drawing/2014/main" id="{4D81B3C3-D3F5-D1F4-F134-F8C0B760A8FE}"/>
              </a:ext>
            </a:extLst>
          </p:cNvPr>
          <p:cNvSpPr/>
          <p:nvPr/>
        </p:nvSpPr>
        <p:spPr>
          <a:xfrm>
            <a:off x="3288236" y="3832205"/>
            <a:ext cx="834473" cy="306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/>
            <a:r>
              <a:rPr lang="en-GB" sz="1000" spc="-1" dirty="0">
                <a:solidFill>
                  <a:schemeClr val="dk1"/>
                </a:solidFill>
                <a:latin typeface="Proxima Nova"/>
              </a:rPr>
              <a:t>XGB</a:t>
            </a:r>
            <a:endParaRPr lang="en-US" sz="1000" spc="-1" dirty="0">
              <a:solidFill>
                <a:schemeClr val="dk1"/>
              </a:solidFill>
              <a:latin typeface="Proxima Nova"/>
            </a:endParaRP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322AAAEE-6317-30A9-FD2E-DA041B6AA42F}"/>
              </a:ext>
            </a:extLst>
          </p:cNvPr>
          <p:cNvSpPr/>
          <p:nvPr/>
        </p:nvSpPr>
        <p:spPr>
          <a:xfrm>
            <a:off x="3286075" y="3041117"/>
            <a:ext cx="834473" cy="306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LogR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Rectangle: Diagonal Corners Rounded 18">
            <a:extLst>
              <a:ext uri="{FF2B5EF4-FFF2-40B4-BE49-F238E27FC236}">
                <a16:creationId xmlns:a16="http://schemas.microsoft.com/office/drawing/2014/main" id="{5A71CB15-6476-427A-35C1-61C9E3CF8DC2}"/>
              </a:ext>
            </a:extLst>
          </p:cNvPr>
          <p:cNvSpPr/>
          <p:nvPr/>
        </p:nvSpPr>
        <p:spPr>
          <a:xfrm>
            <a:off x="3286075" y="2649545"/>
            <a:ext cx="834473" cy="304836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lIns="91440" tIns="45720" rIns="91440" bIns="45720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Auto </a:t>
            </a:r>
            <a:r>
              <a:rPr lang="en-GB" sz="1000" spc="-1" dirty="0">
                <a:solidFill>
                  <a:schemeClr val="dk1"/>
                </a:solidFill>
                <a:latin typeface="Proxima Nova"/>
                <a:ea typeface="Arial"/>
              </a:rPr>
              <a:t>Encoders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Flowchart: Document 34">
            <a:extLst>
              <a:ext uri="{FF2B5EF4-FFF2-40B4-BE49-F238E27FC236}">
                <a16:creationId xmlns:a16="http://schemas.microsoft.com/office/drawing/2014/main" id="{E2F1BE7B-987E-BA42-7F7A-4283CBBD0DA2}"/>
              </a:ext>
            </a:extLst>
          </p:cNvPr>
          <p:cNvSpPr/>
          <p:nvPr/>
        </p:nvSpPr>
        <p:spPr>
          <a:xfrm>
            <a:off x="376576" y="3202987"/>
            <a:ext cx="846737" cy="454068"/>
          </a:xfrm>
          <a:prstGeom prst="flowChartDocument">
            <a:avLst/>
          </a:prstGeom>
          <a:solidFill>
            <a:srgbClr val="C00000">
              <a:alpha val="40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lIns="91440" tIns="45720" rIns="91440" bIns="45720" numCol="1" spcCol="0" anchor="ctr">
            <a:noAutofit/>
          </a:bodyPr>
          <a:lstStyle/>
          <a:p>
            <a:pPr algn="ctr"/>
            <a:r>
              <a:rPr lang="en-GB" sz="1000" spc="-1" dirty="0">
                <a:solidFill>
                  <a:schemeClr val="dk1"/>
                </a:solidFill>
                <a:latin typeface="Arial"/>
              </a:rPr>
              <a:t>Provider Fraud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4" name="Flowchart: Document 34">
            <a:extLst>
              <a:ext uri="{FF2B5EF4-FFF2-40B4-BE49-F238E27FC236}">
                <a16:creationId xmlns:a16="http://schemas.microsoft.com/office/drawing/2014/main" id="{72C612E0-4AA7-C66D-5344-BCABCAD9278F}"/>
              </a:ext>
            </a:extLst>
          </p:cNvPr>
          <p:cNvSpPr/>
          <p:nvPr/>
        </p:nvSpPr>
        <p:spPr>
          <a:xfrm>
            <a:off x="376576" y="3752220"/>
            <a:ext cx="846737" cy="402114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lIns="91440" tIns="45720" rIns="91440" bIns="45720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spc="-1" dirty="0">
                <a:solidFill>
                  <a:schemeClr val="dk1"/>
                </a:solidFill>
                <a:latin typeface="Arial"/>
              </a:rPr>
              <a:t>Claims</a:t>
            </a:r>
            <a:endParaRPr lang="en-GB" sz="1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Flowchart: Document 34">
            <a:extLst>
              <a:ext uri="{FF2B5EF4-FFF2-40B4-BE49-F238E27FC236}">
                <a16:creationId xmlns:a16="http://schemas.microsoft.com/office/drawing/2014/main" id="{22B3AE1A-A196-B0AA-7E36-2E7C32017FE5}"/>
              </a:ext>
            </a:extLst>
          </p:cNvPr>
          <p:cNvSpPr/>
          <p:nvPr/>
        </p:nvSpPr>
        <p:spPr>
          <a:xfrm>
            <a:off x="1838723" y="2802193"/>
            <a:ext cx="831893" cy="342737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lIns="91440" tIns="45720" rIns="91440" bIns="45720" numCol="1" spcCol="0" anchor="ctr">
            <a:noAutofit/>
          </a:bodyPr>
          <a:lstStyle/>
          <a:p>
            <a:pPr algn="ctr"/>
            <a:r>
              <a:rPr lang="en-GB" sz="1000" spc="-1" dirty="0">
                <a:solidFill>
                  <a:schemeClr val="dk1"/>
                </a:solidFill>
                <a:latin typeface="Arial"/>
              </a:rPr>
              <a:t>Training</a:t>
            </a:r>
            <a:endParaRPr lang="en-GB" sz="1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Flowchart: Document 34">
            <a:extLst>
              <a:ext uri="{FF2B5EF4-FFF2-40B4-BE49-F238E27FC236}">
                <a16:creationId xmlns:a16="http://schemas.microsoft.com/office/drawing/2014/main" id="{1CC6E5DC-011A-E58B-2DCB-A6D4D96B3171}"/>
              </a:ext>
            </a:extLst>
          </p:cNvPr>
          <p:cNvSpPr/>
          <p:nvPr/>
        </p:nvSpPr>
        <p:spPr>
          <a:xfrm>
            <a:off x="1838723" y="3277206"/>
            <a:ext cx="831893" cy="342738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lIns="91440" tIns="45720" rIns="91440" bIns="45720" numCol="1" spcCol="0" anchor="ctr">
            <a:noAutofit/>
          </a:bodyPr>
          <a:lstStyle/>
          <a:p>
            <a:pPr algn="ctr"/>
            <a:r>
              <a:rPr lang="en-GB" sz="1000" spc="-1" dirty="0">
                <a:solidFill>
                  <a:schemeClr val="dk1"/>
                </a:solidFill>
                <a:latin typeface="Arial"/>
              </a:rPr>
              <a:t>Validation</a:t>
            </a:r>
            <a:endParaRPr lang="en-GB" sz="1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Flowchart: Document 34">
            <a:extLst>
              <a:ext uri="{FF2B5EF4-FFF2-40B4-BE49-F238E27FC236}">
                <a16:creationId xmlns:a16="http://schemas.microsoft.com/office/drawing/2014/main" id="{F35E651F-1FE1-E455-F52E-FF295C3C49CE}"/>
              </a:ext>
            </a:extLst>
          </p:cNvPr>
          <p:cNvSpPr/>
          <p:nvPr/>
        </p:nvSpPr>
        <p:spPr>
          <a:xfrm>
            <a:off x="1838723" y="3729954"/>
            <a:ext cx="831893" cy="342738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lIns="91440" tIns="45720" rIns="91440" bIns="45720" numCol="1" spcCol="0" anchor="ctr">
            <a:noAutofit/>
          </a:bodyPr>
          <a:lstStyle/>
          <a:p>
            <a:pPr algn="ctr"/>
            <a:r>
              <a:rPr lang="en-GB" sz="1000" spc="-1" dirty="0">
                <a:solidFill>
                  <a:schemeClr val="dk1"/>
                </a:solidFill>
                <a:latin typeface="Arial"/>
              </a:rPr>
              <a:t>Test </a:t>
            </a:r>
            <a:endParaRPr lang="en-GB" sz="1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2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299C6741-37DC-D525-4BB5-05C9359D071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881437" y="906224"/>
            <a:ext cx="4019437" cy="3198735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95161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Box 5"/>
          <p:cNvSpPr/>
          <p:nvPr/>
        </p:nvSpPr>
        <p:spPr>
          <a:xfrm>
            <a:off x="329592" y="35703"/>
            <a:ext cx="8315759" cy="7094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200000"/>
              </a:lnSpc>
              <a:spcAft>
                <a:spcPts val="900"/>
              </a:spcAft>
            </a:pPr>
            <a:r>
              <a:rPr lang="en-US" sz="2400" b="0" strike="noStrike" spc="-1" dirty="0">
                <a:solidFill>
                  <a:srgbClr val="525252"/>
                </a:solidFill>
                <a:latin typeface="Proxima Nova"/>
                <a:ea typeface="Arial"/>
              </a:rPr>
              <a:t>Approach 2:  </a:t>
            </a:r>
            <a:r>
              <a:rPr lang="en-US" sz="2000" spc="-1" dirty="0">
                <a:solidFill>
                  <a:srgbClr val="525252"/>
                </a:solidFill>
                <a:latin typeface="Proxima Nova"/>
                <a:ea typeface="Arial"/>
              </a:rPr>
              <a:t>Claims - Unsupervised</a:t>
            </a:r>
            <a:r>
              <a:rPr lang="en-US" sz="2000" b="0" strike="noStrike" spc="-1" dirty="0">
                <a:solidFill>
                  <a:srgbClr val="525252"/>
                </a:solidFill>
                <a:latin typeface="Proxima Nova"/>
                <a:ea typeface="Arial"/>
              </a:rPr>
              <a:t> – </a:t>
            </a:r>
            <a:r>
              <a:rPr lang="en-US" sz="2000" spc="-1" dirty="0">
                <a:solidFill>
                  <a:srgbClr val="525252"/>
                </a:solidFill>
                <a:latin typeface="Proxima Nova"/>
                <a:ea typeface="Arial"/>
              </a:rPr>
              <a:t>No Fraud Labels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FC92513D-819E-7615-5D8E-F2AC59D6AC06}"/>
              </a:ext>
            </a:extLst>
          </p:cNvPr>
          <p:cNvSpPr/>
          <p:nvPr/>
        </p:nvSpPr>
        <p:spPr>
          <a:xfrm>
            <a:off x="313836" y="2296165"/>
            <a:ext cx="903388" cy="547684"/>
          </a:xfrm>
          <a:prstGeom prst="flowChartMultidocument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Arial"/>
                <a:ea typeface="Arial"/>
              </a:rPr>
              <a:t>Kaggle Dataset 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: Diagonal Corners Rounded 12">
            <a:extLst>
              <a:ext uri="{FF2B5EF4-FFF2-40B4-BE49-F238E27FC236}">
                <a16:creationId xmlns:a16="http://schemas.microsoft.com/office/drawing/2014/main" id="{DA39B6B8-29F3-B5FC-93BF-F264C27683E9}"/>
              </a:ext>
            </a:extLst>
          </p:cNvPr>
          <p:cNvSpPr/>
          <p:nvPr/>
        </p:nvSpPr>
        <p:spPr>
          <a:xfrm>
            <a:off x="1655473" y="3779780"/>
            <a:ext cx="1946064" cy="42237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lIns="91440" tIns="45720" rIns="91440" bIns="45720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STAGE </a:t>
            </a:r>
            <a:r>
              <a:rPr lang="en-GB" sz="1000" spc="-1" dirty="0">
                <a:solidFill>
                  <a:schemeClr val="dk1"/>
                </a:solidFill>
                <a:latin typeface="Proxima Nova"/>
                <a:ea typeface="Arial"/>
              </a:rPr>
              <a:t>2</a:t>
            </a: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:</a:t>
            </a:r>
            <a:endParaRPr lang="en-US" sz="1000" b="0" strike="noStrike" spc="-1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en-GB" sz="1000" spc="-1" dirty="0">
                <a:solidFill>
                  <a:schemeClr val="dk1"/>
                </a:solidFill>
                <a:latin typeface="Proxima Nova"/>
              </a:rPr>
              <a:t>Feature Eng, Inertia Analysis</a:t>
            </a:r>
            <a:endParaRPr lang="en-GB" sz="1000" b="0" strike="noStrike" spc="-1" dirty="0">
              <a:solidFill>
                <a:schemeClr val="dk1"/>
              </a:solidFill>
              <a:latin typeface="Proxima Nova"/>
            </a:endParaRPr>
          </a:p>
        </p:txBody>
      </p:sp>
      <p:sp>
        <p:nvSpPr>
          <p:cNvPr id="7" name="Rectangle: Diagonal Corners Rounded 19">
            <a:extLst>
              <a:ext uri="{FF2B5EF4-FFF2-40B4-BE49-F238E27FC236}">
                <a16:creationId xmlns:a16="http://schemas.microsoft.com/office/drawing/2014/main" id="{39A56078-AA94-9668-F000-C80F8C836CDD}"/>
              </a:ext>
            </a:extLst>
          </p:cNvPr>
          <p:cNvSpPr/>
          <p:nvPr/>
        </p:nvSpPr>
        <p:spPr>
          <a:xfrm>
            <a:off x="3738469" y="3779779"/>
            <a:ext cx="1946064" cy="42237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lIns="91440" tIns="45720" rIns="91440" bIns="45720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STAGE </a:t>
            </a:r>
            <a:r>
              <a:rPr lang="en-GB" sz="1000" spc="-1" dirty="0">
                <a:solidFill>
                  <a:schemeClr val="dk1"/>
                </a:solidFill>
                <a:latin typeface="Proxima Nova"/>
                <a:ea typeface="Arial"/>
              </a:rPr>
              <a:t>3</a:t>
            </a: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:</a:t>
            </a:r>
            <a:endParaRPr lang="en-US" sz="1000" b="0" strike="noStrike" spc="-1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en-GB" sz="1000" spc="-1" dirty="0">
                <a:solidFill>
                  <a:schemeClr val="dk1"/>
                </a:solidFill>
                <a:latin typeface="Proxima Nova"/>
              </a:rPr>
              <a:t>Cluster Analysis, </a:t>
            </a:r>
            <a:r>
              <a:rPr lang="en-GB" sz="1000" spc="-1" dirty="0" err="1">
                <a:solidFill>
                  <a:schemeClr val="dk1"/>
                </a:solidFill>
                <a:latin typeface="Proxima Nova"/>
              </a:rPr>
              <a:t>Explainability</a:t>
            </a:r>
            <a:endParaRPr lang="en-US" dirty="0" err="1">
              <a:solidFill>
                <a:schemeClr val="dk1"/>
              </a:solidFill>
            </a:endParaRPr>
          </a:p>
        </p:txBody>
      </p:sp>
      <p:sp>
        <p:nvSpPr>
          <p:cNvPr id="9" name="Rectangle: Diagonal Corners Rounded 20">
            <a:extLst>
              <a:ext uri="{FF2B5EF4-FFF2-40B4-BE49-F238E27FC236}">
                <a16:creationId xmlns:a16="http://schemas.microsoft.com/office/drawing/2014/main" id="{28CDC7CE-E31A-B035-B64D-8243943A0614}"/>
              </a:ext>
            </a:extLst>
          </p:cNvPr>
          <p:cNvSpPr/>
          <p:nvPr/>
        </p:nvSpPr>
        <p:spPr>
          <a:xfrm>
            <a:off x="5821465" y="3779780"/>
            <a:ext cx="3037109" cy="42237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lIns="91440" tIns="45720" rIns="91440" bIns="45720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STAGE </a:t>
            </a:r>
            <a:r>
              <a:rPr lang="en-GB" sz="1000" spc="-1" dirty="0">
                <a:solidFill>
                  <a:schemeClr val="dk1"/>
                </a:solidFill>
                <a:latin typeface="Proxima Nova"/>
                <a:ea typeface="Arial"/>
              </a:rPr>
              <a:t>4</a:t>
            </a: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:</a:t>
            </a:r>
            <a:endParaRPr lang="en-US" sz="1000" b="0" strike="noStrike" spc="-1" dirty="0">
              <a:solidFill>
                <a:schemeClr val="dk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Model Publishing</a:t>
            </a:r>
            <a:endParaRPr lang="en-US" sz="1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Flowchart: Document 34">
            <a:extLst>
              <a:ext uri="{FF2B5EF4-FFF2-40B4-BE49-F238E27FC236}">
                <a16:creationId xmlns:a16="http://schemas.microsoft.com/office/drawing/2014/main" id="{0E7E377F-FD45-5B68-1A5B-1974510FB838}"/>
              </a:ext>
            </a:extLst>
          </p:cNvPr>
          <p:cNvSpPr/>
          <p:nvPr/>
        </p:nvSpPr>
        <p:spPr>
          <a:xfrm>
            <a:off x="332044" y="3017435"/>
            <a:ext cx="831893" cy="454068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lIns="91440" tIns="45720" rIns="91440" bIns="45720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spc="-1" dirty="0">
                <a:solidFill>
                  <a:schemeClr val="dk1"/>
                </a:solidFill>
                <a:latin typeface="Arial"/>
              </a:rPr>
              <a:t>Claims</a:t>
            </a:r>
            <a:endParaRPr lang="en-GB" sz="1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4E9A87E1-E5E6-09F1-9475-40825088941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422228" y="2094327"/>
            <a:ext cx="2176471" cy="1503494"/>
          </a:xfrm>
          <a:prstGeom prst="rect">
            <a:avLst/>
          </a:prstGeom>
          <a:ln w="0">
            <a:noFill/>
          </a:ln>
        </p:spPr>
      </p:pic>
      <p:pic>
        <p:nvPicPr>
          <p:cNvPr id="39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D7D52B7F-AFA2-E4A2-EEF3-2807D2C9826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738462" y="2216748"/>
            <a:ext cx="1946567" cy="1308926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sp>
        <p:nvSpPr>
          <p:cNvPr id="41" name="Rectangle: Diagonal Corners Rounded 12">
            <a:extLst>
              <a:ext uri="{FF2B5EF4-FFF2-40B4-BE49-F238E27FC236}">
                <a16:creationId xmlns:a16="http://schemas.microsoft.com/office/drawing/2014/main" id="{CA1F2A04-DAEE-8470-67BE-6213ABA61CAC}"/>
              </a:ext>
            </a:extLst>
          </p:cNvPr>
          <p:cNvSpPr/>
          <p:nvPr/>
        </p:nvSpPr>
        <p:spPr>
          <a:xfrm>
            <a:off x="307263" y="3779779"/>
            <a:ext cx="1196435" cy="42237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lIns="91440" tIns="45720" rIns="91440" bIns="45720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 dirty="0">
                <a:solidFill>
                  <a:schemeClr val="dk1"/>
                </a:solidFill>
                <a:latin typeface="Proxima Nova"/>
                <a:ea typeface="Arial"/>
              </a:rPr>
              <a:t>STAGE 1:</a:t>
            </a:r>
            <a:endParaRPr lang="en-US" sz="1000" b="0" strike="noStrike" spc="-1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en-GB" sz="1000" spc="-1" dirty="0">
                <a:solidFill>
                  <a:schemeClr val="dk1"/>
                </a:solidFill>
                <a:latin typeface="Proxima Nova"/>
              </a:rPr>
              <a:t>Data Pipeline</a:t>
            </a:r>
            <a:endParaRPr lang="en-US" sz="1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A8917FF-A399-947C-F5B4-968078D3F5FF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756888" y="1309707"/>
            <a:ext cx="3168562" cy="2207652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83680" y="203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Proxima Nova"/>
                <a:ea typeface="Proxima Nova"/>
              </a:rPr>
              <a:t>Demo 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83680" y="203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Proxima Nova"/>
                <a:ea typeface="Proxima Nova"/>
              </a:rPr>
              <a:t>MLE Stack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4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1757520" y="54000"/>
            <a:ext cx="5206680" cy="497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5"/>
          <p:cNvSpPr/>
          <p:nvPr/>
        </p:nvSpPr>
        <p:spPr>
          <a:xfrm>
            <a:off x="359280" y="261000"/>
            <a:ext cx="7818480" cy="7150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spc="-1" dirty="0">
                <a:solidFill>
                  <a:srgbClr val="525252"/>
                </a:solidFill>
                <a:latin typeface="Proxima Nova"/>
                <a:ea typeface="Arial"/>
              </a:rPr>
              <a:t>Approach 1 Findings</a:t>
            </a:r>
            <a:r>
              <a:rPr lang="en-US" sz="2400" b="0" strike="noStrike" spc="-1" dirty="0">
                <a:solidFill>
                  <a:srgbClr val="525252"/>
                </a:solidFill>
                <a:latin typeface="Proxima Nova"/>
                <a:ea typeface="Arial"/>
              </a:rPr>
              <a:t>:  Supervised </a:t>
            </a:r>
            <a:r>
              <a:rPr lang="en-US" sz="2400" spc="-1" dirty="0">
                <a:solidFill>
                  <a:srgbClr val="525252"/>
                </a:solidFill>
                <a:latin typeface="Proxima Nova"/>
                <a:ea typeface="Arial"/>
              </a:rPr>
              <a:t>Provider Anomalies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6" name="Table 10"/>
          <p:cNvGraphicFramePr/>
          <p:nvPr>
            <p:extLst>
              <p:ext uri="{D42A27DB-BD31-4B8C-83A1-F6EECF244321}">
                <p14:modId xmlns:p14="http://schemas.microsoft.com/office/powerpoint/2010/main" val="826638535"/>
              </p:ext>
            </p:extLst>
          </p:nvPr>
        </p:nvGraphicFramePr>
        <p:xfrm>
          <a:off x="1625434" y="1373084"/>
          <a:ext cx="6307916" cy="2616151"/>
        </p:xfrm>
        <a:graphic>
          <a:graphicData uri="http://schemas.openxmlformats.org/drawingml/2006/table">
            <a:tbl>
              <a:tblPr/>
              <a:tblGrid>
                <a:gridCol w="1558636">
                  <a:extLst>
                    <a:ext uri="{9D8B030D-6E8A-4147-A177-3AD203B41FA5}">
                      <a16:colId xmlns:a16="http://schemas.microsoft.com/office/drawing/2014/main" val="162811869"/>
                    </a:ext>
                  </a:extLst>
                </a:gridCol>
                <a:gridCol w="118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922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endParaRPr lang="en-GB" sz="1400" b="1" strike="noStrike" spc="-1" dirty="0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>
                    <a:lnL w="0">
                      <a:noFill/>
                    </a:lnL>
                    <a:lnR w="12240">
                      <a:solidFill>
                        <a:srgbClr val="78909C"/>
                      </a:solidFill>
                    </a:lnR>
                    <a:lnT w="0">
                      <a:noFill/>
                    </a:lnT>
                    <a:lnB w="12240">
                      <a:solidFill>
                        <a:srgbClr val="78909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LogR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>
                      <a:solidFill>
                        <a:srgbClr val="78909C"/>
                      </a:solidFill>
                      <a:prstDash val="solid"/>
                    </a:lnB>
                    <a:solidFill>
                      <a:srgbClr val="EB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XG Boost</a:t>
                      </a: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GB" sz="12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(</a:t>
                      </a:r>
                      <a:r>
                        <a:rPr lang="en-GB" sz="1200" b="1" strike="noStrike" spc="-1" dirty="0" err="1">
                          <a:solidFill>
                            <a:schemeClr val="dk1"/>
                          </a:solidFill>
                          <a:latin typeface="Arial"/>
                        </a:rPr>
                        <a:t>TPot</a:t>
                      </a:r>
                      <a:r>
                        <a:rPr lang="en-GB" sz="12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)</a:t>
                      </a:r>
                    </a:p>
                  </a:txBody>
                  <a:tcPr>
                    <a:lnL w="12240">
                      <a:solidFill>
                        <a:srgbClr val="78909C"/>
                      </a:solidFill>
                      <a:prstDash val="soli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>
                      <a:solidFill>
                        <a:srgbClr val="78909C"/>
                      </a:solidFill>
                      <a:prstDash val="solid"/>
                    </a:lnB>
                    <a:solidFill>
                      <a:srgbClr val="92D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SVM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78909C"/>
                      </a:solidFill>
                      <a:prstDash val="soli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>
                      <a:solidFill>
                        <a:srgbClr val="78909C"/>
                      </a:solidFill>
                      <a:prstDash val="solid"/>
                    </a:lnB>
                    <a:solidFill>
                      <a:srgbClr val="EBE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2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Auto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GB" sz="12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Encoders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78909C"/>
                      </a:solidFill>
                      <a:prstDash val="soli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>
                      <a:solidFill>
                        <a:srgbClr val="78909C"/>
                      </a:solidFill>
                      <a:prstDash val="solid"/>
                    </a:lnB>
                    <a:solidFill>
                      <a:srgbClr val="C000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3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F1 Score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</a:lnL>
                    <a:lnR w="12240">
                      <a:solidFill>
                        <a:srgbClr val="78909C"/>
                      </a:solidFill>
                    </a:lnR>
                    <a:lnT w="12240">
                      <a:solidFill>
                        <a:srgbClr val="78909C"/>
                      </a:solidFill>
                    </a:lnT>
                    <a:lnB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0.591</a:t>
                      </a:r>
                      <a:endParaRPr lang="en-US" dirty="0"/>
                    </a:p>
                  </a:txBody>
                  <a:tcPr anchor="ctr">
                    <a:lnL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0.586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  <a:prstDash val="soli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0.491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  <a:prstDash val="soli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0.802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  <a:prstDash val="soli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3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Accuracy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</a:lnL>
                    <a:lnR w="12240">
                      <a:solidFill>
                        <a:srgbClr val="78909C"/>
                      </a:solidFill>
                    </a:lnR>
                    <a:lnT w="12240">
                      <a:solidFill>
                        <a:srgbClr val="78909C"/>
                      </a:solidFill>
                    </a:lnT>
                    <a:lnB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0.909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</a:lnL>
                    <a:lnR w="12240">
                      <a:solidFill>
                        <a:srgbClr val="78909C"/>
                      </a:solidFill>
                    </a:lnR>
                    <a:lnT w="12240">
                      <a:solidFill>
                        <a:srgbClr val="78909C"/>
                      </a:solidFill>
                    </a:lnT>
                    <a:lnB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0.920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</a:lnL>
                    <a:lnR w="12240">
                      <a:solidFill>
                        <a:srgbClr val="78909C"/>
                      </a:solidFill>
                    </a:lnR>
                    <a:lnT w="12240">
                      <a:solidFill>
                        <a:srgbClr val="78909C"/>
                      </a:solidFill>
                    </a:lnT>
                    <a:lnB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0.930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</a:lnL>
                    <a:lnR w="12240">
                      <a:solidFill>
                        <a:srgbClr val="78909C"/>
                      </a:solidFill>
                    </a:lnR>
                    <a:lnT w="12240">
                      <a:solidFill>
                        <a:srgbClr val="78909C"/>
                      </a:solidFill>
                    </a:lnT>
                    <a:lnB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0.868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</a:lnL>
                    <a:lnR w="12240">
                      <a:solidFill>
                        <a:srgbClr val="78909C"/>
                      </a:solidFill>
                    </a:lnR>
                    <a:lnT w="12240">
                      <a:solidFill>
                        <a:srgbClr val="78909C"/>
                      </a:solidFill>
                    </a:lnT>
                    <a:lnB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222425"/>
                  </a:ext>
                </a:extLst>
              </a:tr>
              <a:tr h="5093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Recall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</a:lnL>
                    <a:lnR w="12240">
                      <a:solidFill>
                        <a:srgbClr val="78909C"/>
                      </a:solidFill>
                    </a:lnR>
                    <a:lnT w="12240">
                      <a:solidFill>
                        <a:srgbClr val="78909C"/>
                      </a:solidFill>
                    </a:lnT>
                    <a:lnB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0.697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</a:lnL>
                    <a:lnR w="12240">
                      <a:solidFill>
                        <a:srgbClr val="78909C"/>
                      </a:solidFill>
                    </a:lnR>
                    <a:lnT w="12240">
                      <a:solidFill>
                        <a:srgbClr val="78909C"/>
                      </a:solidFill>
                    </a:lnT>
                    <a:lnB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0.605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</a:lnL>
                    <a:lnR w="12240">
                      <a:solidFill>
                        <a:srgbClr val="78909C"/>
                      </a:solidFill>
                    </a:lnR>
                    <a:lnT w="12240">
                      <a:solidFill>
                        <a:srgbClr val="78909C"/>
                      </a:solidFill>
                    </a:lnT>
                    <a:lnB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0.362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</a:lnL>
                    <a:lnR w="12240">
                      <a:solidFill>
                        <a:srgbClr val="78909C"/>
                      </a:solidFill>
                    </a:lnR>
                    <a:lnT w="12240">
                      <a:solidFill>
                        <a:srgbClr val="78909C"/>
                      </a:solidFill>
                    </a:lnT>
                    <a:lnB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0.752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</a:lnL>
                    <a:lnR w="12240">
                      <a:solidFill>
                        <a:srgbClr val="78909C"/>
                      </a:solidFill>
                    </a:lnR>
                    <a:lnT w="12240">
                      <a:solidFill>
                        <a:srgbClr val="78909C"/>
                      </a:solidFill>
                    </a:lnT>
                    <a:lnB w="12240" cap="flat" cmpd="sng" algn="ctr">
                      <a:solidFill>
                        <a:srgbClr val="7890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608802"/>
                  </a:ext>
                </a:extLst>
              </a:tr>
              <a:tr h="5093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Precision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</a:lnL>
                    <a:lnR w="12240">
                      <a:solidFill>
                        <a:srgbClr val="78909C"/>
                      </a:solidFill>
                    </a:lnR>
                    <a:lnT w="12240">
                      <a:solidFill>
                        <a:srgbClr val="78909C"/>
                      </a:solidFill>
                    </a:lnT>
                    <a:lnB w="12240">
                      <a:solidFill>
                        <a:srgbClr val="78909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0.512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</a:lnL>
                    <a:lnR w="12240">
                      <a:solidFill>
                        <a:srgbClr val="78909C"/>
                      </a:solidFill>
                    </a:lnR>
                    <a:lnT w="12240">
                      <a:solidFill>
                        <a:srgbClr val="78909C"/>
                      </a:solidFill>
                    </a:lnT>
                    <a:lnB w="12240">
                      <a:solidFill>
                        <a:srgbClr val="78909C"/>
                      </a:solidFill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0.568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</a:lnL>
                    <a:lnR w="12240">
                      <a:solidFill>
                        <a:srgbClr val="78909C"/>
                      </a:solidFill>
                    </a:lnR>
                    <a:lnT w="12240">
                      <a:solidFill>
                        <a:srgbClr val="78909C"/>
                      </a:solidFill>
                    </a:lnT>
                    <a:lnB w="12240">
                      <a:solidFill>
                        <a:srgbClr val="78909C"/>
                      </a:solidFill>
                    </a:lnB>
                    <a:solidFill>
                      <a:srgbClr val="92D050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0.764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</a:lnL>
                    <a:lnR w="12240">
                      <a:solidFill>
                        <a:srgbClr val="78909C"/>
                      </a:solidFill>
                    </a:lnR>
                    <a:lnT w="12240">
                      <a:solidFill>
                        <a:srgbClr val="78909C"/>
                      </a:solidFill>
                    </a:lnT>
                    <a:lnB w="12240">
                      <a:solidFill>
                        <a:srgbClr val="78909C"/>
                      </a:solidFill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strike="noStrike" spc="-1" dirty="0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0.858</a:t>
                      </a:r>
                    </a:p>
                  </a:txBody>
                  <a:tcPr anchor="ctr">
                    <a:lnL w="12240">
                      <a:solidFill>
                        <a:srgbClr val="78909C"/>
                      </a:solidFill>
                    </a:lnL>
                    <a:lnR w="12240">
                      <a:solidFill>
                        <a:srgbClr val="78909C"/>
                      </a:solidFill>
                    </a:lnR>
                    <a:lnT w="12240">
                      <a:solidFill>
                        <a:srgbClr val="78909C"/>
                      </a:solidFill>
                    </a:lnT>
                    <a:lnB w="12240">
                      <a:solidFill>
                        <a:srgbClr val="78909C"/>
                      </a:solidFill>
                    </a:lnB>
                    <a:solidFill>
                      <a:srgbClr val="C00000">
                        <a:alpha val="2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03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5"/>
          <p:cNvSpPr/>
          <p:nvPr/>
        </p:nvSpPr>
        <p:spPr>
          <a:xfrm>
            <a:off x="367560" y="555120"/>
            <a:ext cx="8465400" cy="39549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/>
          <a:p>
            <a:r>
              <a:rPr lang="en-US" sz="2400" spc="-1" dirty="0">
                <a:solidFill>
                  <a:srgbClr val="525252"/>
                </a:solidFill>
                <a:latin typeface="Arial"/>
                <a:ea typeface="Arial"/>
              </a:rPr>
              <a:t>Approach 1 Findings</a:t>
            </a:r>
            <a:r>
              <a:rPr lang="en-US" sz="2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:   Supervised Provider </a:t>
            </a:r>
            <a:r>
              <a:rPr lang="en-US" sz="2400" spc="-1" dirty="0">
                <a:solidFill>
                  <a:srgbClr val="525252"/>
                </a:solidFill>
                <a:latin typeface="Arial"/>
                <a:ea typeface="Arial"/>
              </a:rPr>
              <a:t>Anomalies</a:t>
            </a:r>
            <a:endParaRPr lang="en-US" sz="2400" b="0" strike="noStrike" spc="-1" dirty="0" err="1">
              <a:solidFill>
                <a:srgbClr val="52525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601"/>
              </a:spcBef>
              <a:spcAft>
                <a:spcPts val="601"/>
              </a:spcAft>
            </a:pPr>
            <a:r>
              <a:rPr lang="en-US" sz="1400" spc="-1" dirty="0" err="1">
                <a:solidFill>
                  <a:srgbClr val="525252"/>
                </a:solidFill>
                <a:latin typeface="Arial"/>
                <a:cs typeface="Arial"/>
              </a:rPr>
              <a:t>Explainability</a:t>
            </a:r>
            <a:r>
              <a:rPr lang="en-US" sz="1400" spc="-1" dirty="0">
                <a:solidFill>
                  <a:srgbClr val="525252"/>
                </a:solidFill>
                <a:latin typeface="Arial"/>
                <a:cs typeface="Arial"/>
              </a:rPr>
              <a:t>:  Insurance Claim Reimbursements ($) were flagged as the most influential feature</a:t>
            </a:r>
            <a:endParaRPr lang="en-US" dirty="0"/>
          </a:p>
          <a:p>
            <a:pPr>
              <a:spcBef>
                <a:spcPts val="601"/>
              </a:spcBef>
              <a:spcAft>
                <a:spcPts val="601"/>
              </a:spcAft>
            </a:pPr>
            <a:endParaRPr lang="en-US" sz="1400" spc="-1" dirty="0">
              <a:solidFill>
                <a:srgbClr val="525252"/>
              </a:solidFill>
              <a:latin typeface="DejaVu Sans"/>
              <a:ea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Known Limitations: 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Business Value:  Predicting Anomalies at the Provider level </a:t>
            </a:r>
            <a:r>
              <a:rPr lang="en-US" sz="1400" spc="-1" dirty="0">
                <a:solidFill>
                  <a:srgbClr val="525252"/>
                </a:solidFill>
                <a:latin typeface="Arial"/>
                <a:ea typeface="Arial"/>
              </a:rPr>
              <a:t>was</a:t>
            </a: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 not compelling enough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1400" spc="-1" dirty="0">
                <a:solidFill>
                  <a:srgbClr val="525252"/>
                </a:solidFill>
                <a:latin typeface="Arial"/>
                <a:ea typeface="Arial"/>
                <a:cs typeface="Arial"/>
              </a:rPr>
              <a:t>Models:  </a:t>
            </a:r>
            <a:r>
              <a:rPr lang="en-US" sz="1400" b="1" spc="-1" dirty="0">
                <a:solidFill>
                  <a:srgbClr val="525252"/>
                </a:solidFill>
                <a:latin typeface="Arial"/>
                <a:ea typeface="Arial"/>
                <a:cs typeface="Arial"/>
              </a:rPr>
              <a:t>Autoencoder Performance </a:t>
            </a:r>
            <a:r>
              <a:rPr lang="en-US" sz="1400" spc="-1" dirty="0">
                <a:solidFill>
                  <a:srgbClr val="525252"/>
                </a:solidFill>
                <a:latin typeface="Arial"/>
                <a:ea typeface="Arial"/>
                <a:cs typeface="Arial"/>
              </a:rPr>
              <a:t>was very promising, however the </a:t>
            </a:r>
            <a:r>
              <a:rPr lang="en-US" sz="1400" b="1" spc="-1" dirty="0">
                <a:solidFill>
                  <a:srgbClr val="525252"/>
                </a:solidFill>
                <a:latin typeface="Arial"/>
                <a:ea typeface="Arial"/>
                <a:cs typeface="Arial"/>
              </a:rPr>
              <a:t>data is misleading</a:t>
            </a:r>
            <a:endParaRPr lang="en-US" sz="1400" spc="-1" dirty="0">
              <a:solidFill>
                <a:srgbClr val="525252"/>
              </a:solidFill>
              <a:latin typeface="Arial"/>
              <a:ea typeface="Arial"/>
            </a:endParaRP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1400" spc="-1" dirty="0">
                <a:solidFill>
                  <a:srgbClr val="525252"/>
                </a:solidFill>
                <a:latin typeface="Arial"/>
              </a:rPr>
              <a:t>Data</a:t>
            </a:r>
            <a:endParaRPr lang="en-US" sz="1400" b="0" strike="noStrike" spc="-1" dirty="0">
              <a:solidFill>
                <a:srgbClr val="525252"/>
              </a:solidFill>
              <a:latin typeface="Arial"/>
            </a:endParaRPr>
          </a:p>
          <a:p>
            <a:pPr marL="571500" lvl="1" indent="-28575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1400" spc="-1" dirty="0">
                <a:solidFill>
                  <a:srgbClr val="525252"/>
                </a:solidFill>
                <a:latin typeface="Arial"/>
                <a:ea typeface="Arial"/>
              </a:rPr>
              <a:t>Provider True</a:t>
            </a: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 </a:t>
            </a:r>
            <a:r>
              <a:rPr lang="en-US" sz="1400" spc="-1" dirty="0">
                <a:solidFill>
                  <a:srgbClr val="525252"/>
                </a:solidFill>
                <a:latin typeface="Arial"/>
                <a:ea typeface="Arial"/>
              </a:rPr>
              <a:t>(Fraud) labels</a:t>
            </a: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 </a:t>
            </a:r>
            <a:r>
              <a:rPr lang="en-US" sz="1400" spc="-1" dirty="0">
                <a:solidFill>
                  <a:srgbClr val="525252"/>
                </a:solidFill>
                <a:latin typeface="Arial"/>
                <a:ea typeface="Arial"/>
              </a:rPr>
              <a:t>are </a:t>
            </a:r>
            <a:r>
              <a:rPr lang="en-US" sz="1400" spc="-1" dirty="0">
                <a:solidFill>
                  <a:srgbClr val="525252"/>
                </a:solidFill>
                <a:latin typeface="Arial"/>
                <a:ea typeface="Arial"/>
                <a:cs typeface="Arial"/>
              </a:rPr>
              <a:t>at best </a:t>
            </a:r>
            <a:r>
              <a:rPr lang="en-US" sz="1400" b="1" spc="-1" dirty="0">
                <a:solidFill>
                  <a:srgbClr val="525252"/>
                </a:solidFill>
                <a:latin typeface="Arial"/>
                <a:ea typeface="Arial"/>
              </a:rPr>
              <a:t>incomplete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  <a:p>
            <a:pPr marL="571500" lvl="1" indent="-28575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1400" spc="-1" dirty="0">
                <a:solidFill>
                  <a:srgbClr val="525252"/>
                </a:solidFill>
                <a:latin typeface="Arial"/>
                <a:ea typeface="Arial"/>
              </a:rPr>
              <a:t>Provider False</a:t>
            </a: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 </a:t>
            </a:r>
            <a:r>
              <a:rPr lang="en-US" sz="1400" spc="-1" dirty="0">
                <a:solidFill>
                  <a:srgbClr val="525252"/>
                </a:solidFill>
                <a:latin typeface="Arial"/>
                <a:ea typeface="Arial"/>
              </a:rPr>
              <a:t>(No-Fraud) labels</a:t>
            </a: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 </a:t>
            </a:r>
            <a:r>
              <a:rPr lang="en-US" sz="1400" spc="-1" dirty="0">
                <a:solidFill>
                  <a:srgbClr val="525252"/>
                </a:solidFill>
                <a:latin typeface="Arial"/>
                <a:ea typeface="Arial"/>
              </a:rPr>
              <a:t>are at best </a:t>
            </a:r>
            <a:r>
              <a:rPr lang="en-US" sz="1400" b="1" strike="noStrike" spc="-1" dirty="0">
                <a:solidFill>
                  <a:srgbClr val="525252"/>
                </a:solidFill>
                <a:latin typeface="Arial"/>
                <a:ea typeface="Arial"/>
              </a:rPr>
              <a:t>'indeterminate'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  <a:p>
            <a:pPr marL="571500" lvl="1" indent="-28575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1400" spc="-1" dirty="0">
                <a:solidFill>
                  <a:srgbClr val="525252"/>
                </a:solidFill>
                <a:latin typeface="Arial"/>
              </a:rPr>
              <a:t>Mapping Provider Fraud Labels to all child Claims is a weak extrapolation </a:t>
            </a:r>
            <a:endParaRPr lang="en-US" sz="1400" b="0" strike="noStrike" spc="-1" dirty="0">
              <a:solidFill>
                <a:srgbClr val="525252"/>
              </a:solidFill>
              <a:latin typeface="Arial"/>
            </a:endParaRPr>
          </a:p>
          <a:p>
            <a:pPr>
              <a:spcBef>
                <a:spcPts val="601"/>
              </a:spcBef>
              <a:spcAft>
                <a:spcPts val="601"/>
              </a:spcAft>
            </a:pPr>
            <a:endParaRPr lang="en-US" sz="1400" b="1" spc="-1" dirty="0"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5"/>
          <p:cNvSpPr/>
          <p:nvPr/>
        </p:nvSpPr>
        <p:spPr>
          <a:xfrm>
            <a:off x="359280" y="310320"/>
            <a:ext cx="7818480" cy="32701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/>
          <a:p>
            <a:r>
              <a:rPr lang="en-US" sz="2400" spc="-1" dirty="0">
                <a:solidFill>
                  <a:srgbClr val="525252"/>
                </a:solidFill>
                <a:latin typeface="Arial"/>
                <a:ea typeface="Arial"/>
              </a:rPr>
              <a:t>Approach 2 Findings</a:t>
            </a:r>
            <a:r>
              <a:rPr lang="en-US" sz="2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:   Unsupervised Claim Labels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00"/>
              </a:spcAf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285750" indent="-285750">
              <a:spcBef>
                <a:spcPts val="9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Visual representation of anomalous claims is </a:t>
            </a:r>
            <a:r>
              <a:rPr lang="en-US" sz="1400" spc="-1" dirty="0">
                <a:solidFill>
                  <a:srgbClr val="525252"/>
                </a:solidFill>
                <a:latin typeface="Arial"/>
                <a:ea typeface="Arial"/>
              </a:rPr>
              <a:t>very compelling and user friendly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US" sz="1200" b="0" strike="noStrike" spc="-1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Known Limitations: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Business Value: </a:t>
            </a:r>
            <a:r>
              <a:rPr lang="en-US" sz="1400" spc="-1" dirty="0">
                <a:solidFill>
                  <a:srgbClr val="525252"/>
                </a:solidFill>
                <a:latin typeface="Arial"/>
                <a:ea typeface="Arial"/>
              </a:rPr>
              <a:t> 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lvl="7" indent="-170815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1" spc="-1" dirty="0">
                <a:solidFill>
                  <a:srgbClr val="525252"/>
                </a:solidFill>
                <a:latin typeface="Arial"/>
                <a:ea typeface="Arial"/>
              </a:rPr>
              <a:t>Cluster </a:t>
            </a:r>
            <a:r>
              <a:rPr lang="en-US" sz="1400" b="1" spc="-1" dirty="0" err="1">
                <a:solidFill>
                  <a:srgbClr val="525252"/>
                </a:solidFill>
                <a:latin typeface="Arial"/>
                <a:ea typeface="Arial"/>
              </a:rPr>
              <a:t>Explainability</a:t>
            </a:r>
            <a:r>
              <a:rPr lang="en-US" sz="1400" b="1" spc="-1" dirty="0">
                <a:solidFill>
                  <a:srgbClr val="525252"/>
                </a:solidFill>
                <a:latin typeface="Arial"/>
                <a:ea typeface="Arial"/>
              </a:rPr>
              <a:t>:  </a:t>
            </a:r>
            <a:r>
              <a:rPr lang="en-US" sz="1400" spc="-1" dirty="0">
                <a:solidFill>
                  <a:srgbClr val="525252"/>
                </a:solidFill>
                <a:latin typeface="Arial"/>
                <a:ea typeface="Arial"/>
              </a:rPr>
              <a:t>What</a:t>
            </a: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 does this tell us about </a:t>
            </a:r>
            <a:r>
              <a:rPr lang="en-US" sz="1400" spc="-1" dirty="0">
                <a:solidFill>
                  <a:srgbClr val="525252"/>
                </a:solidFill>
                <a:latin typeface="Arial"/>
                <a:ea typeface="Arial"/>
              </a:rPr>
              <a:t>coarse anomaly</a:t>
            </a: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 profiles?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lvl="7" indent="-170815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1" spc="-1" dirty="0">
                <a:solidFill>
                  <a:srgbClr val="525252"/>
                </a:solidFill>
                <a:latin typeface="Arial"/>
              </a:rPr>
              <a:t>Supplementary Details: </a:t>
            </a:r>
            <a:r>
              <a:rPr lang="en-US" sz="1400" spc="-1" dirty="0">
                <a:solidFill>
                  <a:srgbClr val="525252"/>
                </a:solidFill>
                <a:latin typeface="Arial"/>
              </a:rPr>
              <a:t> Provide more details re contributing factors to a claim anomaly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lvl="7" indent="-17081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endParaRPr lang="en-US" sz="1400" b="0" strike="noStrike" spc="-1" dirty="0">
              <a:solidFill>
                <a:srgbClr val="525252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Proxima Nova"/>
                <a:ea typeface="Proxima Nova"/>
              </a:rPr>
              <a:t>Conclusions 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0215" indent="-34290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9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Business Value</a:t>
            </a:r>
            <a:endParaRPr lang="en-US" sz="1900" b="0" strike="noStrike" spc="-1" dirty="0">
              <a:solidFill>
                <a:schemeClr val="dk2"/>
              </a:solidFill>
              <a:latin typeface="Arial"/>
            </a:endParaRPr>
          </a:p>
          <a:p>
            <a:pPr marL="742950" lvl="1" indent="-285750">
              <a:lnSpc>
                <a:spcPct val="150000"/>
              </a:lnSpc>
              <a:spcBef>
                <a:spcPts val="1599"/>
              </a:spcBef>
              <a:buClr>
                <a:srgbClr val="525252"/>
              </a:buClr>
              <a:buFont typeface="Arial,Sans-Serif"/>
              <a:buChar char="•"/>
            </a:pPr>
            <a:r>
              <a:rPr lang="en-US" sz="1600" b="1" strike="noStrike" spc="-1" dirty="0">
                <a:solidFill>
                  <a:srgbClr val="525252"/>
                </a:solidFill>
                <a:latin typeface="Proxima Nova"/>
                <a:ea typeface="Proxima Nova"/>
              </a:rPr>
              <a:t>Automation;  reduce </a:t>
            </a:r>
            <a:r>
              <a:rPr lang="en-US" sz="1600" b="0" strike="noStrike" spc="-1" dirty="0">
                <a:solidFill>
                  <a:srgbClr val="525252"/>
                </a:solidFill>
                <a:latin typeface="Proxima Nova"/>
                <a:ea typeface="Proxima Nova"/>
              </a:rPr>
              <a:t>the overall </a:t>
            </a:r>
            <a:r>
              <a:rPr lang="en-US" sz="1600" b="1" strike="noStrike" spc="-1" dirty="0">
                <a:solidFill>
                  <a:srgbClr val="525252"/>
                </a:solidFill>
                <a:latin typeface="Proxima Nova"/>
                <a:ea typeface="Proxima Nova"/>
              </a:rPr>
              <a:t>time </a:t>
            </a:r>
            <a:r>
              <a:rPr lang="en-US" sz="1600" b="0" strike="noStrike" spc="-1" dirty="0">
                <a:solidFill>
                  <a:srgbClr val="525252"/>
                </a:solidFill>
                <a:latin typeface="Proxima Nova"/>
                <a:ea typeface="Proxima Nova"/>
              </a:rPr>
              <a:t>and </a:t>
            </a:r>
            <a:r>
              <a:rPr lang="en-US" sz="1600" b="1" strike="noStrike" spc="-1" dirty="0">
                <a:solidFill>
                  <a:srgbClr val="525252"/>
                </a:solidFill>
                <a:latin typeface="Proxima Nova"/>
                <a:ea typeface="Proxima Nova"/>
              </a:rPr>
              <a:t>cost </a:t>
            </a:r>
            <a:r>
              <a:rPr lang="en-US" sz="1600" b="0" strike="noStrike" spc="-1" dirty="0">
                <a:solidFill>
                  <a:srgbClr val="525252"/>
                </a:solidFill>
                <a:latin typeface="Proxima Nova"/>
                <a:ea typeface="Proxima Nova"/>
              </a:rPr>
              <a:t>required for anomaly detection</a:t>
            </a:r>
            <a:endParaRPr lang="en-US" sz="16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42950" lvl="1" indent="-285750">
              <a:lnSpc>
                <a:spcPct val="150000"/>
              </a:lnSpc>
              <a:spcBef>
                <a:spcPts val="1599"/>
              </a:spcBef>
              <a:buClr>
                <a:srgbClr val="525252"/>
              </a:buClr>
              <a:buFont typeface="Arial,Sans-Serif"/>
              <a:buChar char="•"/>
            </a:pPr>
            <a:r>
              <a:rPr lang="en-US" sz="1600" b="1" strike="noStrike" spc="-1" dirty="0">
                <a:solidFill>
                  <a:srgbClr val="525252"/>
                </a:solidFill>
                <a:latin typeface="Proxima Nova"/>
                <a:ea typeface="Proxima Nova"/>
              </a:rPr>
              <a:t>Accurately </a:t>
            </a:r>
            <a:r>
              <a:rPr lang="en-US" sz="1600" b="0" strike="noStrike" spc="-1" dirty="0">
                <a:solidFill>
                  <a:srgbClr val="525252"/>
                </a:solidFill>
                <a:latin typeface="Proxima Nova"/>
                <a:ea typeface="Proxima Nova"/>
              </a:rPr>
              <a:t>minimize the number of invalid, erroneous claims and reimbursements</a:t>
            </a:r>
            <a:endParaRPr lang="en-US" sz="1600" b="0" strike="noStrike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42950" lvl="1" indent="-285750">
              <a:lnSpc>
                <a:spcPct val="150000"/>
              </a:lnSpc>
              <a:spcBef>
                <a:spcPts val="1599"/>
              </a:spcBef>
              <a:buClr>
                <a:srgbClr val="525252"/>
              </a:buClr>
              <a:buFont typeface="Arial,Sans-Serif"/>
              <a:buChar char="•"/>
            </a:pPr>
            <a:r>
              <a:rPr lang="en-US" sz="1600" b="1" strike="noStrike" spc="-1" dirty="0">
                <a:solidFill>
                  <a:srgbClr val="525252"/>
                </a:solidFill>
                <a:latin typeface="Proxima Nova"/>
                <a:ea typeface="Proxima Nova"/>
              </a:rPr>
              <a:t>Continuously evolve </a:t>
            </a:r>
            <a:r>
              <a:rPr lang="en-US" sz="1600" b="0" strike="noStrike" spc="-1" dirty="0">
                <a:solidFill>
                  <a:srgbClr val="525252"/>
                </a:solidFill>
                <a:latin typeface="Proxima Nova"/>
                <a:ea typeface="Proxima Nova"/>
              </a:rPr>
              <a:t>in response to shifting data and behavior patterns</a:t>
            </a:r>
          </a:p>
          <a:p>
            <a:pPr marL="742950" lvl="1" indent="-285750">
              <a:lnSpc>
                <a:spcPct val="150000"/>
              </a:lnSpc>
              <a:spcBef>
                <a:spcPts val="1599"/>
              </a:spcBef>
              <a:buClr>
                <a:srgbClr val="525252"/>
              </a:buClr>
              <a:buFont typeface="Arial,Sans-Serif"/>
              <a:buChar char="•"/>
            </a:pPr>
            <a:r>
              <a:rPr lang="en-US" sz="1600" b="1" spc="-1" dirty="0">
                <a:solidFill>
                  <a:srgbClr val="525252"/>
                </a:solidFill>
                <a:latin typeface="Proxima Nova"/>
                <a:cs typeface="Arial"/>
              </a:rPr>
              <a:t>Provide Deeper Insights</a:t>
            </a:r>
            <a:r>
              <a:rPr lang="en-US" sz="1600" spc="-1" dirty="0">
                <a:solidFill>
                  <a:srgbClr val="525252"/>
                </a:solidFill>
                <a:latin typeface="Proxima Nova"/>
                <a:cs typeface="Arial"/>
              </a:rPr>
              <a:t> – </a:t>
            </a:r>
            <a:r>
              <a:rPr lang="en-US" sz="1600" spc="-1" dirty="0" err="1">
                <a:solidFill>
                  <a:srgbClr val="525252"/>
                </a:solidFill>
                <a:latin typeface="Proxima Nova"/>
                <a:cs typeface="Arial"/>
              </a:rPr>
              <a:t>Explainability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Proxima Nova"/>
                <a:ea typeface="Proxima Nova"/>
              </a:rPr>
              <a:t>Future Work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0215" indent="-34290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Business Value:</a:t>
            </a:r>
            <a:endParaRPr lang="en-US" sz="1600" b="0" strike="noStrike" spc="-1" dirty="0">
              <a:solidFill>
                <a:schemeClr val="dk2"/>
              </a:solidFill>
              <a:latin typeface="Arial"/>
            </a:endParaRPr>
          </a:p>
          <a:p>
            <a:pPr marL="907415" lvl="1" indent="-342900">
              <a:buClr>
                <a:srgbClr val="525252"/>
              </a:buClr>
              <a:buFont typeface="Arial,Sans-Serif"/>
              <a:buChar char="•"/>
            </a:pPr>
            <a:r>
              <a:rPr lang="en-GB" sz="1400" spc="-1" dirty="0">
                <a:solidFill>
                  <a:schemeClr val="dk2"/>
                </a:solidFill>
                <a:latin typeface="Proxima Nova"/>
                <a:ea typeface="Proxima Nova"/>
              </a:rPr>
              <a:t>Introduce a</a:t>
            </a:r>
            <a:r>
              <a:rPr lang="en-GB" sz="14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 </a:t>
            </a:r>
            <a:r>
              <a:rPr lang="en-GB" sz="1400" b="1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human feedback loop</a:t>
            </a:r>
            <a:r>
              <a:rPr lang="en-GB" sz="14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 </a:t>
            </a:r>
            <a:r>
              <a:rPr lang="en-GB" sz="1400" spc="-1" dirty="0">
                <a:solidFill>
                  <a:schemeClr val="dk2"/>
                </a:solidFill>
                <a:latin typeface="Proxima Nova"/>
                <a:ea typeface="Proxima Nova"/>
              </a:rPr>
              <a:t>for ongoing model improvements</a:t>
            </a:r>
            <a:r>
              <a:rPr lang="en-GB" sz="14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;</a:t>
            </a:r>
            <a:endParaRPr lang="en-US" sz="1400" b="0" strike="noStrike" spc="-1" dirty="0">
              <a:solidFill>
                <a:schemeClr val="dk2"/>
              </a:solidFill>
              <a:latin typeface="Arial"/>
              <a:cs typeface="Arial"/>
            </a:endParaRPr>
          </a:p>
          <a:p>
            <a:pPr marL="907415" lvl="1" indent="-342900">
              <a:lnSpc>
                <a:spcPct val="100000"/>
              </a:lnSpc>
              <a:buClr>
                <a:srgbClr val="525252"/>
              </a:buClr>
              <a:buFont typeface="Arial,Sans-Serif"/>
              <a:buChar char="•"/>
            </a:pPr>
            <a:r>
              <a:rPr lang="en-GB" sz="14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Provide a fuzzy logic indicator of </a:t>
            </a:r>
            <a:r>
              <a:rPr lang="en-GB" sz="1400" b="1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degree of fraud risk</a:t>
            </a:r>
            <a:r>
              <a:rPr lang="en-GB" sz="14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 for a claim</a:t>
            </a:r>
            <a:endParaRPr lang="en-US" sz="1400" b="0" strike="noStrike" spc="-1" dirty="0">
              <a:solidFill>
                <a:schemeClr val="dk2"/>
              </a:solidFill>
              <a:latin typeface="Arial"/>
              <a:cs typeface="Arial"/>
            </a:endParaRPr>
          </a:p>
          <a:p>
            <a:pPr marL="907415" lvl="1" indent="-342900">
              <a:lnSpc>
                <a:spcPct val="100000"/>
              </a:lnSpc>
              <a:buClr>
                <a:srgbClr val="525252"/>
              </a:buClr>
              <a:buFont typeface="Arial,Sans-Serif"/>
              <a:buChar char="•"/>
            </a:pPr>
            <a:r>
              <a:rPr lang="en-GB" sz="14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Provide a </a:t>
            </a:r>
            <a:r>
              <a:rPr lang="en-GB" sz="1400" b="1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visual breakdown</a:t>
            </a:r>
            <a:r>
              <a:rPr lang="en-GB" sz="14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 of the attributes of fraud risk for a claim</a:t>
            </a:r>
            <a:endParaRPr lang="en-US" sz="1400" b="0" strike="noStrike" spc="-1" dirty="0">
              <a:solidFill>
                <a:schemeClr val="dk2"/>
              </a:solidFill>
              <a:latin typeface="Arial"/>
              <a:cs typeface="Arial"/>
            </a:endParaRPr>
          </a:p>
          <a:p>
            <a:pPr marL="907415" lvl="1" indent="-342900">
              <a:lnSpc>
                <a:spcPct val="100000"/>
              </a:lnSpc>
              <a:buClr>
                <a:srgbClr val="525252"/>
              </a:buClr>
              <a:buFont typeface="Arial,Sans-Serif"/>
              <a:buChar char="•"/>
            </a:pPr>
            <a:endParaRPr lang="en-GB" sz="1400" spc="-1" dirty="0">
              <a:solidFill>
                <a:schemeClr val="dk2"/>
              </a:solidFill>
              <a:latin typeface="Proxima Nova"/>
              <a:ea typeface="Proxima Nova"/>
            </a:endParaRPr>
          </a:p>
          <a:p>
            <a:pPr marL="450215" indent="-34290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Data:</a:t>
            </a:r>
            <a:r>
              <a:rPr lang="en-GB" sz="19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    </a:t>
            </a:r>
            <a:endParaRPr lang="en-US" sz="1900" b="0" strike="noStrike" spc="-1" dirty="0">
              <a:solidFill>
                <a:schemeClr val="dk2"/>
              </a:solidFill>
              <a:latin typeface="Arial"/>
            </a:endParaRPr>
          </a:p>
          <a:p>
            <a:pPr marL="907415" lvl="1" indent="-34290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Acquire </a:t>
            </a:r>
            <a:r>
              <a:rPr lang="en-GB" sz="1400" b="1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claim-level labels</a:t>
            </a:r>
            <a:r>
              <a:rPr lang="en-GB" sz="14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 to improve supervised training</a:t>
            </a:r>
            <a:endParaRPr lang="en-US" sz="1400" b="0" strike="noStrike" spc="-1" dirty="0">
              <a:solidFill>
                <a:schemeClr val="dk2"/>
              </a:solidFill>
              <a:latin typeface="Arial"/>
              <a:cs typeface="Arial"/>
            </a:endParaRPr>
          </a:p>
          <a:p>
            <a:pPr marL="907415" lvl="1" indent="-34290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Acquire </a:t>
            </a:r>
            <a:r>
              <a:rPr lang="en-US" sz="1400" b="1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labels for confirmed non-fraud</a:t>
            </a:r>
            <a:r>
              <a:rPr lang="en-US" sz="14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, as well as confirmed fraud to improve Auto Encoders</a:t>
            </a:r>
            <a:endParaRPr lang="en-US" sz="1400" b="0" strike="noStrike" spc="-1" dirty="0">
              <a:solidFill>
                <a:schemeClr val="dk2"/>
              </a:solidFill>
              <a:latin typeface="Arial"/>
              <a:cs typeface="Arial"/>
            </a:endParaRPr>
          </a:p>
          <a:p>
            <a:pPr marL="907415" lvl="1" indent="-342900">
              <a:buClr>
                <a:srgbClr val="525252"/>
              </a:buClr>
              <a:buFont typeface="Arial"/>
              <a:buChar char="•"/>
            </a:pPr>
            <a:endParaRPr lang="en-US" sz="1400" spc="-1" dirty="0">
              <a:solidFill>
                <a:schemeClr val="dk2"/>
              </a:solidFill>
              <a:latin typeface="Proxima Nova"/>
              <a:ea typeface="Proxima Nova"/>
            </a:endParaRPr>
          </a:p>
          <a:p>
            <a:pPr marL="450215" indent="-34290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6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Model: </a:t>
            </a:r>
            <a:r>
              <a:rPr lang="en-GB" sz="19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 </a:t>
            </a:r>
            <a:endParaRPr lang="en-US" sz="1900" b="0" strike="noStrike" spc="-1" dirty="0">
              <a:solidFill>
                <a:schemeClr val="dk2"/>
              </a:solidFill>
              <a:latin typeface="Arial"/>
            </a:endParaRPr>
          </a:p>
          <a:p>
            <a:pPr marL="907415" lvl="1" indent="-34290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400" spc="-1" dirty="0">
                <a:solidFill>
                  <a:schemeClr val="dk2"/>
                </a:solidFill>
                <a:latin typeface="Proxima Nova"/>
                <a:ea typeface="Proxima Nova"/>
              </a:rPr>
              <a:t>Explore</a:t>
            </a:r>
            <a:r>
              <a:rPr lang="en-GB" sz="1400" b="0" strike="noStrike" spc="-1" dirty="0">
                <a:solidFill>
                  <a:schemeClr val="dk2"/>
                </a:solidFill>
                <a:latin typeface="Proxima Nova"/>
                <a:ea typeface="Proxima Nova"/>
              </a:rPr>
              <a:t> Variational Autoencoders, which have shown promise for credit card fraud</a:t>
            </a:r>
            <a:endParaRPr lang="en-US" sz="1400" b="0" strike="noStrike" spc="-1" dirty="0">
              <a:solidFill>
                <a:schemeClr val="dk2"/>
              </a:solidFill>
              <a:latin typeface="Arial"/>
              <a:cs typeface="Arial"/>
            </a:endParaRPr>
          </a:p>
          <a:p>
            <a:pPr indent="0">
              <a:lnSpc>
                <a:spcPct val="114000"/>
              </a:lnSpc>
              <a:buNone/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Proxima Nova"/>
                <a:ea typeface="Proxima Nova"/>
              </a:rPr>
              <a:t>Outline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49200">
              <a:lnSpc>
                <a:spcPct val="115000"/>
              </a:lnSpc>
              <a:buClr>
                <a:srgbClr val="525252"/>
              </a:buClr>
              <a:buFont typeface="Arial"/>
              <a:buChar char="•"/>
            </a:pPr>
            <a:r>
              <a:rPr lang="en-US" sz="19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Problem Domain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525252"/>
              </a:buClr>
              <a:buFont typeface="Arial"/>
              <a:buChar char="•"/>
            </a:pPr>
            <a:r>
              <a:rPr lang="en-US" sz="19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Our Approach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525252"/>
              </a:buClr>
              <a:buFont typeface="Arial"/>
              <a:buChar char="•"/>
            </a:pPr>
            <a:r>
              <a:rPr lang="en-US" sz="19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Data, Model(s) 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525252"/>
              </a:buClr>
              <a:buFont typeface="Arial"/>
              <a:buChar char="•"/>
            </a:pPr>
            <a:r>
              <a:rPr lang="en-US" sz="19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Demo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lang="en-US" sz="19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MLE Stack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525252"/>
              </a:buClr>
              <a:buFont typeface="Arial"/>
              <a:buChar char="•"/>
            </a:pPr>
            <a:r>
              <a:rPr lang="en-US" sz="19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Conclusions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525252"/>
              </a:buClr>
              <a:buFont typeface="Arial"/>
              <a:buChar char="•"/>
            </a:pPr>
            <a:r>
              <a:rPr lang="en-US" sz="19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Future Considerations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lang="en-US" sz="19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Q &amp; A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3200" b="0" strike="noStrike" spc="-1" dirty="0">
                <a:solidFill>
                  <a:schemeClr val="dk1"/>
                </a:solidFill>
                <a:latin typeface="Proxima Nova"/>
                <a:ea typeface="Proxima Nova"/>
              </a:rPr>
              <a:t>Questions?  Feedback?</a:t>
            </a:r>
            <a:endParaRPr lang="en-US" sz="32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chemeClr val="dk1"/>
                </a:solidFill>
                <a:latin typeface="Proxima Nova"/>
                <a:ea typeface="Proxima Nova"/>
              </a:rPr>
              <a:t>Appendices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2130840" y="206280"/>
            <a:ext cx="4751280" cy="4608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93120" y="450000"/>
            <a:ext cx="7510320" cy="55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Proxima Nova"/>
                <a:ea typeface="Proxima Nova"/>
              </a:rPr>
              <a:t>EDA:   Training Data (csv)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1663;p39"/>
          <p:cNvSpPr/>
          <p:nvPr/>
        </p:nvSpPr>
        <p:spPr>
          <a:xfrm>
            <a:off x="392760" y="862560"/>
            <a:ext cx="8358120" cy="54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chemeClr val="accent1"/>
                </a:solidFill>
                <a:latin typeface="Work Sans"/>
                <a:ea typeface="Work Sans"/>
              </a:rPr>
              <a:t>Kaggle:  </a:t>
            </a:r>
            <a:r>
              <a:rPr lang="en-US" sz="1400" b="0" strike="noStrike" spc="-1">
                <a:solidFill>
                  <a:schemeClr val="accent1"/>
                </a:solidFill>
                <a:latin typeface="Work Sans"/>
                <a:ea typeface="Work Sans"/>
              </a:rPr>
              <a:t>https://www.kaggle.com/code/rohitrox/medical-provider-fraud-detection/data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1776;p40"/>
          <p:cNvSpPr/>
          <p:nvPr/>
        </p:nvSpPr>
        <p:spPr>
          <a:xfrm>
            <a:off x="1611000" y="3722040"/>
            <a:ext cx="6892200" cy="12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457200" lvl="3" indent="-33012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D3D3D"/>
                </a:solidFill>
                <a:latin typeface="Arial"/>
                <a:ea typeface="Anaheim"/>
              </a:rPr>
              <a:t>5410 data points labelled Potential Fraud (Yes | No)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lvl="3" indent="-33012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D3D3D"/>
                </a:solidFill>
                <a:latin typeface="Arial"/>
                <a:ea typeface="Anaheim"/>
              </a:rPr>
              <a:t>506 Yes, 4904 No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lvl="3" indent="-33012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D3D3D"/>
                </a:solidFill>
                <a:latin typeface="Arial"/>
                <a:ea typeface="Anaheim"/>
              </a:rPr>
              <a:t>Imbalanced dataset (~10% target); class imbalance needs to be managed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49868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Box 2"/>
          <p:cNvSpPr/>
          <p:nvPr/>
        </p:nvSpPr>
        <p:spPr>
          <a:xfrm>
            <a:off x="396720" y="1752120"/>
            <a:ext cx="4668840" cy="20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Data divided into four sections: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Provider: labeled as fraud or not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Beneficiary information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In-patient information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Out-patient information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Data are anonymized; provider name, 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Beneficiary name, state, insurance provider name are masked 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68720" y="450000"/>
            <a:ext cx="856728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" sz="3200" b="0" strike="noStrike" spc="-1">
                <a:solidFill>
                  <a:schemeClr val="dk1"/>
                </a:solidFill>
                <a:latin typeface="Proxima Nova"/>
                <a:ea typeface="Proxima Nova"/>
              </a:rPr>
              <a:t>EDA:  Training Data Feature: Age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1776;p40"/>
          <p:cNvSpPr/>
          <p:nvPr/>
        </p:nvSpPr>
        <p:spPr>
          <a:xfrm>
            <a:off x="6018120" y="2293560"/>
            <a:ext cx="2639520" cy="12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412920" lvl="3" indent="-28584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3D3D3D"/>
                </a:solidFill>
                <a:latin typeface="Arial"/>
                <a:ea typeface="Anaheim"/>
              </a:rPr>
              <a:t>Dataset biased towards age &gt; 65 years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708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12920" lvl="3" indent="-285840">
              <a:lnSpc>
                <a:spcPct val="100000"/>
              </a:lnSpc>
              <a:buClr>
                <a:srgbClr val="52525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3D3D3D"/>
                </a:solidFill>
                <a:latin typeface="Arial"/>
                <a:ea typeface="Anaheim"/>
              </a:rPr>
              <a:t>Is it easier indicative of prevalent fraud in one payer sector?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2708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2" name="Group 8"/>
          <p:cNvGrpSpPr/>
          <p:nvPr/>
        </p:nvGrpSpPr>
        <p:grpSpPr>
          <a:xfrm>
            <a:off x="464400" y="1427760"/>
            <a:ext cx="5426280" cy="2950920"/>
            <a:chOff x="464400" y="1427760"/>
            <a:chExt cx="5426280" cy="2950920"/>
          </a:xfrm>
        </p:grpSpPr>
        <p:pic>
          <p:nvPicPr>
            <p:cNvPr id="253" name="Picture 3" descr="Chart, histogram&#10;&#10;Description automatically generated"/>
            <p:cNvPicPr/>
            <p:nvPr/>
          </p:nvPicPr>
          <p:blipFill>
            <a:blip r:embed="rId2"/>
            <a:srcRect l="1682" t="10842" r="6644" b="4471"/>
            <a:stretch/>
          </p:blipFill>
          <p:spPr>
            <a:xfrm>
              <a:off x="983520" y="1576440"/>
              <a:ext cx="4746600" cy="2645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54" name="Group 6"/>
            <p:cNvGrpSpPr/>
            <p:nvPr/>
          </p:nvGrpSpPr>
          <p:grpSpPr>
            <a:xfrm>
              <a:off x="464400" y="1427760"/>
              <a:ext cx="5426280" cy="2950920"/>
              <a:chOff x="464400" y="1427760"/>
              <a:chExt cx="5426280" cy="2950920"/>
            </a:xfrm>
          </p:grpSpPr>
          <p:sp>
            <p:nvSpPr>
              <p:cNvPr id="255" name="Rectangle 4"/>
              <p:cNvSpPr/>
              <p:nvPr/>
            </p:nvSpPr>
            <p:spPr>
              <a:xfrm>
                <a:off x="889200" y="1427760"/>
                <a:ext cx="5001480" cy="2950920"/>
              </a:xfrm>
              <a:prstGeom prst="rect">
                <a:avLst/>
              </a:prstGeom>
              <a:noFill/>
              <a:ln>
                <a:solidFill>
                  <a:srgbClr val="AE006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400" b="0" strike="noStrike" spc="-1">
                  <a:solidFill>
                    <a:schemeClr val="lt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56" name="Rectangle 5"/>
              <p:cNvSpPr/>
              <p:nvPr/>
            </p:nvSpPr>
            <p:spPr>
              <a:xfrm>
                <a:off x="464400" y="1849320"/>
                <a:ext cx="424440" cy="1931400"/>
              </a:xfrm>
              <a:prstGeom prst="rect">
                <a:avLst/>
              </a:prstGeom>
              <a:noFill/>
              <a:ln>
                <a:solidFill>
                  <a:srgbClr val="AE006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400" b="0" strike="noStrike" spc="-1">
                  <a:solidFill>
                    <a:schemeClr val="lt1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257" name="TextBox 7"/>
            <p:cNvSpPr/>
            <p:nvPr/>
          </p:nvSpPr>
          <p:spPr>
            <a:xfrm rot="16200000">
              <a:off x="87480" y="2664000"/>
              <a:ext cx="12016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Feature: Age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Proxima Nova"/>
                <a:ea typeface="Proxima Nova"/>
              </a:rPr>
              <a:t>EDA: Fraud Label Distribution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9" name="Group 7"/>
          <p:cNvGrpSpPr/>
          <p:nvPr/>
        </p:nvGrpSpPr>
        <p:grpSpPr>
          <a:xfrm>
            <a:off x="230760" y="1619280"/>
            <a:ext cx="5479560" cy="2451960"/>
            <a:chOff x="230760" y="1619280"/>
            <a:chExt cx="5479560" cy="2451960"/>
          </a:xfrm>
        </p:grpSpPr>
        <p:pic>
          <p:nvPicPr>
            <p:cNvPr id="260" name="Picture 2" descr="Chart, bar chart&#10;&#10;Description automatically generated"/>
            <p:cNvPicPr/>
            <p:nvPr/>
          </p:nvPicPr>
          <p:blipFill>
            <a:blip r:embed="rId3"/>
            <a:srcRect t="14665" r="6948" b="4730"/>
            <a:stretch/>
          </p:blipFill>
          <p:spPr>
            <a:xfrm>
              <a:off x="703440" y="1723320"/>
              <a:ext cx="4937040" cy="2287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1" name="Rectangle 4"/>
            <p:cNvSpPr/>
            <p:nvPr/>
          </p:nvSpPr>
          <p:spPr>
            <a:xfrm>
              <a:off x="634320" y="1619280"/>
              <a:ext cx="5076000" cy="2451960"/>
            </a:xfrm>
            <a:prstGeom prst="rect">
              <a:avLst/>
            </a:prstGeom>
            <a:noFill/>
            <a:ln>
              <a:solidFill>
                <a:srgbClr val="AE006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400" b="0" strike="noStrike" spc="-1">
                <a:solidFill>
                  <a:schemeClr val="lt1"/>
                </a:solidFill>
                <a:latin typeface="Arial"/>
                <a:ea typeface="Arial"/>
              </a:endParaRPr>
            </a:p>
          </p:txBody>
        </p:sp>
        <p:sp>
          <p:nvSpPr>
            <p:cNvPr id="262" name="Rectangle 5"/>
            <p:cNvSpPr/>
            <p:nvPr/>
          </p:nvSpPr>
          <p:spPr>
            <a:xfrm>
              <a:off x="230760" y="1888560"/>
              <a:ext cx="402120" cy="1954080"/>
            </a:xfrm>
            <a:prstGeom prst="rect">
              <a:avLst/>
            </a:prstGeom>
            <a:noFill/>
            <a:ln>
              <a:solidFill>
                <a:srgbClr val="AE006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400" b="0" strike="noStrike" spc="-1">
                <a:solidFill>
                  <a:schemeClr val="lt1"/>
                </a:solidFill>
                <a:latin typeface="Arial"/>
                <a:ea typeface="Arial"/>
              </a:endParaRPr>
            </a:p>
          </p:txBody>
        </p:sp>
        <p:sp>
          <p:nvSpPr>
            <p:cNvPr id="263" name="TextBox 6"/>
            <p:cNvSpPr/>
            <p:nvPr/>
          </p:nvSpPr>
          <p:spPr>
            <a:xfrm rot="16200000">
              <a:off x="-559440" y="2714760"/>
              <a:ext cx="1945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Fraud Label </a:t>
              </a: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Distribution</a:t>
              </a:r>
              <a:endParaRPr lang="en-US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4" name="TextBox 8"/>
          <p:cNvSpPr/>
          <p:nvPr/>
        </p:nvSpPr>
        <p:spPr>
          <a:xfrm>
            <a:off x="6056640" y="1953720"/>
            <a:ext cx="2599560" cy="264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Individual providers dataset when merged with patient dataset renders 60:40 ratio for no fraud/fraud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Key-take away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: Providers who commit fraud victimize many patients (Note:  misleading inference due to provider:claim mapping)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851328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Proxima Nova"/>
                <a:ea typeface="Proxima Nova"/>
              </a:rPr>
              <a:t>EDA: Beneficiary State-wise Distribution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Box 4"/>
          <p:cNvSpPr/>
          <p:nvPr/>
        </p:nvSpPr>
        <p:spPr>
          <a:xfrm>
            <a:off x="7062840" y="2810520"/>
            <a:ext cx="1747800" cy="13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Key-take away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: Most beneficiaries are from states 5, 10, 45, and 33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7" name="Group 8"/>
          <p:cNvGrpSpPr/>
          <p:nvPr/>
        </p:nvGrpSpPr>
        <p:grpSpPr>
          <a:xfrm>
            <a:off x="204480" y="1139760"/>
            <a:ext cx="6857640" cy="3189960"/>
            <a:chOff x="204480" y="1139760"/>
            <a:chExt cx="6857640" cy="3189960"/>
          </a:xfrm>
        </p:grpSpPr>
        <p:pic>
          <p:nvPicPr>
            <p:cNvPr id="268" name="Picture 2" descr="Chart, histogram&#10;&#10;Description automatically generated"/>
            <p:cNvPicPr/>
            <p:nvPr/>
          </p:nvPicPr>
          <p:blipFill>
            <a:blip r:embed="rId2"/>
            <a:srcRect t="4325"/>
            <a:stretch/>
          </p:blipFill>
          <p:spPr>
            <a:xfrm>
              <a:off x="749160" y="1271880"/>
              <a:ext cx="6103080" cy="2966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9" name="Rectangle 5"/>
            <p:cNvSpPr/>
            <p:nvPr/>
          </p:nvSpPr>
          <p:spPr>
            <a:xfrm>
              <a:off x="610920" y="1139760"/>
              <a:ext cx="6451200" cy="3189960"/>
            </a:xfrm>
            <a:prstGeom prst="rect">
              <a:avLst/>
            </a:prstGeom>
            <a:noFill/>
            <a:ln>
              <a:solidFill>
                <a:srgbClr val="AE006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400" b="0" strike="noStrike" spc="-1">
                <a:solidFill>
                  <a:schemeClr val="lt1"/>
                </a:solidFill>
                <a:latin typeface="Arial"/>
                <a:ea typeface="Arial"/>
              </a:endParaRPr>
            </a:p>
          </p:txBody>
        </p:sp>
        <p:sp>
          <p:nvSpPr>
            <p:cNvPr id="270" name="Rectangle 6"/>
            <p:cNvSpPr/>
            <p:nvPr/>
          </p:nvSpPr>
          <p:spPr>
            <a:xfrm>
              <a:off x="204480" y="1474920"/>
              <a:ext cx="406080" cy="2763000"/>
            </a:xfrm>
            <a:prstGeom prst="rect">
              <a:avLst/>
            </a:prstGeom>
            <a:noFill/>
            <a:ln>
              <a:solidFill>
                <a:srgbClr val="AE006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400" b="0" strike="noStrike" spc="-1">
                <a:solidFill>
                  <a:schemeClr val="lt1"/>
                </a:solidFill>
                <a:latin typeface="Arial"/>
                <a:ea typeface="Arial"/>
              </a:endParaRPr>
            </a:p>
          </p:txBody>
        </p:sp>
        <p:sp>
          <p:nvSpPr>
            <p:cNvPr id="271" name="TextBox 7"/>
            <p:cNvSpPr/>
            <p:nvPr/>
          </p:nvSpPr>
          <p:spPr>
            <a:xfrm rot="16200000">
              <a:off x="-997920" y="2704320"/>
              <a:ext cx="28339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Beneficiary state-wise distribution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8265240" cy="406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Proxima Nova"/>
                <a:ea typeface="Proxima Nova"/>
              </a:rPr>
              <a:t>EDA: Procedures Where Fraud is Prevalent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Picture 2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934200" y="1451520"/>
            <a:ext cx="4487400" cy="2713680"/>
          </a:xfrm>
          <a:prstGeom prst="rect">
            <a:avLst/>
          </a:prstGeom>
          <a:ln w="0">
            <a:noFill/>
          </a:ln>
        </p:spPr>
      </p:pic>
      <p:sp>
        <p:nvSpPr>
          <p:cNvPr id="274" name="Rectangle 4"/>
          <p:cNvSpPr/>
          <p:nvPr/>
        </p:nvSpPr>
        <p:spPr>
          <a:xfrm>
            <a:off x="797760" y="1350000"/>
            <a:ext cx="4744440" cy="2957400"/>
          </a:xfrm>
          <a:prstGeom prst="rect">
            <a:avLst/>
          </a:prstGeom>
          <a:noFill/>
          <a:ln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75" name="Rectangle 5"/>
          <p:cNvSpPr/>
          <p:nvPr/>
        </p:nvSpPr>
        <p:spPr>
          <a:xfrm>
            <a:off x="320040" y="1451520"/>
            <a:ext cx="477000" cy="2713680"/>
          </a:xfrm>
          <a:prstGeom prst="rect">
            <a:avLst/>
          </a:prstGeom>
          <a:noFill/>
          <a:ln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76" name="TextBox 6"/>
          <p:cNvSpPr/>
          <p:nvPr/>
        </p:nvSpPr>
        <p:spPr>
          <a:xfrm rot="16200000">
            <a:off x="-763200" y="2678040"/>
            <a:ext cx="26726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Fraud distribution by Procedure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Box 7"/>
          <p:cNvSpPr/>
          <p:nvPr/>
        </p:nvSpPr>
        <p:spPr>
          <a:xfrm>
            <a:off x="5690160" y="2343600"/>
            <a:ext cx="3076920" cy="158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Key-take away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: Procedure IDs 9904, 8154, 66, and 3893 have largest number of fraud cases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Question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: Why is it easier to commit fraud for these procedures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826524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Proxima Nova"/>
                <a:ea typeface="Proxima Nova"/>
              </a:rPr>
              <a:t>EDA: Out-Patient Train Data Summary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Picture 2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320" y="1149480"/>
            <a:ext cx="5706360" cy="38685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4"/>
          <p:cNvSpPr/>
          <p:nvPr/>
        </p:nvSpPr>
        <p:spPr>
          <a:xfrm>
            <a:off x="5435280" y="2490120"/>
            <a:ext cx="362232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4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Key-take away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: Providers who have a habit of committing fraud always commit fraud with every patient!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: Diagonal Corners Rounded 12"/>
          <p:cNvSpPr/>
          <p:nvPr/>
        </p:nvSpPr>
        <p:spPr>
          <a:xfrm>
            <a:off x="4656600" y="4136040"/>
            <a:ext cx="1359720" cy="6598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STAGE 1: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Model Comparison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Rectangle: Diagonal Corners Rounded 19"/>
          <p:cNvSpPr/>
          <p:nvPr/>
        </p:nvSpPr>
        <p:spPr>
          <a:xfrm>
            <a:off x="6092280" y="4136040"/>
            <a:ext cx="1359720" cy="6598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STAGE 2: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Model Selection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Arrow: Right 29"/>
          <p:cNvSpPr/>
          <p:nvPr/>
        </p:nvSpPr>
        <p:spPr>
          <a:xfrm rot="16200000">
            <a:off x="7837200" y="3157920"/>
            <a:ext cx="1707120" cy="17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tIns="44640" bIns="44640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000" b="0" strike="noStrike" spc="-1">
              <a:solidFill>
                <a:schemeClr val="dk1"/>
              </a:solidFill>
              <a:latin typeface="Proxima Nova"/>
              <a:ea typeface="Arial"/>
            </a:endParaRPr>
          </a:p>
        </p:txBody>
      </p:sp>
      <p:sp>
        <p:nvSpPr>
          <p:cNvPr id="187" name="TextBox 5"/>
          <p:cNvSpPr/>
          <p:nvPr/>
        </p:nvSpPr>
        <p:spPr>
          <a:xfrm>
            <a:off x="306000" y="173160"/>
            <a:ext cx="7818480" cy="82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0" strike="noStrike" spc="-1">
                <a:solidFill>
                  <a:srgbClr val="525252"/>
                </a:solidFill>
                <a:latin typeface="Proxima Nova"/>
                <a:ea typeface="Arial"/>
              </a:rPr>
              <a:t>Approach:  Supervised Model – Labelled Providers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Flowchart: Process 10"/>
          <p:cNvSpPr/>
          <p:nvPr/>
        </p:nvSpPr>
        <p:spPr>
          <a:xfrm>
            <a:off x="4758840" y="1146960"/>
            <a:ext cx="4196160" cy="33696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Amazon EC2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Flowchart: Process 11"/>
          <p:cNvSpPr/>
          <p:nvPr/>
        </p:nvSpPr>
        <p:spPr>
          <a:xfrm>
            <a:off x="4758840" y="1608480"/>
            <a:ext cx="4196160" cy="34452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MLE10:  Healthcare Claims Anomaly Detector  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ctangle: Diagonal Corners Rounded 14"/>
          <p:cNvSpPr/>
          <p:nvPr/>
        </p:nvSpPr>
        <p:spPr>
          <a:xfrm>
            <a:off x="4874400" y="2652840"/>
            <a:ext cx="930960" cy="306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TPOT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Rectangle: Diagonal Corners Rounded 15"/>
          <p:cNvSpPr/>
          <p:nvPr/>
        </p:nvSpPr>
        <p:spPr>
          <a:xfrm>
            <a:off x="4874400" y="3020040"/>
            <a:ext cx="930960" cy="306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SVM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Rectangle: Diagonal Corners Rounded 16"/>
          <p:cNvSpPr/>
          <p:nvPr/>
        </p:nvSpPr>
        <p:spPr>
          <a:xfrm>
            <a:off x="4876560" y="3386880"/>
            <a:ext cx="930960" cy="306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XGB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tangle: Diagonal Corners Rounded 17"/>
          <p:cNvSpPr/>
          <p:nvPr/>
        </p:nvSpPr>
        <p:spPr>
          <a:xfrm>
            <a:off x="4874400" y="3768480"/>
            <a:ext cx="930960" cy="306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LogR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tangle: Diagonal Corners Rounded 20"/>
          <p:cNvSpPr/>
          <p:nvPr/>
        </p:nvSpPr>
        <p:spPr>
          <a:xfrm>
            <a:off x="7521120" y="4136040"/>
            <a:ext cx="1359720" cy="6598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STAGE 3: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Model Publishing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Rectangle: Diagonal Corners Rounded 18"/>
          <p:cNvSpPr/>
          <p:nvPr/>
        </p:nvSpPr>
        <p:spPr>
          <a:xfrm>
            <a:off x="4874400" y="2278440"/>
            <a:ext cx="930960" cy="3196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Auto Encoder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Arrow: Right 25"/>
          <p:cNvSpPr/>
          <p:nvPr/>
        </p:nvSpPr>
        <p:spPr>
          <a:xfrm rot="5400000">
            <a:off x="-390600" y="3037680"/>
            <a:ext cx="2080440" cy="15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tIns="38880" bIns="38880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000" b="0" strike="noStrike" spc="-1">
              <a:solidFill>
                <a:schemeClr val="dk1"/>
              </a:solidFill>
              <a:latin typeface="Proxima Nova"/>
              <a:ea typeface="Arial"/>
            </a:endParaRPr>
          </a:p>
        </p:txBody>
      </p:sp>
      <p:sp>
        <p:nvSpPr>
          <p:cNvPr id="197" name="Rectangle: Diagonal Corners Rounded 21"/>
          <p:cNvSpPr/>
          <p:nvPr/>
        </p:nvSpPr>
        <p:spPr>
          <a:xfrm>
            <a:off x="7876440" y="3108240"/>
            <a:ext cx="930960" cy="306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Streamlit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Rectangle: Diagonal Corners Rounded 22"/>
          <p:cNvSpPr/>
          <p:nvPr/>
        </p:nvSpPr>
        <p:spPr>
          <a:xfrm>
            <a:off x="7876440" y="2719080"/>
            <a:ext cx="930960" cy="306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FastAPI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Rectangle: Diagonal Corners Rounded 23"/>
          <p:cNvSpPr/>
          <p:nvPr/>
        </p:nvSpPr>
        <p:spPr>
          <a:xfrm>
            <a:off x="7670520" y="1920600"/>
            <a:ext cx="1209960" cy="44892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Proxima Nova"/>
                <a:ea typeface="Arial"/>
              </a:rPr>
              <a:t>DEPLOY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Flowchart: Multidocument 1"/>
          <p:cNvSpPr/>
          <p:nvPr/>
        </p:nvSpPr>
        <p:spPr>
          <a:xfrm>
            <a:off x="328680" y="1487160"/>
            <a:ext cx="1163160" cy="748080"/>
          </a:xfrm>
          <a:prstGeom prst="flowChartMultidocument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Arial"/>
                <a:ea typeface="Arial"/>
              </a:rPr>
              <a:t>Kaggle Dataset 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Flowchart: Document 2"/>
          <p:cNvSpPr/>
          <p:nvPr/>
        </p:nvSpPr>
        <p:spPr>
          <a:xfrm>
            <a:off x="532440" y="2658960"/>
            <a:ext cx="1002600" cy="498600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Arial"/>
                <a:ea typeface="Arial"/>
              </a:rPr>
              <a:t>Merged Train Data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Flowchart: Document 9"/>
          <p:cNvSpPr/>
          <p:nvPr/>
        </p:nvSpPr>
        <p:spPr>
          <a:xfrm>
            <a:off x="540360" y="3447360"/>
            <a:ext cx="1002600" cy="494640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Arial"/>
                <a:ea typeface="Arial"/>
              </a:rPr>
              <a:t>Split Train, Valid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Arrow: Right 26"/>
          <p:cNvSpPr/>
          <p:nvPr/>
        </p:nvSpPr>
        <p:spPr>
          <a:xfrm rot="5400000">
            <a:off x="1476000" y="3040200"/>
            <a:ext cx="2133720" cy="17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tIns="44640" bIns="44640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000" b="0" strike="noStrike" spc="-1">
              <a:solidFill>
                <a:schemeClr val="dk1"/>
              </a:solidFill>
              <a:latin typeface="Proxima Nova"/>
              <a:ea typeface="Arial"/>
            </a:endParaRPr>
          </a:p>
        </p:txBody>
      </p:sp>
      <p:sp>
        <p:nvSpPr>
          <p:cNvPr id="204" name="Flowchart: Process 3"/>
          <p:cNvSpPr/>
          <p:nvPr/>
        </p:nvSpPr>
        <p:spPr>
          <a:xfrm>
            <a:off x="2381760" y="1743480"/>
            <a:ext cx="1021320" cy="35568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Arial"/>
                <a:ea typeface="Arial"/>
              </a:rPr>
              <a:t>Data Eng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Flowchart: Process 4"/>
          <p:cNvSpPr/>
          <p:nvPr/>
        </p:nvSpPr>
        <p:spPr>
          <a:xfrm>
            <a:off x="2381760" y="2236320"/>
            <a:ext cx="1021320" cy="36036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Arial"/>
                <a:ea typeface="Arial"/>
              </a:rPr>
              <a:t>Feat Eng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Flowchart: Process 7"/>
          <p:cNvSpPr/>
          <p:nvPr/>
        </p:nvSpPr>
        <p:spPr>
          <a:xfrm>
            <a:off x="2914560" y="2977560"/>
            <a:ext cx="959400" cy="35964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800" b="0" strike="noStrike" spc="-1">
                <a:solidFill>
                  <a:schemeClr val="dk1"/>
                </a:solidFill>
                <a:latin typeface="Arial"/>
                <a:ea typeface="Arial"/>
              </a:rPr>
              <a:t>Correlation Check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Flowchart: Process 6"/>
          <p:cNvSpPr/>
          <p:nvPr/>
        </p:nvSpPr>
        <p:spPr>
          <a:xfrm>
            <a:off x="2914560" y="2545200"/>
            <a:ext cx="959400" cy="35964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800" b="0" strike="noStrike" spc="-1">
                <a:solidFill>
                  <a:schemeClr val="dk1"/>
                </a:solidFill>
                <a:latin typeface="Arial"/>
                <a:ea typeface="Arial"/>
              </a:rPr>
              <a:t>One Hot Encoding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8" name="Connector: Elbow 27"/>
          <p:cNvCxnSpPr/>
          <p:nvPr/>
        </p:nvCxnSpPr>
        <p:spPr>
          <a:xfrm flipV="1">
            <a:off x="1537560" y="2872440"/>
            <a:ext cx="428040" cy="720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round/>
          </a:ln>
        </p:spPr>
      </p:cxnSp>
      <p:cxnSp>
        <p:nvCxnSpPr>
          <p:cNvPr id="209" name="Connector: Elbow 28"/>
          <p:cNvCxnSpPr/>
          <p:nvPr/>
        </p:nvCxnSpPr>
        <p:spPr>
          <a:xfrm flipV="1">
            <a:off x="1537560" y="3760920"/>
            <a:ext cx="434160" cy="720"/>
          </a:xfrm>
          <a:prstGeom prst="bentConnector3">
            <a:avLst>
              <a:gd name="adj1" fmla="val 50041"/>
            </a:avLst>
          </a:prstGeom>
          <a:ln w="12700">
            <a:solidFill>
              <a:srgbClr val="92D050"/>
            </a:solidFill>
            <a:round/>
          </a:ln>
        </p:spPr>
      </p:cxnSp>
      <p:sp>
        <p:nvSpPr>
          <p:cNvPr id="210" name="Flowchart: Process 13"/>
          <p:cNvSpPr/>
          <p:nvPr/>
        </p:nvSpPr>
        <p:spPr>
          <a:xfrm>
            <a:off x="2915280" y="3414240"/>
            <a:ext cx="960120" cy="36036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800" b="0" strike="noStrike" spc="-1">
                <a:solidFill>
                  <a:schemeClr val="dk1"/>
                </a:solidFill>
                <a:latin typeface="Arial"/>
                <a:ea typeface="Arial"/>
              </a:rPr>
              <a:t>Feat Sel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Flowchart: Process 8"/>
          <p:cNvSpPr/>
          <p:nvPr/>
        </p:nvSpPr>
        <p:spPr>
          <a:xfrm>
            <a:off x="2914560" y="3836160"/>
            <a:ext cx="959400" cy="35964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800" b="0" strike="noStrike" spc="-1">
                <a:solidFill>
                  <a:schemeClr val="dk1"/>
                </a:solidFill>
                <a:latin typeface="Arial"/>
                <a:ea typeface="Arial"/>
              </a:rPr>
              <a:t>New Feats (Avgs)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Flowchart: Document 34"/>
          <p:cNvSpPr/>
          <p:nvPr/>
        </p:nvSpPr>
        <p:spPr>
          <a:xfrm>
            <a:off x="532440" y="4175280"/>
            <a:ext cx="1002600" cy="498600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00" b="0" strike="noStrike" spc="-1">
                <a:solidFill>
                  <a:schemeClr val="dk1"/>
                </a:solidFill>
                <a:latin typeface="Arial"/>
                <a:ea typeface="Arial"/>
              </a:rPr>
              <a:t>Merged Test Data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3" name="Connector: Elbow 35"/>
          <p:cNvCxnSpPr/>
          <p:nvPr/>
        </p:nvCxnSpPr>
        <p:spPr>
          <a:xfrm rot="5400000" flipH="1" flipV="1">
            <a:off x="727200" y="2766960"/>
            <a:ext cx="2476080" cy="848880"/>
          </a:xfrm>
          <a:prstGeom prst="bentConnector3">
            <a:avLst>
              <a:gd name="adj1" fmla="val 49992"/>
            </a:avLst>
          </a:prstGeom>
          <a:ln w="12700">
            <a:solidFill>
              <a:srgbClr val="92D050"/>
            </a:solidFill>
            <a:round/>
            <a:tailEnd type="triangle" w="med" len="med"/>
          </a:ln>
        </p:spPr>
      </p:cxnSp>
      <p:sp>
        <p:nvSpPr>
          <p:cNvPr id="214" name="Arrow: Bent 36"/>
          <p:cNvSpPr/>
          <p:nvPr/>
        </p:nvSpPr>
        <p:spPr>
          <a:xfrm flipV="1">
            <a:off x="2491920" y="4350240"/>
            <a:ext cx="2080080" cy="4417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vertOverflow="overflow" horzOverflow="overflow" numCol="1" spc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000" b="0" strike="noStrike" spc="-1">
              <a:solidFill>
                <a:schemeClr val="dk1"/>
              </a:solidFill>
              <a:latin typeface="Proxima Nova"/>
              <a:ea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4" descr="A hand holding a camera&#10;&#10;Description automatically generated with low confidence"/>
          <p:cNvPicPr/>
          <p:nvPr/>
        </p:nvPicPr>
        <p:blipFill>
          <a:blip r:embed="rId3"/>
          <a:srcRect t="32941" r="6643" b="5225"/>
          <a:stretch/>
        </p:blipFill>
        <p:spPr>
          <a:xfrm>
            <a:off x="6472440" y="2847960"/>
            <a:ext cx="2407320" cy="16380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5"/>
          <p:cNvSpPr/>
          <p:nvPr/>
        </p:nvSpPr>
        <p:spPr>
          <a:xfrm>
            <a:off x="359280" y="466560"/>
            <a:ext cx="6649560" cy="3877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strike="noStrike" spc="-1" dirty="0">
                <a:solidFill>
                  <a:srgbClr val="525252"/>
                </a:solidFill>
                <a:latin typeface="Proxima Nova"/>
                <a:ea typeface="Arial"/>
              </a:rPr>
              <a:t>Problem Domain: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571500" indent="-285750">
              <a:lnSpc>
                <a:spcPct val="150000"/>
              </a:lnSpc>
              <a:spcBef>
                <a:spcPts val="901"/>
              </a:spcBef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Healthcare fraud is a serious white-collar crime in US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571500" indent="-285750">
              <a:lnSpc>
                <a:spcPct val="150000"/>
              </a:lnSpc>
              <a:spcBef>
                <a:spcPts val="901"/>
              </a:spcBef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Est. $70B (3% of total spend) is attributed to fraud; max $300B   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571500" indent="-285750">
              <a:lnSpc>
                <a:spcPct val="150000"/>
              </a:lnSpc>
              <a:spcBef>
                <a:spcPts val="901"/>
              </a:spcBef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An increasingly sophisticated crime (e.g. collusion)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750"/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 marL="285750"/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 marL="285750"/>
            <a:endParaRPr lang="en-US" sz="1400" spc="-1" dirty="0">
              <a:solidFill>
                <a:srgbClr val="000000"/>
              </a:solidFill>
              <a:latin typeface="DejaVu Sans"/>
              <a:ea typeface="Arial"/>
            </a:endParaRPr>
          </a:p>
          <a:p>
            <a:pPr marL="285750">
              <a:lnSpc>
                <a:spcPct val="100000"/>
              </a:lnSpc>
            </a:pPr>
            <a:r>
              <a:rPr lang="en-US" sz="900" b="0" u="sng" spc="-1" dirty="0">
                <a:solidFill>
                  <a:srgbClr val="00B0F0"/>
                </a:solidFill>
                <a:uFillTx/>
                <a:latin typeface="Arial"/>
                <a:ea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https://www.nhcaa.org/tools-insights/about-health-care-fraud/the-challenge-of-health-care-fraud/</a:t>
            </a:r>
            <a:endParaRPr lang="en-US" sz="900" b="0" u="sng" spc="-1">
              <a:solidFill>
                <a:srgbClr val="000000"/>
              </a:solidFill>
              <a:latin typeface="Arial"/>
            </a:endParaRPr>
          </a:p>
          <a:p>
            <a:pPr marL="285750">
              <a:lnSpc>
                <a:spcPct val="100000"/>
              </a:lnSpc>
            </a:pPr>
            <a:r>
              <a:rPr lang="en-US" sz="900" b="0" u="sng" spc="-1" dirty="0">
                <a:solidFill>
                  <a:srgbClr val="00B0F0"/>
                </a:solidFill>
                <a:uFillTx/>
                <a:latin typeface="Arial"/>
                <a:ea typeface="Arial"/>
                <a:hlinkClick r:id="rId5"/>
              </a:rPr>
              <a:t>https://www.bcbsm.com/health-care-fraud/fraud-statistics.html</a:t>
            </a:r>
            <a:endParaRPr lang="en-US" sz="900" b="0" u="sng" spc="-1" dirty="0">
              <a:solidFill>
                <a:srgbClr val="000000"/>
              </a:solidFill>
              <a:latin typeface="Arial"/>
            </a:endParaRPr>
          </a:p>
          <a:p>
            <a:pPr marL="28575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75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5"/>
          <p:cNvSpPr/>
          <p:nvPr/>
        </p:nvSpPr>
        <p:spPr>
          <a:xfrm>
            <a:off x="359280" y="261000"/>
            <a:ext cx="8504280" cy="155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0" strike="noStrike" spc="-1">
                <a:solidFill>
                  <a:srgbClr val="525252"/>
                </a:solidFill>
                <a:latin typeface="Proxima Nova"/>
                <a:ea typeface="Arial"/>
              </a:rPr>
              <a:t>Findings:  Supervised Model – XG Boost Provider Predictions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Picture 10" descr="Chart&#10;&#10;Description automatically generated"/>
          <p:cNvPicPr/>
          <p:nvPr/>
        </p:nvPicPr>
        <p:blipFill>
          <a:blip r:embed="rId3"/>
          <a:stretch/>
        </p:blipFill>
        <p:spPr>
          <a:xfrm>
            <a:off x="6245640" y="1395000"/>
            <a:ext cx="2742840" cy="285948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pic>
        <p:nvPicPr>
          <p:cNvPr id="225" name="Picture 14" descr="Chart, histogram&#10;&#10;Description automatically generated"/>
          <p:cNvPicPr/>
          <p:nvPr/>
        </p:nvPicPr>
        <p:blipFill>
          <a:blip r:embed="rId4"/>
          <a:stretch/>
        </p:blipFill>
        <p:spPr>
          <a:xfrm>
            <a:off x="3322800" y="1396080"/>
            <a:ext cx="2742840" cy="285732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pic>
        <p:nvPicPr>
          <p:cNvPr id="226" name="Picture 15" descr="Chart, histogram&#10;&#10;Description automatically generated"/>
          <p:cNvPicPr/>
          <p:nvPr/>
        </p:nvPicPr>
        <p:blipFill>
          <a:blip r:embed="rId5"/>
          <a:stretch/>
        </p:blipFill>
        <p:spPr>
          <a:xfrm>
            <a:off x="277560" y="1392840"/>
            <a:ext cx="2857320" cy="286380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5"/>
          <p:cNvSpPr/>
          <p:nvPr/>
        </p:nvSpPr>
        <p:spPr>
          <a:xfrm>
            <a:off x="351000" y="32400"/>
            <a:ext cx="7818480" cy="155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0" strike="noStrike" spc="-1">
                <a:solidFill>
                  <a:srgbClr val="525252"/>
                </a:solidFill>
                <a:latin typeface="Proxima Nova"/>
                <a:ea typeface="Arial"/>
              </a:rPr>
              <a:t>Findings:  Unsupervised Model – KMeans Claim Labels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Picture 3"/>
          <p:cNvPicPr/>
          <p:nvPr/>
        </p:nvPicPr>
        <p:blipFill>
          <a:blip r:embed="rId3"/>
          <a:stretch/>
        </p:blipFill>
        <p:spPr>
          <a:xfrm>
            <a:off x="175320" y="1136880"/>
            <a:ext cx="2636640" cy="1956240"/>
          </a:xfrm>
          <a:prstGeom prst="rect">
            <a:avLst/>
          </a:prstGeom>
          <a:ln w="0">
            <a:noFill/>
          </a:ln>
        </p:spPr>
      </p:pic>
      <p:pic>
        <p:nvPicPr>
          <p:cNvPr id="231" name="Picture 4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3225960" y="923760"/>
            <a:ext cx="5736600" cy="345456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pic>
        <p:nvPicPr>
          <p:cNvPr id="232" name="Picture 3" descr="Chart, bar chart&#10;&#10;Description automatically generated"/>
          <p:cNvPicPr/>
          <p:nvPr/>
        </p:nvPicPr>
        <p:blipFill>
          <a:blip r:embed="rId5"/>
          <a:stretch/>
        </p:blipFill>
        <p:spPr>
          <a:xfrm>
            <a:off x="302040" y="3255840"/>
            <a:ext cx="3208320" cy="179136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Box 5"/>
          <p:cNvSpPr/>
          <p:nvPr/>
        </p:nvSpPr>
        <p:spPr>
          <a:xfrm>
            <a:off x="345600" y="330480"/>
            <a:ext cx="7745400" cy="468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0" strike="noStrike" spc="-1">
                <a:solidFill>
                  <a:srgbClr val="525252"/>
                </a:solidFill>
                <a:latin typeface="Proxima Nova"/>
                <a:ea typeface="Arial"/>
              </a:rPr>
              <a:t>Current State:  (envisioned as-is;  do-nothing)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US" sz="1600" b="0" strike="noStrike" spc="-1">
                <a:solidFill>
                  <a:srgbClr val="525252"/>
                </a:solidFill>
                <a:latin typeface="Arial"/>
                <a:ea typeface="Arial"/>
              </a:rPr>
              <a:t>Increasing overall annual # and $ claims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US" sz="1600" b="0" strike="noStrike" spc="-1">
                <a:solidFill>
                  <a:srgbClr val="525252"/>
                </a:solidFill>
                <a:latin typeface="Arial"/>
                <a:ea typeface="Arial"/>
              </a:rPr>
              <a:t>Increasing associated annual #, %, and $ of anomalies and fraud cases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US" sz="1600" b="0" strike="noStrike" spc="-1">
                <a:solidFill>
                  <a:srgbClr val="525252"/>
                </a:solidFill>
                <a:latin typeface="Arial"/>
                <a:ea typeface="Arial"/>
              </a:rPr>
              <a:t>Increasing avg $ cost per detection;  i.e. evolving fraud sophistication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US" sz="1600" b="0" strike="noStrike" spc="-1">
                <a:solidFill>
                  <a:srgbClr val="525252"/>
                </a:solidFill>
                <a:latin typeface="Arial"/>
                <a:ea typeface="Arial"/>
              </a:rPr>
              <a:t>(Relatively) Flat or decreasing % analyst manhours per claim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US" sz="1600" b="0" strike="noStrike" spc="-1">
                <a:solidFill>
                  <a:srgbClr val="525252"/>
                </a:solidFill>
                <a:latin typeface="Arial"/>
                <a:ea typeface="Arial"/>
              </a:rPr>
              <a:t>(Relatively) Flat or increasing data, and analysis tools (receptive)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901"/>
              </a:spcBef>
              <a:spcAft>
                <a:spcPts val="901"/>
              </a:spcAf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901"/>
              </a:spcBef>
              <a:spcAft>
                <a:spcPts val="901"/>
              </a:spcAf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Box 5"/>
          <p:cNvSpPr/>
          <p:nvPr/>
        </p:nvSpPr>
        <p:spPr>
          <a:xfrm>
            <a:off x="359280" y="316800"/>
            <a:ext cx="7790040" cy="257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0" strike="noStrike" spc="-1">
                <a:solidFill>
                  <a:srgbClr val="525252"/>
                </a:solidFill>
                <a:latin typeface="Proxima Nova"/>
                <a:ea typeface="Arial"/>
              </a:rPr>
              <a:t>Future State:  (envisioned to-be)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800"/>
              </a:spcBef>
              <a:spcAft>
                <a:spcPts val="901"/>
              </a:spcAft>
              <a:buClr>
                <a:srgbClr val="000000"/>
              </a:buClr>
              <a:buFont typeface="Arial,Sans-Serif"/>
              <a:buChar char="•"/>
            </a:pP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Q:  For Claims Anomalies, can Data Science: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US" sz="1200" b="1" strike="noStrike" spc="-1">
                <a:solidFill>
                  <a:srgbClr val="525252"/>
                </a:solidFill>
                <a:latin typeface="Arial"/>
                <a:ea typeface="Arial"/>
              </a:rPr>
              <a:t>Recommend </a:t>
            </a:r>
            <a:r>
              <a:rPr lang="en-US" sz="1200" b="0" strike="noStrike" spc="-1">
                <a:solidFill>
                  <a:srgbClr val="525252"/>
                </a:solidFill>
                <a:latin typeface="Arial"/>
                <a:ea typeface="Arial"/>
              </a:rPr>
              <a:t>coarse guidelines for claim anomaly filters and rule sets?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US" sz="1200" b="1" strike="noStrike" spc="-1">
                <a:solidFill>
                  <a:srgbClr val="525252"/>
                </a:solidFill>
                <a:latin typeface="Arial"/>
                <a:ea typeface="Arial"/>
              </a:rPr>
              <a:t>Provide deeper insights</a:t>
            </a:r>
            <a:r>
              <a:rPr lang="en-US" sz="1200" b="0" strike="noStrike" spc="-1">
                <a:solidFill>
                  <a:srgbClr val="525252"/>
                </a:solidFill>
                <a:latin typeface="Arial"/>
                <a:ea typeface="Arial"/>
              </a:rPr>
              <a:t>, i.e. supplementary details and key contributing attributes (features)?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US" sz="1200" b="1" strike="noStrike" spc="-1">
                <a:solidFill>
                  <a:srgbClr val="525252"/>
                </a:solidFill>
                <a:latin typeface="Arial"/>
                <a:ea typeface="Arial"/>
              </a:rPr>
              <a:t>Weigh </a:t>
            </a:r>
            <a:r>
              <a:rPr lang="en-US" sz="1200" b="0" strike="noStrike" spc="-1">
                <a:solidFill>
                  <a:srgbClr val="525252"/>
                </a:solidFill>
                <a:latin typeface="Arial"/>
                <a:ea typeface="Arial"/>
              </a:rPr>
              <a:t>the % likelihood of anomaly and/or fraud to assist with case prioritization?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Box 5"/>
          <p:cNvSpPr/>
          <p:nvPr/>
        </p:nvSpPr>
        <p:spPr>
          <a:xfrm>
            <a:off x="359280" y="310320"/>
            <a:ext cx="7818480" cy="286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0" strike="noStrike" spc="-1">
                <a:solidFill>
                  <a:srgbClr val="525252"/>
                </a:solidFill>
                <a:latin typeface="Proxima Nova"/>
                <a:ea typeface="Arial"/>
              </a:rPr>
              <a:t>Approach:  Supervised Model – Labelled Providers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Data:   Kaggle Dataset 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Exploratory Data Analysis, Feature Engineering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Model Training:  Supervised – Provider predictions, labels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,Sans-Serif"/>
              <a:buChar char="•"/>
            </a:pPr>
            <a:r>
              <a:rPr lang="en-US" sz="1100" b="0" strike="noStrike" spc="-1">
                <a:solidFill>
                  <a:srgbClr val="525252"/>
                </a:solidFill>
                <a:latin typeface="Arial"/>
                <a:ea typeface="Arial"/>
              </a:rPr>
              <a:t>Logistic Regression,  Support Vector Machines,  XG Boost, Auto-encoders, Auto-ML (TPOT)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Model Selection:  XG Boost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2" descr="Chart&#10;&#10;Description automatically generated"/>
          <p:cNvPicPr/>
          <p:nvPr/>
        </p:nvPicPr>
        <p:blipFill>
          <a:blip r:embed="rId3"/>
          <a:stretch/>
        </p:blipFill>
        <p:spPr>
          <a:xfrm>
            <a:off x="3049560" y="222480"/>
            <a:ext cx="4252320" cy="2897640"/>
          </a:xfrm>
          <a:prstGeom prst="rect">
            <a:avLst/>
          </a:prstGeom>
          <a:ln w="0">
            <a:noFill/>
          </a:ln>
        </p:spPr>
      </p:pic>
      <p:pic>
        <p:nvPicPr>
          <p:cNvPr id="285" name="Picture 3" descr="Graphical user interface, application, Word&#10;&#10;Description automatically generated"/>
          <p:cNvPicPr/>
          <p:nvPr/>
        </p:nvPicPr>
        <p:blipFill>
          <a:blip r:embed="rId4"/>
          <a:stretch/>
        </p:blipFill>
        <p:spPr>
          <a:xfrm>
            <a:off x="4397400" y="2760840"/>
            <a:ext cx="4619160" cy="2166120"/>
          </a:xfrm>
          <a:prstGeom prst="rect">
            <a:avLst/>
          </a:prstGeom>
          <a:ln w="0">
            <a:noFill/>
          </a:ln>
        </p:spPr>
      </p:pic>
      <p:pic>
        <p:nvPicPr>
          <p:cNvPr id="286" name="Picture 4" descr="Table&#10;&#10;Description automatically generated"/>
          <p:cNvPicPr/>
          <p:nvPr/>
        </p:nvPicPr>
        <p:blipFill>
          <a:blip r:embed="rId5"/>
          <a:stretch/>
        </p:blipFill>
        <p:spPr>
          <a:xfrm>
            <a:off x="116280" y="225000"/>
            <a:ext cx="2742840" cy="3421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5"/>
          <p:cNvSpPr/>
          <p:nvPr/>
        </p:nvSpPr>
        <p:spPr>
          <a:xfrm>
            <a:off x="367560" y="538920"/>
            <a:ext cx="8691840" cy="346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25252"/>
                </a:solidFill>
                <a:latin typeface="Arial"/>
                <a:ea typeface="Arial"/>
              </a:rPr>
              <a:t>Findings:   Claims EDA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lang="en-US" sz="1600" b="0" strike="noStrike" spc="-1">
                <a:solidFill>
                  <a:srgbClr val="525252"/>
                </a:solidFill>
                <a:latin typeface="Arial"/>
                <a:ea typeface="Arial"/>
              </a:rPr>
              <a:t>Training data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Age:  skewed towards patients &gt;65 yrs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Geo:    Most beneficiaries are from states 5, 10, 33, and 45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Procedures:   ids 66, 3893, 8154, and 9904 have the highest cases of fraud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Out patients:  some indications of repeat offense by provider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571680" lvl="1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Insurance claim fraud – distribution of $ reimbursed 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57160" lvl="1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8% by provider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57160" lvl="1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7% by attending physician 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57160" lvl="1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6% by operating physician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57160" lvl="1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4% by claim diagnosis 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>
              <a:lnSpc>
                <a:spcPct val="100000"/>
              </a:lnSpc>
              <a:spcAft>
                <a:spcPts val="300"/>
              </a:spcAf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Proxima Nova"/>
                <a:ea typeface="Proxima Nova"/>
              </a:rPr>
              <a:t>Future Work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0720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9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Streamlit:  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907920" lvl="1" indent="-34308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4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Provide capabilities to dig into claim to explore the contributing features of the anomaly 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07920" lvl="1" indent="-34308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4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Upgrade to a HTML5 front-end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07920" lvl="1" indent="-34308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4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Separate hosting for front-end from back-end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0720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9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FastAPI:   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907920" lvl="1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4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Expand api to include claims data verification,  and json data request/response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07920" lvl="1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4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Expand api to include model updates, retraining, and published model performance   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0720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9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Infrastructure: 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907920" lvl="1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4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Promote local Docker environments to hosted in Amazon EC2, or Kubernetes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0720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9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MLOps:  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907920" lvl="1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4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Upgrade from Level0 to Level1;  introduce aspects of retraining, monitoring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907920" lvl="1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lang="en-GB" sz="1400" b="0" strike="noStrike" spc="-1">
                <a:solidFill>
                  <a:schemeClr val="dk2"/>
                </a:solidFill>
                <a:latin typeface="Proxima Nova"/>
                <a:ea typeface="Proxima Nova"/>
              </a:rPr>
              <a:t>Host the model seperately in a service such as SageMaker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5"/>
          <p:cNvSpPr/>
          <p:nvPr/>
        </p:nvSpPr>
        <p:spPr>
          <a:xfrm>
            <a:off x="332280" y="555120"/>
            <a:ext cx="6539400" cy="347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525252"/>
                </a:solidFill>
                <a:latin typeface="Proxima Nova"/>
                <a:ea typeface="Arial"/>
              </a:rPr>
              <a:t>Examples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901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($300M) 2022 April - 11 defendants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 charged with kickback schemes involving collusion between medical practitioners, laboratories, and a marketing firm. 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514440">
              <a:lnSpc>
                <a:spcPct val="100000"/>
              </a:lnSpc>
              <a:spcAft>
                <a:spcPts val="901"/>
              </a:spcAft>
            </a:pPr>
            <a:r>
              <a:rPr lang="en-US" sz="1400" b="0" u="sng" strike="noStrike" spc="-1" baseline="30000">
                <a:solidFill>
                  <a:srgbClr val="00B0F0"/>
                </a:solidFill>
                <a:uFillTx/>
                <a:latin typeface="Arial"/>
                <a:ea typeface="Arial"/>
                <a:hlinkClick r:id="rId3"/>
              </a:rPr>
              <a:t>https://www.justice.gov/usao-ndtx/pr/11-defendants-plead-guilty-300-million-healthcare-fraud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514440">
              <a:lnSpc>
                <a:spcPct val="100000"/>
              </a:lnSpc>
              <a:spcAft>
                <a:spcPts val="901"/>
              </a:spcAf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901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($143M) 2021 May - 14 defendants 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charged with multiple </a:t>
            </a: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covid-related fraud schemes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 i.e. collusion between a medical doctor, laboratories, pharmacies, and a home health agency.  </a:t>
            </a: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514440">
              <a:lnSpc>
                <a:spcPct val="100000"/>
              </a:lnSpc>
              <a:spcAft>
                <a:spcPts val="901"/>
              </a:spcAft>
            </a:pPr>
            <a:r>
              <a:rPr lang="en-US" sz="1400" b="0" u="sng" strike="noStrike" spc="-1" baseline="30000">
                <a:solidFill>
                  <a:srgbClr val="00B0F0"/>
                </a:solidFill>
                <a:uFillTx/>
                <a:latin typeface="Arial"/>
                <a:ea typeface="Arial"/>
                <a:hlinkClick r:id="rId4"/>
              </a:rPr>
              <a:t>https://www.cnbc.com/2021/05/26/doj-charges-14-people-in-alleged-health-care-fraud-related-to-covid-19.html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901"/>
              </a:spcBef>
              <a:spcAft>
                <a:spcPts val="901"/>
              </a:spcAf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5"/>
          <p:cNvSpPr/>
          <p:nvPr/>
        </p:nvSpPr>
        <p:spPr>
          <a:xfrm>
            <a:off x="366120" y="595800"/>
            <a:ext cx="5927040" cy="260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spcAft>
                <a:spcPts val="901"/>
              </a:spcAft>
            </a:pPr>
            <a:r>
              <a:rPr lang="en-US" sz="2400" b="0" strike="noStrike" spc="-1">
                <a:solidFill>
                  <a:srgbClr val="525252"/>
                </a:solidFill>
                <a:latin typeface="Proxima Nova"/>
                <a:ea typeface="Arial"/>
              </a:rPr>
              <a:t>Implications: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>
                <a:solidFill>
                  <a:srgbClr val="525252"/>
                </a:solidFill>
                <a:latin typeface="Arial"/>
                <a:ea typeface="Arial"/>
              </a:rPr>
              <a:t>Overwhelms the system</a:t>
            </a: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 with unnecessary tests and procedures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>
                <a:solidFill>
                  <a:srgbClr val="525252"/>
                </a:solidFill>
                <a:latin typeface="Arial"/>
                <a:ea typeface="Arial"/>
              </a:rPr>
              <a:t>Increases the cost of care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200" b="1" strike="noStrike" spc="-1">
                <a:solidFill>
                  <a:srgbClr val="525252"/>
                </a:solidFill>
                <a:latin typeface="Arial"/>
                <a:ea typeface="Arial"/>
              </a:rPr>
              <a:t>Increases insurance</a:t>
            </a:r>
            <a:r>
              <a:rPr lang="en-US" sz="1200" b="0" strike="noStrike" spc="-1">
                <a:solidFill>
                  <a:srgbClr val="525252"/>
                </a:solidFill>
                <a:latin typeface="Arial"/>
                <a:ea typeface="Arial"/>
              </a:rPr>
              <a:t> premiums ($)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571680" lvl="1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200" b="1" strike="noStrike" spc="-1">
                <a:solidFill>
                  <a:srgbClr val="525252"/>
                </a:solidFill>
                <a:latin typeface="Arial"/>
                <a:ea typeface="Arial"/>
              </a:rPr>
              <a:t>Reduces accessibility</a:t>
            </a:r>
            <a:r>
              <a:rPr lang="en-US" sz="1200" b="0" strike="noStrike" spc="-1">
                <a:solidFill>
                  <a:srgbClr val="525252"/>
                </a:solidFill>
                <a:latin typeface="Arial"/>
                <a:ea typeface="Arial"/>
              </a:rPr>
              <a:t> to care ($)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200" b="1" strike="noStrike" spc="-1">
                <a:solidFill>
                  <a:srgbClr val="525252"/>
                </a:solidFill>
                <a:latin typeface="Arial"/>
                <a:ea typeface="Arial"/>
              </a:rPr>
              <a:t>Reduces availability</a:t>
            </a:r>
            <a:r>
              <a:rPr lang="en-US" sz="1200" b="0" strike="noStrike" spc="-1">
                <a:solidFill>
                  <a:srgbClr val="525252"/>
                </a:solidFill>
                <a:latin typeface="Arial"/>
                <a:ea typeface="Arial"/>
              </a:rPr>
              <a:t> of care (scheduling)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200" b="1" strike="noStrike" spc="-1">
                <a:solidFill>
                  <a:srgbClr val="525252"/>
                </a:solidFill>
                <a:latin typeface="Arial"/>
                <a:ea typeface="Arial"/>
              </a:rPr>
              <a:t>Reduces value, quality</a:t>
            </a:r>
            <a:r>
              <a:rPr lang="en-US" sz="1200" b="0" strike="noStrike" spc="-1">
                <a:solidFill>
                  <a:srgbClr val="525252"/>
                </a:solidFill>
                <a:latin typeface="Arial"/>
                <a:ea typeface="Arial"/>
              </a:rPr>
              <a:t> of care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5"/>
          <p:cNvSpPr/>
          <p:nvPr/>
        </p:nvSpPr>
        <p:spPr>
          <a:xfrm>
            <a:off x="345600" y="330480"/>
            <a:ext cx="7745400" cy="82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0" strike="noStrike" spc="-1">
                <a:solidFill>
                  <a:srgbClr val="525252"/>
                </a:solidFill>
                <a:latin typeface="Proxima Nova"/>
                <a:ea typeface="Arial"/>
              </a:rPr>
              <a:t>Current State:  (envisioned as-is;  do-nothing)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6" name="Table 2"/>
          <p:cNvGraphicFramePr/>
          <p:nvPr>
            <p:extLst>
              <p:ext uri="{D42A27DB-BD31-4B8C-83A1-F6EECF244321}">
                <p14:modId xmlns:p14="http://schemas.microsoft.com/office/powerpoint/2010/main" val="2888113608"/>
              </p:ext>
            </p:extLst>
          </p:nvPr>
        </p:nvGraphicFramePr>
        <p:xfrm>
          <a:off x="1428840" y="1653120"/>
          <a:ext cx="5601240" cy="2237760"/>
        </p:xfrm>
        <a:graphic>
          <a:graphicData uri="http://schemas.openxmlformats.org/drawingml/2006/table">
            <a:tbl>
              <a:tblPr/>
              <a:tblGrid>
                <a:gridCol w="412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en-GB" sz="1400" b="1" strike="noStrike" spc="-1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w="0">
                      <a:noFill/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0">
                      <a:noFill/>
                      <a:prstDash val="solid"/>
                    </a:lnT>
                    <a:lnB w="2520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400" b="1" strike="noStrike" spc="-1" dirty="0" err="1">
                          <a:solidFill>
                            <a:srgbClr val="525252"/>
                          </a:solidFill>
                          <a:latin typeface="Arial"/>
                          <a:ea typeface="Arial"/>
                        </a:rPr>
                        <a:t>yoy</a:t>
                      </a:r>
                      <a:r>
                        <a:rPr lang="en-GB" sz="1400" b="1" strike="noStrike" spc="-1" dirty="0">
                          <a:solidFill>
                            <a:srgbClr val="525252"/>
                          </a:solidFill>
                          <a:latin typeface="Arial"/>
                          <a:ea typeface="Arial"/>
                        </a:rPr>
                        <a:t> Growth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2520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 dirty="0">
                          <a:solidFill>
                            <a:srgbClr val="525252"/>
                          </a:solidFill>
                          <a:latin typeface="Arial"/>
                          <a:ea typeface="Arial"/>
                        </a:rPr>
                        <a:t>Claim Submissions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25200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solidFill>
                      <a:srgbClr val="EC008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0" strike="noStrike" spc="-1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25200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solidFill>
                      <a:srgbClr val="EC008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 dirty="0">
                          <a:solidFill>
                            <a:srgbClr val="525252"/>
                          </a:solidFill>
                          <a:latin typeface="Arial"/>
                          <a:ea typeface="Arial"/>
                        </a:rPr>
                        <a:t>Anomalies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b="0" strike="noStrike" spc="-1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 dirty="0" err="1">
                          <a:solidFill>
                            <a:srgbClr val="525252"/>
                          </a:solidFill>
                          <a:latin typeface="Arial"/>
                          <a:ea typeface="Arial"/>
                        </a:rPr>
                        <a:t>Reqd</a:t>
                      </a:r>
                      <a:r>
                        <a:rPr lang="en-GB" sz="1400" b="0" strike="noStrike" spc="-1" dirty="0">
                          <a:solidFill>
                            <a:srgbClr val="525252"/>
                          </a:solidFill>
                          <a:latin typeface="Arial"/>
                          <a:ea typeface="Arial"/>
                        </a:rPr>
                        <a:t> Effort:  Detection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solidFill>
                      <a:srgbClr val="EC008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b="0" strike="noStrike" spc="-1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solidFill>
                      <a:srgbClr val="EC008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400" b="0" strike="noStrike" spc="-1" dirty="0">
                          <a:solidFill>
                            <a:srgbClr val="525252"/>
                          </a:solidFill>
                          <a:latin typeface="Arial"/>
                          <a:ea typeface="Arial"/>
                        </a:rPr>
                        <a:t>Available Effort:  Analyst Person Hours</a:t>
                      </a:r>
                      <a:endParaRPr lang="en-US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b="0" strike="noStrike" spc="-1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7" name="Arrow: Up 2"/>
          <p:cNvSpPr/>
          <p:nvPr/>
        </p:nvSpPr>
        <p:spPr>
          <a:xfrm>
            <a:off x="6176520" y="2102400"/>
            <a:ext cx="248400" cy="30636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C008C"/>
          </a:solidFill>
          <a:ln w="12700"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78" name="Arrow: Up 7"/>
          <p:cNvSpPr/>
          <p:nvPr/>
        </p:nvSpPr>
        <p:spPr>
          <a:xfrm>
            <a:off x="6176880" y="2557440"/>
            <a:ext cx="247320" cy="306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C008C"/>
          </a:solidFill>
          <a:ln w="12700"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79" name="Arrow: Up 10"/>
          <p:cNvSpPr/>
          <p:nvPr/>
        </p:nvSpPr>
        <p:spPr>
          <a:xfrm>
            <a:off x="6176520" y="3013920"/>
            <a:ext cx="248400" cy="30636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C008C"/>
          </a:solidFill>
          <a:ln w="12700"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0" name="Arrow: Up 13"/>
          <p:cNvSpPr/>
          <p:nvPr/>
        </p:nvSpPr>
        <p:spPr>
          <a:xfrm>
            <a:off x="6240600" y="3591000"/>
            <a:ext cx="123120" cy="1717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C008C"/>
          </a:solidFill>
          <a:ln w="12700"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5"/>
          <p:cNvSpPr/>
          <p:nvPr/>
        </p:nvSpPr>
        <p:spPr>
          <a:xfrm>
            <a:off x="359280" y="316800"/>
            <a:ext cx="8404560" cy="303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0" strike="noStrike" spc="-1">
                <a:solidFill>
                  <a:srgbClr val="525252"/>
                </a:solidFill>
                <a:latin typeface="Proxima Nova"/>
                <a:ea typeface="Arial"/>
              </a:rPr>
              <a:t>Future State:  (envisioned to-be)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800"/>
              </a:spcBef>
              <a:spcAft>
                <a:spcPts val="901"/>
              </a:spcAft>
              <a:buClr>
                <a:srgbClr val="000000"/>
              </a:buClr>
              <a:buFont typeface="Arial,Sans-Serif"/>
              <a:buChar char="•"/>
            </a:pP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Q:  For Claims Anomalies, can Data Science: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US" sz="1400" b="1" strike="noStrike" spc="-1">
                <a:solidFill>
                  <a:srgbClr val="525252"/>
                </a:solidFill>
                <a:latin typeface="Arial"/>
                <a:ea typeface="Arial"/>
              </a:rPr>
              <a:t>Automate;  reduce </a:t>
            </a: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the overall </a:t>
            </a:r>
            <a:r>
              <a:rPr lang="en-US" sz="1400" b="1" strike="noStrike" spc="-1">
                <a:solidFill>
                  <a:srgbClr val="525252"/>
                </a:solidFill>
                <a:latin typeface="Arial"/>
                <a:ea typeface="Arial"/>
              </a:rPr>
              <a:t>time </a:t>
            </a: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and </a:t>
            </a:r>
            <a:r>
              <a:rPr lang="en-US" sz="1400" b="1" strike="noStrike" spc="-1">
                <a:solidFill>
                  <a:srgbClr val="525252"/>
                </a:solidFill>
                <a:latin typeface="Arial"/>
                <a:ea typeface="Arial"/>
              </a:rPr>
              <a:t>cost </a:t>
            </a: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required for anomaly detection?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US" sz="1400" b="1" strike="noStrike" spc="-1">
                <a:solidFill>
                  <a:srgbClr val="525252"/>
                </a:solidFill>
                <a:latin typeface="Arial"/>
                <a:ea typeface="Arial"/>
              </a:rPr>
              <a:t>Accurately </a:t>
            </a: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minimize the number of invalid, erroneous claims and reimbursements?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US" sz="1400" b="1" strike="noStrike" spc="-1">
                <a:solidFill>
                  <a:srgbClr val="525252"/>
                </a:solidFill>
                <a:latin typeface="Arial"/>
                <a:ea typeface="Arial"/>
              </a:rPr>
              <a:t>Continuously evolve </a:t>
            </a:r>
            <a:r>
              <a:rPr lang="en-US" sz="1400" b="0" strike="noStrike" spc="-1">
                <a:solidFill>
                  <a:srgbClr val="525252"/>
                </a:solidFill>
                <a:latin typeface="Arial"/>
                <a:ea typeface="Arial"/>
              </a:rPr>
              <a:t>in response to shifting data and behavior patterns?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840">
              <a:lnSpc>
                <a:spcPct val="150000"/>
              </a:lnSpc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5"/>
          <p:cNvSpPr/>
          <p:nvPr/>
        </p:nvSpPr>
        <p:spPr>
          <a:xfrm>
            <a:off x="359280" y="310320"/>
            <a:ext cx="7818480" cy="40472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0" strike="noStrike" spc="-1" dirty="0">
                <a:solidFill>
                  <a:srgbClr val="525252"/>
                </a:solidFill>
                <a:latin typeface="Proxima Nova"/>
                <a:ea typeface="Arial"/>
              </a:rPr>
              <a:t>Approach:  Data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Kaggle - </a:t>
            </a:r>
            <a:r>
              <a:rPr lang="en-US" sz="1200" b="0" u="sng" strike="noStrike" spc="-1" dirty="0">
                <a:solidFill>
                  <a:srgbClr val="525252"/>
                </a:solidFill>
                <a:uFillTx/>
                <a:latin typeface="Arial"/>
                <a:ea typeface="Arial"/>
                <a:hlinkClick r:id="rId3"/>
              </a:rPr>
              <a:t>https://www.kaggle.com/code/rohitrox/medical-provider-fraud-detection/data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57150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525252"/>
                </a:solidFill>
                <a:latin typeface="Arial"/>
                <a:ea typeface="Arial"/>
              </a:rPr>
              <a:t>Anonymized:  </a:t>
            </a: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Geography, Race, Provider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57150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1" strike="noStrike" spc="-1" dirty="0">
                <a:solidFill>
                  <a:srgbClr val="525252"/>
                </a:solidFill>
                <a:latin typeface="Arial"/>
                <a:ea typeface="Arial"/>
              </a:rPr>
              <a:t>Pre-split</a:t>
            </a: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 Train and Test Claims data  </a:t>
            </a:r>
            <a:r>
              <a:rPr lang="en-US" sz="16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(~</a:t>
            </a: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558k vs 135k rows)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57150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lang="en-US" sz="1400" b="1" strike="noStrike" spc="-1" dirty="0">
                <a:solidFill>
                  <a:srgbClr val="525252"/>
                </a:solidFill>
                <a:latin typeface="Arial"/>
                <a:ea typeface="Arial"/>
              </a:rPr>
              <a:t>Provider Labels</a:t>
            </a: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:  506 Yes, 4904 No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57150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Beneficiary Claims, Reimbursements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571500" indent="-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525252"/>
                </a:solidFill>
                <a:latin typeface="Arial"/>
                <a:ea typeface="Arial"/>
              </a:rPr>
              <a:t>In/Out Patient Claims, Procedures, Admit Duration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8575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8" descr="Diagram&#10;&#10;Description automatically generated"/>
          <p:cNvPicPr/>
          <p:nvPr/>
        </p:nvPicPr>
        <p:blipFill>
          <a:blip r:embed="rId2"/>
          <a:stretch/>
        </p:blipFill>
        <p:spPr>
          <a:xfrm>
            <a:off x="1314360" y="362160"/>
            <a:ext cx="6155640" cy="4173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Microsoft Office PowerPoint</Application>
  <PresentationFormat>On-screen Show (16:9)</PresentationFormat>
  <Slides>37</Slides>
  <Notes>21</Notes>
  <HiddenSlides>9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FourthBrain</vt:lpstr>
      <vt:lpstr>FourthBrain</vt:lpstr>
      <vt:lpstr>FourthBrain</vt:lpstr>
      <vt:lpstr>FourthBrain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 </vt:lpstr>
      <vt:lpstr>MLE Stack</vt:lpstr>
      <vt:lpstr>PowerPoint Presentation</vt:lpstr>
      <vt:lpstr>PowerPoint Presentation</vt:lpstr>
      <vt:lpstr>PowerPoint Presentation</vt:lpstr>
      <vt:lpstr>PowerPoint Presentation</vt:lpstr>
      <vt:lpstr>Conclusions </vt:lpstr>
      <vt:lpstr>Future Work </vt:lpstr>
      <vt:lpstr>Questions?  Feedback?</vt:lpstr>
      <vt:lpstr>Appendices</vt:lpstr>
      <vt:lpstr>PowerPoint Presentation</vt:lpstr>
      <vt:lpstr>EDA:   Training Data (csv) </vt:lpstr>
      <vt:lpstr>EDA:  Training Data Feature: Age</vt:lpstr>
      <vt:lpstr>EDA: Fraud Label Distribution</vt:lpstr>
      <vt:lpstr>EDA: Beneficiary State-wise Distribution</vt:lpstr>
      <vt:lpstr>EDA: Procedures Where Fraud is Prevalent </vt:lpstr>
      <vt:lpstr>EDA: Out-Patient Train Data Summary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2234</cp:revision>
  <dcterms:modified xsi:type="dcterms:W3CDTF">2023-02-22T21:13:19Z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5</vt:i4>
  </property>
  <property fmtid="{D5CDD505-2E9C-101B-9397-08002B2CF9AE}" pid="3" name="Notes">
    <vt:i4>36</vt:i4>
  </property>
  <property fmtid="{D5CDD505-2E9C-101B-9397-08002B2CF9AE}" pid="4" name="PresentationFormat">
    <vt:lpwstr>On-screen Show (16:9)</vt:lpwstr>
  </property>
  <property fmtid="{D5CDD505-2E9C-101B-9397-08002B2CF9AE}" pid="5" name="Slides">
    <vt:i4>36</vt:i4>
  </property>
</Properties>
</file>