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69" r:id="rId2"/>
    <p:sldId id="270" r:id="rId3"/>
    <p:sldId id="260" r:id="rId4"/>
    <p:sldId id="283" r:id="rId5"/>
    <p:sldId id="284" r:id="rId6"/>
    <p:sldId id="285" r:id="rId7"/>
    <p:sldId id="286" r:id="rId8"/>
    <p:sldId id="279" r:id="rId9"/>
    <p:sldId id="287" r:id="rId10"/>
    <p:sldId id="288" r:id="rId11"/>
    <p:sldId id="289" r:id="rId12"/>
    <p:sldId id="266" r:id="rId13"/>
    <p:sldId id="291" r:id="rId14"/>
    <p:sldId id="290" r:id="rId15"/>
    <p:sldId id="261" r:id="rId16"/>
    <p:sldId id="267" r:id="rId17"/>
    <p:sldId id="268" r:id="rId18"/>
    <p:sldId id="271" r:id="rId19"/>
    <p:sldId id="280" r:id="rId20"/>
    <p:sldId id="281" r:id="rId21"/>
    <p:sldId id="282" r:id="rId22"/>
    <p:sldId id="258" r:id="rId23"/>
    <p:sldId id="265" r:id="rId24"/>
    <p:sldId id="272" r:id="rId25"/>
    <p:sldId id="274" r:id="rId26"/>
    <p:sldId id="273" r:id="rId27"/>
    <p:sldId id="278" r:id="rId28"/>
    <p:sldId id="275" r:id="rId29"/>
    <p:sldId id="276" r:id="rId30"/>
    <p:sldId id="277" r:id="rId31"/>
  </p:sldIdLst>
  <p:sldSz cx="9144000" cy="5143500" type="screen16x9"/>
  <p:notesSz cx="6858000" cy="9144000"/>
  <p:embeddedFontLst>
    <p:embeddedFont>
      <p:font typeface="Anaheim" panose="020B0604020202020204" charset="0"/>
      <p:regular r:id="rId33"/>
    </p:embeddedFont>
    <p:embeddedFont>
      <p:font typeface="Barlow" panose="00000500000000000000" pitchFamily="2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Work Sans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D0AEBAD-4BD8-4452-B94D-EB060BA5FC61}">
          <p14:sldIdLst>
            <p14:sldId id="269"/>
            <p14:sldId id="270"/>
            <p14:sldId id="260"/>
            <p14:sldId id="283"/>
            <p14:sldId id="284"/>
            <p14:sldId id="285"/>
            <p14:sldId id="286"/>
            <p14:sldId id="279"/>
            <p14:sldId id="287"/>
            <p14:sldId id="288"/>
            <p14:sldId id="289"/>
          </p14:sldIdLst>
        </p14:section>
        <p14:section name="Appendices" id="{19328FEF-28C9-421B-B20C-3A4C10DCBFE6}">
          <p14:sldIdLst>
            <p14:sldId id="266"/>
            <p14:sldId id="291"/>
            <p14:sldId id="290"/>
            <p14:sldId id="261"/>
            <p14:sldId id="267"/>
            <p14:sldId id="268"/>
            <p14:sldId id="271"/>
            <p14:sldId id="280"/>
            <p14:sldId id="281"/>
            <p14:sldId id="282"/>
            <p14:sldId id="258"/>
            <p14:sldId id="265"/>
          </p14:sldIdLst>
        </p14:section>
        <p14:section name="EDA" id="{CFD5D1D2-FB86-461F-8D4D-DECFAB3DE931}">
          <p14:sldIdLst>
            <p14:sldId id="272"/>
            <p14:sldId id="274"/>
            <p14:sldId id="273"/>
            <p14:sldId id="278"/>
            <p14:sldId id="275"/>
            <p14:sldId id="276"/>
            <p14:sldId id="277"/>
          </p14:sldIdLst>
        </p14:section>
        <p14:section name="Data Lineage" id="{D8F1683A-9095-4659-843A-B7DD3EC8EF01}">
          <p14:sldIdLst/>
        </p14:section>
        <p14:section name="ML Modelling Baseline" id="{BCD2D6CB-017F-48F0-A897-4451AE4881C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F2148-88F3-49BF-9836-BB0022A9EFBE}">
  <a:tblStyle styleId="{04CF2148-88F3-49BF-9836-BB0022A9E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3" autoAdjust="0"/>
    <p:restoredTop sz="88000" autoAdjust="0"/>
  </p:normalViewPr>
  <p:slideViewPr>
    <p:cSldViewPr snapToGrid="0">
      <p:cViewPr varScale="1">
        <p:scale>
          <a:sx n="83" d="100"/>
          <a:sy n="83" d="100"/>
        </p:scale>
        <p:origin x="10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Good evening and thankyou for your time and consideration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Today, our team including David, Monika, and Venkat will provide you a brief overview of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 only a unique and compelling ML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But one that we believe will be positively impactful to the healthcare industry as a whole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16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17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38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What can be done?]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can be done?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 the past few years there have been a number of advances, particularly in the space of data science that shows promise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/>
              <a:t>this industry also has a wealth of historical financial data and fraud scenarios to leverage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Our team will explore the development of a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 detect financial anomalies and introduce a number of key benefits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Combating fraud allows payers to drive positive revenue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protects consumers from overbilling and increased premiums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over time, financial assets are made more secure from criminal activity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Additionally, we expect that this solution framework and methodology will provide similar benefit to other fraud </a:t>
            </a:r>
            <a:r>
              <a:rPr lang="en-US"/>
              <a:t>and compliance-sensitive </a:t>
            </a:r>
            <a:r>
              <a:rPr lang="en-US" dirty="0"/>
              <a:t>industries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Given the complexity, and breadth of the problem domain, we must give careful thought to our MVP for immediate and measurable success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Monika will now walk us through some of the technical considerations, and general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[Notes –IM]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By the time we hit the final </a:t>
            </a:r>
            <a:r>
              <a:rPr lang="en-US" dirty="0" err="1"/>
              <a:t>preso</a:t>
            </a:r>
            <a:r>
              <a:rPr lang="en-US" dirty="0"/>
              <a:t>, we should separate the final solution from the exploratory work; e.gg the final solution includes a combination of supervised and unsupervised learning using random forests and </a:t>
            </a:r>
            <a:r>
              <a:rPr lang="en-US" dirty="0" err="1"/>
              <a:t>kmeans</a:t>
            </a:r>
            <a:r>
              <a:rPr lang="en-US" dirty="0"/>
              <a:t> clustering.  Please refer to appendices for an overview of 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9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  <p:extLst>
      <p:ext uri="{BB962C8B-B14F-4D97-AF65-F5344CB8AC3E}">
        <p14:creationId xmlns:p14="http://schemas.microsoft.com/office/powerpoint/2010/main" val="201739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71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8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high level solution overview]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Some simple performance measures could include:   baseline and realized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Count of detection:  #of anomalies (by category)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Impact of detection:  Avg $ detected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Speed of detection:  Avg Mean Time of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18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6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Observations: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Training Data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5410 Rows;  No Duplicates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2 Features:  1 Categorical, 1 Text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(target label) Potential Fraud:  Yes::No = 506::4904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Class Imbalanced dataset:  10::90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Training Data:  Beneficiaries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138556 Rows;  No Duplicates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25 Features:  15 Categorical, 8 Numerical, 2 Text  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DOD:  Date of Death – 99% Missing Values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Training </a:t>
            </a:r>
            <a:r>
              <a:rPr lang="en-SG" sz="1100" u="none" strike="noStrike" dirty="0" err="1">
                <a:effectLst/>
                <a:latin typeface="Work Sans" pitchFamily="2" charset="0"/>
                <a:ea typeface="Proxima Nova"/>
                <a:cs typeface="Proxima Nova"/>
              </a:rPr>
              <a:t>Dta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1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40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0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4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[Notes –IM]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By the time we hit the final </a:t>
            </a:r>
            <a:r>
              <a:rPr lang="en-US" dirty="0" err="1"/>
              <a:t>preso</a:t>
            </a:r>
            <a:r>
              <a:rPr lang="en-US" dirty="0"/>
              <a:t>, we should separate the final solution from the exploratory work; e.gg the final solution includes a combination of supervised and unsupervised learning using random forests and </a:t>
            </a:r>
            <a:r>
              <a:rPr lang="en-US" dirty="0" err="1"/>
              <a:t>kmeans</a:t>
            </a:r>
            <a:r>
              <a:rPr lang="en-US" dirty="0"/>
              <a:t> clustering.  Please refer to appendices for an overview of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85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1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1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4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139508" y="1091277"/>
            <a:ext cx="5727036" cy="2336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Fourthbrain MLE10 Capstone Presentation</a:t>
            </a:r>
            <a:br>
              <a:rPr lang="en" sz="4800" dirty="0"/>
            </a:br>
            <a:br>
              <a:rPr lang="en" sz="4800" dirty="0"/>
            </a:br>
            <a:r>
              <a:rPr lang="en" sz="2800" dirty="0"/>
              <a:t>Healthcare Fraud Detection</a:t>
            </a:r>
            <a:br>
              <a:rPr lang="en" sz="4800" dirty="0"/>
            </a:br>
            <a:endParaRPr sz="4800"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4572000" y="1551313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7;p35">
            <a:extLst>
              <a:ext uri="{FF2B5EF4-FFF2-40B4-BE49-F238E27FC236}">
                <a16:creationId xmlns:a16="http://schemas.microsoft.com/office/drawing/2014/main" id="{BF4D393D-8B12-E07D-294B-BF687EA778ED}"/>
              </a:ext>
            </a:extLst>
          </p:cNvPr>
          <p:cNvSpPr txBox="1">
            <a:spLocks/>
          </p:cNvSpPr>
          <p:nvPr/>
        </p:nvSpPr>
        <p:spPr>
          <a:xfrm>
            <a:off x="954056" y="3427397"/>
            <a:ext cx="3654788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63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5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63500"/>
            <a:r>
              <a:rPr lang="en-SG" sz="1800" dirty="0"/>
              <a:t>Ann Chavarria</a:t>
            </a:r>
          </a:p>
          <a:p>
            <a:pPr marL="63500"/>
            <a:r>
              <a:rPr lang="en-SG" sz="1800" dirty="0"/>
              <a:t>David Lederer</a:t>
            </a:r>
            <a:endParaRPr lang="en-US" sz="1800" dirty="0"/>
          </a:p>
          <a:p>
            <a:pPr marL="63500"/>
            <a:r>
              <a:rPr lang="en-SG" sz="1800" dirty="0"/>
              <a:t>Iain McKone</a:t>
            </a:r>
            <a:endParaRPr lang="en-US" sz="1800" dirty="0"/>
          </a:p>
          <a:p>
            <a:pPr marL="63500"/>
            <a:r>
              <a:rPr lang="en-US" sz="1800" dirty="0"/>
              <a:t>Monika Sharma</a:t>
            </a:r>
          </a:p>
        </p:txBody>
      </p:sp>
      <p:pic>
        <p:nvPicPr>
          <p:cNvPr id="3" name="Google Shape;19;g133bbe043f8_2_4">
            <a:extLst>
              <a:ext uri="{FF2B5EF4-FFF2-40B4-BE49-F238E27FC236}">
                <a16:creationId xmlns:a16="http://schemas.microsoft.com/office/drawing/2014/main" id="{873B10EF-9F5E-DB32-8A5A-3A8CD249B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288" y="271834"/>
            <a:ext cx="1161339" cy="683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23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Future Work</a:t>
            </a:r>
            <a:endParaRPr sz="3200" dirty="0"/>
          </a:p>
        </p:txBody>
      </p:sp>
      <p:sp>
        <p:nvSpPr>
          <p:cNvPr id="3" name="Google Shape;154;g133c1f20611_0_39">
            <a:extLst>
              <a:ext uri="{FF2B5EF4-FFF2-40B4-BE49-F238E27FC236}">
                <a16:creationId xmlns:a16="http://schemas.microsoft.com/office/drawing/2014/main" id="{75EBCB74-BC3A-3CDD-89A8-DEDC87D992A0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SzPct val="50000"/>
            </a:pPr>
            <a:r>
              <a:rPr lang="en-US" sz="1800" dirty="0">
                <a:latin typeface="Barlow" panose="00000500000000000000" pitchFamily="2" charset="0"/>
              </a:rPr>
              <a:t>Modelling</a:t>
            </a:r>
          </a:p>
          <a:p>
            <a:pPr lvl="1">
              <a:spcBef>
                <a:spcPts val="400"/>
              </a:spcBef>
            </a:pPr>
            <a:r>
              <a:rPr lang="en-US">
                <a:latin typeface="Barlow" panose="00000500000000000000" pitchFamily="2" charset="0"/>
              </a:rPr>
              <a:t>Supervised -&gt; Unsupervised </a:t>
            </a:r>
            <a:r>
              <a:rPr lang="en-US" dirty="0">
                <a:latin typeface="Barlow" panose="00000500000000000000" pitchFamily="2" charset="0"/>
              </a:rPr>
              <a:t>models – recognize that fraud is ever evolving.  </a:t>
            </a:r>
            <a:endParaRPr lang="en-US" sz="1200" dirty="0">
              <a:latin typeface="Barlow" panose="00000500000000000000" pitchFamily="2" charset="0"/>
            </a:endParaRPr>
          </a:p>
          <a:p>
            <a:pPr>
              <a:buSzPct val="50000"/>
            </a:pPr>
            <a:r>
              <a:rPr lang="en-US" sz="1800" dirty="0">
                <a:latin typeface="Barlow" panose="00000500000000000000" pitchFamily="2" charset="0"/>
              </a:rPr>
              <a:t>Data</a:t>
            </a:r>
          </a:p>
          <a:p>
            <a:pPr lvl="1">
              <a:spcBef>
                <a:spcPts val="400"/>
              </a:spcBef>
            </a:pPr>
            <a:r>
              <a:rPr lang="en-US" dirty="0">
                <a:latin typeface="Barlow" panose="00000500000000000000" pitchFamily="2" charset="0"/>
              </a:rPr>
              <a:t>Mimic monthly update of claims data (no labels)</a:t>
            </a:r>
          </a:p>
          <a:p>
            <a:pPr lvl="1">
              <a:spcBef>
                <a:spcPts val="400"/>
              </a:spcBef>
            </a:pPr>
            <a:r>
              <a:rPr lang="en-US" dirty="0">
                <a:latin typeface="Barlow" panose="00000500000000000000" pitchFamily="2" charset="0"/>
              </a:rPr>
              <a:t>Find other sources or construe monthly data</a:t>
            </a:r>
            <a:endParaRPr lang="en-US" sz="1800" dirty="0">
              <a:latin typeface="Barlow" panose="00000500000000000000" pitchFamily="2" charset="0"/>
            </a:endParaRPr>
          </a:p>
          <a:p>
            <a:pPr>
              <a:buSzPct val="50000"/>
            </a:pPr>
            <a:r>
              <a:rPr lang="en-US" sz="1800" dirty="0">
                <a:latin typeface="Barlow" panose="00000500000000000000" pitchFamily="2" charset="0"/>
              </a:rPr>
              <a:t>Business workflow (Demo)</a:t>
            </a:r>
          </a:p>
          <a:p>
            <a:pPr lvl="1">
              <a:spcBef>
                <a:spcPts val="400"/>
              </a:spcBef>
            </a:pPr>
            <a:r>
              <a:rPr lang="en-US" dirty="0">
                <a:latin typeface="Barlow" panose="00000500000000000000" pitchFamily="2" charset="0"/>
              </a:rPr>
              <a:t>Mimic monthly analysis and detection of anomalies</a:t>
            </a:r>
          </a:p>
          <a:p>
            <a:pPr lvl="1">
              <a:spcBef>
                <a:spcPts val="400"/>
              </a:spcBef>
            </a:pPr>
            <a:r>
              <a:rPr lang="en-US" dirty="0">
                <a:latin typeface="Barlow" panose="00000500000000000000" pitchFamily="2" charset="0"/>
              </a:rPr>
              <a:t>Mimic change management of MLE process and model update (</a:t>
            </a:r>
            <a:r>
              <a:rPr lang="en-US" dirty="0" err="1">
                <a:latin typeface="Barlow" panose="00000500000000000000" pitchFamily="2" charset="0"/>
              </a:rPr>
              <a:t>MLOps</a:t>
            </a:r>
            <a:r>
              <a:rPr lang="en-US" dirty="0">
                <a:latin typeface="Barlow" panose="00000500000000000000" pitchFamily="2" charset="0"/>
              </a:rPr>
              <a:t>)</a:t>
            </a:r>
          </a:p>
          <a:p>
            <a:pPr>
              <a:buSzPct val="50000"/>
            </a:pPr>
            <a:r>
              <a:rPr lang="en-US" sz="1800" dirty="0">
                <a:latin typeface="Barlow" panose="00000500000000000000" pitchFamily="2" charset="0"/>
              </a:rPr>
              <a:t>Technical workflow</a:t>
            </a:r>
          </a:p>
          <a:p>
            <a:pPr lvl="1">
              <a:spcBef>
                <a:spcPts val="400"/>
              </a:spcBef>
            </a:pPr>
            <a:r>
              <a:rPr lang="en-US" dirty="0">
                <a:latin typeface="Barlow" panose="00000500000000000000" pitchFamily="2" charset="0"/>
              </a:rPr>
              <a:t>UX workflow:  Provider, MLE</a:t>
            </a:r>
          </a:p>
          <a:p>
            <a:pPr lvl="1">
              <a:spcBef>
                <a:spcPts val="400"/>
              </a:spcBef>
            </a:pPr>
            <a:r>
              <a:rPr lang="en-US" dirty="0">
                <a:latin typeface="Barlow" panose="00000500000000000000" pitchFamily="2" charset="0"/>
              </a:rPr>
              <a:t>Production-ready server </a:t>
            </a:r>
            <a:r>
              <a:rPr lang="en-US" dirty="0" err="1">
                <a:latin typeface="Barlow" panose="00000500000000000000" pitchFamily="2" charset="0"/>
              </a:rPr>
              <a:t>api</a:t>
            </a:r>
            <a:r>
              <a:rPr lang="en-US" dirty="0">
                <a:latin typeface="Barlow" panose="00000500000000000000" pitchFamily="2" charset="0"/>
              </a:rPr>
              <a:t> (</a:t>
            </a:r>
            <a:r>
              <a:rPr lang="en-US" dirty="0" err="1">
                <a:latin typeface="Barlow" panose="00000500000000000000" pitchFamily="2" charset="0"/>
              </a:rPr>
              <a:t>dockerized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fastAPI</a:t>
            </a:r>
            <a:r>
              <a:rPr lang="en-US" dirty="0">
                <a:latin typeface="Barlow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9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4090" y="2095872"/>
            <a:ext cx="6752400" cy="104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 dirty="0"/>
              <a:t>Closing Q/A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8C3BBE-A4FA-DDE8-F360-E4A64F468836}"/>
              </a:ext>
            </a:extLst>
          </p:cNvPr>
          <p:cNvGrpSpPr/>
          <p:nvPr/>
        </p:nvGrpSpPr>
        <p:grpSpPr>
          <a:xfrm>
            <a:off x="2230290" y="3322742"/>
            <a:ext cx="4714527" cy="1211400"/>
            <a:chOff x="2245400" y="3009100"/>
            <a:chExt cx="4714527" cy="1211400"/>
          </a:xfrm>
        </p:grpSpPr>
        <p:sp>
          <p:nvSpPr>
            <p:cNvPr id="2161" name="Google Shape;2161;p45"/>
            <p:cNvSpPr/>
            <p:nvPr/>
          </p:nvSpPr>
          <p:spPr>
            <a:xfrm>
              <a:off x="2245400" y="3009100"/>
              <a:ext cx="4680000" cy="121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2;p45">
              <a:extLst>
                <a:ext uri="{FF2B5EF4-FFF2-40B4-BE49-F238E27FC236}">
                  <a16:creationId xmlns:a16="http://schemas.microsoft.com/office/drawing/2014/main" id="{37B09D5D-F8B6-E344-1089-9595C45C3862}"/>
                </a:ext>
              </a:extLst>
            </p:cNvPr>
            <p:cNvSpPr txBox="1">
              <a:spLocks/>
            </p:cNvSpPr>
            <p:nvPr/>
          </p:nvSpPr>
          <p:spPr>
            <a:xfrm>
              <a:off x="2279927" y="3277947"/>
              <a:ext cx="4680000" cy="887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9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>
                <a:lnSpc>
                  <a:spcPct val="100000"/>
                </a:lnSpc>
                <a:spcAft>
                  <a:spcPts val="1200"/>
                </a:spcAft>
              </a:pPr>
              <a:r>
                <a:rPr lang="en-US" sz="6600" dirty="0">
                  <a:solidFill>
                    <a:schemeClr val="lt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06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4090" y="2095872"/>
            <a:ext cx="6752400" cy="104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 dirty="0"/>
              <a:t>Appendices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2576DA-2B28-E4AC-285F-F0072B8B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49" y="0"/>
            <a:ext cx="53147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9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D4740-4920-F53B-7C5B-A048ED22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70" y="0"/>
            <a:ext cx="4726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678942" y="2001328"/>
            <a:ext cx="5637601" cy="2799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Fraud Detection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Recoup (and Prevention)</a:t>
            </a:r>
          </a:p>
          <a:p>
            <a:pPr indent="-330200">
              <a:buSzPts val="1600"/>
              <a:buFont typeface="Barlow"/>
              <a:buChar char="●"/>
            </a:pPr>
            <a:endParaRPr lang="en-US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consistency;  automated detection 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Reduce overall direct and indirect costs</a:t>
            </a:r>
            <a:endParaRPr lang="en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" sz="1800" dirty="0"/>
              <a:t>Increase the accessibility of care</a:t>
            </a:r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6642340" y="2001328"/>
            <a:ext cx="1822718" cy="2552441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E472E1-942D-7125-0C17-70D0C54EEBEE}"/>
              </a:ext>
            </a:extLst>
          </p:cNvPr>
          <p:cNvGrpSpPr/>
          <p:nvPr/>
        </p:nvGrpSpPr>
        <p:grpSpPr>
          <a:xfrm>
            <a:off x="606107" y="619581"/>
            <a:ext cx="7330984" cy="695778"/>
            <a:chOff x="729227" y="1503422"/>
            <a:chExt cx="4830815" cy="695778"/>
          </a:xfrm>
        </p:grpSpPr>
        <p:sp>
          <p:nvSpPr>
            <p:cNvPr id="3" name="Google Shape;1661;p39">
              <a:extLst>
                <a:ext uri="{FF2B5EF4-FFF2-40B4-BE49-F238E27FC236}">
                  <a16:creationId xmlns:a16="http://schemas.microsoft.com/office/drawing/2014/main" id="{AB0F3586-865C-D7E8-B5CE-BCDE415BA281}"/>
                </a:ext>
              </a:extLst>
            </p:cNvPr>
            <p:cNvSpPr/>
            <p:nvPr/>
          </p:nvSpPr>
          <p:spPr>
            <a:xfrm>
              <a:off x="729227" y="1503422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65;p39">
              <a:extLst>
                <a:ext uri="{FF2B5EF4-FFF2-40B4-BE49-F238E27FC236}">
                  <a16:creationId xmlns:a16="http://schemas.microsoft.com/office/drawing/2014/main" id="{43D1C174-4475-56D4-CD44-748ADB4EBC6B}"/>
                </a:ext>
              </a:extLst>
            </p:cNvPr>
            <p:cNvSpPr txBox="1">
              <a:spLocks/>
            </p:cNvSpPr>
            <p:nvPr/>
          </p:nvSpPr>
          <p:spPr>
            <a:xfrm>
              <a:off x="845465" y="1641500"/>
              <a:ext cx="4714577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The Promise:  Increase Value &amp; Care </a:t>
              </a:r>
            </a:p>
            <a:p>
              <a:pPr marL="0" indent="0" algn="l"/>
              <a:endParaRPr lang="en-US" sz="1200" b="1" dirty="0">
                <a:solidFill>
                  <a:schemeClr val="bg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5" name="Google Shape;1663;p39">
            <a:extLst>
              <a:ext uri="{FF2B5EF4-FFF2-40B4-BE49-F238E27FC236}">
                <a16:creationId xmlns:a16="http://schemas.microsoft.com/office/drawing/2014/main" id="{BCDCFE3D-8A61-95B6-549A-2E8A203AF8F0}"/>
              </a:ext>
            </a:extLst>
          </p:cNvPr>
          <p:cNvSpPr txBox="1">
            <a:spLocks/>
          </p:cNvSpPr>
          <p:nvPr/>
        </p:nvSpPr>
        <p:spPr>
          <a:xfrm>
            <a:off x="782504" y="1404960"/>
            <a:ext cx="8057150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Providers,  Beneficiaries, Suppliers</a:t>
            </a:r>
          </a:p>
          <a:p>
            <a:pPr marL="0" lvl="0" indent="0" algn="l">
              <a:buClr>
                <a:schemeClr val="accent1"/>
              </a:buClr>
              <a:buSzPts val="3600"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667" y="266354"/>
            <a:ext cx="832609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Solution:  Our Approach</a:t>
            </a:r>
            <a:endParaRPr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4389388" y="329356"/>
            <a:ext cx="4374324" cy="646003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AA791-2B29-2AF0-C0BA-11EB49335BF3}"/>
              </a:ext>
            </a:extLst>
          </p:cNvPr>
          <p:cNvSpPr/>
          <p:nvPr/>
        </p:nvSpPr>
        <p:spPr>
          <a:xfrm>
            <a:off x="509766" y="2878227"/>
            <a:ext cx="2063384" cy="34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Supervised 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15446-A36D-DAD9-8078-90FB2E74844F}"/>
              </a:ext>
            </a:extLst>
          </p:cNvPr>
          <p:cNvSpPr/>
          <p:nvPr/>
        </p:nvSpPr>
        <p:spPr>
          <a:xfrm>
            <a:off x="509767" y="2190739"/>
            <a:ext cx="3673988" cy="509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Map labels based on existing training data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A115B-E3D2-0A02-6DEA-3156126D0D5B}"/>
              </a:ext>
            </a:extLst>
          </p:cNvPr>
          <p:cNvSpPr/>
          <p:nvPr/>
        </p:nvSpPr>
        <p:spPr>
          <a:xfrm>
            <a:off x="509767" y="3455509"/>
            <a:ext cx="3673988" cy="14028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Explore: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/Light GBM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Support Vector Machines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C1D2E-CB6C-EF0C-96F8-EED0D58F3B31}"/>
              </a:ext>
            </a:extLst>
          </p:cNvPr>
          <p:cNvSpPr/>
          <p:nvPr/>
        </p:nvSpPr>
        <p:spPr>
          <a:xfrm>
            <a:off x="4960247" y="3466707"/>
            <a:ext cx="3804150" cy="140286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Explore:</a:t>
            </a:r>
          </a:p>
          <a:p>
            <a:pPr algn="r" defTabSz="3606800">
              <a:tabLst>
                <a:tab pos="3263900" algn="r"/>
                <a:tab pos="3543300" algn="r"/>
              </a:tabLst>
            </a:pP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	Isolation Trees	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</a:rPr>
              <a:t>●</a:t>
            </a:r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pPr algn="r" defTabSz="3606800">
              <a:tabLst>
                <a:tab pos="3263900" algn="r"/>
                <a:tab pos="3543300" algn="r"/>
              </a:tabLst>
            </a:pP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	K-means clustering	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</a:rPr>
              <a:t>●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</a:p>
          <a:p>
            <a:pPr algn="r" defTabSz="3606800">
              <a:tabLst>
                <a:tab pos="3263900" algn="r"/>
                <a:tab pos="3543300" algn="r"/>
              </a:tabLst>
            </a:pP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	Auto-encoders	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</a:rPr>
              <a:t>●</a:t>
            </a:r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pPr algn="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BFEE2-F613-5779-C197-D07D8B9BB275}"/>
              </a:ext>
            </a:extLst>
          </p:cNvPr>
          <p:cNvSpPr/>
          <p:nvPr/>
        </p:nvSpPr>
        <p:spPr>
          <a:xfrm>
            <a:off x="6381679" y="2878090"/>
            <a:ext cx="2382718" cy="34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highlight>
                  <a:srgbClr val="FF0000"/>
                </a:highlight>
              </a:rPr>
              <a:t>Unsupervised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30486-DEC6-A4B8-2344-A8BAD044017A}"/>
              </a:ext>
            </a:extLst>
          </p:cNvPr>
          <p:cNvSpPr/>
          <p:nvPr/>
        </p:nvSpPr>
        <p:spPr>
          <a:xfrm>
            <a:off x="5090409" y="2209018"/>
            <a:ext cx="3673988" cy="42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Identify labels from large datasets  </a:t>
            </a:r>
          </a:p>
          <a:p>
            <a:endParaRPr lang="en-US" dirty="0">
              <a:highlight>
                <a:srgbClr val="FF00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FEEAD-0204-52CA-4C32-ED6F6DF7A2CA}"/>
              </a:ext>
            </a:extLst>
          </p:cNvPr>
          <p:cNvCxnSpPr>
            <a:cxnSpLocks/>
          </p:cNvCxnSpPr>
          <p:nvPr/>
        </p:nvCxnSpPr>
        <p:spPr>
          <a:xfrm>
            <a:off x="2186489" y="1560576"/>
            <a:ext cx="5212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BF1E5E-3E29-CDA7-5F4F-76CACF3A593A}"/>
              </a:ext>
            </a:extLst>
          </p:cNvPr>
          <p:cNvCxnSpPr>
            <a:cxnSpLocks/>
          </p:cNvCxnSpPr>
          <p:nvPr/>
        </p:nvCxnSpPr>
        <p:spPr>
          <a:xfrm>
            <a:off x="2186489" y="1560576"/>
            <a:ext cx="0" cy="47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6FB2E2-C9B1-F137-3118-D6C3F51D6B31}"/>
              </a:ext>
            </a:extLst>
          </p:cNvPr>
          <p:cNvCxnSpPr>
            <a:cxnSpLocks/>
          </p:cNvCxnSpPr>
          <p:nvPr/>
        </p:nvCxnSpPr>
        <p:spPr>
          <a:xfrm>
            <a:off x="7384402" y="1550346"/>
            <a:ext cx="0" cy="47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D342BD-5E97-D8C2-1E1B-69B8F8B1517B}"/>
              </a:ext>
            </a:extLst>
          </p:cNvPr>
          <p:cNvCxnSpPr>
            <a:cxnSpLocks/>
          </p:cNvCxnSpPr>
          <p:nvPr/>
        </p:nvCxnSpPr>
        <p:spPr>
          <a:xfrm>
            <a:off x="5143049" y="975359"/>
            <a:ext cx="0" cy="57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2B8C8124-7D79-43AA-0872-AD8C1581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697" y="935850"/>
            <a:ext cx="914400" cy="914400"/>
          </a:xfrm>
          <a:prstGeom prst="rect">
            <a:avLst/>
          </a:prstGeom>
        </p:spPr>
      </p:pic>
      <p:pic>
        <p:nvPicPr>
          <p:cNvPr id="9" name="Graphic 8" descr="Office worker male outline">
            <a:extLst>
              <a:ext uri="{FF2B5EF4-FFF2-40B4-BE49-F238E27FC236}">
                <a16:creationId xmlns:a16="http://schemas.microsoft.com/office/drawing/2014/main" id="{FAF48569-8EF0-7F40-607B-5CEB82A0C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21" y="935850"/>
            <a:ext cx="914400" cy="914400"/>
          </a:xfrm>
          <a:prstGeom prst="rect">
            <a:avLst/>
          </a:prstGeom>
        </p:spPr>
      </p:pic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68CE4A5F-2FF2-1FF5-6585-EC7F2169B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31" y="935850"/>
            <a:ext cx="914400" cy="914400"/>
          </a:xfrm>
          <a:prstGeom prst="rect">
            <a:avLst/>
          </a:prstGeom>
        </p:spPr>
      </p:pic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Audience</a:t>
            </a:r>
            <a:endParaRPr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B1304-91DB-EF73-FCD9-BE8FC9683480}"/>
              </a:ext>
            </a:extLst>
          </p:cNvPr>
          <p:cNvSpPr txBox="1"/>
          <p:nvPr/>
        </p:nvSpPr>
        <p:spPr>
          <a:xfrm>
            <a:off x="405618" y="1850250"/>
            <a:ext cx="2082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 </a:t>
            </a:r>
          </a:p>
          <a:p>
            <a:r>
              <a:rPr lang="en-US" b="1" dirty="0"/>
              <a:t>Chief Financial Officer</a:t>
            </a:r>
          </a:p>
          <a:p>
            <a:r>
              <a:rPr lang="en-US" dirty="0"/>
              <a:t>St. John Hospital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73DD4-C2C7-B30D-C291-EFFC12CFE4DF}"/>
              </a:ext>
            </a:extLst>
          </p:cNvPr>
          <p:cNvSpPr txBox="1"/>
          <p:nvPr/>
        </p:nvSpPr>
        <p:spPr>
          <a:xfrm>
            <a:off x="2802080" y="1850250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 Garland</a:t>
            </a:r>
          </a:p>
          <a:p>
            <a:r>
              <a:rPr lang="en-US" b="1" dirty="0"/>
              <a:t>Revenue Integrity Leader </a:t>
            </a:r>
          </a:p>
          <a:p>
            <a:r>
              <a:rPr lang="en-US" dirty="0"/>
              <a:t>St. Mary Mercy Hospital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B3BC6-17B5-54BF-89E0-ECD53BA0FDF3}"/>
              </a:ext>
            </a:extLst>
          </p:cNvPr>
          <p:cNvSpPr txBox="1"/>
          <p:nvPr/>
        </p:nvSpPr>
        <p:spPr>
          <a:xfrm>
            <a:off x="5213491" y="1850250"/>
            <a:ext cx="350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 Jacob</a:t>
            </a:r>
          </a:p>
          <a:p>
            <a:r>
              <a:rPr lang="en-US" b="1" dirty="0"/>
              <a:t>Finance Planning and Analysis Leader </a:t>
            </a:r>
          </a:p>
          <a:p>
            <a:r>
              <a:rPr lang="en-US" dirty="0"/>
              <a:t>St. Jude Hospital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5897-C03A-7BD7-B3E7-6BE2DF96B82D}"/>
              </a:ext>
            </a:extLst>
          </p:cNvPr>
          <p:cNvSpPr txBox="1"/>
          <p:nvPr/>
        </p:nvSpPr>
        <p:spPr>
          <a:xfrm>
            <a:off x="811028" y="4837781"/>
            <a:ext cx="4402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Source: All names and designation listed here are hypothetical</a:t>
            </a:r>
          </a:p>
        </p:txBody>
      </p:sp>
      <p:sp>
        <p:nvSpPr>
          <p:cNvPr id="17" name="Google Shape;1775;p40">
            <a:extLst>
              <a:ext uri="{FF2B5EF4-FFF2-40B4-BE49-F238E27FC236}">
                <a16:creationId xmlns:a16="http://schemas.microsoft.com/office/drawing/2014/main" id="{19447BFF-61F2-8636-CC3A-541F6C702AAC}"/>
              </a:ext>
            </a:extLst>
          </p:cNvPr>
          <p:cNvSpPr txBox="1">
            <a:spLocks/>
          </p:cNvSpPr>
          <p:nvPr/>
        </p:nvSpPr>
        <p:spPr>
          <a:xfrm>
            <a:off x="265561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Business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CA30F-BFB9-2282-8007-070F9FCBCFD2}"/>
              </a:ext>
            </a:extLst>
          </p:cNvPr>
          <p:cNvSpPr txBox="1"/>
          <p:nvPr/>
        </p:nvSpPr>
        <p:spPr>
          <a:xfrm>
            <a:off x="312690" y="3582615"/>
            <a:ext cx="42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new fraud cases detected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amount per fraud case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case priority (high/medium/low) based on financial risks/implications</a:t>
            </a:r>
          </a:p>
        </p:txBody>
      </p:sp>
      <p:sp>
        <p:nvSpPr>
          <p:cNvPr id="19" name="Google Shape;1775;p40">
            <a:extLst>
              <a:ext uri="{FF2B5EF4-FFF2-40B4-BE49-F238E27FC236}">
                <a16:creationId xmlns:a16="http://schemas.microsoft.com/office/drawing/2014/main" id="{3614FEFC-441E-C130-125E-412D7DED5507}"/>
              </a:ext>
            </a:extLst>
          </p:cNvPr>
          <p:cNvSpPr txBox="1">
            <a:spLocks/>
          </p:cNvSpPr>
          <p:nvPr/>
        </p:nvSpPr>
        <p:spPr>
          <a:xfrm>
            <a:off x="5698242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ML 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052D9-910A-7CB3-EC50-6F3A9706FCB8}"/>
              </a:ext>
            </a:extLst>
          </p:cNvPr>
          <p:cNvSpPr txBox="1"/>
          <p:nvPr/>
        </p:nvSpPr>
        <p:spPr>
          <a:xfrm>
            <a:off x="5961912" y="3503314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</a:p>
        </p:txBody>
      </p:sp>
    </p:spTree>
    <p:extLst>
      <p:ext uri="{BB962C8B-B14F-4D97-AF65-F5344CB8AC3E}">
        <p14:creationId xmlns:p14="http://schemas.microsoft.com/office/powerpoint/2010/main" val="140302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+ Model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293025" y="1342417"/>
            <a:ext cx="8358600" cy="1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Data Exploration:	Beneficiaries, Inpatients, Outpatients</a:t>
            </a:r>
          </a:p>
          <a:p>
            <a:pPr marL="127000" indent="0" algn="l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Training Data:  Fraud Labels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Imbalanced dataset (~10% target); class imbalance needs to be managed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Beneficiaries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Majority are &gt; 65 years of age 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Inpatients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AdmittedDays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:  calculate based on admission and discharge datetimes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Outpatients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Google Shape;1663;p39">
            <a:extLst>
              <a:ext uri="{FF2B5EF4-FFF2-40B4-BE49-F238E27FC236}">
                <a16:creationId xmlns:a16="http://schemas.microsoft.com/office/drawing/2014/main" id="{3B4D192A-95B0-4661-6565-312A9B692663}"/>
              </a:ext>
            </a:extLst>
          </p:cNvPr>
          <p:cNvSpPr txBox="1">
            <a:spLocks/>
          </p:cNvSpPr>
          <p:nvPr/>
        </p:nvSpPr>
        <p:spPr>
          <a:xfrm>
            <a:off x="392700" y="724130"/>
            <a:ext cx="8358600" cy="6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8764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MLE Stack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lnSpc>
                <a:spcPct val="115000"/>
              </a:lnSpc>
            </a:pPr>
            <a:r>
              <a:rPr lang="en-US"/>
              <a:t>Exploratory Data Analysis &amp; Wrangling</a:t>
            </a:r>
          </a:p>
          <a:p>
            <a:pPr>
              <a:lnSpc>
                <a:spcPct val="115000"/>
              </a:lnSpc>
            </a:pPr>
            <a:r>
              <a:rPr lang="en-US"/>
              <a:t>Experimentation</a:t>
            </a:r>
          </a:p>
          <a:p>
            <a:pPr>
              <a:lnSpc>
                <a:spcPct val="115000"/>
              </a:lnSpc>
            </a:pPr>
            <a:r>
              <a:rPr lang="en-US"/>
              <a:t>Data Engineering Pipeline</a:t>
            </a:r>
          </a:p>
          <a:p>
            <a:pPr>
              <a:lnSpc>
                <a:spcPct val="115000"/>
              </a:lnSpc>
            </a:pPr>
            <a:r>
              <a:rPr lang="en-US"/>
              <a:t>Machine Learning Pipeline</a:t>
            </a:r>
          </a:p>
          <a:p>
            <a:pPr>
              <a:lnSpc>
                <a:spcPct val="115000"/>
              </a:lnSpc>
            </a:pPr>
            <a:r>
              <a:rPr lang="en-US"/>
              <a:t>Deployment Pipeline </a:t>
            </a:r>
          </a:p>
          <a:p>
            <a:pPr indent="0">
              <a:lnSpc>
                <a:spcPct val="115000"/>
              </a:lnSpc>
              <a:buFont typeface="Anaheim"/>
              <a:buNone/>
            </a:pPr>
            <a:endParaRPr lang="en-US"/>
          </a:p>
          <a:p>
            <a:pPr>
              <a:lnSpc>
                <a:spcPct val="115000"/>
              </a:lnSpc>
            </a:pPr>
            <a:r>
              <a:rPr lang="en-US" i="1"/>
              <a:t>These ^^ are probably worth talking about</a:t>
            </a:r>
          </a:p>
          <a:p>
            <a:pPr marL="0" indent="0">
              <a:lnSpc>
                <a:spcPct val="115000"/>
              </a:lnSpc>
              <a:buFont typeface="Anaheim"/>
              <a:buNone/>
            </a:pPr>
            <a:endParaRPr lang="en-US" i="1"/>
          </a:p>
          <a:p>
            <a:pPr>
              <a:lnSpc>
                <a:spcPct val="115000"/>
              </a:lnSpc>
            </a:pPr>
            <a:r>
              <a:rPr lang="en-US"/>
              <a:t>Maybe consider…</a:t>
            </a:r>
          </a:p>
          <a:p>
            <a:pPr lvl="1">
              <a:lnSpc>
                <a:spcPct val="115000"/>
              </a:lnSpc>
            </a:pPr>
            <a:r>
              <a:rPr lang="en-US"/>
              <a:t>Feature Store</a:t>
            </a:r>
          </a:p>
          <a:p>
            <a:pPr lvl="1"/>
            <a:r>
              <a:rPr lang="en-US"/>
              <a:t>Metadata store</a:t>
            </a:r>
          </a:p>
          <a:p>
            <a:pPr lvl="1"/>
            <a:r>
              <a:rPr lang="en-US"/>
              <a:t>Model registry</a:t>
            </a:r>
          </a:p>
          <a:p>
            <a:pPr lvl="1"/>
            <a:r>
              <a:rPr lang="en-US"/>
              <a:t>Model serving</a:t>
            </a:r>
          </a:p>
          <a:p>
            <a:pPr lvl="1"/>
            <a:r>
              <a:rPr lang="en-US"/>
              <a:t>Model Monitoring</a:t>
            </a:r>
            <a:endParaRPr lang="en-US" dirty="0"/>
          </a:p>
        </p:txBody>
      </p:sp>
      <p:sp>
        <p:nvSpPr>
          <p:cNvPr id="3" name="Google Shape;142;g133c1f20611_0_26">
            <a:extLst>
              <a:ext uri="{FF2B5EF4-FFF2-40B4-BE49-F238E27FC236}">
                <a16:creationId xmlns:a16="http://schemas.microsoft.com/office/drawing/2014/main" id="{3B777B8B-06ED-3BE5-3013-956FF1C7A086}"/>
              </a:ext>
            </a:extLst>
          </p:cNvPr>
          <p:cNvSpPr txBox="1">
            <a:spLocks/>
          </p:cNvSpPr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1400"/>
            </a:pPr>
            <a:r>
              <a:rPr lang="en-US"/>
              <a:t>Add your stack image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664794" cy="2657287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860232" y="1123725"/>
            <a:ext cx="5171080" cy="167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Problem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Solution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 + Model  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Demo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MLE Stack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Conclusions, Lessons Learned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Future Work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C5F34-6341-E864-75A1-4A1AC88EB043}"/>
              </a:ext>
            </a:extLst>
          </p:cNvPr>
          <p:cNvGrpSpPr/>
          <p:nvPr/>
        </p:nvGrpSpPr>
        <p:grpSpPr>
          <a:xfrm>
            <a:off x="3534959" y="400213"/>
            <a:ext cx="3638060" cy="689100"/>
            <a:chOff x="4420286" y="1302456"/>
            <a:chExt cx="4381500" cy="689100"/>
          </a:xfrm>
        </p:grpSpPr>
        <p:sp>
          <p:nvSpPr>
            <p:cNvPr id="7" name="Google Shape;1661;p39">
              <a:extLst>
                <a:ext uri="{FF2B5EF4-FFF2-40B4-BE49-F238E27FC236}">
                  <a16:creationId xmlns:a16="http://schemas.microsoft.com/office/drawing/2014/main" id="{CC8F20CE-A08A-B07D-1E28-4E374802FAA9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5;p39">
              <a:extLst>
                <a:ext uri="{FF2B5EF4-FFF2-40B4-BE49-F238E27FC236}">
                  <a16:creationId xmlns:a16="http://schemas.microsoft.com/office/drawing/2014/main" id="{54BF0FEB-1CDF-7F1C-D6C6-9B39DAC98BE3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33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Conclusions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Fraud can be highly correlated to specific procedure codes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Fraud can be highly correlated to specific diagnoses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Fraud can be highly correlated to specific physicians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~30% of Beneficiaries are from 5 states (~40% from 10 states)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highlight>
                  <a:srgbClr val="FF0000"/>
                </a:highlight>
              </a:rPr>
              <a:t>~80% of Beneficiaries are from 1 race (90% from 2 races)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Annual Deductible and Annual Reimbursement are highly correlated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 err="1"/>
              <a:t>DeductibleAmtPaid</a:t>
            </a:r>
            <a:r>
              <a:rPr lang="en-US" dirty="0"/>
              <a:t> and </a:t>
            </a:r>
            <a:r>
              <a:rPr lang="en-US" dirty="0" err="1"/>
              <a:t>AdmittedDays</a:t>
            </a:r>
            <a:r>
              <a:rPr lang="en-US" dirty="0"/>
              <a:t> are highly correlated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We learned to do end-to-end ML the easy way, the hard way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Let us tell you about it!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a tip or two for anyone who tries to walk down a similar path!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the biggest lesson we’re taking with us into the future is 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4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Future Work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Given those conclusions and lessons…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what we would do next…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 rank order…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here’s why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That’s a wrap!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Semi-supervised learning … what clusters of data?  Can any be associated with fraud?</a:t>
            </a:r>
          </a:p>
        </p:txBody>
      </p:sp>
    </p:spTree>
    <p:extLst>
      <p:ext uri="{BB962C8B-B14F-4D97-AF65-F5344CB8AC3E}">
        <p14:creationId xmlns:p14="http://schemas.microsoft.com/office/powerpoint/2010/main" val="370028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940532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935814" y="336505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525864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525927" y="336505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fraud currently impacts multiple industries.  </a:t>
            </a:r>
            <a:endParaRPr dirty="0"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Pain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science techniques promise a compelling solution</a:t>
            </a:r>
            <a:endParaRPr dirty="0"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Promise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mix of data, ML technique, and talent</a:t>
            </a:r>
            <a:endParaRPr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floor</a:t>
            </a:r>
            <a:endParaRPr dirty="0"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Q/A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4"/>
          <p:cNvGrpSpPr/>
          <p:nvPr/>
        </p:nvGrpSpPr>
        <p:grpSpPr>
          <a:xfrm>
            <a:off x="7316795" y="643776"/>
            <a:ext cx="1113980" cy="1082449"/>
            <a:chOff x="7316795" y="643776"/>
            <a:chExt cx="1113980" cy="1082449"/>
          </a:xfrm>
        </p:grpSpPr>
        <p:sp>
          <p:nvSpPr>
            <p:cNvPr id="2087" name="Google Shape;2087;p44"/>
            <p:cNvSpPr/>
            <p:nvPr/>
          </p:nvSpPr>
          <p:spPr>
            <a:xfrm flipH="1">
              <a:off x="7316795" y="8457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flipH="1">
              <a:off x="7981594" y="6437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4"/>
          <p:cNvGrpSpPr/>
          <p:nvPr/>
        </p:nvGrpSpPr>
        <p:grpSpPr>
          <a:xfrm>
            <a:off x="7316795" y="1965126"/>
            <a:ext cx="1113980" cy="1082449"/>
            <a:chOff x="7316795" y="1965126"/>
            <a:chExt cx="1113980" cy="1082449"/>
          </a:xfrm>
        </p:grpSpPr>
        <p:sp>
          <p:nvSpPr>
            <p:cNvPr id="2090" name="Google Shape;2090;p44"/>
            <p:cNvSpPr/>
            <p:nvPr/>
          </p:nvSpPr>
          <p:spPr>
            <a:xfrm flipH="1">
              <a:off x="7316795" y="216707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flipH="1">
              <a:off x="7981594" y="196512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>
            <a:off x="7316795" y="3286476"/>
            <a:ext cx="1113980" cy="1082449"/>
            <a:chOff x="7316795" y="3286476"/>
            <a:chExt cx="1113980" cy="1082449"/>
          </a:xfrm>
        </p:grpSpPr>
        <p:sp>
          <p:nvSpPr>
            <p:cNvPr id="2093" name="Google Shape;2093;p44"/>
            <p:cNvSpPr/>
            <p:nvPr/>
          </p:nvSpPr>
          <p:spPr>
            <a:xfrm flipH="1">
              <a:off x="7316795" y="34884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 flipH="1">
              <a:off x="7981594" y="32864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0" y="1169624"/>
            <a:ext cx="2057815" cy="2804252"/>
            <a:chOff x="0" y="1169624"/>
            <a:chExt cx="2057815" cy="2804252"/>
          </a:xfrm>
        </p:grpSpPr>
        <p:grpSp>
          <p:nvGrpSpPr>
            <p:cNvPr id="2096" name="Google Shape;2096;p44"/>
            <p:cNvGrpSpPr/>
            <p:nvPr/>
          </p:nvGrpSpPr>
          <p:grpSpPr>
            <a:xfrm>
              <a:off x="0" y="1169624"/>
              <a:ext cx="2057815" cy="2780847"/>
              <a:chOff x="-6450" y="1025825"/>
              <a:chExt cx="1836024" cy="2922900"/>
            </a:xfrm>
          </p:grpSpPr>
          <p:sp>
            <p:nvSpPr>
              <p:cNvPr id="2097" name="Google Shape;2097;p44"/>
              <p:cNvSpPr/>
              <p:nvPr/>
            </p:nvSpPr>
            <p:spPr>
              <a:xfrm>
                <a:off x="102599" y="1031486"/>
                <a:ext cx="1726975" cy="2763025"/>
              </a:xfrm>
              <a:custGeom>
                <a:avLst/>
                <a:gdLst/>
                <a:ahLst/>
                <a:cxnLst/>
                <a:rect l="l" t="t" r="r" b="b"/>
                <a:pathLst>
                  <a:path w="69079" h="110521" extrusionOk="0">
                    <a:moveTo>
                      <a:pt x="32068" y="580"/>
                    </a:moveTo>
                    <a:cubicBezTo>
                      <a:pt x="23421" y="-1055"/>
                      <a:pt x="6010" y="-25"/>
                      <a:pt x="1820" y="14287"/>
                    </a:cubicBezTo>
                    <a:cubicBezTo>
                      <a:pt x="-2370" y="28599"/>
                      <a:pt x="1238" y="70416"/>
                      <a:pt x="6927" y="86453"/>
                    </a:cubicBezTo>
                    <a:cubicBezTo>
                      <a:pt x="12616" y="102490"/>
                      <a:pt x="25674" y="110127"/>
                      <a:pt x="35954" y="110508"/>
                    </a:cubicBezTo>
                    <a:cubicBezTo>
                      <a:pt x="46235" y="110889"/>
                      <a:pt x="65652" y="103140"/>
                      <a:pt x="68610" y="88738"/>
                    </a:cubicBezTo>
                    <a:cubicBezTo>
                      <a:pt x="71568" y="74336"/>
                      <a:pt x="59794" y="38791"/>
                      <a:pt x="53704" y="24098"/>
                    </a:cubicBezTo>
                    <a:cubicBezTo>
                      <a:pt x="47614" y="9405"/>
                      <a:pt x="40715" y="2215"/>
                      <a:pt x="32068" y="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098" name="Google Shape;2098;p44"/>
              <p:cNvSpPr/>
              <p:nvPr/>
            </p:nvSpPr>
            <p:spPr>
              <a:xfrm>
                <a:off x="-6450" y="1025825"/>
                <a:ext cx="1222925" cy="2922900"/>
              </a:xfrm>
              <a:custGeom>
                <a:avLst/>
                <a:gdLst/>
                <a:ahLst/>
                <a:cxnLst/>
                <a:rect l="l" t="t" r="r" b="b"/>
                <a:pathLst>
                  <a:path w="48917" h="116916" extrusionOk="0">
                    <a:moveTo>
                      <a:pt x="0" y="0"/>
                    </a:moveTo>
                    <a:lnTo>
                      <a:pt x="0" y="116916"/>
                    </a:lnTo>
                    <a:lnTo>
                      <a:pt x="45289" y="110331"/>
                    </a:lnTo>
                    <a:lnTo>
                      <a:pt x="48917" y="107106"/>
                    </a:lnTo>
                    <a:lnTo>
                      <a:pt x="31178" y="4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2099" name="Google Shape;2099;p44"/>
            <p:cNvGrpSpPr/>
            <p:nvPr/>
          </p:nvGrpSpPr>
          <p:grpSpPr>
            <a:xfrm>
              <a:off x="322235" y="1386430"/>
              <a:ext cx="1629690" cy="2587447"/>
              <a:chOff x="147560" y="1096805"/>
              <a:chExt cx="1629690" cy="2587447"/>
            </a:xfrm>
          </p:grpSpPr>
          <p:grpSp>
            <p:nvGrpSpPr>
              <p:cNvPr id="2100" name="Google Shape;2100;p44"/>
              <p:cNvGrpSpPr/>
              <p:nvPr/>
            </p:nvGrpSpPr>
            <p:grpSpPr>
              <a:xfrm flipH="1">
                <a:off x="147560" y="1096805"/>
                <a:ext cx="1406218" cy="2587447"/>
                <a:chOff x="10973368" y="1419830"/>
                <a:chExt cx="1406218" cy="2587447"/>
              </a:xfrm>
            </p:grpSpPr>
            <p:sp>
              <p:nvSpPr>
                <p:cNvPr id="2101" name="Google Shape;2101;p44"/>
                <p:cNvSpPr/>
                <p:nvPr/>
              </p:nvSpPr>
              <p:spPr>
                <a:xfrm>
                  <a:off x="10995664" y="1419830"/>
                  <a:ext cx="1383921" cy="258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3" h="78088" extrusionOk="0">
                      <a:moveTo>
                        <a:pt x="38297" y="0"/>
                      </a:moveTo>
                      <a:cubicBezTo>
                        <a:pt x="38284" y="0"/>
                        <a:pt x="38271" y="0"/>
                        <a:pt x="38258" y="0"/>
                      </a:cubicBezTo>
                      <a:lnTo>
                        <a:pt x="8773" y="0"/>
                      </a:lnTo>
                      <a:cubicBezTo>
                        <a:pt x="6677" y="35"/>
                        <a:pt x="4947" y="1653"/>
                        <a:pt x="4774" y="3743"/>
                      </a:cubicBezTo>
                      <a:lnTo>
                        <a:pt x="10" y="74359"/>
                      </a:lnTo>
                      <a:cubicBezTo>
                        <a:pt x="3" y="74459"/>
                        <a:pt x="0" y="74562"/>
                        <a:pt x="0" y="74663"/>
                      </a:cubicBezTo>
                      <a:cubicBezTo>
                        <a:pt x="21" y="76564"/>
                        <a:pt x="1569" y="78087"/>
                        <a:pt x="3463" y="78087"/>
                      </a:cubicBezTo>
                      <a:cubicBezTo>
                        <a:pt x="3476" y="78087"/>
                        <a:pt x="3489" y="78087"/>
                        <a:pt x="3502" y="78087"/>
                      </a:cubicBezTo>
                      <a:lnTo>
                        <a:pt x="32982" y="78087"/>
                      </a:lnTo>
                      <a:cubicBezTo>
                        <a:pt x="35074" y="78052"/>
                        <a:pt x="36799" y="76441"/>
                        <a:pt x="36977" y="74359"/>
                      </a:cubicBezTo>
                      <a:lnTo>
                        <a:pt x="41751" y="3745"/>
                      </a:lnTo>
                      <a:cubicBezTo>
                        <a:pt x="41758" y="3638"/>
                        <a:pt x="41762" y="3530"/>
                        <a:pt x="41760" y="3423"/>
                      </a:cubicBezTo>
                      <a:cubicBezTo>
                        <a:pt x="41739" y="1524"/>
                        <a:pt x="40191" y="0"/>
                        <a:pt x="38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2" name="Google Shape;2102;p44"/>
                <p:cNvGrpSpPr/>
                <p:nvPr/>
              </p:nvGrpSpPr>
              <p:grpSpPr>
                <a:xfrm>
                  <a:off x="10973368" y="1419830"/>
                  <a:ext cx="1384087" cy="2587446"/>
                  <a:chOff x="10973368" y="1419830"/>
                  <a:chExt cx="1384087" cy="2587446"/>
                </a:xfrm>
              </p:grpSpPr>
              <p:grpSp>
                <p:nvGrpSpPr>
                  <p:cNvPr id="2103" name="Google Shape;2103;p44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452475" y="3106525"/>
                    <a:chExt cx="1044200" cy="1952200"/>
                  </a:xfrm>
                </p:grpSpPr>
                <p:sp>
                  <p:nvSpPr>
                    <p:cNvPr id="2104" name="Google Shape;2104;p44"/>
                    <p:cNvSpPr/>
                    <p:nvPr/>
                  </p:nvSpPr>
                  <p:spPr>
                    <a:xfrm>
                      <a:off x="1452475" y="3106525"/>
                      <a:ext cx="1044200" cy="195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68" h="78088" extrusionOk="0">
                          <a:moveTo>
                            <a:pt x="38305" y="0"/>
                          </a:moveTo>
                          <a:cubicBezTo>
                            <a:pt x="38292" y="0"/>
                            <a:pt x="38279" y="0"/>
                            <a:pt x="38266" y="0"/>
                          </a:cubicBezTo>
                          <a:lnTo>
                            <a:pt x="8793" y="0"/>
                          </a:lnTo>
                          <a:cubicBezTo>
                            <a:pt x="6696" y="28"/>
                            <a:pt x="4959" y="1642"/>
                            <a:pt x="4782" y="3733"/>
                          </a:cubicBezTo>
                          <a:lnTo>
                            <a:pt x="13" y="74359"/>
                          </a:lnTo>
                          <a:cubicBezTo>
                            <a:pt x="6" y="74459"/>
                            <a:pt x="1" y="74562"/>
                            <a:pt x="3" y="74663"/>
                          </a:cubicBezTo>
                          <a:cubicBezTo>
                            <a:pt x="24" y="76562"/>
                            <a:pt x="1572" y="78087"/>
                            <a:pt x="3466" y="78087"/>
                          </a:cubicBezTo>
                          <a:cubicBezTo>
                            <a:pt x="3479" y="78087"/>
                            <a:pt x="3492" y="78087"/>
                            <a:pt x="3505" y="78087"/>
                          </a:cubicBezTo>
                          <a:lnTo>
                            <a:pt x="32992" y="78087"/>
                          </a:lnTo>
                          <a:cubicBezTo>
                            <a:pt x="35084" y="78055"/>
                            <a:pt x="36811" y="76444"/>
                            <a:pt x="36989" y="74359"/>
                          </a:cubicBezTo>
                          <a:lnTo>
                            <a:pt x="41758" y="3733"/>
                          </a:lnTo>
                          <a:cubicBezTo>
                            <a:pt x="41765" y="3628"/>
                            <a:pt x="41768" y="3528"/>
                            <a:pt x="41768" y="3425"/>
                          </a:cubicBezTo>
                          <a:cubicBezTo>
                            <a:pt x="41747" y="1526"/>
                            <a:pt x="40201" y="0"/>
                            <a:pt x="38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44"/>
                    <p:cNvSpPr/>
                    <p:nvPr/>
                  </p:nvSpPr>
                  <p:spPr>
                    <a:xfrm>
                      <a:off x="1944650" y="3148950"/>
                      <a:ext cx="184575" cy="21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3" h="851" extrusionOk="0">
                          <a:moveTo>
                            <a:pt x="6997" y="0"/>
                          </a:moveTo>
                          <a:cubicBezTo>
                            <a:pt x="6994" y="0"/>
                            <a:pt x="6991" y="0"/>
                            <a:pt x="6988" y="1"/>
                          </a:cubicBezTo>
                          <a:lnTo>
                            <a:pt x="454" y="1"/>
                          </a:lnTo>
                          <a:cubicBezTo>
                            <a:pt x="216" y="3"/>
                            <a:pt x="20" y="187"/>
                            <a:pt x="3" y="423"/>
                          </a:cubicBezTo>
                          <a:cubicBezTo>
                            <a:pt x="1" y="437"/>
                            <a:pt x="1" y="449"/>
                            <a:pt x="1" y="460"/>
                          </a:cubicBezTo>
                          <a:cubicBezTo>
                            <a:pt x="3" y="676"/>
                            <a:pt x="178" y="850"/>
                            <a:pt x="393" y="850"/>
                          </a:cubicBezTo>
                          <a:cubicBezTo>
                            <a:pt x="395" y="850"/>
                            <a:pt x="396" y="850"/>
                            <a:pt x="398" y="850"/>
                          </a:cubicBezTo>
                          <a:lnTo>
                            <a:pt x="6930" y="850"/>
                          </a:lnTo>
                          <a:cubicBezTo>
                            <a:pt x="7168" y="846"/>
                            <a:pt x="7362" y="661"/>
                            <a:pt x="7383" y="423"/>
                          </a:cubicBezTo>
                          <a:cubicBezTo>
                            <a:pt x="7383" y="409"/>
                            <a:pt x="7383" y="397"/>
                            <a:pt x="7383" y="383"/>
                          </a:cubicBezTo>
                          <a:cubicBezTo>
                            <a:pt x="7380" y="171"/>
                            <a:pt x="7207" y="0"/>
                            <a:pt x="699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106" name="Google Shape;2106;p44"/>
                  <p:cNvSpPr/>
                  <p:nvPr/>
                </p:nvSpPr>
                <p:spPr>
                  <a:xfrm>
                    <a:off x="10978675" y="1562113"/>
                    <a:ext cx="1373475" cy="230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9" h="92115" extrusionOk="0">
                        <a:moveTo>
                          <a:pt x="6217" y="0"/>
                        </a:moveTo>
                        <a:lnTo>
                          <a:pt x="54939" y="0"/>
                        </a:lnTo>
                        <a:lnTo>
                          <a:pt x="48722" y="92115"/>
                        </a:lnTo>
                        <a:lnTo>
                          <a:pt x="0" y="9211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07" name="Google Shape;2107;p44"/>
              <p:cNvGrpSpPr/>
              <p:nvPr/>
            </p:nvGrpSpPr>
            <p:grpSpPr>
              <a:xfrm>
                <a:off x="537200" y="1521987"/>
                <a:ext cx="1240051" cy="2099527"/>
                <a:chOff x="418425" y="1451524"/>
                <a:chExt cx="1240051" cy="2099527"/>
              </a:xfrm>
            </p:grpSpPr>
            <p:sp>
              <p:nvSpPr>
                <p:cNvPr id="2108" name="Google Shape;2108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4"/>
                <p:cNvSpPr/>
                <p:nvPr/>
              </p:nvSpPr>
              <p:spPr>
                <a:xfrm>
                  <a:off x="552082" y="1451524"/>
                  <a:ext cx="245659" cy="33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5" extrusionOk="0">
                      <a:moveTo>
                        <a:pt x="1690" y="1"/>
                      </a:moveTo>
                      <a:lnTo>
                        <a:pt x="1690" y="3"/>
                      </a:lnTo>
                      <a:cubicBezTo>
                        <a:pt x="1618" y="3"/>
                        <a:pt x="1545" y="10"/>
                        <a:pt x="1475" y="22"/>
                      </a:cubicBezTo>
                      <a:cubicBezTo>
                        <a:pt x="1795" y="52"/>
                        <a:pt x="2075" y="248"/>
                        <a:pt x="2213" y="540"/>
                      </a:cubicBezTo>
                      <a:cubicBezTo>
                        <a:pt x="2332" y="846"/>
                        <a:pt x="2286" y="1194"/>
                        <a:pt x="2092" y="1457"/>
                      </a:cubicBezTo>
                      <a:cubicBezTo>
                        <a:pt x="2029" y="1012"/>
                        <a:pt x="1749" y="626"/>
                        <a:pt x="1342" y="430"/>
                      </a:cubicBezTo>
                      <a:cubicBezTo>
                        <a:pt x="1178" y="367"/>
                        <a:pt x="1006" y="336"/>
                        <a:pt x="835" y="336"/>
                      </a:cubicBezTo>
                      <a:cubicBezTo>
                        <a:pt x="555" y="336"/>
                        <a:pt x="276" y="419"/>
                        <a:pt x="37" y="580"/>
                      </a:cubicBezTo>
                      <a:cubicBezTo>
                        <a:pt x="329" y="713"/>
                        <a:pt x="516" y="1000"/>
                        <a:pt x="523" y="1320"/>
                      </a:cubicBezTo>
                      <a:cubicBezTo>
                        <a:pt x="388" y="1154"/>
                        <a:pt x="205" y="1037"/>
                        <a:pt x="0" y="986"/>
                      </a:cubicBezTo>
                      <a:lnTo>
                        <a:pt x="0" y="986"/>
                      </a:lnTo>
                      <a:cubicBezTo>
                        <a:pt x="257" y="1327"/>
                        <a:pt x="395" y="1745"/>
                        <a:pt x="397" y="2172"/>
                      </a:cubicBezTo>
                      <a:cubicBezTo>
                        <a:pt x="397" y="2230"/>
                        <a:pt x="392" y="2289"/>
                        <a:pt x="388" y="2347"/>
                      </a:cubicBezTo>
                      <a:cubicBezTo>
                        <a:pt x="371" y="2830"/>
                        <a:pt x="215" y="3299"/>
                        <a:pt x="187" y="3785"/>
                      </a:cubicBezTo>
                      <a:cubicBezTo>
                        <a:pt x="184" y="3825"/>
                        <a:pt x="184" y="3867"/>
                        <a:pt x="184" y="3906"/>
                      </a:cubicBezTo>
                      <a:cubicBezTo>
                        <a:pt x="184" y="4941"/>
                        <a:pt x="932" y="5517"/>
                        <a:pt x="1356" y="5555"/>
                      </a:cubicBezTo>
                      <a:lnTo>
                        <a:pt x="1394" y="5555"/>
                      </a:lnTo>
                      <a:cubicBezTo>
                        <a:pt x="1833" y="5555"/>
                        <a:pt x="2255" y="5393"/>
                        <a:pt x="2584" y="5102"/>
                      </a:cubicBezTo>
                      <a:cubicBezTo>
                        <a:pt x="3100" y="4735"/>
                        <a:pt x="3520" y="4252"/>
                        <a:pt x="3810" y="3687"/>
                      </a:cubicBezTo>
                      <a:cubicBezTo>
                        <a:pt x="4095" y="3108"/>
                        <a:pt x="4032" y="2417"/>
                        <a:pt x="3644" y="1899"/>
                      </a:cubicBezTo>
                      <a:lnTo>
                        <a:pt x="3614" y="1866"/>
                      </a:lnTo>
                      <a:cubicBezTo>
                        <a:pt x="3527" y="1773"/>
                        <a:pt x="3415" y="1703"/>
                        <a:pt x="3292" y="1665"/>
                      </a:cubicBezTo>
                      <a:cubicBezTo>
                        <a:pt x="3226" y="1647"/>
                        <a:pt x="3156" y="1637"/>
                        <a:pt x="3089" y="1637"/>
                      </a:cubicBezTo>
                      <a:cubicBezTo>
                        <a:pt x="2829" y="1637"/>
                        <a:pt x="2591" y="1777"/>
                        <a:pt x="2465" y="2001"/>
                      </a:cubicBezTo>
                      <a:cubicBezTo>
                        <a:pt x="2570" y="1742"/>
                        <a:pt x="2659" y="1479"/>
                        <a:pt x="2727" y="1208"/>
                      </a:cubicBezTo>
                      <a:cubicBezTo>
                        <a:pt x="2736" y="1142"/>
                        <a:pt x="2741" y="1075"/>
                        <a:pt x="2741" y="1009"/>
                      </a:cubicBezTo>
                      <a:cubicBezTo>
                        <a:pt x="2741" y="323"/>
                        <a:pt x="2230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4"/>
                <p:cNvSpPr/>
                <p:nvPr/>
              </p:nvSpPr>
              <p:spPr>
                <a:xfrm>
                  <a:off x="1130985" y="2255867"/>
                  <a:ext cx="441766" cy="97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4"/>
                <p:cNvSpPr/>
                <p:nvPr/>
              </p:nvSpPr>
              <p:spPr>
                <a:xfrm>
                  <a:off x="1479286" y="3156493"/>
                  <a:ext cx="155674" cy="12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4"/>
                <p:cNvSpPr/>
                <p:nvPr/>
              </p:nvSpPr>
              <p:spPr>
                <a:xfrm>
                  <a:off x="1523438" y="3216543"/>
                  <a:ext cx="135037" cy="1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4"/>
                <p:cNvSpPr/>
                <p:nvPr/>
              </p:nvSpPr>
              <p:spPr>
                <a:xfrm>
                  <a:off x="1078014" y="2235290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4"/>
                <p:cNvSpPr/>
                <p:nvPr/>
              </p:nvSpPr>
              <p:spPr>
                <a:xfrm>
                  <a:off x="476555" y="2205056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4"/>
                <p:cNvSpPr/>
                <p:nvPr/>
              </p:nvSpPr>
              <p:spPr>
                <a:xfrm>
                  <a:off x="751069" y="2497506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4"/>
                <p:cNvSpPr/>
                <p:nvPr/>
              </p:nvSpPr>
              <p:spPr>
                <a:xfrm>
                  <a:off x="796421" y="2210755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4"/>
                <p:cNvSpPr/>
                <p:nvPr/>
              </p:nvSpPr>
              <p:spPr>
                <a:xfrm>
                  <a:off x="710756" y="3025535"/>
                  <a:ext cx="31555" cy="6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132" extrusionOk="0">
                      <a:moveTo>
                        <a:pt x="203" y="0"/>
                      </a:moveTo>
                      <a:cubicBezTo>
                        <a:pt x="159" y="0"/>
                        <a:pt x="112" y="26"/>
                        <a:pt x="112" y="54"/>
                      </a:cubicBezTo>
                      <a:lnTo>
                        <a:pt x="2" y="1076"/>
                      </a:lnTo>
                      <a:cubicBezTo>
                        <a:pt x="0" y="1102"/>
                        <a:pt x="37" y="1130"/>
                        <a:pt x="84" y="1130"/>
                      </a:cubicBezTo>
                      <a:lnTo>
                        <a:pt x="320" y="1130"/>
                      </a:lnTo>
                      <a:cubicBezTo>
                        <a:pt x="325" y="1131"/>
                        <a:pt x="330" y="1131"/>
                        <a:pt x="335" y="1131"/>
                      </a:cubicBezTo>
                      <a:cubicBezTo>
                        <a:pt x="371" y="1131"/>
                        <a:pt x="403" y="1109"/>
                        <a:pt x="416" y="1076"/>
                      </a:cubicBezTo>
                      <a:lnTo>
                        <a:pt x="523" y="54"/>
                      </a:lnTo>
                      <a:cubicBezTo>
                        <a:pt x="525" y="24"/>
                        <a:pt x="490" y="0"/>
                        <a:pt x="444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4"/>
                <p:cNvSpPr/>
                <p:nvPr/>
              </p:nvSpPr>
              <p:spPr>
                <a:xfrm>
                  <a:off x="1153541" y="3025535"/>
                  <a:ext cx="31615" cy="6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131" extrusionOk="0">
                      <a:moveTo>
                        <a:pt x="202" y="0"/>
                      </a:moveTo>
                      <a:cubicBezTo>
                        <a:pt x="155" y="3"/>
                        <a:pt x="113" y="26"/>
                        <a:pt x="113" y="54"/>
                      </a:cubicBezTo>
                      <a:lnTo>
                        <a:pt x="3" y="1076"/>
                      </a:lnTo>
                      <a:cubicBezTo>
                        <a:pt x="1" y="1105"/>
                        <a:pt x="36" y="1130"/>
                        <a:pt x="85" y="1130"/>
                      </a:cubicBezTo>
                      <a:lnTo>
                        <a:pt x="321" y="1130"/>
                      </a:lnTo>
                      <a:cubicBezTo>
                        <a:pt x="324" y="1131"/>
                        <a:pt x="327" y="1131"/>
                        <a:pt x="330" y="1131"/>
                      </a:cubicBezTo>
                      <a:cubicBezTo>
                        <a:pt x="368" y="1131"/>
                        <a:pt x="401" y="1106"/>
                        <a:pt x="414" y="1072"/>
                      </a:cubicBezTo>
                      <a:lnTo>
                        <a:pt x="519" y="54"/>
                      </a:lnTo>
                      <a:cubicBezTo>
                        <a:pt x="526" y="21"/>
                        <a:pt x="486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4"/>
                <p:cNvSpPr/>
                <p:nvPr/>
              </p:nvSpPr>
              <p:spPr>
                <a:xfrm>
                  <a:off x="932298" y="3025356"/>
                  <a:ext cx="31675" cy="6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134" extrusionOk="0">
                      <a:moveTo>
                        <a:pt x="200" y="1"/>
                      </a:moveTo>
                      <a:cubicBezTo>
                        <a:pt x="155" y="1"/>
                        <a:pt x="112" y="25"/>
                        <a:pt x="112" y="52"/>
                      </a:cubicBezTo>
                      <a:lnTo>
                        <a:pt x="3" y="1077"/>
                      </a:lnTo>
                      <a:cubicBezTo>
                        <a:pt x="0" y="1110"/>
                        <a:pt x="40" y="1133"/>
                        <a:pt x="84" y="1133"/>
                      </a:cubicBezTo>
                      <a:lnTo>
                        <a:pt x="327" y="1133"/>
                      </a:lnTo>
                      <a:cubicBezTo>
                        <a:pt x="374" y="1133"/>
                        <a:pt x="413" y="1108"/>
                        <a:pt x="418" y="1084"/>
                      </a:cubicBezTo>
                      <a:lnTo>
                        <a:pt x="526" y="57"/>
                      </a:lnTo>
                      <a:cubicBezTo>
                        <a:pt x="528" y="29"/>
                        <a:pt x="493" y="1"/>
                        <a:pt x="446" y="1"/>
                      </a:cubicBezTo>
                      <a:lnTo>
                        <a:pt x="206" y="1"/>
                      </a:lnTo>
                      <a:cubicBezTo>
                        <a:pt x="204" y="1"/>
                        <a:pt x="202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4"/>
                <p:cNvSpPr/>
                <p:nvPr/>
              </p:nvSpPr>
              <p:spPr>
                <a:xfrm>
                  <a:off x="760607" y="2753302"/>
                  <a:ext cx="481780" cy="55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1" h="9278" extrusionOk="0">
                      <a:moveTo>
                        <a:pt x="2543" y="1"/>
                      </a:moveTo>
                      <a:cubicBezTo>
                        <a:pt x="2367" y="1"/>
                        <a:pt x="2208" y="114"/>
                        <a:pt x="2155" y="287"/>
                      </a:cubicBezTo>
                      <a:lnTo>
                        <a:pt x="58" y="8019"/>
                      </a:lnTo>
                      <a:cubicBezTo>
                        <a:pt x="0" y="8203"/>
                        <a:pt x="119" y="8395"/>
                        <a:pt x="311" y="8425"/>
                      </a:cubicBezTo>
                      <a:lnTo>
                        <a:pt x="5430" y="9273"/>
                      </a:lnTo>
                      <a:cubicBezTo>
                        <a:pt x="5451" y="9276"/>
                        <a:pt x="5472" y="9277"/>
                        <a:pt x="5492" y="9277"/>
                      </a:cubicBezTo>
                      <a:cubicBezTo>
                        <a:pt x="5667" y="9277"/>
                        <a:pt x="5826" y="9164"/>
                        <a:pt x="5878" y="8990"/>
                      </a:cubicBezTo>
                      <a:lnTo>
                        <a:pt x="7979" y="1256"/>
                      </a:lnTo>
                      <a:cubicBezTo>
                        <a:pt x="8031" y="1093"/>
                        <a:pt x="7937" y="915"/>
                        <a:pt x="7772" y="864"/>
                      </a:cubicBezTo>
                      <a:cubicBezTo>
                        <a:pt x="7755" y="859"/>
                        <a:pt x="7739" y="854"/>
                        <a:pt x="7720" y="852"/>
                      </a:cubicBezTo>
                      <a:lnTo>
                        <a:pt x="2601" y="5"/>
                      </a:lnTo>
                      <a:cubicBezTo>
                        <a:pt x="2581" y="2"/>
                        <a:pt x="2562" y="1"/>
                        <a:pt x="25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4"/>
                <p:cNvSpPr/>
                <p:nvPr/>
              </p:nvSpPr>
              <p:spPr>
                <a:xfrm>
                  <a:off x="1001167" y="2736865"/>
                  <a:ext cx="14193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1428" extrusionOk="0">
                      <a:moveTo>
                        <a:pt x="258" y="1"/>
                      </a:moveTo>
                      <a:lnTo>
                        <a:pt x="64" y="711"/>
                      </a:lnTo>
                      <a:cubicBezTo>
                        <a:pt x="1" y="923"/>
                        <a:pt x="120" y="1145"/>
                        <a:pt x="330" y="1208"/>
                      </a:cubicBezTo>
                      <a:cubicBezTo>
                        <a:pt x="346" y="1212"/>
                        <a:pt x="365" y="1217"/>
                        <a:pt x="384" y="1219"/>
                      </a:cubicBezTo>
                      <a:lnTo>
                        <a:pt x="381" y="1222"/>
                      </a:lnTo>
                      <a:lnTo>
                        <a:pt x="1607" y="1423"/>
                      </a:lnTo>
                      <a:cubicBezTo>
                        <a:pt x="1631" y="1426"/>
                        <a:pt x="1655" y="1428"/>
                        <a:pt x="1679" y="1428"/>
                      </a:cubicBezTo>
                      <a:cubicBezTo>
                        <a:pt x="1906" y="1428"/>
                        <a:pt x="2109" y="1280"/>
                        <a:pt x="2174" y="1058"/>
                      </a:cubicBezTo>
                      <a:lnTo>
                        <a:pt x="2366" y="346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4"/>
                <p:cNvSpPr/>
                <p:nvPr/>
              </p:nvSpPr>
              <p:spPr>
                <a:xfrm>
                  <a:off x="1001047" y="2736865"/>
                  <a:ext cx="14205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428" extrusionOk="0">
                      <a:moveTo>
                        <a:pt x="260" y="1"/>
                      </a:moveTo>
                      <a:lnTo>
                        <a:pt x="115" y="531"/>
                      </a:lnTo>
                      <a:lnTo>
                        <a:pt x="64" y="711"/>
                      </a:lnTo>
                      <a:cubicBezTo>
                        <a:pt x="0" y="923"/>
                        <a:pt x="120" y="1145"/>
                        <a:pt x="332" y="1208"/>
                      </a:cubicBezTo>
                      <a:cubicBezTo>
                        <a:pt x="348" y="1212"/>
                        <a:pt x="367" y="1217"/>
                        <a:pt x="383" y="1219"/>
                      </a:cubicBezTo>
                      <a:lnTo>
                        <a:pt x="1609" y="1420"/>
                      </a:lnTo>
                      <a:cubicBezTo>
                        <a:pt x="1635" y="1425"/>
                        <a:pt x="1660" y="1427"/>
                        <a:pt x="1684" y="1427"/>
                      </a:cubicBezTo>
                      <a:cubicBezTo>
                        <a:pt x="1912" y="1425"/>
                        <a:pt x="2111" y="1276"/>
                        <a:pt x="2176" y="1058"/>
                      </a:cubicBezTo>
                      <a:lnTo>
                        <a:pt x="2368" y="346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4"/>
                <p:cNvSpPr/>
                <p:nvPr/>
              </p:nvSpPr>
              <p:spPr>
                <a:xfrm>
                  <a:off x="747409" y="2753182"/>
                  <a:ext cx="170072" cy="5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8456" extrusionOk="0">
                      <a:moveTo>
                        <a:pt x="2536" y="0"/>
                      </a:moveTo>
                      <a:cubicBezTo>
                        <a:pt x="2359" y="0"/>
                        <a:pt x="2199" y="118"/>
                        <a:pt x="2151" y="291"/>
                      </a:cubicBezTo>
                      <a:lnTo>
                        <a:pt x="38" y="8007"/>
                      </a:lnTo>
                      <a:cubicBezTo>
                        <a:pt x="33" y="8023"/>
                        <a:pt x="29" y="8040"/>
                        <a:pt x="26" y="8056"/>
                      </a:cubicBezTo>
                      <a:cubicBezTo>
                        <a:pt x="1" y="8229"/>
                        <a:pt x="122" y="8390"/>
                        <a:pt x="295" y="8416"/>
                      </a:cubicBezTo>
                      <a:lnTo>
                        <a:pt x="535" y="8455"/>
                      </a:lnTo>
                      <a:cubicBezTo>
                        <a:pt x="521" y="8453"/>
                        <a:pt x="507" y="8448"/>
                        <a:pt x="493" y="8446"/>
                      </a:cubicBezTo>
                      <a:cubicBezTo>
                        <a:pt x="325" y="8395"/>
                        <a:pt x="227" y="8217"/>
                        <a:pt x="278" y="8047"/>
                      </a:cubicBezTo>
                      <a:lnTo>
                        <a:pt x="2387" y="327"/>
                      </a:lnTo>
                      <a:cubicBezTo>
                        <a:pt x="2439" y="155"/>
                        <a:pt x="2598" y="39"/>
                        <a:pt x="2774" y="39"/>
                      </a:cubicBezTo>
                      <a:cubicBezTo>
                        <a:pt x="2794" y="39"/>
                        <a:pt x="2814" y="41"/>
                        <a:pt x="2835" y="44"/>
                      </a:cubicBezTo>
                      <a:lnTo>
                        <a:pt x="2592" y="4"/>
                      </a:lnTo>
                      <a:cubicBezTo>
                        <a:pt x="2573" y="2"/>
                        <a:pt x="2554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4"/>
                <p:cNvSpPr/>
                <p:nvPr/>
              </p:nvSpPr>
              <p:spPr>
                <a:xfrm>
                  <a:off x="748849" y="2753122"/>
                  <a:ext cx="168632" cy="50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8454" extrusionOk="0">
                      <a:moveTo>
                        <a:pt x="2514" y="1"/>
                      </a:moveTo>
                      <a:cubicBezTo>
                        <a:pt x="2335" y="1"/>
                        <a:pt x="2176" y="120"/>
                        <a:pt x="2127" y="292"/>
                      </a:cubicBezTo>
                      <a:lnTo>
                        <a:pt x="14" y="8008"/>
                      </a:lnTo>
                      <a:cubicBezTo>
                        <a:pt x="9" y="8024"/>
                        <a:pt x="5" y="8041"/>
                        <a:pt x="2" y="8057"/>
                      </a:cubicBezTo>
                      <a:cubicBezTo>
                        <a:pt x="0" y="8071"/>
                        <a:pt x="0" y="8087"/>
                        <a:pt x="0" y="8104"/>
                      </a:cubicBezTo>
                      <a:cubicBezTo>
                        <a:pt x="0" y="8260"/>
                        <a:pt x="114" y="8393"/>
                        <a:pt x="271" y="8417"/>
                      </a:cubicBezTo>
                      <a:lnTo>
                        <a:pt x="507" y="8454"/>
                      </a:lnTo>
                      <a:cubicBezTo>
                        <a:pt x="495" y="8452"/>
                        <a:pt x="481" y="8449"/>
                        <a:pt x="469" y="8445"/>
                      </a:cubicBezTo>
                      <a:cubicBezTo>
                        <a:pt x="299" y="8396"/>
                        <a:pt x="203" y="8216"/>
                        <a:pt x="254" y="8048"/>
                      </a:cubicBezTo>
                      <a:lnTo>
                        <a:pt x="2363" y="328"/>
                      </a:lnTo>
                      <a:cubicBezTo>
                        <a:pt x="2414" y="157"/>
                        <a:pt x="2573" y="40"/>
                        <a:pt x="2750" y="40"/>
                      </a:cubicBezTo>
                      <a:cubicBezTo>
                        <a:pt x="2771" y="40"/>
                        <a:pt x="2792" y="43"/>
                        <a:pt x="2811" y="45"/>
                      </a:cubicBezTo>
                      <a:lnTo>
                        <a:pt x="2638" y="15"/>
                      </a:lnTo>
                      <a:lnTo>
                        <a:pt x="2568" y="5"/>
                      </a:lnTo>
                      <a:cubicBezTo>
                        <a:pt x="2549" y="1"/>
                        <a:pt x="2531" y="1"/>
                        <a:pt x="25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4"/>
                <p:cNvSpPr/>
                <p:nvPr/>
              </p:nvSpPr>
              <p:spPr>
                <a:xfrm>
                  <a:off x="418425" y="2400802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4"/>
                <p:cNvSpPr/>
                <p:nvPr/>
              </p:nvSpPr>
              <p:spPr>
                <a:xfrm>
                  <a:off x="681481" y="2994881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4"/>
                <p:cNvSpPr/>
                <p:nvPr/>
              </p:nvSpPr>
              <p:spPr>
                <a:xfrm>
                  <a:off x="803560" y="2999200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4"/>
                <p:cNvSpPr/>
                <p:nvPr/>
              </p:nvSpPr>
              <p:spPr>
                <a:xfrm>
                  <a:off x="428143" y="2219573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4"/>
                <p:cNvSpPr/>
                <p:nvPr/>
              </p:nvSpPr>
              <p:spPr>
                <a:xfrm>
                  <a:off x="796421" y="1930242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4"/>
                <p:cNvSpPr/>
                <p:nvPr/>
              </p:nvSpPr>
              <p:spPr>
                <a:xfrm>
                  <a:off x="866729" y="1969596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4"/>
                <p:cNvSpPr/>
                <p:nvPr/>
              </p:nvSpPr>
              <p:spPr>
                <a:xfrm>
                  <a:off x="836794" y="1944340"/>
                  <a:ext cx="136597" cy="18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304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3" y="792"/>
                        <a:pt x="215" y="1572"/>
                        <a:pt x="565" y="2286"/>
                      </a:cubicBezTo>
                      <a:cubicBezTo>
                        <a:pt x="808" y="2774"/>
                        <a:pt x="1476" y="2994"/>
                        <a:pt x="2150" y="3045"/>
                      </a:cubicBezTo>
                      <a:cubicBezTo>
                        <a:pt x="2132" y="2665"/>
                        <a:pt x="2174" y="2284"/>
                        <a:pt x="2276" y="1918"/>
                      </a:cubicBezTo>
                      <a:lnTo>
                        <a:pt x="502" y="42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4"/>
                <p:cNvSpPr/>
                <p:nvPr/>
              </p:nvSpPr>
              <p:spPr>
                <a:xfrm>
                  <a:off x="672482" y="1599939"/>
                  <a:ext cx="425689" cy="50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4"/>
                <p:cNvSpPr/>
                <p:nvPr/>
              </p:nvSpPr>
              <p:spPr>
                <a:xfrm>
                  <a:off x="606253" y="1519553"/>
                  <a:ext cx="506316" cy="36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4"/>
                <p:cNvSpPr/>
                <p:nvPr/>
              </p:nvSpPr>
              <p:spPr>
                <a:xfrm>
                  <a:off x="660304" y="1843917"/>
                  <a:ext cx="102703" cy="121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4"/>
                <p:cNvSpPr/>
                <p:nvPr/>
              </p:nvSpPr>
              <p:spPr>
                <a:xfrm>
                  <a:off x="888986" y="1802104"/>
                  <a:ext cx="29755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4"/>
                <p:cNvSpPr/>
                <p:nvPr/>
              </p:nvSpPr>
              <p:spPr>
                <a:xfrm>
                  <a:off x="1008485" y="1771929"/>
                  <a:ext cx="29995" cy="3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4"/>
                <p:cNvSpPr/>
                <p:nvPr/>
              </p:nvSpPr>
              <p:spPr>
                <a:xfrm>
                  <a:off x="1016164" y="1760651"/>
                  <a:ext cx="23756" cy="1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264" extrusionOk="0">
                      <a:moveTo>
                        <a:pt x="395" y="0"/>
                      </a:moveTo>
                      <a:lnTo>
                        <a:pt x="1" y="224"/>
                      </a:lnTo>
                      <a:cubicBezTo>
                        <a:pt x="45" y="252"/>
                        <a:pt x="85" y="264"/>
                        <a:pt x="122" y="264"/>
                      </a:cubicBezTo>
                      <a:cubicBezTo>
                        <a:pt x="299" y="264"/>
                        <a:pt x="39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4"/>
                <p:cNvSpPr/>
                <p:nvPr/>
              </p:nvSpPr>
              <p:spPr>
                <a:xfrm>
                  <a:off x="984669" y="1820581"/>
                  <a:ext cx="53691" cy="74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8A2F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4"/>
                <p:cNvSpPr/>
                <p:nvPr/>
              </p:nvSpPr>
              <p:spPr>
                <a:xfrm>
                  <a:off x="890005" y="1915965"/>
                  <a:ext cx="86985" cy="2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4"/>
                <p:cNvSpPr/>
                <p:nvPr/>
              </p:nvSpPr>
              <p:spPr>
                <a:xfrm>
                  <a:off x="843693" y="1743614"/>
                  <a:ext cx="54171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4"/>
                <p:cNvSpPr/>
                <p:nvPr/>
              </p:nvSpPr>
              <p:spPr>
                <a:xfrm>
                  <a:off x="985509" y="1715599"/>
                  <a:ext cx="6293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4"/>
                <p:cNvSpPr/>
                <p:nvPr/>
              </p:nvSpPr>
              <p:spPr>
                <a:xfrm>
                  <a:off x="896424" y="1788907"/>
                  <a:ext cx="23876" cy="1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" h="265" extrusionOk="0">
                      <a:moveTo>
                        <a:pt x="397" y="1"/>
                      </a:moveTo>
                      <a:lnTo>
                        <a:pt x="1" y="225"/>
                      </a:lnTo>
                      <a:cubicBezTo>
                        <a:pt x="45" y="253"/>
                        <a:pt x="86" y="264"/>
                        <a:pt x="123" y="264"/>
                      </a:cubicBezTo>
                      <a:cubicBezTo>
                        <a:pt x="302" y="264"/>
                        <a:pt x="397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4" name="Google Shape;2144;p44"/>
          <p:cNvGrpSpPr/>
          <p:nvPr/>
        </p:nvGrpSpPr>
        <p:grpSpPr>
          <a:xfrm>
            <a:off x="7542536" y="1104404"/>
            <a:ext cx="429035" cy="363125"/>
            <a:chOff x="1405632" y="2264654"/>
            <a:chExt cx="358455" cy="303388"/>
          </a:xfrm>
        </p:grpSpPr>
        <p:sp>
          <p:nvSpPr>
            <p:cNvPr id="2145" name="Google Shape;2145;p44"/>
            <p:cNvSpPr/>
            <p:nvPr/>
          </p:nvSpPr>
          <p:spPr>
            <a:xfrm>
              <a:off x="1405632" y="2318855"/>
              <a:ext cx="358455" cy="249186"/>
            </a:xfrm>
            <a:custGeom>
              <a:avLst/>
              <a:gdLst/>
              <a:ahLst/>
              <a:cxnLst/>
              <a:rect l="l" t="t" r="r" b="b"/>
              <a:pathLst>
                <a:path w="16163" h="11236" extrusionOk="0">
                  <a:moveTo>
                    <a:pt x="5641" y="475"/>
                  </a:moveTo>
                  <a:cubicBezTo>
                    <a:pt x="5660" y="475"/>
                    <a:pt x="5679" y="477"/>
                    <a:pt x="5698" y="482"/>
                  </a:cubicBezTo>
                  <a:cubicBezTo>
                    <a:pt x="5816" y="512"/>
                    <a:pt x="5897" y="616"/>
                    <a:pt x="5897" y="737"/>
                  </a:cubicBezTo>
                  <a:lnTo>
                    <a:pt x="5897" y="983"/>
                  </a:lnTo>
                  <a:lnTo>
                    <a:pt x="5392" y="983"/>
                  </a:lnTo>
                  <a:lnTo>
                    <a:pt x="5392" y="731"/>
                  </a:lnTo>
                  <a:cubicBezTo>
                    <a:pt x="5392" y="586"/>
                    <a:pt x="5506" y="475"/>
                    <a:pt x="5641" y="475"/>
                  </a:cubicBezTo>
                  <a:close/>
                  <a:moveTo>
                    <a:pt x="5897" y="2414"/>
                  </a:moveTo>
                  <a:lnTo>
                    <a:pt x="5897" y="4894"/>
                  </a:lnTo>
                  <a:lnTo>
                    <a:pt x="2481" y="4894"/>
                  </a:lnTo>
                  <a:lnTo>
                    <a:pt x="3383" y="2414"/>
                  </a:lnTo>
                  <a:close/>
                  <a:moveTo>
                    <a:pt x="6863" y="1444"/>
                  </a:moveTo>
                  <a:lnTo>
                    <a:pt x="6863" y="5864"/>
                  </a:lnTo>
                  <a:lnTo>
                    <a:pt x="1538" y="5864"/>
                  </a:lnTo>
                  <a:lnTo>
                    <a:pt x="2245" y="5359"/>
                  </a:lnTo>
                  <a:lnTo>
                    <a:pt x="6122" y="5359"/>
                  </a:lnTo>
                  <a:cubicBezTo>
                    <a:pt x="6254" y="5359"/>
                    <a:pt x="6358" y="5251"/>
                    <a:pt x="6358" y="5120"/>
                  </a:cubicBezTo>
                  <a:lnTo>
                    <a:pt x="6358" y="2185"/>
                  </a:lnTo>
                  <a:cubicBezTo>
                    <a:pt x="6358" y="2053"/>
                    <a:pt x="6254" y="1949"/>
                    <a:pt x="6122" y="1949"/>
                  </a:cubicBezTo>
                  <a:lnTo>
                    <a:pt x="3571" y="1949"/>
                  </a:lnTo>
                  <a:cubicBezTo>
                    <a:pt x="3676" y="1683"/>
                    <a:pt x="3911" y="1444"/>
                    <a:pt x="4221" y="1444"/>
                  </a:cubicBezTo>
                  <a:close/>
                  <a:moveTo>
                    <a:pt x="6863" y="6325"/>
                  </a:moveTo>
                  <a:lnTo>
                    <a:pt x="6863" y="6829"/>
                  </a:lnTo>
                  <a:lnTo>
                    <a:pt x="993" y="6829"/>
                  </a:lnTo>
                  <a:cubicBezTo>
                    <a:pt x="983" y="6671"/>
                    <a:pt x="993" y="6463"/>
                    <a:pt x="1050" y="6325"/>
                  </a:cubicBezTo>
                  <a:close/>
                  <a:moveTo>
                    <a:pt x="15698" y="6325"/>
                  </a:moveTo>
                  <a:lnTo>
                    <a:pt x="15698" y="6829"/>
                  </a:lnTo>
                  <a:lnTo>
                    <a:pt x="7368" y="6829"/>
                  </a:lnTo>
                  <a:lnTo>
                    <a:pt x="7368" y="6325"/>
                  </a:lnTo>
                  <a:close/>
                  <a:moveTo>
                    <a:pt x="6863" y="7334"/>
                  </a:moveTo>
                  <a:lnTo>
                    <a:pt x="6863" y="8809"/>
                  </a:lnTo>
                  <a:lnTo>
                    <a:pt x="5207" y="8809"/>
                  </a:lnTo>
                  <a:cubicBezTo>
                    <a:pt x="4894" y="8174"/>
                    <a:pt x="4285" y="7857"/>
                    <a:pt x="3676" y="7857"/>
                  </a:cubicBezTo>
                  <a:cubicBezTo>
                    <a:pt x="3066" y="7857"/>
                    <a:pt x="2457" y="8174"/>
                    <a:pt x="2144" y="8809"/>
                  </a:cubicBezTo>
                  <a:lnTo>
                    <a:pt x="973" y="8809"/>
                  </a:lnTo>
                  <a:lnTo>
                    <a:pt x="973" y="7334"/>
                  </a:lnTo>
                  <a:close/>
                  <a:moveTo>
                    <a:pt x="15698" y="7334"/>
                  </a:moveTo>
                  <a:lnTo>
                    <a:pt x="15698" y="8809"/>
                  </a:lnTo>
                  <a:lnTo>
                    <a:pt x="14103" y="8809"/>
                  </a:lnTo>
                  <a:cubicBezTo>
                    <a:pt x="13790" y="8174"/>
                    <a:pt x="13181" y="7857"/>
                    <a:pt x="12573" y="7857"/>
                  </a:cubicBezTo>
                  <a:cubicBezTo>
                    <a:pt x="11965" y="7857"/>
                    <a:pt x="11356" y="8174"/>
                    <a:pt x="11043" y="8809"/>
                  </a:cubicBezTo>
                  <a:lnTo>
                    <a:pt x="7368" y="8809"/>
                  </a:lnTo>
                  <a:lnTo>
                    <a:pt x="7368" y="7334"/>
                  </a:lnTo>
                  <a:close/>
                  <a:moveTo>
                    <a:pt x="2026" y="9270"/>
                  </a:moveTo>
                  <a:cubicBezTo>
                    <a:pt x="1996" y="9451"/>
                    <a:pt x="1993" y="9637"/>
                    <a:pt x="2023" y="9818"/>
                  </a:cubicBezTo>
                  <a:lnTo>
                    <a:pt x="468" y="9818"/>
                  </a:lnTo>
                  <a:lnTo>
                    <a:pt x="468" y="9270"/>
                  </a:lnTo>
                  <a:close/>
                  <a:moveTo>
                    <a:pt x="15701" y="9270"/>
                  </a:moveTo>
                  <a:lnTo>
                    <a:pt x="15698" y="9818"/>
                  </a:lnTo>
                  <a:lnTo>
                    <a:pt x="14210" y="9818"/>
                  </a:lnTo>
                  <a:cubicBezTo>
                    <a:pt x="14237" y="9637"/>
                    <a:pt x="14237" y="9451"/>
                    <a:pt x="14207" y="9270"/>
                  </a:cubicBezTo>
                  <a:close/>
                  <a:moveTo>
                    <a:pt x="3665" y="8306"/>
                  </a:moveTo>
                  <a:cubicBezTo>
                    <a:pt x="4299" y="8306"/>
                    <a:pt x="4907" y="8798"/>
                    <a:pt x="4907" y="9542"/>
                  </a:cubicBezTo>
                  <a:cubicBezTo>
                    <a:pt x="4904" y="10222"/>
                    <a:pt x="4355" y="10774"/>
                    <a:pt x="3672" y="10774"/>
                  </a:cubicBezTo>
                  <a:cubicBezTo>
                    <a:pt x="2575" y="10774"/>
                    <a:pt x="2023" y="9445"/>
                    <a:pt x="2800" y="8671"/>
                  </a:cubicBezTo>
                  <a:cubicBezTo>
                    <a:pt x="3052" y="8419"/>
                    <a:pt x="3362" y="8306"/>
                    <a:pt x="3665" y="8306"/>
                  </a:cubicBezTo>
                  <a:close/>
                  <a:moveTo>
                    <a:pt x="12547" y="8306"/>
                  </a:moveTo>
                  <a:cubicBezTo>
                    <a:pt x="13182" y="8306"/>
                    <a:pt x="13790" y="8798"/>
                    <a:pt x="13790" y="9542"/>
                  </a:cubicBezTo>
                  <a:cubicBezTo>
                    <a:pt x="13790" y="10222"/>
                    <a:pt x="13238" y="10774"/>
                    <a:pt x="12558" y="10774"/>
                  </a:cubicBezTo>
                  <a:cubicBezTo>
                    <a:pt x="11457" y="10774"/>
                    <a:pt x="10905" y="9448"/>
                    <a:pt x="11683" y="8671"/>
                  </a:cubicBezTo>
                  <a:cubicBezTo>
                    <a:pt x="11934" y="8419"/>
                    <a:pt x="12244" y="8306"/>
                    <a:pt x="12547" y="8306"/>
                  </a:cubicBezTo>
                  <a:close/>
                  <a:moveTo>
                    <a:pt x="5620" y="1"/>
                  </a:moveTo>
                  <a:cubicBezTo>
                    <a:pt x="5228" y="1"/>
                    <a:pt x="4890" y="317"/>
                    <a:pt x="4887" y="727"/>
                  </a:cubicBezTo>
                  <a:lnTo>
                    <a:pt x="4887" y="980"/>
                  </a:lnTo>
                  <a:lnTo>
                    <a:pt x="4214" y="980"/>
                  </a:lnTo>
                  <a:cubicBezTo>
                    <a:pt x="4214" y="980"/>
                    <a:pt x="3302" y="1286"/>
                    <a:pt x="3134" y="1744"/>
                  </a:cubicBezTo>
                  <a:lnTo>
                    <a:pt x="1959" y="4978"/>
                  </a:lnTo>
                  <a:lnTo>
                    <a:pt x="1006" y="5635"/>
                  </a:lnTo>
                  <a:cubicBezTo>
                    <a:pt x="683" y="5857"/>
                    <a:pt x="498" y="6227"/>
                    <a:pt x="512" y="6617"/>
                  </a:cubicBezTo>
                  <a:lnTo>
                    <a:pt x="512" y="8805"/>
                  </a:lnTo>
                  <a:lnTo>
                    <a:pt x="242" y="8805"/>
                  </a:lnTo>
                  <a:cubicBezTo>
                    <a:pt x="235" y="8804"/>
                    <a:pt x="228" y="8804"/>
                    <a:pt x="220" y="8804"/>
                  </a:cubicBezTo>
                  <a:cubicBezTo>
                    <a:pt x="102" y="8804"/>
                    <a:pt x="0" y="8904"/>
                    <a:pt x="7" y="9027"/>
                  </a:cubicBezTo>
                  <a:lnTo>
                    <a:pt x="7" y="10044"/>
                  </a:lnTo>
                  <a:cubicBezTo>
                    <a:pt x="3" y="10175"/>
                    <a:pt x="111" y="10279"/>
                    <a:pt x="242" y="10279"/>
                  </a:cubicBezTo>
                  <a:lnTo>
                    <a:pt x="2131" y="10279"/>
                  </a:lnTo>
                  <a:cubicBezTo>
                    <a:pt x="2420" y="10865"/>
                    <a:pt x="3019" y="11235"/>
                    <a:pt x="3672" y="11235"/>
                  </a:cubicBezTo>
                  <a:cubicBezTo>
                    <a:pt x="4328" y="11235"/>
                    <a:pt x="4924" y="10865"/>
                    <a:pt x="5217" y="10279"/>
                  </a:cubicBezTo>
                  <a:lnTo>
                    <a:pt x="6580" y="10279"/>
                  </a:lnTo>
                  <a:cubicBezTo>
                    <a:pt x="6583" y="10279"/>
                    <a:pt x="6585" y="10279"/>
                    <a:pt x="6587" y="10279"/>
                  </a:cubicBezTo>
                  <a:cubicBezTo>
                    <a:pt x="6699" y="10279"/>
                    <a:pt x="6796" y="10203"/>
                    <a:pt x="6819" y="10094"/>
                  </a:cubicBezTo>
                  <a:cubicBezTo>
                    <a:pt x="6849" y="9951"/>
                    <a:pt x="6738" y="9818"/>
                    <a:pt x="6592" y="9818"/>
                  </a:cubicBezTo>
                  <a:cubicBezTo>
                    <a:pt x="6591" y="9818"/>
                    <a:pt x="6589" y="9818"/>
                    <a:pt x="6587" y="9818"/>
                  </a:cubicBezTo>
                  <a:lnTo>
                    <a:pt x="5362" y="9818"/>
                  </a:lnTo>
                  <a:cubicBezTo>
                    <a:pt x="5389" y="9637"/>
                    <a:pt x="5385" y="9451"/>
                    <a:pt x="5358" y="9270"/>
                  </a:cubicBezTo>
                  <a:lnTo>
                    <a:pt x="10872" y="9270"/>
                  </a:lnTo>
                  <a:cubicBezTo>
                    <a:pt x="10845" y="9451"/>
                    <a:pt x="10841" y="9637"/>
                    <a:pt x="10868" y="9818"/>
                  </a:cubicBezTo>
                  <a:lnTo>
                    <a:pt x="7627" y="9818"/>
                  </a:lnTo>
                  <a:cubicBezTo>
                    <a:pt x="7625" y="9818"/>
                    <a:pt x="7622" y="9818"/>
                    <a:pt x="7620" y="9818"/>
                  </a:cubicBezTo>
                  <a:cubicBezTo>
                    <a:pt x="7508" y="9818"/>
                    <a:pt x="7411" y="9895"/>
                    <a:pt x="7388" y="10000"/>
                  </a:cubicBezTo>
                  <a:cubicBezTo>
                    <a:pt x="7358" y="10146"/>
                    <a:pt x="7469" y="10279"/>
                    <a:pt x="7615" y="10279"/>
                  </a:cubicBezTo>
                  <a:cubicBezTo>
                    <a:pt x="7617" y="10279"/>
                    <a:pt x="7618" y="10279"/>
                    <a:pt x="7620" y="10279"/>
                  </a:cubicBezTo>
                  <a:lnTo>
                    <a:pt x="11013" y="10279"/>
                  </a:lnTo>
                  <a:cubicBezTo>
                    <a:pt x="11306" y="10865"/>
                    <a:pt x="11901" y="11235"/>
                    <a:pt x="12558" y="11235"/>
                  </a:cubicBezTo>
                  <a:cubicBezTo>
                    <a:pt x="13211" y="11235"/>
                    <a:pt x="13810" y="10865"/>
                    <a:pt x="14103" y="10279"/>
                  </a:cubicBezTo>
                  <a:lnTo>
                    <a:pt x="15927" y="10279"/>
                  </a:lnTo>
                  <a:cubicBezTo>
                    <a:pt x="16055" y="10279"/>
                    <a:pt x="16162" y="10172"/>
                    <a:pt x="16162" y="10044"/>
                  </a:cubicBezTo>
                  <a:lnTo>
                    <a:pt x="16162" y="707"/>
                  </a:lnTo>
                  <a:cubicBezTo>
                    <a:pt x="16162" y="323"/>
                    <a:pt x="15849" y="14"/>
                    <a:pt x="15469" y="14"/>
                  </a:cubicBezTo>
                  <a:lnTo>
                    <a:pt x="13631" y="14"/>
                  </a:lnTo>
                  <a:cubicBezTo>
                    <a:pt x="13629" y="14"/>
                    <a:pt x="13627" y="14"/>
                    <a:pt x="13625" y="14"/>
                  </a:cubicBezTo>
                  <a:cubicBezTo>
                    <a:pt x="13507" y="14"/>
                    <a:pt x="13406" y="104"/>
                    <a:pt x="13389" y="226"/>
                  </a:cubicBezTo>
                  <a:cubicBezTo>
                    <a:pt x="13379" y="361"/>
                    <a:pt x="13483" y="475"/>
                    <a:pt x="13621" y="478"/>
                  </a:cubicBezTo>
                  <a:lnTo>
                    <a:pt x="15462" y="478"/>
                  </a:lnTo>
                  <a:cubicBezTo>
                    <a:pt x="15464" y="478"/>
                    <a:pt x="15466" y="478"/>
                    <a:pt x="15468" y="478"/>
                  </a:cubicBezTo>
                  <a:cubicBezTo>
                    <a:pt x="15597" y="478"/>
                    <a:pt x="15698" y="585"/>
                    <a:pt x="15698" y="714"/>
                  </a:cubicBezTo>
                  <a:lnTo>
                    <a:pt x="15698" y="5864"/>
                  </a:lnTo>
                  <a:lnTo>
                    <a:pt x="15193" y="5864"/>
                  </a:lnTo>
                  <a:lnTo>
                    <a:pt x="15193" y="1219"/>
                  </a:lnTo>
                  <a:cubicBezTo>
                    <a:pt x="15193" y="1090"/>
                    <a:pt x="15092" y="983"/>
                    <a:pt x="14964" y="983"/>
                  </a:cubicBezTo>
                  <a:cubicBezTo>
                    <a:pt x="14962" y="983"/>
                    <a:pt x="14960" y="983"/>
                    <a:pt x="14958" y="983"/>
                  </a:cubicBezTo>
                  <a:lnTo>
                    <a:pt x="8112" y="983"/>
                  </a:lnTo>
                  <a:cubicBezTo>
                    <a:pt x="7980" y="983"/>
                    <a:pt x="7876" y="1088"/>
                    <a:pt x="7876" y="1215"/>
                  </a:cubicBezTo>
                  <a:lnTo>
                    <a:pt x="7876" y="4618"/>
                  </a:lnTo>
                  <a:cubicBezTo>
                    <a:pt x="7873" y="4729"/>
                    <a:pt x="7950" y="4830"/>
                    <a:pt x="8061" y="4857"/>
                  </a:cubicBezTo>
                  <a:cubicBezTo>
                    <a:pt x="8076" y="4860"/>
                    <a:pt x="8090" y="4861"/>
                    <a:pt x="8105" y="4861"/>
                  </a:cubicBezTo>
                  <a:cubicBezTo>
                    <a:pt x="8232" y="4861"/>
                    <a:pt x="8340" y="4758"/>
                    <a:pt x="8337" y="4625"/>
                  </a:cubicBezTo>
                  <a:lnTo>
                    <a:pt x="8337" y="1444"/>
                  </a:lnTo>
                  <a:lnTo>
                    <a:pt x="14732" y="1444"/>
                  </a:lnTo>
                  <a:lnTo>
                    <a:pt x="14732" y="5864"/>
                  </a:lnTo>
                  <a:lnTo>
                    <a:pt x="8337" y="5864"/>
                  </a:lnTo>
                  <a:lnTo>
                    <a:pt x="8337" y="5662"/>
                  </a:lnTo>
                  <a:cubicBezTo>
                    <a:pt x="8340" y="5537"/>
                    <a:pt x="8250" y="5433"/>
                    <a:pt x="8128" y="5416"/>
                  </a:cubicBezTo>
                  <a:cubicBezTo>
                    <a:pt x="8122" y="5415"/>
                    <a:pt x="8116" y="5415"/>
                    <a:pt x="8111" y="5415"/>
                  </a:cubicBezTo>
                  <a:cubicBezTo>
                    <a:pt x="7980" y="5415"/>
                    <a:pt x="7873" y="5519"/>
                    <a:pt x="7876" y="5651"/>
                  </a:cubicBezTo>
                  <a:lnTo>
                    <a:pt x="7876" y="5864"/>
                  </a:lnTo>
                  <a:lnTo>
                    <a:pt x="7327" y="5864"/>
                  </a:lnTo>
                  <a:lnTo>
                    <a:pt x="7327" y="711"/>
                  </a:lnTo>
                  <a:cubicBezTo>
                    <a:pt x="7327" y="583"/>
                    <a:pt x="7432" y="478"/>
                    <a:pt x="7563" y="478"/>
                  </a:cubicBezTo>
                  <a:lnTo>
                    <a:pt x="12393" y="478"/>
                  </a:lnTo>
                  <a:cubicBezTo>
                    <a:pt x="12514" y="478"/>
                    <a:pt x="12618" y="387"/>
                    <a:pt x="12635" y="266"/>
                  </a:cubicBezTo>
                  <a:cubicBezTo>
                    <a:pt x="12645" y="132"/>
                    <a:pt x="12541" y="14"/>
                    <a:pt x="12403" y="14"/>
                  </a:cubicBezTo>
                  <a:lnTo>
                    <a:pt x="7573" y="14"/>
                  </a:lnTo>
                  <a:cubicBezTo>
                    <a:pt x="7183" y="14"/>
                    <a:pt x="6863" y="330"/>
                    <a:pt x="6863" y="724"/>
                  </a:cubicBezTo>
                  <a:lnTo>
                    <a:pt x="6863" y="983"/>
                  </a:lnTo>
                  <a:lnTo>
                    <a:pt x="6358" y="983"/>
                  </a:lnTo>
                  <a:lnTo>
                    <a:pt x="6358" y="744"/>
                  </a:lnTo>
                  <a:cubicBezTo>
                    <a:pt x="6358" y="418"/>
                    <a:pt x="6099" y="81"/>
                    <a:pt x="5776" y="17"/>
                  </a:cubicBezTo>
                  <a:cubicBezTo>
                    <a:pt x="5723" y="6"/>
                    <a:pt x="5671" y="1"/>
                    <a:pt x="5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623127" y="2362079"/>
              <a:ext cx="75647" cy="75625"/>
            </a:xfrm>
            <a:custGeom>
              <a:avLst/>
              <a:gdLst/>
              <a:ahLst/>
              <a:cxnLst/>
              <a:rect l="l" t="t" r="r" b="b"/>
              <a:pathLst>
                <a:path w="3411" h="3410" extrusionOk="0">
                  <a:moveTo>
                    <a:pt x="1980" y="505"/>
                  </a:moveTo>
                  <a:lnTo>
                    <a:pt x="1980" y="1235"/>
                  </a:lnTo>
                  <a:cubicBezTo>
                    <a:pt x="1980" y="1367"/>
                    <a:pt x="2084" y="1471"/>
                    <a:pt x="2216" y="1474"/>
                  </a:cubicBezTo>
                  <a:lnTo>
                    <a:pt x="2946" y="1474"/>
                  </a:lnTo>
                  <a:lnTo>
                    <a:pt x="2946" y="1979"/>
                  </a:lnTo>
                  <a:lnTo>
                    <a:pt x="2216" y="1979"/>
                  </a:lnTo>
                  <a:cubicBezTo>
                    <a:pt x="2084" y="1979"/>
                    <a:pt x="1980" y="2084"/>
                    <a:pt x="1980" y="2215"/>
                  </a:cubicBezTo>
                  <a:lnTo>
                    <a:pt x="1980" y="2945"/>
                  </a:lnTo>
                  <a:lnTo>
                    <a:pt x="1431" y="2945"/>
                  </a:lnTo>
                  <a:lnTo>
                    <a:pt x="1431" y="2215"/>
                  </a:lnTo>
                  <a:cubicBezTo>
                    <a:pt x="1431" y="2086"/>
                    <a:pt x="1330" y="1979"/>
                    <a:pt x="1202" y="1979"/>
                  </a:cubicBezTo>
                  <a:cubicBezTo>
                    <a:pt x="1200" y="1979"/>
                    <a:pt x="1198" y="1979"/>
                    <a:pt x="1196" y="1979"/>
                  </a:cubicBezTo>
                  <a:lnTo>
                    <a:pt x="465" y="1979"/>
                  </a:lnTo>
                  <a:lnTo>
                    <a:pt x="465" y="1474"/>
                  </a:lnTo>
                  <a:lnTo>
                    <a:pt x="1196" y="1474"/>
                  </a:lnTo>
                  <a:cubicBezTo>
                    <a:pt x="1327" y="1474"/>
                    <a:pt x="1431" y="1367"/>
                    <a:pt x="1431" y="1235"/>
                  </a:cubicBezTo>
                  <a:lnTo>
                    <a:pt x="1431" y="505"/>
                  </a:lnTo>
                  <a:close/>
                  <a:moveTo>
                    <a:pt x="1206" y="0"/>
                  </a:moveTo>
                  <a:cubicBezTo>
                    <a:pt x="1075" y="0"/>
                    <a:pt x="970" y="104"/>
                    <a:pt x="970" y="236"/>
                  </a:cubicBezTo>
                  <a:lnTo>
                    <a:pt x="970" y="969"/>
                  </a:lnTo>
                  <a:lnTo>
                    <a:pt x="240" y="969"/>
                  </a:lnTo>
                  <a:cubicBezTo>
                    <a:pt x="109" y="969"/>
                    <a:pt x="1" y="1074"/>
                    <a:pt x="1" y="1205"/>
                  </a:cubicBezTo>
                  <a:lnTo>
                    <a:pt x="1" y="2205"/>
                  </a:lnTo>
                  <a:cubicBezTo>
                    <a:pt x="1" y="2333"/>
                    <a:pt x="109" y="2440"/>
                    <a:pt x="240" y="2440"/>
                  </a:cubicBezTo>
                  <a:lnTo>
                    <a:pt x="970" y="2440"/>
                  </a:lnTo>
                  <a:lnTo>
                    <a:pt x="970" y="3171"/>
                  </a:lnTo>
                  <a:cubicBezTo>
                    <a:pt x="970" y="3302"/>
                    <a:pt x="1075" y="3406"/>
                    <a:pt x="1206" y="3410"/>
                  </a:cubicBezTo>
                  <a:lnTo>
                    <a:pt x="2206" y="3410"/>
                  </a:lnTo>
                  <a:cubicBezTo>
                    <a:pt x="2337" y="3410"/>
                    <a:pt x="2441" y="3302"/>
                    <a:pt x="2441" y="3171"/>
                  </a:cubicBezTo>
                  <a:lnTo>
                    <a:pt x="2441" y="2440"/>
                  </a:lnTo>
                  <a:lnTo>
                    <a:pt x="3171" y="2440"/>
                  </a:lnTo>
                  <a:cubicBezTo>
                    <a:pt x="3303" y="2440"/>
                    <a:pt x="3410" y="2333"/>
                    <a:pt x="3410" y="2205"/>
                  </a:cubicBezTo>
                  <a:lnTo>
                    <a:pt x="3410" y="1205"/>
                  </a:lnTo>
                  <a:cubicBezTo>
                    <a:pt x="3410" y="1076"/>
                    <a:pt x="3306" y="969"/>
                    <a:pt x="3177" y="969"/>
                  </a:cubicBezTo>
                  <a:cubicBezTo>
                    <a:pt x="3175" y="969"/>
                    <a:pt x="3173" y="969"/>
                    <a:pt x="3171" y="969"/>
                  </a:cubicBezTo>
                  <a:lnTo>
                    <a:pt x="2441" y="969"/>
                  </a:lnTo>
                  <a:lnTo>
                    <a:pt x="2441" y="232"/>
                  </a:lnTo>
                  <a:cubicBezTo>
                    <a:pt x="2441" y="104"/>
                    <a:pt x="2337" y="0"/>
                    <a:pt x="2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525213" y="2264654"/>
              <a:ext cx="10313" cy="31536"/>
            </a:xfrm>
            <a:custGeom>
              <a:avLst/>
              <a:gdLst/>
              <a:ahLst/>
              <a:cxnLst/>
              <a:rect l="l" t="t" r="r" b="b"/>
              <a:pathLst>
                <a:path w="465" h="1422" extrusionOk="0">
                  <a:moveTo>
                    <a:pt x="234" y="0"/>
                  </a:moveTo>
                  <a:cubicBezTo>
                    <a:pt x="104" y="0"/>
                    <a:pt x="0" y="101"/>
                    <a:pt x="0" y="233"/>
                  </a:cubicBezTo>
                  <a:lnTo>
                    <a:pt x="0" y="1192"/>
                  </a:lnTo>
                  <a:cubicBezTo>
                    <a:pt x="0" y="1320"/>
                    <a:pt x="104" y="1421"/>
                    <a:pt x="232" y="1421"/>
                  </a:cubicBezTo>
                  <a:cubicBezTo>
                    <a:pt x="357" y="1421"/>
                    <a:pt x="461" y="1320"/>
                    <a:pt x="461" y="1192"/>
                  </a:cubicBezTo>
                  <a:lnTo>
                    <a:pt x="461" y="243"/>
                  </a:lnTo>
                  <a:cubicBezTo>
                    <a:pt x="465" y="122"/>
                    <a:pt x="374" y="18"/>
                    <a:pt x="252" y="1"/>
                  </a:cubicBezTo>
                  <a:cubicBezTo>
                    <a:pt x="246" y="0"/>
                    <a:pt x="24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1479040" y="2286210"/>
              <a:ext cx="30538" cy="26103"/>
            </a:xfrm>
            <a:custGeom>
              <a:avLst/>
              <a:gdLst/>
              <a:ahLst/>
              <a:cxnLst/>
              <a:rect l="l" t="t" r="r" b="b"/>
              <a:pathLst>
                <a:path w="1377" h="1177" extrusionOk="0">
                  <a:moveTo>
                    <a:pt x="343" y="1"/>
                  </a:moveTo>
                  <a:cubicBezTo>
                    <a:pt x="158" y="1"/>
                    <a:pt x="1" y="239"/>
                    <a:pt x="174" y="412"/>
                  </a:cubicBezTo>
                  <a:lnTo>
                    <a:pt x="867" y="1102"/>
                  </a:lnTo>
                  <a:cubicBezTo>
                    <a:pt x="920" y="1155"/>
                    <a:pt x="978" y="1177"/>
                    <a:pt x="1034" y="1177"/>
                  </a:cubicBezTo>
                  <a:cubicBezTo>
                    <a:pt x="1219" y="1177"/>
                    <a:pt x="1377" y="938"/>
                    <a:pt x="1204" y="766"/>
                  </a:cubicBezTo>
                  <a:lnTo>
                    <a:pt x="510" y="76"/>
                  </a:lnTo>
                  <a:cubicBezTo>
                    <a:pt x="458" y="23"/>
                    <a:pt x="399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551405" y="2286188"/>
              <a:ext cx="29984" cy="26036"/>
            </a:xfrm>
            <a:custGeom>
              <a:avLst/>
              <a:gdLst/>
              <a:ahLst/>
              <a:cxnLst/>
              <a:rect l="l" t="t" r="r" b="b"/>
              <a:pathLst>
                <a:path w="1352" h="1174" extrusionOk="0">
                  <a:moveTo>
                    <a:pt x="1008" y="0"/>
                  </a:moveTo>
                  <a:cubicBezTo>
                    <a:pt x="952" y="0"/>
                    <a:pt x="894" y="22"/>
                    <a:pt x="842" y="73"/>
                  </a:cubicBezTo>
                  <a:lnTo>
                    <a:pt x="149" y="767"/>
                  </a:lnTo>
                  <a:cubicBezTo>
                    <a:pt x="0" y="918"/>
                    <a:pt x="105" y="1170"/>
                    <a:pt x="317" y="1170"/>
                  </a:cubicBezTo>
                  <a:lnTo>
                    <a:pt x="317" y="1174"/>
                  </a:lnTo>
                  <a:cubicBezTo>
                    <a:pt x="381" y="1174"/>
                    <a:pt x="441" y="1150"/>
                    <a:pt x="485" y="1103"/>
                  </a:cubicBezTo>
                  <a:lnTo>
                    <a:pt x="1178" y="410"/>
                  </a:lnTo>
                  <a:cubicBezTo>
                    <a:pt x="1352" y="239"/>
                    <a:pt x="1193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465489" y="2514350"/>
              <a:ext cx="37724" cy="32313"/>
            </a:xfrm>
            <a:custGeom>
              <a:avLst/>
              <a:gdLst/>
              <a:ahLst/>
              <a:cxnLst/>
              <a:rect l="l" t="t" r="r" b="b"/>
              <a:pathLst>
                <a:path w="1701" h="1457" extrusionOk="0">
                  <a:moveTo>
                    <a:pt x="971" y="475"/>
                  </a:moveTo>
                  <a:cubicBezTo>
                    <a:pt x="1101" y="475"/>
                    <a:pt x="1226" y="575"/>
                    <a:pt x="1226" y="727"/>
                  </a:cubicBezTo>
                  <a:cubicBezTo>
                    <a:pt x="1226" y="869"/>
                    <a:pt x="1115" y="980"/>
                    <a:pt x="973" y="980"/>
                  </a:cubicBezTo>
                  <a:cubicBezTo>
                    <a:pt x="748" y="980"/>
                    <a:pt x="637" y="707"/>
                    <a:pt x="795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7" y="0"/>
                    <a:pt x="0" y="785"/>
                    <a:pt x="462" y="1242"/>
                  </a:cubicBezTo>
                  <a:cubicBezTo>
                    <a:pt x="609" y="1390"/>
                    <a:pt x="791" y="1456"/>
                    <a:pt x="969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7"/>
                    <a:pt x="1374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62558" y="2514350"/>
              <a:ext cx="37702" cy="32313"/>
            </a:xfrm>
            <a:custGeom>
              <a:avLst/>
              <a:gdLst/>
              <a:ahLst/>
              <a:cxnLst/>
              <a:rect l="l" t="t" r="r" b="b"/>
              <a:pathLst>
                <a:path w="1700" h="1457" extrusionOk="0">
                  <a:moveTo>
                    <a:pt x="971" y="475"/>
                  </a:moveTo>
                  <a:cubicBezTo>
                    <a:pt x="1101" y="475"/>
                    <a:pt x="1225" y="575"/>
                    <a:pt x="1225" y="727"/>
                  </a:cubicBezTo>
                  <a:cubicBezTo>
                    <a:pt x="1225" y="869"/>
                    <a:pt x="1111" y="980"/>
                    <a:pt x="973" y="980"/>
                  </a:cubicBezTo>
                  <a:cubicBezTo>
                    <a:pt x="747" y="980"/>
                    <a:pt x="633" y="707"/>
                    <a:pt x="794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3" y="0"/>
                    <a:pt x="0" y="785"/>
                    <a:pt x="458" y="1242"/>
                  </a:cubicBezTo>
                  <a:cubicBezTo>
                    <a:pt x="607" y="1390"/>
                    <a:pt x="789" y="1456"/>
                    <a:pt x="967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3"/>
                    <a:pt x="1373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4"/>
          <p:cNvGrpSpPr/>
          <p:nvPr/>
        </p:nvGrpSpPr>
        <p:grpSpPr>
          <a:xfrm>
            <a:off x="7594483" y="3714104"/>
            <a:ext cx="325141" cy="429141"/>
            <a:chOff x="3466188" y="4249030"/>
            <a:chExt cx="271652" cy="358544"/>
          </a:xfrm>
        </p:grpSpPr>
        <p:sp>
          <p:nvSpPr>
            <p:cNvPr id="2153" name="Google Shape;2153;p44"/>
            <p:cNvSpPr/>
            <p:nvPr/>
          </p:nvSpPr>
          <p:spPr>
            <a:xfrm>
              <a:off x="3466188" y="4249030"/>
              <a:ext cx="271652" cy="358544"/>
            </a:xfrm>
            <a:custGeom>
              <a:avLst/>
              <a:gdLst/>
              <a:ahLst/>
              <a:cxnLst/>
              <a:rect l="l" t="t" r="r" b="b"/>
              <a:pathLst>
                <a:path w="12249" h="16167" extrusionOk="0">
                  <a:moveTo>
                    <a:pt x="6122" y="1004"/>
                  </a:moveTo>
                  <a:cubicBezTo>
                    <a:pt x="6109" y="1004"/>
                    <a:pt x="6095" y="1006"/>
                    <a:pt x="6082" y="1009"/>
                  </a:cubicBezTo>
                  <a:lnTo>
                    <a:pt x="1191" y="1823"/>
                  </a:lnTo>
                  <a:cubicBezTo>
                    <a:pt x="1077" y="1844"/>
                    <a:pt x="969" y="2056"/>
                    <a:pt x="969" y="2056"/>
                  </a:cubicBezTo>
                  <a:lnTo>
                    <a:pt x="969" y="9067"/>
                  </a:lnTo>
                  <a:cubicBezTo>
                    <a:pt x="969" y="9067"/>
                    <a:pt x="1215" y="9688"/>
                    <a:pt x="1654" y="10535"/>
                  </a:cubicBezTo>
                  <a:lnTo>
                    <a:pt x="1654" y="10535"/>
                  </a:lnTo>
                  <a:cubicBezTo>
                    <a:pt x="1536" y="10075"/>
                    <a:pt x="1474" y="9586"/>
                    <a:pt x="1474" y="9073"/>
                  </a:cubicBezTo>
                  <a:lnTo>
                    <a:pt x="1474" y="2261"/>
                  </a:lnTo>
                  <a:lnTo>
                    <a:pt x="6122" y="1483"/>
                  </a:lnTo>
                  <a:lnTo>
                    <a:pt x="7903" y="1780"/>
                  </a:lnTo>
                  <a:cubicBezTo>
                    <a:pt x="7915" y="1782"/>
                    <a:pt x="7927" y="1783"/>
                    <a:pt x="7940" y="1783"/>
                  </a:cubicBezTo>
                  <a:cubicBezTo>
                    <a:pt x="8053" y="1783"/>
                    <a:pt x="8154" y="1700"/>
                    <a:pt x="8175" y="1584"/>
                  </a:cubicBezTo>
                  <a:cubicBezTo>
                    <a:pt x="8196" y="1453"/>
                    <a:pt x="8108" y="1332"/>
                    <a:pt x="7980" y="1312"/>
                  </a:cubicBezTo>
                  <a:lnTo>
                    <a:pt x="6163" y="1009"/>
                  </a:lnTo>
                  <a:cubicBezTo>
                    <a:pt x="6149" y="1006"/>
                    <a:pt x="6136" y="1004"/>
                    <a:pt x="6122" y="1004"/>
                  </a:cubicBezTo>
                  <a:close/>
                  <a:moveTo>
                    <a:pt x="1654" y="10535"/>
                  </a:moveTo>
                  <a:lnTo>
                    <a:pt x="1654" y="10535"/>
                  </a:lnTo>
                  <a:cubicBezTo>
                    <a:pt x="1969" y="11768"/>
                    <a:pt x="2682" y="12799"/>
                    <a:pt x="3664" y="13543"/>
                  </a:cubicBezTo>
                  <a:lnTo>
                    <a:pt x="3664" y="13543"/>
                  </a:lnTo>
                  <a:cubicBezTo>
                    <a:pt x="2814" y="12604"/>
                    <a:pt x="2123" y="11440"/>
                    <a:pt x="1654" y="10535"/>
                  </a:cubicBezTo>
                  <a:close/>
                  <a:moveTo>
                    <a:pt x="6122" y="0"/>
                  </a:moveTo>
                  <a:cubicBezTo>
                    <a:pt x="6109" y="0"/>
                    <a:pt x="6095" y="1"/>
                    <a:pt x="6082" y="3"/>
                  </a:cubicBezTo>
                  <a:lnTo>
                    <a:pt x="199" y="985"/>
                  </a:lnTo>
                  <a:cubicBezTo>
                    <a:pt x="84" y="1002"/>
                    <a:pt x="0" y="1103"/>
                    <a:pt x="0" y="1218"/>
                  </a:cubicBezTo>
                  <a:lnTo>
                    <a:pt x="0" y="7559"/>
                  </a:lnTo>
                  <a:cubicBezTo>
                    <a:pt x="0" y="7680"/>
                    <a:pt x="91" y="7788"/>
                    <a:pt x="212" y="7801"/>
                  </a:cubicBezTo>
                  <a:cubicBezTo>
                    <a:pt x="220" y="7802"/>
                    <a:pt x="227" y="7802"/>
                    <a:pt x="235" y="7802"/>
                  </a:cubicBezTo>
                  <a:cubicBezTo>
                    <a:pt x="360" y="7802"/>
                    <a:pt x="464" y="7699"/>
                    <a:pt x="464" y="7572"/>
                  </a:cubicBezTo>
                  <a:lnTo>
                    <a:pt x="464" y="1426"/>
                  </a:lnTo>
                  <a:lnTo>
                    <a:pt x="6102" y="484"/>
                  </a:lnTo>
                  <a:lnTo>
                    <a:pt x="11740" y="1426"/>
                  </a:lnTo>
                  <a:lnTo>
                    <a:pt x="11740" y="9093"/>
                  </a:lnTo>
                  <a:cubicBezTo>
                    <a:pt x="11743" y="9898"/>
                    <a:pt x="11602" y="10696"/>
                    <a:pt x="11326" y="11453"/>
                  </a:cubicBezTo>
                  <a:cubicBezTo>
                    <a:pt x="11195" y="11335"/>
                    <a:pt x="11050" y="11231"/>
                    <a:pt x="10898" y="11143"/>
                  </a:cubicBezTo>
                  <a:cubicBezTo>
                    <a:pt x="11124" y="10480"/>
                    <a:pt x="11235" y="9790"/>
                    <a:pt x="11235" y="9093"/>
                  </a:cubicBezTo>
                  <a:lnTo>
                    <a:pt x="11235" y="2056"/>
                  </a:lnTo>
                  <a:cubicBezTo>
                    <a:pt x="11235" y="1941"/>
                    <a:pt x="11154" y="1847"/>
                    <a:pt x="11043" y="1827"/>
                  </a:cubicBezTo>
                  <a:lnTo>
                    <a:pt x="9030" y="1490"/>
                  </a:lnTo>
                  <a:cubicBezTo>
                    <a:pt x="9014" y="1488"/>
                    <a:pt x="8999" y="1486"/>
                    <a:pt x="8985" y="1486"/>
                  </a:cubicBezTo>
                  <a:cubicBezTo>
                    <a:pt x="8721" y="1486"/>
                    <a:pt x="8669" y="1897"/>
                    <a:pt x="8956" y="1948"/>
                  </a:cubicBezTo>
                  <a:lnTo>
                    <a:pt x="10774" y="2251"/>
                  </a:lnTo>
                  <a:lnTo>
                    <a:pt x="10774" y="9073"/>
                  </a:lnTo>
                  <a:cubicBezTo>
                    <a:pt x="10774" y="9709"/>
                    <a:pt x="10673" y="10346"/>
                    <a:pt x="10474" y="10955"/>
                  </a:cubicBezTo>
                  <a:cubicBezTo>
                    <a:pt x="10172" y="10843"/>
                    <a:pt x="9859" y="10789"/>
                    <a:pt x="9548" y="10789"/>
                  </a:cubicBezTo>
                  <a:cubicBezTo>
                    <a:pt x="8847" y="10789"/>
                    <a:pt x="8160" y="11064"/>
                    <a:pt x="7647" y="11577"/>
                  </a:cubicBezTo>
                  <a:cubicBezTo>
                    <a:pt x="6910" y="12321"/>
                    <a:pt x="6668" y="13425"/>
                    <a:pt x="7034" y="14405"/>
                  </a:cubicBezTo>
                  <a:cubicBezTo>
                    <a:pt x="6735" y="14509"/>
                    <a:pt x="6432" y="14596"/>
                    <a:pt x="6122" y="14667"/>
                  </a:cubicBezTo>
                  <a:cubicBezTo>
                    <a:pt x="5197" y="14457"/>
                    <a:pt x="4362" y="14072"/>
                    <a:pt x="3664" y="13543"/>
                  </a:cubicBezTo>
                  <a:lnTo>
                    <a:pt x="3664" y="13543"/>
                  </a:lnTo>
                  <a:cubicBezTo>
                    <a:pt x="4369" y="14323"/>
                    <a:pt x="5184" y="14948"/>
                    <a:pt x="6072" y="15145"/>
                  </a:cubicBezTo>
                  <a:cubicBezTo>
                    <a:pt x="6089" y="15148"/>
                    <a:pt x="6106" y="15150"/>
                    <a:pt x="6122" y="15150"/>
                  </a:cubicBezTo>
                  <a:cubicBezTo>
                    <a:pt x="6139" y="15150"/>
                    <a:pt x="6156" y="15148"/>
                    <a:pt x="6173" y="15145"/>
                  </a:cubicBezTo>
                  <a:cubicBezTo>
                    <a:pt x="6536" y="15064"/>
                    <a:pt x="6890" y="14963"/>
                    <a:pt x="7240" y="14839"/>
                  </a:cubicBezTo>
                  <a:cubicBezTo>
                    <a:pt x="7331" y="14990"/>
                    <a:pt x="7438" y="15135"/>
                    <a:pt x="7556" y="15266"/>
                  </a:cubicBezTo>
                  <a:cubicBezTo>
                    <a:pt x="7092" y="15445"/>
                    <a:pt x="6610" y="15583"/>
                    <a:pt x="6122" y="15680"/>
                  </a:cubicBezTo>
                  <a:cubicBezTo>
                    <a:pt x="2861" y="15014"/>
                    <a:pt x="464" y="9067"/>
                    <a:pt x="464" y="9067"/>
                  </a:cubicBezTo>
                  <a:lnTo>
                    <a:pt x="464" y="8605"/>
                  </a:lnTo>
                  <a:cubicBezTo>
                    <a:pt x="468" y="8484"/>
                    <a:pt x="377" y="8380"/>
                    <a:pt x="256" y="8363"/>
                  </a:cubicBezTo>
                  <a:cubicBezTo>
                    <a:pt x="250" y="8363"/>
                    <a:pt x="243" y="8362"/>
                    <a:pt x="237" y="8362"/>
                  </a:cubicBezTo>
                  <a:cubicBezTo>
                    <a:pt x="108" y="8362"/>
                    <a:pt x="3" y="8464"/>
                    <a:pt x="3" y="8595"/>
                  </a:cubicBezTo>
                  <a:lnTo>
                    <a:pt x="3" y="9067"/>
                  </a:lnTo>
                  <a:cubicBezTo>
                    <a:pt x="3" y="12739"/>
                    <a:pt x="2578" y="15461"/>
                    <a:pt x="6079" y="16162"/>
                  </a:cubicBezTo>
                  <a:cubicBezTo>
                    <a:pt x="6094" y="16165"/>
                    <a:pt x="6109" y="16167"/>
                    <a:pt x="6124" y="16167"/>
                  </a:cubicBezTo>
                  <a:cubicBezTo>
                    <a:pt x="6139" y="16167"/>
                    <a:pt x="6154" y="16165"/>
                    <a:pt x="6169" y="16162"/>
                  </a:cubicBezTo>
                  <a:cubicBezTo>
                    <a:pt x="6779" y="16040"/>
                    <a:pt x="7374" y="15862"/>
                    <a:pt x="7947" y="15626"/>
                  </a:cubicBezTo>
                  <a:cubicBezTo>
                    <a:pt x="8411" y="15976"/>
                    <a:pt x="8977" y="16165"/>
                    <a:pt x="9555" y="16165"/>
                  </a:cubicBezTo>
                  <a:cubicBezTo>
                    <a:pt x="10797" y="16165"/>
                    <a:pt x="11925" y="15256"/>
                    <a:pt x="12184" y="14041"/>
                  </a:cubicBezTo>
                  <a:cubicBezTo>
                    <a:pt x="12215" y="13869"/>
                    <a:pt x="12080" y="13766"/>
                    <a:pt x="11947" y="13766"/>
                  </a:cubicBezTo>
                  <a:cubicBezTo>
                    <a:pt x="11850" y="13766"/>
                    <a:pt x="11754" y="13820"/>
                    <a:pt x="11723" y="13944"/>
                  </a:cubicBezTo>
                  <a:cubicBezTo>
                    <a:pt x="11501" y="14974"/>
                    <a:pt x="10588" y="15692"/>
                    <a:pt x="9556" y="15692"/>
                  </a:cubicBezTo>
                  <a:cubicBezTo>
                    <a:pt x="9479" y="15692"/>
                    <a:pt x="9401" y="15688"/>
                    <a:pt x="9323" y="15680"/>
                  </a:cubicBezTo>
                  <a:cubicBezTo>
                    <a:pt x="8196" y="15559"/>
                    <a:pt x="7344" y="14610"/>
                    <a:pt x="7344" y="13476"/>
                  </a:cubicBezTo>
                  <a:cubicBezTo>
                    <a:pt x="7344" y="12345"/>
                    <a:pt x="8196" y="11392"/>
                    <a:pt x="9323" y="11274"/>
                  </a:cubicBezTo>
                  <a:cubicBezTo>
                    <a:pt x="9403" y="11266"/>
                    <a:pt x="9482" y="11262"/>
                    <a:pt x="9561" y="11262"/>
                  </a:cubicBezTo>
                  <a:cubicBezTo>
                    <a:pt x="10591" y="11262"/>
                    <a:pt x="11501" y="11982"/>
                    <a:pt x="11723" y="13008"/>
                  </a:cubicBezTo>
                  <a:cubicBezTo>
                    <a:pt x="11741" y="13126"/>
                    <a:pt x="11844" y="13208"/>
                    <a:pt x="11958" y="13208"/>
                  </a:cubicBezTo>
                  <a:cubicBezTo>
                    <a:pt x="11974" y="13208"/>
                    <a:pt x="11990" y="13206"/>
                    <a:pt x="12006" y="13203"/>
                  </a:cubicBezTo>
                  <a:cubicBezTo>
                    <a:pt x="12137" y="13173"/>
                    <a:pt x="12221" y="13041"/>
                    <a:pt x="12184" y="12910"/>
                  </a:cubicBezTo>
                  <a:cubicBezTo>
                    <a:pt x="12103" y="12530"/>
                    <a:pt x="11942" y="12173"/>
                    <a:pt x="11706" y="11863"/>
                  </a:cubicBezTo>
                  <a:cubicBezTo>
                    <a:pt x="12066" y="10975"/>
                    <a:pt x="12248" y="10026"/>
                    <a:pt x="12245" y="9067"/>
                  </a:cubicBezTo>
                  <a:lnTo>
                    <a:pt x="12245" y="1218"/>
                  </a:lnTo>
                  <a:cubicBezTo>
                    <a:pt x="12245" y="1103"/>
                    <a:pt x="12161" y="1002"/>
                    <a:pt x="12046" y="985"/>
                  </a:cubicBezTo>
                  <a:lnTo>
                    <a:pt x="6163" y="3"/>
                  </a:lnTo>
                  <a:cubicBezTo>
                    <a:pt x="6149" y="1"/>
                    <a:pt x="6136" y="0"/>
                    <a:pt x="6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509545" y="4357167"/>
              <a:ext cx="184539" cy="142313"/>
            </a:xfrm>
            <a:custGeom>
              <a:avLst/>
              <a:gdLst/>
              <a:ahLst/>
              <a:cxnLst/>
              <a:rect l="l" t="t" r="r" b="b"/>
              <a:pathLst>
                <a:path w="8321" h="6417" extrusionOk="0">
                  <a:moveTo>
                    <a:pt x="5817" y="471"/>
                  </a:moveTo>
                  <a:cubicBezTo>
                    <a:pt x="7099" y="471"/>
                    <a:pt x="7823" y="1946"/>
                    <a:pt x="7035" y="2959"/>
                  </a:cubicBezTo>
                  <a:lnTo>
                    <a:pt x="7038" y="2925"/>
                  </a:lnTo>
                  <a:lnTo>
                    <a:pt x="5790" y="2925"/>
                  </a:lnTo>
                  <a:lnTo>
                    <a:pt x="5362" y="1986"/>
                  </a:lnTo>
                  <a:cubicBezTo>
                    <a:pt x="5321" y="1891"/>
                    <a:pt x="5234" y="1843"/>
                    <a:pt x="5146" y="1843"/>
                  </a:cubicBezTo>
                  <a:cubicBezTo>
                    <a:pt x="5059" y="1843"/>
                    <a:pt x="4973" y="1889"/>
                    <a:pt x="4931" y="1983"/>
                  </a:cubicBezTo>
                  <a:lnTo>
                    <a:pt x="4184" y="3608"/>
                  </a:lnTo>
                  <a:lnTo>
                    <a:pt x="3407" y="1639"/>
                  </a:lnTo>
                  <a:cubicBezTo>
                    <a:pt x="3355" y="1519"/>
                    <a:pt x="3272" y="1458"/>
                    <a:pt x="3188" y="1458"/>
                  </a:cubicBezTo>
                  <a:cubicBezTo>
                    <a:pt x="3103" y="1458"/>
                    <a:pt x="3017" y="1522"/>
                    <a:pt x="2962" y="1653"/>
                  </a:cubicBezTo>
                  <a:lnTo>
                    <a:pt x="2525" y="2962"/>
                  </a:lnTo>
                  <a:lnTo>
                    <a:pt x="1283" y="2962"/>
                  </a:lnTo>
                  <a:cubicBezTo>
                    <a:pt x="1084" y="2686"/>
                    <a:pt x="973" y="2356"/>
                    <a:pt x="973" y="2016"/>
                  </a:cubicBezTo>
                  <a:cubicBezTo>
                    <a:pt x="973" y="1165"/>
                    <a:pt x="1663" y="475"/>
                    <a:pt x="2515" y="471"/>
                  </a:cubicBezTo>
                  <a:cubicBezTo>
                    <a:pt x="3148" y="471"/>
                    <a:pt x="3686" y="862"/>
                    <a:pt x="3945" y="1437"/>
                  </a:cubicBezTo>
                  <a:cubicBezTo>
                    <a:pt x="3999" y="1555"/>
                    <a:pt x="4082" y="1621"/>
                    <a:pt x="4167" y="1621"/>
                  </a:cubicBezTo>
                  <a:cubicBezTo>
                    <a:pt x="4247" y="1621"/>
                    <a:pt x="4327" y="1563"/>
                    <a:pt x="4386" y="1437"/>
                  </a:cubicBezTo>
                  <a:cubicBezTo>
                    <a:pt x="4649" y="862"/>
                    <a:pt x="5184" y="471"/>
                    <a:pt x="5817" y="471"/>
                  </a:cubicBezTo>
                  <a:close/>
                  <a:moveTo>
                    <a:pt x="3205" y="2420"/>
                  </a:moveTo>
                  <a:lnTo>
                    <a:pt x="3945" y="4298"/>
                  </a:lnTo>
                  <a:cubicBezTo>
                    <a:pt x="3985" y="4396"/>
                    <a:pt x="4075" y="4446"/>
                    <a:pt x="4166" y="4446"/>
                  </a:cubicBezTo>
                  <a:cubicBezTo>
                    <a:pt x="4252" y="4446"/>
                    <a:pt x="4338" y="4400"/>
                    <a:pt x="4379" y="4308"/>
                  </a:cubicBezTo>
                  <a:lnTo>
                    <a:pt x="5140" y="2659"/>
                  </a:lnTo>
                  <a:lnTo>
                    <a:pt x="5419" y="3295"/>
                  </a:lnTo>
                  <a:cubicBezTo>
                    <a:pt x="5467" y="3379"/>
                    <a:pt x="5544" y="3443"/>
                    <a:pt x="5635" y="3470"/>
                  </a:cubicBezTo>
                  <a:lnTo>
                    <a:pt x="6581" y="3470"/>
                  </a:lnTo>
                  <a:lnTo>
                    <a:pt x="4167" y="5846"/>
                  </a:lnTo>
                  <a:lnTo>
                    <a:pt x="1737" y="3430"/>
                  </a:lnTo>
                  <a:lnTo>
                    <a:pt x="2697" y="3430"/>
                  </a:lnTo>
                  <a:cubicBezTo>
                    <a:pt x="2797" y="3423"/>
                    <a:pt x="2885" y="3356"/>
                    <a:pt x="2922" y="3262"/>
                  </a:cubicBezTo>
                  <a:lnTo>
                    <a:pt x="3205" y="2420"/>
                  </a:lnTo>
                  <a:close/>
                  <a:moveTo>
                    <a:pt x="2517" y="0"/>
                  </a:moveTo>
                  <a:cubicBezTo>
                    <a:pt x="2314" y="0"/>
                    <a:pt x="2110" y="31"/>
                    <a:pt x="1909" y="94"/>
                  </a:cubicBezTo>
                  <a:cubicBezTo>
                    <a:pt x="1071" y="360"/>
                    <a:pt x="502" y="1138"/>
                    <a:pt x="502" y="2020"/>
                  </a:cubicBezTo>
                  <a:cubicBezTo>
                    <a:pt x="502" y="2346"/>
                    <a:pt x="728" y="2965"/>
                    <a:pt x="728" y="2965"/>
                  </a:cubicBezTo>
                  <a:lnTo>
                    <a:pt x="256" y="2965"/>
                  </a:lnTo>
                  <a:cubicBezTo>
                    <a:pt x="254" y="2965"/>
                    <a:pt x="252" y="2965"/>
                    <a:pt x="250" y="2965"/>
                  </a:cubicBezTo>
                  <a:cubicBezTo>
                    <a:pt x="131" y="2965"/>
                    <a:pt x="27" y="3055"/>
                    <a:pt x="14" y="3174"/>
                  </a:cubicBezTo>
                  <a:cubicBezTo>
                    <a:pt x="1" y="3312"/>
                    <a:pt x="108" y="3426"/>
                    <a:pt x="243" y="3426"/>
                  </a:cubicBezTo>
                  <a:lnTo>
                    <a:pt x="1067" y="3426"/>
                  </a:lnTo>
                  <a:lnTo>
                    <a:pt x="3999" y="6348"/>
                  </a:lnTo>
                  <a:cubicBezTo>
                    <a:pt x="4055" y="6393"/>
                    <a:pt x="4111" y="6416"/>
                    <a:pt x="4167" y="6416"/>
                  </a:cubicBezTo>
                  <a:cubicBezTo>
                    <a:pt x="4224" y="6416"/>
                    <a:pt x="4280" y="6393"/>
                    <a:pt x="4336" y="6348"/>
                  </a:cubicBezTo>
                  <a:lnTo>
                    <a:pt x="7250" y="3470"/>
                  </a:lnTo>
                  <a:lnTo>
                    <a:pt x="8082" y="3470"/>
                  </a:lnTo>
                  <a:cubicBezTo>
                    <a:pt x="8082" y="3470"/>
                    <a:pt x="8321" y="3329"/>
                    <a:pt x="8321" y="3201"/>
                  </a:cubicBezTo>
                  <a:cubicBezTo>
                    <a:pt x="8321" y="3070"/>
                    <a:pt x="8082" y="2922"/>
                    <a:pt x="8082" y="2922"/>
                  </a:cubicBezTo>
                  <a:lnTo>
                    <a:pt x="7600" y="2922"/>
                  </a:lnTo>
                  <a:cubicBezTo>
                    <a:pt x="7600" y="2922"/>
                    <a:pt x="7836" y="2353"/>
                    <a:pt x="7836" y="2020"/>
                  </a:cubicBezTo>
                  <a:cubicBezTo>
                    <a:pt x="7833" y="906"/>
                    <a:pt x="6931" y="4"/>
                    <a:pt x="5817" y="0"/>
                  </a:cubicBezTo>
                  <a:cubicBezTo>
                    <a:pt x="5813" y="0"/>
                    <a:pt x="5810" y="0"/>
                    <a:pt x="5806" y="0"/>
                  </a:cubicBezTo>
                  <a:cubicBezTo>
                    <a:pt x="5154" y="0"/>
                    <a:pt x="4542" y="319"/>
                    <a:pt x="4167" y="855"/>
                  </a:cubicBezTo>
                  <a:cubicBezTo>
                    <a:pt x="3781" y="310"/>
                    <a:pt x="3161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640614" y="4510547"/>
              <a:ext cx="74672" cy="74672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936" y="465"/>
                  </a:moveTo>
                  <a:lnTo>
                    <a:pt x="1936" y="1196"/>
                  </a:lnTo>
                  <a:cubicBezTo>
                    <a:pt x="1936" y="1327"/>
                    <a:pt x="2044" y="1431"/>
                    <a:pt x="2175" y="1431"/>
                  </a:cubicBezTo>
                  <a:lnTo>
                    <a:pt x="2905" y="1431"/>
                  </a:lnTo>
                  <a:lnTo>
                    <a:pt x="2905" y="1936"/>
                  </a:lnTo>
                  <a:lnTo>
                    <a:pt x="2175" y="1936"/>
                  </a:lnTo>
                  <a:cubicBezTo>
                    <a:pt x="2044" y="1936"/>
                    <a:pt x="1936" y="2044"/>
                    <a:pt x="1936" y="2175"/>
                  </a:cubicBezTo>
                  <a:lnTo>
                    <a:pt x="1936" y="2905"/>
                  </a:lnTo>
                  <a:lnTo>
                    <a:pt x="1431" y="2905"/>
                  </a:lnTo>
                  <a:lnTo>
                    <a:pt x="1431" y="2175"/>
                  </a:lnTo>
                  <a:cubicBezTo>
                    <a:pt x="1431" y="2044"/>
                    <a:pt x="1327" y="1936"/>
                    <a:pt x="1196" y="1936"/>
                  </a:cubicBezTo>
                  <a:lnTo>
                    <a:pt x="465" y="1936"/>
                  </a:lnTo>
                  <a:lnTo>
                    <a:pt x="465" y="1431"/>
                  </a:lnTo>
                  <a:lnTo>
                    <a:pt x="1196" y="1431"/>
                  </a:lnTo>
                  <a:cubicBezTo>
                    <a:pt x="1327" y="1431"/>
                    <a:pt x="1431" y="1327"/>
                    <a:pt x="1431" y="1196"/>
                  </a:cubicBezTo>
                  <a:lnTo>
                    <a:pt x="1431" y="465"/>
                  </a:lnTo>
                  <a:close/>
                  <a:moveTo>
                    <a:pt x="1206" y="1"/>
                  </a:moveTo>
                  <a:cubicBezTo>
                    <a:pt x="1074" y="1"/>
                    <a:pt x="970" y="108"/>
                    <a:pt x="970" y="240"/>
                  </a:cubicBezTo>
                  <a:lnTo>
                    <a:pt x="970" y="970"/>
                  </a:lnTo>
                  <a:lnTo>
                    <a:pt x="240" y="970"/>
                  </a:lnTo>
                  <a:cubicBezTo>
                    <a:pt x="109" y="970"/>
                    <a:pt x="1" y="1074"/>
                    <a:pt x="1" y="1206"/>
                  </a:cubicBezTo>
                  <a:lnTo>
                    <a:pt x="1" y="2165"/>
                  </a:lnTo>
                  <a:cubicBezTo>
                    <a:pt x="1" y="2293"/>
                    <a:pt x="109" y="2401"/>
                    <a:pt x="240" y="2401"/>
                  </a:cubicBezTo>
                  <a:lnTo>
                    <a:pt x="970" y="2401"/>
                  </a:lnTo>
                  <a:lnTo>
                    <a:pt x="970" y="3134"/>
                  </a:lnTo>
                  <a:cubicBezTo>
                    <a:pt x="970" y="3262"/>
                    <a:pt x="1074" y="3367"/>
                    <a:pt x="1202" y="3367"/>
                  </a:cubicBezTo>
                  <a:lnTo>
                    <a:pt x="2165" y="3367"/>
                  </a:lnTo>
                  <a:cubicBezTo>
                    <a:pt x="2293" y="3367"/>
                    <a:pt x="2401" y="3262"/>
                    <a:pt x="2401" y="3131"/>
                  </a:cubicBezTo>
                  <a:lnTo>
                    <a:pt x="2401" y="2401"/>
                  </a:lnTo>
                  <a:lnTo>
                    <a:pt x="3131" y="2401"/>
                  </a:lnTo>
                  <a:cubicBezTo>
                    <a:pt x="3262" y="2401"/>
                    <a:pt x="3367" y="2293"/>
                    <a:pt x="3367" y="2165"/>
                  </a:cubicBezTo>
                  <a:lnTo>
                    <a:pt x="3367" y="1206"/>
                  </a:lnTo>
                  <a:cubicBezTo>
                    <a:pt x="3367" y="1074"/>
                    <a:pt x="3262" y="970"/>
                    <a:pt x="3131" y="970"/>
                  </a:cubicBezTo>
                  <a:lnTo>
                    <a:pt x="2401" y="970"/>
                  </a:lnTo>
                  <a:lnTo>
                    <a:pt x="2401" y="240"/>
                  </a:lnTo>
                  <a:cubicBezTo>
                    <a:pt x="2401" y="108"/>
                    <a:pt x="2293" y="1"/>
                    <a:pt x="2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44"/>
          <p:cNvSpPr/>
          <p:nvPr/>
        </p:nvSpPr>
        <p:spPr>
          <a:xfrm>
            <a:off x="7542623" y="2377169"/>
            <a:ext cx="428861" cy="427295"/>
          </a:xfrm>
          <a:custGeom>
            <a:avLst/>
            <a:gdLst/>
            <a:ahLst/>
            <a:cxnLst/>
            <a:rect l="l" t="t" r="r" b="b"/>
            <a:pathLst>
              <a:path w="16156" h="16097" extrusionOk="0">
                <a:moveTo>
                  <a:pt x="8081" y="419"/>
                </a:moveTo>
                <a:cubicBezTo>
                  <a:pt x="8744" y="419"/>
                  <a:pt x="9074" y="1220"/>
                  <a:pt x="8606" y="1688"/>
                </a:cubicBezTo>
                <a:cubicBezTo>
                  <a:pt x="8455" y="1839"/>
                  <a:pt x="8269" y="1907"/>
                  <a:pt x="8087" y="1907"/>
                </a:cubicBezTo>
                <a:cubicBezTo>
                  <a:pt x="7705" y="1907"/>
                  <a:pt x="7337" y="1610"/>
                  <a:pt x="7337" y="1163"/>
                </a:cubicBezTo>
                <a:cubicBezTo>
                  <a:pt x="7337" y="752"/>
                  <a:pt x="7671" y="419"/>
                  <a:pt x="8081" y="419"/>
                </a:cubicBezTo>
                <a:close/>
                <a:moveTo>
                  <a:pt x="4463" y="3354"/>
                </a:moveTo>
                <a:cubicBezTo>
                  <a:pt x="4557" y="3822"/>
                  <a:pt x="4917" y="4196"/>
                  <a:pt x="5385" y="4300"/>
                </a:cubicBezTo>
                <a:cubicBezTo>
                  <a:pt x="5473" y="4320"/>
                  <a:pt x="5561" y="4329"/>
                  <a:pt x="5649" y="4329"/>
                </a:cubicBezTo>
                <a:cubicBezTo>
                  <a:pt x="6029" y="4329"/>
                  <a:pt x="6394" y="4150"/>
                  <a:pt x="6624" y="3836"/>
                </a:cubicBezTo>
                <a:cubicBezTo>
                  <a:pt x="6806" y="4081"/>
                  <a:pt x="7068" y="4246"/>
                  <a:pt x="7364" y="4307"/>
                </a:cubicBezTo>
                <a:lnTo>
                  <a:pt x="7364" y="4872"/>
                </a:lnTo>
                <a:cubicBezTo>
                  <a:pt x="6940" y="4872"/>
                  <a:pt x="6489" y="5047"/>
                  <a:pt x="6247" y="5414"/>
                </a:cubicBezTo>
                <a:cubicBezTo>
                  <a:pt x="6142" y="5374"/>
                  <a:pt x="6029" y="5355"/>
                  <a:pt x="5914" y="5355"/>
                </a:cubicBezTo>
                <a:cubicBezTo>
                  <a:pt x="5557" y="5355"/>
                  <a:pt x="5188" y="5539"/>
                  <a:pt x="5002" y="5835"/>
                </a:cubicBezTo>
                <a:lnTo>
                  <a:pt x="3914" y="5835"/>
                </a:lnTo>
                <a:cubicBezTo>
                  <a:pt x="3635" y="5835"/>
                  <a:pt x="3403" y="5613"/>
                  <a:pt x="3396" y="5330"/>
                </a:cubicBezTo>
                <a:lnTo>
                  <a:pt x="4554" y="5330"/>
                </a:lnTo>
                <a:cubicBezTo>
                  <a:pt x="4556" y="5330"/>
                  <a:pt x="4558" y="5330"/>
                  <a:pt x="4561" y="5330"/>
                </a:cubicBezTo>
                <a:cubicBezTo>
                  <a:pt x="4682" y="5330"/>
                  <a:pt x="4783" y="5240"/>
                  <a:pt x="4796" y="5121"/>
                </a:cubicBezTo>
                <a:cubicBezTo>
                  <a:pt x="4810" y="4983"/>
                  <a:pt x="4702" y="4869"/>
                  <a:pt x="4567" y="4869"/>
                </a:cubicBezTo>
                <a:lnTo>
                  <a:pt x="2979" y="4869"/>
                </a:lnTo>
                <a:cubicBezTo>
                  <a:pt x="2676" y="4865"/>
                  <a:pt x="2427" y="4623"/>
                  <a:pt x="2420" y="4320"/>
                </a:cubicBezTo>
                <a:lnTo>
                  <a:pt x="3935" y="4320"/>
                </a:lnTo>
                <a:cubicBezTo>
                  <a:pt x="3937" y="4320"/>
                  <a:pt x="3939" y="4320"/>
                  <a:pt x="3941" y="4320"/>
                </a:cubicBezTo>
                <a:cubicBezTo>
                  <a:pt x="4059" y="4320"/>
                  <a:pt x="4160" y="4231"/>
                  <a:pt x="4177" y="4112"/>
                </a:cubicBezTo>
                <a:cubicBezTo>
                  <a:pt x="4187" y="3974"/>
                  <a:pt x="4079" y="3859"/>
                  <a:pt x="3945" y="3859"/>
                </a:cubicBezTo>
                <a:lnTo>
                  <a:pt x="2009" y="3859"/>
                </a:lnTo>
                <a:cubicBezTo>
                  <a:pt x="1730" y="3859"/>
                  <a:pt x="1498" y="3634"/>
                  <a:pt x="1491" y="3354"/>
                </a:cubicBezTo>
                <a:close/>
                <a:moveTo>
                  <a:pt x="14668" y="3354"/>
                </a:moveTo>
                <a:cubicBezTo>
                  <a:pt x="14661" y="3637"/>
                  <a:pt x="14429" y="3859"/>
                  <a:pt x="14150" y="3859"/>
                </a:cubicBezTo>
                <a:lnTo>
                  <a:pt x="12231" y="3859"/>
                </a:lnTo>
                <a:cubicBezTo>
                  <a:pt x="12229" y="3859"/>
                  <a:pt x="12227" y="3859"/>
                  <a:pt x="12225" y="3859"/>
                </a:cubicBezTo>
                <a:cubicBezTo>
                  <a:pt x="12106" y="3859"/>
                  <a:pt x="12002" y="3949"/>
                  <a:pt x="11989" y="4068"/>
                </a:cubicBezTo>
                <a:cubicBezTo>
                  <a:pt x="11975" y="4202"/>
                  <a:pt x="12083" y="4320"/>
                  <a:pt x="12221" y="4320"/>
                </a:cubicBezTo>
                <a:lnTo>
                  <a:pt x="13746" y="4320"/>
                </a:lnTo>
                <a:cubicBezTo>
                  <a:pt x="13736" y="4623"/>
                  <a:pt x="13487" y="4865"/>
                  <a:pt x="13184" y="4869"/>
                </a:cubicBezTo>
                <a:lnTo>
                  <a:pt x="11595" y="4869"/>
                </a:lnTo>
                <a:cubicBezTo>
                  <a:pt x="11460" y="4869"/>
                  <a:pt x="11353" y="4983"/>
                  <a:pt x="11366" y="5121"/>
                </a:cubicBezTo>
                <a:cubicBezTo>
                  <a:pt x="11379" y="5240"/>
                  <a:pt x="11480" y="5330"/>
                  <a:pt x="11602" y="5330"/>
                </a:cubicBezTo>
                <a:cubicBezTo>
                  <a:pt x="11604" y="5330"/>
                  <a:pt x="11606" y="5330"/>
                  <a:pt x="11609" y="5330"/>
                </a:cubicBezTo>
                <a:lnTo>
                  <a:pt x="12723" y="5330"/>
                </a:lnTo>
                <a:cubicBezTo>
                  <a:pt x="12716" y="5609"/>
                  <a:pt x="12490" y="5835"/>
                  <a:pt x="12211" y="5835"/>
                </a:cubicBezTo>
                <a:lnTo>
                  <a:pt x="11134" y="5835"/>
                </a:lnTo>
                <a:cubicBezTo>
                  <a:pt x="10950" y="5539"/>
                  <a:pt x="10585" y="5355"/>
                  <a:pt x="10232" y="5355"/>
                </a:cubicBezTo>
                <a:cubicBezTo>
                  <a:pt x="10119" y="5355"/>
                  <a:pt x="10007" y="5374"/>
                  <a:pt x="9902" y="5414"/>
                </a:cubicBezTo>
                <a:cubicBezTo>
                  <a:pt x="9660" y="5047"/>
                  <a:pt x="9215" y="4876"/>
                  <a:pt x="8795" y="4872"/>
                </a:cubicBezTo>
                <a:lnTo>
                  <a:pt x="8795" y="4310"/>
                </a:lnTo>
                <a:cubicBezTo>
                  <a:pt x="9091" y="4250"/>
                  <a:pt x="9353" y="4081"/>
                  <a:pt x="9535" y="3839"/>
                </a:cubicBezTo>
                <a:cubicBezTo>
                  <a:pt x="9765" y="4153"/>
                  <a:pt x="10130" y="4332"/>
                  <a:pt x="10510" y="4332"/>
                </a:cubicBezTo>
                <a:cubicBezTo>
                  <a:pt x="10598" y="4332"/>
                  <a:pt x="10686" y="4323"/>
                  <a:pt x="10774" y="4303"/>
                </a:cubicBezTo>
                <a:cubicBezTo>
                  <a:pt x="11242" y="4196"/>
                  <a:pt x="11602" y="3825"/>
                  <a:pt x="11696" y="3354"/>
                </a:cubicBezTo>
                <a:close/>
                <a:moveTo>
                  <a:pt x="7329" y="5326"/>
                </a:moveTo>
                <a:cubicBezTo>
                  <a:pt x="7341" y="5326"/>
                  <a:pt x="7353" y="5326"/>
                  <a:pt x="7364" y="5327"/>
                </a:cubicBezTo>
                <a:lnTo>
                  <a:pt x="7364" y="7871"/>
                </a:lnTo>
                <a:cubicBezTo>
                  <a:pt x="7314" y="7851"/>
                  <a:pt x="6469" y="7534"/>
                  <a:pt x="6422" y="7259"/>
                </a:cubicBezTo>
                <a:cubicBezTo>
                  <a:pt x="6728" y="7067"/>
                  <a:pt x="6913" y="6733"/>
                  <a:pt x="6913" y="6373"/>
                </a:cubicBezTo>
                <a:cubicBezTo>
                  <a:pt x="6913" y="6111"/>
                  <a:pt x="6812" y="5858"/>
                  <a:pt x="6634" y="5666"/>
                </a:cubicBezTo>
                <a:cubicBezTo>
                  <a:pt x="6782" y="5435"/>
                  <a:pt x="7063" y="5326"/>
                  <a:pt x="7329" y="5326"/>
                </a:cubicBezTo>
                <a:close/>
                <a:moveTo>
                  <a:pt x="8830" y="5326"/>
                </a:moveTo>
                <a:cubicBezTo>
                  <a:pt x="9096" y="5326"/>
                  <a:pt x="9377" y="5435"/>
                  <a:pt x="9525" y="5666"/>
                </a:cubicBezTo>
                <a:cubicBezTo>
                  <a:pt x="9077" y="6144"/>
                  <a:pt x="9178" y="6912"/>
                  <a:pt x="9737" y="7259"/>
                </a:cubicBezTo>
                <a:cubicBezTo>
                  <a:pt x="9690" y="7534"/>
                  <a:pt x="8960" y="7804"/>
                  <a:pt x="8795" y="7871"/>
                </a:cubicBezTo>
                <a:lnTo>
                  <a:pt x="8795" y="5327"/>
                </a:lnTo>
                <a:cubicBezTo>
                  <a:pt x="8807" y="5326"/>
                  <a:pt x="8818" y="5326"/>
                  <a:pt x="8830" y="5326"/>
                </a:cubicBezTo>
                <a:close/>
                <a:moveTo>
                  <a:pt x="8334" y="2365"/>
                </a:moveTo>
                <a:lnTo>
                  <a:pt x="8334" y="8043"/>
                </a:lnTo>
                <a:lnTo>
                  <a:pt x="8081" y="8134"/>
                </a:lnTo>
                <a:lnTo>
                  <a:pt x="7829" y="8043"/>
                </a:lnTo>
                <a:lnTo>
                  <a:pt x="7829" y="2365"/>
                </a:lnTo>
                <a:cubicBezTo>
                  <a:pt x="7896" y="2384"/>
                  <a:pt x="7991" y="2394"/>
                  <a:pt x="8084" y="2394"/>
                </a:cubicBezTo>
                <a:cubicBezTo>
                  <a:pt x="8181" y="2394"/>
                  <a:pt x="8275" y="2384"/>
                  <a:pt x="8334" y="2365"/>
                </a:cubicBezTo>
                <a:close/>
                <a:moveTo>
                  <a:pt x="10307" y="5808"/>
                </a:moveTo>
                <a:cubicBezTo>
                  <a:pt x="10728" y="5808"/>
                  <a:pt x="11026" y="6290"/>
                  <a:pt x="10777" y="6680"/>
                </a:cubicBezTo>
                <a:cubicBezTo>
                  <a:pt x="10737" y="6740"/>
                  <a:pt x="10727" y="6818"/>
                  <a:pt x="10754" y="6888"/>
                </a:cubicBezTo>
                <a:cubicBezTo>
                  <a:pt x="10794" y="7003"/>
                  <a:pt x="10814" y="7124"/>
                  <a:pt x="10814" y="7245"/>
                </a:cubicBezTo>
                <a:cubicBezTo>
                  <a:pt x="10814" y="7986"/>
                  <a:pt x="10084" y="8416"/>
                  <a:pt x="9498" y="8682"/>
                </a:cubicBezTo>
                <a:cubicBezTo>
                  <a:pt x="9266" y="8578"/>
                  <a:pt x="9024" y="8484"/>
                  <a:pt x="8778" y="8393"/>
                </a:cubicBezTo>
                <a:cubicBezTo>
                  <a:pt x="9633" y="8063"/>
                  <a:pt x="10225" y="7730"/>
                  <a:pt x="10225" y="7245"/>
                </a:cubicBezTo>
                <a:cubicBezTo>
                  <a:pt x="10225" y="7124"/>
                  <a:pt x="10185" y="6945"/>
                  <a:pt x="10057" y="6885"/>
                </a:cubicBezTo>
                <a:cubicBezTo>
                  <a:pt x="9586" y="6663"/>
                  <a:pt x="9643" y="5976"/>
                  <a:pt x="10144" y="5831"/>
                </a:cubicBezTo>
                <a:cubicBezTo>
                  <a:pt x="10200" y="5815"/>
                  <a:pt x="10254" y="5808"/>
                  <a:pt x="10307" y="5808"/>
                </a:cubicBezTo>
                <a:close/>
                <a:moveTo>
                  <a:pt x="7364" y="10008"/>
                </a:moveTo>
                <a:lnTo>
                  <a:pt x="7364" y="11095"/>
                </a:lnTo>
                <a:cubicBezTo>
                  <a:pt x="6695" y="10799"/>
                  <a:pt x="6614" y="10621"/>
                  <a:pt x="6614" y="10554"/>
                </a:cubicBezTo>
                <a:cubicBezTo>
                  <a:pt x="6614" y="10486"/>
                  <a:pt x="6695" y="10308"/>
                  <a:pt x="7364" y="10008"/>
                </a:cubicBezTo>
                <a:close/>
                <a:moveTo>
                  <a:pt x="8795" y="10008"/>
                </a:moveTo>
                <a:cubicBezTo>
                  <a:pt x="9465" y="10308"/>
                  <a:pt x="9545" y="10483"/>
                  <a:pt x="9545" y="10554"/>
                </a:cubicBezTo>
                <a:cubicBezTo>
                  <a:pt x="9545" y="10621"/>
                  <a:pt x="9465" y="10799"/>
                  <a:pt x="8795" y="11095"/>
                </a:cubicBezTo>
                <a:lnTo>
                  <a:pt x="8795" y="10008"/>
                </a:lnTo>
                <a:close/>
                <a:moveTo>
                  <a:pt x="8081" y="9726"/>
                </a:moveTo>
                <a:cubicBezTo>
                  <a:pt x="8172" y="9759"/>
                  <a:pt x="8256" y="9790"/>
                  <a:pt x="8334" y="9820"/>
                </a:cubicBezTo>
                <a:lnTo>
                  <a:pt x="8334" y="11287"/>
                </a:lnTo>
                <a:cubicBezTo>
                  <a:pt x="8256" y="11314"/>
                  <a:pt x="8172" y="11345"/>
                  <a:pt x="8081" y="11378"/>
                </a:cubicBezTo>
                <a:cubicBezTo>
                  <a:pt x="8004" y="11351"/>
                  <a:pt x="7916" y="11321"/>
                  <a:pt x="7829" y="11287"/>
                </a:cubicBezTo>
                <a:lnTo>
                  <a:pt x="7829" y="9820"/>
                </a:lnTo>
                <a:cubicBezTo>
                  <a:pt x="7916" y="9786"/>
                  <a:pt x="8004" y="9756"/>
                  <a:pt x="8081" y="9726"/>
                </a:cubicBezTo>
                <a:close/>
                <a:moveTo>
                  <a:pt x="6678" y="9204"/>
                </a:moveTo>
                <a:cubicBezTo>
                  <a:pt x="6910" y="9302"/>
                  <a:pt x="7152" y="9392"/>
                  <a:pt x="7395" y="9480"/>
                </a:cubicBezTo>
                <a:cubicBezTo>
                  <a:pt x="6725" y="9749"/>
                  <a:pt x="6132" y="10069"/>
                  <a:pt x="6132" y="10554"/>
                </a:cubicBezTo>
                <a:cubicBezTo>
                  <a:pt x="6132" y="11035"/>
                  <a:pt x="6725" y="11358"/>
                  <a:pt x="7395" y="11627"/>
                </a:cubicBezTo>
                <a:cubicBezTo>
                  <a:pt x="7166" y="11711"/>
                  <a:pt x="6917" y="11802"/>
                  <a:pt x="6678" y="11903"/>
                </a:cubicBezTo>
                <a:cubicBezTo>
                  <a:pt x="6146" y="11637"/>
                  <a:pt x="5547" y="11220"/>
                  <a:pt x="5547" y="10554"/>
                </a:cubicBezTo>
                <a:lnTo>
                  <a:pt x="5543" y="10554"/>
                </a:lnTo>
                <a:cubicBezTo>
                  <a:pt x="5543" y="9887"/>
                  <a:pt x="6146" y="9466"/>
                  <a:pt x="6678" y="9204"/>
                </a:cubicBezTo>
                <a:close/>
                <a:moveTo>
                  <a:pt x="5846" y="5807"/>
                </a:moveTo>
                <a:cubicBezTo>
                  <a:pt x="5910" y="5807"/>
                  <a:pt x="5976" y="5818"/>
                  <a:pt x="6042" y="5842"/>
                </a:cubicBezTo>
                <a:cubicBezTo>
                  <a:pt x="6149" y="5879"/>
                  <a:pt x="6244" y="5949"/>
                  <a:pt x="6307" y="6043"/>
                </a:cubicBezTo>
                <a:cubicBezTo>
                  <a:pt x="6509" y="6333"/>
                  <a:pt x="6405" y="6733"/>
                  <a:pt x="6089" y="6885"/>
                </a:cubicBezTo>
                <a:cubicBezTo>
                  <a:pt x="5961" y="6945"/>
                  <a:pt x="5920" y="7124"/>
                  <a:pt x="5920" y="7245"/>
                </a:cubicBezTo>
                <a:cubicBezTo>
                  <a:pt x="5920" y="7750"/>
                  <a:pt x="6546" y="8086"/>
                  <a:pt x="7489" y="8440"/>
                </a:cubicBezTo>
                <a:cubicBezTo>
                  <a:pt x="7657" y="8500"/>
                  <a:pt x="8977" y="8968"/>
                  <a:pt x="9374" y="9157"/>
                </a:cubicBezTo>
                <a:cubicBezTo>
                  <a:pt x="9922" y="9413"/>
                  <a:pt x="10602" y="9867"/>
                  <a:pt x="10602" y="10554"/>
                </a:cubicBezTo>
                <a:cubicBezTo>
                  <a:pt x="10602" y="11254"/>
                  <a:pt x="9939" y="11681"/>
                  <a:pt x="9380" y="11947"/>
                </a:cubicBezTo>
                <a:cubicBezTo>
                  <a:pt x="8758" y="12216"/>
                  <a:pt x="8122" y="12428"/>
                  <a:pt x="7489" y="12667"/>
                </a:cubicBezTo>
                <a:cubicBezTo>
                  <a:pt x="6546" y="13021"/>
                  <a:pt x="5917" y="13357"/>
                  <a:pt x="5917" y="13862"/>
                </a:cubicBezTo>
                <a:cubicBezTo>
                  <a:pt x="5917" y="14071"/>
                  <a:pt x="6035" y="14266"/>
                  <a:pt x="6270" y="14451"/>
                </a:cubicBezTo>
                <a:lnTo>
                  <a:pt x="6270" y="15111"/>
                </a:lnTo>
                <a:cubicBezTo>
                  <a:pt x="5631" y="14754"/>
                  <a:pt x="5331" y="14350"/>
                  <a:pt x="5331" y="13862"/>
                </a:cubicBezTo>
                <a:cubicBezTo>
                  <a:pt x="5331" y="13398"/>
                  <a:pt x="5624" y="12990"/>
                  <a:pt x="6200" y="12654"/>
                </a:cubicBezTo>
                <a:cubicBezTo>
                  <a:pt x="6957" y="12210"/>
                  <a:pt x="7825" y="11991"/>
                  <a:pt x="8640" y="11671"/>
                </a:cubicBezTo>
                <a:cubicBezTo>
                  <a:pt x="9353" y="11392"/>
                  <a:pt x="10013" y="11062"/>
                  <a:pt x="10013" y="10554"/>
                </a:cubicBezTo>
                <a:cubicBezTo>
                  <a:pt x="10013" y="10042"/>
                  <a:pt x="9357" y="9716"/>
                  <a:pt x="8643" y="9436"/>
                </a:cubicBezTo>
                <a:lnTo>
                  <a:pt x="8640" y="9433"/>
                </a:lnTo>
                <a:cubicBezTo>
                  <a:pt x="8495" y="9379"/>
                  <a:pt x="6351" y="8544"/>
                  <a:pt x="6200" y="8453"/>
                </a:cubicBezTo>
                <a:cubicBezTo>
                  <a:pt x="5651" y="8130"/>
                  <a:pt x="5153" y="7565"/>
                  <a:pt x="5392" y="6888"/>
                </a:cubicBezTo>
                <a:cubicBezTo>
                  <a:pt x="5416" y="6821"/>
                  <a:pt x="5409" y="6744"/>
                  <a:pt x="5372" y="6683"/>
                </a:cubicBezTo>
                <a:cubicBezTo>
                  <a:pt x="5341" y="6636"/>
                  <a:pt x="5318" y="6585"/>
                  <a:pt x="5301" y="6531"/>
                </a:cubicBezTo>
                <a:cubicBezTo>
                  <a:pt x="5193" y="6154"/>
                  <a:pt x="5489" y="5807"/>
                  <a:pt x="5846" y="5807"/>
                </a:cubicBezTo>
                <a:close/>
                <a:moveTo>
                  <a:pt x="9512" y="12422"/>
                </a:moveTo>
                <a:cubicBezTo>
                  <a:pt x="10101" y="12687"/>
                  <a:pt x="10828" y="13118"/>
                  <a:pt x="10828" y="13862"/>
                </a:cubicBezTo>
                <a:cubicBezTo>
                  <a:pt x="10828" y="14350"/>
                  <a:pt x="10528" y="14754"/>
                  <a:pt x="9889" y="15111"/>
                </a:cubicBezTo>
                <a:lnTo>
                  <a:pt x="9889" y="14451"/>
                </a:lnTo>
                <a:cubicBezTo>
                  <a:pt x="10128" y="14266"/>
                  <a:pt x="10242" y="14074"/>
                  <a:pt x="10242" y="13862"/>
                </a:cubicBezTo>
                <a:cubicBezTo>
                  <a:pt x="10242" y="13374"/>
                  <a:pt x="9646" y="13044"/>
                  <a:pt x="8791" y="12714"/>
                </a:cubicBezTo>
                <a:cubicBezTo>
                  <a:pt x="9010" y="12634"/>
                  <a:pt x="9266" y="12533"/>
                  <a:pt x="9512" y="12422"/>
                </a:cubicBezTo>
                <a:close/>
                <a:moveTo>
                  <a:pt x="8103" y="1"/>
                </a:moveTo>
                <a:cubicBezTo>
                  <a:pt x="7421" y="1"/>
                  <a:pt x="6866" y="535"/>
                  <a:pt x="6866" y="1190"/>
                </a:cubicBezTo>
                <a:cubicBezTo>
                  <a:pt x="6870" y="1570"/>
                  <a:pt x="7055" y="1924"/>
                  <a:pt x="7364" y="2146"/>
                </a:cubicBezTo>
                <a:lnTo>
                  <a:pt x="7364" y="3799"/>
                </a:lnTo>
                <a:cubicBezTo>
                  <a:pt x="7048" y="3684"/>
                  <a:pt x="6876" y="3455"/>
                  <a:pt x="6849" y="3109"/>
                </a:cubicBezTo>
                <a:cubicBezTo>
                  <a:pt x="6849" y="2456"/>
                  <a:pt x="6297" y="1924"/>
                  <a:pt x="5621" y="1924"/>
                </a:cubicBezTo>
                <a:lnTo>
                  <a:pt x="3911" y="1924"/>
                </a:lnTo>
                <a:cubicBezTo>
                  <a:pt x="3909" y="1924"/>
                  <a:pt x="3906" y="1924"/>
                  <a:pt x="3904" y="1924"/>
                </a:cubicBezTo>
                <a:cubicBezTo>
                  <a:pt x="3792" y="1924"/>
                  <a:pt x="3695" y="2000"/>
                  <a:pt x="3672" y="2109"/>
                </a:cubicBezTo>
                <a:cubicBezTo>
                  <a:pt x="3642" y="2252"/>
                  <a:pt x="3753" y="2385"/>
                  <a:pt x="3899" y="2385"/>
                </a:cubicBezTo>
                <a:cubicBezTo>
                  <a:pt x="3901" y="2385"/>
                  <a:pt x="3902" y="2385"/>
                  <a:pt x="3904" y="2385"/>
                </a:cubicBezTo>
                <a:lnTo>
                  <a:pt x="5621" y="2385"/>
                </a:lnTo>
                <a:cubicBezTo>
                  <a:pt x="5957" y="2385"/>
                  <a:pt x="6297" y="2651"/>
                  <a:pt x="6365" y="2977"/>
                </a:cubicBezTo>
                <a:cubicBezTo>
                  <a:pt x="6452" y="3411"/>
                  <a:pt x="6149" y="3825"/>
                  <a:pt x="5708" y="3873"/>
                </a:cubicBezTo>
                <a:cubicBezTo>
                  <a:pt x="5683" y="3875"/>
                  <a:pt x="5658" y="3876"/>
                  <a:pt x="5633" y="3876"/>
                </a:cubicBezTo>
                <a:cubicBezTo>
                  <a:pt x="5225" y="3876"/>
                  <a:pt x="4887" y="3544"/>
                  <a:pt x="4887" y="3125"/>
                </a:cubicBezTo>
                <a:cubicBezTo>
                  <a:pt x="4887" y="2994"/>
                  <a:pt x="4776" y="2890"/>
                  <a:pt x="4645" y="2890"/>
                </a:cubicBezTo>
                <a:lnTo>
                  <a:pt x="1000" y="2890"/>
                </a:lnTo>
                <a:cubicBezTo>
                  <a:pt x="717" y="2890"/>
                  <a:pt x="485" y="2668"/>
                  <a:pt x="475" y="2385"/>
                </a:cubicBezTo>
                <a:lnTo>
                  <a:pt x="2901" y="2385"/>
                </a:lnTo>
                <a:cubicBezTo>
                  <a:pt x="2903" y="2385"/>
                  <a:pt x="2906" y="2385"/>
                  <a:pt x="2908" y="2385"/>
                </a:cubicBezTo>
                <a:cubicBezTo>
                  <a:pt x="3026" y="2385"/>
                  <a:pt x="3127" y="2295"/>
                  <a:pt x="3144" y="2176"/>
                </a:cubicBezTo>
                <a:cubicBezTo>
                  <a:pt x="3154" y="2038"/>
                  <a:pt x="3046" y="1924"/>
                  <a:pt x="2911" y="1924"/>
                </a:cubicBezTo>
                <a:lnTo>
                  <a:pt x="236" y="1924"/>
                </a:lnTo>
                <a:cubicBezTo>
                  <a:pt x="108" y="1924"/>
                  <a:pt x="0" y="2028"/>
                  <a:pt x="0" y="2159"/>
                </a:cubicBezTo>
                <a:lnTo>
                  <a:pt x="0" y="2375"/>
                </a:lnTo>
                <a:cubicBezTo>
                  <a:pt x="646" y="3034"/>
                  <a:pt x="1296" y="3691"/>
                  <a:pt x="1952" y="4340"/>
                </a:cubicBezTo>
                <a:cubicBezTo>
                  <a:pt x="2571" y="5010"/>
                  <a:pt x="3208" y="5663"/>
                  <a:pt x="3867" y="6299"/>
                </a:cubicBezTo>
                <a:lnTo>
                  <a:pt x="4850" y="6299"/>
                </a:lnTo>
                <a:cubicBezTo>
                  <a:pt x="4837" y="6481"/>
                  <a:pt x="4870" y="6663"/>
                  <a:pt x="4951" y="6828"/>
                </a:cubicBezTo>
                <a:cubicBezTo>
                  <a:pt x="4695" y="7770"/>
                  <a:pt x="5385" y="8537"/>
                  <a:pt x="6156" y="8948"/>
                </a:cubicBezTo>
                <a:cubicBezTo>
                  <a:pt x="5449" y="9376"/>
                  <a:pt x="5089" y="9917"/>
                  <a:pt x="5089" y="10547"/>
                </a:cubicBezTo>
                <a:cubicBezTo>
                  <a:pt x="5089" y="11180"/>
                  <a:pt x="5449" y="11721"/>
                  <a:pt x="6156" y="12146"/>
                </a:cubicBezTo>
                <a:cubicBezTo>
                  <a:pt x="5513" y="12489"/>
                  <a:pt x="4894" y="13068"/>
                  <a:pt x="4894" y="13855"/>
                </a:cubicBezTo>
                <a:cubicBezTo>
                  <a:pt x="4894" y="14993"/>
                  <a:pt x="6055" y="15532"/>
                  <a:pt x="6439" y="15707"/>
                </a:cubicBezTo>
                <a:cubicBezTo>
                  <a:pt x="6471" y="15721"/>
                  <a:pt x="6503" y="15728"/>
                  <a:pt x="6535" y="15728"/>
                </a:cubicBezTo>
                <a:cubicBezTo>
                  <a:pt x="6659" y="15728"/>
                  <a:pt x="6773" y="15628"/>
                  <a:pt x="6775" y="15491"/>
                </a:cubicBezTo>
                <a:lnTo>
                  <a:pt x="6775" y="14327"/>
                </a:lnTo>
                <a:cubicBezTo>
                  <a:pt x="6775" y="14246"/>
                  <a:pt x="6735" y="14172"/>
                  <a:pt x="6668" y="14128"/>
                </a:cubicBezTo>
                <a:cubicBezTo>
                  <a:pt x="6442" y="13973"/>
                  <a:pt x="6422" y="13879"/>
                  <a:pt x="6422" y="13855"/>
                </a:cubicBezTo>
                <a:cubicBezTo>
                  <a:pt x="6422" y="13584"/>
                  <a:pt x="7362" y="13226"/>
                  <a:pt x="7364" y="13226"/>
                </a:cubicBezTo>
                <a:lnTo>
                  <a:pt x="7364" y="13226"/>
                </a:lnTo>
                <a:cubicBezTo>
                  <a:pt x="7364" y="13226"/>
                  <a:pt x="7364" y="13226"/>
                  <a:pt x="7364" y="13226"/>
                </a:cubicBezTo>
                <a:lnTo>
                  <a:pt x="7364" y="15858"/>
                </a:lnTo>
                <a:cubicBezTo>
                  <a:pt x="7364" y="15989"/>
                  <a:pt x="7469" y="16097"/>
                  <a:pt x="7600" y="16097"/>
                </a:cubicBezTo>
                <a:lnTo>
                  <a:pt x="8559" y="16097"/>
                </a:lnTo>
                <a:cubicBezTo>
                  <a:pt x="8687" y="16097"/>
                  <a:pt x="8795" y="15989"/>
                  <a:pt x="8795" y="15861"/>
                </a:cubicBezTo>
                <a:lnTo>
                  <a:pt x="8795" y="15400"/>
                </a:lnTo>
                <a:cubicBezTo>
                  <a:pt x="8795" y="15279"/>
                  <a:pt x="8704" y="15175"/>
                  <a:pt x="8583" y="15158"/>
                </a:cubicBezTo>
                <a:cubicBezTo>
                  <a:pt x="8577" y="15157"/>
                  <a:pt x="8571" y="15157"/>
                  <a:pt x="8565" y="15157"/>
                </a:cubicBezTo>
                <a:cubicBezTo>
                  <a:pt x="8435" y="15157"/>
                  <a:pt x="8330" y="15262"/>
                  <a:pt x="8330" y="15394"/>
                </a:cubicBezTo>
                <a:lnTo>
                  <a:pt x="8330" y="15633"/>
                </a:lnTo>
                <a:lnTo>
                  <a:pt x="7825" y="15633"/>
                </a:lnTo>
                <a:lnTo>
                  <a:pt x="7825" y="13058"/>
                </a:lnTo>
                <a:cubicBezTo>
                  <a:pt x="7910" y="13027"/>
                  <a:pt x="7994" y="12997"/>
                  <a:pt x="8078" y="12967"/>
                </a:cubicBezTo>
                <a:lnTo>
                  <a:pt x="8330" y="13058"/>
                </a:lnTo>
                <a:lnTo>
                  <a:pt x="8330" y="14354"/>
                </a:lnTo>
                <a:cubicBezTo>
                  <a:pt x="8327" y="14475"/>
                  <a:pt x="8418" y="14582"/>
                  <a:pt x="8542" y="14596"/>
                </a:cubicBezTo>
                <a:cubicBezTo>
                  <a:pt x="8548" y="14596"/>
                  <a:pt x="8554" y="14597"/>
                  <a:pt x="8560" y="14597"/>
                </a:cubicBezTo>
                <a:cubicBezTo>
                  <a:pt x="8687" y="14597"/>
                  <a:pt x="8795" y="14495"/>
                  <a:pt x="8795" y="14364"/>
                </a:cubicBezTo>
                <a:lnTo>
                  <a:pt x="8795" y="13233"/>
                </a:lnTo>
                <a:cubicBezTo>
                  <a:pt x="8923" y="13287"/>
                  <a:pt x="9734" y="13589"/>
                  <a:pt x="9734" y="13855"/>
                </a:cubicBezTo>
                <a:cubicBezTo>
                  <a:pt x="9734" y="13879"/>
                  <a:pt x="9714" y="13973"/>
                  <a:pt x="9488" y="14128"/>
                </a:cubicBezTo>
                <a:cubicBezTo>
                  <a:pt x="9421" y="14172"/>
                  <a:pt x="9384" y="14246"/>
                  <a:pt x="9384" y="14323"/>
                </a:cubicBezTo>
                <a:lnTo>
                  <a:pt x="9384" y="15444"/>
                </a:lnTo>
                <a:cubicBezTo>
                  <a:pt x="9386" y="15581"/>
                  <a:pt x="9498" y="15679"/>
                  <a:pt x="9624" y="15679"/>
                </a:cubicBezTo>
                <a:cubicBezTo>
                  <a:pt x="9656" y="15679"/>
                  <a:pt x="9688" y="15673"/>
                  <a:pt x="9720" y="15659"/>
                </a:cubicBezTo>
                <a:cubicBezTo>
                  <a:pt x="10104" y="15484"/>
                  <a:pt x="11272" y="14946"/>
                  <a:pt x="11272" y="13815"/>
                </a:cubicBezTo>
                <a:cubicBezTo>
                  <a:pt x="11272" y="13031"/>
                  <a:pt x="10653" y="12455"/>
                  <a:pt x="10003" y="12115"/>
                </a:cubicBezTo>
                <a:cubicBezTo>
                  <a:pt x="10717" y="11688"/>
                  <a:pt x="11077" y="11153"/>
                  <a:pt x="11077" y="10523"/>
                </a:cubicBezTo>
                <a:cubicBezTo>
                  <a:pt x="11077" y="9891"/>
                  <a:pt x="10717" y="9355"/>
                  <a:pt x="10003" y="8931"/>
                </a:cubicBezTo>
                <a:cubicBezTo>
                  <a:pt x="10781" y="8517"/>
                  <a:pt x="11477" y="7767"/>
                  <a:pt x="11218" y="6821"/>
                </a:cubicBezTo>
                <a:cubicBezTo>
                  <a:pt x="11299" y="6656"/>
                  <a:pt x="11336" y="6474"/>
                  <a:pt x="11322" y="6293"/>
                </a:cubicBezTo>
                <a:lnTo>
                  <a:pt x="12265" y="6293"/>
                </a:lnTo>
                <a:cubicBezTo>
                  <a:pt x="12925" y="5660"/>
                  <a:pt x="13567" y="5007"/>
                  <a:pt x="14190" y="4334"/>
                </a:cubicBezTo>
                <a:cubicBezTo>
                  <a:pt x="14850" y="3684"/>
                  <a:pt x="15506" y="3028"/>
                  <a:pt x="16156" y="2371"/>
                </a:cubicBezTo>
                <a:lnTo>
                  <a:pt x="16156" y="2153"/>
                </a:lnTo>
                <a:cubicBezTo>
                  <a:pt x="16156" y="2021"/>
                  <a:pt x="16048" y="1917"/>
                  <a:pt x="15920" y="1917"/>
                </a:cubicBezTo>
                <a:lnTo>
                  <a:pt x="15920" y="1924"/>
                </a:lnTo>
                <a:lnTo>
                  <a:pt x="13675" y="1924"/>
                </a:lnTo>
                <a:cubicBezTo>
                  <a:pt x="13673" y="1924"/>
                  <a:pt x="13671" y="1924"/>
                  <a:pt x="13669" y="1924"/>
                </a:cubicBezTo>
                <a:cubicBezTo>
                  <a:pt x="13550" y="1924"/>
                  <a:pt x="13449" y="2013"/>
                  <a:pt x="13433" y="2132"/>
                </a:cubicBezTo>
                <a:cubicBezTo>
                  <a:pt x="13423" y="2267"/>
                  <a:pt x="13527" y="2385"/>
                  <a:pt x="13665" y="2385"/>
                </a:cubicBezTo>
                <a:lnTo>
                  <a:pt x="15701" y="2385"/>
                </a:lnTo>
                <a:cubicBezTo>
                  <a:pt x="15691" y="2668"/>
                  <a:pt x="15459" y="2890"/>
                  <a:pt x="15180" y="2890"/>
                </a:cubicBezTo>
                <a:lnTo>
                  <a:pt x="11497" y="2890"/>
                </a:lnTo>
                <a:cubicBezTo>
                  <a:pt x="11366" y="2890"/>
                  <a:pt x="11259" y="2997"/>
                  <a:pt x="11262" y="3129"/>
                </a:cubicBezTo>
                <a:cubicBezTo>
                  <a:pt x="11262" y="3580"/>
                  <a:pt x="10892" y="3879"/>
                  <a:pt x="10508" y="3879"/>
                </a:cubicBezTo>
                <a:cubicBezTo>
                  <a:pt x="10325" y="3879"/>
                  <a:pt x="10138" y="3811"/>
                  <a:pt x="9986" y="3661"/>
                </a:cubicBezTo>
                <a:cubicBezTo>
                  <a:pt x="9518" y="3189"/>
                  <a:pt x="9852" y="2385"/>
                  <a:pt x="10515" y="2385"/>
                </a:cubicBezTo>
                <a:lnTo>
                  <a:pt x="12709" y="2385"/>
                </a:lnTo>
                <a:cubicBezTo>
                  <a:pt x="12712" y="2385"/>
                  <a:pt x="12714" y="2385"/>
                  <a:pt x="12716" y="2385"/>
                </a:cubicBezTo>
                <a:cubicBezTo>
                  <a:pt x="12828" y="2385"/>
                  <a:pt x="12922" y="2309"/>
                  <a:pt x="12948" y="2200"/>
                </a:cubicBezTo>
                <a:cubicBezTo>
                  <a:pt x="12975" y="2057"/>
                  <a:pt x="12863" y="1924"/>
                  <a:pt x="12718" y="1924"/>
                </a:cubicBezTo>
                <a:cubicBezTo>
                  <a:pt x="12716" y="1924"/>
                  <a:pt x="12714" y="1924"/>
                  <a:pt x="12713" y="1924"/>
                </a:cubicBezTo>
                <a:lnTo>
                  <a:pt x="10579" y="1924"/>
                </a:lnTo>
                <a:cubicBezTo>
                  <a:pt x="9902" y="1924"/>
                  <a:pt x="9350" y="2456"/>
                  <a:pt x="9350" y="3109"/>
                </a:cubicBezTo>
                <a:cubicBezTo>
                  <a:pt x="9320" y="3459"/>
                  <a:pt x="9148" y="3687"/>
                  <a:pt x="8835" y="3799"/>
                </a:cubicBezTo>
                <a:lnTo>
                  <a:pt x="8835" y="2146"/>
                </a:lnTo>
                <a:cubicBezTo>
                  <a:pt x="9195" y="1890"/>
                  <a:pt x="9380" y="1456"/>
                  <a:pt x="9320" y="1022"/>
                </a:cubicBezTo>
                <a:cubicBezTo>
                  <a:pt x="9246" y="507"/>
                  <a:pt x="8832" y="106"/>
                  <a:pt x="8320" y="19"/>
                </a:cubicBezTo>
                <a:cubicBezTo>
                  <a:pt x="8247" y="7"/>
                  <a:pt x="8174" y="1"/>
                  <a:pt x="8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7508" y="534512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sp>
        <p:nvSpPr>
          <p:cNvPr id="15" name="Google Shape;1776;p40">
            <a:extLst>
              <a:ext uri="{FF2B5EF4-FFF2-40B4-BE49-F238E27FC236}">
                <a16:creationId xmlns:a16="http://schemas.microsoft.com/office/drawing/2014/main" id="{3E7BDD9F-7B7B-7F44-6160-2001261E9E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6585" y="2615956"/>
            <a:ext cx="4879889" cy="191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14 weeks, 4 industry technical experts</a:t>
            </a:r>
          </a:p>
          <a:p>
            <a:pPr marL="127000" indent="0" algn="l"/>
            <a:endParaRPr lang="en" sz="1800" dirty="0">
              <a:latin typeface="Barlow"/>
              <a:sym typeface="Barlow"/>
            </a:endParaRP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representative data sets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supervised/unsupervised learning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T</a:t>
            </a:r>
            <a:r>
              <a:rPr lang="en" sz="1800" dirty="0">
                <a:latin typeface="Barlow"/>
                <a:sym typeface="Barlow"/>
              </a:rPr>
              <a:t>raining, validation, testing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P</a:t>
            </a:r>
            <a:r>
              <a:rPr lang="en-US" sz="1800" dirty="0">
                <a:latin typeface="Barlow"/>
                <a:sym typeface="Barlow"/>
              </a:rPr>
              <a:t>r</a:t>
            </a:r>
            <a:r>
              <a:rPr lang="en" sz="1800" dirty="0">
                <a:latin typeface="Barlow"/>
                <a:sym typeface="Barlow"/>
              </a:rPr>
              <a:t>ocess Engineering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Live Demo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481482" y="1386430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4" name="Google Shape;1663;p39">
            <a:extLst>
              <a:ext uri="{FF2B5EF4-FFF2-40B4-BE49-F238E27FC236}">
                <a16:creationId xmlns:a16="http://schemas.microsoft.com/office/drawing/2014/main" id="{7FF1D6C8-07FC-2D7C-34F1-F02A1F080E62}"/>
              </a:ext>
            </a:extLst>
          </p:cNvPr>
          <p:cNvSpPr txBox="1">
            <a:spLocks/>
          </p:cNvSpPr>
          <p:nvPr/>
        </p:nvSpPr>
        <p:spPr>
          <a:xfrm>
            <a:off x="2625620" y="1801402"/>
            <a:ext cx="4566202" cy="63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  Training Data (csv) 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13D3-D446-D54B-D811D56D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0" y="1448103"/>
            <a:ext cx="6528662" cy="3543334"/>
          </a:xfrm>
          <a:prstGeom prst="rect">
            <a:avLst/>
          </a:prstGeom>
        </p:spPr>
      </p:pic>
      <p:sp>
        <p:nvSpPr>
          <p:cNvPr id="6" name="Google Shape;1663;p39">
            <a:extLst>
              <a:ext uri="{FF2B5EF4-FFF2-40B4-BE49-F238E27FC236}">
                <a16:creationId xmlns:a16="http://schemas.microsoft.com/office/drawing/2014/main" id="{6D99F81B-0425-DE92-C458-AD72697D0E10}"/>
              </a:ext>
            </a:extLst>
          </p:cNvPr>
          <p:cNvSpPr txBox="1">
            <a:spLocks/>
          </p:cNvSpPr>
          <p:nvPr/>
        </p:nvSpPr>
        <p:spPr>
          <a:xfrm>
            <a:off x="392700" y="679106"/>
            <a:ext cx="8358600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29299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99" y="174914"/>
            <a:ext cx="797492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EDA:  Training Data (Potential Fraud)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5410 data points labelled Potential Fraud (Yes | No)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506 Yes, 4904 No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Imbalanced dataset (~10% target); class imbalance needs to be managed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7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138,556 records, populated over the entire US, and many counties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Note:  99% of Date of Death data is missing;  1% were dead at the time of the report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4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Train Data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Replaced disease column values 2 -&gt; 0;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ie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 does not have disease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457200" lvl="3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2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In-Patient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sym typeface="Anaheim"/>
              </a:rPr>
              <a:t>40,474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Contains: 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Beneficiary ID, Claim ID, start and end day of the claim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Provider that rendered various services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Amount reimbursed by the insurance company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Most importantly, it contains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procedure code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sym typeface="Anaheim"/>
              </a:rPr>
              <a:t>517,737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Contains:  (similar to In-Patient structure)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Beneficiary ID, Claim ID, start and end day of the claim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Provider that rendered various services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Amount reimbursed by the insurance company, deductible amt paid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Attending physician, Operating Physician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Barlow" panose="00000500000000000000" pitchFamily="2" charset="0"/>
              <a:sym typeface="Anaheim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Most importantly, it contains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procedure code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519712" cy="3155418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F6F03-DDA5-41D4-A934-F11EEF24883F}"/>
              </a:ext>
            </a:extLst>
          </p:cNvPr>
          <p:cNvSpPr txBox="1"/>
          <p:nvPr/>
        </p:nvSpPr>
        <p:spPr>
          <a:xfrm>
            <a:off x="-319729" y="4819148"/>
            <a:ext cx="8915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1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Source:  https://www.cnbc.com/2021/05/26/doj-charges-14-people-in-alleged-health-care-fraud-related-to-covid-19.html</a:t>
            </a:r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177589" y="1895205"/>
            <a:ext cx="557970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 serious white-collar crime in US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Evolving and sophisticated</a:t>
            </a:r>
          </a:p>
          <a:p>
            <a:pPr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Collusion exists across multiple parties (see link)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Causes increased premiums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Reduction of access and quality of care  </a:t>
            </a:r>
          </a:p>
          <a:p>
            <a:pPr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Current detection is manual and ineffective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976B4-280A-DCEB-1FEA-30C0A902120C}"/>
              </a:ext>
            </a:extLst>
          </p:cNvPr>
          <p:cNvGrpSpPr/>
          <p:nvPr/>
        </p:nvGrpSpPr>
        <p:grpSpPr>
          <a:xfrm>
            <a:off x="3012389" y="423994"/>
            <a:ext cx="5786123" cy="689100"/>
            <a:chOff x="4420286" y="1302456"/>
            <a:chExt cx="4381500" cy="689100"/>
          </a:xfrm>
        </p:grpSpPr>
        <p:sp>
          <p:nvSpPr>
            <p:cNvPr id="5" name="Google Shape;1661;p39">
              <a:extLst>
                <a:ext uri="{FF2B5EF4-FFF2-40B4-BE49-F238E27FC236}">
                  <a16:creationId xmlns:a16="http://schemas.microsoft.com/office/drawing/2014/main" id="{560B3CBA-204A-3C4D-0EBC-8BB19C8D19F4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5;p39">
              <a:extLst>
                <a:ext uri="{FF2B5EF4-FFF2-40B4-BE49-F238E27FC236}">
                  <a16:creationId xmlns:a16="http://schemas.microsoft.com/office/drawing/2014/main" id="{E9189197-DC24-CE29-0250-7AF6F2737D1E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Problem:  Healthcare Fraud</a:t>
              </a:r>
            </a:p>
          </p:txBody>
        </p:sp>
      </p:grpSp>
      <p:sp>
        <p:nvSpPr>
          <p:cNvPr id="9" name="Google Shape;1663;p39">
            <a:extLst>
              <a:ext uri="{FF2B5EF4-FFF2-40B4-BE49-F238E27FC236}">
                <a16:creationId xmlns:a16="http://schemas.microsoft.com/office/drawing/2014/main" id="{3E44609A-CC6E-B1E1-0FDF-2A90BCF3025C}"/>
              </a:ext>
            </a:extLst>
          </p:cNvPr>
          <p:cNvSpPr txBox="1">
            <a:spLocks/>
          </p:cNvSpPr>
          <p:nvPr/>
        </p:nvSpPr>
        <p:spPr>
          <a:xfrm>
            <a:off x="3277264" y="1159160"/>
            <a:ext cx="4941155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2400" dirty="0"/>
              <a:t>A $300B/</a:t>
            </a:r>
            <a:r>
              <a:rPr lang="en-US" sz="2400" dirty="0" err="1"/>
              <a:t>yr</a:t>
            </a:r>
            <a:r>
              <a:rPr lang="en-US" sz="2400" dirty="0"/>
              <a:t> challenge! (USA)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A0283-416F-CFF6-AA94-F58AA6DD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2" y="953717"/>
            <a:ext cx="3108960" cy="2012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FDCCC-3E29-97AC-C80D-60ED552F2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12" y="3049471"/>
            <a:ext cx="3108960" cy="198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F977A-A22F-4BC1-94FC-C62B75752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541" y="953714"/>
            <a:ext cx="314227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667" y="266354"/>
            <a:ext cx="832609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Solution:  Our Approach</a:t>
            </a:r>
            <a:endParaRPr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4389388" y="329356"/>
            <a:ext cx="4374324" cy="646003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7" name="Google Shape;1776;p40">
            <a:extLst>
              <a:ext uri="{FF2B5EF4-FFF2-40B4-BE49-F238E27FC236}">
                <a16:creationId xmlns:a16="http://schemas.microsoft.com/office/drawing/2014/main" id="{204FA5B5-E5B9-7991-50A2-C3D24EB3EE78}"/>
              </a:ext>
            </a:extLst>
          </p:cNvPr>
          <p:cNvSpPr txBox="1">
            <a:spLocks/>
          </p:cNvSpPr>
          <p:nvPr/>
        </p:nvSpPr>
        <p:spPr>
          <a:xfrm>
            <a:off x="1429812" y="1307692"/>
            <a:ext cx="557970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Use ML algorithms to automate: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analysis of claims data and 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pattern identification for anomalies, e.g.</a:t>
            </a:r>
          </a:p>
          <a:p>
            <a:pPr marL="1371600" lvl="5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Barlow"/>
              </a:rPr>
              <a:t>claims for services never rendered </a:t>
            </a:r>
          </a:p>
          <a:p>
            <a:pPr marL="1371600" lvl="5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Barlow"/>
              </a:rPr>
              <a:t>services billed at inflated prices</a:t>
            </a:r>
          </a:p>
          <a:p>
            <a:pPr marL="1371600" lvl="5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Barlow"/>
              </a:rPr>
              <a:t>Inconsistent billing codes (NLP?)</a:t>
            </a:r>
          </a:p>
          <a:p>
            <a:pPr marL="127000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Assist insurers to: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more quickly settle genuine claims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identify unintentional claim errors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avoid fraudulent reimbursements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flag bad actors and recoup invalid claims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7753AE-71A2-A9D6-7AD4-085995880E38}"/>
              </a:ext>
            </a:extLst>
          </p:cNvPr>
          <p:cNvSpPr/>
          <p:nvPr/>
        </p:nvSpPr>
        <p:spPr>
          <a:xfrm>
            <a:off x="8310623" y="1045153"/>
            <a:ext cx="833377" cy="3920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utomation - Free business icons">
            <a:extLst>
              <a:ext uri="{FF2B5EF4-FFF2-40B4-BE49-F238E27FC236}">
                <a16:creationId xmlns:a16="http://schemas.microsoft.com/office/drawing/2014/main" id="{8450BA22-FF8C-AB38-7965-1303D55D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36" y="1288920"/>
            <a:ext cx="428370" cy="4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ow Anomaly Detection Prevents PPC Bidding Issues | QuanticMind">
            <a:extLst>
              <a:ext uri="{FF2B5EF4-FFF2-40B4-BE49-F238E27FC236}">
                <a16:creationId xmlns:a16="http://schemas.microsoft.com/office/drawing/2014/main" id="{3202DF41-3047-3B4D-D653-6592B1B1E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r="20973"/>
          <a:stretch/>
        </p:blipFill>
        <p:spPr bwMode="auto">
          <a:xfrm>
            <a:off x="8517846" y="2194469"/>
            <a:ext cx="501160" cy="4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Nlp Neuro Linguistic Programming Acronym Medical Concept Background Vector  Illustration Stock Vector Image by ©lnc@list.ru #415004678">
            <a:extLst>
              <a:ext uri="{FF2B5EF4-FFF2-40B4-BE49-F238E27FC236}">
                <a16:creationId xmlns:a16="http://schemas.microsoft.com/office/drawing/2014/main" id="{1A6F6025-E1AE-622C-5B34-E4DDA46FF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3033" r="9959" b="22646"/>
          <a:stretch/>
        </p:blipFill>
        <p:spPr bwMode="auto">
          <a:xfrm>
            <a:off x="8517846" y="3080332"/>
            <a:ext cx="491732" cy="5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efficiency Icon - Free PNG &amp; SVG 1082747 - Noun Project">
            <a:extLst>
              <a:ext uri="{FF2B5EF4-FFF2-40B4-BE49-F238E27FC236}">
                <a16:creationId xmlns:a16="http://schemas.microsoft.com/office/drawing/2014/main" id="{475CD46D-1A43-E34A-7B7D-921EB37F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46" y="4066336"/>
            <a:ext cx="491732" cy="4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7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+ Model</a:t>
            </a:r>
            <a:endParaRPr sz="3200" dirty="0"/>
          </a:p>
        </p:txBody>
      </p:sp>
      <p:sp>
        <p:nvSpPr>
          <p:cNvPr id="3" name="Google Shape;1663;p39">
            <a:extLst>
              <a:ext uri="{FF2B5EF4-FFF2-40B4-BE49-F238E27FC236}">
                <a16:creationId xmlns:a16="http://schemas.microsoft.com/office/drawing/2014/main" id="{3B4D192A-95B0-4661-6565-312A9B692663}"/>
              </a:ext>
            </a:extLst>
          </p:cNvPr>
          <p:cNvSpPr txBox="1">
            <a:spLocks/>
          </p:cNvSpPr>
          <p:nvPr/>
        </p:nvSpPr>
        <p:spPr>
          <a:xfrm>
            <a:off x="392700" y="724130"/>
            <a:ext cx="8358600" cy="6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600" dirty="0"/>
              <a:t>Kaggle:  </a:t>
            </a:r>
            <a:r>
              <a:rPr lang="en-US" sz="1200" b="0" dirty="0"/>
              <a:t>https://www.kaggle.com/code/rohitrox/medical-provider-fraud-detection/data</a:t>
            </a:r>
            <a:endParaRPr lang="en-US" sz="1600" b="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BAFAC9-236B-1E53-217F-EA648353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537408"/>
            <a:ext cx="8825947" cy="30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0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+ Model</a:t>
            </a:r>
            <a:endParaRPr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47271-6370-E58C-3B53-2887FF8ECA91}"/>
              </a:ext>
            </a:extLst>
          </p:cNvPr>
          <p:cNvSpPr txBox="1"/>
          <p:nvPr/>
        </p:nvSpPr>
        <p:spPr>
          <a:xfrm>
            <a:off x="392700" y="12669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Supervised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1DD55-CB1C-4618-3861-5D0ACAA05C1C}"/>
              </a:ext>
            </a:extLst>
          </p:cNvPr>
          <p:cNvSpPr txBox="1"/>
          <p:nvPr/>
        </p:nvSpPr>
        <p:spPr>
          <a:xfrm>
            <a:off x="4875965" y="126697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/>
            </a:lvl1pPr>
          </a:lstStyle>
          <a:p>
            <a:r>
              <a:rPr lang="en-US" dirty="0"/>
              <a:t>Unsupervised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85A52-E47E-FD82-2A24-D0403952B5D1}"/>
              </a:ext>
            </a:extLst>
          </p:cNvPr>
          <p:cNvSpPr txBox="1"/>
          <p:nvPr/>
        </p:nvSpPr>
        <p:spPr>
          <a:xfrm>
            <a:off x="392700" y="1938858"/>
            <a:ext cx="3280942" cy="240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Create mapping function from training data and labels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Logistic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Support Vector Machines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/>
                <a:cs typeface="Arial"/>
              </a:rPr>
              <a:t>XGBoost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TPOT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05A6A-1722-102B-8710-863556CF7512}"/>
              </a:ext>
            </a:extLst>
          </p:cNvPr>
          <p:cNvSpPr txBox="1"/>
          <p:nvPr/>
        </p:nvSpPr>
        <p:spPr>
          <a:xfrm>
            <a:off x="5004746" y="1938857"/>
            <a:ext cx="3280942" cy="240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Extract knowledge / labels from large datasets  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Isolation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K-means clustering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Auto-encoders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92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99" y="174914"/>
            <a:ext cx="862296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+ Model:  Supervised Evaluation</a:t>
            </a:r>
            <a:endParaRPr sz="3200" dirty="0"/>
          </a:p>
        </p:txBody>
      </p:sp>
      <p:pic>
        <p:nvPicPr>
          <p:cNvPr id="2" name="Picture 2" descr="Evaluation Icon - Download in Line Style">
            <a:extLst>
              <a:ext uri="{FF2B5EF4-FFF2-40B4-BE49-F238E27FC236}">
                <a16:creationId xmlns:a16="http://schemas.microsoft.com/office/drawing/2014/main" id="{6BA97065-7B5C-F27C-33AD-393F2A38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56" y="1428511"/>
            <a:ext cx="947355" cy="9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506783B-64C9-C042-DE89-5ECDD95C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0" y="1588168"/>
            <a:ext cx="6369465" cy="32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DB904-C9B3-EA67-42D1-17338771CD39}"/>
              </a:ext>
            </a:extLst>
          </p:cNvPr>
          <p:cNvSpPr txBox="1"/>
          <p:nvPr/>
        </p:nvSpPr>
        <p:spPr>
          <a:xfrm>
            <a:off x="423765" y="953714"/>
            <a:ext cx="5141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ROC-AUC curve based on </a:t>
            </a:r>
            <a:r>
              <a:rPr lang="en-US" sz="1600" dirty="0" err="1"/>
              <a:t>XGBClassifier</a:t>
            </a:r>
            <a:r>
              <a:rPr lang="en-US" sz="1600" dirty="0"/>
              <a:t> using TPOT 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4B8DFE3-78AE-94CC-C84D-05B436EB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60410"/>
              </p:ext>
            </p:extLst>
          </p:nvPr>
        </p:nvGraphicFramePr>
        <p:xfrm>
          <a:off x="6669567" y="3396296"/>
          <a:ext cx="2209244" cy="148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22">
                  <a:extLst>
                    <a:ext uri="{9D8B030D-6E8A-4147-A177-3AD203B41FA5}">
                      <a16:colId xmlns:a16="http://schemas.microsoft.com/office/drawing/2014/main" val="2894874787"/>
                    </a:ext>
                  </a:extLst>
                </a:gridCol>
                <a:gridCol w="1104622">
                  <a:extLst>
                    <a:ext uri="{9D8B030D-6E8A-4147-A177-3AD203B41FA5}">
                      <a16:colId xmlns:a16="http://schemas.microsoft.com/office/drawing/2014/main" val="3017466738"/>
                    </a:ext>
                  </a:extLst>
                </a:gridCol>
              </a:tblGrid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42546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26397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45767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5767468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Learnings to Date</a:t>
            </a:r>
            <a:endParaRPr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19F70-0689-370B-C326-DFC84F4518AE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863351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SzPct val="50000"/>
            </a:pPr>
            <a:r>
              <a:rPr lang="en-US" dirty="0"/>
              <a:t>Creating additional features was extremely important (accuracy, fitting) </a:t>
            </a:r>
          </a:p>
          <a:p>
            <a:pPr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Font typeface="Proxima Nova"/>
              <a:buChar char="○"/>
            </a:pPr>
            <a:r>
              <a:rPr lang="en-US" dirty="0">
                <a:solidFill>
                  <a:schemeClr val="dk2"/>
                </a:solidFill>
                <a:latin typeface="Barlow" panose="00000500000000000000" pitchFamily="2" charset="0"/>
                <a:sym typeface="Proxima Nova"/>
              </a:rPr>
              <a:t>Avg Claim Reimbursement, Avg Deductible Paid </a:t>
            </a:r>
          </a:p>
          <a:p>
            <a:pPr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Font typeface="Proxima Nova"/>
              <a:buChar char="○"/>
            </a:pPr>
            <a:r>
              <a:rPr lang="en-US" dirty="0">
                <a:solidFill>
                  <a:schemeClr val="dk2"/>
                </a:solidFill>
                <a:latin typeface="Barlow" panose="00000500000000000000" pitchFamily="2" charset="0"/>
                <a:sym typeface="Proxima Nova"/>
              </a:rPr>
              <a:t>by Provider, by Attending Physician, by Operating Physician</a:t>
            </a:r>
          </a:p>
          <a:p>
            <a:pPr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Font typeface="Proxima Nova"/>
              <a:buChar char="○"/>
            </a:pPr>
            <a:endParaRPr lang="en-US" dirty="0">
              <a:latin typeface="Barlow" panose="00000500000000000000" pitchFamily="2" charset="0"/>
            </a:endParaRPr>
          </a:p>
          <a:p>
            <a:pPr>
              <a:buSzPct val="50000"/>
            </a:pPr>
            <a:r>
              <a:rPr lang="en-US" dirty="0"/>
              <a:t>Importance of features that help explain model predictability:</a:t>
            </a:r>
          </a:p>
          <a:p>
            <a:pPr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Font typeface="Proxima Nova"/>
              <a:buChar char="○"/>
            </a:pPr>
            <a:r>
              <a:rPr lang="en-US" dirty="0">
                <a:solidFill>
                  <a:schemeClr val="dk2"/>
                </a:solidFill>
                <a:latin typeface="Barlow" panose="00000500000000000000" pitchFamily="2" charset="0"/>
              </a:rPr>
              <a:t>Amount of insurance claim reimbursed</a:t>
            </a:r>
          </a:p>
          <a:p>
            <a:pPr lvl="1">
              <a:spcBef>
                <a:spcPts val="400"/>
              </a:spcBef>
            </a:pPr>
            <a:endParaRPr lang="en-US" sz="1100" dirty="0"/>
          </a:p>
          <a:p>
            <a:pPr marL="596900" lvl="1" indent="0">
              <a:spcBef>
                <a:spcPts val="400"/>
              </a:spcBef>
              <a:buFont typeface="Anaheim"/>
              <a:buNone/>
            </a:pPr>
            <a:endParaRPr lang="en-US" sz="1100" dirty="0"/>
          </a:p>
          <a:p>
            <a:pPr marL="457200" lvl="1">
              <a:buSzPct val="50000"/>
              <a:buFont typeface="Anaheim"/>
              <a:buChar char="●"/>
            </a:pPr>
            <a:endParaRPr lang="en-US" sz="1600" dirty="0">
              <a:latin typeface="Barlow"/>
              <a:sym typeface="Barlow"/>
            </a:endParaRPr>
          </a:p>
          <a:p>
            <a:pPr marL="457200" lvl="1">
              <a:buSzPct val="50000"/>
              <a:buFont typeface="Anaheim"/>
              <a:buChar char="●"/>
            </a:pPr>
            <a:r>
              <a:rPr lang="en-US" sz="1600" dirty="0">
                <a:latin typeface="Barlow"/>
                <a:sym typeface="Barlow"/>
              </a:rPr>
              <a:t>Production considerations:</a:t>
            </a:r>
          </a:p>
          <a:p>
            <a:pPr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Font typeface="Proxima Nova"/>
              <a:buChar char="○"/>
            </a:pPr>
            <a:r>
              <a:rPr lang="en-US" dirty="0">
                <a:solidFill>
                  <a:schemeClr val="dk2"/>
                </a:solidFill>
                <a:latin typeface="Barlow" panose="00000500000000000000" pitchFamily="2" charset="0"/>
              </a:rPr>
              <a:t>Evolving anomalies/fraud (supervised -&gt; unsupervised learning)</a:t>
            </a:r>
          </a:p>
          <a:p>
            <a:pPr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Font typeface="Proxima Nova"/>
              <a:buChar char="○"/>
            </a:pPr>
            <a:r>
              <a:rPr lang="en-US" dirty="0">
                <a:solidFill>
                  <a:schemeClr val="dk2"/>
                </a:solidFill>
                <a:latin typeface="Barlow" panose="00000500000000000000" pitchFamily="2" charset="0"/>
              </a:rPr>
              <a:t>Monthly Provider business and technical workflow (n+1 claims data)</a:t>
            </a:r>
          </a:p>
          <a:p>
            <a:pPr lvl="1"/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60F96-310B-2392-A768-E4783D01516B}"/>
              </a:ext>
            </a:extLst>
          </p:cNvPr>
          <p:cNvSpPr txBox="1"/>
          <p:nvPr/>
        </p:nvSpPr>
        <p:spPr>
          <a:xfrm>
            <a:off x="1015673" y="2860675"/>
            <a:ext cx="5144495" cy="80970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200" dirty="0">
                <a:solidFill>
                  <a:schemeClr val="dk2"/>
                </a:solidFill>
                <a:latin typeface="Barlow" panose="00000500000000000000" pitchFamily="2" charset="0"/>
                <a:sym typeface="Proxima Nova"/>
              </a:rPr>
              <a:t>per provider– 8%; </a:t>
            </a: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200" dirty="0">
                <a:solidFill>
                  <a:schemeClr val="dk2"/>
                </a:solidFill>
                <a:latin typeface="Barlow" panose="00000500000000000000" pitchFamily="2" charset="0"/>
                <a:sym typeface="Proxima Nova"/>
              </a:rPr>
              <a:t>per attending physician – 7%</a:t>
            </a: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endParaRPr lang="en-US" sz="1200" dirty="0">
              <a:solidFill>
                <a:schemeClr val="dk2"/>
              </a:solidFill>
              <a:latin typeface="Barlow" panose="00000500000000000000" pitchFamily="2" charset="0"/>
              <a:sym typeface="Proxima Nova"/>
            </a:endParaRP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200" dirty="0">
                <a:solidFill>
                  <a:schemeClr val="dk2"/>
                </a:solidFill>
                <a:latin typeface="Barlow" panose="00000500000000000000" pitchFamily="2" charset="0"/>
                <a:sym typeface="Proxima Nova"/>
              </a:rPr>
              <a:t>per operating physician – 6%</a:t>
            </a: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200" dirty="0">
                <a:solidFill>
                  <a:schemeClr val="dk2"/>
                </a:solidFill>
                <a:latin typeface="Barlow" panose="00000500000000000000" pitchFamily="2" charset="0"/>
                <a:sym typeface="Proxima Nova"/>
              </a:rPr>
              <a:t>per claim diagnosis – 4%</a:t>
            </a:r>
          </a:p>
        </p:txBody>
      </p:sp>
    </p:spTree>
    <p:extLst>
      <p:ext uri="{BB962C8B-B14F-4D97-AF65-F5344CB8AC3E}">
        <p14:creationId xmlns:p14="http://schemas.microsoft.com/office/powerpoint/2010/main" val="376908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Demo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AF7AC3B-12C3-76E7-E242-ED2FDCDDE757}"/>
              </a:ext>
            </a:extLst>
          </p:cNvPr>
          <p:cNvSpPr txBox="1">
            <a:spLocks/>
          </p:cNvSpPr>
          <p:nvPr/>
        </p:nvSpPr>
        <p:spPr>
          <a:xfrm>
            <a:off x="293025" y="1342417"/>
            <a:ext cx="8358600" cy="1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Actor:	Provider (Insurance Claim Analyst)</a:t>
            </a:r>
          </a:p>
          <a:p>
            <a:pPr marL="127000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Use Case Scenarios:	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UC1:   Review monthly claim records  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UC2:   Identify potential anomalies</a:t>
            </a:r>
          </a:p>
          <a:p>
            <a:pPr marL="127000" indent="0" algn="l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27143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14387</TotalTime>
  <Words>2098</Words>
  <Application>Microsoft Office PowerPoint</Application>
  <PresentationFormat>On-screen Show (16:9)</PresentationFormat>
  <Paragraphs>351</Paragraphs>
  <Slides>30</Slides>
  <Notes>30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Anaheim</vt:lpstr>
      <vt:lpstr>Calibri</vt:lpstr>
      <vt:lpstr>Proxima Nova</vt:lpstr>
      <vt:lpstr>Work Sans</vt:lpstr>
      <vt:lpstr>Arial</vt:lpstr>
      <vt:lpstr>Raleway</vt:lpstr>
      <vt:lpstr>Barlow</vt:lpstr>
      <vt:lpstr>Mobile Clinic Services by Slidesgo</vt:lpstr>
      <vt:lpstr>Fourthbrain MLE10 Capstone Presentation  Healthcare Fraud Detection </vt:lpstr>
      <vt:lpstr>PowerPoint Presentation</vt:lpstr>
      <vt:lpstr>PowerPoint Presentation</vt:lpstr>
      <vt:lpstr>The Solution:  Our Approach</vt:lpstr>
      <vt:lpstr>Data + Model</vt:lpstr>
      <vt:lpstr>Data + Model</vt:lpstr>
      <vt:lpstr>Data + Model:  Supervised Evaluation</vt:lpstr>
      <vt:lpstr>Learnings to Date</vt:lpstr>
      <vt:lpstr>Demo</vt:lpstr>
      <vt:lpstr>Future Work</vt:lpstr>
      <vt:lpstr>Closing Q/A</vt:lpstr>
      <vt:lpstr>Appendices</vt:lpstr>
      <vt:lpstr>PowerPoint Presentation</vt:lpstr>
      <vt:lpstr>PowerPoint Presentation</vt:lpstr>
      <vt:lpstr>PowerPoint Presentation</vt:lpstr>
      <vt:lpstr>The Solution:  Our Approach</vt:lpstr>
      <vt:lpstr>The Audience</vt:lpstr>
      <vt:lpstr>Data + Model</vt:lpstr>
      <vt:lpstr>MLE Stack</vt:lpstr>
      <vt:lpstr>Conclusions</vt:lpstr>
      <vt:lpstr>Future Work</vt:lpstr>
      <vt:lpstr>01</vt:lpstr>
      <vt:lpstr>The Solution</vt:lpstr>
      <vt:lpstr>EDA:   Training Data (csv) </vt:lpstr>
      <vt:lpstr>EDA:  Training Data (Potential Fraud)</vt:lpstr>
      <vt:lpstr>EDA: Beneficiary Train Data Summary </vt:lpstr>
      <vt:lpstr>EDA: Beneficiary Train Data</vt:lpstr>
      <vt:lpstr>EDA: In-Patient Train Data Summary </vt:lpstr>
      <vt:lpstr>EDA: Out-Patient Train Data Summary </vt:lpstr>
      <vt:lpstr>EDA: Out-Patient Train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dc:creator>Iain McKone</dc:creator>
  <cp:lastModifiedBy>Iain McKone</cp:lastModifiedBy>
  <cp:revision>26</cp:revision>
  <dcterms:modified xsi:type="dcterms:W3CDTF">2023-01-19T23:55:53Z</dcterms:modified>
</cp:coreProperties>
</file>