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6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7" r:id="rId8"/>
    <p:sldId id="269" r:id="rId9"/>
    <p:sldId id="268" r:id="rId10"/>
    <p:sldId id="262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Semibold" panose="0200050603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9"/>
    <p:restoredTop sz="94695"/>
  </p:normalViewPr>
  <p:slideViewPr>
    <p:cSldViewPr snapToGrid="0">
      <p:cViewPr varScale="1">
        <p:scale>
          <a:sx n="191" d="100"/>
          <a:sy n="191" d="100"/>
        </p:scale>
        <p:origin x="192" y="2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33c1f206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lang="en-US" b="1"/>
              <a:t>Success</a:t>
            </a:r>
            <a:r>
              <a:rPr lang="en-US"/>
              <a:t> looks like, and for what </a:t>
            </a:r>
            <a:r>
              <a:rPr lang="en-US" b="1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3c1f206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33c1f206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0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0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4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04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04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0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08"/>
          <p:cNvSpPr txBox="1">
            <a:spLocks noGrp="1"/>
          </p:cNvSpPr>
          <p:nvPr>
            <p:ph type="sldNum" idx="12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497" y="53410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8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0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2020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0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0" name="Google Shape;60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63" name="Google Shape;63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3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3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Fraud in United States Healthcare System</a:t>
            </a: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-US" sz="43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Ann Chavarria, David Lederer, Iain </a:t>
            </a:r>
            <a:r>
              <a:rPr lang="en-US" sz="20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McKone</a:t>
            </a:r>
            <a:r>
              <a:rPr lang="en-US" sz="2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Monika Sharma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Future Work </a:t>
            </a:r>
            <a:endParaRPr dirty="0"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Use the same dataset without labels to train unsupervised models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Problem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Solution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Data + Model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Demo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MLE Stack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Conclusions (and lessons learned)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Problem </a:t>
            </a:r>
            <a:endParaRPr dirty="0"/>
          </a:p>
        </p:txBody>
      </p:sp>
      <p:pic>
        <p:nvPicPr>
          <p:cNvPr id="5" name="Picture 4" descr="A hand holding a camera&#10;&#10;Description automatically generated with low confidence">
            <a:extLst>
              <a:ext uri="{FF2B5EF4-FFF2-40B4-BE49-F238E27FC236}">
                <a16:creationId xmlns:a16="http://schemas.microsoft.com/office/drawing/2014/main" id="{50D1FF26-72FA-0171-3856-66B723F0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69" y="1017725"/>
            <a:ext cx="3562948" cy="36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11700" y="1017725"/>
            <a:ext cx="527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 fraud is a serious white-collar crime in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 increased premiums or pose harm to beneficiaries </a:t>
            </a:r>
          </a:p>
        </p:txBody>
      </p:sp>
      <p:sp>
        <p:nvSpPr>
          <p:cNvPr id="7" name="Google Shape;115;g133c1f20611_0_5">
            <a:extLst>
              <a:ext uri="{FF2B5EF4-FFF2-40B4-BE49-F238E27FC236}">
                <a16:creationId xmlns:a16="http://schemas.microsoft.com/office/drawing/2014/main" id="{4DEE5002-D771-31BF-DAD5-C3945BC3D726}"/>
              </a:ext>
            </a:extLst>
          </p:cNvPr>
          <p:cNvSpPr txBox="1">
            <a:spLocks/>
          </p:cNvSpPr>
          <p:nvPr/>
        </p:nvSpPr>
        <p:spPr>
          <a:xfrm>
            <a:off x="311700" y="16066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Scale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60E1E-4FFF-E124-71C7-95D235A4E1CA}"/>
              </a:ext>
            </a:extLst>
          </p:cNvPr>
          <p:cNvSpPr txBox="1"/>
          <p:nvPr/>
        </p:nvSpPr>
        <p:spPr>
          <a:xfrm>
            <a:off x="311700" y="2140815"/>
            <a:ext cx="518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National Health Care Anti-Fraud Association, ~$300 billion is lost to fraud in US </a:t>
            </a:r>
          </a:p>
        </p:txBody>
      </p:sp>
      <p:sp>
        <p:nvSpPr>
          <p:cNvPr id="9" name="Google Shape;115;g133c1f20611_0_5">
            <a:extLst>
              <a:ext uri="{FF2B5EF4-FFF2-40B4-BE49-F238E27FC236}">
                <a16:creationId xmlns:a16="http://schemas.microsoft.com/office/drawing/2014/main" id="{D7FFC674-48E2-54EF-1CB3-8E94445EF00A}"/>
              </a:ext>
            </a:extLst>
          </p:cNvPr>
          <p:cNvSpPr txBox="1">
            <a:spLocks/>
          </p:cNvSpPr>
          <p:nvPr/>
        </p:nvSpPr>
        <p:spPr>
          <a:xfrm>
            <a:off x="311700" y="27907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Example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A3A48-4F2B-308F-0FEF-7E45EF0F012D}"/>
              </a:ext>
            </a:extLst>
          </p:cNvPr>
          <p:cNvCxnSpPr/>
          <p:nvPr/>
        </p:nvCxnSpPr>
        <p:spPr>
          <a:xfrm>
            <a:off x="421610" y="968245"/>
            <a:ext cx="1292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D72E93-AD89-9FD5-33CF-99DD146ED058}"/>
              </a:ext>
            </a:extLst>
          </p:cNvPr>
          <p:cNvCxnSpPr>
            <a:cxnSpLocks/>
          </p:cNvCxnSpPr>
          <p:nvPr/>
        </p:nvCxnSpPr>
        <p:spPr>
          <a:xfrm>
            <a:off x="421610" y="2062418"/>
            <a:ext cx="71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4BFECC-57C5-D811-0D39-133ACDD7DB4D}"/>
              </a:ext>
            </a:extLst>
          </p:cNvPr>
          <p:cNvCxnSpPr>
            <a:cxnSpLocks/>
          </p:cNvCxnSpPr>
          <p:nvPr/>
        </p:nvCxnSpPr>
        <p:spPr>
          <a:xfrm>
            <a:off x="421610" y="3250588"/>
            <a:ext cx="1095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DCFA28-0C7D-D056-2B49-179786231F00}"/>
              </a:ext>
            </a:extLst>
          </p:cNvPr>
          <p:cNvSpPr txBox="1"/>
          <p:nvPr/>
        </p:nvSpPr>
        <p:spPr>
          <a:xfrm>
            <a:off x="311700" y="3312538"/>
            <a:ext cx="5185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14 people </a:t>
            </a:r>
            <a:r>
              <a:rPr lang="en-US" dirty="0"/>
              <a:t>– including medical doctor, owners of laboratories, pharmacies, and home health agency – were charged in multiple </a:t>
            </a:r>
            <a:r>
              <a:rPr lang="en-US" b="1" dirty="0"/>
              <a:t>Covid-related fraud schemes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Bilked consumers and insurers out of </a:t>
            </a:r>
            <a:r>
              <a:rPr lang="en-US" b="1" dirty="0"/>
              <a:t>$143 million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A7C22-C3BE-FF23-DC27-92E29626DF22}"/>
              </a:ext>
            </a:extLst>
          </p:cNvPr>
          <p:cNvSpPr txBox="1"/>
          <p:nvPr/>
        </p:nvSpPr>
        <p:spPr>
          <a:xfrm>
            <a:off x="311700" y="4483031"/>
            <a:ext cx="5596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Source: https://</a:t>
            </a:r>
            <a:r>
              <a:rPr lang="en-US" sz="800" dirty="0" err="1">
                <a:solidFill>
                  <a:schemeClr val="tx1"/>
                </a:solidFill>
              </a:rPr>
              <a:t>www.cnbc.com</a:t>
            </a:r>
            <a:r>
              <a:rPr lang="en-US" sz="800" dirty="0">
                <a:solidFill>
                  <a:schemeClr val="tx1"/>
                </a:solidFill>
              </a:rPr>
              <a:t>/2021/05/26/doj-charges-14-people-in-alleged-health-care-fraud-related-to-covid-19.html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c1f20611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Solution </a:t>
            </a:r>
            <a:endParaRPr dirty="0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2CD7D23-A243-AE08-5DB0-BBDE8CD4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99" y="1376210"/>
            <a:ext cx="3175000" cy="3200400"/>
          </a:xfrm>
          <a:prstGeom prst="rect">
            <a:avLst/>
          </a:prstGeom>
        </p:spPr>
      </p:pic>
      <p:pic>
        <p:nvPicPr>
          <p:cNvPr id="1026" name="Picture 2" descr="Automation - Free business icons">
            <a:extLst>
              <a:ext uri="{FF2B5EF4-FFF2-40B4-BE49-F238E27FC236}">
                <a16:creationId xmlns:a16="http://schemas.microsoft.com/office/drawing/2014/main" id="{E6209CD8-4241-98CF-9AD5-624F89BCB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" y="1376210"/>
            <a:ext cx="428370" cy="4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5A6C9F-8EA0-3979-68E7-39594C5281C7}"/>
              </a:ext>
            </a:extLst>
          </p:cNvPr>
          <p:cNvSpPr txBox="1"/>
          <p:nvPr/>
        </p:nvSpPr>
        <p:spPr>
          <a:xfrm>
            <a:off x="908803" y="1376210"/>
            <a:ext cx="4342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ML algorithms to automate claims data analysis and identify patterns of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Anomalies include claims for services that were never rendered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billed at inflated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NLP to detect inconsistent billing codes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insurers to settle genuine claims quicker </a:t>
            </a:r>
          </a:p>
        </p:txBody>
      </p:sp>
      <p:pic>
        <p:nvPicPr>
          <p:cNvPr id="1028" name="Picture 4" descr="How Anomaly Detection Prevents PPC Bidding Issues | QuanticMind">
            <a:extLst>
              <a:ext uri="{FF2B5EF4-FFF2-40B4-BE49-F238E27FC236}">
                <a16:creationId xmlns:a16="http://schemas.microsoft.com/office/drawing/2014/main" id="{C19265DB-11B0-7D97-2CFF-435375766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r="20973"/>
          <a:stretch/>
        </p:blipFill>
        <p:spPr bwMode="auto">
          <a:xfrm>
            <a:off x="371248" y="2163065"/>
            <a:ext cx="501160" cy="4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lp Neuro Linguistic Programming Acronym Medical Concept Background Vector  Illustration Stock Vector Image by ©lnc@list.ru #415004678">
            <a:extLst>
              <a:ext uri="{FF2B5EF4-FFF2-40B4-BE49-F238E27FC236}">
                <a16:creationId xmlns:a16="http://schemas.microsoft.com/office/drawing/2014/main" id="{A4FECB12-F101-9FE5-6E63-9A41A82AB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3033" r="9959" b="22646"/>
          <a:stretch/>
        </p:blipFill>
        <p:spPr bwMode="auto">
          <a:xfrm>
            <a:off x="444038" y="2913775"/>
            <a:ext cx="491732" cy="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fficiency Icon - Free PNG &amp; SVG 1082747 - Noun Project">
            <a:extLst>
              <a:ext uri="{FF2B5EF4-FFF2-40B4-BE49-F238E27FC236}">
                <a16:creationId xmlns:a16="http://schemas.microsoft.com/office/drawing/2014/main" id="{D2512E3B-5C15-E17C-0CB7-CB79A730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9" y="3766655"/>
            <a:ext cx="491732" cy="4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3c1f20611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 Lineage 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D6B25B-CB73-615A-62D5-28F2B2F4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80" y="1139692"/>
            <a:ext cx="7772400" cy="2286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DBB9BA-5D00-2F91-A2B1-7C811C43321F}"/>
              </a:ext>
            </a:extLst>
          </p:cNvPr>
          <p:cNvSpPr txBox="1"/>
          <p:nvPr/>
        </p:nvSpPr>
        <p:spPr>
          <a:xfrm>
            <a:off x="644085" y="435543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800" dirty="0">
                <a:solidFill>
                  <a:schemeClr val="tx1"/>
                </a:solidFill>
              </a:rPr>
              <a:t>Kaggle:  https://</a:t>
            </a:r>
            <a:r>
              <a:rPr lang="en-US" sz="800" dirty="0" err="1">
                <a:solidFill>
                  <a:schemeClr val="tx1"/>
                </a:solidFill>
              </a:rPr>
              <a:t>www.kaggle.com</a:t>
            </a:r>
            <a:r>
              <a:rPr lang="en-US" sz="800" dirty="0">
                <a:solidFill>
                  <a:schemeClr val="tx1"/>
                </a:solidFill>
              </a:rPr>
              <a:t>/code/</a:t>
            </a:r>
            <a:r>
              <a:rPr lang="en-US" sz="800" dirty="0" err="1">
                <a:solidFill>
                  <a:schemeClr val="tx1"/>
                </a:solidFill>
              </a:rPr>
              <a:t>rohitrox</a:t>
            </a:r>
            <a:r>
              <a:rPr lang="en-US" sz="800" dirty="0">
                <a:solidFill>
                  <a:schemeClr val="tx1"/>
                </a:solidFill>
              </a:rPr>
              <a:t>/medical-provider-fraud-detection/data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5B83-8816-4416-1DAA-BBA74840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pic>
        <p:nvPicPr>
          <p:cNvPr id="2050" name="Picture 2" descr="Outline unsupervised learning icon isolated black Vector Image">
            <a:extLst>
              <a:ext uri="{FF2B5EF4-FFF2-40B4-BE49-F238E27FC236}">
                <a16:creationId xmlns:a16="http://schemas.microsoft.com/office/drawing/2014/main" id="{F3FCF4E5-EDB2-6AC9-C18E-505109F45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13120" r="12343" b="35325"/>
          <a:stretch/>
        </p:blipFill>
        <p:spPr bwMode="auto">
          <a:xfrm>
            <a:off x="5392957" y="1084887"/>
            <a:ext cx="1361589" cy="10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vised learning, artificial intelligence, intelligence, deep learning,  human learning icon - Download on Iconfinder">
            <a:extLst>
              <a:ext uri="{FF2B5EF4-FFF2-40B4-BE49-F238E27FC236}">
                <a16:creationId xmlns:a16="http://schemas.microsoft.com/office/drawing/2014/main" id="{29B7A68C-F924-979D-EE89-874268DF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57" y="1084887"/>
            <a:ext cx="896045" cy="8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7358E-FB55-F66D-3F74-DB608D72DE43}"/>
              </a:ext>
            </a:extLst>
          </p:cNvPr>
          <p:cNvSpPr txBox="1"/>
          <p:nvPr/>
        </p:nvSpPr>
        <p:spPr>
          <a:xfrm>
            <a:off x="1661939" y="204809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Technique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DE8E8-6B6A-37EF-403C-DD1A6D376934}"/>
              </a:ext>
            </a:extLst>
          </p:cNvPr>
          <p:cNvSpPr txBox="1"/>
          <p:nvPr/>
        </p:nvSpPr>
        <p:spPr>
          <a:xfrm>
            <a:off x="5164911" y="2034158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Unsupervised Technique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3748F-C988-ABAF-EF3A-D63A2456F0F3}"/>
              </a:ext>
            </a:extLst>
          </p:cNvPr>
          <p:cNvSpPr/>
          <p:nvPr/>
        </p:nvSpPr>
        <p:spPr>
          <a:xfrm>
            <a:off x="422910" y="309753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21200-8B4C-8958-7958-D632F4FCC56D}"/>
              </a:ext>
            </a:extLst>
          </p:cNvPr>
          <p:cNvSpPr txBox="1"/>
          <p:nvPr/>
        </p:nvSpPr>
        <p:spPr>
          <a:xfrm>
            <a:off x="595978" y="3216562"/>
            <a:ext cx="1055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mapping function from 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12BA-0D83-348A-1A37-E9272417F344}"/>
              </a:ext>
            </a:extLst>
          </p:cNvPr>
          <p:cNvSpPr txBox="1"/>
          <p:nvPr/>
        </p:nvSpPr>
        <p:spPr>
          <a:xfrm>
            <a:off x="1809570" y="3324283"/>
            <a:ext cx="2483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TPOT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A0C1E-AE7C-9847-58B5-4C30DCF9E290}"/>
              </a:ext>
            </a:extLst>
          </p:cNvPr>
          <p:cNvSpPr/>
          <p:nvPr/>
        </p:nvSpPr>
        <p:spPr>
          <a:xfrm>
            <a:off x="1770781" y="3096010"/>
            <a:ext cx="2522162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7C8FD-ABA6-40F8-2968-CA42D1D28E34}"/>
              </a:ext>
            </a:extLst>
          </p:cNvPr>
          <p:cNvSpPr/>
          <p:nvPr/>
        </p:nvSpPr>
        <p:spPr>
          <a:xfrm>
            <a:off x="4895850" y="310134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F5BE9-BDA5-1C44-6CCC-4944C1C7073A}"/>
              </a:ext>
            </a:extLst>
          </p:cNvPr>
          <p:cNvSpPr/>
          <p:nvPr/>
        </p:nvSpPr>
        <p:spPr>
          <a:xfrm>
            <a:off x="6243721" y="3099820"/>
            <a:ext cx="2304301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1EC4C-C25D-7524-8546-BB48D243D24D}"/>
              </a:ext>
            </a:extLst>
          </p:cNvPr>
          <p:cNvSpPr txBox="1"/>
          <p:nvPr/>
        </p:nvSpPr>
        <p:spPr>
          <a:xfrm>
            <a:off x="5024132" y="3253579"/>
            <a:ext cx="1060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knowledge from large datasets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6A7F5-FA6D-8824-E99D-D70B7D9F1341}"/>
              </a:ext>
            </a:extLst>
          </p:cNvPr>
          <p:cNvSpPr txBox="1"/>
          <p:nvPr/>
        </p:nvSpPr>
        <p:spPr>
          <a:xfrm>
            <a:off x="6342493" y="3371850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Auto-encoders</a:t>
            </a:r>
          </a:p>
        </p:txBody>
      </p:sp>
    </p:spTree>
    <p:extLst>
      <p:ext uri="{BB962C8B-B14F-4D97-AF65-F5344CB8AC3E}">
        <p14:creationId xmlns:p14="http://schemas.microsoft.com/office/powerpoint/2010/main" val="3283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4FE-4D2D-2591-5FB6-6D5ED817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pic>
        <p:nvPicPr>
          <p:cNvPr id="3074" name="Picture 2" descr="Evaluation Icon - Download in Line Style">
            <a:extLst>
              <a:ext uri="{FF2B5EF4-FFF2-40B4-BE49-F238E27FC236}">
                <a16:creationId xmlns:a16="http://schemas.microsoft.com/office/drawing/2014/main" id="{FE11EDED-A31F-78BC-3AEF-46A599C6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4" y="1017725"/>
            <a:ext cx="947355" cy="94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C8ED48B-2F11-378F-9CB2-AAF4DDD9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17" y="1965080"/>
            <a:ext cx="4570200" cy="236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256B7-B483-6F34-54BD-E4F2C40210D6}"/>
              </a:ext>
            </a:extLst>
          </p:cNvPr>
          <p:cNvSpPr txBox="1"/>
          <p:nvPr/>
        </p:nvSpPr>
        <p:spPr>
          <a:xfrm>
            <a:off x="2055732" y="1428333"/>
            <a:ext cx="451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ROC-AUC curve based on </a:t>
            </a:r>
            <a:r>
              <a:rPr lang="en-US" u="sng" dirty="0" err="1"/>
              <a:t>XGBClassifier</a:t>
            </a:r>
            <a:r>
              <a:rPr lang="en-US" u="sng" dirty="0"/>
              <a:t> using TPOT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677B7F-9224-DFA7-AC30-CD01127D0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65742"/>
              </p:ext>
            </p:extLst>
          </p:nvPr>
        </p:nvGraphicFramePr>
        <p:xfrm>
          <a:off x="5986984" y="2571750"/>
          <a:ext cx="2209244" cy="148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2">
                  <a:extLst>
                    <a:ext uri="{9D8B030D-6E8A-4147-A177-3AD203B41FA5}">
                      <a16:colId xmlns:a16="http://schemas.microsoft.com/office/drawing/2014/main" val="2894874787"/>
                    </a:ext>
                  </a:extLst>
                </a:gridCol>
                <a:gridCol w="1104622">
                  <a:extLst>
                    <a:ext uri="{9D8B030D-6E8A-4147-A177-3AD203B41FA5}">
                      <a16:colId xmlns:a16="http://schemas.microsoft.com/office/drawing/2014/main" val="3017466738"/>
                    </a:ext>
                  </a:extLst>
                </a:gridCol>
              </a:tblGrid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42546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26397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45767"/>
                  </a:ext>
                </a:extLst>
              </a:tr>
              <a:tr h="37065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95FE-3F0A-6880-9881-C82D1E4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so far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5975-8F17-3E66-CACA-8930F2E0C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Kaggle dataset is based on Medicare/Medicaid insurer. </a:t>
            </a:r>
          </a:p>
          <a:p>
            <a:r>
              <a:rPr lang="en-US" sz="1600" dirty="0"/>
              <a:t>Fraud is an organized crime which involves peers working together to create fraudulent transactions of claims  </a:t>
            </a:r>
          </a:p>
          <a:p>
            <a:r>
              <a:rPr lang="en-US" sz="1600" dirty="0"/>
              <a:t>Creating additional features was extremely important to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100" dirty="0"/>
              <a:t>Improve model accuracy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100" dirty="0"/>
              <a:t>Helps reduce over-fitting </a:t>
            </a:r>
          </a:p>
          <a:p>
            <a:r>
              <a:rPr lang="en-US" sz="1600" dirty="0"/>
              <a:t>Importance of features that help explain model predictability: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Amount of insurance claim reimbursed, per provider– 8%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Amount of insurance claim reimbursed, per attending physician – 7%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Amount of insurance claim reimbursed, per operating physician – 6%</a:t>
            </a:r>
          </a:p>
          <a:p>
            <a:pPr lvl="1">
              <a:spcBef>
                <a:spcPts val="400"/>
              </a:spcBef>
            </a:pPr>
            <a:r>
              <a:rPr lang="en-US" sz="1100" dirty="0"/>
              <a:t>Amount of insurance claim reimbursed, per claim diagnosis – 4% 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608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Demo </a:t>
            </a:r>
            <a:endParaRPr dirty="0"/>
          </a:p>
        </p:txBody>
      </p:sp>
      <p:sp>
        <p:nvSpPr>
          <p:cNvPr id="134" name="Google Shape;134;g133c1f20611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… &amp; screen share well!</a:t>
            </a:r>
            <a:endParaRPr/>
          </a:p>
        </p:txBody>
      </p:sp>
      <p:pic>
        <p:nvPicPr>
          <p:cNvPr id="135" name="Google Shape;135;g133c1f20611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799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416</Words>
  <Application>Microsoft Macintosh PowerPoint</Application>
  <PresentationFormat>On-screen Show (16:9)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Proxima Nova</vt:lpstr>
      <vt:lpstr>Proxima Nova Semibold</vt:lpstr>
      <vt:lpstr>Arial</vt:lpstr>
      <vt:lpstr>FourthBrain</vt:lpstr>
      <vt:lpstr>FourthBrain</vt:lpstr>
      <vt:lpstr>PowerPoint Presentation</vt:lpstr>
      <vt:lpstr>Outline</vt:lpstr>
      <vt:lpstr>Problem </vt:lpstr>
      <vt:lpstr>Solution </vt:lpstr>
      <vt:lpstr>Data Lineage </vt:lpstr>
      <vt:lpstr>Modeling</vt:lpstr>
      <vt:lpstr>Model Evaluation </vt:lpstr>
      <vt:lpstr>Learnings so far </vt:lpstr>
      <vt:lpstr>Demo </vt:lpstr>
      <vt:lpstr>Future Work 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Monika Sharma</cp:lastModifiedBy>
  <cp:revision>11</cp:revision>
  <dcterms:modified xsi:type="dcterms:W3CDTF">2023-01-15T15:12:09Z</dcterms:modified>
</cp:coreProperties>
</file>