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0" r:id="rId2"/>
  </p:sldMasterIdLst>
  <p:notesMasterIdLst>
    <p:notesMasterId r:id="rId34"/>
  </p:notesMasterIdLst>
  <p:sldIdLst>
    <p:sldId id="257" r:id="rId3"/>
    <p:sldId id="258" r:id="rId4"/>
    <p:sldId id="259" r:id="rId5"/>
    <p:sldId id="270" r:id="rId6"/>
    <p:sldId id="271" r:id="rId7"/>
    <p:sldId id="275" r:id="rId8"/>
    <p:sldId id="276" r:id="rId9"/>
    <p:sldId id="287" r:id="rId10"/>
    <p:sldId id="277" r:id="rId11"/>
    <p:sldId id="281" r:id="rId12"/>
    <p:sldId id="280" r:id="rId13"/>
    <p:sldId id="279" r:id="rId14"/>
    <p:sldId id="291" r:id="rId15"/>
    <p:sldId id="300" r:id="rId16"/>
    <p:sldId id="278" r:id="rId17"/>
    <p:sldId id="283" r:id="rId18"/>
    <p:sldId id="282" r:id="rId19"/>
    <p:sldId id="286" r:id="rId20"/>
    <p:sldId id="262" r:id="rId21"/>
    <p:sldId id="285" r:id="rId22"/>
    <p:sldId id="265" r:id="rId23"/>
    <p:sldId id="292" r:id="rId24"/>
    <p:sldId id="266" r:id="rId25"/>
    <p:sldId id="288" r:id="rId26"/>
    <p:sldId id="289" r:id="rId27"/>
    <p:sldId id="298" r:id="rId28"/>
    <p:sldId id="297" r:id="rId29"/>
    <p:sldId id="296" r:id="rId30"/>
    <p:sldId id="295" r:id="rId31"/>
    <p:sldId id="294" r:id="rId32"/>
    <p:sldId id="293" r:id="rId3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italic r:id="rId49"/>
      <p:boldItalic r:id="rId50"/>
    </p:embeddedFont>
    <p:embeddedFont>
      <p:font typeface="Work Sans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E269F-602F-4BA8-8EE3-32C915823E5F}" v="54" dt="2023-02-15T20:28:39.092"/>
    <p1510:client id="{3B4BE5C4-F512-4C45-A094-79FBD4A0A755}" v="9540" dt="2023-02-16T19:41:12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707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2807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952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4698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386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20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66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4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473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57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249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18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6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138,556 records, populated over the entire US, and many counties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1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0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239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86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00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275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To do:</a:t>
            </a:r>
          </a:p>
          <a:p>
            <a:pPr marL="171450" indent="-171450">
              <a:buFont typeface="Calibri"/>
              <a:buChar char="-"/>
            </a:pPr>
            <a:r>
              <a:rPr lang="en-US" dirty="0"/>
              <a:t>Add some info on nature of data set</a:t>
            </a:r>
          </a:p>
        </p:txBody>
      </p:sp>
    </p:spTree>
    <p:extLst>
      <p:ext uri="{BB962C8B-B14F-4D97-AF65-F5344CB8AC3E}">
        <p14:creationId xmlns:p14="http://schemas.microsoft.com/office/powerpoint/2010/main" val="378227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cbsm.com/health-care-fraud/fraud-statistics.html" TargetMode="External"/><Relationship Id="rId4" Type="http://schemas.openxmlformats.org/officeDocument/2006/relationships/hyperlink" Target="https://www.nhcaa.org/tools-insights/about-health-care-fraud/the-challenge-of-health-care-fraud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usao-ndtx/pr/11-defendants-plead-guilty-300-million-healthcare-frau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c.com/2021/05/26/doj-charges-14-people-in-alleged-health-care-fraud-related-to-covid-1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ohitrox/medical-provider-fraud-detection/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11700" y="257533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Healthcare </a:t>
            </a:r>
            <a:r>
              <a:rPr lang="en-US" sz="3600" b="1">
                <a:solidFill>
                  <a:schemeClr val="dk1"/>
                </a:solidFill>
                <a:ea typeface="Proxima Nova"/>
                <a:cs typeface="Proxima Nova"/>
                <a:sym typeface="Proxima Nova"/>
              </a:rPr>
              <a:t>Fraud Detection</a:t>
            </a:r>
            <a:br>
              <a:rPr lang="en-US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Iain McKone, Monika Sharma</a:t>
            </a:r>
          </a:p>
          <a:p>
            <a:pPr marL="0" indent="0"/>
            <a:r>
              <a:rPr lang="en-US" sz="1600" b="1">
                <a:solidFill>
                  <a:schemeClr val="dk1"/>
                </a:solidFill>
              </a:rPr>
              <a:t>Ann Chavarria, David Lederer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67489" y="538753"/>
            <a:ext cx="8692334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</a:rPr>
              <a:t>Findings:   Provider + Claims EDA</a:t>
            </a:r>
          </a:p>
          <a:p>
            <a:pPr marL="28575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data</a:t>
            </a: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Providers:  anonymized;  5410 data points;    506 Yes, 4904 No;  imbalanced ~10%</a:t>
            </a: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Age:  skewed towards patients &gt;65 </a:t>
            </a:r>
            <a:r>
              <a:rPr lang="en-US" sz="1600" dirty="0" err="1">
                <a:solidFill>
                  <a:schemeClr val="tx1"/>
                </a:solidFill>
              </a:rPr>
              <a:t>yrs</a:t>
            </a:r>
            <a:endParaRPr lang="en-US" sz="1600" dirty="0">
              <a:solidFill>
                <a:schemeClr val="tx1"/>
              </a:solidFill>
            </a:endParaRP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Geo:    Most beneficiaries are from states 5, 10, 33, and 45</a:t>
            </a: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Procedures:   ids 66, 3893, 8154, and 9904 have the highest cases of fraud</a:t>
            </a: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Out patients:  indications of repeat offense by provider</a:t>
            </a:r>
          </a:p>
          <a:p>
            <a:pPr marL="57150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$ insurance claims reimbursed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8% by provider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7% by attending physician 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6% by operating physician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4% by claim diagnosis </a:t>
            </a:r>
            <a:endParaRPr lang="en-US" dirty="0">
              <a:solidFill>
                <a:schemeClr val="tx1"/>
              </a:solidFill>
            </a:endParaRPr>
          </a:p>
          <a:p>
            <a:pPr marL="285750">
              <a:spcAft>
                <a:spcPts val="3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33393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Approach:  Supervised Model – Provider Labels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Data:   Kaggle Dataset 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Exploratory Data Analysis, Feature Engineering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Training:  Supervised – Provider predictions, labels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Logistic Regression,  Support Vector Machines,  XG Boost, Auto-encoders, Auto-ML (TPOT)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Selection:  XG Boost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6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261167"/>
            <a:ext cx="7818910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Findings:  Supervised Model – Provider Labels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DB6DF74-628A-827E-6831-D6D0E3217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57766"/>
              </p:ext>
            </p:extLst>
          </p:nvPr>
        </p:nvGraphicFramePr>
        <p:xfrm>
          <a:off x="74950" y="1180475"/>
          <a:ext cx="8943445" cy="29699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8689">
                  <a:extLst>
                    <a:ext uri="{9D8B030D-6E8A-4147-A177-3AD203B41FA5}">
                      <a16:colId xmlns:a16="http://schemas.microsoft.com/office/drawing/2014/main" val="4050554813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1412342699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3770269389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2684480859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398662347"/>
                    </a:ext>
                  </a:extLst>
                </a:gridCol>
              </a:tblGrid>
              <a:tr h="337278">
                <a:tc>
                  <a:txBody>
                    <a:bodyPr/>
                    <a:lstStyle/>
                    <a:p>
                      <a:r>
                        <a:rPr lang="en-GB" dirty="0" err="1"/>
                        <a:t>LogR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XG Boost</a:t>
                      </a:r>
                      <a:endParaRPr lang="en-US" dirty="0"/>
                    </a:p>
                  </a:txBody>
                  <a:tcPr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AutoEnc</a:t>
                      </a:r>
                    </a:p>
                  </a:txBody>
                  <a:tcPr>
                    <a:solidFill>
                      <a:srgbClr val="0070C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TPot</a:t>
                      </a:r>
                      <a:r>
                        <a:rPr lang="en-GB" dirty="0"/>
                        <a:t>:  XGBoost</a:t>
                      </a:r>
                      <a:endParaRPr lang="en-GB" dirty="0" err="1"/>
                    </a:p>
                  </a:txBody>
                  <a:tcPr>
                    <a:solidFill>
                      <a:srgbClr val="92D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37309"/>
                  </a:ext>
                </a:extLst>
              </a:tr>
              <a:tr h="26326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92D05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70C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75679"/>
                  </a:ext>
                </a:extLst>
              </a:tr>
            </a:tbl>
          </a:graphicData>
        </a:graphic>
      </p:graphicFrame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4B09E2E-98B7-3EFF-1480-1D224680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9" y="2206363"/>
            <a:ext cx="1685925" cy="1152369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B26ABD8-5676-75E1-B7FE-1E79B4530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3" t="18421" r="37201"/>
          <a:stretch/>
        </p:blipFill>
        <p:spPr>
          <a:xfrm>
            <a:off x="3668843" y="2052740"/>
            <a:ext cx="1741408" cy="2039117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B8CFE69-7E58-2191-BD9A-E9EAA6F7B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674" y="2187783"/>
            <a:ext cx="1598170" cy="11989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7F97846-63C3-1213-9A9B-9D8543830D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" t="-442" r="18060" b="-1220"/>
          <a:stretch/>
        </p:blipFill>
        <p:spPr>
          <a:xfrm>
            <a:off x="7094765" y="2708466"/>
            <a:ext cx="1998231" cy="1364218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36675309-604C-4564-18E7-09B04D38A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75" y="2053318"/>
            <a:ext cx="933450" cy="51435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7732CE47-E073-34C9-AD32-6E6B112370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4118" b="-1136"/>
          <a:stretch/>
        </p:blipFill>
        <p:spPr>
          <a:xfrm>
            <a:off x="5543550" y="2653393"/>
            <a:ext cx="1245535" cy="732126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41796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261167"/>
            <a:ext cx="7818910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Findings:  Supervised Model – XG Boost Provider Labels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10" descr="Chart&#10;&#10;Description automatically generated">
            <a:extLst>
              <a:ext uri="{FF2B5EF4-FFF2-40B4-BE49-F238E27FC236}">
                <a16:creationId xmlns:a16="http://schemas.microsoft.com/office/drawing/2014/main" id="{065BF92F-9BA6-19CA-4FB8-08A7DA70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79" y="1394950"/>
            <a:ext cx="2743200" cy="2859786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37A0810-0F62-5B7B-2E4A-6930E7EF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864" y="1396092"/>
            <a:ext cx="2743200" cy="28575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AFEE4C00-00ED-8AB6-DF67-3016A8C8B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86" y="1392676"/>
            <a:ext cx="2857500" cy="2864334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423637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67489" y="555082"/>
            <a:ext cx="8465891" cy="39549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</a:rPr>
              <a:t>Findings:   Supervised Model – Provider Labels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dirty="0">
                <a:solidFill>
                  <a:schemeClr val="tx1"/>
                </a:solidFill>
              </a:rPr>
              <a:t>Creating </a:t>
            </a:r>
            <a:r>
              <a:rPr lang="en-US" dirty="0" err="1">
                <a:solidFill>
                  <a:schemeClr val="tx1"/>
                </a:solidFill>
              </a:rPr>
              <a:t>addt'l</a:t>
            </a:r>
            <a:r>
              <a:rPr lang="en-US" dirty="0">
                <a:solidFill>
                  <a:schemeClr val="tx1"/>
                </a:solidFill>
              </a:rPr>
              <a:t> features was extremely helpful to increase model accuracy ($</a:t>
            </a:r>
            <a:r>
              <a:rPr lang="en-US" dirty="0" err="1">
                <a:solidFill>
                  <a:schemeClr val="tx1"/>
                </a:solidFill>
              </a:rPr>
              <a:t>Avgs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Known Limitations: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Business Value:  Predicting Anomalies at the Provider level is not compelling enough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Provider labels indicate at least one child claim is fraudulent, but you cannot infer anything further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Conversely, it is misleading to think that _all_ claims for a flagged Provider is fraudulent 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Autoencoders were promising, however:</a:t>
            </a:r>
          </a:p>
          <a:p>
            <a:pPr marL="571500" lvl="1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True labels only represent the scope of known fraud</a:t>
            </a:r>
          </a:p>
          <a:p>
            <a:pPr marL="571500" lvl="1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False labels do not mean 'no fraud';  they should be viewed as 'indeterminate'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0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25699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Approach 2:  Unsupervised Model – Claim Labels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Data:   Kaggle Dataset (same, but excluding provider labels)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Exploratory Data Analysis, Feature Engineering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Training:  Unsupervised – Claim predictions, labels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 Clustering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5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1161" y="32568"/>
            <a:ext cx="7818910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Findings:  Unsupervised Model – </a:t>
            </a:r>
            <a:r>
              <a:rPr lang="en-US" sz="2400" dirty="0" err="1">
                <a:solidFill>
                  <a:schemeClr val="tx1"/>
                </a:solidFill>
                <a:latin typeface="Proxima Nova"/>
              </a:rPr>
              <a:t>KMeans</a:t>
            </a:r>
            <a:r>
              <a:rPr lang="en-US" sz="2400" dirty="0">
                <a:solidFill>
                  <a:schemeClr val="tx1"/>
                </a:solidFill>
                <a:latin typeface="Proxima Nova"/>
              </a:rPr>
              <a:t> Claim Labels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AAE95A9-452B-CB9E-B4BC-FDD4081E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1" y="1136866"/>
            <a:ext cx="2637065" cy="1956707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D5DC350-A7CE-F572-74A6-8279E600C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127" y="923844"/>
            <a:ext cx="5737026" cy="3454785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DF6FAEE-E66D-79AA-E39C-D3974EAEF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0" y="3255758"/>
            <a:ext cx="3208564" cy="1791563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85307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3962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</a:rPr>
              <a:t>Findings:   Unsupervised Model – Claim Labels</a:t>
            </a:r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 distinct clusters </a:t>
            </a:r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Visual representation of anomalous claims is compelling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Known Limitations: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</a:rPr>
              <a:t>Business Value:  </a:t>
            </a: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>
                <a:solidFill>
                  <a:schemeClr val="tx1"/>
                </a:solidFill>
              </a:rPr>
              <a:t>What uniquely distinguishes the 3 clusters?  What does this tell us about anomaly profiles?</a:t>
            </a:r>
            <a:endParaRPr lang="en-US" sz="1200" dirty="0">
              <a:solidFill>
                <a:schemeClr val="tx1"/>
              </a:solidFill>
            </a:endParaRP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>
                <a:solidFill>
                  <a:schemeClr val="tx1"/>
                </a:solidFill>
              </a:rPr>
              <a:t>Provide more details re contributing factors to the </a:t>
            </a:r>
            <a:r>
              <a:rPr lang="en-US" sz="1200" dirty="0">
                <a:solidFill>
                  <a:schemeClr val="tx1"/>
                </a:solidFill>
              </a:rPr>
              <a:t>claims anomaly</a:t>
            </a:r>
            <a:endParaRPr lang="en-US" dirty="0">
              <a:solidFill>
                <a:schemeClr val="tx1"/>
              </a:solidFill>
            </a:endParaRP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to make it actionable as a recommendation system, or rule generation system?</a:t>
            </a: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Although criminals can be lazy, fraud is not a static entity.  It evolves.  As the model is re-trained and re-</a:t>
            </a:r>
            <a:r>
              <a:rPr lang="en-US" sz="1200">
                <a:solidFill>
                  <a:schemeClr val="tx1"/>
                </a:solidFill>
              </a:rPr>
              <a:t>run, the end user needs to be provided better explainability tools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5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283593" y="20377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MLE Stack</a:t>
            </a:r>
          </a:p>
        </p:txBody>
      </p:sp>
    </p:spTree>
    <p:extLst>
      <p:ext uri="{BB962C8B-B14F-4D97-AF65-F5344CB8AC3E}">
        <p14:creationId xmlns:p14="http://schemas.microsoft.com/office/powerpoint/2010/main" val="211954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B606B81-88B8-3091-9065-63C92D06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98" y="54146"/>
            <a:ext cx="5207207" cy="4978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/>
              <a:t>Problem Domain</a:t>
            </a:r>
          </a:p>
          <a:p>
            <a:pPr>
              <a:buFont typeface="Arial"/>
              <a:buChar char="•"/>
            </a:pPr>
            <a:r>
              <a:rPr lang="en-US"/>
              <a:t>Solution / Approach</a:t>
            </a:r>
            <a:endParaRPr/>
          </a:p>
          <a:p>
            <a:pPr>
              <a:buFont typeface="Arial"/>
              <a:buChar char="•"/>
            </a:pPr>
            <a:r>
              <a:rPr lang="en-US"/>
              <a:t>Data + Model 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Demo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MLE Stack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Conclusions (and lessons learned)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Future Work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/>
              <a:t>Q &amp;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283593" y="20377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Demo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</a:t>
            </a:r>
            <a:endParaRPr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342900">
              <a:lnSpc>
                <a:spcPct val="100000"/>
              </a:lnSpc>
              <a:buFont typeface="Arial"/>
              <a:buChar char="•"/>
            </a:pPr>
            <a:r>
              <a:rPr lang="en-GB" dirty="0"/>
              <a:t>Business Value: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dirty="0"/>
              <a:t>Design a human feedback loop to capture which predictions were accurate or not;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dirty="0"/>
              <a:t>Provide a fuzzy logic indicator of degree of fraud risk for a claim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dirty="0"/>
              <a:t>Provide a breakdown of the attributes of fraud risk for a claim</a:t>
            </a:r>
          </a:p>
          <a:p>
            <a:pPr marL="450850" indent="-342900">
              <a:lnSpc>
                <a:spcPct val="100000"/>
              </a:lnSpc>
              <a:buFont typeface="Arial"/>
              <a:buChar char="•"/>
            </a:pPr>
            <a:r>
              <a:rPr lang="en-GB" dirty="0"/>
              <a:t>Data:    </a:t>
            </a:r>
            <a:endParaRPr lang="en-US" dirty="0"/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SzPts val="1900"/>
              <a:buFont typeface="Arial"/>
              <a:buChar char="•"/>
            </a:pPr>
            <a:r>
              <a:rPr lang="en-GB" dirty="0"/>
              <a:t>Acquire claim-level labels to improve supervised training</a:t>
            </a:r>
            <a:endParaRPr lang="en-US" dirty="0"/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Acquire labels for confirmed non-fraud, as well as confirmed fraud to improve Auto Encoder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/>
              <a:t>Model: 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Explore Variational Autoencoders, which have shown promise for credit card fraud</a:t>
            </a:r>
          </a:p>
          <a:p>
            <a:pPr marL="450850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</a:t>
            </a:r>
            <a:endParaRPr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 err="1"/>
              <a:t>Streamlit</a:t>
            </a:r>
            <a:r>
              <a:rPr lang="en-GB" dirty="0"/>
              <a:t>:  </a:t>
            </a:r>
            <a:endParaRPr lang="en-US" dirty="0"/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Provide capabilities to dig into claim to explore the contributing features of the anomaly 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Upgrade to a HTML5 front-end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Separate hosting for </a:t>
            </a:r>
            <a:r>
              <a:rPr lang="en-GB" dirty="0" err="1"/>
              <a:t>Streamlit</a:t>
            </a:r>
            <a:r>
              <a:rPr lang="en-GB" dirty="0"/>
              <a:t> from </a:t>
            </a:r>
            <a:r>
              <a:rPr lang="en-GB" dirty="0" err="1"/>
              <a:t>FastAPI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 err="1"/>
              <a:t>FastAPI</a:t>
            </a:r>
            <a:r>
              <a:rPr lang="en-GB" dirty="0"/>
              <a:t>:  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Expand </a:t>
            </a:r>
            <a:r>
              <a:rPr lang="en-GB" dirty="0" err="1"/>
              <a:t>api</a:t>
            </a:r>
            <a:r>
              <a:rPr lang="en-GB" dirty="0"/>
              <a:t> to include claims data verification,  and </a:t>
            </a:r>
            <a:r>
              <a:rPr lang="en-GB" dirty="0" err="1"/>
              <a:t>json</a:t>
            </a:r>
            <a:r>
              <a:rPr lang="en-GB" dirty="0"/>
              <a:t> data request/response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Expand </a:t>
            </a:r>
            <a:r>
              <a:rPr lang="en-GB" dirty="0" err="1"/>
              <a:t>api</a:t>
            </a:r>
            <a:r>
              <a:rPr lang="en-GB" dirty="0"/>
              <a:t> to include model updates, retraining, and published model performance   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/>
              <a:t>Infrastructure: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Promote local Docker environments to hosted in Amazon EC2, or Kubernetes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 err="1"/>
              <a:t>MLOps</a:t>
            </a:r>
            <a:r>
              <a:rPr lang="en-GB" dirty="0"/>
              <a:t>: 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Upgrade from Level0 to Level1;  introduce aspects of retraining, monitoring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Host the model </a:t>
            </a:r>
            <a:r>
              <a:rPr lang="en-GB" dirty="0" err="1"/>
              <a:t>seperately</a:t>
            </a:r>
            <a:r>
              <a:rPr lang="en-GB" dirty="0"/>
              <a:t> in a service such as SageMaker</a:t>
            </a:r>
          </a:p>
        </p:txBody>
      </p:sp>
    </p:spTree>
    <p:extLst>
      <p:ext uri="{BB962C8B-B14F-4D97-AF65-F5344CB8AC3E}">
        <p14:creationId xmlns:p14="http://schemas.microsoft.com/office/powerpoint/2010/main" val="256403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Questions?  Feedback?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43188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54BB12-D7A9-DF24-8209-0A88BAC6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79" y="206149"/>
            <a:ext cx="4751613" cy="46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203" y="450150"/>
            <a:ext cx="7510800" cy="553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  Training Data (csv) </a:t>
            </a:r>
            <a:endParaRPr sz="3200" dirty="0"/>
          </a:p>
        </p:txBody>
      </p:sp>
      <p:sp>
        <p:nvSpPr>
          <p:cNvPr id="6" name="Google Shape;1663;p39">
            <a:extLst>
              <a:ext uri="{FF2B5EF4-FFF2-40B4-BE49-F238E27FC236}">
                <a16:creationId xmlns:a16="http://schemas.microsoft.com/office/drawing/2014/main" id="{6D99F81B-0425-DE92-C458-AD72697D0E10}"/>
              </a:ext>
            </a:extLst>
          </p:cNvPr>
          <p:cNvSpPr txBox="1">
            <a:spLocks/>
          </p:cNvSpPr>
          <p:nvPr/>
        </p:nvSpPr>
        <p:spPr>
          <a:xfrm>
            <a:off x="392700" y="862417"/>
            <a:ext cx="8358600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BF26DD49-D9D0-4A4C-27D3-5DE4E25CB82B}"/>
              </a:ext>
            </a:extLst>
          </p:cNvPr>
          <p:cNvSpPr txBox="1">
            <a:spLocks/>
          </p:cNvSpPr>
          <p:nvPr/>
        </p:nvSpPr>
        <p:spPr>
          <a:xfrm>
            <a:off x="1610894" y="3721925"/>
            <a:ext cx="689268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5410 data points labelled Potential Fraud (Yes | No)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506 Yes, 4904 No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Imbalanced dataset (~10% target); class imbalance needs to be managed</a:t>
            </a:r>
          </a:p>
          <a:p>
            <a:pPr marL="914400" lvl="4" indent="-330200" algn="l">
              <a:buFont typeface="Barlow"/>
              <a:buChar char="●"/>
            </a:pPr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14986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56611-1DF3-ADBF-2ABB-D034FBCFDA0D}"/>
              </a:ext>
            </a:extLst>
          </p:cNvPr>
          <p:cNvSpPr txBox="1"/>
          <p:nvPr/>
        </p:nvSpPr>
        <p:spPr>
          <a:xfrm>
            <a:off x="396574" y="1752270"/>
            <a:ext cx="46692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 divided into four sections: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Provider: labeled as fraud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Beneficiary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In-patient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Out-patient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r>
              <a:rPr lang="en-US" sz="1300" dirty="0"/>
              <a:t>Data are anonymized; provider name, </a:t>
            </a:r>
          </a:p>
          <a:p>
            <a:r>
              <a:rPr lang="en-US" sz="1300" dirty="0"/>
              <a:t>Beneficiary name, state, insurance provider name are masked </a:t>
            </a:r>
          </a:p>
        </p:txBody>
      </p:sp>
    </p:spTree>
    <p:extLst>
      <p:ext uri="{BB962C8B-B14F-4D97-AF65-F5344CB8AC3E}">
        <p14:creationId xmlns:p14="http://schemas.microsoft.com/office/powerpoint/2010/main" val="4178942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684" y="450150"/>
            <a:ext cx="8567535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EDA:  Training Data Feature: Age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6017999" y="2293737"/>
            <a:ext cx="2639817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12750" lvl="3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Dataset biased towards age &gt; 65 years </a:t>
            </a:r>
          </a:p>
          <a:p>
            <a:pPr marL="1270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  <a:p>
            <a:pPr marL="412750" lvl="3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Is it easier indicative of prevalent fraud in one payer sector? </a:t>
            </a:r>
          </a:p>
          <a:p>
            <a:pPr marL="1270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1784350" lvl="3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CC69C4-6C93-220B-5C92-B51F60131DB1}"/>
              </a:ext>
            </a:extLst>
          </p:cNvPr>
          <p:cNvGrpSpPr/>
          <p:nvPr/>
        </p:nvGrpSpPr>
        <p:grpSpPr>
          <a:xfrm>
            <a:off x="464543" y="1427709"/>
            <a:ext cx="5426435" cy="2951251"/>
            <a:chOff x="528320" y="1513840"/>
            <a:chExt cx="5842000" cy="2844800"/>
          </a:xfrm>
        </p:grpSpPr>
        <p:pic>
          <p:nvPicPr>
            <p:cNvPr id="4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002BC61C-682D-ABB7-25F3-CB49BCC1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0" t="10840" r="6645" b="4475"/>
            <a:stretch/>
          </p:blipFill>
          <p:spPr>
            <a:xfrm>
              <a:off x="1087120" y="1657350"/>
              <a:ext cx="5110480" cy="255016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47E9E-2770-FEEB-9F9C-16785F700AD3}"/>
                </a:ext>
              </a:extLst>
            </p:cNvPr>
            <p:cNvGrpSpPr/>
            <p:nvPr/>
          </p:nvGrpSpPr>
          <p:grpSpPr>
            <a:xfrm>
              <a:off x="528320" y="1513840"/>
              <a:ext cx="5842000" cy="2844800"/>
              <a:chOff x="528320" y="1513840"/>
              <a:chExt cx="5842000" cy="2844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E4CAC9-8431-697B-1756-406A12C81C34}"/>
                  </a:ext>
                </a:extLst>
              </p:cNvPr>
              <p:cNvSpPr/>
              <p:nvPr/>
            </p:nvSpPr>
            <p:spPr>
              <a:xfrm>
                <a:off x="985520" y="1513840"/>
                <a:ext cx="5384800" cy="284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7B08C0-223A-37F4-8190-FA1E6D7E1511}"/>
                  </a:ext>
                </a:extLst>
              </p:cNvPr>
              <p:cNvSpPr/>
              <p:nvPr/>
            </p:nvSpPr>
            <p:spPr>
              <a:xfrm>
                <a:off x="528320" y="1920240"/>
                <a:ext cx="457200" cy="18620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9E29FD-5D81-EC4A-94A6-8584E64EEB87}"/>
                </a:ext>
              </a:extLst>
            </p:cNvPr>
            <p:cNvSpPr txBox="1"/>
            <p:nvPr/>
          </p:nvSpPr>
          <p:spPr>
            <a:xfrm rot="16200000">
              <a:off x="151210" y="269737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Feature: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45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Fraud Label Distribution</a:t>
            </a:r>
            <a:endParaRPr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AC4B1-AF85-37F3-3B3D-356E7EC4A672}"/>
              </a:ext>
            </a:extLst>
          </p:cNvPr>
          <p:cNvGrpSpPr/>
          <p:nvPr/>
        </p:nvGrpSpPr>
        <p:grpSpPr>
          <a:xfrm>
            <a:off x="230777" y="1619346"/>
            <a:ext cx="5480149" cy="2452370"/>
            <a:chOff x="496570" y="1656080"/>
            <a:chExt cx="6361430" cy="2875280"/>
          </a:xfrm>
        </p:grpSpPr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A76DBBA8-5225-71CC-5E95-32BAD5F7A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663" r="6949" b="4727"/>
            <a:stretch/>
          </p:blipFill>
          <p:spPr>
            <a:xfrm>
              <a:off x="1045210" y="1778000"/>
              <a:ext cx="5731510" cy="26822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DAEEF-9ACF-F5B2-E8E1-689963EE42BD}"/>
                </a:ext>
              </a:extLst>
            </p:cNvPr>
            <p:cNvSpPr/>
            <p:nvPr/>
          </p:nvSpPr>
          <p:spPr>
            <a:xfrm>
              <a:off x="965200" y="1656080"/>
              <a:ext cx="5892800" cy="2875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E43BE1-0DB7-4457-294C-CA4A0161DA42}"/>
                </a:ext>
              </a:extLst>
            </p:cNvPr>
            <p:cNvSpPr/>
            <p:nvPr/>
          </p:nvSpPr>
          <p:spPr>
            <a:xfrm>
              <a:off x="496570" y="1971653"/>
              <a:ext cx="467360" cy="229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5F09A-7219-34A1-D85E-6BDDB509773F}"/>
                </a:ext>
              </a:extLst>
            </p:cNvPr>
            <p:cNvSpPr txBox="1"/>
            <p:nvPr/>
          </p:nvSpPr>
          <p:spPr>
            <a:xfrm rot="16200000">
              <a:off x="-434505" y="2938724"/>
              <a:ext cx="2291413" cy="35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Fraud Label </a:t>
              </a:r>
              <a:r>
                <a:rPr lang="en-US" sz="1200" dirty="0"/>
                <a:t>Distribution</a:t>
              </a:r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2FBE82-9907-F2EC-4879-45A04DC747DF}"/>
              </a:ext>
            </a:extLst>
          </p:cNvPr>
          <p:cNvSpPr txBox="1"/>
          <p:nvPr/>
        </p:nvSpPr>
        <p:spPr>
          <a:xfrm>
            <a:off x="6056800" y="1953677"/>
            <a:ext cx="259980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providers dataset when merged with patient dataset renders 60:40 ratio for no fraud/fraud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Providers who commit fraud victimize many patients (Note:  misleading inference due to </a:t>
            </a:r>
            <a:r>
              <a:rPr lang="en-US" dirty="0" err="1"/>
              <a:t>provider:claim</a:t>
            </a:r>
            <a:r>
              <a:rPr lang="en-US" dirty="0"/>
              <a:t> mapping)</a:t>
            </a:r>
          </a:p>
        </p:txBody>
      </p:sp>
    </p:spTree>
    <p:extLst>
      <p:ext uri="{BB962C8B-B14F-4D97-AF65-F5344CB8AC3E}">
        <p14:creationId xmlns:p14="http://schemas.microsoft.com/office/powerpoint/2010/main" val="96586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51362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State-wise Distribution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8A01-303A-9792-56AC-8451683C96BE}"/>
              </a:ext>
            </a:extLst>
          </p:cNvPr>
          <p:cNvSpPr txBox="1"/>
          <p:nvPr/>
        </p:nvSpPr>
        <p:spPr>
          <a:xfrm>
            <a:off x="7062879" y="2810383"/>
            <a:ext cx="1748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Most beneficiaries are from states 5, 10, 45, and 33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BCE8C0-27B8-3A30-6165-BB8B7DDCFBC9}"/>
              </a:ext>
            </a:extLst>
          </p:cNvPr>
          <p:cNvGrpSpPr/>
          <p:nvPr/>
        </p:nvGrpSpPr>
        <p:grpSpPr>
          <a:xfrm>
            <a:off x="204398" y="1139789"/>
            <a:ext cx="6858000" cy="3190240"/>
            <a:chOff x="975360" y="1107440"/>
            <a:chExt cx="6858000" cy="3190240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33F25FB7-4E8E-5CC7-EAFB-DABB08F9D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5"/>
            <a:stretch/>
          </p:blipFill>
          <p:spPr>
            <a:xfrm>
              <a:off x="1520220" y="1239520"/>
              <a:ext cx="6103560" cy="29667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F6E51-1077-BEE9-7370-3BC7DAE37C0B}"/>
                </a:ext>
              </a:extLst>
            </p:cNvPr>
            <p:cNvSpPr/>
            <p:nvPr/>
          </p:nvSpPr>
          <p:spPr>
            <a:xfrm>
              <a:off x="1381760" y="1107440"/>
              <a:ext cx="6451600" cy="319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B9587-45A0-5798-F4B1-9C3B26BD5531}"/>
                </a:ext>
              </a:extLst>
            </p:cNvPr>
            <p:cNvSpPr/>
            <p:nvPr/>
          </p:nvSpPr>
          <p:spPr>
            <a:xfrm>
              <a:off x="975360" y="1442720"/>
              <a:ext cx="406400" cy="276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C3D7E5-2AA1-8BED-49AC-37FEA76A6C25}"/>
                </a:ext>
              </a:extLst>
            </p:cNvPr>
            <p:cNvSpPr txBox="1"/>
            <p:nvPr/>
          </p:nvSpPr>
          <p:spPr>
            <a:xfrm rot="16200000">
              <a:off x="-228723" y="2669414"/>
              <a:ext cx="2842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Beneficiary state-wise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0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amera&#10;&#10;Description automatically generated with low confidence">
            <a:extLst>
              <a:ext uri="{FF2B5EF4-FFF2-40B4-BE49-F238E27FC236}">
                <a16:creationId xmlns:a16="http://schemas.microsoft.com/office/drawing/2014/main" id="{50D1FF26-72FA-0171-3856-66B723F09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41" r="6646" b="5229"/>
          <a:stretch/>
        </p:blipFill>
        <p:spPr>
          <a:xfrm>
            <a:off x="6472558" y="2847987"/>
            <a:ext cx="2407653" cy="163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466635"/>
            <a:ext cx="5927518" cy="3141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Problem Domain:</a:t>
            </a:r>
            <a:endParaRPr lang="en-US" sz="2800" dirty="0">
              <a:solidFill>
                <a:schemeClr val="tx1"/>
              </a:solidFill>
            </a:endParaRP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Healthcare fraud is a serious white-collar crime in US</a:t>
            </a: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Est. 3%-10% of total spend is attributed to fraud (~$70-300B)</a:t>
            </a: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increasingly sophisticated crime (e.g. collusion)</a:t>
            </a:r>
          </a:p>
          <a:p>
            <a:pPr marL="285750" lvl="2"/>
            <a:endParaRPr lang="en-US" baseline="-25000" dirty="0"/>
          </a:p>
          <a:p>
            <a:pPr marL="285750" lvl="2"/>
            <a:r>
              <a:rPr lang="en-US" baseline="-25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https://www.nhcaa.org/tools-insights/about-health-care-fraud/the-challenge-of-health-care-fraud/</a:t>
            </a:r>
            <a:endParaRPr lang="en-US" baseline="-2500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lvl="2"/>
            <a:r>
              <a:rPr lang="en-US" baseline="-25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https://www.bcbsm.com/health-care-fraud/fraud-statistics.html</a:t>
            </a:r>
          </a:p>
          <a:p>
            <a:pPr marL="285750" lvl="2"/>
            <a:endParaRPr lang="en-US" baseline="-25000" dirty="0"/>
          </a:p>
          <a:p>
            <a:pPr marL="285750" lvl="2"/>
            <a:endParaRPr lang="en-US" baseline="-2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265611" cy="4069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Procedures Where Fraud is Prevalent </a:t>
            </a:r>
            <a:endParaRPr sz="32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0E30E7A-D065-AE75-161B-C38C11F5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0" y="1451555"/>
            <a:ext cx="4487749" cy="27140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12F22-107D-D321-AFAE-39502F944C4E}"/>
              </a:ext>
            </a:extLst>
          </p:cNvPr>
          <p:cNvSpPr/>
          <p:nvPr/>
        </p:nvSpPr>
        <p:spPr>
          <a:xfrm>
            <a:off x="797608" y="1349954"/>
            <a:ext cx="4744720" cy="295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1A2E1-055F-999A-F0EB-753560FC0741}"/>
              </a:ext>
            </a:extLst>
          </p:cNvPr>
          <p:cNvSpPr/>
          <p:nvPr/>
        </p:nvSpPr>
        <p:spPr>
          <a:xfrm>
            <a:off x="320088" y="1451555"/>
            <a:ext cx="477520" cy="271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BFC1B-AAF9-C73C-D06B-0F7DFCDE97C2}"/>
              </a:ext>
            </a:extLst>
          </p:cNvPr>
          <p:cNvSpPr txBox="1"/>
          <p:nvPr/>
        </p:nvSpPr>
        <p:spPr>
          <a:xfrm rot="16200000">
            <a:off x="-764882" y="2675354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 distribution by 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2FA4F-6842-59D8-B1E3-981EA533262C}"/>
              </a:ext>
            </a:extLst>
          </p:cNvPr>
          <p:cNvSpPr txBox="1"/>
          <p:nvPr/>
        </p:nvSpPr>
        <p:spPr>
          <a:xfrm>
            <a:off x="5690031" y="2343597"/>
            <a:ext cx="3077282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Procedure IDs 9904, 8154, 66, and 3893 have largest number of fraud cases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Question</a:t>
            </a:r>
            <a:r>
              <a:rPr lang="en-US" dirty="0"/>
              <a:t>: Why is it easier to commit fraud for these procedures</a:t>
            </a:r>
          </a:p>
        </p:txBody>
      </p:sp>
    </p:spTree>
    <p:extLst>
      <p:ext uri="{BB962C8B-B14F-4D97-AF65-F5344CB8AC3E}">
        <p14:creationId xmlns:p14="http://schemas.microsoft.com/office/powerpoint/2010/main" val="35801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265611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 Summary </a:t>
            </a:r>
            <a:endParaRPr sz="32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B10B32D-C5FD-9DA3-4848-E6F15138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" y="1149531"/>
            <a:ext cx="5706680" cy="3868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DAE2A-D4E6-D248-27A9-4ADF816B32CE}"/>
              </a:ext>
            </a:extLst>
          </p:cNvPr>
          <p:cNvSpPr txBox="1"/>
          <p:nvPr/>
        </p:nvSpPr>
        <p:spPr>
          <a:xfrm>
            <a:off x="5435117" y="2490093"/>
            <a:ext cx="3622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Providers who have a habit of committing fraud always commit fraud with every patient! </a:t>
            </a:r>
          </a:p>
        </p:txBody>
      </p:sp>
    </p:spTree>
    <p:extLst>
      <p:ext uri="{BB962C8B-B14F-4D97-AF65-F5344CB8AC3E}">
        <p14:creationId xmlns:p14="http://schemas.microsoft.com/office/powerpoint/2010/main" val="21170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66129" y="595904"/>
            <a:ext cx="5927518" cy="30762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</a:rPr>
              <a:t>Implications: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Increased costs of care</a:t>
            </a: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Overwhelms the system with unnecessary tests and procedures</a:t>
            </a: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Increased costs of insurance premiums</a:t>
            </a:r>
          </a:p>
          <a:p>
            <a:pPr marL="571500" lvl="1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Reduced accessibility to care </a:t>
            </a: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Reduced value and quality of care</a:t>
            </a:r>
          </a:p>
        </p:txBody>
      </p:sp>
    </p:spTree>
    <p:extLst>
      <p:ext uri="{BB962C8B-B14F-4D97-AF65-F5344CB8AC3E}">
        <p14:creationId xmlns:p14="http://schemas.microsoft.com/office/powerpoint/2010/main" val="116741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32111" y="555082"/>
            <a:ext cx="6539839" cy="32532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</a:rPr>
              <a:t>Examples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•"/>
            </a:pPr>
            <a:r>
              <a:rPr lang="en-US" sz="1200" b="1" dirty="0"/>
              <a:t>($300M) 2022 April - 11 defendants</a:t>
            </a:r>
            <a:r>
              <a:rPr lang="en-US" sz="1200" dirty="0"/>
              <a:t> charged with kickback schemes involving collusion between medical practitioners, laboratories, and a marketing firm. </a:t>
            </a:r>
          </a:p>
          <a:p>
            <a:pPr marL="514350">
              <a:spcAft>
                <a:spcPts val="900"/>
              </a:spcAft>
            </a:pPr>
            <a:r>
              <a:rPr lang="en-US" baseline="30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https://www.justice.gov/usao-ndtx/pr/11-defendants-plead-guilty-300-million-healthcare-fraud</a:t>
            </a:r>
          </a:p>
          <a:p>
            <a:pPr marL="514350">
              <a:spcAft>
                <a:spcPts val="900"/>
              </a:spcAft>
            </a:pPr>
            <a:endParaRPr lang="en-US" baseline="300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•"/>
            </a:pPr>
            <a:r>
              <a:rPr lang="en-US" sz="1200" b="1" dirty="0"/>
              <a:t>($143M) 2021 May - 14 defendants </a:t>
            </a:r>
            <a:r>
              <a:rPr lang="en-US" sz="1200" dirty="0"/>
              <a:t>charged with multiple </a:t>
            </a:r>
            <a:r>
              <a:rPr lang="en-US" sz="1200" b="1" dirty="0"/>
              <a:t>covid-related fraud schemes</a:t>
            </a:r>
            <a:r>
              <a:rPr lang="en-US" sz="1200" dirty="0"/>
              <a:t> i.e. collusion between a medical doctor, laboratories, pharmacies, and a home health agency.  </a:t>
            </a:r>
            <a:r>
              <a:rPr lang="en-US" sz="1200" b="1" dirty="0"/>
              <a:t> </a:t>
            </a:r>
            <a:endParaRPr lang="en-US" sz="1200" dirty="0"/>
          </a:p>
          <a:p>
            <a:pPr marL="514350">
              <a:spcAft>
                <a:spcPts val="900"/>
              </a:spcAft>
            </a:pPr>
            <a:r>
              <a:rPr lang="en-US" baseline="30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https://www.cnbc.com/2021/05/26/doj-charges-14-people-in-alleged-health-care-fraud-related-to-covid-19.html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,Sans-Serif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45718" y="330564"/>
            <a:ext cx="5927518" cy="43689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Current State:  (envisioned as-is)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Increasing overall # and $ claims per year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Increasing #, %, and $ of anomalies and fraud cases per year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Increasing avg $ cost per detection;  i.e. evolving fraud sophistication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(Relatively) Flat or decreasing % analyst manhours per claim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(Relatively) Flat or increasing data, and analysis tools (receptive)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/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,Sans-Serif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6957"/>
            <a:ext cx="5927518" cy="3959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Future State:  (envisioned to-be)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9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Q:  For Claims Anomalies, can Data Science: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Automate the identification process?  (reduce cost, effort, time)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Evolve to accommodate changing target vectors?</a:t>
            </a:r>
            <a:endParaRPr lang="en-US" dirty="0">
              <a:solidFill>
                <a:schemeClr val="tx1"/>
              </a:solidFill>
            </a:endParaRP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 invalid, erroneous claims and reimbursements?</a:t>
            </a:r>
          </a:p>
          <a:p>
            <a:pPr marL="285750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Provide coarse claim analyst recommendations, rules?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Provide supplemental insights, i.e. key contributing attributes (features)?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Provide a % likelihood of anomaly and/or fraud?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 the overall time and cost required for claims settlement</a:t>
            </a:r>
          </a:p>
        </p:txBody>
      </p:sp>
    </p:spTree>
    <p:extLst>
      <p:ext uri="{BB962C8B-B14F-4D97-AF65-F5344CB8AC3E}">
        <p14:creationId xmlns:p14="http://schemas.microsoft.com/office/powerpoint/2010/main" val="277551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50B3F075-2C5A-34EB-0532-69D361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62314"/>
            <a:ext cx="6155871" cy="41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3093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Approach:  Data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Data:   Kaggle Dataset - </a:t>
            </a: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https://www.kaggle.com/code/rohitrox/medical-provider-fraud-detection/data</a:t>
            </a:r>
            <a:endParaRPr lang="en-US" sz="1600" dirty="0">
              <a:solidFill>
                <a:schemeClr val="tx1"/>
              </a:solidFill>
            </a:endParaRP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Providers (labelled with associated Fraud flag)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Beneficiary Claims, Reimbursements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In/Out Patient Claims, Procedures 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Other:  Geography, Race, Age, Admit Duration,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8676"/>
      </p:ext>
    </p:extLst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FourthBrain</vt:lpstr>
      <vt:lpstr>Mobile Clinic Services by Slidesgo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MLE Stack</vt:lpstr>
      <vt:lpstr>PowerPoint Presentation</vt:lpstr>
      <vt:lpstr>Demo </vt:lpstr>
      <vt:lpstr>Future Work </vt:lpstr>
      <vt:lpstr>Future Work </vt:lpstr>
      <vt:lpstr>Questions?  Feedback?</vt:lpstr>
      <vt:lpstr>Appendices</vt:lpstr>
      <vt:lpstr>PowerPoint Presentation</vt:lpstr>
      <vt:lpstr>EDA:   Training Data (csv) </vt:lpstr>
      <vt:lpstr>EDA:  Training Data Feature: Age</vt:lpstr>
      <vt:lpstr>EDA: Fraud Label Distribution</vt:lpstr>
      <vt:lpstr>EDA: Beneficiary State-wise Distribution</vt:lpstr>
      <vt:lpstr>EDA: Procedures Where Fraud is Prevalent </vt:lpstr>
      <vt:lpstr>EDA: Out-Patient Train Data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909</cp:revision>
  <dcterms:modified xsi:type="dcterms:W3CDTF">2023-02-16T21:52:57Z</dcterms:modified>
</cp:coreProperties>
</file>