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y="51435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Work Sans"/>
      <p:regular r:id="rId50"/>
      <p:bold r:id="rId51"/>
      <p:italic r:id="rId52"/>
      <p:boldItalic r:id="rId53"/>
    </p:embeddedFont>
    <p:embeddedFont>
      <p:font typeface="Barlow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hovSGUZgv1JE7xQAMOIGn2qNf1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34392D-1B2B-4BE3-8B78-A0942166B3D4}">
  <a:tblStyle styleId="{1034392D-1B2B-4BE3-8B78-A0942166B3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WorkSans-bold.fntdata"/><Relationship Id="rId50" Type="http://schemas.openxmlformats.org/officeDocument/2006/relationships/font" Target="fonts/WorkSans-regular.fntdata"/><Relationship Id="rId53" Type="http://schemas.openxmlformats.org/officeDocument/2006/relationships/font" Target="fonts/WorkSans-boldItalic.fntdata"/><Relationship Id="rId52" Type="http://schemas.openxmlformats.org/officeDocument/2006/relationships/font" Target="fonts/WorkSans-italic.fntdata"/><Relationship Id="rId11" Type="http://schemas.openxmlformats.org/officeDocument/2006/relationships/slide" Target="slides/slide3.xml"/><Relationship Id="rId55" Type="http://schemas.openxmlformats.org/officeDocument/2006/relationships/font" Target="fonts/Barlow-bold.fntdata"/><Relationship Id="rId10" Type="http://schemas.openxmlformats.org/officeDocument/2006/relationships/slide" Target="slides/slide2.xml"/><Relationship Id="rId54" Type="http://schemas.openxmlformats.org/officeDocument/2006/relationships/font" Target="fonts/Barlow-regular.fntdata"/><Relationship Id="rId13" Type="http://schemas.openxmlformats.org/officeDocument/2006/relationships/slide" Target="slides/slide5.xml"/><Relationship Id="rId57" Type="http://schemas.openxmlformats.org/officeDocument/2006/relationships/font" Target="fonts/Barlow-boldItalic.fntdata"/><Relationship Id="rId12" Type="http://schemas.openxmlformats.org/officeDocument/2006/relationships/slide" Target="slides/slide4.xml"/><Relationship Id="rId56" Type="http://schemas.openxmlformats.org/officeDocument/2006/relationships/font" Target="fonts/Barlow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8" Type="http://customschemas.google.com/relationships/presentationmetadata" Target="meta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slide where you actually SAY your 1-2 sentence elevator pitch.  Engage your audience!!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2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138,556 records, populated over the entire US, and many counties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Contains: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4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DOB, Gender, Race, Diseases, and Insurance related information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Diseases include: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4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Alzheimers, heart failure, kidney disease, cancer, pulmonary, depression, diabetes, Osteoporasis, rheumatoidarthritis, stroke condition 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3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Insurance related information: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40" lvl="4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-US" sz="1800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Deductible amount, In-patient and Out-patient annual reimbursement amount etc.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2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0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31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3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3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3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3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3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 what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being solved, and ensure that everyone is in agreement as to </a:t>
            </a:r>
            <a:r>
              <a:rPr b="1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that’s a problem.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do: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some info on nature of data set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1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1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2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63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64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64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5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5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5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6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66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66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7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67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67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67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67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0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70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2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7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73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74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7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75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6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76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7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7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77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8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78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78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78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78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78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79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8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80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8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8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81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2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83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8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8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84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8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8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8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85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8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8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8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86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8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8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87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8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8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8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88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8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8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8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8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8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8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89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96600" y="263520"/>
            <a:ext cx="2350440" cy="136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4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22840" y="73800"/>
            <a:ext cx="766440" cy="723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40"/>
          <p:cNvCxnSpPr/>
          <p:nvPr/>
        </p:nvCxnSpPr>
        <p:spPr>
          <a:xfrm>
            <a:off x="311400" y="4731120"/>
            <a:ext cx="8569440" cy="10440"/>
          </a:xfrm>
          <a:prstGeom prst="straightConnector1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40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FourthBrain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30" name="Google Shape;130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20320" y="66600"/>
            <a:ext cx="766440" cy="72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/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44"/>
          <p:cNvSpPr txBox="1"/>
          <p:nvPr>
            <p:ph idx="12" type="sldNum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03760" y="78480"/>
            <a:ext cx="766440" cy="723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44"/>
          <p:cNvCxnSpPr/>
          <p:nvPr/>
        </p:nvCxnSpPr>
        <p:spPr>
          <a:xfrm>
            <a:off x="311400" y="4731120"/>
            <a:ext cx="8550360" cy="10440"/>
          </a:xfrm>
          <a:prstGeom prst="straightConnector1">
            <a:avLst/>
          </a:prstGeom>
          <a:noFill/>
          <a:ln cap="flat" cmpd="sng" w="9525">
            <a:solidFill>
              <a:srgbClr val="52525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44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FourthBrain</a:t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nhcaa.org/tools-insights/about-health-care-fraud/the-challenge-of-health-care-fraud/" TargetMode="External"/><Relationship Id="rId5" Type="http://schemas.openxmlformats.org/officeDocument/2006/relationships/hyperlink" Target="https://www.bcbsm.com/health-care-fraud/fraud-statistics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ustice.gov/usao-ndtx/pr/11-defendants-plead-guilty-300-million-healthcare-fraud" TargetMode="External"/><Relationship Id="rId4" Type="http://schemas.openxmlformats.org/officeDocument/2006/relationships/hyperlink" Target="https://www.cnbc.com/2021/05/26/doj-charges-14-people-in-alleged-health-care-fraud-related-to-covid-19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rohitrox/medical-provider-fraud-detection/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311760" y="23378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MLE 10 Capstone: 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Healthcare Claim Anomaly Detection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Iain McKone, Monika Sharma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/>
          <p:nvPr/>
        </p:nvSpPr>
        <p:spPr>
          <a:xfrm>
            <a:off x="307325" y="-1407"/>
            <a:ext cx="8219272" cy="7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 1: 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Providers - Supervised – Fraud Labels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373212" y="2593047"/>
            <a:ext cx="903388" cy="510574"/>
          </a:xfrm>
          <a:prstGeom prst="flowChartMulti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1796492" y="4254793"/>
            <a:ext cx="1203858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2: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/>
          <p:nvPr/>
        </p:nvSpPr>
        <p:spPr>
          <a:xfrm>
            <a:off x="3256033" y="4254792"/>
            <a:ext cx="1367142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3: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Comparison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4878860" y="4254793"/>
            <a:ext cx="4009401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4: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Publishing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336951" y="4254792"/>
            <a:ext cx="1196435" cy="42237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1: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Pipeline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3286075" y="3435677"/>
            <a:ext cx="834473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3288236" y="3832205"/>
            <a:ext cx="834473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XGB</a:t>
            </a:r>
            <a:endParaRPr b="0" i="0" sz="1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3286075" y="3041117"/>
            <a:ext cx="834473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LogR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3286075" y="2649545"/>
            <a:ext cx="834473" cy="30483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Auto Encoders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376576" y="3202987"/>
            <a:ext cx="846737" cy="454068"/>
          </a:xfrm>
          <a:prstGeom prst="flowChartDocument">
            <a:avLst/>
          </a:prstGeom>
          <a:solidFill>
            <a:srgbClr val="C00000">
              <a:alpha val="40000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Provider Fraud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376576" y="3752220"/>
            <a:ext cx="846737" cy="402114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Claims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0"/>
          <p:cNvSpPr/>
          <p:nvPr/>
        </p:nvSpPr>
        <p:spPr>
          <a:xfrm>
            <a:off x="1838723" y="2802193"/>
            <a:ext cx="831893" cy="342737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"/>
          <p:cNvSpPr/>
          <p:nvPr/>
        </p:nvSpPr>
        <p:spPr>
          <a:xfrm>
            <a:off x="1838723" y="3277206"/>
            <a:ext cx="831893" cy="342738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1838723" y="3729954"/>
            <a:ext cx="831893" cy="342738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histogram&#10;&#10;Description automatically generated" id="318" name="Google Shape;3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1437" y="906224"/>
            <a:ext cx="4019437" cy="319873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/>
          <p:nvPr/>
        </p:nvSpPr>
        <p:spPr>
          <a:xfrm>
            <a:off x="329592" y="35703"/>
            <a:ext cx="8315759" cy="70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 2:  </a:t>
            </a:r>
            <a:r>
              <a:rPr b="0" i="0" lang="en-US" sz="20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Claims - Unsupervised – No Fraud Labels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336161" y="2375915"/>
            <a:ext cx="903366" cy="547668"/>
          </a:xfrm>
          <a:prstGeom prst="flowChartMulti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 Dataset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1677798" y="3859530"/>
            <a:ext cx="19461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2: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Eng, Inertia Analysis</a:t>
            </a:r>
            <a:endParaRPr b="0" i="0" sz="1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3760794" y="3859529"/>
            <a:ext cx="19461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3: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 Analysis, Explainability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5843790" y="3859530"/>
            <a:ext cx="30372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4: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Publishing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354369" y="3097185"/>
            <a:ext cx="831870" cy="454086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Claims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553" y="2174077"/>
            <a:ext cx="2176471" cy="150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30" name="Google Shape;3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0787" y="2296498"/>
            <a:ext cx="1946567" cy="1308926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11"/>
          <p:cNvSpPr/>
          <p:nvPr/>
        </p:nvSpPr>
        <p:spPr>
          <a:xfrm>
            <a:off x="329588" y="3859529"/>
            <a:ext cx="1196400" cy="42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1: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Pipeline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scatter chart&#10;&#10;Description automatically generated" id="332" name="Google Shape;3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9213" y="1389457"/>
            <a:ext cx="3168562" cy="2207652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11"/>
          <p:cNvSpPr/>
          <p:nvPr/>
        </p:nvSpPr>
        <p:spPr>
          <a:xfrm>
            <a:off x="3760788" y="1389450"/>
            <a:ext cx="1946100" cy="744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Classifier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Demo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MLE Stack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48" name="Google Shape;3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520" y="54000"/>
            <a:ext cx="5206680" cy="4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5"/>
          <p:cNvSpPr/>
          <p:nvPr/>
        </p:nvSpPr>
        <p:spPr>
          <a:xfrm>
            <a:off x="359280" y="261000"/>
            <a:ext cx="7818480" cy="715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 1 Findings:  Supervised Provider Anomalies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15"/>
          <p:cNvGraphicFramePr/>
          <p:nvPr/>
        </p:nvGraphicFramePr>
        <p:xfrm>
          <a:off x="1625434" y="1373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{1034392D-1B2B-4BE3-8B78-A0942166B3D4}</a:tableStyleId>
              </a:tblPr>
              <a:tblGrid>
                <a:gridCol w="1558625"/>
                <a:gridCol w="1187325"/>
                <a:gridCol w="1187325"/>
                <a:gridCol w="1187325"/>
                <a:gridCol w="1187325"/>
              </a:tblGrid>
              <a:tr h="57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LogR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 Boost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(TPot)</a:t>
                      </a:r>
                      <a:endParaRPr/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Encoders</a:t>
                      </a:r>
                      <a:endParaRPr b="0" sz="12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40000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0.591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0.586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0.491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0.909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0.920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0.930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0.868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0.697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0.605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0.752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  <a:tr h="50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0.512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0.568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>
                        <a:alpha val="2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0.764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n-US" sz="1200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0.858</a:t>
                      </a:r>
                      <a:endParaRPr/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7890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>
                        <a:alpha val="27843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/>
          <p:nvPr/>
        </p:nvSpPr>
        <p:spPr>
          <a:xfrm>
            <a:off x="367560" y="555120"/>
            <a:ext cx="8465400" cy="39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Approach 1 Findings:   Supervised Provider Anomalies</a:t>
            </a:r>
            <a:endParaRPr b="0" sz="2400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2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Explainability:  Insurance Claim Reimbursements ($) were flagged as the most influential feature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2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2525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Known Limitations: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Business Value:  Predicting Anomalies at the Provider level 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not compelling enough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Models:  </a:t>
            </a:r>
            <a:r>
              <a:rPr b="1"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Autoencoder Performance 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was very promising, however the </a:t>
            </a:r>
            <a:r>
              <a:rPr b="1"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data is misleading</a:t>
            </a:r>
            <a:endParaRPr sz="14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sz="1400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715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Provider True (Fraud) labels are at best 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incomplete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715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Provider False (No-Fraud) labels are at best 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'indeterminate'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715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Mapping Provider Fraud Labels to all child Claims is a weak extrapolation </a:t>
            </a:r>
            <a:endParaRPr b="0" i="0" sz="1400" u="none" cap="none" strike="noStrike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"/>
          <p:cNvSpPr/>
          <p:nvPr/>
        </p:nvSpPr>
        <p:spPr>
          <a:xfrm>
            <a:off x="359275" y="310325"/>
            <a:ext cx="88515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Approach 2 Findings</a:t>
            </a:r>
            <a:r>
              <a:rPr b="0" lang="en-US" sz="2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   Unsupervised Claim Labels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12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Visual representation of anomalous claims is 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very compelling and user friendly</a:t>
            </a:r>
            <a:endParaRPr/>
          </a:p>
          <a:p>
            <a: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Cluster0 (90%-3f):	AdmittedDays, DeductibleAmtPaid, InscClaimAmtReimbursed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Cluster1 (40%-3f):   	ChronicCond - KidneyDisease, Heartfailure, ObstrPulmonary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Cluster2 (40%-3f):   	ChronicCond - KidneyDisease, Heartfailure, ObstrPulmonary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Original Provider Labels were mapped to Cluster-Claims with even distribution, ~430 per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Known Limitations: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Business Value: </a:t>
            </a:r>
            <a:r>
              <a:rPr lang="en-US" sz="14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815" lvl="7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Cluster Explainability: 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What does this tell us about coarse anomaly profiles?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815" lvl="7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Supplementary Details: 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Provide more details re contributing factors to a claim anomaly</a:t>
            </a:r>
            <a:endParaRPr>
              <a:solidFill>
                <a:srgbClr val="52525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81915" lvl="7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52525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Conclusions 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2900" lvl="0" marL="45021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Value</a:t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Automation;  reduce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the overall </a:t>
            </a: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time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and </a:t>
            </a: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cost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required for anomaly detection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Accurately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number of invalid, erroneous claims and reimbursements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Continuously evolve </a:t>
            </a:r>
            <a:r>
              <a:rPr b="0" lang="en-US" sz="16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in response to shifting data and behavior patterns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Deeper Insights</a:t>
            </a:r>
            <a:r>
              <a:rPr lang="en-US" sz="16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 – Explainability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2900" lvl="0" marL="450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Value: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Introduce a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human feedback loop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ongoing model improvements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a fuzzy logic indicator of 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of fraud risk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for a claim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a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breakdown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attributes of fraud risk for a claim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0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Data:</a:t>
            </a: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    </a:t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Acquire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claim-level labels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improve supervised training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Acquire </a:t>
            </a:r>
            <a:r>
              <a:rPr b="1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labels for confirmed non-fraud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as well as confirmed fraud to improve Auto Encoders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999" lvl="1" marL="907414" rtl="0" algn="l"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021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Model: </a:t>
            </a: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 </a:t>
            </a:r>
            <a:endParaRPr b="0" i="0" sz="1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1" marL="907414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Explore</a:t>
            </a: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Variational Autoencoders, which have shown promise for credit card fraud</a:t>
            </a:r>
            <a:endParaRPr b="0" sz="1400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Domain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Our Approach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Data, Model(s)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Demo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 Stack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Considerations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 &amp; 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idx="4294967295"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  Feedback?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>
            <p:ph idx="4294967295"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xima Nova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Appendices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91" name="Google Shape;3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840" y="206280"/>
            <a:ext cx="4751280" cy="460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idx="4294967295" type="title"/>
          </p:nvPr>
        </p:nvSpPr>
        <p:spPr>
          <a:xfrm>
            <a:off x="393120" y="450000"/>
            <a:ext cx="7510320" cy="55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  Training Data (csv)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3"/>
          <p:cNvSpPr/>
          <p:nvPr/>
        </p:nvSpPr>
        <p:spPr>
          <a:xfrm>
            <a:off x="392760" y="862560"/>
            <a:ext cx="835812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Kaggle:  </a:t>
            </a:r>
            <a:r>
              <a:rPr b="0" lang="en-US" sz="1400" strike="noStrik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https://www.kaggle.com/code/rohitrox/medical-provider-fraud-detection/data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1611000" y="3722040"/>
            <a:ext cx="68922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12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5410 data points labelled Potential Fraud (Yes | No)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506 Yes, 4904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12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Imbalanced dataset (~10% target); class imbalance needs to be managed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98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396720" y="1752120"/>
            <a:ext cx="4668840" cy="20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divided into four sections: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Provider: labeled as fraud or not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Beneficiary information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In-patient information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Out-patient information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are anonymized; provider name,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Beneficiary name, state, insurance provider name are masked </a:t>
            </a:r>
            <a:endParaRPr b="0" sz="1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/>
          <p:nvPr>
            <p:ph idx="4294967295" type="title"/>
          </p:nvPr>
        </p:nvSpPr>
        <p:spPr>
          <a:xfrm>
            <a:off x="468720" y="450000"/>
            <a:ext cx="856728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  Training Data Feature: Age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6018120" y="2293560"/>
            <a:ext cx="263952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840" lvl="3" marL="412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Dataset biased towards age &gt; 65 years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3" marL="412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Is it easier indicative of prevalent fraud in one payer sector?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>
            <a:off x="464400" y="1427760"/>
            <a:ext cx="5426280" cy="2950920"/>
            <a:chOff x="464400" y="1427760"/>
            <a:chExt cx="5426280" cy="2950920"/>
          </a:xfrm>
        </p:grpSpPr>
        <p:pic>
          <p:nvPicPr>
            <p:cNvPr descr="Chart, histogram&#10;&#10;Description automatically generated" id="407" name="Google Shape;407;p24"/>
            <p:cNvPicPr preferRelativeResize="0"/>
            <p:nvPr/>
          </p:nvPicPr>
          <p:blipFill rotWithShape="1">
            <a:blip r:embed="rId3">
              <a:alphaModFix/>
            </a:blip>
            <a:srcRect b="4471" l="1681" r="6644" t="10842"/>
            <a:stretch/>
          </p:blipFill>
          <p:spPr>
            <a:xfrm>
              <a:off x="983520" y="1576440"/>
              <a:ext cx="4746600" cy="26452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8" name="Google Shape;408;p24"/>
            <p:cNvGrpSpPr/>
            <p:nvPr/>
          </p:nvGrpSpPr>
          <p:grpSpPr>
            <a:xfrm>
              <a:off x="464400" y="1427760"/>
              <a:ext cx="5426280" cy="2950920"/>
              <a:chOff x="464400" y="1427760"/>
              <a:chExt cx="5426280" cy="2950920"/>
            </a:xfrm>
          </p:grpSpPr>
          <p:sp>
            <p:nvSpPr>
              <p:cNvPr id="409" name="Google Shape;409;p24"/>
              <p:cNvSpPr/>
              <p:nvPr/>
            </p:nvSpPr>
            <p:spPr>
              <a:xfrm>
                <a:off x="889200" y="1427760"/>
                <a:ext cx="5001480" cy="2950920"/>
              </a:xfrm>
              <a:prstGeom prst="rect">
                <a:avLst/>
              </a:prstGeom>
              <a:noFill/>
              <a:ln cap="flat" cmpd="sng" w="12700">
                <a:solidFill>
                  <a:srgbClr val="AE00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464400" y="1849320"/>
                <a:ext cx="424440" cy="1931400"/>
              </a:xfrm>
              <a:prstGeom prst="rect">
                <a:avLst/>
              </a:prstGeom>
              <a:noFill/>
              <a:ln cap="flat" cmpd="sng" w="12700">
                <a:solidFill>
                  <a:srgbClr val="AE006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400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" name="Google Shape;411;p24"/>
            <p:cNvSpPr/>
            <p:nvPr/>
          </p:nvSpPr>
          <p:spPr>
            <a:xfrm rot="-5400000">
              <a:off x="87480" y="2664000"/>
              <a:ext cx="1201680" cy="30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Feature: Age</a:t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/>
          <p:nvPr>
            <p:ph idx="4294967295"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Fraud Label Distribution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25"/>
          <p:cNvGrpSpPr/>
          <p:nvPr/>
        </p:nvGrpSpPr>
        <p:grpSpPr>
          <a:xfrm>
            <a:off x="230760" y="1619280"/>
            <a:ext cx="5479560" cy="2451960"/>
            <a:chOff x="230760" y="1619280"/>
            <a:chExt cx="5479560" cy="2451960"/>
          </a:xfrm>
        </p:grpSpPr>
        <p:pic>
          <p:nvPicPr>
            <p:cNvPr descr="Chart, bar chart&#10;&#10;Description automatically generated" id="418" name="Google Shape;418;p25"/>
            <p:cNvPicPr preferRelativeResize="0"/>
            <p:nvPr/>
          </p:nvPicPr>
          <p:blipFill rotWithShape="1">
            <a:blip r:embed="rId3">
              <a:alphaModFix/>
            </a:blip>
            <a:srcRect b="4730" l="0" r="6948" t="14665"/>
            <a:stretch/>
          </p:blipFill>
          <p:spPr>
            <a:xfrm>
              <a:off x="703440" y="1723320"/>
              <a:ext cx="4937040" cy="2287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25"/>
            <p:cNvSpPr/>
            <p:nvPr/>
          </p:nvSpPr>
          <p:spPr>
            <a:xfrm>
              <a:off x="634320" y="1619280"/>
              <a:ext cx="5076000" cy="245196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230760" y="1888560"/>
              <a:ext cx="402120" cy="195408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 rot="-5400000">
              <a:off x="-559440" y="2714760"/>
              <a:ext cx="1945440" cy="30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Fraud Label </a:t>
              </a:r>
              <a:r>
                <a:rPr b="0" lang="en-US" sz="12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Distribution</a:t>
              </a:r>
              <a:endParaRPr b="0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25"/>
          <p:cNvSpPr/>
          <p:nvPr/>
        </p:nvSpPr>
        <p:spPr>
          <a:xfrm>
            <a:off x="6056640" y="1953720"/>
            <a:ext cx="2599560" cy="26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providers dataset when merged with patient dataset renders 60:40 ratio for no fraud/fraud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Providers who commit fraud victimize many patients (Note:  misleading inference due to provider:claim mapping)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 txBox="1"/>
          <p:nvPr>
            <p:ph idx="4294967295" type="title"/>
          </p:nvPr>
        </p:nvSpPr>
        <p:spPr>
          <a:xfrm>
            <a:off x="490320" y="450000"/>
            <a:ext cx="851328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Beneficiary State-wise Distribution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7062840" y="2810520"/>
            <a:ext cx="1747800" cy="136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Most beneficiaries are from states 5, 10, 45, and 33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26"/>
          <p:cNvGrpSpPr/>
          <p:nvPr/>
        </p:nvGrpSpPr>
        <p:grpSpPr>
          <a:xfrm>
            <a:off x="204480" y="1139760"/>
            <a:ext cx="6857640" cy="3189960"/>
            <a:chOff x="204480" y="1139760"/>
            <a:chExt cx="6857640" cy="3189960"/>
          </a:xfrm>
        </p:grpSpPr>
        <p:pic>
          <p:nvPicPr>
            <p:cNvPr descr="Chart, histogram&#10;&#10;Description automatically generated" id="430" name="Google Shape;430;p26"/>
            <p:cNvPicPr preferRelativeResize="0"/>
            <p:nvPr/>
          </p:nvPicPr>
          <p:blipFill rotWithShape="1">
            <a:blip r:embed="rId3">
              <a:alphaModFix/>
            </a:blip>
            <a:srcRect b="0" l="0" r="0" t="4325"/>
            <a:stretch/>
          </p:blipFill>
          <p:spPr>
            <a:xfrm>
              <a:off x="749160" y="1271880"/>
              <a:ext cx="6103080" cy="296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26"/>
            <p:cNvSpPr/>
            <p:nvPr/>
          </p:nvSpPr>
          <p:spPr>
            <a:xfrm>
              <a:off x="610920" y="1139760"/>
              <a:ext cx="6451200" cy="318996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04480" y="1474920"/>
              <a:ext cx="406080" cy="2763000"/>
            </a:xfrm>
            <a:prstGeom prst="rect">
              <a:avLst/>
            </a:prstGeom>
            <a:noFill/>
            <a:ln cap="flat" cmpd="sng" w="12700">
              <a:solidFill>
                <a:srgbClr val="AE00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rot="-5400000">
              <a:off x="-997920" y="2704320"/>
              <a:ext cx="2833920" cy="302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4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Beneficiary state-wise distribution</a:t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/>
          <p:nvPr>
            <p:ph idx="4294967295" type="title"/>
          </p:nvPr>
        </p:nvSpPr>
        <p:spPr>
          <a:xfrm>
            <a:off x="490320" y="450000"/>
            <a:ext cx="8265240" cy="4068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Procedures Where Fraud is Prevalent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439" name="Google Shape;4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200" y="1451520"/>
            <a:ext cx="4487400" cy="271368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7"/>
          <p:cNvSpPr/>
          <p:nvPr/>
        </p:nvSpPr>
        <p:spPr>
          <a:xfrm>
            <a:off x="797760" y="1350000"/>
            <a:ext cx="4744440" cy="2957400"/>
          </a:xfrm>
          <a:prstGeom prst="rect">
            <a:avLst/>
          </a:prstGeom>
          <a:noFill/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320040" y="1451520"/>
            <a:ext cx="477000" cy="2713680"/>
          </a:xfrm>
          <a:prstGeom prst="rect">
            <a:avLst/>
          </a:prstGeom>
          <a:noFill/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 rot="-5400000">
            <a:off x="-763200" y="2678040"/>
            <a:ext cx="2672640" cy="30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distribution by Procedure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5690160" y="2343600"/>
            <a:ext cx="3076920" cy="158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Procedure IDs 9904, 8154, 66, and 3893 have largest number of fraud cases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Why is it easier to commit fraud for these procedures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"/>
          <p:cNvSpPr txBox="1"/>
          <p:nvPr>
            <p:ph idx="4294967295" type="title"/>
          </p:nvPr>
        </p:nvSpPr>
        <p:spPr>
          <a:xfrm>
            <a:off x="490320" y="450000"/>
            <a:ext cx="826524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roxima Nov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EDA: Out-Patient Train Data Summary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449" name="Google Shape;4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" y="1149480"/>
            <a:ext cx="5706360" cy="38685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8"/>
          <p:cNvSpPr/>
          <p:nvPr/>
        </p:nvSpPr>
        <p:spPr>
          <a:xfrm>
            <a:off x="5435280" y="2490120"/>
            <a:ext cx="362232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Key-take away</a:t>
            </a: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Providers who have a habit of committing fraud always commit fraud with every patient!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"/>
          <p:cNvSpPr/>
          <p:nvPr/>
        </p:nvSpPr>
        <p:spPr>
          <a:xfrm>
            <a:off x="4656600" y="4136040"/>
            <a:ext cx="1359720" cy="6598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1: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Comparison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9"/>
          <p:cNvSpPr/>
          <p:nvPr/>
        </p:nvSpPr>
        <p:spPr>
          <a:xfrm>
            <a:off x="6092280" y="4136040"/>
            <a:ext cx="1359720" cy="6598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2: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Selection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9"/>
          <p:cNvSpPr/>
          <p:nvPr/>
        </p:nvSpPr>
        <p:spPr>
          <a:xfrm rot="-5400000">
            <a:off x="7837200" y="3157920"/>
            <a:ext cx="170712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625" lIns="91425" spcFirstLastPara="1" rIns="91425" wrap="square" tIns="44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306000" y="173160"/>
            <a:ext cx="781848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  Supervised Model – Labelled Providers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4758840" y="1146960"/>
            <a:ext cx="4196160" cy="33696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Amazon EC2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4758840" y="1608480"/>
            <a:ext cx="4196160" cy="34452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MLE10:  Healthcare Claims Anomaly Detector  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4874400" y="265284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TPOT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4874400" y="302004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4876560" y="338688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XGB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4874400" y="376848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LogR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7521120" y="4136040"/>
            <a:ext cx="1359720" cy="6598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STAGE 3: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Publishing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4874400" y="2278440"/>
            <a:ext cx="930960" cy="31968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Auto Encoder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9"/>
          <p:cNvSpPr/>
          <p:nvPr/>
        </p:nvSpPr>
        <p:spPr>
          <a:xfrm rot="5400000">
            <a:off x="-390600" y="3037680"/>
            <a:ext cx="2080440" cy="1551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875" lIns="91425" spcFirstLastPara="1" rIns="91425" wrap="square" tIns="38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7876440" y="310824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Streamlit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7876440" y="2719080"/>
            <a:ext cx="930960" cy="30636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FastAPI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7670520" y="1920600"/>
            <a:ext cx="1209960" cy="44892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DEPLOY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328680" y="1487160"/>
            <a:ext cx="1163160" cy="748080"/>
          </a:xfrm>
          <a:prstGeom prst="flowChartMulti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Kaggle Dataset 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532440" y="2658960"/>
            <a:ext cx="1002600" cy="498600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Merged Train Data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540360" y="3447360"/>
            <a:ext cx="1002600" cy="494640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Train, Valid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9"/>
          <p:cNvSpPr/>
          <p:nvPr/>
        </p:nvSpPr>
        <p:spPr>
          <a:xfrm rot="5400000">
            <a:off x="1476000" y="3040200"/>
            <a:ext cx="2133720" cy="17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625" lIns="91425" spcFirstLastPara="1" rIns="91425" wrap="square" tIns="44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2381760" y="1743480"/>
            <a:ext cx="1021320" cy="35568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Eng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2381760" y="2236320"/>
            <a:ext cx="1021320" cy="36036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 Eng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2914560" y="2977560"/>
            <a:ext cx="959400" cy="35964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Check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2914560" y="2545200"/>
            <a:ext cx="959400" cy="35964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Hot Encoding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29"/>
          <p:cNvCxnSpPr/>
          <p:nvPr/>
        </p:nvCxnSpPr>
        <p:spPr>
          <a:xfrm flipH="1" rot="10800000">
            <a:off x="1537560" y="2872560"/>
            <a:ext cx="428100" cy="600"/>
          </a:xfrm>
          <a:prstGeom prst="bentConnector3">
            <a:avLst>
              <a:gd fmla="val 49993" name="adj1"/>
            </a:avLst>
          </a:prstGeom>
          <a:noFill/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9"/>
          <p:cNvCxnSpPr/>
          <p:nvPr/>
        </p:nvCxnSpPr>
        <p:spPr>
          <a:xfrm flipH="1" rot="10800000">
            <a:off x="1537560" y="3761040"/>
            <a:ext cx="434100" cy="600"/>
          </a:xfrm>
          <a:prstGeom prst="bentConnector3">
            <a:avLst>
              <a:gd fmla="val 50048" name="adj1"/>
            </a:avLst>
          </a:prstGeom>
          <a:noFill/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29"/>
          <p:cNvSpPr/>
          <p:nvPr/>
        </p:nvSpPr>
        <p:spPr>
          <a:xfrm>
            <a:off x="2915280" y="3414240"/>
            <a:ext cx="960120" cy="36036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 Sel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/>
          <p:nvPr/>
        </p:nvSpPr>
        <p:spPr>
          <a:xfrm>
            <a:off x="2914560" y="3836160"/>
            <a:ext cx="959400" cy="359640"/>
          </a:xfrm>
          <a:prstGeom prst="flowChartProcess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Feats (Avgs)</a:t>
            </a:r>
            <a:endParaRPr b="0" sz="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532440" y="4175280"/>
            <a:ext cx="1002600" cy="498600"/>
          </a:xfrm>
          <a:prstGeom prst="flowChartDocument">
            <a:avLst/>
          </a:prstGeom>
          <a:solidFill>
            <a:srgbClr val="FFFFFF"/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Merged Test Data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29"/>
          <p:cNvCxnSpPr/>
          <p:nvPr/>
        </p:nvCxnSpPr>
        <p:spPr>
          <a:xfrm rot="-5400000">
            <a:off x="727200" y="2766840"/>
            <a:ext cx="2476200" cy="849000"/>
          </a:xfrm>
          <a:prstGeom prst="bentConnector3">
            <a:avLst>
              <a:gd fmla="val 49990" name="adj1"/>
            </a:avLst>
          </a:prstGeom>
          <a:noFill/>
          <a:ln cap="flat" cmpd="sng" w="1270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5" name="Google Shape;485;p29"/>
          <p:cNvSpPr/>
          <p:nvPr/>
        </p:nvSpPr>
        <p:spPr>
          <a:xfrm flipH="1" rot="10800000">
            <a:off x="2491920" y="4350240"/>
            <a:ext cx="2080080" cy="44172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2D050">
              <a:alpha val="43921"/>
            </a:srgbClr>
          </a:solidFill>
          <a:ln cap="flat" cmpd="sng" w="12700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hand holding a camera&#10;&#10;Description automatically generated with low confidence" id="262" name="Google Shape;262;p3"/>
          <p:cNvPicPr preferRelativeResize="0"/>
          <p:nvPr/>
        </p:nvPicPr>
        <p:blipFill rotWithShape="1">
          <a:blip r:embed="rId3">
            <a:alphaModFix/>
          </a:blip>
          <a:srcRect b="5225" l="0" r="6643" t="32941"/>
          <a:stretch/>
        </p:blipFill>
        <p:spPr>
          <a:xfrm>
            <a:off x="6472440" y="2847960"/>
            <a:ext cx="2407320" cy="16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"/>
          <p:cNvSpPr/>
          <p:nvPr/>
        </p:nvSpPr>
        <p:spPr>
          <a:xfrm>
            <a:off x="359280" y="466560"/>
            <a:ext cx="664956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Domain: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Healthcare fraud is a serious white-collar crime in 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Est. $70B (3% of total spend) is attributed to fraud; max $300B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An increasingly sophisticated crime (e.g. collusion)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https://www.nhcaa.org/tools-insights/about-health-care-fraud/the-challenge-of-health-care-fraud/</a:t>
            </a:r>
            <a:endParaRPr b="0" i="0" sz="9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https://www.bcbsm.com/health-care-fraud/fraud-statistics.html</a:t>
            </a:r>
            <a:endParaRPr b="0" i="0" sz="9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/>
          <p:nvPr/>
        </p:nvSpPr>
        <p:spPr>
          <a:xfrm>
            <a:off x="359280" y="261000"/>
            <a:ext cx="8504280" cy="155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Findings:  Supervised Model – XG Boost Provider Predictions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&#10;&#10;Description automatically generated" id="491" name="Google Shape;4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5640" y="1395000"/>
            <a:ext cx="2742840" cy="285948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, histogram&#10;&#10;Description automatically generated" id="492" name="Google Shape;4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2800" y="1396080"/>
            <a:ext cx="2742840" cy="285732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, histogram&#10;&#10;Description automatically generated" id="493" name="Google Shape;49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560" y="1392840"/>
            <a:ext cx="2857320" cy="286380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/>
          <p:nvPr/>
        </p:nvSpPr>
        <p:spPr>
          <a:xfrm>
            <a:off x="351000" y="32400"/>
            <a:ext cx="7818480" cy="155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Findings:  Unsupervised Model – KMeans Claim Labels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1136880"/>
            <a:ext cx="2636640" cy="1956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500" name="Google Shape;5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5960" y="923760"/>
            <a:ext cx="5736600" cy="345456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Chart, bar chart&#10;&#10;Description automatically generated" id="501" name="Google Shape;50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040" y="3255840"/>
            <a:ext cx="3208320" cy="179136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/>
          <p:nvPr/>
        </p:nvSpPr>
        <p:spPr>
          <a:xfrm>
            <a:off x="345600" y="330480"/>
            <a:ext cx="7745400" cy="46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State:  (envisioned as-is;  do-nothing)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Increasing overall annual # and $ claims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Increasing associated annual #, %, and $ of anomalies and fraud cases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Increasing avg $ cost per detection;  i.e. evolving fraud sophistication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(Relatively) Flat or decreasing % analyst manhours per claim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(Relatively) Flat or increasing data, and analysis tools (receptive)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/>
          <p:nvPr/>
        </p:nvSpPr>
        <p:spPr>
          <a:xfrm>
            <a:off x="359280" y="316800"/>
            <a:ext cx="7790040" cy="257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State:  (envisioned to-be)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Q:  For Claims Anomalies, can Data Science: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Recommend </a:t>
            </a:r>
            <a:r>
              <a:rPr b="0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coarse guidelines for claim anomaly filters and rule sets?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 deeper insights</a:t>
            </a:r>
            <a:r>
              <a:rPr b="0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, i.e. supplementary details and key contributing attributes (features)?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Weigh </a:t>
            </a:r>
            <a:r>
              <a:rPr b="0" lang="en-US" sz="12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the % likelihood of anomaly and/or fraud to assist with case prioritization?</a:t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"/>
          <p:cNvSpPr/>
          <p:nvPr/>
        </p:nvSpPr>
        <p:spPr>
          <a:xfrm>
            <a:off x="359280" y="310320"/>
            <a:ext cx="7818480" cy="286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  Supervised Model – Labelled Providers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Data:   Kaggle Dataset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Exploratory Data Analysis, Feature Engineering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Model Training:  Supervised – Provider predictions, labels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lang="en-US" sz="11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Logistic Regression,  Support Vector Machines,  XG Boost, Auto-encoders, Auto-ML (TPOT)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Model Selection:  XG Boost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521" name="Google Shape;5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560" y="222480"/>
            <a:ext cx="4252320" cy="2897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, Word&#10;&#10;Description automatically generated" id="522" name="Google Shape;5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7400" y="2760840"/>
            <a:ext cx="4619160" cy="2166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523" name="Google Shape;52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80" y="225000"/>
            <a:ext cx="2742840" cy="34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/>
          <p:nvPr/>
        </p:nvSpPr>
        <p:spPr>
          <a:xfrm>
            <a:off x="367560" y="538920"/>
            <a:ext cx="8691840" cy="34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Findings:   Claims EDA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lang="en-US" sz="16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Age:  skewed towards patients &gt;65 yrs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Geo:    Most beneficiaries are from states 5, 10, 33, and 45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Procedures:   ids 66, 3893, 8154, and 9904 have the highest cases of fraud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Out patients:  some indications of repeat offense by provider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5716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Insurance claim fraud – distribution of $ reimbursed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8% by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7% by attending physician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6% by operating physician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39" lvl="1" marL="8571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4% by claim diagnosis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8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0" lang="en-US" sz="2800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Streamlit: 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capabilities to dig into claim to explore the contributing features of the anomaly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Upgrade to a HTML5 front-end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 hosting for front-end from back-end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FastAPI:  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Expand api to include claims data verification,  and json data request/response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Expand api to include model updates, retraining, and published model performance   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Infrastructure: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Promote local Docker environments to hosted in Amazon EC2, or Kubernetes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45072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MLOps:  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Upgrade from Level0 to Level1;  introduce aspects of retraining, monitoring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0792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525252"/>
              </a:buClr>
              <a:buSzPts val="1400"/>
              <a:buFont typeface="Arial"/>
              <a:buChar char="•"/>
            </a:pPr>
            <a:r>
              <a:rPr b="0" lang="en-US" sz="1400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Host the model seperately in a service such as SageMaker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/>
          <p:nvPr/>
        </p:nvSpPr>
        <p:spPr>
          <a:xfrm>
            <a:off x="332280" y="555120"/>
            <a:ext cx="6539400" cy="34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($300M) 2022 April - 11 defendants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charged with kickback schemes involving collusion between medical practitioners, laboratories, and a marketing firm.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4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https://www.justice.gov/usao-ndtx/pr/11-defendants-plead-guilty-300-million-healthcare-fraud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44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($143M) 2021 May - 14 defendants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charged with multiple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covid-related fraud schemes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i.e. collusion between a medical doctor, laboratories, pharmacies, and a home health agency. 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30000" i="0" lang="en-US" sz="14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https://www.cnbc.com/2021/05/26/doj-charges-14-people-in-alleged-health-care-fraud-related-to-covid-19.html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2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/>
          <p:nvPr/>
        </p:nvSpPr>
        <p:spPr>
          <a:xfrm>
            <a:off x="366120" y="595800"/>
            <a:ext cx="5927040" cy="260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Implications: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5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Overwhelms the system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with unnecessary tests and procedures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Increases the cost of care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5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Increases insurance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premiums ($)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Reduces accessibility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to care ($)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Reduces availability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of care (scheduling)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Reduces value, quality</a:t>
            </a:r>
            <a:r>
              <a:rPr b="0" i="0" lang="en-US" sz="12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of care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"/>
          <p:cNvSpPr/>
          <p:nvPr/>
        </p:nvSpPr>
        <p:spPr>
          <a:xfrm>
            <a:off x="345600" y="330480"/>
            <a:ext cx="7745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State:  (envisioned as-is;  do-nothing)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6"/>
          <p:cNvGraphicFramePr/>
          <p:nvPr/>
        </p:nvGraphicFramePr>
        <p:xfrm>
          <a:off x="1428840" y="165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{1034392D-1B2B-4BE3-8B78-A0942166B3D4}</a:tableStyleId>
              </a:tblPr>
              <a:tblGrid>
                <a:gridCol w="4129550"/>
                <a:gridCol w="1471675"/>
              </a:tblGrid>
              <a:tr h="36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yoy Growth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Claim Submissions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200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</a:tr>
              <a:tr h="46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Anomalies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Reqd Effort:  Detection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</a:tr>
              <a:tr h="48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 Effort:  Analyst Person Hours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52525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EC008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6"/>
          <p:cNvSpPr/>
          <p:nvPr/>
        </p:nvSpPr>
        <p:spPr>
          <a:xfrm>
            <a:off x="6176520" y="2102400"/>
            <a:ext cx="248400" cy="3063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6176880" y="2557440"/>
            <a:ext cx="247320" cy="306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6176520" y="3013920"/>
            <a:ext cx="248400" cy="3063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6240600" y="3591000"/>
            <a:ext cx="123120" cy="17172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C008C"/>
          </a:solidFill>
          <a:ln cap="flat" cmpd="sng" w="12700">
            <a:solidFill>
              <a:srgbClr val="AE00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/>
          <p:nvPr/>
        </p:nvSpPr>
        <p:spPr>
          <a:xfrm>
            <a:off x="359280" y="316800"/>
            <a:ext cx="8404560" cy="30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State:  (envisioned to-be)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Q:  For Claims Anomalies, can Data Science: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Automate;  reduce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the overall 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cost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required for anomaly detection?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Accurately 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minimize the number of invalid, erroneous claims and reimbursements?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5716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Continuously evolve 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 response to shifting data and behavior patterns?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359280" y="310320"/>
            <a:ext cx="7818480" cy="404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rPr>
              <a:t>Approach:  Data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2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Kaggle - </a:t>
            </a:r>
            <a:r>
              <a:rPr b="0" i="0" lang="en-US" sz="1200" u="sng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https://www.kaggle.com/code/rohitrox/medical-provider-fraud-detection/data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Anonymized:  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Geography, Race,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Pre-split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Train and Test Claims data  </a:t>
            </a:r>
            <a:r>
              <a:rPr b="0" i="0" lang="en-US" sz="16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(~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558k vs 135k rows)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Provider Labels</a:t>
            </a: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:  506 Yes, 4904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Beneficiary Claims, Reimbursements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In/Out Patient Claims, Procedures, Admit Duration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98" name="Google Shape;2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360" y="362160"/>
            <a:ext cx="6155640" cy="417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36</vt:i4>
  </property>
  <property fmtid="{D5CDD505-2E9C-101B-9397-08002B2CF9AE}" pid="4" name="PresentationFormat">
    <vt:lpwstr>On-screen Show (16:9)</vt:lpwstr>
  </property>
  <property fmtid="{D5CDD505-2E9C-101B-9397-08002B2CF9AE}" pid="5" name="Slides">
    <vt:i4>36</vt:i4>
  </property>
</Properties>
</file>