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2" r:id="rId1"/>
  </p:sldMasterIdLst>
  <p:notesMasterIdLst>
    <p:notesMasterId r:id="rId20"/>
  </p:notesMasterIdLst>
  <p:sldIdLst>
    <p:sldId id="258" r:id="rId2"/>
    <p:sldId id="262" r:id="rId3"/>
    <p:sldId id="260" r:id="rId4"/>
    <p:sldId id="261" r:id="rId5"/>
    <p:sldId id="263" r:id="rId6"/>
    <p:sldId id="264" r:id="rId7"/>
    <p:sldId id="265" r:id="rId8"/>
    <p:sldId id="267" r:id="rId9"/>
    <p:sldId id="266" r:id="rId10"/>
    <p:sldId id="269" r:id="rId11"/>
    <p:sldId id="268" r:id="rId12"/>
    <p:sldId id="275" r:id="rId13"/>
    <p:sldId id="270" r:id="rId14"/>
    <p:sldId id="276" r:id="rId15"/>
    <p:sldId id="277" r:id="rId16"/>
    <p:sldId id="272" r:id="rId17"/>
    <p:sldId id="273" r:id="rId18"/>
    <p:sldId id="271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081C6"/>
    <a:srgbClr val="0E3192"/>
    <a:srgbClr val="005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67" autoAdjust="0"/>
  </p:normalViewPr>
  <p:slideViewPr>
    <p:cSldViewPr>
      <p:cViewPr>
        <p:scale>
          <a:sx n="80" d="100"/>
          <a:sy n="80" d="100"/>
        </p:scale>
        <p:origin x="-1192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22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FF011C-6AA4-45FD-88E0-76AC6177EC59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79B945-8049-4413-96CB-867D31C39EE1}">
      <dgm:prSet phldrT="[Text]" custT="1"/>
      <dgm:spPr/>
      <dgm:t>
        <a:bodyPr/>
        <a:lstStyle/>
        <a:p>
          <a:r>
            <a:rPr lang="en-US" sz="2000" dirty="0" smtClean="0">
              <a:latin typeface="Corbel" pitchFamily="34" charset="0"/>
            </a:rPr>
            <a:t>No Disclosure</a:t>
          </a:r>
          <a:br>
            <a:rPr lang="en-US" sz="2000" dirty="0" smtClean="0">
              <a:latin typeface="Corbel" pitchFamily="34" charset="0"/>
            </a:rPr>
          </a:br>
          <a:r>
            <a:rPr lang="en-US" sz="2000" dirty="0" smtClean="0">
              <a:latin typeface="Corbel" pitchFamily="34" charset="0"/>
            </a:rPr>
            <a:t>(1950-1988)</a:t>
          </a:r>
          <a:endParaRPr lang="en-US" sz="2000" dirty="0">
            <a:latin typeface="Corbel" pitchFamily="34" charset="0"/>
          </a:endParaRPr>
        </a:p>
      </dgm:t>
    </dgm:pt>
    <dgm:pt modelId="{C225EAB4-A16D-4F64-9F53-3F403CB20AF2}" type="parTrans" cxnId="{919EA2D8-23F1-4C04-9D94-7DEEC4D386AF}">
      <dgm:prSet/>
      <dgm:spPr/>
      <dgm:t>
        <a:bodyPr/>
        <a:lstStyle/>
        <a:p>
          <a:endParaRPr lang="en-US"/>
        </a:p>
      </dgm:t>
    </dgm:pt>
    <dgm:pt modelId="{DC1D8BA0-7A38-43A4-8C8E-FB21BBA7BE2D}" type="sibTrans" cxnId="{919EA2D8-23F1-4C04-9D94-7DEEC4D386AF}">
      <dgm:prSet/>
      <dgm:spPr/>
      <dgm:t>
        <a:bodyPr/>
        <a:lstStyle/>
        <a:p>
          <a:endParaRPr lang="en-US"/>
        </a:p>
      </dgm:t>
    </dgm:pt>
    <dgm:pt modelId="{9694D98D-5D81-4838-87B0-A098ACFB9D6B}">
      <dgm:prSet phldrT="[Text]" custT="1"/>
      <dgm:spPr/>
      <dgm:t>
        <a:bodyPr/>
        <a:lstStyle/>
        <a:p>
          <a:r>
            <a:rPr lang="en-US" sz="2000" dirty="0" smtClean="0">
              <a:latin typeface="Corbel" pitchFamily="34" charset="0"/>
            </a:rPr>
            <a:t>Private Communities</a:t>
          </a:r>
          <a:br>
            <a:rPr lang="en-US" sz="2000" dirty="0" smtClean="0">
              <a:latin typeface="Corbel" pitchFamily="34" charset="0"/>
            </a:rPr>
          </a:br>
          <a:r>
            <a:rPr lang="en-US" sz="2000" dirty="0" smtClean="0">
              <a:latin typeface="Corbel" pitchFamily="34" charset="0"/>
            </a:rPr>
            <a:t>(1988-1993)</a:t>
          </a:r>
          <a:endParaRPr lang="en-US" sz="2000" dirty="0">
            <a:latin typeface="Corbel" pitchFamily="34" charset="0"/>
          </a:endParaRPr>
        </a:p>
      </dgm:t>
    </dgm:pt>
    <dgm:pt modelId="{9610B35A-6672-4615-811B-DF3C7A6246F2}" type="parTrans" cxnId="{C0920D9F-E58B-4B77-9A48-062B3221D3AB}">
      <dgm:prSet/>
      <dgm:spPr/>
      <dgm:t>
        <a:bodyPr/>
        <a:lstStyle/>
        <a:p>
          <a:endParaRPr lang="en-US"/>
        </a:p>
      </dgm:t>
    </dgm:pt>
    <dgm:pt modelId="{4E6E04C2-29A3-4D74-9B3D-7254894D95D2}" type="sibTrans" cxnId="{C0920D9F-E58B-4B77-9A48-062B3221D3AB}">
      <dgm:prSet/>
      <dgm:spPr/>
      <dgm:t>
        <a:bodyPr/>
        <a:lstStyle/>
        <a:p>
          <a:endParaRPr lang="en-US"/>
        </a:p>
      </dgm:t>
    </dgm:pt>
    <dgm:pt modelId="{4FFF337F-72A5-4230-AF75-1AB8CFDB8DAA}">
      <dgm:prSet phldrT="[Text]" custT="1"/>
      <dgm:spPr/>
      <dgm:t>
        <a:bodyPr/>
        <a:lstStyle/>
        <a:p>
          <a:r>
            <a:rPr lang="en-US" sz="2000" dirty="0" smtClean="0">
              <a:latin typeface="Corbel" pitchFamily="34" charset="0"/>
            </a:rPr>
            <a:t>Full Disclosure</a:t>
          </a:r>
          <a:br>
            <a:rPr lang="en-US" sz="2000" dirty="0" smtClean="0">
              <a:latin typeface="Corbel" pitchFamily="34" charset="0"/>
            </a:rPr>
          </a:br>
          <a:r>
            <a:rPr lang="en-US" sz="2000" dirty="0" smtClean="0">
              <a:latin typeface="Corbel" pitchFamily="34" charset="0"/>
            </a:rPr>
            <a:t>(1993-~2002)</a:t>
          </a:r>
          <a:endParaRPr lang="en-US" sz="2000" dirty="0">
            <a:latin typeface="Corbel" pitchFamily="34" charset="0"/>
          </a:endParaRPr>
        </a:p>
      </dgm:t>
    </dgm:pt>
    <dgm:pt modelId="{83861641-14B1-48B7-BFBE-9C168C5CCAAE}" type="parTrans" cxnId="{C1B99A0E-C551-4D1D-ADB6-AF9F04DC724F}">
      <dgm:prSet/>
      <dgm:spPr/>
      <dgm:t>
        <a:bodyPr/>
        <a:lstStyle/>
        <a:p>
          <a:endParaRPr lang="en-US"/>
        </a:p>
      </dgm:t>
    </dgm:pt>
    <dgm:pt modelId="{96CB0CA4-F6DC-4FD4-9C83-20A5191D3F3F}" type="sibTrans" cxnId="{C1B99A0E-C551-4D1D-ADB6-AF9F04DC724F}">
      <dgm:prSet/>
      <dgm:spPr/>
      <dgm:t>
        <a:bodyPr/>
        <a:lstStyle/>
        <a:p>
          <a:endParaRPr lang="en-US"/>
        </a:p>
      </dgm:t>
    </dgm:pt>
    <dgm:pt modelId="{B16F36BE-3F1E-4B60-8105-B0D01A5ABE1B}">
      <dgm:prSet custT="1"/>
      <dgm:spPr/>
      <dgm:t>
        <a:bodyPr/>
        <a:lstStyle/>
        <a:p>
          <a:r>
            <a:rPr lang="en-US" sz="2000" dirty="0" smtClean="0">
              <a:latin typeface="Corbel" pitchFamily="34" charset="0"/>
            </a:rPr>
            <a:t>Responsible Disclosure</a:t>
          </a:r>
          <a:br>
            <a:rPr lang="en-US" sz="2000" dirty="0" smtClean="0">
              <a:latin typeface="Corbel" pitchFamily="34" charset="0"/>
            </a:rPr>
          </a:br>
          <a:r>
            <a:rPr lang="en-US" sz="2000" dirty="0" smtClean="0">
              <a:latin typeface="Corbel" pitchFamily="34" charset="0"/>
            </a:rPr>
            <a:t>(~2002-2010)</a:t>
          </a:r>
          <a:endParaRPr lang="en-US" sz="2000" dirty="0">
            <a:latin typeface="Corbel" pitchFamily="34" charset="0"/>
          </a:endParaRPr>
        </a:p>
      </dgm:t>
    </dgm:pt>
    <dgm:pt modelId="{086ECB87-D73D-4631-A6B1-4F5608F4D67D}" type="parTrans" cxnId="{7E5BCCDD-FD9A-45EF-808D-6E1DACD89092}">
      <dgm:prSet/>
      <dgm:spPr/>
      <dgm:t>
        <a:bodyPr/>
        <a:lstStyle/>
        <a:p>
          <a:endParaRPr lang="en-US"/>
        </a:p>
      </dgm:t>
    </dgm:pt>
    <dgm:pt modelId="{B2DB8BF9-164D-44AF-8359-39637447EE91}" type="sibTrans" cxnId="{7E5BCCDD-FD9A-45EF-808D-6E1DACD89092}">
      <dgm:prSet/>
      <dgm:spPr/>
      <dgm:t>
        <a:bodyPr/>
        <a:lstStyle/>
        <a:p>
          <a:endParaRPr lang="en-US"/>
        </a:p>
      </dgm:t>
    </dgm:pt>
    <dgm:pt modelId="{C58AFCDC-9022-4CF0-AE4C-8591A8533C48}">
      <dgm:prSet custT="1"/>
      <dgm:spPr/>
      <dgm:t>
        <a:bodyPr/>
        <a:lstStyle/>
        <a:p>
          <a:r>
            <a:rPr lang="en-US" sz="2000" dirty="0" smtClean="0">
              <a:latin typeface="Corbel" pitchFamily="34" charset="0"/>
            </a:rPr>
            <a:t>Bug Bounties</a:t>
          </a:r>
          <a:br>
            <a:rPr lang="en-US" sz="2000" dirty="0" smtClean="0">
              <a:latin typeface="Corbel" pitchFamily="34" charset="0"/>
            </a:rPr>
          </a:br>
          <a:r>
            <a:rPr lang="en-US" sz="2000" dirty="0" smtClean="0">
              <a:latin typeface="Corbel" pitchFamily="34" charset="0"/>
            </a:rPr>
            <a:t>(2010-Present)</a:t>
          </a:r>
          <a:endParaRPr lang="en-US" sz="2000" dirty="0">
            <a:latin typeface="Corbel" pitchFamily="34" charset="0"/>
          </a:endParaRPr>
        </a:p>
      </dgm:t>
    </dgm:pt>
    <dgm:pt modelId="{66D13DB8-9480-4FAB-9C29-85F6AA5A4F2D}" type="parTrans" cxnId="{E41506E8-7FBA-4F4F-B007-A81247473DF2}">
      <dgm:prSet/>
      <dgm:spPr/>
      <dgm:t>
        <a:bodyPr/>
        <a:lstStyle/>
        <a:p>
          <a:endParaRPr lang="en-US"/>
        </a:p>
      </dgm:t>
    </dgm:pt>
    <dgm:pt modelId="{6018409C-D054-4D63-8B7D-E601CE2502E1}" type="sibTrans" cxnId="{E41506E8-7FBA-4F4F-B007-A81247473DF2}">
      <dgm:prSet/>
      <dgm:spPr/>
      <dgm:t>
        <a:bodyPr/>
        <a:lstStyle/>
        <a:p>
          <a:endParaRPr lang="en-US"/>
        </a:p>
      </dgm:t>
    </dgm:pt>
    <dgm:pt modelId="{E5133526-7CCF-4457-8B6F-76F607782EAC}" type="pres">
      <dgm:prSet presAssocID="{4AFF011C-6AA4-45FD-88E0-76AC6177EC5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84B75F-B8D9-470F-B346-DBE2B8C5EF71}" type="pres">
      <dgm:prSet presAssocID="{4AFF011C-6AA4-45FD-88E0-76AC6177EC59}" presName="arrow" presStyleLbl="bgShp" presStyleIdx="0" presStyleCnt="1"/>
      <dgm:spPr/>
    </dgm:pt>
    <dgm:pt modelId="{EFA56D12-0385-404A-971E-2EC0ECFE3657}" type="pres">
      <dgm:prSet presAssocID="{4AFF011C-6AA4-45FD-88E0-76AC6177EC59}" presName="points" presStyleCnt="0"/>
      <dgm:spPr/>
    </dgm:pt>
    <dgm:pt modelId="{6B1C4C09-BA0B-4423-8F67-268A76165371}" type="pres">
      <dgm:prSet presAssocID="{4B79B945-8049-4413-96CB-867D31C39EE1}" presName="compositeA" presStyleCnt="0"/>
      <dgm:spPr/>
    </dgm:pt>
    <dgm:pt modelId="{65DF0D4C-9023-4A92-A394-526236BC7277}" type="pres">
      <dgm:prSet presAssocID="{4B79B945-8049-4413-96CB-867D31C39EE1}" presName="textA" presStyleLbl="revTx" presStyleIdx="0" presStyleCnt="5" custScaleX="1378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7F9FC6-0190-4EAB-9CD6-11A11822F61D}" type="pres">
      <dgm:prSet presAssocID="{4B79B945-8049-4413-96CB-867D31C39EE1}" presName="circleA" presStyleLbl="node1" presStyleIdx="0" presStyleCnt="5"/>
      <dgm:spPr/>
    </dgm:pt>
    <dgm:pt modelId="{07BDD15B-FB47-4D74-B83E-2337510FDEC2}" type="pres">
      <dgm:prSet presAssocID="{4B79B945-8049-4413-96CB-867D31C39EE1}" presName="spaceA" presStyleCnt="0"/>
      <dgm:spPr/>
    </dgm:pt>
    <dgm:pt modelId="{A9ABA69C-0303-48F1-91BE-D1A95E390893}" type="pres">
      <dgm:prSet presAssocID="{DC1D8BA0-7A38-43A4-8C8E-FB21BBA7BE2D}" presName="space" presStyleCnt="0"/>
      <dgm:spPr/>
    </dgm:pt>
    <dgm:pt modelId="{5F21CD21-1B84-420D-80DC-DEB5FFA24963}" type="pres">
      <dgm:prSet presAssocID="{9694D98D-5D81-4838-87B0-A098ACFB9D6B}" presName="compositeB" presStyleCnt="0"/>
      <dgm:spPr/>
    </dgm:pt>
    <dgm:pt modelId="{2E9CE331-C2D1-43CE-B6E0-1B69BED48266}" type="pres">
      <dgm:prSet presAssocID="{9694D98D-5D81-4838-87B0-A098ACFB9D6B}" presName="textB" presStyleLbl="revTx" presStyleIdx="1" presStyleCnt="5" custScaleX="1586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06B591-DDCB-4FCD-BF4E-5DC2617DCCF2}" type="pres">
      <dgm:prSet presAssocID="{9694D98D-5D81-4838-87B0-A098ACFB9D6B}" presName="circleB" presStyleLbl="node1" presStyleIdx="1" presStyleCnt="5"/>
      <dgm:spPr/>
    </dgm:pt>
    <dgm:pt modelId="{372DE62C-340A-4E12-B9C3-1C2E07BFA7EE}" type="pres">
      <dgm:prSet presAssocID="{9694D98D-5D81-4838-87B0-A098ACFB9D6B}" presName="spaceB" presStyleCnt="0"/>
      <dgm:spPr/>
    </dgm:pt>
    <dgm:pt modelId="{AD8D89C1-01BE-4258-B70B-0BCFB72C2603}" type="pres">
      <dgm:prSet presAssocID="{4E6E04C2-29A3-4D74-9B3D-7254894D95D2}" presName="space" presStyleCnt="0"/>
      <dgm:spPr/>
    </dgm:pt>
    <dgm:pt modelId="{CFF17BDD-3E22-4D21-8D3E-8B0F5A82C583}" type="pres">
      <dgm:prSet presAssocID="{4FFF337F-72A5-4230-AF75-1AB8CFDB8DAA}" presName="compositeA" presStyleCnt="0"/>
      <dgm:spPr/>
    </dgm:pt>
    <dgm:pt modelId="{33976FFE-DCE5-4210-8C5C-B336B79327CC}" type="pres">
      <dgm:prSet presAssocID="{4FFF337F-72A5-4230-AF75-1AB8CFDB8DAA}" presName="textA" presStyleLbl="revTx" presStyleIdx="2" presStyleCnt="5" custScaleX="1318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8F6E58-526D-4AE1-AA11-96AD9184050E}" type="pres">
      <dgm:prSet presAssocID="{4FFF337F-72A5-4230-AF75-1AB8CFDB8DAA}" presName="circleA" presStyleLbl="node1" presStyleIdx="2" presStyleCnt="5"/>
      <dgm:spPr/>
    </dgm:pt>
    <dgm:pt modelId="{37184159-C832-4E8B-949D-673E64863871}" type="pres">
      <dgm:prSet presAssocID="{4FFF337F-72A5-4230-AF75-1AB8CFDB8DAA}" presName="spaceA" presStyleCnt="0"/>
      <dgm:spPr/>
    </dgm:pt>
    <dgm:pt modelId="{C63FFAAB-9B54-43FD-81A7-19B623B056D9}" type="pres">
      <dgm:prSet presAssocID="{96CB0CA4-F6DC-4FD4-9C83-20A5191D3F3F}" presName="space" presStyleCnt="0"/>
      <dgm:spPr/>
    </dgm:pt>
    <dgm:pt modelId="{92663804-2076-412A-97EE-C78159DD9F13}" type="pres">
      <dgm:prSet presAssocID="{B16F36BE-3F1E-4B60-8105-B0D01A5ABE1B}" presName="compositeB" presStyleCnt="0"/>
      <dgm:spPr/>
    </dgm:pt>
    <dgm:pt modelId="{E3F1BFAD-C52D-46D9-B3EF-6B5B2ABBA6F0}" type="pres">
      <dgm:prSet presAssocID="{B16F36BE-3F1E-4B60-8105-B0D01A5ABE1B}" presName="textB" presStyleLbl="revTx" presStyleIdx="3" presStyleCnt="5" custScaleX="1525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C80B9E-BBAB-407E-85A0-DDD6EBC808C1}" type="pres">
      <dgm:prSet presAssocID="{B16F36BE-3F1E-4B60-8105-B0D01A5ABE1B}" presName="circleB" presStyleLbl="node1" presStyleIdx="3" presStyleCnt="5"/>
      <dgm:spPr/>
    </dgm:pt>
    <dgm:pt modelId="{E154868F-617C-42B9-9E0D-8974279FF8F6}" type="pres">
      <dgm:prSet presAssocID="{B16F36BE-3F1E-4B60-8105-B0D01A5ABE1B}" presName="spaceB" presStyleCnt="0"/>
      <dgm:spPr/>
    </dgm:pt>
    <dgm:pt modelId="{0BED9427-BA3C-4D6E-9DAB-BFB81EC459AB}" type="pres">
      <dgm:prSet presAssocID="{B2DB8BF9-164D-44AF-8359-39637447EE91}" presName="space" presStyleCnt="0"/>
      <dgm:spPr/>
    </dgm:pt>
    <dgm:pt modelId="{7702882A-68C6-4805-88DD-9AFF08592591}" type="pres">
      <dgm:prSet presAssocID="{C58AFCDC-9022-4CF0-AE4C-8591A8533C48}" presName="compositeA" presStyleCnt="0"/>
      <dgm:spPr/>
    </dgm:pt>
    <dgm:pt modelId="{41BCFEDC-7125-4EE1-B500-04931A933AD0}" type="pres">
      <dgm:prSet presAssocID="{C58AFCDC-9022-4CF0-AE4C-8591A8533C48}" presName="textA" presStyleLbl="revTx" presStyleIdx="4" presStyleCnt="5" custScaleX="1277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0CB6B9-89CA-474A-9A22-0D98FF3722DA}" type="pres">
      <dgm:prSet presAssocID="{C58AFCDC-9022-4CF0-AE4C-8591A8533C48}" presName="circleA" presStyleLbl="node1" presStyleIdx="4" presStyleCnt="5"/>
      <dgm:spPr/>
    </dgm:pt>
    <dgm:pt modelId="{4C716456-6ED6-4499-B07B-C806A224AE64}" type="pres">
      <dgm:prSet presAssocID="{C58AFCDC-9022-4CF0-AE4C-8591A8533C48}" presName="spaceA" presStyleCnt="0"/>
      <dgm:spPr/>
    </dgm:pt>
  </dgm:ptLst>
  <dgm:cxnLst>
    <dgm:cxn modelId="{CA8F5F51-17A6-4238-9340-1419EEC1EEBD}" type="presOf" srcId="{4B79B945-8049-4413-96CB-867D31C39EE1}" destId="{65DF0D4C-9023-4A92-A394-526236BC7277}" srcOrd="0" destOrd="0" presId="urn:microsoft.com/office/officeart/2005/8/layout/hProcess11"/>
    <dgm:cxn modelId="{919EA2D8-23F1-4C04-9D94-7DEEC4D386AF}" srcId="{4AFF011C-6AA4-45FD-88E0-76AC6177EC59}" destId="{4B79B945-8049-4413-96CB-867D31C39EE1}" srcOrd="0" destOrd="0" parTransId="{C225EAB4-A16D-4F64-9F53-3F403CB20AF2}" sibTransId="{DC1D8BA0-7A38-43A4-8C8E-FB21BBA7BE2D}"/>
    <dgm:cxn modelId="{8F747ACF-3AAD-4318-A3F4-D39F929B1862}" type="presOf" srcId="{4AFF011C-6AA4-45FD-88E0-76AC6177EC59}" destId="{E5133526-7CCF-4457-8B6F-76F607782EAC}" srcOrd="0" destOrd="0" presId="urn:microsoft.com/office/officeart/2005/8/layout/hProcess11"/>
    <dgm:cxn modelId="{C1B99A0E-C551-4D1D-ADB6-AF9F04DC724F}" srcId="{4AFF011C-6AA4-45FD-88E0-76AC6177EC59}" destId="{4FFF337F-72A5-4230-AF75-1AB8CFDB8DAA}" srcOrd="2" destOrd="0" parTransId="{83861641-14B1-48B7-BFBE-9C168C5CCAAE}" sibTransId="{96CB0CA4-F6DC-4FD4-9C83-20A5191D3F3F}"/>
    <dgm:cxn modelId="{13B2CF2F-0250-447C-B141-8108D5DEFCAC}" type="presOf" srcId="{B16F36BE-3F1E-4B60-8105-B0D01A5ABE1B}" destId="{E3F1BFAD-C52D-46D9-B3EF-6B5B2ABBA6F0}" srcOrd="0" destOrd="0" presId="urn:microsoft.com/office/officeart/2005/8/layout/hProcess11"/>
    <dgm:cxn modelId="{429B1FA4-895C-4801-829B-B0A6B4F008B2}" type="presOf" srcId="{4FFF337F-72A5-4230-AF75-1AB8CFDB8DAA}" destId="{33976FFE-DCE5-4210-8C5C-B336B79327CC}" srcOrd="0" destOrd="0" presId="urn:microsoft.com/office/officeart/2005/8/layout/hProcess11"/>
    <dgm:cxn modelId="{E347805E-159B-4BF5-9658-715048DFEF51}" type="presOf" srcId="{9694D98D-5D81-4838-87B0-A098ACFB9D6B}" destId="{2E9CE331-C2D1-43CE-B6E0-1B69BED48266}" srcOrd="0" destOrd="0" presId="urn:microsoft.com/office/officeart/2005/8/layout/hProcess11"/>
    <dgm:cxn modelId="{21AE45F9-5777-40A4-B63D-CA3F9E091714}" type="presOf" srcId="{C58AFCDC-9022-4CF0-AE4C-8591A8533C48}" destId="{41BCFEDC-7125-4EE1-B500-04931A933AD0}" srcOrd="0" destOrd="0" presId="urn:microsoft.com/office/officeart/2005/8/layout/hProcess11"/>
    <dgm:cxn modelId="{E41506E8-7FBA-4F4F-B007-A81247473DF2}" srcId="{4AFF011C-6AA4-45FD-88E0-76AC6177EC59}" destId="{C58AFCDC-9022-4CF0-AE4C-8591A8533C48}" srcOrd="4" destOrd="0" parTransId="{66D13DB8-9480-4FAB-9C29-85F6AA5A4F2D}" sibTransId="{6018409C-D054-4D63-8B7D-E601CE2502E1}"/>
    <dgm:cxn modelId="{7E5BCCDD-FD9A-45EF-808D-6E1DACD89092}" srcId="{4AFF011C-6AA4-45FD-88E0-76AC6177EC59}" destId="{B16F36BE-3F1E-4B60-8105-B0D01A5ABE1B}" srcOrd="3" destOrd="0" parTransId="{086ECB87-D73D-4631-A6B1-4F5608F4D67D}" sibTransId="{B2DB8BF9-164D-44AF-8359-39637447EE91}"/>
    <dgm:cxn modelId="{C0920D9F-E58B-4B77-9A48-062B3221D3AB}" srcId="{4AFF011C-6AA4-45FD-88E0-76AC6177EC59}" destId="{9694D98D-5D81-4838-87B0-A098ACFB9D6B}" srcOrd="1" destOrd="0" parTransId="{9610B35A-6672-4615-811B-DF3C7A6246F2}" sibTransId="{4E6E04C2-29A3-4D74-9B3D-7254894D95D2}"/>
    <dgm:cxn modelId="{7C3C6DA2-9B5A-4412-A36A-FBB10D632390}" type="presParOf" srcId="{E5133526-7CCF-4457-8B6F-76F607782EAC}" destId="{B984B75F-B8D9-470F-B346-DBE2B8C5EF71}" srcOrd="0" destOrd="0" presId="urn:microsoft.com/office/officeart/2005/8/layout/hProcess11"/>
    <dgm:cxn modelId="{56827AE9-4F3A-48A3-A1AE-5C8618D3B2B5}" type="presParOf" srcId="{E5133526-7CCF-4457-8B6F-76F607782EAC}" destId="{EFA56D12-0385-404A-971E-2EC0ECFE3657}" srcOrd="1" destOrd="0" presId="urn:microsoft.com/office/officeart/2005/8/layout/hProcess11"/>
    <dgm:cxn modelId="{16F5F9B8-2134-4FD5-A6AF-3CC2B81F1FDB}" type="presParOf" srcId="{EFA56D12-0385-404A-971E-2EC0ECFE3657}" destId="{6B1C4C09-BA0B-4423-8F67-268A76165371}" srcOrd="0" destOrd="0" presId="urn:microsoft.com/office/officeart/2005/8/layout/hProcess11"/>
    <dgm:cxn modelId="{71564084-68E5-4D41-B969-84DCDF8DE433}" type="presParOf" srcId="{6B1C4C09-BA0B-4423-8F67-268A76165371}" destId="{65DF0D4C-9023-4A92-A394-526236BC7277}" srcOrd="0" destOrd="0" presId="urn:microsoft.com/office/officeart/2005/8/layout/hProcess11"/>
    <dgm:cxn modelId="{BE5DF424-8049-475A-A338-A85A551A4888}" type="presParOf" srcId="{6B1C4C09-BA0B-4423-8F67-268A76165371}" destId="{EC7F9FC6-0190-4EAB-9CD6-11A11822F61D}" srcOrd="1" destOrd="0" presId="urn:microsoft.com/office/officeart/2005/8/layout/hProcess11"/>
    <dgm:cxn modelId="{2901C596-3EF4-464B-AA3C-6F27E76ED7B0}" type="presParOf" srcId="{6B1C4C09-BA0B-4423-8F67-268A76165371}" destId="{07BDD15B-FB47-4D74-B83E-2337510FDEC2}" srcOrd="2" destOrd="0" presId="urn:microsoft.com/office/officeart/2005/8/layout/hProcess11"/>
    <dgm:cxn modelId="{C3EB8845-83E5-4225-98DE-B0F2FD038AC6}" type="presParOf" srcId="{EFA56D12-0385-404A-971E-2EC0ECFE3657}" destId="{A9ABA69C-0303-48F1-91BE-D1A95E390893}" srcOrd="1" destOrd="0" presId="urn:microsoft.com/office/officeart/2005/8/layout/hProcess11"/>
    <dgm:cxn modelId="{A9FEFC0F-8BFB-4A6E-AA69-FF9F4BB1F83F}" type="presParOf" srcId="{EFA56D12-0385-404A-971E-2EC0ECFE3657}" destId="{5F21CD21-1B84-420D-80DC-DEB5FFA24963}" srcOrd="2" destOrd="0" presId="urn:microsoft.com/office/officeart/2005/8/layout/hProcess11"/>
    <dgm:cxn modelId="{04C1DBE7-D47C-49CC-BE33-582376A702CC}" type="presParOf" srcId="{5F21CD21-1B84-420D-80DC-DEB5FFA24963}" destId="{2E9CE331-C2D1-43CE-B6E0-1B69BED48266}" srcOrd="0" destOrd="0" presId="urn:microsoft.com/office/officeart/2005/8/layout/hProcess11"/>
    <dgm:cxn modelId="{FF117293-93EF-4122-921A-FA6A563ED8D2}" type="presParOf" srcId="{5F21CD21-1B84-420D-80DC-DEB5FFA24963}" destId="{B806B591-DDCB-4FCD-BF4E-5DC2617DCCF2}" srcOrd="1" destOrd="0" presId="urn:microsoft.com/office/officeart/2005/8/layout/hProcess11"/>
    <dgm:cxn modelId="{C0546C53-0C82-4A2D-A496-6BCCA31E2F79}" type="presParOf" srcId="{5F21CD21-1B84-420D-80DC-DEB5FFA24963}" destId="{372DE62C-340A-4E12-B9C3-1C2E07BFA7EE}" srcOrd="2" destOrd="0" presId="urn:microsoft.com/office/officeart/2005/8/layout/hProcess11"/>
    <dgm:cxn modelId="{A359203B-70E6-425C-BCDA-3F6C21F76437}" type="presParOf" srcId="{EFA56D12-0385-404A-971E-2EC0ECFE3657}" destId="{AD8D89C1-01BE-4258-B70B-0BCFB72C2603}" srcOrd="3" destOrd="0" presId="urn:microsoft.com/office/officeart/2005/8/layout/hProcess11"/>
    <dgm:cxn modelId="{99E9E806-F7AD-4484-B55D-5DBE202636A2}" type="presParOf" srcId="{EFA56D12-0385-404A-971E-2EC0ECFE3657}" destId="{CFF17BDD-3E22-4D21-8D3E-8B0F5A82C583}" srcOrd="4" destOrd="0" presId="urn:microsoft.com/office/officeart/2005/8/layout/hProcess11"/>
    <dgm:cxn modelId="{62A08D4F-F7FF-4D5C-967E-43019608CCC5}" type="presParOf" srcId="{CFF17BDD-3E22-4D21-8D3E-8B0F5A82C583}" destId="{33976FFE-DCE5-4210-8C5C-B336B79327CC}" srcOrd="0" destOrd="0" presId="urn:microsoft.com/office/officeart/2005/8/layout/hProcess11"/>
    <dgm:cxn modelId="{17927AC0-1191-4859-B353-CCDF18940801}" type="presParOf" srcId="{CFF17BDD-3E22-4D21-8D3E-8B0F5A82C583}" destId="{E58F6E58-526D-4AE1-AA11-96AD9184050E}" srcOrd="1" destOrd="0" presId="urn:microsoft.com/office/officeart/2005/8/layout/hProcess11"/>
    <dgm:cxn modelId="{C6023621-B3B1-465A-BFEF-A650A93B53B0}" type="presParOf" srcId="{CFF17BDD-3E22-4D21-8D3E-8B0F5A82C583}" destId="{37184159-C832-4E8B-949D-673E64863871}" srcOrd="2" destOrd="0" presId="urn:microsoft.com/office/officeart/2005/8/layout/hProcess11"/>
    <dgm:cxn modelId="{FF3D16AA-163B-42F1-A0B0-EB902D629FEF}" type="presParOf" srcId="{EFA56D12-0385-404A-971E-2EC0ECFE3657}" destId="{C63FFAAB-9B54-43FD-81A7-19B623B056D9}" srcOrd="5" destOrd="0" presId="urn:microsoft.com/office/officeart/2005/8/layout/hProcess11"/>
    <dgm:cxn modelId="{5B590E92-D306-4B6B-B488-857DD84BE061}" type="presParOf" srcId="{EFA56D12-0385-404A-971E-2EC0ECFE3657}" destId="{92663804-2076-412A-97EE-C78159DD9F13}" srcOrd="6" destOrd="0" presId="urn:microsoft.com/office/officeart/2005/8/layout/hProcess11"/>
    <dgm:cxn modelId="{29ED17A0-D7D7-4BE1-B2C4-0A45602CA0B7}" type="presParOf" srcId="{92663804-2076-412A-97EE-C78159DD9F13}" destId="{E3F1BFAD-C52D-46D9-B3EF-6B5B2ABBA6F0}" srcOrd="0" destOrd="0" presId="urn:microsoft.com/office/officeart/2005/8/layout/hProcess11"/>
    <dgm:cxn modelId="{25579A62-1C67-4DA9-8931-98AF524C22FA}" type="presParOf" srcId="{92663804-2076-412A-97EE-C78159DD9F13}" destId="{2BC80B9E-BBAB-407E-85A0-DDD6EBC808C1}" srcOrd="1" destOrd="0" presId="urn:microsoft.com/office/officeart/2005/8/layout/hProcess11"/>
    <dgm:cxn modelId="{03339838-D671-4896-A58B-A965C9A5B780}" type="presParOf" srcId="{92663804-2076-412A-97EE-C78159DD9F13}" destId="{E154868F-617C-42B9-9E0D-8974279FF8F6}" srcOrd="2" destOrd="0" presId="urn:microsoft.com/office/officeart/2005/8/layout/hProcess11"/>
    <dgm:cxn modelId="{E368215A-ECAD-4FE0-AF88-2E13E9ABD01D}" type="presParOf" srcId="{EFA56D12-0385-404A-971E-2EC0ECFE3657}" destId="{0BED9427-BA3C-4D6E-9DAB-BFB81EC459AB}" srcOrd="7" destOrd="0" presId="urn:microsoft.com/office/officeart/2005/8/layout/hProcess11"/>
    <dgm:cxn modelId="{56E650A5-168B-4200-AD72-FA5853C45887}" type="presParOf" srcId="{EFA56D12-0385-404A-971E-2EC0ECFE3657}" destId="{7702882A-68C6-4805-88DD-9AFF08592591}" srcOrd="8" destOrd="0" presId="urn:microsoft.com/office/officeart/2005/8/layout/hProcess11"/>
    <dgm:cxn modelId="{8CF6CAE3-9A84-496E-81AD-AC5CB5497530}" type="presParOf" srcId="{7702882A-68C6-4805-88DD-9AFF08592591}" destId="{41BCFEDC-7125-4EE1-B500-04931A933AD0}" srcOrd="0" destOrd="0" presId="urn:microsoft.com/office/officeart/2005/8/layout/hProcess11"/>
    <dgm:cxn modelId="{A77A641E-8CB2-4B5F-8203-A2573855C274}" type="presParOf" srcId="{7702882A-68C6-4805-88DD-9AFF08592591}" destId="{9B0CB6B9-89CA-474A-9A22-0D98FF3722DA}" srcOrd="1" destOrd="0" presId="urn:microsoft.com/office/officeart/2005/8/layout/hProcess11"/>
    <dgm:cxn modelId="{0D3B35A3-3067-4CE2-A64F-EE5BD56AB82E}" type="presParOf" srcId="{7702882A-68C6-4805-88DD-9AFF08592591}" destId="{4C716456-6ED6-4499-B07B-C806A224AE6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4B75F-B8D9-470F-B346-DBE2B8C5EF71}">
      <dsp:nvSpPr>
        <dsp:cNvPr id="0" name=""/>
        <dsp:cNvSpPr/>
      </dsp:nvSpPr>
      <dsp:spPr>
        <a:xfrm>
          <a:off x="0" y="1463040"/>
          <a:ext cx="9144000" cy="195072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DF0D4C-9023-4A92-A394-526236BC7277}">
      <dsp:nvSpPr>
        <dsp:cNvPr id="0" name=""/>
        <dsp:cNvSpPr/>
      </dsp:nvSpPr>
      <dsp:spPr>
        <a:xfrm>
          <a:off x="1522" y="0"/>
          <a:ext cx="1556127" cy="1950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orbel" pitchFamily="34" charset="0"/>
            </a:rPr>
            <a:t>No Disclosure</a:t>
          </a:r>
          <a:br>
            <a:rPr lang="en-US" sz="2000" kern="1200" dirty="0" smtClean="0">
              <a:latin typeface="Corbel" pitchFamily="34" charset="0"/>
            </a:rPr>
          </a:br>
          <a:r>
            <a:rPr lang="en-US" sz="2000" kern="1200" dirty="0" smtClean="0">
              <a:latin typeface="Corbel" pitchFamily="34" charset="0"/>
            </a:rPr>
            <a:t>(1950-1988)</a:t>
          </a:r>
          <a:endParaRPr lang="en-US" sz="2000" kern="1200" dirty="0">
            <a:latin typeface="Corbel" pitchFamily="34" charset="0"/>
          </a:endParaRPr>
        </a:p>
      </dsp:txBody>
      <dsp:txXfrm>
        <a:off x="1522" y="0"/>
        <a:ext cx="1556127" cy="1950720"/>
      </dsp:txXfrm>
    </dsp:sp>
    <dsp:sp modelId="{EC7F9FC6-0190-4EAB-9CD6-11A11822F61D}">
      <dsp:nvSpPr>
        <dsp:cNvPr id="0" name=""/>
        <dsp:cNvSpPr/>
      </dsp:nvSpPr>
      <dsp:spPr>
        <a:xfrm>
          <a:off x="535746" y="2194560"/>
          <a:ext cx="487680" cy="4876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9CE331-C2D1-43CE-B6E0-1B69BED48266}">
      <dsp:nvSpPr>
        <dsp:cNvPr id="0" name=""/>
        <dsp:cNvSpPr/>
      </dsp:nvSpPr>
      <dsp:spPr>
        <a:xfrm>
          <a:off x="1614108" y="2926080"/>
          <a:ext cx="1791207" cy="1950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orbel" pitchFamily="34" charset="0"/>
            </a:rPr>
            <a:t>Private Communities</a:t>
          </a:r>
          <a:br>
            <a:rPr lang="en-US" sz="2000" kern="1200" dirty="0" smtClean="0">
              <a:latin typeface="Corbel" pitchFamily="34" charset="0"/>
            </a:rPr>
          </a:br>
          <a:r>
            <a:rPr lang="en-US" sz="2000" kern="1200" dirty="0" smtClean="0">
              <a:latin typeface="Corbel" pitchFamily="34" charset="0"/>
            </a:rPr>
            <a:t>(1988-1993)</a:t>
          </a:r>
          <a:endParaRPr lang="en-US" sz="2000" kern="1200" dirty="0">
            <a:latin typeface="Corbel" pitchFamily="34" charset="0"/>
          </a:endParaRPr>
        </a:p>
      </dsp:txBody>
      <dsp:txXfrm>
        <a:off x="1614108" y="2926080"/>
        <a:ext cx="1791207" cy="1950720"/>
      </dsp:txXfrm>
    </dsp:sp>
    <dsp:sp modelId="{B806B591-DDCB-4FCD-BF4E-5DC2617DCCF2}">
      <dsp:nvSpPr>
        <dsp:cNvPr id="0" name=""/>
        <dsp:cNvSpPr/>
      </dsp:nvSpPr>
      <dsp:spPr>
        <a:xfrm>
          <a:off x="2265871" y="2194560"/>
          <a:ext cx="487680" cy="4876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76FFE-DCE5-4210-8C5C-B336B79327CC}">
      <dsp:nvSpPr>
        <dsp:cNvPr id="0" name=""/>
        <dsp:cNvSpPr/>
      </dsp:nvSpPr>
      <dsp:spPr>
        <a:xfrm>
          <a:off x="3461773" y="0"/>
          <a:ext cx="1489112" cy="1950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orbel" pitchFamily="34" charset="0"/>
            </a:rPr>
            <a:t>Full Disclosure</a:t>
          </a:r>
          <a:br>
            <a:rPr lang="en-US" sz="2000" kern="1200" dirty="0" smtClean="0">
              <a:latin typeface="Corbel" pitchFamily="34" charset="0"/>
            </a:rPr>
          </a:br>
          <a:r>
            <a:rPr lang="en-US" sz="2000" kern="1200" dirty="0" smtClean="0">
              <a:latin typeface="Corbel" pitchFamily="34" charset="0"/>
            </a:rPr>
            <a:t>(1993-~2002)</a:t>
          </a:r>
          <a:endParaRPr lang="en-US" sz="2000" kern="1200" dirty="0">
            <a:latin typeface="Corbel" pitchFamily="34" charset="0"/>
          </a:endParaRPr>
        </a:p>
      </dsp:txBody>
      <dsp:txXfrm>
        <a:off x="3461773" y="0"/>
        <a:ext cx="1489112" cy="1950720"/>
      </dsp:txXfrm>
    </dsp:sp>
    <dsp:sp modelId="{E58F6E58-526D-4AE1-AA11-96AD9184050E}">
      <dsp:nvSpPr>
        <dsp:cNvPr id="0" name=""/>
        <dsp:cNvSpPr/>
      </dsp:nvSpPr>
      <dsp:spPr>
        <a:xfrm>
          <a:off x="3962489" y="2194560"/>
          <a:ext cx="487680" cy="4876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1BFAD-C52D-46D9-B3EF-6B5B2ABBA6F0}">
      <dsp:nvSpPr>
        <dsp:cNvPr id="0" name=""/>
        <dsp:cNvSpPr/>
      </dsp:nvSpPr>
      <dsp:spPr>
        <a:xfrm>
          <a:off x="5007343" y="2926080"/>
          <a:ext cx="1722283" cy="1950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orbel" pitchFamily="34" charset="0"/>
            </a:rPr>
            <a:t>Responsible Disclosure</a:t>
          </a:r>
          <a:br>
            <a:rPr lang="en-US" sz="2000" kern="1200" dirty="0" smtClean="0">
              <a:latin typeface="Corbel" pitchFamily="34" charset="0"/>
            </a:rPr>
          </a:br>
          <a:r>
            <a:rPr lang="en-US" sz="2000" kern="1200" dirty="0" smtClean="0">
              <a:latin typeface="Corbel" pitchFamily="34" charset="0"/>
            </a:rPr>
            <a:t>(~2002-2010)</a:t>
          </a:r>
          <a:endParaRPr lang="en-US" sz="2000" kern="1200" dirty="0">
            <a:latin typeface="Corbel" pitchFamily="34" charset="0"/>
          </a:endParaRPr>
        </a:p>
      </dsp:txBody>
      <dsp:txXfrm>
        <a:off x="5007343" y="2926080"/>
        <a:ext cx="1722283" cy="1950720"/>
      </dsp:txXfrm>
    </dsp:sp>
    <dsp:sp modelId="{2BC80B9E-BBAB-407E-85A0-DDD6EBC808C1}">
      <dsp:nvSpPr>
        <dsp:cNvPr id="0" name=""/>
        <dsp:cNvSpPr/>
      </dsp:nvSpPr>
      <dsp:spPr>
        <a:xfrm>
          <a:off x="5624645" y="2194560"/>
          <a:ext cx="487680" cy="4876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CFEDC-7125-4EE1-B500-04931A933AD0}">
      <dsp:nvSpPr>
        <dsp:cNvPr id="0" name=""/>
        <dsp:cNvSpPr/>
      </dsp:nvSpPr>
      <dsp:spPr>
        <a:xfrm>
          <a:off x="6786085" y="0"/>
          <a:ext cx="1441992" cy="1950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orbel" pitchFamily="34" charset="0"/>
            </a:rPr>
            <a:t>Bug Bounties</a:t>
          </a:r>
          <a:br>
            <a:rPr lang="en-US" sz="2000" kern="1200" dirty="0" smtClean="0">
              <a:latin typeface="Corbel" pitchFamily="34" charset="0"/>
            </a:rPr>
          </a:br>
          <a:r>
            <a:rPr lang="en-US" sz="2000" kern="1200" dirty="0" smtClean="0">
              <a:latin typeface="Corbel" pitchFamily="34" charset="0"/>
            </a:rPr>
            <a:t>(2010-Present)</a:t>
          </a:r>
          <a:endParaRPr lang="en-US" sz="2000" kern="1200" dirty="0">
            <a:latin typeface="Corbel" pitchFamily="34" charset="0"/>
          </a:endParaRPr>
        </a:p>
      </dsp:txBody>
      <dsp:txXfrm>
        <a:off x="6786085" y="0"/>
        <a:ext cx="1441992" cy="1950720"/>
      </dsp:txXfrm>
    </dsp:sp>
    <dsp:sp modelId="{9B0CB6B9-89CA-474A-9A22-0D98FF3722DA}">
      <dsp:nvSpPr>
        <dsp:cNvPr id="0" name=""/>
        <dsp:cNvSpPr/>
      </dsp:nvSpPr>
      <dsp:spPr>
        <a:xfrm>
          <a:off x="7263241" y="2194560"/>
          <a:ext cx="487680" cy="4876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3A6D9A5-C240-4328-85D3-A6B31549C1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59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72C7C-4FEA-4B15-BC3D-566CCFCB1AB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51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may make</a:t>
            </a:r>
            <a:r>
              <a:rPr lang="en-US" baseline="0" dirty="0" smtClean="0"/>
              <a:t> this 8001 through your work this semester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A6D9A5-C240-4328-85D3-A6B31549C1B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61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zardoz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A6D9A5-C240-4328-85D3-A6B31549C1B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39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5 – “Holy Grail”</a:t>
            </a:r>
            <a:r>
              <a:rPr lang="en-US" baseline="0" dirty="0" smtClean="0"/>
              <a:t> profiles </a:t>
            </a:r>
            <a:r>
              <a:rPr lang="en-US" baseline="0" dirty="0" err="1" smtClean="0"/>
              <a:t>Mendax’s</a:t>
            </a:r>
            <a:r>
              <a:rPr lang="en-US" baseline="0" dirty="0" smtClean="0"/>
              <a:t> attempts to gain access to </a:t>
            </a:r>
            <a:r>
              <a:rPr lang="en-US" baseline="0" dirty="0" err="1" smtClean="0"/>
              <a:t>zardoz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A6D9A5-C240-4328-85D3-A6B31549C1B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63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A6D9A5-C240-4328-85D3-A6B31549C1B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8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449388"/>
            <a:ext cx="9144000" cy="1527175"/>
          </a:xfrm>
          <a:prstGeom prst="rect">
            <a:avLst/>
          </a:prstGeom>
          <a:solidFill>
            <a:schemeClr val="tx2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397000"/>
            <a:ext cx="914400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976563"/>
            <a:ext cx="9144000" cy="111125"/>
          </a:xfrm>
          <a:prstGeom prst="rect">
            <a:avLst/>
          </a:prstGeom>
          <a:solidFill>
            <a:schemeClr val="accent3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53340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baseline="0" dirty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1295400" y="3886200"/>
            <a:ext cx="6400800" cy="457200"/>
          </a:xfrm>
        </p:spPr>
        <p:txBody>
          <a:bodyPr rtlCol="0">
            <a:noAutofit/>
          </a:bodyPr>
          <a:lstStyle>
            <a:lvl1pPr marL="0" indent="0" algn="ctr">
              <a:buClr>
                <a:schemeClr val="accent1"/>
              </a:buClr>
              <a:buNone/>
              <a:defRPr sz="2400" dirty="0">
                <a:solidFill>
                  <a:schemeClr val="tx2"/>
                </a:solidFill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772400" cy="4876800"/>
          </a:xfrm>
        </p:spPr>
        <p:txBody>
          <a:bodyPr/>
          <a:lstStyle>
            <a:lvl1pPr>
              <a:spcAft>
                <a:spcPts val="100"/>
              </a:spcAft>
              <a:defRPr spc="0">
                <a:latin typeface="Corbel" pitchFamily="34" charset="0"/>
              </a:defRPr>
            </a:lvl1pPr>
            <a:lvl2pPr>
              <a:spcAft>
                <a:spcPts val="100"/>
              </a:spcAft>
              <a:defRPr spc="0">
                <a:latin typeface="Corbel" pitchFamily="34" charset="0"/>
              </a:defRPr>
            </a:lvl2pPr>
            <a:lvl3pPr>
              <a:spcAft>
                <a:spcPts val="100"/>
              </a:spcAft>
              <a:defRPr spc="0">
                <a:latin typeface="Corbel" pitchFamily="34" charset="0"/>
              </a:defRPr>
            </a:lvl3pPr>
            <a:lvl4pPr>
              <a:spcAft>
                <a:spcPts val="100"/>
              </a:spcAft>
              <a:defRPr spc="0">
                <a:latin typeface="Corbel" pitchFamily="34" charset="0"/>
              </a:defRPr>
            </a:lvl4pPr>
            <a:lvl5pPr>
              <a:spcAft>
                <a:spcPts val="100"/>
              </a:spcAft>
              <a:defRPr spc="0">
                <a:latin typeface="Corbe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58200" y="64008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AC7DAF7-4B4B-45E6-AB36-9CB249CFE5EC}" type="slidenum">
              <a:rPr lang="en-US" sz="120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0" y="1812924"/>
            <a:ext cx="9140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778000"/>
            <a:ext cx="9137650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881981"/>
            <a:ext cx="9144000" cy="46037"/>
          </a:xfrm>
          <a:prstGeom prst="rect">
            <a:avLst/>
          </a:prstGeom>
          <a:solidFill>
            <a:schemeClr val="accent3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362075"/>
          </a:xfrm>
        </p:spPr>
        <p:txBody>
          <a:bodyPr/>
          <a:lstStyle>
            <a:lvl1pPr algn="l">
              <a:buNone/>
              <a:defRPr sz="4000" b="0" cap="none">
                <a:latin typeface="+mj-lt"/>
                <a:ea typeface="+mj-lt"/>
                <a:cs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400" y="1984375"/>
            <a:ext cx="7772400" cy="1338262"/>
          </a:xfrm>
        </p:spPr>
        <p:txBody>
          <a:bodyPr/>
          <a:lstStyle>
            <a:lvl1pPr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14400" y="1295400"/>
            <a:ext cx="37338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00600" y="1295400"/>
            <a:ext cx="37338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8200" y="64008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AC7DAF7-4B4B-45E6-AB36-9CB249CFE5EC}" type="slidenum">
              <a:rPr lang="en-US" sz="120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  <a:prstGeom prst="rect">
            <a:avLst/>
          </a:prstGeom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7772400" cy="4876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94" r:id="rId4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Tahoma" pitchFamily="34" charset="0"/>
          <a:cs typeface="Tahoma" pitchFamily="34" charset="0"/>
        </a:defRPr>
      </a:lvl1pPr>
      <a:lvl2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2pPr>
      <a:lvl3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3pPr>
      <a:lvl4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4pPr>
      <a:lvl5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5pPr>
      <a:lvl6pPr marL="800100" indent="-342900" algn="l" defTabSz="-13873163" eaLnBrk="1" fontAlgn="base" hangingPunct="1">
        <a:spcBef>
          <a:spcPct val="0"/>
        </a:spcBef>
        <a:spcAft>
          <a:spcPct val="0"/>
        </a:spcAft>
        <a:defRPr sz="4000">
          <a:solidFill>
            <a:schemeClr val="tx2">
              <a:alpha val="100000"/>
            </a:schemeClr>
          </a:solidFill>
          <a:latin typeface="Franklin Gothic Book"/>
        </a:defRPr>
      </a:lvl6pPr>
      <a:lvl7pPr marL="1257300" indent="-342900" algn="l" defTabSz="-13873163" eaLnBrk="1" fontAlgn="base" hangingPunct="1">
        <a:spcBef>
          <a:spcPct val="0"/>
        </a:spcBef>
        <a:spcAft>
          <a:spcPct val="0"/>
        </a:spcAft>
        <a:defRPr sz="4000">
          <a:solidFill>
            <a:schemeClr val="tx2">
              <a:alpha val="100000"/>
            </a:schemeClr>
          </a:solidFill>
          <a:latin typeface="Franklin Gothic Book"/>
        </a:defRPr>
      </a:lvl7pPr>
      <a:lvl8pPr marL="1714500" indent="-342900" algn="l" defTabSz="-13873163" eaLnBrk="1" fontAlgn="base" hangingPunct="1">
        <a:spcBef>
          <a:spcPct val="0"/>
        </a:spcBef>
        <a:spcAft>
          <a:spcPct val="0"/>
        </a:spcAft>
        <a:defRPr sz="4000">
          <a:solidFill>
            <a:schemeClr val="tx2">
              <a:alpha val="100000"/>
            </a:schemeClr>
          </a:solidFill>
          <a:latin typeface="Franklin Gothic Book"/>
        </a:defRPr>
      </a:lvl8pPr>
      <a:lvl9pPr marL="2171700" indent="-342900" algn="l" defTabSz="-13873163" eaLnBrk="1" fontAlgn="base" hangingPunct="1">
        <a:spcBef>
          <a:spcPct val="0"/>
        </a:spcBef>
        <a:spcAft>
          <a:spcPct val="0"/>
        </a:spcAft>
        <a:defRPr sz="4000">
          <a:solidFill>
            <a:schemeClr val="tx2">
              <a:alpha val="100000"/>
            </a:schemeClr>
          </a:solidFill>
          <a:latin typeface="Franklin Gothic Book"/>
        </a:defRPr>
      </a:lvl9pPr>
    </p:titleStyle>
    <p:bodyStyle>
      <a:lvl1pPr marL="342900" indent="-342900" algn="l" defTabSz="-13873163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-13873163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-13873163" rtl="0" eaLnBrk="1" fontAlgn="base" hangingPunct="1">
        <a:spcBef>
          <a:spcPts val="375"/>
        </a:spcBef>
        <a:spcAft>
          <a:spcPct val="0"/>
        </a:spcAft>
        <a:buClr>
          <a:srgbClr val="AAAAC0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-13873163" rtl="0" eaLnBrk="1" fontAlgn="base" hangingPunct="1">
        <a:spcBef>
          <a:spcPts val="375"/>
        </a:spcBef>
        <a:spcAft>
          <a:spcPct val="0"/>
        </a:spcAft>
        <a:buClr>
          <a:srgbClr val="4F81BD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-13873163" rtl="0" eaLnBrk="1" fontAlgn="base" hangingPunct="1">
        <a:spcBef>
          <a:spcPts val="375"/>
        </a:spcBef>
        <a:spcAft>
          <a:spcPct val="0"/>
        </a:spcAft>
        <a:buClr>
          <a:srgbClr val="4F81BD"/>
        </a:buClr>
        <a:buChar char="o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 kern="12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 kern="12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 kern="12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 kern="12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 kern="12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ools.ietf.org/html/draft-christey-wysopal-vuln-disclosure-00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w3Kuu" TargetMode="External"/><Relationship Id="rId4" Type="http://schemas.openxmlformats.org/officeDocument/2006/relationships/hyperlink" Target="http://goo.gl/NRwpe" TargetMode="External"/><Relationship Id="rId5" Type="http://schemas.openxmlformats.org/officeDocument/2006/relationships/hyperlink" Target="http://goo.gl/1SKGU" TargetMode="External"/><Relationship Id="rId6" Type="http://schemas.openxmlformats.org/officeDocument/2006/relationships/hyperlink" Target="http://goo.gl/OEnc8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o.gl/5LCJ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vimeo.com/24329182" TargetMode="External"/><Relationship Id="rId4" Type="http://schemas.openxmlformats.org/officeDocument/2006/relationships/hyperlink" Target="http://goo.gl/04XF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.microsoft.com/?linkid=9770197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cert.org/" TargetMode="External"/><Relationship Id="rId4" Type="http://schemas.openxmlformats.org/officeDocument/2006/relationships/hyperlink" Target="http://www.zerodayinitiative.com/" TargetMode="External"/><Relationship Id="rId5" Type="http://schemas.openxmlformats.org/officeDocument/2006/relationships/hyperlink" Target="http://securitydigest.org/" TargetMode="External"/><Relationship Id="rId6" Type="http://schemas.openxmlformats.org/officeDocument/2006/relationships/hyperlink" Target="http://www.underground-book.ne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orms.cert.org/VulRepor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underground-book.net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8lgm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0" y="3124200"/>
            <a:ext cx="9144000" cy="533400"/>
          </a:xfrm>
        </p:spPr>
        <p:txBody>
          <a:bodyPr>
            <a:noAutofit/>
          </a:bodyPr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Dan Guido</a:t>
            </a:r>
          </a:p>
          <a:p>
            <a:pPr eaLnBrk="1" hangingPunct="1"/>
            <a:r>
              <a:rPr lang="en-US" sz="2000" dirty="0" smtClean="0"/>
              <a:t>Fall 2012</a:t>
            </a:r>
          </a:p>
        </p:txBody>
      </p:sp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Vulnerability Disclosure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guido\Desktop\8lg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8" y="0"/>
            <a:ext cx="5800725" cy="695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20934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Disclosure Continues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Issues with full disclosure</a:t>
            </a:r>
          </a:p>
          <a:p>
            <a:pPr lvl="1"/>
            <a:r>
              <a:rPr lang="en-US" dirty="0" smtClean="0"/>
              <a:t>Creates a problem to force vendors to act</a:t>
            </a:r>
          </a:p>
          <a:p>
            <a:pPr lvl="2"/>
            <a:r>
              <a:rPr lang="en-US" dirty="0" smtClean="0"/>
              <a:t>“If you don’t react, I’m giving this to a bunch of 15 </a:t>
            </a:r>
            <a:r>
              <a:rPr lang="en-US" dirty="0" err="1" smtClean="0"/>
              <a:t>yr</a:t>
            </a:r>
            <a:r>
              <a:rPr lang="en-US" dirty="0" smtClean="0"/>
              <a:t> olds”</a:t>
            </a:r>
          </a:p>
          <a:p>
            <a:pPr lvl="1"/>
            <a:r>
              <a:rPr lang="en-US" dirty="0" smtClean="0"/>
              <a:t>Lack of clarity around </a:t>
            </a:r>
            <a:r>
              <a:rPr lang="en-US" dirty="0" err="1" smtClean="0"/>
              <a:t>vuln</a:t>
            </a:r>
            <a:r>
              <a:rPr lang="en-US" dirty="0" smtClean="0"/>
              <a:t> research legal issues</a:t>
            </a:r>
          </a:p>
          <a:p>
            <a:pPr lvl="2"/>
            <a:r>
              <a:rPr lang="en-US" dirty="0" smtClean="0"/>
              <a:t>Vendors first instinct is to get lawyers involved</a:t>
            </a:r>
          </a:p>
          <a:p>
            <a:pPr lvl="1"/>
            <a:r>
              <a:rPr lang="en-US" dirty="0" smtClean="0"/>
              <a:t>Underground industry evolved around available info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ass malware survives almost entirely on full disclosures</a:t>
            </a:r>
          </a:p>
          <a:p>
            <a:pPr lvl="2"/>
            <a:r>
              <a:rPr lang="en-US" dirty="0" smtClean="0"/>
              <a:t>It’s not 1995 anymore! Script kiddies grew up too!</a:t>
            </a:r>
          </a:p>
          <a:p>
            <a:endParaRPr lang="en-US" dirty="0" smtClean="0"/>
          </a:p>
          <a:p>
            <a:r>
              <a:rPr lang="en-US" dirty="0" smtClean="0"/>
              <a:t>Full disclosure bottom line</a:t>
            </a:r>
          </a:p>
          <a:p>
            <a:pPr lvl="1"/>
            <a:r>
              <a:rPr lang="en-US" dirty="0" smtClean="0"/>
              <a:t>Researchers </a:t>
            </a:r>
            <a:r>
              <a:rPr lang="en-US" dirty="0" smtClean="0"/>
              <a:t>keep at it b/c it makes them famous</a:t>
            </a:r>
          </a:p>
          <a:p>
            <a:pPr lvl="1"/>
            <a:r>
              <a:rPr lang="en-US" dirty="0" smtClean="0"/>
              <a:t>Has FD resulted in a reduction of attacks</a:t>
            </a:r>
            <a:r>
              <a:rPr lang="en-US" dirty="0" smtClean="0"/>
              <a:t>?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727601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Responsible Disclosure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Worms in the early 2000s made some reconsider FD</a:t>
            </a:r>
          </a:p>
          <a:p>
            <a:pPr lvl="1"/>
            <a:r>
              <a:rPr lang="en-US" dirty="0" smtClean="0"/>
              <a:t>ILOVEYOU, Code Red, Code Red II, </a:t>
            </a:r>
            <a:r>
              <a:rPr lang="en-US" dirty="0" err="1" smtClean="0"/>
              <a:t>Nimda</a:t>
            </a:r>
            <a:r>
              <a:rPr lang="en-US" dirty="0" smtClean="0"/>
              <a:t>, </a:t>
            </a:r>
            <a:r>
              <a:rPr lang="en-US" dirty="0" err="1" smtClean="0"/>
              <a:t>Sadmind</a:t>
            </a:r>
            <a:r>
              <a:rPr lang="en-US" dirty="0" smtClean="0"/>
              <a:t>, Slammer, Blaster, </a:t>
            </a:r>
            <a:r>
              <a:rPr lang="en-US" dirty="0" err="1" smtClean="0"/>
              <a:t>Sobig.F</a:t>
            </a:r>
            <a:r>
              <a:rPr lang="en-US" dirty="0" smtClean="0"/>
              <a:t>, </a:t>
            </a:r>
            <a:r>
              <a:rPr lang="en-US" dirty="0" err="1" smtClean="0"/>
              <a:t>Agobot</a:t>
            </a:r>
            <a:r>
              <a:rPr lang="en-US" dirty="0" smtClean="0"/>
              <a:t>, </a:t>
            </a:r>
            <a:r>
              <a:rPr lang="en-US" dirty="0" err="1" smtClean="0"/>
              <a:t>Bagle</a:t>
            </a:r>
            <a:r>
              <a:rPr lang="en-US" dirty="0" smtClean="0"/>
              <a:t>, </a:t>
            </a:r>
            <a:r>
              <a:rPr lang="en-US" dirty="0" err="1" smtClean="0"/>
              <a:t>Nachi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Most worms reused code released by researchers</a:t>
            </a:r>
          </a:p>
          <a:p>
            <a:endParaRPr lang="en-US" dirty="0"/>
          </a:p>
          <a:p>
            <a:r>
              <a:rPr lang="en-US" dirty="0" smtClean="0"/>
              <a:t>“Responsible Vulnerability Disclosure Process”</a:t>
            </a:r>
            <a:endParaRPr lang="en-US" dirty="0"/>
          </a:p>
          <a:p>
            <a:pPr lvl="1"/>
            <a:r>
              <a:rPr lang="en-US" dirty="0" err="1" smtClean="0"/>
              <a:t>RFPolicy</a:t>
            </a:r>
            <a:r>
              <a:rPr lang="en-US" dirty="0" smtClean="0"/>
              <a:t> and </a:t>
            </a:r>
            <a:r>
              <a:rPr lang="en-US" dirty="0" err="1" smtClean="0"/>
              <a:t>Christey</a:t>
            </a:r>
            <a:r>
              <a:rPr lang="en-US" dirty="0" smtClean="0"/>
              <a:t>/</a:t>
            </a:r>
            <a:r>
              <a:rPr lang="en-US" dirty="0" err="1" smtClean="0"/>
              <a:t>Wysopal</a:t>
            </a:r>
            <a:r>
              <a:rPr lang="en-US" dirty="0" smtClean="0"/>
              <a:t> IETF draft </a:t>
            </a:r>
            <a:r>
              <a:rPr lang="en-US" dirty="0"/>
              <a:t>in 2002*</a:t>
            </a:r>
          </a:p>
          <a:p>
            <a:pPr lvl="1"/>
            <a:r>
              <a:rPr lang="en-US" dirty="0" smtClean="0"/>
              <a:t>Responsible </a:t>
            </a:r>
            <a:r>
              <a:rPr lang="en-US" dirty="0"/>
              <a:t>– researcher withholds info until </a:t>
            </a:r>
            <a:r>
              <a:rPr lang="en-US" dirty="0" smtClean="0"/>
              <a:t>patch</a:t>
            </a:r>
          </a:p>
          <a:p>
            <a:pPr lvl="1"/>
            <a:r>
              <a:rPr lang="en-US" dirty="0"/>
              <a:t>Responsibilities targeted at researchers, not vendors</a:t>
            </a:r>
          </a:p>
          <a:p>
            <a:endParaRPr lang="en-US" dirty="0"/>
          </a:p>
          <a:p>
            <a:r>
              <a:rPr lang="en-US" dirty="0" smtClean="0"/>
              <a:t>Branded researchers as </a:t>
            </a:r>
            <a:r>
              <a:rPr lang="en-US" i="1" dirty="0" smtClean="0"/>
              <a:t>irresponsible</a:t>
            </a:r>
            <a:r>
              <a:rPr lang="en-US" dirty="0" smtClean="0"/>
              <a:t>, bred contempt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3893" y="6488668"/>
            <a:ext cx="677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rbel" pitchFamily="34" charset="0"/>
              </a:rPr>
              <a:t>* </a:t>
            </a:r>
            <a:r>
              <a:rPr lang="en-US" dirty="0" smtClean="0">
                <a:latin typeface="Corbel" pitchFamily="34" charset="0"/>
                <a:hlinkClick r:id="rId2"/>
              </a:rPr>
              <a:t>http</a:t>
            </a:r>
            <a:r>
              <a:rPr lang="en-US" dirty="0">
                <a:latin typeface="Corbel" pitchFamily="34" charset="0"/>
                <a:hlinkClick r:id="rId2"/>
              </a:rPr>
              <a:t>://tools.ietf.org/html/draft-christey-wysopal-vuln-disclosure-00</a:t>
            </a:r>
            <a:endParaRPr lang="en-US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05599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Coordinated Vulnerability Disclosure</a:t>
            </a:r>
          </a:p>
          <a:p>
            <a:pPr lvl="1"/>
            <a:r>
              <a:rPr lang="en-US" dirty="0" smtClean="0"/>
              <a:t>“We swear we won’t sue you”</a:t>
            </a:r>
          </a:p>
          <a:p>
            <a:pPr lvl="1"/>
            <a:r>
              <a:rPr lang="en-US" dirty="0" smtClean="0"/>
              <a:t>Vendor acceptance of responsibility for security issues</a:t>
            </a:r>
          </a:p>
          <a:p>
            <a:endParaRPr lang="en-US" dirty="0" smtClean="0"/>
          </a:p>
          <a:p>
            <a:r>
              <a:rPr lang="en-US" dirty="0" err="1" smtClean="0"/>
              <a:t>vendorsec</a:t>
            </a:r>
            <a:r>
              <a:rPr lang="en-US" dirty="0" smtClean="0"/>
              <a:t> Mailing List</a:t>
            </a:r>
          </a:p>
          <a:p>
            <a:pPr lvl="1"/>
            <a:r>
              <a:rPr lang="en-US" dirty="0" smtClean="0"/>
              <a:t>Invite-only mailing list for sharing vulnerability details</a:t>
            </a:r>
          </a:p>
          <a:p>
            <a:pPr lvl="1"/>
            <a:r>
              <a:rPr lang="en-US" dirty="0" smtClean="0"/>
              <a:t>Identified as compromised in March 2011</a:t>
            </a:r>
          </a:p>
          <a:p>
            <a:pPr lvl="2"/>
            <a:r>
              <a:rPr lang="en-US" dirty="0" smtClean="0"/>
              <a:t>Remember kids, learning from your mistakes is evil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Delayed Disclosure</a:t>
            </a:r>
          </a:p>
          <a:p>
            <a:pPr lvl="1"/>
            <a:r>
              <a:rPr lang="en-US" dirty="0" smtClean="0"/>
              <a:t>Issue PR release and do newspaper interviews about </a:t>
            </a:r>
            <a:r>
              <a:rPr lang="en-US" dirty="0" err="1" smtClean="0"/>
              <a:t>vuln</a:t>
            </a:r>
            <a:endParaRPr lang="en-US" dirty="0" smtClean="0"/>
          </a:p>
          <a:p>
            <a:pPr lvl="2"/>
            <a:r>
              <a:rPr lang="en-US" dirty="0" smtClean="0"/>
              <a:t>Usually incites researchers to co-discover. Oops!</a:t>
            </a:r>
            <a:endParaRPr lang="en-US" dirty="0"/>
          </a:p>
          <a:p>
            <a:pPr lvl="1"/>
            <a:r>
              <a:rPr lang="en-US" dirty="0" smtClean="0"/>
              <a:t>Disclose at an enormous conference 3 months later</a:t>
            </a:r>
          </a:p>
          <a:p>
            <a:pPr lvl="2"/>
            <a:r>
              <a:rPr lang="en-US" dirty="0" smtClean="0"/>
              <a:t>Maximize marketing benefit, self-interested</a:t>
            </a:r>
          </a:p>
        </p:txBody>
      </p:sp>
    </p:spTree>
    <p:extLst>
      <p:ext uri="{BB962C8B-B14F-4D97-AF65-F5344CB8AC3E}">
        <p14:creationId xmlns:p14="http://schemas.microsoft.com/office/powerpoint/2010/main" val="342410015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792162"/>
          </a:xfrm>
        </p:spPr>
        <p:txBody>
          <a:bodyPr/>
          <a:lstStyle/>
          <a:p>
            <a:r>
              <a:rPr lang="en-US" dirty="0" smtClean="0"/>
              <a:t>The Rise of Bug Bounties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06608157"/>
              </p:ext>
            </p:extLst>
          </p:nvPr>
        </p:nvGraphicFramePr>
        <p:xfrm>
          <a:off x="685800" y="1230084"/>
          <a:ext cx="7772400" cy="4180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2057400"/>
                <a:gridCol w="1905000"/>
                <a:gridCol w="2362200"/>
              </a:tblGrid>
              <a:tr h="69668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Company</a:t>
                      </a:r>
                      <a:endParaRPr lang="en-US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Scope</a:t>
                      </a:r>
                      <a:endParaRPr lang="en-US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Bounty</a:t>
                      </a:r>
                      <a:endParaRPr lang="en-US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URL</a:t>
                      </a:r>
                      <a:endParaRPr lang="en-US" sz="20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69668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Google</a:t>
                      </a:r>
                      <a:endParaRPr lang="en-US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Web and Native</a:t>
                      </a:r>
                      <a:endParaRPr lang="en-US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$500 - $3133.7</a:t>
                      </a:r>
                      <a:endParaRPr lang="en-US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  <a:hlinkClick r:id="rId2"/>
                        </a:rPr>
                        <a:t>http://goo.gl/5LCJs</a:t>
                      </a:r>
                      <a:endParaRPr lang="en-US" sz="20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69668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Facebook</a:t>
                      </a:r>
                      <a:endParaRPr lang="en-US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Web</a:t>
                      </a:r>
                      <a:endParaRPr lang="en-US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$500</a:t>
                      </a:r>
                      <a:endParaRPr lang="en-US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  <a:hlinkClick r:id="rId3"/>
                        </a:rPr>
                        <a:t>http://goo.gl/w3Kuu</a:t>
                      </a:r>
                      <a:endParaRPr lang="en-US" sz="20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69668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Mozilla</a:t>
                      </a:r>
                      <a:endParaRPr lang="en-US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Web and Native</a:t>
                      </a:r>
                      <a:endParaRPr lang="en-US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$500 - $3000</a:t>
                      </a:r>
                      <a:endParaRPr lang="en-US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  <a:hlinkClick r:id="rId4"/>
                        </a:rPr>
                        <a:t>http://goo.gl/NRwpe</a:t>
                      </a:r>
                      <a:endParaRPr lang="en-US" sz="20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69668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Barracuda</a:t>
                      </a:r>
                      <a:endParaRPr lang="en-US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Appliances</a:t>
                      </a:r>
                      <a:endParaRPr lang="en-US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$500 - $3133.7</a:t>
                      </a:r>
                      <a:endParaRPr lang="en-US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  <a:hlinkClick r:id="rId5"/>
                        </a:rPr>
                        <a:t>http://goo.gl/1SKGU</a:t>
                      </a:r>
                      <a:endParaRPr lang="en-US" sz="20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69668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ZDI</a:t>
                      </a:r>
                      <a:endParaRPr lang="en-US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Popular</a:t>
                      </a:r>
                      <a:r>
                        <a:rPr lang="en-US" sz="2000" baseline="0" dirty="0" smtClean="0">
                          <a:latin typeface="Corbel" pitchFamily="34" charset="0"/>
                        </a:rPr>
                        <a:t> Software</a:t>
                      </a:r>
                      <a:endParaRPr lang="en-US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$500 - $5000</a:t>
                      </a:r>
                      <a:endParaRPr lang="en-US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  <a:hlinkClick r:id="rId6"/>
                        </a:rPr>
                        <a:t>http://goo.gl/OEnc8</a:t>
                      </a:r>
                      <a:endParaRPr lang="en-US" sz="2000" dirty="0">
                        <a:latin typeface="Corbe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84593" y="5792569"/>
            <a:ext cx="5174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rbel" pitchFamily="34" charset="0"/>
              </a:rPr>
              <a:t>…plus a litany of smaller projects like:</a:t>
            </a:r>
          </a:p>
          <a:p>
            <a:pPr algn="ctr"/>
            <a:r>
              <a:rPr lang="en-US" dirty="0" err="1" smtClean="0">
                <a:latin typeface="Corbel" pitchFamily="34" charset="0"/>
              </a:rPr>
              <a:t>tex</a:t>
            </a:r>
            <a:r>
              <a:rPr lang="en-US" dirty="0" smtClean="0">
                <a:latin typeface="Corbel" pitchFamily="34" charset="0"/>
              </a:rPr>
              <a:t>, </a:t>
            </a:r>
            <a:r>
              <a:rPr lang="en-US" dirty="0" err="1" smtClean="0">
                <a:latin typeface="Corbel" pitchFamily="34" charset="0"/>
              </a:rPr>
              <a:t>tarsnap</a:t>
            </a:r>
            <a:r>
              <a:rPr lang="en-US" dirty="0" smtClean="0">
                <a:latin typeface="Corbel" pitchFamily="34" charset="0"/>
              </a:rPr>
              <a:t>, </a:t>
            </a:r>
            <a:r>
              <a:rPr lang="en-US" dirty="0" err="1" smtClean="0">
                <a:latin typeface="Corbel" pitchFamily="34" charset="0"/>
              </a:rPr>
              <a:t>djbdns</a:t>
            </a:r>
            <a:r>
              <a:rPr lang="en-US" dirty="0" smtClean="0">
                <a:latin typeface="Corbel" pitchFamily="34" charset="0"/>
              </a:rPr>
              <a:t>, </a:t>
            </a:r>
            <a:r>
              <a:rPr lang="en-US" dirty="0" err="1" smtClean="0">
                <a:latin typeface="Corbel" pitchFamily="34" charset="0"/>
              </a:rPr>
              <a:t>qmail</a:t>
            </a:r>
            <a:r>
              <a:rPr lang="en-US" dirty="0" smtClean="0">
                <a:latin typeface="Corbel" pitchFamily="34" charset="0"/>
              </a:rPr>
              <a:t>, hex rays, and </a:t>
            </a:r>
            <a:r>
              <a:rPr lang="en-US" dirty="0" err="1" smtClean="0">
                <a:latin typeface="Corbel" pitchFamily="34" charset="0"/>
              </a:rPr>
              <a:t>ghostscript</a:t>
            </a:r>
            <a:endParaRPr lang="en-US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32027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792162"/>
          </a:xfrm>
        </p:spPr>
        <p:txBody>
          <a:bodyPr/>
          <a:lstStyle/>
          <a:p>
            <a:pPr algn="ctr"/>
            <a:r>
              <a:rPr lang="en-US" dirty="0" smtClean="0"/>
              <a:t>Trends in Disclosure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65932379"/>
              </p:ext>
            </p:extLst>
          </p:nvPr>
        </p:nvGraphicFramePr>
        <p:xfrm>
          <a:off x="0" y="1143000"/>
          <a:ext cx="91440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348049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FD was necessary due to lack of awareness of impact</a:t>
            </a:r>
          </a:p>
          <a:p>
            <a:pPr lvl="1"/>
            <a:r>
              <a:rPr lang="en-US" dirty="0" smtClean="0"/>
              <a:t>However, companies </a:t>
            </a:r>
            <a:r>
              <a:rPr lang="en-US" dirty="0" smtClean="0"/>
              <a:t>hacked in </a:t>
            </a:r>
            <a:r>
              <a:rPr lang="en-US" i="1" dirty="0" smtClean="0"/>
              <a:t>August 2011 </a:t>
            </a:r>
            <a:r>
              <a:rPr lang="en-US" dirty="0" smtClean="0"/>
              <a:t>– United Nations, News Corp, RIM, </a:t>
            </a:r>
            <a:r>
              <a:rPr lang="en-US" dirty="0" err="1" smtClean="0"/>
              <a:t>HKEx</a:t>
            </a:r>
            <a:r>
              <a:rPr lang="en-US" dirty="0" smtClean="0"/>
              <a:t>, eBay, Nokia, </a:t>
            </a:r>
            <a:r>
              <a:rPr lang="en-US" dirty="0" err="1" smtClean="0"/>
              <a:t>DigiNotar</a:t>
            </a:r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Focus on vulnerability mitigation assumes that attackers are constrained by access to them</a:t>
            </a:r>
          </a:p>
          <a:p>
            <a:pPr lvl="1"/>
            <a:r>
              <a:rPr lang="en-US" dirty="0" err="1" smtClean="0"/>
              <a:t>Vulns</a:t>
            </a:r>
            <a:r>
              <a:rPr lang="en-US" dirty="0" smtClean="0"/>
              <a:t> abused by mass malware / year: </a:t>
            </a:r>
            <a:r>
              <a:rPr lang="en-US" i="1" dirty="0" smtClean="0"/>
              <a:t>~15</a:t>
            </a:r>
          </a:p>
          <a:p>
            <a:pPr lvl="1"/>
            <a:r>
              <a:rPr lang="en-US" dirty="0" err="1" smtClean="0"/>
              <a:t>Vulns</a:t>
            </a:r>
            <a:r>
              <a:rPr lang="en-US" dirty="0" smtClean="0"/>
              <a:t> discovered in-the-wild by APT / year: </a:t>
            </a:r>
            <a:r>
              <a:rPr lang="en-US" i="1" dirty="0" smtClean="0"/>
              <a:t>~15</a:t>
            </a:r>
          </a:p>
          <a:p>
            <a:endParaRPr lang="en-US" i="1" dirty="0"/>
          </a:p>
          <a:p>
            <a:r>
              <a:rPr lang="en-US" dirty="0" smtClean="0"/>
              <a:t>“The Exploit Intelligence Project”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vimeo.com/24329182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goo.gl/04XFp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315848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CS6573 Vulnerability Disclosure Policy</a:t>
            </a:r>
          </a:p>
          <a:p>
            <a:pPr lvl="1"/>
            <a:r>
              <a:rPr lang="en-US" dirty="0" smtClean="0"/>
              <a:t>We follow Coordinated </a:t>
            </a:r>
            <a:r>
              <a:rPr lang="en-US" dirty="0" err="1" smtClean="0"/>
              <a:t>Vuln</a:t>
            </a:r>
            <a:r>
              <a:rPr lang="en-US" dirty="0" smtClean="0"/>
              <a:t> Disclosure (CVD)</a:t>
            </a:r>
          </a:p>
          <a:p>
            <a:pPr lvl="2"/>
            <a:r>
              <a:rPr lang="en-US" dirty="0" smtClean="0"/>
              <a:t>Shared responsibility of researcher and vendor</a:t>
            </a:r>
          </a:p>
          <a:p>
            <a:pPr lvl="1"/>
            <a:r>
              <a:rPr lang="en-US" dirty="0" smtClean="0"/>
              <a:t>Make every effort to report through a 3</a:t>
            </a:r>
            <a:r>
              <a:rPr lang="en-US" baseline="30000" dirty="0" smtClean="0"/>
              <a:t>rd</a:t>
            </a:r>
            <a:r>
              <a:rPr lang="en-US" dirty="0" smtClean="0"/>
              <a:t> party</a:t>
            </a:r>
          </a:p>
          <a:p>
            <a:pPr lvl="2"/>
            <a:r>
              <a:rPr lang="en-US" dirty="0" smtClean="0"/>
              <a:t>CERT, ZDI, </a:t>
            </a:r>
            <a:r>
              <a:rPr lang="en-US" dirty="0" err="1" smtClean="0"/>
              <a:t>etc</a:t>
            </a:r>
            <a:r>
              <a:rPr lang="en-US" dirty="0" smtClean="0"/>
              <a:t> reduce exposure to legal issues</a:t>
            </a:r>
          </a:p>
          <a:p>
            <a:pPr lvl="1"/>
            <a:r>
              <a:rPr lang="en-US" dirty="0" smtClean="0"/>
              <a:t>Make every effort to limit impact to users</a:t>
            </a:r>
          </a:p>
          <a:p>
            <a:pPr lvl="2"/>
            <a:r>
              <a:rPr lang="en-US" dirty="0" smtClean="0"/>
              <a:t>No details until patches available, unless…</a:t>
            </a:r>
          </a:p>
          <a:p>
            <a:pPr lvl="1"/>
            <a:r>
              <a:rPr lang="en-US" dirty="0" smtClean="0"/>
              <a:t>If the vendor isn’t playing ball, disclose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http://go.microsoft.com/?</a:t>
            </a:r>
            <a:r>
              <a:rPr lang="en-US" dirty="0" smtClean="0">
                <a:hlinkClick r:id="rId2"/>
              </a:rPr>
              <a:t>linkid=9770197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8408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Legal Issues</a:t>
            </a:r>
            <a:endParaRPr lang="en-US" dirty="0"/>
          </a:p>
          <a:p>
            <a:pPr lvl="1"/>
            <a:r>
              <a:rPr lang="en-US" dirty="0" smtClean="0"/>
              <a:t>eff.org/issues/coders/grey-</a:t>
            </a:r>
            <a:r>
              <a:rPr lang="en-US" dirty="0"/>
              <a:t>­‐hat-­‐</a:t>
            </a:r>
            <a:r>
              <a:rPr lang="en-US" dirty="0" smtClean="0"/>
              <a:t>guide</a:t>
            </a:r>
          </a:p>
          <a:p>
            <a:pPr lvl="1"/>
            <a:r>
              <a:rPr lang="en-US" dirty="0" smtClean="0"/>
              <a:t>eff.org/issues/coders/vulnerability-</a:t>
            </a:r>
            <a:r>
              <a:rPr lang="en-US" dirty="0"/>
              <a:t>­‐reporting-­‐</a:t>
            </a:r>
            <a:r>
              <a:rPr lang="en-US" dirty="0" err="1"/>
              <a:t>faq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Places that handle disclosure for you</a:t>
            </a:r>
          </a:p>
          <a:p>
            <a:pPr lvl="1"/>
            <a:r>
              <a:rPr lang="en-US" dirty="0" smtClean="0"/>
              <a:t>CERT - </a:t>
            </a:r>
            <a:r>
              <a:rPr lang="en-US" dirty="0" smtClean="0">
                <a:hlinkClick r:id="rId2"/>
              </a:rPr>
              <a:t>https://forms.cert.org/VulReport/</a:t>
            </a:r>
            <a:endParaRPr lang="en-US" dirty="0" smtClean="0"/>
          </a:p>
          <a:p>
            <a:pPr lvl="1"/>
            <a:r>
              <a:rPr lang="en-US" dirty="0" err="1" smtClean="0"/>
              <a:t>oCERT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>
                <a:hlinkClick r:id="rId3"/>
              </a:rPr>
              <a:t>https://www.ocert.org/</a:t>
            </a:r>
            <a:endParaRPr lang="en-US" dirty="0" smtClean="0"/>
          </a:p>
          <a:p>
            <a:pPr lvl="1"/>
            <a:r>
              <a:rPr lang="en-US" dirty="0" smtClean="0"/>
              <a:t>ZDI -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://www.zerodayinitiative.com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History</a:t>
            </a:r>
          </a:p>
          <a:p>
            <a:pPr lvl="1"/>
            <a:r>
              <a:rPr lang="en-US" dirty="0">
                <a:hlinkClick r:id="rId5"/>
              </a:rPr>
              <a:t>http://securitydigest.org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http://www.underground-book.net/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0469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3074" name="Picture 2" descr="C:\Users\dguido\Desktop\201027ldp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163" y="2362200"/>
            <a:ext cx="66316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20372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792162"/>
          </a:xfrm>
        </p:spPr>
        <p:txBody>
          <a:bodyPr/>
          <a:lstStyle/>
          <a:p>
            <a:pPr algn="ctr"/>
            <a:r>
              <a:rPr lang="en-US" dirty="0" smtClean="0"/>
              <a:t>Let’s Talk About Vulnerabilities</a:t>
            </a:r>
            <a:endParaRPr lang="en-US" dirty="0"/>
          </a:p>
        </p:txBody>
      </p:sp>
      <p:pic>
        <p:nvPicPr>
          <p:cNvPr id="1027" name="Picture 3" descr="C:\Users\dguido\Desktop\FINAL_IBM_Diagrams_4\FINAL_IBM_Diagrams_4\X-Force_fig-4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381" y="1457616"/>
            <a:ext cx="6125239" cy="440978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940088" y="1752600"/>
            <a:ext cx="7620000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99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rbel"/>
                <a:cs typeface="Corbel"/>
              </a:rPr>
              <a:t>8</a:t>
            </a:r>
            <a:r>
              <a:rPr lang="en-US" sz="199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rbel"/>
                <a:cs typeface="Corbel"/>
              </a:rPr>
              <a:t>000+</a:t>
            </a:r>
            <a:endParaRPr 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rbel"/>
              <a:cs typeface="Corbe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35023" y="6550223"/>
            <a:ext cx="3673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rbel" pitchFamily="34" charset="0"/>
              </a:rPr>
              <a:t>*IBM X-Force 2010 Trend and Risk Report</a:t>
            </a:r>
            <a:endParaRPr lang="en-US" sz="1600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60921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Vulnerability Industry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Companies pay to have them tracked</a:t>
            </a:r>
          </a:p>
          <a:p>
            <a:pPr lvl="1"/>
            <a:r>
              <a:rPr lang="en-US" dirty="0" smtClean="0"/>
              <a:t>ZDI, </a:t>
            </a:r>
            <a:r>
              <a:rPr lang="en-US" dirty="0" err="1" smtClean="0"/>
              <a:t>iDefense</a:t>
            </a:r>
            <a:r>
              <a:rPr lang="en-US" dirty="0" smtClean="0"/>
              <a:t>, </a:t>
            </a:r>
            <a:r>
              <a:rPr lang="en-US" dirty="0" err="1" smtClean="0"/>
              <a:t>Secunia</a:t>
            </a:r>
            <a:r>
              <a:rPr lang="en-US" dirty="0" smtClean="0"/>
              <a:t>, Symantec</a:t>
            </a:r>
          </a:p>
          <a:p>
            <a:endParaRPr lang="en-US" dirty="0" smtClean="0"/>
          </a:p>
          <a:p>
            <a:r>
              <a:rPr lang="en-US" dirty="0" smtClean="0"/>
              <a:t>Used as marketing tools by orgs and individuals</a:t>
            </a:r>
          </a:p>
          <a:p>
            <a:pPr lvl="1"/>
            <a:r>
              <a:rPr lang="en-US" dirty="0" smtClean="0"/>
              <a:t>CORE, VUPEN, </a:t>
            </a:r>
            <a:r>
              <a:rPr lang="en-US" dirty="0" err="1" smtClean="0"/>
              <a:t>Tavis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Purchased by vendors</a:t>
            </a:r>
          </a:p>
          <a:p>
            <a:pPr lvl="1"/>
            <a:r>
              <a:rPr lang="en-US" dirty="0" smtClean="0"/>
              <a:t>Google, Mozilla, Barracuda, Facebook</a:t>
            </a:r>
          </a:p>
          <a:p>
            <a:endParaRPr lang="en-US" dirty="0" smtClean="0"/>
          </a:p>
          <a:p>
            <a:r>
              <a:rPr lang="en-US" dirty="0" smtClean="0"/>
              <a:t>Consulting industry revolves around </a:t>
            </a:r>
            <a:r>
              <a:rPr lang="en-US" dirty="0" err="1" smtClean="0"/>
              <a:t>vuln</a:t>
            </a:r>
            <a:r>
              <a:rPr lang="en-US" dirty="0" smtClean="0"/>
              <a:t> mitigation</a:t>
            </a:r>
          </a:p>
          <a:p>
            <a:pPr lvl="1"/>
            <a:r>
              <a:rPr lang="en-US" dirty="0" err="1" smtClean="0"/>
              <a:t>iSEC</a:t>
            </a:r>
            <a:r>
              <a:rPr lang="en-US" dirty="0" smtClean="0"/>
              <a:t>, </a:t>
            </a:r>
            <a:r>
              <a:rPr lang="en-US" dirty="0" err="1" smtClean="0"/>
              <a:t>Matasano</a:t>
            </a:r>
            <a:r>
              <a:rPr lang="en-US" dirty="0" smtClean="0"/>
              <a:t>, GDS, </a:t>
            </a:r>
            <a:r>
              <a:rPr lang="en-US" dirty="0" err="1" smtClean="0"/>
              <a:t>Intrepidus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3448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Vulnerability Underground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Rapidly consumed by mass malware</a:t>
            </a:r>
            <a:endParaRPr lang="en-US" dirty="0"/>
          </a:p>
          <a:p>
            <a:pPr lvl="1"/>
            <a:r>
              <a:rPr lang="en-US" dirty="0" err="1"/>
              <a:t>Crimepacks</a:t>
            </a:r>
            <a:r>
              <a:rPr lang="en-US" dirty="0"/>
              <a:t> like </a:t>
            </a:r>
            <a:r>
              <a:rPr lang="en-US" dirty="0" err="1"/>
              <a:t>Blackhole</a:t>
            </a:r>
            <a:r>
              <a:rPr lang="en-US" dirty="0"/>
              <a:t>, </a:t>
            </a:r>
            <a:r>
              <a:rPr lang="en-US" dirty="0" err="1"/>
              <a:t>Eleonore</a:t>
            </a:r>
            <a:r>
              <a:rPr lang="en-US" dirty="0"/>
              <a:t>, and </a:t>
            </a:r>
            <a:r>
              <a:rPr lang="en-US" dirty="0" err="1"/>
              <a:t>Mpack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Used for fun by script kiddies everywhere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Anyone see kernel.org get compromised last year?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Discovered in the wild fairly regularly</a:t>
            </a:r>
          </a:p>
          <a:p>
            <a:pPr lvl="1"/>
            <a:r>
              <a:rPr lang="en-US" dirty="0" smtClean="0"/>
              <a:t>Flash, Shockwave, IE, Windows kernel</a:t>
            </a:r>
          </a:p>
          <a:p>
            <a:pPr lvl="1"/>
            <a:r>
              <a:rPr lang="en-US" dirty="0" smtClean="0"/>
              <a:t>APT groups, coordinated </a:t>
            </a:r>
            <a:r>
              <a:rPr lang="en-US" dirty="0" err="1" smtClean="0"/>
              <a:t>exfil</a:t>
            </a:r>
            <a:r>
              <a:rPr lang="en-US" dirty="0" smtClean="0"/>
              <a:t> of IP from US corps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189182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Got Here</a:t>
            </a:r>
            <a:endParaRPr lang="en-US" dirty="0"/>
          </a:p>
        </p:txBody>
      </p:sp>
      <p:pic>
        <p:nvPicPr>
          <p:cNvPr id="1026" name="Picture 2" descr="C:\Users\dguido\Desktop\zardo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188" y="2209800"/>
            <a:ext cx="5429624" cy="415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56711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Early Days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Limited discussion of general security issues pre-89</a:t>
            </a:r>
          </a:p>
          <a:p>
            <a:pPr lvl="1"/>
            <a:r>
              <a:rPr lang="en-US" dirty="0" smtClean="0"/>
              <a:t>Rutgers Security List</a:t>
            </a:r>
          </a:p>
          <a:p>
            <a:pPr lvl="1"/>
            <a:r>
              <a:rPr lang="en-US" dirty="0" smtClean="0"/>
              <a:t>UNIX Security Mailing List</a:t>
            </a:r>
          </a:p>
          <a:p>
            <a:pPr lvl="1"/>
            <a:endParaRPr lang="en-US" dirty="0"/>
          </a:p>
          <a:p>
            <a:r>
              <a:rPr lang="en-US" dirty="0" smtClean="0"/>
              <a:t>Somewhat earlier, a wild </a:t>
            </a:r>
            <a:r>
              <a:rPr lang="en-US" dirty="0" err="1" smtClean="0"/>
              <a:t>Phrack</a:t>
            </a:r>
            <a:r>
              <a:rPr lang="en-US" dirty="0" smtClean="0"/>
              <a:t> appeared</a:t>
            </a:r>
          </a:p>
          <a:p>
            <a:pPr lvl="1"/>
            <a:r>
              <a:rPr lang="en-US" dirty="0" smtClean="0"/>
              <a:t>First published in 1985</a:t>
            </a:r>
          </a:p>
          <a:p>
            <a:pPr lvl="1"/>
            <a:r>
              <a:rPr lang="en-US" dirty="0" smtClean="0"/>
              <a:t>Original hacker e-zine, attacker-focused</a:t>
            </a:r>
          </a:p>
          <a:p>
            <a:pPr lvl="1"/>
            <a:r>
              <a:rPr lang="en-US" dirty="0" smtClean="0"/>
              <a:t>Helped organize a community around offense</a:t>
            </a:r>
          </a:p>
          <a:p>
            <a:endParaRPr lang="en-US" dirty="0"/>
          </a:p>
          <a:p>
            <a:r>
              <a:rPr lang="en-US" dirty="0" smtClean="0"/>
              <a:t>Security is a problem, but nobody knows it yet</a:t>
            </a:r>
          </a:p>
        </p:txBody>
      </p:sp>
    </p:spTree>
    <p:extLst>
      <p:ext uri="{BB962C8B-B14F-4D97-AF65-F5344CB8AC3E}">
        <p14:creationId xmlns:p14="http://schemas.microsoft.com/office/powerpoint/2010/main" val="247545040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Communities Evolved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Then the Morris Worm happened in 1988</a:t>
            </a:r>
          </a:p>
          <a:p>
            <a:pPr lvl="1"/>
            <a:r>
              <a:rPr lang="en-US" dirty="0" smtClean="0"/>
              <a:t>Now it’s a problem and everyone knows it</a:t>
            </a:r>
          </a:p>
          <a:p>
            <a:pPr lvl="1"/>
            <a:r>
              <a:rPr lang="en-US" dirty="0"/>
              <a:t>Invite-only </a:t>
            </a:r>
            <a:r>
              <a:rPr lang="en-US" dirty="0" smtClean="0"/>
              <a:t>mailing lists set up in response</a:t>
            </a:r>
            <a:endParaRPr lang="en-US" dirty="0"/>
          </a:p>
          <a:p>
            <a:pPr lvl="2"/>
            <a:r>
              <a:rPr lang="en-US" dirty="0" err="1" smtClean="0"/>
              <a:t>Zardoz</a:t>
            </a:r>
            <a:r>
              <a:rPr lang="en-US" dirty="0"/>
              <a:t>, Phage, and </a:t>
            </a:r>
            <a:r>
              <a:rPr lang="en-US" dirty="0" smtClean="0"/>
              <a:t>Core</a:t>
            </a:r>
          </a:p>
          <a:p>
            <a:pPr lvl="2"/>
            <a:endParaRPr lang="en-US" dirty="0"/>
          </a:p>
          <a:p>
            <a:r>
              <a:rPr lang="en-US" dirty="0" smtClean="0"/>
              <a:t>MASSIVE target for hackers</a:t>
            </a:r>
          </a:p>
          <a:p>
            <a:pPr lvl="1"/>
            <a:r>
              <a:rPr lang="en-US" dirty="0">
                <a:hlinkClick r:id="rId3"/>
              </a:rPr>
              <a:t>http://www.underground-book.net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2"/>
            <a:r>
              <a:rPr lang="en-US" dirty="0" smtClean="0"/>
              <a:t>Actually described </a:t>
            </a:r>
            <a:r>
              <a:rPr lang="en-US" dirty="0" err="1" smtClean="0"/>
              <a:t>zardoz</a:t>
            </a:r>
            <a:r>
              <a:rPr lang="en-US" dirty="0" smtClean="0"/>
              <a:t> as “The Holy Grail”</a:t>
            </a:r>
          </a:p>
          <a:p>
            <a:pPr lvl="1"/>
            <a:r>
              <a:rPr lang="en-US" dirty="0" smtClean="0"/>
              <a:t>Archives widely circulated underground, parodied in </a:t>
            </a:r>
            <a:r>
              <a:rPr lang="en-US" dirty="0" err="1" smtClean="0"/>
              <a:t>Phrack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Limited motivation to act if details are private</a:t>
            </a:r>
          </a:p>
          <a:p>
            <a:pPr lvl="1"/>
            <a:r>
              <a:rPr lang="en-US" dirty="0" smtClean="0"/>
              <a:t>“Hey, this is interesting”</a:t>
            </a:r>
          </a:p>
          <a:p>
            <a:pPr lvl="1"/>
            <a:r>
              <a:rPr lang="en-US" dirty="0" smtClean="0"/>
              <a:t>Brittle and ineffective at stated purpose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8559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Disclosure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Eight Legged Groove Machine Security Advisory Service (8LGM) releases first modern advisories in ‘93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www.8lgm.org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Basic format remains unchanged through today</a:t>
            </a:r>
          </a:p>
          <a:p>
            <a:pPr lvl="1"/>
            <a:r>
              <a:rPr lang="en-US" dirty="0" smtClean="0"/>
              <a:t>Affected software and OS’s</a:t>
            </a:r>
          </a:p>
          <a:p>
            <a:pPr lvl="1"/>
            <a:r>
              <a:rPr lang="en-US" dirty="0" smtClean="0"/>
              <a:t>Description of impact</a:t>
            </a:r>
          </a:p>
          <a:p>
            <a:pPr lvl="1"/>
            <a:r>
              <a:rPr lang="en-US" dirty="0" smtClean="0"/>
              <a:t>Fix and workaround information</a:t>
            </a:r>
          </a:p>
          <a:p>
            <a:pPr lvl="1"/>
            <a:r>
              <a:rPr lang="en-US" dirty="0" smtClean="0"/>
              <a:t>Reported to vendor and to the public</a:t>
            </a:r>
          </a:p>
          <a:p>
            <a:pPr lvl="1"/>
            <a:endParaRPr lang="en-US" dirty="0"/>
          </a:p>
          <a:p>
            <a:r>
              <a:rPr lang="en-US" i="1" dirty="0" smtClean="0"/>
              <a:t>Extremely</a:t>
            </a:r>
            <a:r>
              <a:rPr lang="en-US" dirty="0" smtClean="0"/>
              <a:t> controversial at the time</a:t>
            </a:r>
          </a:p>
          <a:p>
            <a:pPr lvl="1"/>
            <a:r>
              <a:rPr lang="en-US" dirty="0" smtClean="0"/>
              <a:t>Trend continued by l0pht and </a:t>
            </a:r>
            <a:r>
              <a:rPr lang="en-US" dirty="0" err="1" smtClean="0"/>
              <a:t>eEye</a:t>
            </a:r>
            <a:r>
              <a:rPr lang="en-US" dirty="0" smtClean="0"/>
              <a:t> throughout the 90s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7648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ide Template">
  <a:themeElements>
    <a:clrScheme name="iSEC Partners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7F"/>
      </a:accent1>
      <a:accent2>
        <a:srgbClr val="C0504D"/>
      </a:accent2>
      <a:accent3>
        <a:srgbClr val="4F81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Jpan" typeface="HGｺﾞｼｯｸM"/>
        <a:font script="Hang" typeface="바탕"/>
        <a:font script="Hans" typeface="黑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Jpan" typeface="HG創英ﾌﾟﾚｾﾞﾝｽEB"/>
        <a:font script="Hang" typeface="맑은 고딕"/>
        <a:font script="Hans" typeface="仿宋_GB2312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20000"/>
                <a:satMod val="300000"/>
              </a:schemeClr>
              <a:schemeClr val="phClr">
                <a:tint val="35000"/>
                <a:satMod val="200000"/>
              </a:schemeClr>
            </a:duotone>
          </a:blip>
          <a:tile tx="0" ty="0" sx="75000" sy="75000" flip="none" algn="ctr"/>
        </a:blipFill>
        <a:blipFill>
          <a:blip xmlns:r="http://schemas.openxmlformats.org/officeDocument/2006/relationships" r:embed="rId1">
            <a:duotone>
              <a:schemeClr val="phClr">
                <a:tint val="20000"/>
                <a:satMod val="180000"/>
              </a:schemeClr>
              <a:schemeClr val="phClr">
                <a:tint val="45000"/>
                <a:satMod val="100000"/>
              </a:schemeClr>
            </a:duotone>
          </a:blip>
          <a:tile tx="0" ty="0" sx="75000" sy="75000" flip="none" algn="ctr"/>
        </a:blipFill>
      </a:fillStyleLst>
      <a:lnStyleLst>
        <a:ln w="9000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fillOverlay blend="mult">
              <a:gradFill rotWithShape="1">
                <a:gsLst>
                  <a:gs pos="0">
                    <a:schemeClr val="phClr">
                      <a:tint val="73000"/>
                      <a:shade val="85000"/>
                      <a:satMod val="108000"/>
                    </a:schemeClr>
                  </a:gs>
                  <a:gs pos="60000">
                    <a:schemeClr val="phClr">
                      <a:tint val="33000"/>
                      <a:satMod val="135000"/>
                    </a:schemeClr>
                  </a:gs>
                  <a:gs pos="100000">
                    <a:schemeClr val="phClr">
                      <a:tint val="20000"/>
                      <a:satMod val="135000"/>
                    </a:schemeClr>
                  </a:gs>
                </a:gsLst>
                <a:lin ang="16200000" scaled="0"/>
              </a:gradFill>
            </a:fillOverlay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fillOverlay blend="mult">
              <a:gradFill rotWithShape="1">
                <a:gsLst>
                  <a:gs pos="0">
                    <a:schemeClr val="phClr">
                      <a:shade val="10000"/>
                      <a:satMod val="150000"/>
                    </a:schemeClr>
                  </a:gs>
                  <a:gs pos="60000">
                    <a:schemeClr val="phClr">
                      <a:shade val="45000"/>
                      <a:satMod val="140000"/>
                    </a:schemeClr>
                  </a:gs>
                  <a:gs pos="100000">
                    <a:schemeClr val="phClr">
                      <a:shade val="95000"/>
                      <a:satMod val="140000"/>
                    </a:schemeClr>
                  </a:gs>
                </a:gsLst>
                <a:lin ang="16200000" scaled="0"/>
              </a:gradFill>
            </a:fillOverlay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fillOverlay blend="mult">
              <a:gradFill rotWithShape="1">
                <a:gsLst>
                  <a:gs pos="0">
                    <a:schemeClr val="phClr">
                      <a:shade val="10000"/>
                      <a:satMod val="150000"/>
                    </a:schemeClr>
                  </a:gs>
                  <a:gs pos="60000">
                    <a:schemeClr val="phClr">
                      <a:shade val="45000"/>
                      <a:satMod val="140000"/>
                    </a:schemeClr>
                  </a:gs>
                  <a:gs pos="100000">
                    <a:schemeClr val="phClr">
                      <a:shade val="95000"/>
                      <a:satMod val="140000"/>
                    </a:schemeClr>
                  </a:gs>
                </a:gsLst>
                <a:lin ang="16200000" scaled="0"/>
              </a:gradFill>
            </a:fillOverlay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75000" sy="75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Template</Template>
  <TotalTime>578</TotalTime>
  <Words>1009</Words>
  <Application>Microsoft Macintosh PowerPoint</Application>
  <PresentationFormat>On-screen Show (4:3)</PresentationFormat>
  <Paragraphs>185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Slide Template</vt:lpstr>
      <vt:lpstr>Vulnerability Disclosure</vt:lpstr>
      <vt:lpstr>Background</vt:lpstr>
      <vt:lpstr>Let’s Talk About Vulnerabilities</vt:lpstr>
      <vt:lpstr>The Vulnerability Industry</vt:lpstr>
      <vt:lpstr>The Vulnerability Underground</vt:lpstr>
      <vt:lpstr>How We Got Here</vt:lpstr>
      <vt:lpstr>The Early Days</vt:lpstr>
      <vt:lpstr>Private Communities Evolved</vt:lpstr>
      <vt:lpstr>Full Disclosure</vt:lpstr>
      <vt:lpstr>PowerPoint Presentation</vt:lpstr>
      <vt:lpstr>Full Disclosure Continues</vt:lpstr>
      <vt:lpstr>Responsible Disclosure</vt:lpstr>
      <vt:lpstr>Current Status</vt:lpstr>
      <vt:lpstr>The Rise of Bug Bounties</vt:lpstr>
      <vt:lpstr>Trends in Disclosure</vt:lpstr>
      <vt:lpstr>My Thoughts</vt:lpstr>
      <vt:lpstr>Ethics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Logistics and Background</dc:title>
  <dc:creator>dguido</dc:creator>
  <cp:lastModifiedBy>Daniel Guido</cp:lastModifiedBy>
  <cp:revision>66</cp:revision>
  <dcterms:created xsi:type="dcterms:W3CDTF">2011-09-05T19:35:51Z</dcterms:created>
  <dcterms:modified xsi:type="dcterms:W3CDTF">2015-01-31T01:34:09Z</dcterms:modified>
</cp:coreProperties>
</file>