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9"/>
    <p:restoredTop sz="96208"/>
  </p:normalViewPr>
  <p:slideViewPr>
    <p:cSldViewPr snapToGrid="0" snapToObjects="1">
      <p:cViewPr varScale="1">
        <p:scale>
          <a:sx n="87" d="100"/>
          <a:sy n="87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8135-E0CA-D644-8CE2-85A388CA2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EMACS:</a:t>
            </a:r>
            <a:br>
              <a:rPr lang="en-US" dirty="0"/>
            </a:br>
            <a:r>
              <a:rPr lang="en-US" dirty="0"/>
              <a:t>The editor for the Modern Programmer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EB084-D03D-9446-96D6-89EFEB2D7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2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836A-92DB-F64C-AA81-57E2247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0744"/>
            <a:ext cx="9905998" cy="1478570"/>
          </a:xfrm>
        </p:spPr>
        <p:txBody>
          <a:bodyPr/>
          <a:lstStyle/>
          <a:p>
            <a:r>
              <a:rPr lang="en-US" dirty="0"/>
              <a:t>Emacs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15CC-D66E-1F4C-AA6D-C45D7716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9314"/>
            <a:ext cx="9905999" cy="4746172"/>
          </a:xfrm>
        </p:spPr>
        <p:txBody>
          <a:bodyPr>
            <a:normAutofit/>
          </a:bodyPr>
          <a:lstStyle/>
          <a:p>
            <a:r>
              <a:rPr lang="en-US" dirty="0"/>
              <a:t>Rectangle Mode</a:t>
            </a:r>
          </a:p>
          <a:p>
            <a:pPr lvl="1"/>
            <a:r>
              <a:rPr lang="en-US" dirty="0"/>
              <a:t>C-x r t: string rectangle (insert text between mark and current cursor location)</a:t>
            </a:r>
          </a:p>
          <a:p>
            <a:pPr lvl="1"/>
            <a:r>
              <a:rPr lang="en-US" dirty="0"/>
              <a:t>C-x r k: kill rectangle</a:t>
            </a:r>
          </a:p>
          <a:p>
            <a:pPr lvl="1"/>
            <a:r>
              <a:rPr lang="en-US" dirty="0"/>
              <a:t>C-x r M-x: copy rectangle as kill</a:t>
            </a:r>
          </a:p>
          <a:p>
            <a:pPr lvl="1"/>
            <a:r>
              <a:rPr lang="en-US" dirty="0"/>
              <a:t>C-x r y: yank rectangle</a:t>
            </a:r>
          </a:p>
          <a:p>
            <a:pPr lvl="1"/>
            <a:r>
              <a:rPr lang="en-US" dirty="0"/>
              <a:t>C-x r N: insert increasing, left-justified numbers</a:t>
            </a:r>
          </a:p>
          <a:p>
            <a:pPr lvl="1"/>
            <a:r>
              <a:rPr lang="en-US" dirty="0"/>
              <a:t>C-x r o: insert blank space and shift text to the right</a:t>
            </a:r>
          </a:p>
          <a:p>
            <a:pPr lvl="1"/>
            <a:r>
              <a:rPr lang="en-US" dirty="0"/>
              <a:t>C-x &lt;SPC&gt;: activate rectangle mark mode (highlights the selected rectangle)</a:t>
            </a:r>
          </a:p>
        </p:txBody>
      </p:sp>
    </p:spTree>
    <p:extLst>
      <p:ext uri="{BB962C8B-B14F-4D97-AF65-F5344CB8AC3E}">
        <p14:creationId xmlns:p14="http://schemas.microsoft.com/office/powerpoint/2010/main" val="257203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836A-92DB-F64C-AA81-57E2247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0744"/>
            <a:ext cx="9905998" cy="1478570"/>
          </a:xfrm>
        </p:spPr>
        <p:txBody>
          <a:bodyPr/>
          <a:lstStyle/>
          <a:p>
            <a:r>
              <a:rPr lang="en-US" dirty="0"/>
              <a:t>Emacs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15CC-D66E-1F4C-AA6D-C45D7716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9314"/>
            <a:ext cx="9905999" cy="4746172"/>
          </a:xfrm>
        </p:spPr>
        <p:txBody>
          <a:bodyPr>
            <a:normAutofit/>
          </a:bodyPr>
          <a:lstStyle/>
          <a:p>
            <a:r>
              <a:rPr lang="en-US" dirty="0"/>
              <a:t>Other useful commands</a:t>
            </a:r>
          </a:p>
          <a:p>
            <a:pPr lvl="1"/>
            <a:r>
              <a:rPr lang="en-US" dirty="0"/>
              <a:t>C _: undo</a:t>
            </a:r>
          </a:p>
          <a:p>
            <a:pPr lvl="2"/>
            <a:r>
              <a:rPr lang="en-US" dirty="0"/>
              <a:t>Hold down Ctrl and hit "_" repeatedly to undo multiple times</a:t>
            </a:r>
          </a:p>
          <a:p>
            <a:pPr lvl="2"/>
            <a:r>
              <a:rPr lang="en-US" dirty="0"/>
              <a:t>You can undo an undo! (It get's confusing)</a:t>
            </a:r>
          </a:p>
          <a:p>
            <a:pPr lvl="1"/>
            <a:r>
              <a:rPr lang="en-US" dirty="0"/>
              <a:t>C-x %: Query replace</a:t>
            </a:r>
          </a:p>
          <a:p>
            <a:pPr lvl="2"/>
            <a:r>
              <a:rPr lang="en-US" dirty="0"/>
              <a:t>Enter query string you want to find</a:t>
            </a:r>
          </a:p>
          <a:p>
            <a:pPr lvl="2"/>
            <a:r>
              <a:rPr lang="en-US" dirty="0"/>
              <a:t>Enter replacement string</a:t>
            </a:r>
          </a:p>
          <a:p>
            <a:pPr lvl="2"/>
            <a:r>
              <a:rPr lang="en-US" dirty="0"/>
              <a:t>Press y or n for each instance of the query string emacs finds</a:t>
            </a:r>
          </a:p>
          <a:p>
            <a:pPr lvl="1"/>
            <a:r>
              <a:rPr lang="en-US" dirty="0"/>
              <a:t>ESC ESC ESC</a:t>
            </a:r>
          </a:p>
          <a:p>
            <a:pPr lvl="2"/>
            <a:r>
              <a:rPr lang="en-US" dirty="0"/>
              <a:t>Quit whatever wild nonsense emacs is trying to do</a:t>
            </a:r>
          </a:p>
          <a:p>
            <a:pPr lvl="2"/>
            <a:r>
              <a:rPr lang="en-US" dirty="0"/>
              <a:t>Also, remove all screen splits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0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836A-92DB-F64C-AA81-57E2247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0744"/>
            <a:ext cx="9905998" cy="1478570"/>
          </a:xfrm>
        </p:spPr>
        <p:txBody>
          <a:bodyPr/>
          <a:lstStyle/>
          <a:p>
            <a:r>
              <a:rPr lang="en-US" dirty="0"/>
              <a:t>Emacs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15CC-D66E-1F4C-AA6D-C45D7716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9314"/>
            <a:ext cx="9905999" cy="4746172"/>
          </a:xfrm>
        </p:spPr>
        <p:txBody>
          <a:bodyPr>
            <a:normAutofit/>
          </a:bodyPr>
          <a:lstStyle/>
          <a:p>
            <a:r>
              <a:rPr lang="en-US" dirty="0"/>
              <a:t>Other useful commands</a:t>
            </a:r>
          </a:p>
          <a:p>
            <a:pPr lvl="1"/>
            <a:r>
              <a:rPr lang="en-US" dirty="0"/>
              <a:t>C-g: break</a:t>
            </a:r>
          </a:p>
          <a:p>
            <a:pPr lvl="2"/>
            <a:r>
              <a:rPr lang="en-US" dirty="0"/>
              <a:t>Sometimes emacs tries to compile python, or tries to load all completions (??) and you have to say "no. just stop"</a:t>
            </a:r>
          </a:p>
          <a:p>
            <a:pPr lvl="1"/>
            <a:r>
              <a:rPr lang="en-US" dirty="0"/>
              <a:t>M-x set-buffer-file-coding-system &lt;ENTER&gt; utf-8-unix &lt;ENTER&gt;:</a:t>
            </a:r>
          </a:p>
          <a:p>
            <a:pPr lvl="2"/>
            <a:r>
              <a:rPr lang="en-US" dirty="0"/>
              <a:t>Change a file with DOS line endings to UNIX line endings</a:t>
            </a:r>
          </a:p>
          <a:p>
            <a:pPr lvl="1"/>
            <a:r>
              <a:rPr lang="en-US" dirty="0"/>
              <a:t>C-q &lt;SOMETHING ELSE&gt;: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: C-q ;</a:t>
            </a:r>
          </a:p>
          <a:p>
            <a:pPr lvl="2"/>
            <a:r>
              <a:rPr lang="en-US" dirty="0"/>
              <a:t>Insert &lt;SOMETHING ELSE&gt; without "</a:t>
            </a:r>
            <a:r>
              <a:rPr lang="en-US" dirty="0" err="1"/>
              <a:t>emacsing</a:t>
            </a:r>
            <a:r>
              <a:rPr lang="en-US" dirty="0"/>
              <a:t> the fuck out of it"*</a:t>
            </a:r>
          </a:p>
          <a:p>
            <a:pPr lvl="3"/>
            <a:r>
              <a:rPr lang="en-US" dirty="0"/>
              <a:t>(lets you avoid emacs' automatic indentation)</a:t>
            </a:r>
          </a:p>
          <a:p>
            <a:pPr lvl="3"/>
            <a:r>
              <a:rPr lang="en-US" dirty="0"/>
              <a:t>*Credit: Professor Matt O'Meara</a:t>
            </a:r>
          </a:p>
        </p:txBody>
      </p:sp>
    </p:spTree>
    <p:extLst>
      <p:ext uri="{BB962C8B-B14F-4D97-AF65-F5344CB8AC3E}">
        <p14:creationId xmlns:p14="http://schemas.microsoft.com/office/powerpoint/2010/main" val="203511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AC21-3345-C44E-AFB1-71692184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A3FA0-3E87-2543-AD4E-1502C828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It's everywhere</a:t>
            </a:r>
          </a:p>
          <a:p>
            <a:pPr lvl="1"/>
            <a:r>
              <a:rPr lang="en-US" dirty="0"/>
              <a:t>It's </a:t>
            </a:r>
            <a:r>
              <a:rPr lang="en-US" dirty="0" err="1"/>
              <a:t>poooowerful</a:t>
            </a:r>
            <a:endParaRPr lang="en-US" dirty="0"/>
          </a:p>
          <a:p>
            <a:pPr lvl="1"/>
            <a:r>
              <a:rPr lang="en-US" dirty="0"/>
              <a:t>It's everywhere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Learning curve is steep</a:t>
            </a:r>
          </a:p>
        </p:txBody>
      </p:sp>
    </p:spTree>
    <p:extLst>
      <p:ext uri="{BB962C8B-B14F-4D97-AF65-F5344CB8AC3E}">
        <p14:creationId xmlns:p14="http://schemas.microsoft.com/office/powerpoint/2010/main" val="41358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85A7-60CC-9341-910C-37464127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8C4C-033E-EE41-8D6E-3C446B8D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emacs commands</a:t>
            </a:r>
          </a:p>
          <a:p>
            <a:r>
              <a:rPr lang="en-US" dirty="0"/>
              <a:t>Get you comfortable with emacs command notation</a:t>
            </a:r>
          </a:p>
          <a:p>
            <a:r>
              <a:rPr lang="en-US" dirty="0"/>
              <a:t>Get you practicing with emacs</a:t>
            </a:r>
          </a:p>
          <a:p>
            <a:r>
              <a:rPr lang="en-US" dirty="0"/>
              <a:t>Get you using my emacs settings</a:t>
            </a:r>
          </a:p>
        </p:txBody>
      </p:sp>
    </p:spTree>
    <p:extLst>
      <p:ext uri="{BB962C8B-B14F-4D97-AF65-F5344CB8AC3E}">
        <p14:creationId xmlns:p14="http://schemas.microsoft.com/office/powerpoint/2010/main" val="226057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836A-92DB-F64C-AA81-57E2247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0744"/>
            <a:ext cx="9905998" cy="1478570"/>
          </a:xfrm>
        </p:spPr>
        <p:txBody>
          <a:bodyPr/>
          <a:lstStyle/>
          <a:p>
            <a:r>
              <a:rPr lang="en-US" dirty="0"/>
              <a:t>Emacs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15CC-D66E-1F4C-AA6D-C45D7716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9314"/>
            <a:ext cx="9905999" cy="4746172"/>
          </a:xfrm>
        </p:spPr>
        <p:txBody>
          <a:bodyPr>
            <a:normAutofit/>
          </a:bodyPr>
          <a:lstStyle/>
          <a:p>
            <a:r>
              <a:rPr lang="en-US" dirty="0"/>
              <a:t>Syntax:</a:t>
            </a:r>
          </a:p>
          <a:p>
            <a:pPr lvl="1"/>
            <a:r>
              <a:rPr lang="en-US" dirty="0"/>
              <a:t>C-x:   press the control key and the x key at the same time and then let go</a:t>
            </a:r>
          </a:p>
          <a:p>
            <a:pPr lvl="1"/>
            <a:r>
              <a:rPr lang="en-US" dirty="0"/>
              <a:t>M-x:   press the escape key and then let go, then press the x key and then let go</a:t>
            </a:r>
          </a:p>
          <a:p>
            <a:pPr lvl="1"/>
            <a:r>
              <a:rPr lang="en-US" dirty="0"/>
              <a:t>E.g.</a:t>
            </a:r>
          </a:p>
          <a:p>
            <a:pPr lvl="2"/>
            <a:r>
              <a:rPr lang="en-US" dirty="0"/>
              <a:t>C-x C-s</a:t>
            </a:r>
          </a:p>
          <a:p>
            <a:pPr lvl="3"/>
            <a:r>
              <a:rPr lang="en-US" dirty="0"/>
              <a:t>First hit ctrl and x then let go</a:t>
            </a:r>
          </a:p>
          <a:p>
            <a:pPr lvl="3"/>
            <a:r>
              <a:rPr lang="en-US" dirty="0"/>
              <a:t>Then hit ctrl and s then let go</a:t>
            </a:r>
          </a:p>
          <a:p>
            <a:pPr lvl="2"/>
            <a:r>
              <a:rPr lang="en-US" dirty="0"/>
              <a:t>C-u M-x shell</a:t>
            </a:r>
          </a:p>
          <a:p>
            <a:pPr lvl="3"/>
            <a:r>
              <a:rPr lang="en-US" dirty="0"/>
              <a:t>First hit ctrl and u then let go</a:t>
            </a:r>
          </a:p>
          <a:p>
            <a:pPr lvl="3"/>
            <a:r>
              <a:rPr lang="en-US" dirty="0"/>
              <a:t>Then hit escape and let go and then x and let go</a:t>
            </a:r>
          </a:p>
          <a:p>
            <a:pPr lvl="3"/>
            <a:r>
              <a:rPr lang="en-US" dirty="0"/>
              <a:t>Then type the word "shell" and hit enter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0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836A-92DB-F64C-AA81-57E2247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0744"/>
            <a:ext cx="9905998" cy="1478570"/>
          </a:xfrm>
        </p:spPr>
        <p:txBody>
          <a:bodyPr/>
          <a:lstStyle/>
          <a:p>
            <a:r>
              <a:rPr lang="en-US" dirty="0"/>
              <a:t>Emacs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15CC-D66E-1F4C-AA6D-C45D7716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9314"/>
            <a:ext cx="9905999" cy="47461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Starters</a:t>
            </a:r>
          </a:p>
          <a:p>
            <a:pPr lvl="1"/>
            <a:r>
              <a:rPr lang="en-US" dirty="0"/>
              <a:t>C-x C-c: quit emacs</a:t>
            </a:r>
          </a:p>
          <a:p>
            <a:pPr lvl="1"/>
            <a:r>
              <a:rPr lang="en-US" dirty="0"/>
              <a:t>C-x C-s: save</a:t>
            </a:r>
          </a:p>
          <a:p>
            <a:pPr lvl="1"/>
            <a:r>
              <a:rPr lang="en-US" dirty="0"/>
              <a:t>C-s &lt;text&gt;: search forward for the given text</a:t>
            </a:r>
          </a:p>
          <a:p>
            <a:pPr lvl="1"/>
            <a:r>
              <a:rPr lang="en-US" dirty="0"/>
              <a:t>C-r &lt;text&gt;: search backwards for the given text</a:t>
            </a:r>
          </a:p>
          <a:p>
            <a:pPr lvl="1"/>
            <a:r>
              <a:rPr lang="en-US" dirty="0"/>
              <a:t>C-k: Kill to the end of line (cut)</a:t>
            </a:r>
          </a:p>
          <a:p>
            <a:pPr lvl="1"/>
            <a:r>
              <a:rPr lang="en-US" dirty="0"/>
              <a:t>C-y: Yank (paste)</a:t>
            </a:r>
          </a:p>
          <a:p>
            <a:pPr lvl="1"/>
            <a:r>
              <a:rPr lang="en-US" dirty="0"/>
              <a:t>C-a: Move the cursor to the beginning of the line</a:t>
            </a:r>
          </a:p>
          <a:p>
            <a:pPr lvl="1"/>
            <a:r>
              <a:rPr lang="en-US" dirty="0"/>
              <a:t>C-e: Move the cursor to the end of the line</a:t>
            </a:r>
          </a:p>
          <a:p>
            <a:pPr lvl="1"/>
            <a:r>
              <a:rPr lang="en-US" dirty="0"/>
              <a:t>M-f: Move the cursor forward one word</a:t>
            </a:r>
          </a:p>
          <a:p>
            <a:pPr lvl="1"/>
            <a:r>
              <a:rPr lang="en-US" dirty="0"/>
              <a:t>M-b: Move the cursor backwards one word</a:t>
            </a:r>
          </a:p>
          <a:p>
            <a:pPr lvl="1"/>
            <a:r>
              <a:rPr lang="en-US" dirty="0"/>
              <a:t>M-&lt;BKSPC&gt;: Delete the previous word</a:t>
            </a:r>
          </a:p>
          <a:p>
            <a:pPr lvl="1"/>
            <a:r>
              <a:rPr lang="en-US" dirty="0"/>
              <a:t>C-l: (l == the letter before m) </a:t>
            </a:r>
            <a:r>
              <a:rPr lang="en-US" dirty="0" err="1"/>
              <a:t>recenter</a:t>
            </a:r>
            <a:r>
              <a:rPr lang="en-US" dirty="0"/>
              <a:t> the screen on the current line</a:t>
            </a:r>
          </a:p>
          <a:p>
            <a:r>
              <a:rPr lang="en-US" dirty="0"/>
              <a:t>Emacs is everywhere</a:t>
            </a:r>
          </a:p>
        </p:txBody>
      </p:sp>
    </p:spTree>
    <p:extLst>
      <p:ext uri="{BB962C8B-B14F-4D97-AF65-F5344CB8AC3E}">
        <p14:creationId xmlns:p14="http://schemas.microsoft.com/office/powerpoint/2010/main" val="353922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836A-92DB-F64C-AA81-57E2247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0744"/>
            <a:ext cx="9905998" cy="1478570"/>
          </a:xfrm>
        </p:spPr>
        <p:txBody>
          <a:bodyPr/>
          <a:lstStyle/>
          <a:p>
            <a:r>
              <a:rPr lang="en-US" dirty="0"/>
              <a:t>Emacs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15CC-D66E-1F4C-AA6D-C45D7716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9314"/>
            <a:ext cx="9905999" cy="47461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More</a:t>
            </a:r>
          </a:p>
          <a:p>
            <a:pPr lvl="1"/>
            <a:r>
              <a:rPr lang="en-US" dirty="0"/>
              <a:t>M-&lt;: move to the beginning of the file</a:t>
            </a:r>
          </a:p>
          <a:p>
            <a:pPr lvl="1"/>
            <a:r>
              <a:rPr lang="en-US" dirty="0"/>
              <a:t>M-&gt;: move to the end of the file</a:t>
            </a:r>
          </a:p>
          <a:p>
            <a:pPr lvl="1"/>
            <a:r>
              <a:rPr lang="en-US" dirty="0"/>
              <a:t>C-x C-f: Open a file</a:t>
            </a:r>
          </a:p>
          <a:p>
            <a:pPr lvl="1"/>
            <a:r>
              <a:rPr lang="en-US" dirty="0"/>
              <a:t>C-x b: switch to a different buffer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A buffer is the file you're editing before it gets written to disk</a:t>
            </a:r>
          </a:p>
          <a:p>
            <a:pPr lvl="2"/>
            <a:r>
              <a:rPr lang="en-US" dirty="0"/>
              <a:t>The file is on the disk</a:t>
            </a:r>
          </a:p>
          <a:p>
            <a:pPr lvl="2"/>
            <a:r>
              <a:rPr lang="en-US" dirty="0"/>
              <a:t>The buffer is the copy of that file's contents loaded into memory</a:t>
            </a:r>
          </a:p>
          <a:p>
            <a:r>
              <a:rPr lang="en-US" dirty="0"/>
              <a:t>More</a:t>
            </a:r>
          </a:p>
          <a:p>
            <a:pPr lvl="1"/>
            <a:r>
              <a:rPr lang="en-US" dirty="0"/>
              <a:t>C-x C-b: list all open buffers</a:t>
            </a:r>
          </a:p>
          <a:p>
            <a:pPr lvl="1"/>
            <a:r>
              <a:rPr lang="en-US" dirty="0"/>
              <a:t>C-k: kill the current buffer</a:t>
            </a:r>
          </a:p>
        </p:txBody>
      </p:sp>
    </p:spTree>
    <p:extLst>
      <p:ext uri="{BB962C8B-B14F-4D97-AF65-F5344CB8AC3E}">
        <p14:creationId xmlns:p14="http://schemas.microsoft.com/office/powerpoint/2010/main" val="158960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836A-92DB-F64C-AA81-57E2247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0744"/>
            <a:ext cx="9905998" cy="1478570"/>
          </a:xfrm>
        </p:spPr>
        <p:txBody>
          <a:bodyPr/>
          <a:lstStyle/>
          <a:p>
            <a:r>
              <a:rPr lang="en-US" dirty="0"/>
              <a:t>Emacs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15CC-D66E-1F4C-AA6D-C45D7716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9314"/>
            <a:ext cx="9905999" cy="4746172"/>
          </a:xfrm>
        </p:spPr>
        <p:txBody>
          <a:bodyPr>
            <a:normAutofit/>
          </a:bodyPr>
          <a:lstStyle/>
          <a:p>
            <a:r>
              <a:rPr lang="en-US" dirty="0"/>
              <a:t>Advanced copy and paste</a:t>
            </a:r>
          </a:p>
          <a:p>
            <a:pPr lvl="1"/>
            <a:r>
              <a:rPr lang="en-US" dirty="0"/>
              <a:t>C-k C-k C-k … C-k: kill a whole bunch of lines; you can paste them all with a single C-y</a:t>
            </a:r>
          </a:p>
          <a:p>
            <a:pPr lvl="1"/>
            <a:r>
              <a:rPr lang="en-US" dirty="0"/>
              <a:t>C-&lt;SPC&gt;: set a mark</a:t>
            </a:r>
          </a:p>
          <a:p>
            <a:pPr lvl="1"/>
            <a:r>
              <a:rPr lang="en-US" dirty="0"/>
              <a:t>C-w: kill region</a:t>
            </a:r>
          </a:p>
          <a:p>
            <a:pPr lvl="1"/>
            <a:r>
              <a:rPr lang="en-US" dirty="0"/>
              <a:t>M-x: copy region</a:t>
            </a:r>
          </a:p>
          <a:p>
            <a:pPr lvl="1"/>
            <a:r>
              <a:rPr lang="en-US" dirty="0"/>
              <a:t>C-y M-y M-y … M-y: cycle through your </a:t>
            </a:r>
            <a:r>
              <a:rPr lang="en-US" i="1" dirty="0"/>
              <a:t>kill ring </a:t>
            </a:r>
            <a:r>
              <a:rPr lang="en-US" dirty="0"/>
              <a:t>while pasting text</a:t>
            </a:r>
          </a:p>
          <a:p>
            <a:pPr lvl="1"/>
            <a:r>
              <a:rPr lang="en-US" dirty="0"/>
              <a:t>C-u C-&lt;SPC&gt;: move cursor to the mark and set the last mark as the current mark</a:t>
            </a:r>
          </a:p>
          <a:p>
            <a:pPr lvl="2"/>
            <a:r>
              <a:rPr lang="en-US" dirty="0"/>
              <a:t>Note: when you yank text, a mark is set at the beginning of the yanked text so you can return there easily afterwards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1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836A-92DB-F64C-AA81-57E2247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0744"/>
            <a:ext cx="9905998" cy="1478570"/>
          </a:xfrm>
        </p:spPr>
        <p:txBody>
          <a:bodyPr/>
          <a:lstStyle/>
          <a:p>
            <a:r>
              <a:rPr lang="en-US" dirty="0"/>
              <a:t>Emacs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15CC-D66E-1F4C-AA6D-C45D7716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9314"/>
            <a:ext cx="9905999" cy="4746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Screen manipulation</a:t>
            </a:r>
          </a:p>
          <a:p>
            <a:pPr lvl="1"/>
            <a:r>
              <a:rPr lang="en-US" dirty="0"/>
              <a:t>C-x 2: split the current frame horizontally</a:t>
            </a:r>
          </a:p>
          <a:p>
            <a:pPr lvl="1"/>
            <a:r>
              <a:rPr lang="en-US" dirty="0"/>
              <a:t>C-x 3: split the current frame vertically</a:t>
            </a:r>
          </a:p>
          <a:p>
            <a:pPr lvl="1"/>
            <a:r>
              <a:rPr lang="en-US" dirty="0"/>
              <a:t>C-x 0: close the current frame</a:t>
            </a:r>
          </a:p>
          <a:p>
            <a:pPr lvl="1"/>
            <a:r>
              <a:rPr lang="en-US" dirty="0"/>
              <a:t>C-x o: switch to the next frame (the "other" frame?)</a:t>
            </a:r>
          </a:p>
          <a:p>
            <a:pPr lvl="1"/>
            <a:r>
              <a:rPr lang="en-US" dirty="0"/>
              <a:t>C-x +: make frame sizes even </a:t>
            </a:r>
          </a:p>
          <a:p>
            <a:r>
              <a:rPr lang="en-US" dirty="0"/>
              <a:t>Custom navigation code: switch to frame with indicated direction</a:t>
            </a:r>
          </a:p>
          <a:p>
            <a:pPr lvl="1"/>
            <a:r>
              <a:rPr lang="en-US" dirty="0"/>
              <a:t>C-x ←</a:t>
            </a:r>
          </a:p>
          <a:p>
            <a:pPr lvl="1"/>
            <a:r>
              <a:rPr lang="en-US" dirty="0"/>
              <a:t>C-x →</a:t>
            </a:r>
          </a:p>
          <a:p>
            <a:pPr lvl="1"/>
            <a:r>
              <a:rPr lang="en-US" dirty="0"/>
              <a:t>C-x ↓</a:t>
            </a:r>
          </a:p>
          <a:p>
            <a:pPr lvl="1"/>
            <a:r>
              <a:rPr lang="en-US" dirty="0"/>
              <a:t>C-x ↑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3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836A-92DB-F64C-AA81-57E2247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0744"/>
            <a:ext cx="9905998" cy="1478570"/>
          </a:xfrm>
        </p:spPr>
        <p:txBody>
          <a:bodyPr/>
          <a:lstStyle/>
          <a:p>
            <a:r>
              <a:rPr lang="en-US" dirty="0"/>
              <a:t>Emacs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15CC-D66E-1F4C-AA6D-C45D7716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9314"/>
            <a:ext cx="9905999" cy="4746172"/>
          </a:xfrm>
        </p:spPr>
        <p:txBody>
          <a:bodyPr>
            <a:normAutofit/>
          </a:bodyPr>
          <a:lstStyle/>
          <a:p>
            <a:r>
              <a:rPr lang="en-US" dirty="0"/>
              <a:t>Shell</a:t>
            </a:r>
          </a:p>
          <a:p>
            <a:pPr lvl="1"/>
            <a:r>
              <a:rPr lang="en-US" dirty="0"/>
              <a:t>M-x shell: create a shell</a:t>
            </a:r>
          </a:p>
          <a:p>
            <a:pPr lvl="1"/>
            <a:r>
              <a:rPr lang="en-US" dirty="0"/>
              <a:t>C-u M-x shell: create a shell after the first shell</a:t>
            </a:r>
          </a:p>
          <a:p>
            <a:pPr lvl="1"/>
            <a:r>
              <a:rPr lang="en-US" dirty="0"/>
              <a:t>M-p: display the previous command</a:t>
            </a:r>
          </a:p>
          <a:p>
            <a:pPr lvl="1"/>
            <a:r>
              <a:rPr lang="en-US" dirty="0"/>
              <a:t>M-n: display the next command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8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5405</TotalTime>
  <Words>777</Words>
  <Application>Microsoft Macintosh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EMACS: The editor for the Modern Programmer</vt:lpstr>
      <vt:lpstr>Emacs</vt:lpstr>
      <vt:lpstr>This lecture</vt:lpstr>
      <vt:lpstr>Emacs Commands</vt:lpstr>
      <vt:lpstr>Emacs Commands</vt:lpstr>
      <vt:lpstr>Emacs Commands</vt:lpstr>
      <vt:lpstr>Emacs Commands</vt:lpstr>
      <vt:lpstr>Emacs Commands</vt:lpstr>
      <vt:lpstr>Emacs Commands</vt:lpstr>
      <vt:lpstr>Emacs Commands</vt:lpstr>
      <vt:lpstr>Emacs Commands</vt:lpstr>
      <vt:lpstr>Emacs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EMACS: The editor for the Modern Programmer</dc:title>
  <dc:creator>Leaver-Fay, Andrew</dc:creator>
  <cp:lastModifiedBy>Leaver-Fay, Andrew</cp:lastModifiedBy>
  <cp:revision>29</cp:revision>
  <dcterms:created xsi:type="dcterms:W3CDTF">2020-05-29T18:57:10Z</dcterms:created>
  <dcterms:modified xsi:type="dcterms:W3CDTF">2020-06-02T13:02:22Z</dcterms:modified>
</cp:coreProperties>
</file>