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57" r:id="rId4"/>
    <p:sldId id="260" r:id="rId5"/>
    <p:sldId id="258" r:id="rId6"/>
    <p:sldId id="280" r:id="rId7"/>
    <p:sldId id="261" r:id="rId8"/>
    <p:sldId id="259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2" r:id="rId21"/>
    <p:sldId id="273" r:id="rId22"/>
    <p:sldId id="274" r:id="rId23"/>
    <p:sldId id="275" r:id="rId24"/>
    <p:sldId id="282" r:id="rId25"/>
    <p:sldId id="278" r:id="rId26"/>
    <p:sldId id="286" r:id="rId27"/>
    <p:sldId id="276" r:id="rId28"/>
    <p:sldId id="277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/>
    <p:restoredTop sz="94593"/>
  </p:normalViewPr>
  <p:slideViewPr>
    <p:cSldViewPr snapToGrid="0" snapToObjects="1" showGuides="1">
      <p:cViewPr varScale="1">
        <p:scale>
          <a:sx n="116" d="100"/>
          <a:sy n="116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0B34-888C-C146-8368-7816EAF08A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DEBC6-3F18-EE4F-A6AD-818783B5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9A21-EEEB-7E43-A5C2-CE6B0651365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A9C867A-2AB4-BB4F-8A1F-F30A8D9864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ttacommons.org/demos/latest/tutorials/Constraints_Tutorial/Constraints" TargetMode="External"/><Relationship Id="rId2" Type="http://schemas.openxmlformats.org/officeDocument/2006/relationships/hyperlink" Target="https://www.rosettacommons.org/docs/latest/rosetta_basics/file_types/constraint-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emlin2.bakerlab.org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US" dirty="0"/>
              <a:t>Shourya S. Roy Burman</a:t>
            </a:r>
          </a:p>
        </p:txBody>
      </p:sp>
    </p:spTree>
    <p:extLst>
      <p:ext uri="{BB962C8B-B14F-4D97-AF65-F5344CB8AC3E}">
        <p14:creationId xmlns:p14="http://schemas.microsoft.com/office/powerpoint/2010/main" val="164288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44" y="3798970"/>
            <a:ext cx="3678356" cy="2806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Dihedral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Can be used to constrain a dihedral angle between four atoms; they need not be bonded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the dihedral angle is violated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dihedral_constraint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Dihedral N 50 CA 50 C 50 N 51 Constraint_Func1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Dihedral C 54 N 55 CA 55 C 55 Constraint_Func2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NamedAtomPair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NamedAngle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Similar to </a:t>
            </a:r>
            <a:r>
              <a:rPr lang="en-US" i="1" dirty="0" err="1"/>
              <a:t>AtomPair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Angle</a:t>
            </a:r>
            <a:r>
              <a:rPr lang="en-US" dirty="0"/>
              <a:t>, but useful if atom numbers change during the protocol; computationally more expensive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CoordinateConstraint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Used to constrain an atom to a specified XYZ coordinate;</a:t>
            </a:r>
          </a:p>
          <a:p>
            <a:pPr marL="0" indent="0">
              <a:buNone/>
            </a:pPr>
            <a:r>
              <a:rPr lang="en-US" dirty="0"/>
              <a:t>requires a fixed anchor point to serve as a reference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AmbiguousNMRDistance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Similar to </a:t>
            </a:r>
            <a:r>
              <a:rPr lang="en-US" i="1" dirty="0" err="1"/>
              <a:t>AtomPair</a:t>
            </a:r>
            <a:r>
              <a:rPr lang="en-US" dirty="0"/>
              <a:t>, but ambiguous hydrogens are automatically detected for select atom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6505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HARMONIC</a:t>
                </a:r>
              </a:p>
              <a:p>
                <a:pPr marL="0" indent="0">
                  <a:buNone/>
                </a:pP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l-GR" i="1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useful to ensure value stays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2.85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FLAT HARMONIC</a:t>
                </a:r>
              </a:p>
              <a:p>
                <a:pPr marL="0" indent="0">
                  <a:buNone/>
                </a:pPr>
                <a:r>
                  <a:rPr lang="en-US" dirty="0"/>
                  <a:t>Like harmonic, but 0 at ± tolerance,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  <a:r>
                  <a:rPr lang="en-US" dirty="0"/>
                  <a:t>; both side of the parabola shifted by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b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</a:b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FLAT_HARMONIC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2.85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0.65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65054" cy="4351338"/>
              </a:xfrm>
              <a:blipFill rotWithShape="0">
                <a:blip r:embed="rId2"/>
                <a:stretch>
                  <a:fillRect l="-1432" t="-3641" r="-875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5" y="1690688"/>
            <a:ext cx="3048843" cy="2286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58" y="411225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9417"/>
                <a:ext cx="8216423" cy="2457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i="1" dirty="0"/>
                  <a:t>SIGMOID</a:t>
                </a:r>
              </a:p>
              <a:p>
                <a:pPr marL="0" indent="0">
                  <a:buNone/>
                </a:pP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−0.5</m:t>
                    </m:r>
                  </m:oMath>
                </a14:m>
                <a:r>
                  <a:rPr lang="en-US" dirty="0"/>
                  <a:t>; encourages the </a:t>
                </a:r>
                <a:br>
                  <a:rPr lang="en-US" dirty="0"/>
                </a:br>
                <a:r>
                  <a:rPr lang="en-US" dirty="0"/>
                  <a:t>value to drop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to discourage change sign </a:t>
                </a:r>
                <a:br>
                  <a:rPr lang="en-US" dirty="0"/>
                </a:b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b="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SIGMOID </a:t>
                </a:r>
                <a:r>
                  <a:rPr lang="hr-HR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3.5</a:t>
                </a:r>
                <a:r>
                  <a:rPr lang="hr-HR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hr-HR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2.0</a:t>
                </a:r>
                <a:endParaRPr lang="en-US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9417"/>
                <a:ext cx="8216423" cy="2457903"/>
              </a:xfrm>
              <a:blipFill rotWithShape="0">
                <a:blip r:embed="rId2"/>
                <a:stretch>
                  <a:fillRect l="-1484" t="-3970" r="-1113" b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5" y="1690688"/>
            <a:ext cx="3048842" cy="2286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198" y="3873453"/>
                <a:ext cx="9893970" cy="235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i="1" dirty="0"/>
              </a:p>
              <a:p>
                <a:pPr marL="0" indent="0">
                  <a:buFont typeface="Arial"/>
                  <a:buNone/>
                </a:pPr>
                <a:r>
                  <a:rPr lang="en-US" i="1" dirty="0"/>
                  <a:t>CIRCULAR HARMONIC</a:t>
                </a:r>
              </a:p>
              <a:p>
                <a:pPr marL="0" indent="0">
                  <a:buNone/>
                </a:pPr>
                <a:r>
                  <a:rPr lang="en-US" dirty="0"/>
                  <a:t>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𝑤𝑟𝑎𝑝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𝑎𝑛𝑔𝑙𝑒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l-GR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l-GR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considers the periodicity of angles;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radians.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CIRCULARHARMONIC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0.5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  <a:endParaRPr lang="en-US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873453"/>
                <a:ext cx="9893970" cy="2359938"/>
              </a:xfrm>
              <a:prstGeom prst="rect">
                <a:avLst/>
              </a:prstGeom>
              <a:blipFill rotWithShape="0">
                <a:blip r:embed="rId4"/>
                <a:stretch>
                  <a:fillRect l="-1047" b="-3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67738" cy="47582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LINEAR PENALTY</a:t>
                </a:r>
              </a:p>
              <a:p>
                <a:pPr marL="0" indent="0">
                  <a:buNone/>
                </a:pPr>
                <a:r>
                  <a:rPr lang="en-US" dirty="0"/>
                  <a:t>Used to add a linear term in a fixed region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BOUNDED</a:t>
                </a:r>
              </a:p>
              <a:p>
                <a:pPr marL="0" indent="0">
                  <a:buNone/>
                </a:pPr>
                <a:r>
                  <a:rPr lang="en-US" dirty="0"/>
                  <a:t>Similar to flat harmonic, but instead of quadratic increase, function increases linearly beyond an upper bound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GAUSSIANFUNC &amp; SOGFUNC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𝑔𝑎𝑢𝑠𝑠𝑖𝑎𝑛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charset="0"/>
                      </a:rPr>
                      <m:t>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𝑔𝑎𝑢𝑠𝑠𝑖𝑎𝑛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Specialized Angles Functions</a:t>
                </a:r>
              </a:p>
              <a:p>
                <a:pPr marL="0" indent="0">
                  <a:buNone/>
                </a:pPr>
                <a:r>
                  <a:rPr lang="en-US" dirty="0"/>
                  <a:t>Variants of many functions that wrap angles to give meaningful values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67738" cy="4758238"/>
              </a:xfrm>
              <a:blipFill>
                <a:blip r:embed="rId2"/>
                <a:stretch>
                  <a:fillRect l="-840" t="-2660"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4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constraint types and function types together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1" y="1758881"/>
            <a:ext cx="5884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5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a better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43 N 50 FLAT_HARMONIC 2.85 1.0 0.65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45 O 48 FLAT_HARMONIC 2.85 1.0 0.65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45 N 48 FLAT_HARMONIC 2.85 1.0 0.65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Or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43 N 50 SIGMOID 3.5 2.0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45 O 48 SIGMOID 3.5 2.0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45 N 48 SIGMOID 3.5 2.0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Boolean-type logic with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Ambiguous Constraint</a:t>
            </a:r>
          </a:p>
          <a:p>
            <a:pPr marL="0" indent="0">
              <a:buNone/>
            </a:pPr>
            <a:r>
              <a:rPr lang="en-US" dirty="0"/>
              <a:t>Behave like the constraints are connected by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output is equal to the lowest value of the individual constraints</a:t>
            </a:r>
          </a:p>
          <a:p>
            <a:pPr marL="0" indent="0">
              <a:buNone/>
            </a:pP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AmbiguousConstraint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O 43 N 50 FLAT_HARMONIC 2.85 1.0 0.65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N 45 O 48 FLAT_HARMONIC 2.85 1.0 0.65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O 45 N 48 FLAT_HARMONIC 2.85 1.0 0.65]]</a:t>
            </a:r>
            <a:br>
              <a:rPr lang="en-US" dirty="0"/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/>
              <a:t>Special case</a:t>
            </a:r>
            <a:r>
              <a:rPr lang="en-US" sz="2600" dirty="0"/>
              <a:t>: </a:t>
            </a:r>
            <a:r>
              <a:rPr lang="en-US" sz="2600" i="1" dirty="0"/>
              <a:t>Site Constraint</a:t>
            </a:r>
          </a:p>
          <a:p>
            <a:pPr marL="0" indent="0">
              <a:buNone/>
            </a:pP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SiteConstraint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43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SIGMOID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7.0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2.0</a:t>
            </a:r>
          </a:p>
          <a:p>
            <a:pPr marL="0" indent="0">
              <a:buNone/>
            </a:pPr>
            <a:r>
              <a:rPr lang="en-US" sz="2400" dirty="0"/>
              <a:t>This says the </a:t>
            </a:r>
            <a:r>
              <a:rPr lang="en-US" sz="2400" dirty="0">
                <a:solidFill>
                  <a:schemeClr val="accent6"/>
                </a:solidFill>
              </a:rPr>
              <a:t>C</a:t>
            </a:r>
            <a:r>
              <a:rPr lang="el-GR" sz="2400" baseline="-25000" dirty="0">
                <a:solidFill>
                  <a:schemeClr val="accent6"/>
                </a:solidFill>
              </a:rPr>
              <a:t>β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of residue 43 has to be within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7.0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Å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/>
              <a:t>of C</a:t>
            </a:r>
            <a:r>
              <a:rPr lang="el-GR" sz="2400" baseline="-25000" dirty="0"/>
              <a:t>α</a:t>
            </a:r>
            <a:r>
              <a:rPr lang="en-US" sz="2400" dirty="0"/>
              <a:t> of any residue of chain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13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nested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Multi-Constraint</a:t>
            </a:r>
          </a:p>
          <a:p>
            <a:pPr marL="0" indent="0">
              <a:buNone/>
            </a:pPr>
            <a:r>
              <a:rPr lang="en-US" dirty="0"/>
              <a:t>Behave like the constraints are connected by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output is equal to the sum of the individual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K of N Constraint</a:t>
            </a:r>
          </a:p>
          <a:p>
            <a:pPr marL="0" indent="0">
              <a:buNone/>
            </a:pPr>
            <a:r>
              <a:rPr lang="en-US" dirty="0"/>
              <a:t>Output is equal to the sum of the k lowest constraints</a:t>
            </a:r>
          </a:p>
        </p:txBody>
      </p:sp>
    </p:spTree>
    <p:extLst>
      <p:ext uri="{BB962C8B-B14F-4D97-AF65-F5344CB8AC3E}">
        <p14:creationId xmlns:p14="http://schemas.microsoft.com/office/powerpoint/2010/main" val="196372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way to use constraints is by reading a constraints file.</a:t>
            </a:r>
          </a:p>
          <a:p>
            <a:pPr marL="0" indent="0">
              <a:buNone/>
            </a:pPr>
            <a:r>
              <a:rPr lang="en-US" dirty="0"/>
              <a:t>Say the 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/>
              <a:t>contained the three constraints that we previously listed, then read them in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pyrosetta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constraints:cst_fa_file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6957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Modulating constraint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What is the weight of all constraints? (default = 1.0)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weight multiplied with the constraints can also similarly be read in: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pyrosetta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constraints:cst_fa_file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constraints:cst_fa_weight</a:t>
            </a:r>
            <a:r>
              <a:rPr lang="en-US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2.0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constraints onto score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Rosetta modules will automatically add the constraints to the score function. (Be sure to check them though.)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custom protocols, the terms will have to be manually added onto the score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pyrosetta.rosetta.core.scoring.constraints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get_fa_scorefxn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add_fa_constraints_from_cmdline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pose,sfxn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Courier New" charset="0"/>
                <a:cs typeface="Courier New" charset="0"/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11914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constraints within 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create constraints on the go, we use constraint generators.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rosetta.protocols.constraint_generator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AtomPairConstraintGenerator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apcg.set_residue_selector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residue_selector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apcg.set_max_distance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(5.0)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AddConstraints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add_csts.add_generator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add_csts.apply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(pose)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Helvetica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Courier New" charset="0"/>
                <a:cs typeface="Courier New" charset="0"/>
              </a:rPr>
              <a:t>Demo 2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structures from external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8399"/>
            <a:ext cx="10515600" cy="4168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prepare structure for Rosetta protocols, relaxing the structure with the native score function is recommended. To avoid disrupting the existing backbone, use: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relax:constrain_relax_to_start_coords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/>
              <a:t>Adds coordinate constraints to backbone heavy atoms based on starting structure,</a:t>
            </a:r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relax:constrain_relax_to_native_coords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/>
              <a:t>Adds coordinate constraints to backbone heavy atoms based on another (native) structure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constraints for metal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a PDB with metal ions, use: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auto_setup_metals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Apart from linkage information, this automatically adds atom pair constraints and angle constraints to immobilize ions</a:t>
            </a:r>
          </a:p>
        </p:txBody>
      </p:sp>
    </p:spTree>
    <p:extLst>
      <p:ext uri="{BB962C8B-B14F-4D97-AF65-F5344CB8AC3E}">
        <p14:creationId xmlns:p14="http://schemas.microsoft.com/office/powerpoint/2010/main" val="149456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constraints using GREMLIN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GREMLIN predicts residue-residue contacts from statistical analysis of sequence co-evolution.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gremlin2.bakerlab.org/mk/img.php?db=SUB&amp;id=1546897291&amp;mode=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44" y="3125875"/>
            <a:ext cx="3051088" cy="30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76" y="3171924"/>
            <a:ext cx="5145771" cy="30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file generated from GREMLIN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41" y="1832299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257 CB 317 SCALARWEIGHTEDFUNC 3.833 SUMFUNC 2 SIGMOID 8.077 1.577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296 CB 300 SCALARWEIGHTEDFUNC 3.608 SUMFUNC 2 SIGMOID 8.327 1.818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251 CB 321 SCALARWEIGHTEDFUNC 3.349 SUMFUNC 2 SIGMOID 8.055 2.646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295 CB 306 SCALARWEIGHTEDFUNC 3.139 SUMFUNC 2 SIGMOID 6.587 4.673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258 CA 262 SCALARWEIGHTEDFUNC 3.011 SUMFUNC 2 SIGMOID 6.135 5.181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255 CB 317 SCALARWEIGHTEDFUNC 2.911 SUMFUNC 2 SIGMOID 8.008 2.786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307 CB 319 SCALARWEIGHTEDFUNC 2.788 SUMFUNC 2 SIGMOID 6.971 3.257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255 CB 319 SCALARWEIGHTEDFUNC 2.766 SUMFUNC 2 SIGMOID 8.055 2.646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224 CB 299 SCALARWEIGHTEDFUNC 2.716 SUMFUNC 2 SIGMOID 6.587 4.673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247 CB 324 SCALARWEIGHTEDFUNC 2.707 SUMFUNC 2 SIGMOID 8.302 2.463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181 CB 216 SCALARWEIGHTEDFUNC 2.706 SUMFUNC 2 SIGMOID 7.142 2.924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180 CB 213 SCALARWEIGHTEDFUNC 2.619 SUMFUNC 2 SIGMOID 9.403 1.953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308 CB 318 SCALARWEIGHTEDFUNC 2.598 SUMFUNC 2 SIGMOID 9.057 4.065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272 CB 306 SCALARWEIGHTEDFUNC 2.514 SUMFUNC 2 SIGMOID 9.602 2.882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253 CB 321 SCALARWEIGHTEDFUNC 2.511 SUMFUNC 2 SIGMOID 8.055 2.646 CONSTANTFUNC -0.5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458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file documentation: </a:t>
            </a:r>
            <a:r>
              <a:rPr lang="en-US" dirty="0">
                <a:hlinkClick r:id="rId2"/>
              </a:rPr>
              <a:t>https://www.rosettacommons.org/docs/latest/rosetta_basics/file_types/constraint-file</a:t>
            </a:r>
            <a:endParaRPr lang="en-US" dirty="0"/>
          </a:p>
          <a:p>
            <a:r>
              <a:rPr lang="en-US" dirty="0"/>
              <a:t>Constraints tutorial: </a:t>
            </a:r>
            <a:r>
              <a:rPr lang="en-US" dirty="0">
                <a:hlinkClick r:id="rId3"/>
              </a:rPr>
              <a:t>https://www.rosettacommons.org/demos/latest/tutorials/Constraints_Tutorial/Constraints</a:t>
            </a:r>
            <a:endParaRPr lang="en-US" dirty="0"/>
          </a:p>
          <a:p>
            <a:r>
              <a:rPr lang="en-US" dirty="0"/>
              <a:t>GREMLIN2 server: </a:t>
            </a:r>
            <a:r>
              <a:rPr lang="en-US" dirty="0">
                <a:hlinkClick r:id="rId4"/>
              </a:rPr>
              <a:t>https://gremlin2.bakerlab.org/index.php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constraints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Encouraging the model to adhere to specific structural restrictions.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Evaluating structural features for which there exists no score term.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Dihedral angles are maintained on a protein segment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Distances between residues are maintained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Rosetta, constraints are additions to the score function that bias and/or evaluate certain structural properties of the 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 do </a:t>
            </a:r>
            <a:r>
              <a:rPr lang="en-US" b="1" dirty="0"/>
              <a:t>not</a:t>
            </a:r>
            <a:r>
              <a:rPr lang="en-US" dirty="0"/>
              <a:t> restrict the sampling of structures that violate the specified properties; they add a score penalty/reward to bias the outcome from the Monte Carlo object.</a:t>
            </a:r>
          </a:p>
        </p:txBody>
      </p:sp>
    </p:spTree>
    <p:extLst>
      <p:ext uri="{BB962C8B-B14F-4D97-AF65-F5344CB8AC3E}">
        <p14:creationId xmlns:p14="http://schemas.microsoft.com/office/powerpoint/2010/main" val="21083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weight of all constraints?</a:t>
            </a:r>
          </a:p>
        </p:txBody>
      </p:sp>
    </p:spTree>
    <p:extLst>
      <p:ext uri="{BB962C8B-B14F-4D97-AF65-F5344CB8AC3E}">
        <p14:creationId xmlns:p14="http://schemas.microsoft.com/office/powerpoint/2010/main" val="12446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weight of all constraints? (default = 1.0)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 are formatted as follows: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Constraint_Type1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Constraint_Func1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Constraint_Type2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Constraint_Func2</a:t>
            </a:r>
          </a:p>
          <a:p>
            <a:pPr marL="0" indent="0">
              <a:buNone/>
            </a:pP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Atom Pair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most commonly used constraint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two specific atoms deviate from a certain distance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atom_pair_constraint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 43 N 50 Constraint_Func1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N 45 O 48 Constraint_Func2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 45 N 48 Constraint_Func3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2" y="3605409"/>
            <a:ext cx="3795298" cy="28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73" y="3605409"/>
            <a:ext cx="3678356" cy="2806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Angle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Can be used to constrain an angle between three atoms; they need not be bonded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the angle is violated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angle_constraint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Angle CA 44 CA 47 CA 49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Constraint_Func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1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1365</Words>
  <Application>Microsoft Macintosh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.AppleSystemUIFont</vt:lpstr>
      <vt:lpstr>Arial</vt:lpstr>
      <vt:lpstr>Calibri</vt:lpstr>
      <vt:lpstr>Cambria Math</vt:lpstr>
      <vt:lpstr>Courier New</vt:lpstr>
      <vt:lpstr>Helvetica</vt:lpstr>
      <vt:lpstr>Helvetica Light</vt:lpstr>
      <vt:lpstr>Office Theme</vt:lpstr>
      <vt:lpstr>Constraints</vt:lpstr>
      <vt:lpstr>Introduction to constraints</vt:lpstr>
      <vt:lpstr>When are constraints used?</vt:lpstr>
      <vt:lpstr>What are constraints?</vt:lpstr>
      <vt:lpstr>Constraint specification</vt:lpstr>
      <vt:lpstr>Defining constraints</vt:lpstr>
      <vt:lpstr>Constraint specification</vt:lpstr>
      <vt:lpstr>Constraint types</vt:lpstr>
      <vt:lpstr>Constraint types</vt:lpstr>
      <vt:lpstr>Constraint types</vt:lpstr>
      <vt:lpstr>Some other constraint types</vt:lpstr>
      <vt:lpstr>Function types</vt:lpstr>
      <vt:lpstr>Function types</vt:lpstr>
      <vt:lpstr>Some other function types</vt:lpstr>
      <vt:lpstr>Putting constraint types and function types together</vt:lpstr>
      <vt:lpstr>Which is a better choice?</vt:lpstr>
      <vt:lpstr>Boolean-type logic with constraints</vt:lpstr>
      <vt:lpstr>Other nested constraints</vt:lpstr>
      <vt:lpstr>Using constraints</vt:lpstr>
      <vt:lpstr>Reading in constraints</vt:lpstr>
      <vt:lpstr>Modulating constraint weights</vt:lpstr>
      <vt:lpstr>Adding constraints onto score functions</vt:lpstr>
      <vt:lpstr>Creating constraints within the protocol</vt:lpstr>
      <vt:lpstr>Special cases</vt:lpstr>
      <vt:lpstr>Preparing structures from external sources</vt:lpstr>
      <vt:lpstr>Automatic constraints for metal ions</vt:lpstr>
      <vt:lpstr>Generating constraints using GREMLIN</vt:lpstr>
      <vt:lpstr>Constraint file generated from GREMLIN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Sonkar Roy Burman</dc:creator>
  <cp:lastModifiedBy>Leaver-Fay, Andrew</cp:lastModifiedBy>
  <cp:revision>91</cp:revision>
  <dcterms:created xsi:type="dcterms:W3CDTF">2019-01-07T20:39:40Z</dcterms:created>
  <dcterms:modified xsi:type="dcterms:W3CDTF">2020-04-21T20:23:45Z</dcterms:modified>
</cp:coreProperties>
</file>