
<file path=[Content_Types].xml><?xml version="1.0" encoding="utf-8"?>
<Types xmlns="http://schemas.openxmlformats.org/package/2006/content-types">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p:spPr>
        <p:txBody>
          <a:bodyPr lIns="0" rIns="0" tIns="0" bIns="0" anchor="ctr"/>
          <a:p>
            <a:pPr algn="ctr"/>
            <a:r>
              <a:rPr b="0" lang="en-IN" sz="4400" spc="-1" strike="noStrike">
                <a:latin typeface="Arial"/>
              </a:rPr>
              <a:t>Click to move the slide</a:t>
            </a:r>
            <a:endParaRPr b="0" lang="en-IN" sz="4400" spc="-1" strike="noStrike">
              <a:latin typeface="Arial"/>
            </a:endParaRPr>
          </a:p>
        </p:txBody>
      </p:sp>
      <p:sp>
        <p:nvSpPr>
          <p:cNvPr id="115"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16"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117"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118"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119" name="PlaceHolder 6"/>
          <p:cNvSpPr>
            <a:spLocks noGrp="1"/>
          </p:cNvSpPr>
          <p:nvPr>
            <p:ph type="sldNum"/>
          </p:nvPr>
        </p:nvSpPr>
        <p:spPr>
          <a:xfrm>
            <a:off x="4278960" y="10157400"/>
            <a:ext cx="3280680" cy="534240"/>
          </a:xfrm>
          <a:prstGeom prst="rect">
            <a:avLst/>
          </a:prstGeom>
        </p:spPr>
        <p:txBody>
          <a:bodyPr lIns="0" rIns="0" tIns="0" bIns="0" anchor="b"/>
          <a:p>
            <a:pPr algn="r"/>
            <a:fld id="{51794350-CF72-4C4C-A2BC-917C5A8242D9}"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380880" y="685800"/>
            <a:ext cx="6095160" cy="3428280"/>
          </a:xfrm>
          <a:prstGeom prst="rect">
            <a:avLst/>
          </a:prstGeom>
        </p:spPr>
      </p:sp>
      <p:sp>
        <p:nvSpPr>
          <p:cNvPr id="158"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0" lang="en-IN" sz="1100" spc="-1" strike="noStrike">
                <a:latin typeface="Arial"/>
              </a:rPr>
              <a:t>Lesser emphasis can be given on the internal representation as it will covered during the algorithms as to why it is needed this way.</a:t>
            </a:r>
            <a:endParaRPr b="0" lang="en-IN" sz="1100" spc="-1" strike="noStrike">
              <a:latin typeface="Arial"/>
            </a:endParaRPr>
          </a:p>
          <a:p>
            <a:pPr marL="216000" indent="-216000">
              <a:lnSpc>
                <a:spcPct val="100000"/>
              </a:lnSpc>
            </a:pPr>
            <a:r>
              <a:rPr b="0" lang="en-IN" sz="1100" spc="-1" strike="noStrike">
                <a:latin typeface="Arial"/>
              </a:rPr>
              <a:t>Selling point of this slide is to be clear about what we require as input from Bosch and all the details we can provide to Bosch to help them set up a pickup/drop system.</a:t>
            </a:r>
            <a:endParaRPr b="0" lang="en-IN" sz="1100" spc="-1" strike="noStrike">
              <a:latin typeface="Arial"/>
            </a:endParaRPr>
          </a:p>
          <a:p>
            <a:pPr marL="216000" indent="-216000">
              <a:lnSpc>
                <a:spcPct val="100000"/>
              </a:lnSpc>
            </a:pPr>
            <a:endParaRPr b="0" lang="en-IN"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380880" y="685800"/>
            <a:ext cx="6095160" cy="3428280"/>
          </a:xfrm>
          <a:prstGeom prst="rect">
            <a:avLst/>
          </a:prstGeom>
        </p:spPr>
      </p:sp>
      <p:sp>
        <p:nvSpPr>
          <p:cNvPr id="160"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0" lang="en-IN" sz="1100" spc="-1" strike="noStrike">
                <a:latin typeface="Arial"/>
              </a:rPr>
              <a:t>We would expect pickup points to be symmetrically distributed (radially) from the office location.</a:t>
            </a:r>
            <a:endParaRPr b="0" lang="en-IN" sz="1100" spc="-1" strike="noStrike">
              <a:latin typeface="Arial"/>
            </a:endParaRPr>
          </a:p>
          <a:p>
            <a:pPr marL="216000" indent="-216000">
              <a:lnSpc>
                <a:spcPct val="100000"/>
              </a:lnSpc>
            </a:pPr>
            <a:r>
              <a:rPr b="0" lang="en-IN" sz="1100" spc="-1" strike="noStrike">
                <a:latin typeface="Arial"/>
              </a:rPr>
              <a:t>Explain as to how this the best possible approximation of the shortest route and the time taken along it. And how it removes the need for a speed variable which isn’t accurate. </a:t>
            </a:r>
            <a:endParaRPr b="0" lang="en-IN" sz="1100" spc="-1" strike="noStrike">
              <a:latin typeface="Arial"/>
            </a:endParaRPr>
          </a:p>
          <a:p>
            <a:pPr marL="216000" indent="-216000">
              <a:lnSpc>
                <a:spcPct val="100000"/>
              </a:lnSpc>
            </a:pPr>
            <a:r>
              <a:rPr b="0" lang="en-IN" sz="1100" spc="-1" strike="noStrike">
                <a:latin typeface="Arial"/>
              </a:rPr>
              <a:t>Optionally could explain how given locations will be represented just using indices with only a mapping to the address/coordinates.</a:t>
            </a:r>
            <a:endParaRPr b="0" lang="en-IN" sz="1100" spc="-1" strike="noStrike">
              <a:latin typeface="Arial"/>
            </a:endParaRPr>
          </a:p>
          <a:p>
            <a:pPr marL="216000" indent="-216000">
              <a:lnSpc>
                <a:spcPct val="100000"/>
              </a:lnSpc>
            </a:pPr>
            <a:endParaRPr b="0" lang="en-IN" sz="1100" spc="-1" strike="noStrike">
              <a:latin typeface="Arial"/>
            </a:endParaRPr>
          </a:p>
          <a:p>
            <a:pPr marL="216000" indent="-216000">
              <a:lnSpc>
                <a:spcPct val="100000"/>
              </a:lnSpc>
            </a:pPr>
            <a:r>
              <a:rPr b="0" lang="en-IN" sz="1100" spc="-1" strike="noStrike">
                <a:latin typeface="Arial"/>
              </a:rPr>
              <a:t>Coming back to on what test bed we have standardized our algos by explaining how we choose random no of people at each unique location. </a:t>
            </a:r>
            <a:endParaRPr b="0" lang="en-IN" sz="1100" spc="-1" strike="noStrike">
              <a:latin typeface="Arial"/>
            </a:endParaRPr>
          </a:p>
          <a:p>
            <a:pPr marL="216000" indent="-216000">
              <a:lnSpc>
                <a:spcPct val="100000"/>
              </a:lnSpc>
            </a:pPr>
            <a:r>
              <a:rPr b="0" lang="en-IN" sz="1100" spc="-1" strike="noStrike">
                <a:latin typeface="Arial"/>
              </a:rPr>
              <a:t>Just to put psued mention that for all testcases with number of pickups &lt;= 15 … Both algos gave the exact result as the optimum </a:t>
            </a:r>
            <a:endParaRPr b="0" lang="en-IN" sz="1100" spc="-1" strike="noStrike">
              <a:latin typeface="Arial"/>
            </a:endParaRPr>
          </a:p>
          <a:p>
            <a:pPr marL="216000" indent="-216000">
              <a:lnSpc>
                <a:spcPct val="100000"/>
              </a:lnSpc>
            </a:pPr>
            <a:r>
              <a:rPr b="0" lang="en-IN" sz="1100" spc="-1" strike="noStrike">
                <a:latin typeface="Arial"/>
              </a:rPr>
              <a:t>Let’s also put psued as if we had run it on 1000 of testcases and evaluated the performance with the optimum :P</a:t>
            </a:r>
            <a:endParaRPr b="0" lang="en-IN"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8880" cy="8582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8880" cy="8582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39" name="PlaceHolder 2"/>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github.com/gautamc-git/bosch_route_optimization" TargetMode="External"/><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19760" y="744480"/>
            <a:ext cx="8519760" cy="205200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IN" sz="5200" spc="-1" strike="noStrike">
                <a:solidFill>
                  <a:srgbClr val="000000"/>
                </a:solidFill>
                <a:latin typeface="Arial"/>
                <a:ea typeface="Arial"/>
              </a:rPr>
              <a:t>Bosch’s Route Optimisation Algorithm</a:t>
            </a:r>
            <a:endParaRPr b="0" lang="en-IN" sz="5200" spc="-1" strike="noStrike">
              <a:latin typeface="Arial"/>
            </a:endParaRPr>
          </a:p>
        </p:txBody>
      </p:sp>
      <p:sp>
        <p:nvSpPr>
          <p:cNvPr id="121" name="CustomShape 2"/>
          <p:cNvSpPr/>
          <p:nvPr/>
        </p:nvSpPr>
        <p:spPr>
          <a:xfrm>
            <a:off x="311760" y="2834280"/>
            <a:ext cx="8519760" cy="79200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800" spc="-1" strike="noStrike">
                <a:solidFill>
                  <a:srgbClr val="595959"/>
                </a:solidFill>
                <a:latin typeface="Arial"/>
                <a:ea typeface="Arial"/>
              </a:rPr>
              <a:t>IIT Madras</a:t>
            </a:r>
            <a:endParaRPr b="0" lang="en-IN" sz="2800" spc="-1" strike="noStrike">
              <a:latin typeface="Arial"/>
            </a:endParaRPr>
          </a:p>
        </p:txBody>
      </p:sp>
      <p:sp>
        <p:nvSpPr>
          <p:cNvPr id="122" name="CustomShape 3"/>
          <p:cNvSpPr/>
          <p:nvPr/>
        </p:nvSpPr>
        <p:spPr>
          <a:xfrm>
            <a:off x="6552000" y="3565800"/>
            <a:ext cx="3383640" cy="11138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 </a:t>
            </a:r>
            <a:r>
              <a:rPr b="0" lang="en-IN" sz="1800" spc="-1" strike="noStrike">
                <a:latin typeface="Arial"/>
              </a:rPr>
              <a:t>Pranav R</a:t>
            </a:r>
            <a:endParaRPr b="0" lang="en-IN" sz="1800" spc="-1" strike="noStrike">
              <a:latin typeface="Arial"/>
            </a:endParaRPr>
          </a:p>
          <a:p>
            <a:pPr>
              <a:lnSpc>
                <a:spcPct val="100000"/>
              </a:lnSpc>
            </a:pPr>
            <a:r>
              <a:rPr b="0" lang="en-IN" sz="1800" spc="-1" strike="noStrike">
                <a:latin typeface="Arial"/>
              </a:rPr>
              <a:t> </a:t>
            </a:r>
            <a:r>
              <a:rPr b="0" lang="en-IN" sz="1800" spc="-1" strike="noStrike">
                <a:latin typeface="Arial"/>
              </a:rPr>
              <a:t>Gautam C</a:t>
            </a:r>
            <a:endParaRPr b="0" lang="en-IN" sz="1800" spc="-1" strike="noStrike">
              <a:latin typeface="Arial"/>
            </a:endParaRPr>
          </a:p>
          <a:p>
            <a:pPr>
              <a:lnSpc>
                <a:spcPct val="100000"/>
              </a:lnSpc>
            </a:pPr>
            <a:r>
              <a:rPr b="0" lang="en-IN" sz="1800" spc="-1" strike="noStrike">
                <a:latin typeface="Arial"/>
              </a:rPr>
              <a:t> </a:t>
            </a:r>
            <a:r>
              <a:rPr b="0" lang="en-IN" sz="1800" spc="-1" strike="noStrike">
                <a:latin typeface="Arial"/>
              </a:rPr>
              <a:t>V Sriram</a:t>
            </a:r>
            <a:endParaRPr b="0" lang="en-IN" sz="1800" spc="-1" strike="noStrike">
              <a:latin typeface="Arial"/>
            </a:endParaRPr>
          </a:p>
          <a:p>
            <a:pPr>
              <a:lnSpc>
                <a:spcPct val="100000"/>
              </a:lnSpc>
            </a:pPr>
            <a:r>
              <a:rPr b="0" lang="en-IN" sz="1800" spc="-1" strike="noStrike">
                <a:latin typeface="Arial"/>
              </a:rPr>
              <a:t> </a:t>
            </a:r>
            <a:r>
              <a:rPr b="0" lang="en-IN" sz="1800" spc="-1" strike="noStrike">
                <a:latin typeface="Arial"/>
              </a:rPr>
              <a:t>Ranjith Ganesh</a:t>
            </a:r>
            <a:endParaRPr b="0" lang="en-IN" sz="1800" spc="-1" strike="noStrike">
              <a:latin typeface="Arial"/>
            </a:endParaRPr>
          </a:p>
        </p:txBody>
      </p:sp>
      <p:sp>
        <p:nvSpPr>
          <p:cNvPr id="123" name="CustomShape 4"/>
          <p:cNvSpPr/>
          <p:nvPr/>
        </p:nvSpPr>
        <p:spPr>
          <a:xfrm>
            <a:off x="432000" y="3626640"/>
            <a:ext cx="3815640" cy="8578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hlinkClick r:id="rId1"/>
              </a:rPr>
              <a:t>GitHub Repository</a:t>
            </a:r>
            <a:r>
              <a:rPr b="0" lang="en-IN" sz="1800" spc="-1" strike="noStrike">
                <a:latin typeface="Arial"/>
              </a:rPr>
              <a:t> </a:t>
            </a:r>
            <a:endParaRPr b="0" lang="en-IN" sz="1800" spc="-1" strike="noStrike">
              <a:latin typeface="Arial"/>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22">
                                            <p:txEl>
                                              <p:pRg st="0" end="0"/>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122">
                                            <p:txEl>
                                              <p:pRg st="1" end="1"/>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122">
                                            <p:txEl>
                                              <p:pRg st="2" end="2"/>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12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800" spc="-1" strike="noStrike">
                <a:solidFill>
                  <a:srgbClr val="000000"/>
                </a:solidFill>
                <a:latin typeface="Arial"/>
                <a:ea typeface="Arial"/>
              </a:rPr>
              <a:t>Optimal algorithm explained..</a:t>
            </a:r>
            <a:endParaRPr b="0" lang="en-IN" sz="2800" spc="-1" strike="noStrike">
              <a:latin typeface="Arial"/>
            </a:endParaRPr>
          </a:p>
        </p:txBody>
      </p:sp>
      <p:sp>
        <p:nvSpPr>
          <p:cNvPr id="142" name="CustomShape 2"/>
          <p:cNvSpPr/>
          <p:nvPr/>
        </p:nvSpPr>
        <p:spPr>
          <a:xfrm>
            <a:off x="311760" y="148680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IN" sz="1800" spc="-1" strike="noStrike">
                <a:solidFill>
                  <a:srgbClr val="595959"/>
                </a:solidFill>
                <a:latin typeface="Arial"/>
                <a:ea typeface="Arial"/>
              </a:rPr>
              <a:t>This algorithms gives the optimal solution to the problem satisfying all the constraints. Yayy!</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But… </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The complexity of the algorithms is clearly </a:t>
            </a:r>
            <a:r>
              <a:rPr b="1" lang="en-IN" sz="1800" spc="-1" strike="noStrike">
                <a:solidFill>
                  <a:srgbClr val="595959"/>
                </a:solidFill>
                <a:latin typeface="Arial"/>
                <a:ea typeface="Arial"/>
              </a:rPr>
              <a:t>exponential</a:t>
            </a:r>
            <a:r>
              <a:rPr b="0" lang="en-IN" sz="1800" spc="-1" strike="noStrike">
                <a:solidFill>
                  <a:srgbClr val="595959"/>
                </a:solidFill>
                <a:latin typeface="Arial"/>
                <a:ea typeface="Arial"/>
              </a:rPr>
              <a:t> and therefore can’t be used to solve the problem efficiently. </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We have therefore used this algorithm as a benchmark for smaller test cases.</a:t>
            </a:r>
            <a:endParaRPr b="0" lang="en-IN" sz="1800" spc="-1" strike="noStrike">
              <a:latin typeface="Arial"/>
            </a:endParaRPr>
          </a:p>
        </p:txBody>
      </p:sp>
    </p:spTree>
  </p:cSld>
  <p:timing>
    <p:tnLst>
      <p:par>
        <p:cTn id="192" dur="indefinite" restart="never" nodeType="tmRoot">
          <p:childTnLst>
            <p:seq>
              <p:cTn id="193" dur="indefinite" nodeType="mainSeq">
                <p:childTnLst>
                  <p:par>
                    <p:cTn id="194" fill="hold">
                      <p:stCondLst>
                        <p:cond delay="indefinite"/>
                      </p:stCondLst>
                      <p:childTnLst>
                        <p:par>
                          <p:cTn id="195" fill="hold">
                            <p:stCondLst>
                              <p:cond delay="0"/>
                            </p:stCondLst>
                            <p:childTnLst>
                              <p:par>
                                <p:cTn id="196" nodeType="clickEffect" fill="hold" presetClass="entr" presetID="1">
                                  <p:stCondLst>
                                    <p:cond delay="0"/>
                                  </p:stCondLst>
                                  <p:childTnLst>
                                    <p:set>
                                      <p:cBhvr>
                                        <p:cTn id="197"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1">
                                  <p:stCondLst>
                                    <p:cond delay="0"/>
                                  </p:stCondLst>
                                  <p:childTnLst>
                                    <p:set>
                                      <p:cBhvr>
                                        <p:cTn id="201" dur="1" fill="hold">
                                          <p:stCondLst>
                                            <p:cond delay="0"/>
                                          </p:stCondLst>
                                        </p:cTn>
                                        <p:tgtEl>
                                          <p:spTgt spid="142">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marL="457200" indent="457200" algn="ctr">
              <a:lnSpc>
                <a:spcPct val="100000"/>
              </a:lnSpc>
            </a:pPr>
            <a:r>
              <a:rPr b="0" lang="en-IN" sz="2800" spc="-1" strike="noStrike">
                <a:solidFill>
                  <a:srgbClr val="000000"/>
                </a:solidFill>
                <a:latin typeface="Arial"/>
                <a:ea typeface="Arial"/>
              </a:rPr>
              <a:t>Main Approaches to give a faster Solution</a:t>
            </a:r>
            <a:endParaRPr b="0" lang="en-IN" sz="2800" spc="-1" strike="noStrike">
              <a:latin typeface="Arial"/>
            </a:endParaRPr>
          </a:p>
        </p:txBody>
      </p:sp>
      <p:sp>
        <p:nvSpPr>
          <p:cNvPr id="144"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IN" sz="1800" spc="-1" strike="noStrike">
                <a:solidFill>
                  <a:srgbClr val="595959"/>
                </a:solidFill>
                <a:latin typeface="Arial"/>
                <a:ea typeface="Arial"/>
              </a:rPr>
              <a:t>Since the optimal algorithm obtained is quite slow for large inputs (owing to its exponential behaviour), we present two polynomial algorithms as follows:</a:t>
            </a:r>
            <a:endParaRPr b="0" lang="en-IN" sz="1800" spc="-1" strike="noStrike">
              <a:latin typeface="Arial"/>
            </a:endParaRPr>
          </a:p>
          <a:p>
            <a:pPr lvl="1" marL="914400" indent="-342360">
              <a:lnSpc>
                <a:spcPct val="115000"/>
              </a:lnSpc>
              <a:buClr>
                <a:srgbClr val="595959"/>
              </a:buClr>
              <a:buFont typeface="Arial"/>
              <a:buChar char="○"/>
            </a:pPr>
            <a:r>
              <a:rPr b="0" lang="en-IN" sz="1800" spc="-1" strike="noStrike">
                <a:solidFill>
                  <a:srgbClr val="595959"/>
                </a:solidFill>
                <a:latin typeface="Arial"/>
                <a:ea typeface="Arial"/>
              </a:rPr>
              <a:t>Clustering algorithm: In this approach, we group passengers (based on heuristics) and then use dynamic programming to build optimal route for each group. Since the bus capacity is typically a constant, optimal route for each bus can be found in reasonable time.</a:t>
            </a:r>
            <a:endParaRPr b="0" lang="en-IN" sz="1800" spc="-1" strike="noStrike">
              <a:latin typeface="Arial"/>
            </a:endParaRPr>
          </a:p>
          <a:p>
            <a:pPr lvl="1" marL="914400" indent="-342360">
              <a:lnSpc>
                <a:spcPct val="115000"/>
              </a:lnSpc>
              <a:buClr>
                <a:srgbClr val="595959"/>
              </a:buClr>
              <a:buFont typeface="Arial"/>
              <a:buChar char="○"/>
            </a:pPr>
            <a:r>
              <a:rPr b="0" lang="en-IN" sz="1800" spc="-1" strike="noStrike">
                <a:solidFill>
                  <a:srgbClr val="595959"/>
                </a:solidFill>
                <a:latin typeface="Arial"/>
                <a:ea typeface="Arial"/>
              </a:rPr>
              <a:t>Ordered Merging algorithm: In this approach, reduce the number of buses by one, by combining two buses from the current state that leads to the minimal operational cost.</a:t>
            </a:r>
            <a:endParaRPr b="0" lang="en-IN" sz="1800" spc="-1" strike="noStrike">
              <a:latin typeface="Arial"/>
            </a:endParaRPr>
          </a:p>
        </p:txBody>
      </p:sp>
    </p:spTree>
  </p:cSld>
  <p:timing>
    <p:tnLst>
      <p:par>
        <p:cTn id="202" dur="indefinite" restart="never" nodeType="tmRoot">
          <p:childTnLst>
            <p:seq>
              <p:cTn id="203" dur="indefinite" nodeType="mainSeq">
                <p:childTnLst>
                  <p:par>
                    <p:cTn id="204" fill="hold">
                      <p:stCondLst>
                        <p:cond delay="indefinite"/>
                      </p:stCondLst>
                      <p:childTnLst>
                        <p:par>
                          <p:cTn id="205" fill="hold">
                            <p:stCondLst>
                              <p:cond delay="0"/>
                            </p:stCondLst>
                            <p:childTnLst>
                              <p:par>
                                <p:cTn id="206" nodeType="clickEffect" fill="hold" presetClass="entr" presetID="1">
                                  <p:stCondLst>
                                    <p:cond delay="0"/>
                                  </p:stCondLst>
                                  <p:childTnLst>
                                    <p:set>
                                      <p:cBhvr>
                                        <p:cTn id="207" dur="1" fill="hold">
                                          <p:stCondLst>
                                            <p:cond delay="0"/>
                                          </p:stCondLst>
                                        </p:cTn>
                                        <p:tgtEl>
                                          <p:spTgt spid="143"/>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nodeType="clickEffect" fill="hold" presetClass="entr" presetID="1">
                                  <p:stCondLst>
                                    <p:cond delay="0"/>
                                  </p:stCondLst>
                                  <p:childTnLst>
                                    <p:set>
                                      <p:cBhvr>
                                        <p:cTn id="211"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nodeType="clickEffect" fill="hold" presetClass="entr" presetID="1">
                                  <p:stCondLst>
                                    <p:cond delay="0"/>
                                  </p:stCondLst>
                                  <p:childTnLst>
                                    <p:set>
                                      <p:cBhvr>
                                        <p:cTn id="215"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nodeType="clickEffect" fill="hold" presetClass="entr" presetID="1">
                                  <p:stCondLst>
                                    <p:cond delay="0"/>
                                  </p:stCondLst>
                                  <p:childTnLst>
                                    <p:set>
                                      <p:cBhvr>
                                        <p:cTn id="219"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800" spc="-1" strike="noStrike">
                <a:solidFill>
                  <a:srgbClr val="000000"/>
                </a:solidFill>
                <a:latin typeface="Arial"/>
                <a:ea typeface="Arial"/>
              </a:rPr>
              <a:t>Clustering Algorithm</a:t>
            </a:r>
            <a:endParaRPr b="0" lang="en-IN" sz="2800" spc="-1" strike="noStrike">
              <a:latin typeface="Arial"/>
            </a:endParaRPr>
          </a:p>
        </p:txBody>
      </p:sp>
      <p:sp>
        <p:nvSpPr>
          <p:cNvPr id="146"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IN" sz="1800" spc="-1" strike="noStrike">
                <a:solidFill>
                  <a:srgbClr val="595959"/>
                </a:solidFill>
                <a:latin typeface="Arial"/>
                <a:ea typeface="Arial"/>
              </a:rPr>
              <a:t>In this algorithm, the passengers are clustered into buses based on reasonable heuristics. </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The algorithm clusters nearby points together (similar to k-means clustering).</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Thus the clustering step decides which passengers go into which bus. Then for each bus the shortest Hamiltonian path is calculated.</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The clustering step runs in polynomial time. </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The second step uses a DP algorithm similar to the one earlier presented. </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The final step takes time exponential in c where c is the capacity of the bus.</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Also there is scope for parallelism here as the paths for each cluster can be computed independently.</a:t>
            </a:r>
            <a:endParaRPr b="0" lang="en-IN" sz="1800" spc="-1" strike="noStrike">
              <a:latin typeface="Arial"/>
            </a:endParaRPr>
          </a:p>
        </p:txBody>
      </p:sp>
    </p:spTree>
  </p:cSld>
  <p:timing>
    <p:tnLst>
      <p:par>
        <p:cTn id="220" dur="indefinite" restart="never" nodeType="tmRoot">
          <p:childTnLst>
            <p:seq>
              <p:cTn id="221" dur="indefinite" nodeType="mainSeq">
                <p:childTnLst>
                  <p:par>
                    <p:cTn id="222" fill="hold">
                      <p:stCondLst>
                        <p:cond delay="indefinite"/>
                      </p:stCondLst>
                      <p:childTnLst>
                        <p:par>
                          <p:cTn id="223" fill="hold">
                            <p:stCondLst>
                              <p:cond delay="0"/>
                            </p:stCondLst>
                            <p:childTnLst>
                              <p:par>
                                <p:cTn id="224" nodeType="clickEffect" fill="hold" presetClass="entr" presetID="1">
                                  <p:stCondLst>
                                    <p:cond delay="0"/>
                                  </p:stCondLst>
                                  <p:childTnLst>
                                    <p:set>
                                      <p:cBhvr>
                                        <p:cTn id="225" dur="1" fill="hold">
                                          <p:stCondLst>
                                            <p:cond delay="0"/>
                                          </p:stCondLst>
                                        </p:cTn>
                                        <p:tgtEl>
                                          <p:spTgt spid="145"/>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nodeType="clickEffect" fill="hold" presetClass="entr" presetID="1">
                                  <p:stCondLst>
                                    <p:cond delay="0"/>
                                  </p:stCondLst>
                                  <p:childTnLst>
                                    <p:set>
                                      <p:cBhvr>
                                        <p:cTn id="229"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1">
                                  <p:stCondLst>
                                    <p:cond delay="0"/>
                                  </p:stCondLst>
                                  <p:childTnLst>
                                    <p:set>
                                      <p:cBhvr>
                                        <p:cTn id="233"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nodeType="clickEffect" fill="hold" presetClass="entr" presetID="1">
                                  <p:stCondLst>
                                    <p:cond delay="0"/>
                                  </p:stCondLst>
                                  <p:childTnLst>
                                    <p:set>
                                      <p:cBhvr>
                                        <p:cTn id="237"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nodeType="clickEffect" fill="hold" presetClass="entr" presetID="1">
                                  <p:stCondLst>
                                    <p:cond delay="0"/>
                                  </p:stCondLst>
                                  <p:childTnLst>
                                    <p:set>
                                      <p:cBhvr>
                                        <p:cTn id="241"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nodeType="clickEffect" fill="hold" presetClass="entr" presetID="1">
                                  <p:stCondLst>
                                    <p:cond delay="0"/>
                                  </p:stCondLst>
                                  <p:childTnLst>
                                    <p:set>
                                      <p:cBhvr>
                                        <p:cTn id="245"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nodeType="clickEffect" fill="hold" presetClass="entr" presetID="1">
                                  <p:stCondLst>
                                    <p:cond delay="0"/>
                                  </p:stCondLst>
                                  <p:childTnLst>
                                    <p:set>
                                      <p:cBhvr>
                                        <p:cTn id="249"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nodeType="clickEffect" fill="hold" presetClass="entr" presetID="1">
                                  <p:stCondLst>
                                    <p:cond delay="0"/>
                                  </p:stCondLst>
                                  <p:childTnLst>
                                    <p:set>
                                      <p:cBhvr>
                                        <p:cTn id="253"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latin typeface="Arial"/>
                <a:ea typeface="Arial"/>
              </a:rPr>
              <a:t>	</a:t>
            </a:r>
            <a:r>
              <a:rPr b="0" lang="en-IN" sz="2800" spc="-1" strike="noStrike">
                <a:solidFill>
                  <a:srgbClr val="000000"/>
                </a:solidFill>
                <a:latin typeface="Arial"/>
                <a:ea typeface="Arial"/>
              </a:rPr>
              <a:t>	</a:t>
            </a:r>
            <a:r>
              <a:rPr b="0" lang="en-IN" sz="2800" spc="-1" strike="noStrike">
                <a:solidFill>
                  <a:srgbClr val="000000"/>
                </a:solidFill>
                <a:latin typeface="Arial"/>
                <a:ea typeface="Arial"/>
              </a:rPr>
              <a:t>       </a:t>
            </a:r>
            <a:r>
              <a:rPr b="0" lang="en-IN" sz="2800" spc="-1" strike="noStrike">
                <a:solidFill>
                  <a:srgbClr val="000000"/>
                </a:solidFill>
                <a:latin typeface="Arial"/>
                <a:ea typeface="Arial"/>
              </a:rPr>
              <a:t>Clustering algorithm</a:t>
            </a:r>
            <a:endParaRPr b="0" lang="en-IN" sz="2800" spc="-1" strike="noStrike">
              <a:latin typeface="Arial"/>
            </a:endParaRPr>
          </a:p>
        </p:txBody>
      </p:sp>
      <p:sp>
        <p:nvSpPr>
          <p:cNvPr id="148"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IN" sz="1800" spc="-1" strike="noStrike">
                <a:solidFill>
                  <a:srgbClr val="595959"/>
                </a:solidFill>
                <a:latin typeface="Arial"/>
                <a:ea typeface="Arial"/>
              </a:rPr>
              <a:t>The second step can be replaced by a polynomial time approximation algorithm ( 2-approximation).</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To do this, we compute the </a:t>
            </a:r>
            <a:r>
              <a:rPr b="1" lang="en-IN" sz="1800" spc="-1" strike="noStrike">
                <a:solidFill>
                  <a:srgbClr val="595959"/>
                </a:solidFill>
                <a:latin typeface="Arial"/>
                <a:ea typeface="Arial"/>
              </a:rPr>
              <a:t>MST </a:t>
            </a:r>
            <a:r>
              <a:rPr b="0" lang="en-IN" sz="1800" spc="-1" strike="noStrike">
                <a:solidFill>
                  <a:srgbClr val="595959"/>
                </a:solidFill>
                <a:latin typeface="Arial"/>
                <a:ea typeface="Arial"/>
              </a:rPr>
              <a:t>of the subgraph induced by the vertices in our cluster and the endpoint. </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The weight of the </a:t>
            </a:r>
            <a:r>
              <a:rPr b="1" lang="en-IN" sz="1800" spc="-1" strike="noStrike">
                <a:solidFill>
                  <a:srgbClr val="595959"/>
                </a:solidFill>
                <a:latin typeface="Arial"/>
                <a:ea typeface="Arial"/>
              </a:rPr>
              <a:t>Euler tour </a:t>
            </a:r>
            <a:r>
              <a:rPr b="0" lang="en-IN" sz="1800" spc="-1" strike="noStrike">
                <a:solidFill>
                  <a:srgbClr val="595959"/>
                </a:solidFill>
                <a:latin typeface="Arial"/>
                <a:ea typeface="Arial"/>
              </a:rPr>
              <a:t>of this MST is twice the weight of the MST.</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Also the weight of the shortest Hamiltonian path is at-least the weight of the MST.</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Thus the Euler tour would be a 2-approximation to the shortest Hamiltonian path.</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This can be used as the route for the cluster.</a:t>
            </a:r>
            <a:endParaRPr b="0" lang="en-IN" sz="1800" spc="-1" strike="noStrike">
              <a:latin typeface="Arial"/>
            </a:endParaRPr>
          </a:p>
          <a:p>
            <a:pPr>
              <a:lnSpc>
                <a:spcPct val="115000"/>
              </a:lnSpc>
            </a:pPr>
            <a:endParaRPr b="0" lang="en-IN" sz="1800" spc="-1" strike="noStrike">
              <a:latin typeface="Arial"/>
            </a:endParaRPr>
          </a:p>
          <a:p>
            <a:pPr>
              <a:lnSpc>
                <a:spcPct val="115000"/>
              </a:lnSpc>
            </a:pPr>
            <a:endParaRPr b="0" lang="en-IN" sz="1800" spc="-1" strike="noStrike">
              <a:latin typeface="Arial"/>
            </a:endParaRPr>
          </a:p>
        </p:txBody>
      </p:sp>
    </p:spTree>
  </p:cSld>
  <p:timing>
    <p:tnLst>
      <p:par>
        <p:cTn id="254" dur="indefinite" restart="never" nodeType="tmRoot">
          <p:childTnLst>
            <p:seq>
              <p:cTn id="255" dur="indefinite" nodeType="mainSeq">
                <p:childTnLst>
                  <p:par>
                    <p:cTn id="256" fill="hold">
                      <p:stCondLst>
                        <p:cond delay="indefinite"/>
                      </p:stCondLst>
                      <p:childTnLst>
                        <p:par>
                          <p:cTn id="257" fill="hold">
                            <p:stCondLst>
                              <p:cond delay="0"/>
                            </p:stCondLst>
                            <p:childTnLst>
                              <p:par>
                                <p:cTn id="258" nodeType="clickEffect" fill="hold" presetClass="entr" presetID="1">
                                  <p:stCondLst>
                                    <p:cond delay="0"/>
                                  </p:stCondLst>
                                  <p:childTnLst>
                                    <p:set>
                                      <p:cBhvr>
                                        <p:cTn id="259" dur="1" fill="hold">
                                          <p:stCondLst>
                                            <p:cond delay="0"/>
                                          </p:stCondLst>
                                        </p:cTn>
                                        <p:tgtEl>
                                          <p:spTgt spid="147"/>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nodeType="clickEffect" fill="hold" presetClass="entr" presetID="1">
                                  <p:stCondLst>
                                    <p:cond delay="0"/>
                                  </p:stCondLst>
                                  <p:childTnLst>
                                    <p:set>
                                      <p:cBhvr>
                                        <p:cTn id="263"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nodeType="clickEffect" fill="hold" presetClass="entr" presetID="1">
                                  <p:stCondLst>
                                    <p:cond delay="0"/>
                                  </p:stCondLst>
                                  <p:childTnLst>
                                    <p:set>
                                      <p:cBhvr>
                                        <p:cTn id="267"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nodeType="clickEffect" fill="hold" presetClass="entr" presetID="1">
                                  <p:stCondLst>
                                    <p:cond delay="0"/>
                                  </p:stCondLst>
                                  <p:childTnLst>
                                    <p:set>
                                      <p:cBhvr>
                                        <p:cTn id="271"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nodeType="clickEffect" fill="hold" presetClass="entr" presetID="1">
                                  <p:stCondLst>
                                    <p:cond delay="0"/>
                                  </p:stCondLst>
                                  <p:childTnLst>
                                    <p:set>
                                      <p:cBhvr>
                                        <p:cTn id="275" dur="1" fill="hold">
                                          <p:stCondLst>
                                            <p:cond delay="0"/>
                                          </p:stCondLst>
                                        </p:cTn>
                                        <p:tgtEl>
                                          <p:spTgt spid="148">
                                            <p:txEl>
                                              <p:pRg st="3" end="3"/>
                                            </p:txEl>
                                          </p:spTgt>
                                        </p:tgtEl>
                                        <p:attrNameLst>
                                          <p:attrName>style.visibility</p:attrName>
                                        </p:attrNameLst>
                                      </p:cBhvr>
                                      <p:to>
                                        <p:strVal val="visible"/>
                                      </p:to>
                                    </p:set>
                                  </p:childTnLst>
                                </p:cTn>
                              </p:par>
                            </p:childTnLst>
                          </p:cTn>
                        </p:par>
                      </p:childTnLst>
                    </p:cTn>
                  </p:par>
                  <p:par>
                    <p:cTn id="276" fill="hold">
                      <p:stCondLst>
                        <p:cond delay="indefinite"/>
                      </p:stCondLst>
                      <p:childTnLst>
                        <p:par>
                          <p:cTn id="277" fill="hold">
                            <p:stCondLst>
                              <p:cond delay="0"/>
                            </p:stCondLst>
                            <p:childTnLst>
                              <p:par>
                                <p:cTn id="278" nodeType="clickEffect" fill="hold" presetClass="entr" presetID="1">
                                  <p:stCondLst>
                                    <p:cond delay="0"/>
                                  </p:stCondLst>
                                  <p:childTnLst>
                                    <p:set>
                                      <p:cBhvr>
                                        <p:cTn id="279" dur="1" fill="hold">
                                          <p:stCondLst>
                                            <p:cond delay="0"/>
                                          </p:stCondLst>
                                        </p:cTn>
                                        <p:tgtEl>
                                          <p:spTgt spid="148">
                                            <p:txEl>
                                              <p:pRg st="4" end="4"/>
                                            </p:txEl>
                                          </p:spTgt>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nodeType="clickEffect" fill="hold" presetClass="entr" presetID="1">
                                  <p:stCondLst>
                                    <p:cond delay="0"/>
                                  </p:stCondLst>
                                  <p:childTnLst>
                                    <p:set>
                                      <p:cBhvr>
                                        <p:cTn id="283" dur="1" fill="hold">
                                          <p:stCondLst>
                                            <p:cond delay="0"/>
                                          </p:stCondLst>
                                        </p:cTn>
                                        <p:tgtEl>
                                          <p:spTgt spid="148">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800" spc="-1" strike="noStrike">
                <a:solidFill>
                  <a:srgbClr val="000000"/>
                </a:solidFill>
                <a:latin typeface="Arial"/>
                <a:ea typeface="Arial"/>
              </a:rPr>
              <a:t>Ordered Merging Algorithm</a:t>
            </a:r>
            <a:endParaRPr b="0" lang="en-IN" sz="2800" spc="-1" strike="noStrike">
              <a:latin typeface="Arial"/>
            </a:endParaRPr>
          </a:p>
        </p:txBody>
      </p:sp>
      <p:sp>
        <p:nvSpPr>
          <p:cNvPr id="150"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IN" sz="1800" spc="-1" strike="noStrike">
                <a:solidFill>
                  <a:srgbClr val="595959"/>
                </a:solidFill>
                <a:latin typeface="Arial"/>
                <a:ea typeface="Arial"/>
              </a:rPr>
              <a:t>This approach begins with assigning every employee one bus at the start and then decreasing the number of buses by 1. </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This is achieved by merging two buses at every iteration.</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The heuristic used to merge two buses is that the ordering each bus takes relatively stays the same after the merging of the two buses. </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The combination is then done by using dynamic programming and computing the minimum distance the bus eventually travels.</a:t>
            </a:r>
            <a:endParaRPr b="0" lang="en-IN" sz="1800" spc="-1" strike="noStrike">
              <a:latin typeface="Arial"/>
            </a:endParaRPr>
          </a:p>
          <a:p>
            <a:pPr>
              <a:lnSpc>
                <a:spcPct val="115000"/>
              </a:lnSpc>
            </a:pPr>
            <a:endParaRPr b="0" lang="en-IN" sz="1800" spc="-1" strike="noStrike">
              <a:latin typeface="Arial"/>
            </a:endParaRPr>
          </a:p>
        </p:txBody>
      </p:sp>
    </p:spTree>
  </p:cSld>
  <p:timing>
    <p:tnLst>
      <p:par>
        <p:cTn id="284" dur="indefinite" restart="never" nodeType="tmRoot">
          <p:childTnLst>
            <p:seq>
              <p:cTn id="285" dur="indefinite" nodeType="mainSeq">
                <p:childTnLst>
                  <p:par>
                    <p:cTn id="286" fill="hold">
                      <p:stCondLst>
                        <p:cond delay="indefinite"/>
                      </p:stCondLst>
                      <p:childTnLst>
                        <p:par>
                          <p:cTn id="287" fill="hold">
                            <p:stCondLst>
                              <p:cond delay="0"/>
                            </p:stCondLst>
                            <p:childTnLst>
                              <p:par>
                                <p:cTn id="288" nodeType="clickEffect" fill="hold" presetClass="entr" presetID="1">
                                  <p:stCondLst>
                                    <p:cond delay="0"/>
                                  </p:stCondLst>
                                  <p:childTnLst>
                                    <p:set>
                                      <p:cBhvr>
                                        <p:cTn id="289" dur="1" fill="hold">
                                          <p:stCondLst>
                                            <p:cond delay="0"/>
                                          </p:stCondLst>
                                        </p:cTn>
                                        <p:tgtEl>
                                          <p:spTgt spid="149"/>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nodeType="clickEffect" fill="hold" presetClass="entr" presetID="1">
                                  <p:stCondLst>
                                    <p:cond delay="0"/>
                                  </p:stCondLst>
                                  <p:childTnLst>
                                    <p:set>
                                      <p:cBhvr>
                                        <p:cTn id="293"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nodeType="clickEffect" fill="hold" presetClass="entr" presetID="1">
                                  <p:stCondLst>
                                    <p:cond delay="0"/>
                                  </p:stCondLst>
                                  <p:childTnLst>
                                    <p:set>
                                      <p:cBhvr>
                                        <p:cTn id="297"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nodeType="clickEffect" fill="hold" presetClass="entr" presetID="1">
                                  <p:stCondLst>
                                    <p:cond delay="0"/>
                                  </p:stCondLst>
                                  <p:childTnLst>
                                    <p:set>
                                      <p:cBhvr>
                                        <p:cTn id="301"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302" fill="hold">
                      <p:stCondLst>
                        <p:cond delay="indefinite"/>
                      </p:stCondLst>
                      <p:childTnLst>
                        <p:par>
                          <p:cTn id="303" fill="hold">
                            <p:stCondLst>
                              <p:cond delay="0"/>
                            </p:stCondLst>
                            <p:childTnLst>
                              <p:par>
                                <p:cTn id="304" nodeType="clickEffect" fill="hold" presetClass="entr" presetID="1">
                                  <p:stCondLst>
                                    <p:cond delay="0"/>
                                  </p:stCondLst>
                                  <p:childTnLst>
                                    <p:set>
                                      <p:cBhvr>
                                        <p:cTn id="305"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IN" sz="1800" spc="-1" strike="noStrike">
                <a:solidFill>
                  <a:srgbClr val="595959"/>
                </a:solidFill>
                <a:latin typeface="Arial"/>
                <a:ea typeface="Arial"/>
              </a:rPr>
              <a:t>The state dp(i,j,k) is the generalised state where the k is a Boolean. If k is 0, then the state corresponds to i elements of the first array added and j elements of the second array added before i-1 elements of 1</a:t>
            </a:r>
            <a:r>
              <a:rPr b="0" lang="en-IN" sz="1800" spc="-1" strike="noStrike" baseline="30000">
                <a:solidFill>
                  <a:srgbClr val="595959"/>
                </a:solidFill>
                <a:latin typeface="Arial"/>
                <a:ea typeface="Arial"/>
              </a:rPr>
              <a:t>st</a:t>
            </a:r>
            <a:r>
              <a:rPr b="0" lang="en-IN" sz="1800" spc="-1" strike="noStrike">
                <a:solidFill>
                  <a:srgbClr val="595959"/>
                </a:solidFill>
                <a:latin typeface="Arial"/>
                <a:ea typeface="Arial"/>
              </a:rPr>
              <a:t> array is added. If k is 1, then state corresponds to i-1 elements of the first array added and the jth element of the 2</a:t>
            </a:r>
            <a:r>
              <a:rPr b="0" lang="en-IN" sz="1800" spc="-1" strike="noStrike" baseline="30000">
                <a:solidFill>
                  <a:srgbClr val="595959"/>
                </a:solidFill>
                <a:latin typeface="Arial"/>
                <a:ea typeface="Arial"/>
              </a:rPr>
              <a:t>nd</a:t>
            </a:r>
            <a:r>
              <a:rPr b="0" lang="en-IN" sz="1800" spc="-1" strike="noStrike">
                <a:solidFill>
                  <a:srgbClr val="595959"/>
                </a:solidFill>
                <a:latin typeface="Arial"/>
                <a:ea typeface="Arial"/>
              </a:rPr>
              <a:t> array is added between i and (i+1) of the 1</a:t>
            </a:r>
            <a:r>
              <a:rPr b="0" lang="en-IN" sz="1800" spc="-1" strike="noStrike" baseline="30000">
                <a:solidFill>
                  <a:srgbClr val="595959"/>
                </a:solidFill>
                <a:latin typeface="Arial"/>
                <a:ea typeface="Arial"/>
              </a:rPr>
              <a:t>st</a:t>
            </a:r>
            <a:r>
              <a:rPr b="0" lang="en-IN" sz="1800" spc="-1" strike="noStrike">
                <a:solidFill>
                  <a:srgbClr val="595959"/>
                </a:solidFill>
                <a:latin typeface="Arial"/>
                <a:ea typeface="Arial"/>
              </a:rPr>
              <a:t> array.</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Now in an iteration, we choose the pair of buses to be combined by computing the total distance that combined bus would travel subtracting the total distances of the individual buses. This quantity is then minimised.</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This algorithm caters to both the maximum capacity and the maximum distance by not combining two buses if they exceed either constraint.</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The algorithm is deterministic and runs on polynomial time.</a:t>
            </a:r>
            <a:endParaRPr b="0" lang="en-IN" sz="1800" spc="-1" strike="noStrike">
              <a:latin typeface="Arial"/>
            </a:endParaRPr>
          </a:p>
          <a:p>
            <a:pPr>
              <a:lnSpc>
                <a:spcPct val="115000"/>
              </a:lnSpc>
            </a:pPr>
            <a:endParaRPr b="0" lang="en-IN" sz="1800" spc="-1" strike="noStrike">
              <a:latin typeface="Arial"/>
            </a:endParaRPr>
          </a:p>
          <a:p>
            <a:pPr>
              <a:lnSpc>
                <a:spcPct val="115000"/>
              </a:lnSpc>
            </a:pPr>
            <a:endParaRPr b="0" lang="en-IN" sz="1800" spc="-1" strike="noStrike">
              <a:latin typeface="Arial"/>
            </a:endParaRPr>
          </a:p>
          <a:p>
            <a:pPr>
              <a:lnSpc>
                <a:spcPct val="115000"/>
              </a:lnSpc>
            </a:pPr>
            <a:endParaRPr b="0" lang="en-IN" sz="1800" spc="-1" strike="noStrike">
              <a:latin typeface="Arial"/>
            </a:endParaRPr>
          </a:p>
        </p:txBody>
      </p:sp>
      <p:sp>
        <p:nvSpPr>
          <p:cNvPr id="152" name="CustomShape 2"/>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800" spc="-1" strike="noStrike">
                <a:solidFill>
                  <a:srgbClr val="000000"/>
                </a:solidFill>
                <a:latin typeface="Arial"/>
                <a:ea typeface="Arial"/>
              </a:rPr>
              <a:t>Ordered Merging Algorithm</a:t>
            </a:r>
            <a:endParaRPr b="0" lang="en-IN" sz="2800" spc="-1" strike="noStrike">
              <a:latin typeface="Arial"/>
            </a:endParaRPr>
          </a:p>
        </p:txBody>
      </p:sp>
    </p:spTree>
  </p:cSld>
  <p:timing>
    <p:tnLst>
      <p:par>
        <p:cTn id="306" dur="indefinite" restart="never" nodeType="tmRoot">
          <p:childTnLst>
            <p:seq>
              <p:cTn id="307" dur="indefinite" nodeType="mainSeq">
                <p:childTnLst>
                  <p:par>
                    <p:cTn id="308" fill="hold">
                      <p:stCondLst>
                        <p:cond delay="indefinite"/>
                      </p:stCondLst>
                      <p:childTnLst>
                        <p:par>
                          <p:cTn id="309" fill="hold">
                            <p:stCondLst>
                              <p:cond delay="0"/>
                            </p:stCondLst>
                            <p:childTnLst>
                              <p:par>
                                <p:cTn id="310" nodeType="clickEffect" fill="hold" presetClass="entr" presetID="1">
                                  <p:stCondLst>
                                    <p:cond delay="0"/>
                                  </p:stCondLst>
                                  <p:childTnLst>
                                    <p:set>
                                      <p:cBhvr>
                                        <p:cTn id="311" dur="1" fill="hold">
                                          <p:stCondLst>
                                            <p:cond delay="0"/>
                                          </p:stCondLst>
                                        </p:cTn>
                                        <p:tgtEl>
                                          <p:spTgt spid="152"/>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nodeType="clickEffect" fill="hold" presetClass="entr" presetID="1">
                                  <p:stCondLst>
                                    <p:cond delay="0"/>
                                  </p:stCondLst>
                                  <p:childTnLst>
                                    <p:set>
                                      <p:cBhvr>
                                        <p:cTn id="315"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316" fill="hold">
                      <p:stCondLst>
                        <p:cond delay="indefinite"/>
                      </p:stCondLst>
                      <p:childTnLst>
                        <p:par>
                          <p:cTn id="317" fill="hold">
                            <p:stCondLst>
                              <p:cond delay="0"/>
                            </p:stCondLst>
                            <p:childTnLst>
                              <p:par>
                                <p:cTn id="318" nodeType="clickEffect" fill="hold" presetClass="entr" presetID="1">
                                  <p:stCondLst>
                                    <p:cond delay="0"/>
                                  </p:stCondLst>
                                  <p:childTnLst>
                                    <p:set>
                                      <p:cBhvr>
                                        <p:cTn id="319" dur="1" fill="hold">
                                          <p:stCondLst>
                                            <p:cond delay="0"/>
                                          </p:stCondLst>
                                        </p:cTn>
                                        <p:tgtEl>
                                          <p:spTgt spid="151">
                                            <p:txEl>
                                              <p:pRg st="1" end="1"/>
                                            </p:txEl>
                                          </p:spTgt>
                                        </p:tgtEl>
                                        <p:attrNameLst>
                                          <p:attrName>style.visibility</p:attrName>
                                        </p:attrNameLst>
                                      </p:cBhvr>
                                      <p:to>
                                        <p:strVal val="visible"/>
                                      </p:to>
                                    </p:set>
                                  </p:childTnLst>
                                </p:cTn>
                              </p:par>
                            </p:childTnLst>
                          </p:cTn>
                        </p:par>
                      </p:childTnLst>
                    </p:cTn>
                  </p:par>
                  <p:par>
                    <p:cTn id="320" fill="hold">
                      <p:stCondLst>
                        <p:cond delay="indefinite"/>
                      </p:stCondLst>
                      <p:childTnLst>
                        <p:par>
                          <p:cTn id="321" fill="hold">
                            <p:stCondLst>
                              <p:cond delay="0"/>
                            </p:stCondLst>
                            <p:childTnLst>
                              <p:par>
                                <p:cTn id="322" nodeType="clickEffect" fill="hold" presetClass="entr" presetID="1">
                                  <p:stCondLst>
                                    <p:cond delay="0"/>
                                  </p:stCondLst>
                                  <p:childTnLst>
                                    <p:set>
                                      <p:cBhvr>
                                        <p:cTn id="323" dur="1" fill="hold">
                                          <p:stCondLst>
                                            <p:cond delay="0"/>
                                          </p:stCondLst>
                                        </p:cTn>
                                        <p:tgtEl>
                                          <p:spTgt spid="151">
                                            <p:txEl>
                                              <p:pRg st="2" end="2"/>
                                            </p:txEl>
                                          </p:spTgt>
                                        </p:tgtEl>
                                        <p:attrNameLst>
                                          <p:attrName>style.visibility</p:attrName>
                                        </p:attrNameLst>
                                      </p:cBhvr>
                                      <p:to>
                                        <p:strVal val="visible"/>
                                      </p:to>
                                    </p:set>
                                  </p:childTnLst>
                                </p:cTn>
                              </p:par>
                            </p:childTnLst>
                          </p:cTn>
                        </p:par>
                      </p:childTnLst>
                    </p:cTn>
                  </p:par>
                  <p:par>
                    <p:cTn id="324" fill="hold">
                      <p:stCondLst>
                        <p:cond delay="indefinite"/>
                      </p:stCondLst>
                      <p:childTnLst>
                        <p:par>
                          <p:cTn id="325" fill="hold">
                            <p:stCondLst>
                              <p:cond delay="0"/>
                            </p:stCondLst>
                            <p:childTnLst>
                              <p:par>
                                <p:cTn id="326" nodeType="clickEffect" fill="hold" presetClass="entr" presetID="1">
                                  <p:stCondLst>
                                    <p:cond delay="0"/>
                                  </p:stCondLst>
                                  <p:childTnLst>
                                    <p:set>
                                      <p:cBhvr>
                                        <p:cTn id="327" dur="1" fill="hold">
                                          <p:stCondLst>
                                            <p:cond delay="0"/>
                                          </p:stCondLst>
                                        </p:cTn>
                                        <p:tgtEl>
                                          <p:spTgt spid="15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121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latin typeface="Arial"/>
              </a:rPr>
              <a:t>	</a:t>
            </a:r>
            <a:r>
              <a:rPr b="0" lang="en-IN" sz="2800" spc="-1" strike="noStrike">
                <a:solidFill>
                  <a:srgbClr val="000000"/>
                </a:solidFill>
                <a:latin typeface="Arial"/>
              </a:rPr>
              <a:t>	</a:t>
            </a:r>
            <a:r>
              <a:rPr b="0" lang="en-IN" sz="2800" spc="-1" strike="noStrike">
                <a:solidFill>
                  <a:srgbClr val="000000"/>
                </a:solidFill>
                <a:latin typeface="Arial"/>
              </a:rPr>
              <a:t>	</a:t>
            </a:r>
            <a:r>
              <a:rPr b="0" lang="en-IN" sz="2800" spc="-1" strike="noStrike">
                <a:solidFill>
                  <a:srgbClr val="000000"/>
                </a:solidFill>
                <a:latin typeface="Arial"/>
              </a:rPr>
              <a:t>	</a:t>
            </a:r>
            <a:r>
              <a:rPr b="0" lang="en-IN" sz="2800" spc="-1" strike="noStrike">
                <a:solidFill>
                  <a:srgbClr val="000000"/>
                </a:solidFill>
                <a:latin typeface="Arial"/>
              </a:rPr>
              <a:t>	</a:t>
            </a:r>
            <a:r>
              <a:rPr b="0" lang="en-IN" sz="2800" spc="-1" strike="noStrike">
                <a:solidFill>
                  <a:srgbClr val="000000"/>
                </a:solidFill>
                <a:latin typeface="Arial"/>
              </a:rPr>
              <a:t>	</a:t>
            </a:r>
            <a:r>
              <a:rPr b="0" lang="en-IN" sz="2800" spc="-1" strike="noStrike">
                <a:solidFill>
                  <a:srgbClr val="000000"/>
                </a:solidFill>
                <a:latin typeface="Arial"/>
              </a:rPr>
              <a:t>	</a:t>
            </a:r>
            <a:r>
              <a:rPr b="0" lang="en-IN" sz="2800" spc="-1" strike="noStrike">
                <a:solidFill>
                  <a:srgbClr val="000000"/>
                </a:solidFill>
                <a:latin typeface="Arial"/>
              </a:rPr>
              <a:t>Visualisation</a:t>
            </a:r>
            <a:endParaRPr b="0" lang="en-IN" sz="2800" spc="-1" strike="noStrike">
              <a:latin typeface="Arial"/>
            </a:endParaRPr>
          </a:p>
        </p:txBody>
      </p:sp>
      <p:sp>
        <p:nvSpPr>
          <p:cNvPr id="154"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32000" indent="-323640">
              <a:lnSpc>
                <a:spcPct val="100000"/>
              </a:lnSpc>
              <a:spcBef>
                <a:spcPts val="1417"/>
              </a:spcBef>
              <a:buClr>
                <a:srgbClr val="000000"/>
              </a:buClr>
              <a:buSzPct val="45000"/>
              <a:buFont typeface="Wingdings" charset="2"/>
              <a:buChar char=""/>
            </a:pPr>
            <a:r>
              <a:rPr b="0" lang="en-IN" sz="1400" spc="-1" strike="noStrike">
                <a:solidFill>
                  <a:srgbClr val="000000"/>
                </a:solidFill>
                <a:latin typeface="Arial"/>
              </a:rPr>
              <a:t>We shall now show some of our work on the given dataset and a few modifications.</a:t>
            </a:r>
            <a:endParaRPr b="0" lang="en-IN" sz="1400" spc="-1" strike="noStrike">
              <a:latin typeface="Arial"/>
            </a:endParaRPr>
          </a:p>
        </p:txBody>
      </p:sp>
    </p:spTree>
  </p:cSld>
  <p:timing>
    <p:tnLst>
      <p:par>
        <p:cTn id="328" dur="indefinite" restart="never" nodeType="tmRoot">
          <p:childTnLst>
            <p:seq>
              <p:cTn id="329"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31248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latin typeface="Arial"/>
              </a:rPr>
              <a:t>	</a:t>
            </a:r>
            <a:r>
              <a:rPr b="0" lang="en-IN" sz="2800" spc="-1" strike="noStrike">
                <a:solidFill>
                  <a:srgbClr val="000000"/>
                </a:solidFill>
                <a:latin typeface="Arial"/>
              </a:rPr>
              <a:t>	</a:t>
            </a:r>
            <a:r>
              <a:rPr b="0" lang="en-IN" sz="2800" spc="-1" strike="noStrike">
                <a:solidFill>
                  <a:srgbClr val="000000"/>
                </a:solidFill>
                <a:latin typeface="Arial"/>
              </a:rPr>
              <a:t>	</a:t>
            </a:r>
            <a:r>
              <a:rPr b="0" lang="en-IN" sz="2800" spc="-1" strike="noStrike">
                <a:solidFill>
                  <a:srgbClr val="000000"/>
                </a:solidFill>
                <a:latin typeface="Arial"/>
              </a:rPr>
              <a:t>	</a:t>
            </a:r>
            <a:r>
              <a:rPr b="0" lang="en-IN" sz="2800" spc="-1" strike="noStrike">
                <a:solidFill>
                  <a:srgbClr val="000000"/>
                </a:solidFill>
                <a:latin typeface="Arial"/>
              </a:rPr>
              <a:t>	</a:t>
            </a:r>
            <a:r>
              <a:rPr b="0" lang="en-IN" sz="2800" spc="-1" strike="noStrike">
                <a:solidFill>
                  <a:srgbClr val="000000"/>
                </a:solidFill>
                <a:latin typeface="Arial"/>
              </a:rPr>
              <a:t>	</a:t>
            </a:r>
            <a:r>
              <a:rPr b="0" lang="en-IN" sz="2800" spc="-1" strike="noStrike">
                <a:solidFill>
                  <a:srgbClr val="000000"/>
                </a:solidFill>
                <a:latin typeface="Arial"/>
              </a:rPr>
              <a:t>Challenges Faced</a:t>
            </a:r>
            <a:endParaRPr b="0" lang="en-IN" sz="2800" spc="-1" strike="noStrike">
              <a:latin typeface="Arial"/>
            </a:endParaRPr>
          </a:p>
        </p:txBody>
      </p:sp>
      <p:sp>
        <p:nvSpPr>
          <p:cNvPr id="156" name="CustomShape 2"/>
          <p:cNvSpPr/>
          <p:nvPr/>
        </p:nvSpPr>
        <p:spPr>
          <a:xfrm>
            <a:off x="312120" y="1152720"/>
            <a:ext cx="8519760" cy="3415680"/>
          </a:xfrm>
          <a:prstGeom prst="rect">
            <a:avLst/>
          </a:prstGeom>
          <a:noFill/>
          <a:ln>
            <a:noFill/>
          </a:ln>
        </p:spPr>
        <p:style>
          <a:lnRef idx="0"/>
          <a:fillRef idx="0"/>
          <a:effectRef idx="0"/>
          <a:fontRef idx="minor"/>
        </p:style>
        <p:txBody>
          <a:bodyPr lIns="90000" rIns="90000" tIns="91440" bIns="91440"/>
          <a:p>
            <a:pPr marL="432000" indent="-323640">
              <a:lnSpc>
                <a:spcPct val="100000"/>
              </a:lnSpc>
              <a:spcBef>
                <a:spcPts val="1417"/>
              </a:spcBef>
              <a:buClr>
                <a:srgbClr val="000000"/>
              </a:buClr>
              <a:buSzPct val="45000"/>
              <a:buFont typeface="Wingdings" charset="2"/>
              <a:buChar char=""/>
            </a:pPr>
            <a:r>
              <a:rPr b="0" lang="en-IN" sz="1400" spc="-1" strike="noStrike">
                <a:solidFill>
                  <a:srgbClr val="000000"/>
                </a:solidFill>
                <a:latin typeface="Arial"/>
              </a:rPr>
              <a:t>Could not rigorously find a bound on the error between our solutions and the optimal solution.</a:t>
            </a:r>
            <a:endParaRPr b="0" lang="en-IN"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400" spc="-1" strike="noStrike">
                <a:solidFill>
                  <a:srgbClr val="000000"/>
                </a:solidFill>
                <a:latin typeface="Arial"/>
              </a:rPr>
              <a:t>Could not compute the optimal solution for the given sample set due to lack of computation power.</a:t>
            </a:r>
            <a:endParaRPr b="0" lang="en-IN"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400" spc="-1" strike="noStrike">
                <a:solidFill>
                  <a:srgbClr val="000000"/>
                </a:solidFill>
                <a:latin typeface="Arial"/>
              </a:rPr>
              <a:t>Lot of assumptions might be unrealistic, however algorithm can be adapted to satisfy them.</a:t>
            </a:r>
            <a:endParaRPr b="0" lang="en-IN"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400" spc="-1" strike="noStrike">
                <a:solidFill>
                  <a:srgbClr val="000000"/>
                </a:solidFill>
                <a:latin typeface="Arial"/>
              </a:rPr>
              <a:t>Could not bear the weather conditions :))</a:t>
            </a:r>
            <a:endParaRPr b="0" lang="en-IN" sz="1400" spc="-1" strike="noStrike">
              <a:latin typeface="Arial"/>
            </a:endParaRPr>
          </a:p>
        </p:txBody>
      </p:sp>
    </p:spTree>
  </p:cSld>
  <p:timing>
    <p:tnLst>
      <p:par>
        <p:cTn id="330" dur="indefinite" restart="never" nodeType="tmRoot">
          <p:childTnLst>
            <p:seq>
              <p:cTn id="331"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800" spc="-1" strike="noStrike">
                <a:solidFill>
                  <a:srgbClr val="000000"/>
                </a:solidFill>
                <a:latin typeface="Arial"/>
                <a:ea typeface="Arial"/>
              </a:rPr>
              <a:t>Understanding the Problem Statement</a:t>
            </a:r>
            <a:endParaRPr b="0" lang="en-IN" sz="2800" spc="-1" strike="noStrike">
              <a:latin typeface="Arial"/>
            </a:endParaRPr>
          </a:p>
        </p:txBody>
      </p:sp>
      <p:sp>
        <p:nvSpPr>
          <p:cNvPr id="125"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IN" sz="1800" spc="-1" strike="noStrike">
                <a:solidFill>
                  <a:srgbClr val="595959"/>
                </a:solidFill>
                <a:latin typeface="Arial"/>
                <a:ea typeface="Arial"/>
              </a:rPr>
              <a:t>The main agenda of this problem is to </a:t>
            </a:r>
            <a:r>
              <a:rPr b="0" lang="en-IN" sz="1800" spc="-1" strike="noStrike">
                <a:solidFill>
                  <a:srgbClr val="666666"/>
                </a:solidFill>
                <a:latin typeface="Arial"/>
                <a:ea typeface="Arial"/>
              </a:rPr>
              <a:t>develop a route optimization algorithm that caters to the real time changing demand of customers to determine route and schedule of buses depending on the constraints provided.</a:t>
            </a:r>
            <a:endParaRPr b="0" lang="en-IN" sz="1800" spc="-1" strike="noStrike">
              <a:latin typeface="Arial"/>
            </a:endParaRPr>
          </a:p>
          <a:p>
            <a:pPr marL="457200" indent="-342360">
              <a:lnSpc>
                <a:spcPct val="107000"/>
              </a:lnSpc>
              <a:buClr>
                <a:srgbClr val="595959"/>
              </a:buClr>
              <a:buFont typeface="Arial"/>
              <a:buChar char="●"/>
            </a:pPr>
            <a:r>
              <a:rPr b="0" lang="en-IN" sz="1800" spc="-1" strike="noStrike">
                <a:solidFill>
                  <a:srgbClr val="666666"/>
                </a:solidFill>
                <a:latin typeface="Arial"/>
                <a:ea typeface="Arial"/>
              </a:rPr>
              <a:t>The algorithm should be able to give optimized routes for ‘n’ number of constraints , for example the desired output should be achieved with either one of the constraints as well as considering all of them together as per the requirements.</a:t>
            </a:r>
            <a:endParaRPr b="0" lang="en-IN" sz="1800" spc="-1" strike="noStrike">
              <a:latin typeface="Arial"/>
            </a:endParaRPr>
          </a:p>
        </p:txBody>
      </p:sp>
    </p:spTree>
  </p:cSld>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1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800" spc="-1" strike="noStrike">
                <a:solidFill>
                  <a:srgbClr val="000000"/>
                </a:solidFill>
                <a:latin typeface="Arial"/>
                <a:ea typeface="Arial"/>
              </a:rPr>
              <a:t>Assumptions</a:t>
            </a:r>
            <a:endParaRPr b="0" lang="en-IN" sz="2800" spc="-1" strike="noStrike">
              <a:latin typeface="Arial"/>
            </a:endParaRPr>
          </a:p>
        </p:txBody>
      </p:sp>
      <p:sp>
        <p:nvSpPr>
          <p:cNvPr id="127"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IN" sz="1800" spc="-1" strike="noStrike">
                <a:solidFill>
                  <a:srgbClr val="595959"/>
                </a:solidFill>
                <a:latin typeface="Arial"/>
                <a:ea typeface="Arial"/>
              </a:rPr>
              <a:t>Operational Costs that are taken into account are cost of vehicle fuel and maintenance cost. Both of these are considered to be directly proportional to the total distance covered by all the buses on their specific routes.</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Multiple trips are not allowed for the same bus.</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All buses are assumed to be travelling with a constant speed(No effect of traffic etc. on the speeds). Hence we convert the time window into a distance cap for each bus.</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Each bus can start at any stop.</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The constraint on vehicle occupancy is treated with a lower priority with respect to the others. </a:t>
            </a:r>
            <a:endParaRPr b="0" lang="en-IN" sz="1800" spc="-1" strike="noStrike">
              <a:latin typeface="Arial"/>
            </a:endParaRPr>
          </a:p>
        </p:txBody>
      </p:sp>
    </p:spTree>
  </p:cSld>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27">
                                            <p:txEl>
                                              <p:pRg st="0" end="0"/>
                                            </p:txEl>
                                          </p:spTgt>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800" spc="-1" strike="noStrike">
                <a:solidFill>
                  <a:srgbClr val="000000"/>
                </a:solidFill>
                <a:latin typeface="Arial"/>
                <a:ea typeface="Arial"/>
              </a:rPr>
              <a:t>Reduction</a:t>
            </a:r>
            <a:endParaRPr b="0" lang="en-IN" sz="2800" spc="-1" strike="noStrike">
              <a:latin typeface="Arial"/>
            </a:endParaRPr>
          </a:p>
        </p:txBody>
      </p:sp>
      <p:sp>
        <p:nvSpPr>
          <p:cNvPr id="129" name="CustomShape 2"/>
          <p:cNvSpPr/>
          <p:nvPr/>
        </p:nvSpPr>
        <p:spPr>
          <a:xfrm>
            <a:off x="1468080" y="1017720"/>
            <a:ext cx="4331160" cy="3415680"/>
          </a:xfrm>
          <a:prstGeom prst="rect">
            <a:avLst/>
          </a:prstGeom>
          <a:noFill/>
          <a:ln>
            <a:noFill/>
          </a:ln>
        </p:spPr>
        <p:style>
          <a:lnRef idx="0"/>
          <a:fillRef idx="0"/>
          <a:effectRef idx="0"/>
          <a:fontRef idx="minor"/>
        </p:style>
        <p:txBody>
          <a:bodyPr lIns="90000" rIns="90000" tIns="91440" bIns="91440"/>
          <a:p>
            <a:pPr>
              <a:lnSpc>
                <a:spcPct val="115000"/>
              </a:lnSpc>
            </a:pPr>
            <a:r>
              <a:rPr b="0" lang="en-IN" sz="1800" spc="-1" strike="noStrike">
                <a:solidFill>
                  <a:srgbClr val="595959"/>
                </a:solidFill>
                <a:latin typeface="Arial"/>
                <a:ea typeface="Arial"/>
              </a:rPr>
              <a:t>Input: </a:t>
            </a:r>
            <a:endParaRPr b="0" lang="en-IN" sz="1800" spc="-1" strike="noStrike">
              <a:latin typeface="Arial"/>
            </a:endParaRPr>
          </a:p>
          <a:p>
            <a:pPr marL="457200" indent="-342360">
              <a:lnSpc>
                <a:spcPct val="115000"/>
              </a:lnSpc>
              <a:spcBef>
                <a:spcPts val="1599"/>
              </a:spcBef>
              <a:buClr>
                <a:srgbClr val="595959"/>
              </a:buClr>
              <a:buFont typeface="Arial"/>
              <a:buChar char="●"/>
            </a:pPr>
            <a:r>
              <a:rPr b="0" lang="en-IN" sz="1800" spc="-1" strike="noStrike">
                <a:solidFill>
                  <a:srgbClr val="595959"/>
                </a:solidFill>
                <a:latin typeface="Arial"/>
                <a:ea typeface="Arial"/>
              </a:rPr>
              <a:t>Addresses of pickups</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Capacity of a bus</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Time window</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Max distance per day</a:t>
            </a:r>
            <a:endParaRPr b="0" lang="en-IN" sz="1800" spc="-1" strike="noStrike">
              <a:latin typeface="Arial"/>
            </a:endParaRPr>
          </a:p>
          <a:p>
            <a:pPr>
              <a:lnSpc>
                <a:spcPct val="115000"/>
              </a:lnSpc>
              <a:spcBef>
                <a:spcPts val="1599"/>
              </a:spcBef>
            </a:pPr>
            <a:r>
              <a:rPr b="0" lang="en-IN" sz="1800" spc="-1" strike="noStrike">
                <a:solidFill>
                  <a:srgbClr val="595959"/>
                </a:solidFill>
                <a:latin typeface="Arial"/>
                <a:ea typeface="Arial"/>
              </a:rPr>
              <a:t>Internal representation: </a:t>
            </a:r>
            <a:endParaRPr b="0" lang="en-IN" sz="1800" spc="-1" strike="noStrike">
              <a:latin typeface="Arial"/>
            </a:endParaRPr>
          </a:p>
          <a:p>
            <a:pPr marL="457200" indent="-342360">
              <a:lnSpc>
                <a:spcPct val="115000"/>
              </a:lnSpc>
              <a:spcBef>
                <a:spcPts val="1599"/>
              </a:spcBef>
              <a:buClr>
                <a:srgbClr val="595959"/>
              </a:buClr>
              <a:buFont typeface="Arial"/>
              <a:buChar char="●"/>
            </a:pPr>
            <a:r>
              <a:rPr b="0" lang="en-IN" sz="1800" spc="-1" strike="noStrike">
                <a:solidFill>
                  <a:srgbClr val="595959"/>
                </a:solidFill>
                <a:latin typeface="Arial"/>
                <a:ea typeface="Arial"/>
              </a:rPr>
              <a:t>Shortest distance matrix between each pair of pickup points</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Shortest distance to office from each pickup point</a:t>
            </a:r>
            <a:endParaRPr b="0" lang="en-IN" sz="1800" spc="-1" strike="noStrike">
              <a:latin typeface="Arial"/>
            </a:endParaRPr>
          </a:p>
        </p:txBody>
      </p:sp>
      <p:sp>
        <p:nvSpPr>
          <p:cNvPr id="130" name="CustomShape 3"/>
          <p:cNvSpPr/>
          <p:nvPr/>
        </p:nvSpPr>
        <p:spPr>
          <a:xfrm>
            <a:off x="206280" y="3451320"/>
            <a:ext cx="45000" cy="4500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131" name="CustomShape 4"/>
          <p:cNvSpPr/>
          <p:nvPr/>
        </p:nvSpPr>
        <p:spPr>
          <a:xfrm flipH="1">
            <a:off x="5387040" y="1017720"/>
            <a:ext cx="2733480" cy="2152080"/>
          </a:xfrm>
          <a:prstGeom prst="rect">
            <a:avLst/>
          </a:prstGeom>
          <a:noFill/>
          <a:ln>
            <a:noFill/>
          </a:ln>
        </p:spPr>
        <p:style>
          <a:lnRef idx="0"/>
          <a:fillRef idx="0"/>
          <a:effectRef idx="0"/>
          <a:fontRef idx="minor"/>
        </p:style>
        <p:txBody>
          <a:bodyPr lIns="90000" rIns="90000" tIns="45000" bIns="45000"/>
          <a:p>
            <a:pPr>
              <a:lnSpc>
                <a:spcPct val="100000"/>
              </a:lnSpc>
              <a:spcBef>
                <a:spcPts val="1599"/>
              </a:spcBef>
            </a:pPr>
            <a:r>
              <a:rPr b="0" lang="en-IN" sz="1800" spc="-1" strike="noStrike">
                <a:solidFill>
                  <a:srgbClr val="595959"/>
                </a:solidFill>
                <a:latin typeface="Arial"/>
                <a:ea typeface="Arial"/>
              </a:rPr>
              <a:t>Output: </a:t>
            </a:r>
            <a:endParaRPr b="0" lang="en-IN" sz="1800" spc="-1" strike="noStrike">
              <a:latin typeface="Arial"/>
            </a:endParaRPr>
          </a:p>
          <a:p>
            <a:pPr marL="457200" indent="-342360">
              <a:lnSpc>
                <a:spcPct val="100000"/>
              </a:lnSpc>
              <a:spcBef>
                <a:spcPts val="1599"/>
              </a:spcBef>
              <a:buClr>
                <a:srgbClr val="000000"/>
              </a:buClr>
              <a:buFont typeface="Arial"/>
              <a:buChar char="●"/>
            </a:pPr>
            <a:r>
              <a:rPr b="0" lang="en-IN" sz="1800" spc="-1" strike="noStrike">
                <a:solidFill>
                  <a:srgbClr val="595959"/>
                </a:solidFill>
                <a:latin typeface="Arial"/>
                <a:ea typeface="Arial"/>
              </a:rPr>
              <a:t>Distance travelled , occupancy and route of each bus </a:t>
            </a:r>
            <a:endParaRPr b="0" lang="en-IN" sz="1800" spc="-1" strike="noStrike">
              <a:latin typeface="Arial"/>
            </a:endParaRPr>
          </a:p>
          <a:p>
            <a:pPr marL="457200" indent="-342360">
              <a:lnSpc>
                <a:spcPct val="100000"/>
              </a:lnSpc>
              <a:buClr>
                <a:srgbClr val="000000"/>
              </a:buClr>
              <a:buFont typeface="Arial"/>
              <a:buChar char="●"/>
            </a:pPr>
            <a:r>
              <a:rPr b="0" lang="en-IN" sz="1800" spc="-1" strike="noStrike">
                <a:solidFill>
                  <a:srgbClr val="595959"/>
                </a:solidFill>
                <a:latin typeface="Arial"/>
                <a:ea typeface="Arial"/>
              </a:rPr>
              <a:t>Pickup time at each location</a:t>
            </a:r>
            <a:endParaRPr b="0" lang="en-IN" sz="1800" spc="-1" strike="noStrike">
              <a:latin typeface="Arial"/>
            </a:endParaRPr>
          </a:p>
          <a:p>
            <a:pPr>
              <a:lnSpc>
                <a:spcPct val="100000"/>
              </a:lnSpc>
            </a:pPr>
            <a:endParaRPr b="0" lang="en-IN" sz="1800" spc="-1" strike="noStrike">
              <a:latin typeface="Arial"/>
            </a:endParaRPr>
          </a:p>
        </p:txBody>
      </p:sp>
    </p:spTree>
  </p:cSld>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129">
                                            <p:txEl>
                                              <p:pRg st="0" end="0"/>
                                            </p:txEl>
                                          </p:spTgt>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129">
                                            <p:txEl>
                                              <p:pRg st="1" end="1"/>
                                            </p:txEl>
                                          </p:spTgt>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129">
                                            <p:txEl>
                                              <p:pRg st="2" end="2"/>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129">
                                            <p:txEl>
                                              <p:pRg st="3" end="3"/>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129">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31">
                                            <p:txEl>
                                              <p:pRg st="0" end="0"/>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131">
                                            <p:txEl>
                                              <p:pRg st="1" end="1"/>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131">
                                            <p:txEl>
                                              <p:pRg st="2" end="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129">
                                            <p:txEl>
                                              <p:pRg st="5" end="5"/>
                                            </p:txEl>
                                          </p:spTgt>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129">
                                            <p:txEl>
                                              <p:pRg st="6" end="6"/>
                                            </p:txEl>
                                          </p:spTgt>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129">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800" spc="-1" strike="noStrike">
                <a:solidFill>
                  <a:srgbClr val="000000"/>
                </a:solidFill>
                <a:latin typeface="Arial"/>
                <a:ea typeface="Arial"/>
              </a:rPr>
              <a:t>Test Bed Generation</a:t>
            </a:r>
            <a:endParaRPr b="0" lang="en-IN" sz="2800" spc="-1" strike="noStrike">
              <a:latin typeface="Arial"/>
            </a:endParaRPr>
          </a:p>
        </p:txBody>
      </p:sp>
      <p:sp>
        <p:nvSpPr>
          <p:cNvPr id="133"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IN" sz="1800" spc="-1" strike="noStrike">
                <a:solidFill>
                  <a:srgbClr val="595959"/>
                </a:solidFill>
                <a:latin typeface="Arial"/>
                <a:ea typeface="Arial"/>
              </a:rPr>
              <a:t>Random number of people and pickup locations</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Points sampled within a set radius from the office</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Google distance-matrix api:</a:t>
            </a:r>
            <a:endParaRPr b="0" lang="en-IN" sz="1800" spc="-1" strike="noStrike">
              <a:latin typeface="Arial"/>
            </a:endParaRPr>
          </a:p>
          <a:p>
            <a:pPr lvl="1" marL="914400" indent="-316800">
              <a:lnSpc>
                <a:spcPct val="115000"/>
              </a:lnSpc>
              <a:buClr>
                <a:srgbClr val="595959"/>
              </a:buClr>
              <a:buFont typeface="Arial"/>
              <a:buChar char="○"/>
            </a:pPr>
            <a:r>
              <a:rPr b="0" lang="en-IN" sz="1400" spc="-1" strike="noStrike">
                <a:solidFill>
                  <a:srgbClr val="595959"/>
                </a:solidFill>
                <a:latin typeface="Arial"/>
                <a:ea typeface="Arial"/>
              </a:rPr>
              <a:t>Shortest route between two pairs of locations</a:t>
            </a:r>
            <a:endParaRPr b="0" lang="en-IN" sz="1400" spc="-1" strike="noStrike">
              <a:latin typeface="Arial"/>
            </a:endParaRPr>
          </a:p>
          <a:p>
            <a:pPr lvl="1" marL="914400" indent="-316800">
              <a:lnSpc>
                <a:spcPct val="115000"/>
              </a:lnSpc>
              <a:buClr>
                <a:srgbClr val="595959"/>
              </a:buClr>
              <a:buFont typeface="Arial"/>
              <a:buChar char="○"/>
            </a:pPr>
            <a:r>
              <a:rPr b="0" lang="en-IN" sz="1400" spc="-1" strike="noStrike">
                <a:solidFill>
                  <a:srgbClr val="595959"/>
                </a:solidFill>
                <a:latin typeface="Arial"/>
                <a:ea typeface="Arial"/>
              </a:rPr>
              <a:t>Time taken along the shortest route (To calculate pickup time!)</a:t>
            </a:r>
            <a:endParaRPr b="0" lang="en-IN" sz="14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Google geocode api:</a:t>
            </a:r>
            <a:endParaRPr b="0" lang="en-IN" sz="1800" spc="-1" strike="noStrike">
              <a:latin typeface="Arial"/>
            </a:endParaRPr>
          </a:p>
          <a:p>
            <a:pPr lvl="1" marL="914400" indent="-316800">
              <a:lnSpc>
                <a:spcPct val="100000"/>
              </a:lnSpc>
              <a:spcBef>
                <a:spcPts val="1134"/>
              </a:spcBef>
              <a:buClr>
                <a:srgbClr val="595959"/>
              </a:buClr>
              <a:buFont typeface="Arial"/>
              <a:buChar char="○"/>
            </a:pPr>
            <a:r>
              <a:rPr b="0" lang="en-IN" sz="1400" spc="-1" strike="noStrike">
                <a:solidFill>
                  <a:srgbClr val="595959"/>
                </a:solidFill>
                <a:latin typeface="Arial"/>
                <a:ea typeface="Arial"/>
              </a:rPr>
              <a:t>Map addresses to (lat, lng) coordinates and vice versa.</a:t>
            </a:r>
            <a:endParaRPr b="0" lang="en-IN" sz="14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The given test case is generated by calculating the distance matrix for all the pick up points and then mapping it to indices starting from 0, on which we shall work our algorithms.</a:t>
            </a:r>
            <a:endParaRPr b="0" lang="en-IN" sz="1800" spc="-1" strike="noStrike">
              <a:latin typeface="Arial"/>
            </a:endParaRPr>
          </a:p>
          <a:p>
            <a:pPr marL="457200">
              <a:lnSpc>
                <a:spcPct val="115000"/>
              </a:lnSpc>
              <a:spcBef>
                <a:spcPts val="1599"/>
              </a:spcBef>
              <a:spcAft>
                <a:spcPts val="1599"/>
              </a:spcAft>
            </a:pPr>
            <a:endParaRPr b="0" lang="en-IN" sz="1800" spc="-1" strike="noStrike">
              <a:latin typeface="Arial"/>
            </a:endParaRPr>
          </a:p>
        </p:txBody>
      </p:sp>
    </p:spTree>
  </p:cSld>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133">
                                            <p:txEl>
                                              <p:pRg st="2" end="2"/>
                                            </p:txEl>
                                          </p:spTgt>
                                        </p:tgtEl>
                                        <p:attrNameLst>
                                          <p:attrName>style.visibility</p:attrName>
                                        </p:attrNameLst>
                                      </p:cBhvr>
                                      <p:to>
                                        <p:strVal val="visible"/>
                                      </p:to>
                                    </p:set>
                                  </p:childTnLst>
                                </p:cTn>
                              </p:par>
                              <p:par>
                                <p:cTn id="115" nodeType="withEffect" fill="hold" presetClass="entr" presetID="1">
                                  <p:stCondLst>
                                    <p:cond delay="0"/>
                                  </p:stCondLst>
                                  <p:childTnLst>
                                    <p:set>
                                      <p:cBhvr>
                                        <p:cTn id="116" dur="1" fill="hold">
                                          <p:stCondLst>
                                            <p:cond delay="0"/>
                                          </p:stCondLst>
                                        </p:cTn>
                                        <p:tgtEl>
                                          <p:spTgt spid="133">
                                            <p:txEl>
                                              <p:pRg st="3" end="3"/>
                                            </p:txEl>
                                          </p:spTgt>
                                        </p:tgtEl>
                                        <p:attrNameLst>
                                          <p:attrName>style.visibility</p:attrName>
                                        </p:attrNameLst>
                                      </p:cBhvr>
                                      <p:to>
                                        <p:strVal val="visible"/>
                                      </p:to>
                                    </p:set>
                                  </p:childTnLst>
                                </p:cTn>
                              </p:par>
                              <p:par>
                                <p:cTn id="117" nodeType="withEffect" fill="hold" presetClass="entr" presetID="1">
                                  <p:stCondLst>
                                    <p:cond delay="0"/>
                                  </p:stCondLst>
                                  <p:childTnLst>
                                    <p:set>
                                      <p:cBhvr>
                                        <p:cTn id="118"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33">
                                            <p:txEl>
                                              <p:pRg st="5" end="5"/>
                                            </p:txEl>
                                          </p:spTgt>
                                        </p:tgtEl>
                                        <p:attrNameLst>
                                          <p:attrName>style.visibility</p:attrName>
                                        </p:attrNameLst>
                                      </p:cBhvr>
                                      <p:to>
                                        <p:strVal val="visible"/>
                                      </p:to>
                                    </p:set>
                                  </p:childTnLst>
                                </p:cTn>
                              </p:par>
                              <p:par>
                                <p:cTn id="123" nodeType="withEffect" fill="hold" presetClass="entr" presetID="1">
                                  <p:stCondLst>
                                    <p:cond delay="0"/>
                                  </p:stCondLst>
                                  <p:childTnLst>
                                    <p:set>
                                      <p:cBhvr>
                                        <p:cTn id="124" dur="1" fill="hold">
                                          <p:stCondLst>
                                            <p:cond delay="0"/>
                                          </p:stCondLst>
                                        </p:cTn>
                                        <p:tgtEl>
                                          <p:spTgt spid="133">
                                            <p:txEl>
                                              <p:pRg st="6" end="6"/>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800" spc="-1" strike="noStrike">
                <a:solidFill>
                  <a:srgbClr val="000000"/>
                </a:solidFill>
                <a:latin typeface="Arial"/>
                <a:ea typeface="Arial"/>
              </a:rPr>
              <a:t>How hard is the problem? </a:t>
            </a:r>
            <a:endParaRPr b="0" lang="en-IN" sz="2800" spc="-1" strike="noStrike">
              <a:latin typeface="Arial"/>
            </a:endParaRPr>
          </a:p>
        </p:txBody>
      </p:sp>
      <p:sp>
        <p:nvSpPr>
          <p:cNvPr id="135" name="CustomShape 2"/>
          <p:cNvSpPr/>
          <p:nvPr/>
        </p:nvSpPr>
        <p:spPr>
          <a:xfrm>
            <a:off x="311760" y="12819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IN" sz="1800" spc="-1" strike="noStrike">
                <a:solidFill>
                  <a:srgbClr val="595959"/>
                </a:solidFill>
                <a:latin typeface="Arial"/>
                <a:ea typeface="Arial"/>
              </a:rPr>
              <a:t>The traveling-salesman problem can be </a:t>
            </a:r>
            <a:r>
              <a:rPr b="1" lang="en-IN" sz="1800" spc="-1" strike="noStrike">
                <a:solidFill>
                  <a:srgbClr val="595959"/>
                </a:solidFill>
                <a:latin typeface="Arial"/>
                <a:ea typeface="Arial"/>
              </a:rPr>
              <a:t>reduced</a:t>
            </a:r>
            <a:r>
              <a:rPr b="0" lang="en-IN" sz="1800" spc="-1" strike="noStrike">
                <a:solidFill>
                  <a:srgbClr val="595959"/>
                </a:solidFill>
                <a:latin typeface="Arial"/>
                <a:ea typeface="Arial"/>
              </a:rPr>
              <a:t> to the problem at hand. By setting number of buses to one, the optimal route problem basically finds Hamiltonian path having minimal distance, which is the TSP problem.</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Therefore, we claim that the route optimization problem is NP - hard since the TSP problem itself is a well known NP - hard problem. </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Since there are no efficient algorithms that solve the problem in reasonable time, we present a few algorithms, using heuristics to approach the problem in polynomial time. </a:t>
            </a:r>
            <a:endParaRPr b="0" lang="en-IN" sz="1800" spc="-1" strike="noStrike">
              <a:latin typeface="Arial"/>
            </a:endParaRPr>
          </a:p>
          <a:p>
            <a:pPr marL="114480">
              <a:lnSpc>
                <a:spcPct val="115000"/>
              </a:lnSpc>
            </a:pPr>
            <a:endParaRPr b="0" lang="en-IN" sz="1800" spc="-1" strike="noStrike">
              <a:latin typeface="Arial"/>
            </a:endParaRPr>
          </a:p>
        </p:txBody>
      </p:sp>
    </p:spTree>
  </p:cSld>
  <p:timing>
    <p:tnLst>
      <p:par>
        <p:cTn id="129" dur="indefinite" restart="never" nodeType="tmRoot">
          <p:childTnLst>
            <p:seq>
              <p:cTn id="130" dur="indefinite" nodeType="mainSeq">
                <p:childTnLst>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13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35">
                                            <p:txEl>
                                              <p:pRg st="1" end="1"/>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3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800" spc="-1" strike="noStrike">
                <a:solidFill>
                  <a:srgbClr val="000000"/>
                </a:solidFill>
                <a:latin typeface="Arial"/>
                <a:ea typeface="Arial"/>
              </a:rPr>
              <a:t>Optimal Algorithm</a:t>
            </a:r>
            <a:endParaRPr b="0" lang="en-IN" sz="2800" spc="-1" strike="noStrike">
              <a:latin typeface="Arial"/>
            </a:endParaRPr>
          </a:p>
        </p:txBody>
      </p:sp>
      <p:sp>
        <p:nvSpPr>
          <p:cNvPr id="137"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IN" sz="1800" spc="-1" strike="noStrike">
                <a:solidFill>
                  <a:srgbClr val="595959"/>
                </a:solidFill>
                <a:latin typeface="Arial"/>
                <a:ea typeface="Arial"/>
              </a:rPr>
              <a:t>A dynamic programming – based algorithm is used to arrive at the optimal answer, that caters to all the constraints.</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Let </a:t>
            </a:r>
            <a:r>
              <a:rPr b="1" lang="en-IN" sz="1800" spc="-1" strike="noStrike">
                <a:solidFill>
                  <a:srgbClr val="595959"/>
                </a:solidFill>
                <a:latin typeface="Arial"/>
                <a:ea typeface="Arial"/>
              </a:rPr>
              <a:t>F</a:t>
            </a:r>
            <a:r>
              <a:rPr b="0" lang="en-IN" sz="1800" spc="-1" strike="noStrike">
                <a:solidFill>
                  <a:srgbClr val="595959"/>
                </a:solidFill>
                <a:latin typeface="Arial"/>
                <a:ea typeface="Arial"/>
              </a:rPr>
              <a:t>(</a:t>
            </a:r>
            <a:r>
              <a:rPr b="1" i="1" lang="en-IN" sz="1800" spc="-1" strike="noStrike">
                <a:solidFill>
                  <a:srgbClr val="595959"/>
                </a:solidFill>
                <a:latin typeface="Arial"/>
                <a:ea typeface="Arial"/>
              </a:rPr>
              <a:t>mask, buses, current_distance, current_filled, last_person</a:t>
            </a:r>
            <a:r>
              <a:rPr b="0" lang="en-IN" sz="1800" spc="-1" strike="noStrike">
                <a:solidFill>
                  <a:srgbClr val="595959"/>
                </a:solidFill>
                <a:latin typeface="Arial"/>
                <a:ea typeface="Arial"/>
              </a:rPr>
              <a:t>) correspond to the minimum operational cost.</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Assuming </a:t>
            </a:r>
            <a:r>
              <a:rPr b="0" i="1" lang="en-IN" sz="1800" spc="-1" strike="noStrike">
                <a:solidFill>
                  <a:srgbClr val="595959"/>
                </a:solidFill>
                <a:latin typeface="Arial"/>
                <a:ea typeface="Arial"/>
              </a:rPr>
              <a:t>F(mask, buses, current_distance, current_filled, last_person) </a:t>
            </a:r>
            <a:r>
              <a:rPr b="0" lang="en-IN" sz="1800" spc="-1" strike="noStrike">
                <a:solidFill>
                  <a:srgbClr val="595959"/>
                </a:solidFill>
                <a:latin typeface="Arial"/>
                <a:ea typeface="Arial"/>
              </a:rPr>
              <a:t>is known, now let t be a passenger not considered in mask. The minimum operational cost of</a:t>
            </a:r>
            <a:br/>
            <a:r>
              <a:rPr b="0" lang="en-IN" sz="1800" spc="-1" strike="noStrike">
                <a:solidFill>
                  <a:srgbClr val="595959"/>
                </a:solidFill>
                <a:latin typeface="Arial"/>
                <a:ea typeface="Arial"/>
              </a:rPr>
              <a:t>F(</a:t>
            </a:r>
            <a:r>
              <a:rPr b="0" i="1" lang="en-IN" sz="1800" spc="-1" strike="noStrike">
                <a:solidFill>
                  <a:srgbClr val="595959"/>
                </a:solidFill>
                <a:latin typeface="Arial"/>
                <a:ea typeface="Arial"/>
              </a:rPr>
              <a:t>newmask, buses, current_distance+dist[last_person][t], current_filled+1, t</a:t>
            </a:r>
            <a:r>
              <a:rPr b="0" lang="en-IN" sz="1800" spc="-1" strike="noStrike">
                <a:solidFill>
                  <a:srgbClr val="595959"/>
                </a:solidFill>
                <a:latin typeface="Arial"/>
                <a:ea typeface="Arial"/>
              </a:rPr>
              <a:t>) is updated accordingly.</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Also, when </a:t>
            </a:r>
            <a:r>
              <a:rPr b="1" i="1" lang="en-IN" sz="1800" spc="-1" strike="noStrike">
                <a:solidFill>
                  <a:srgbClr val="595959"/>
                </a:solidFill>
                <a:latin typeface="Arial"/>
                <a:ea typeface="Arial"/>
              </a:rPr>
              <a:t>current_filled</a:t>
            </a:r>
            <a:r>
              <a:rPr b="0" lang="en-IN" sz="1800" spc="-1" strike="noStrike">
                <a:solidFill>
                  <a:srgbClr val="595959"/>
                </a:solidFill>
                <a:latin typeface="Arial"/>
                <a:ea typeface="Arial"/>
              </a:rPr>
              <a:t> satisfies occupancy constraint, </a:t>
            </a:r>
            <a:br/>
            <a:r>
              <a:rPr b="0" lang="en-IN" sz="1800" spc="-1" strike="noStrike">
                <a:solidFill>
                  <a:srgbClr val="595959"/>
                </a:solidFill>
                <a:latin typeface="Arial"/>
                <a:ea typeface="Arial"/>
              </a:rPr>
              <a:t>F(mask, buses+1, 0, 0, None) is updated. </a:t>
            </a:r>
            <a:br/>
            <a:r>
              <a:rPr b="0" lang="en-IN" sz="1800" spc="-1" strike="noStrike">
                <a:solidFill>
                  <a:srgbClr val="595959"/>
                </a:solidFill>
                <a:latin typeface="Arial"/>
                <a:ea typeface="Arial"/>
              </a:rPr>
              <a:t> </a:t>
            </a:r>
            <a:endParaRPr b="0" lang="en-IN" sz="1800" spc="-1" strike="noStrike">
              <a:latin typeface="Arial"/>
            </a:endParaRPr>
          </a:p>
        </p:txBody>
      </p:sp>
    </p:spTree>
  </p:cSld>
  <p:timing>
    <p:tnLst>
      <p:par>
        <p:cTn id="147" dur="indefinite" restart="never" nodeType="tmRoot">
          <p:childTnLst>
            <p:seq>
              <p:cTn id="148" dur="indefinite" nodeType="mainSeq">
                <p:childTnLst>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136"/>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13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800" spc="-1" strike="noStrike">
                <a:solidFill>
                  <a:srgbClr val="000000"/>
                </a:solidFill>
                <a:latin typeface="Arial"/>
                <a:ea typeface="Arial"/>
              </a:rPr>
              <a:t>Optimal algorithm explained..</a:t>
            </a:r>
            <a:endParaRPr b="0" lang="en-IN" sz="2800" spc="-1" strike="noStrike">
              <a:latin typeface="Arial"/>
            </a:endParaRPr>
          </a:p>
        </p:txBody>
      </p:sp>
      <p:sp>
        <p:nvSpPr>
          <p:cNvPr id="139" name="CustomShape 2"/>
          <p:cNvSpPr/>
          <p:nvPr/>
        </p:nvSpPr>
        <p:spPr>
          <a:xfrm>
            <a:off x="311760" y="101124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Arial"/>
              <a:buChar char="●"/>
            </a:pPr>
            <a:r>
              <a:rPr b="0" lang="en-IN" sz="1800" spc="-1" strike="noStrike">
                <a:solidFill>
                  <a:srgbClr val="595959"/>
                </a:solidFill>
                <a:latin typeface="Arial"/>
                <a:ea typeface="Arial"/>
              </a:rPr>
              <a:t>This algorithms gives the optimal solution to the problem satisfying all the constraints. Yayy!</a:t>
            </a:r>
            <a:endParaRPr b="0" lang="en-IN" sz="1800" spc="-1" strike="noStrike">
              <a:latin typeface="Arial"/>
            </a:endParaRPr>
          </a:p>
          <a:p>
            <a:pPr marL="457200" indent="-342360">
              <a:lnSpc>
                <a:spcPct val="115000"/>
              </a:lnSpc>
              <a:buClr>
                <a:srgbClr val="595959"/>
              </a:buClr>
              <a:buFont typeface="Arial"/>
              <a:buChar char="●"/>
            </a:pPr>
            <a:r>
              <a:rPr b="0" lang="en-IN" sz="1800" spc="-1" strike="noStrike">
                <a:solidFill>
                  <a:srgbClr val="595959"/>
                </a:solidFill>
                <a:latin typeface="Arial"/>
                <a:ea typeface="Arial"/>
              </a:rPr>
              <a:t>But… </a:t>
            </a:r>
            <a:endParaRPr b="0" lang="en-IN" sz="1800" spc="-1" strike="noStrike">
              <a:latin typeface="Arial"/>
            </a:endParaRPr>
          </a:p>
        </p:txBody>
      </p:sp>
    </p:spTree>
  </p:cSld>
  <p:timing>
    <p:tnLst>
      <p:par>
        <p:cTn id="169" dur="indefinite" restart="never" nodeType="tmRoot">
          <p:childTnLst>
            <p:seq>
              <p:cTn id="170" dur="indefinite" nodeType="mainSeq">
                <p:childTnLst>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138"/>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0">
                                  <p:stCondLst>
                                    <p:cond delay="0"/>
                                  </p:stCondLst>
                                  <p:childTnLst>
                                    <p:set>
                                      <p:cBhvr>
                                        <p:cTn id="178" dur="1" fill="hold">
                                          <p:stCondLst>
                                            <p:cond delay="0"/>
                                          </p:stCondLst>
                                        </p:cTn>
                                        <p:tgtEl>
                                          <p:spTgt spid="139">
                                            <p:txEl>
                                              <p:pRg st="0" end="0"/>
                                            </p:txEl>
                                          </p:spTgt>
                                        </p:tgtEl>
                                        <p:attrNameLst>
                                          <p:attrName>style.visibility</p:attrName>
                                        </p:attrNameLst>
                                      </p:cBhvr>
                                      <p:to>
                                        <p:strVal val="visible"/>
                                      </p:to>
                                    </p:set>
                                    <p:animEffect filter="fade" transition="in">
                                      <p:cBhvr additive="repl">
                                        <p:cTn id="179" dur="500"/>
                                        <p:tgtEl>
                                          <p:spTgt spid="139">
                                            <p:txEl>
                                              <p:pRg st="0" end="0"/>
                                            </p:txEl>
                                          </p:spTgt>
                                        </p:tgtEl>
                                      </p:cBhvr>
                                    </p:animEffect>
                                  </p:childTnLst>
                                </p:cTn>
                              </p:par>
                            </p:childTnLst>
                          </p:cTn>
                        </p:par>
                      </p:childTnLst>
                    </p:cTn>
                  </p:par>
                  <p:par>
                    <p:cTn id="180" fill="hold">
                      <p:stCondLst>
                        <p:cond delay="indefinite"/>
                      </p:stCondLst>
                      <p:childTnLst>
                        <p:par>
                          <p:cTn id="181" fill="hold">
                            <p:stCondLst>
                              <p:cond delay="0"/>
                            </p:stCondLst>
                            <p:childTnLst>
                              <p:par>
                                <p:cTn id="182" nodeType="clickEffect" fill="hold" presetClass="entr" presetID="10">
                                  <p:stCondLst>
                                    <p:cond delay="0"/>
                                  </p:stCondLst>
                                  <p:childTnLst>
                                    <p:set>
                                      <p:cBhvr>
                                        <p:cTn id="183" dur="1" fill="hold">
                                          <p:stCondLst>
                                            <p:cond delay="0"/>
                                          </p:stCondLst>
                                        </p:cTn>
                                        <p:tgtEl>
                                          <p:spTgt spid="139">
                                            <p:txEl>
                                              <p:pRg st="1" end="1"/>
                                            </p:txEl>
                                          </p:spTgt>
                                        </p:tgtEl>
                                        <p:attrNameLst>
                                          <p:attrName>style.visibility</p:attrName>
                                        </p:attrNameLst>
                                      </p:cBhvr>
                                      <p:to>
                                        <p:strVal val="visible"/>
                                      </p:to>
                                    </p:set>
                                    <p:animEffect filter="fade" transition="in">
                                      <p:cBhvr additive="repl">
                                        <p:cTn id="184" dur="500"/>
                                        <p:tgtEl>
                                          <p:spTgt spid="139">
                                            <p:txEl>
                                              <p:pRg st="1" end="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Picture 5" descr=""/>
          <p:cNvPicPr/>
          <p:nvPr/>
        </p:nvPicPr>
        <p:blipFill>
          <a:blip r:embed="rId1"/>
          <a:stretch/>
        </p:blipFill>
        <p:spPr>
          <a:xfrm>
            <a:off x="1596960" y="584280"/>
            <a:ext cx="5949360" cy="3974040"/>
          </a:xfrm>
          <a:prstGeom prst="rect">
            <a:avLst/>
          </a:prstGeom>
          <a:ln>
            <a:noFill/>
          </a:ln>
        </p:spPr>
      </p:pic>
    </p:spTree>
  </p:cSld>
  <p:timing>
    <p:tnLst>
      <p:par>
        <p:cTn id="185" dur="indefinite" restart="never" nodeType="tmRoot">
          <p:childTnLst>
            <p:seq>
              <p:cTn id="186" dur="indefinite" nodeType="mainSeq">
                <p:childTnLst>
                  <p:par>
                    <p:cTn id="187" fill="hold">
                      <p:stCondLst>
                        <p:cond delay="indefinite"/>
                      </p:stCondLst>
                      <p:childTnLst>
                        <p:par>
                          <p:cTn id="188" fill="hold">
                            <p:stCondLst>
                              <p:cond delay="0"/>
                            </p:stCondLst>
                            <p:childTnLst>
                              <p:par>
                                <p:cTn id="189" nodeType="clickEffect" fill="hold" presetClass="entr" presetID="14" presetSubtype="10">
                                  <p:stCondLst>
                                    <p:cond delay="0"/>
                                  </p:stCondLst>
                                  <p:childTnLst>
                                    <p:set>
                                      <p:cBhvr>
                                        <p:cTn id="190" dur="1" fill="hold">
                                          <p:stCondLst>
                                            <p:cond delay="0"/>
                                          </p:stCondLst>
                                        </p:cTn>
                                        <p:tgtEl>
                                          <p:spTgt spid="140"/>
                                        </p:tgtEl>
                                        <p:attrNameLst>
                                          <p:attrName>style.visibility</p:attrName>
                                        </p:attrNameLst>
                                      </p:cBhvr>
                                      <p:to>
                                        <p:strVal val="visible"/>
                                      </p:to>
                                    </p:set>
                                    <p:animEffect filter="randombar(horizontal)" transition="in">
                                      <p:cBhvr additive="repl">
                                        <p:cTn id="191" dur="500"/>
                                        <p:tgtEl>
                                          <p:spTgt spid="14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411</TotalTime>
  <Application>LibreOffice/6.0.7.3$Linux_X86_64 LibreOffice_project/00m0$Build-3</Application>
  <Words>1396</Words>
  <Paragraphs>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Gautam C</dc:creator>
  <dc:description/>
  <dc:language>en-IN</dc:language>
  <cp:lastModifiedBy/>
  <dcterms:modified xsi:type="dcterms:W3CDTF">2019-12-21T00:59:16Z</dcterms:modified>
  <cp:revision>27</cp:revision>
  <dc:subject/>
  <dc:title>Bosch’s Route Optimisation Algorithm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11</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