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340" r:id="rId4"/>
    <p:sldId id="341" r:id="rId5"/>
    <p:sldId id="369" r:id="rId6"/>
    <p:sldId id="398" r:id="rId7"/>
    <p:sldId id="399" r:id="rId8"/>
    <p:sldId id="403" r:id="rId9"/>
    <p:sldId id="400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D4702B"/>
    <a:srgbClr val="0099CC"/>
    <a:srgbClr val="336699"/>
    <a:srgbClr val="99FFCC"/>
    <a:srgbClr val="CCEC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6"/>
  </p:normalViewPr>
  <p:slideViewPr>
    <p:cSldViewPr snapToGrid="0" showGuides="1">
      <p:cViewPr varScale="1">
        <p:scale>
          <a:sx n="93" d="100"/>
          <a:sy n="93" d="100"/>
        </p:scale>
        <p:origin x="784" y="192"/>
      </p:cViewPr>
      <p:guideLst>
        <p:guide orient="horz" pos="2526"/>
        <p:guide pos="37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eaLnBrk="1" hangingPunct="1">
              <a:buFont typeface="Arial" panose="020B060402020209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 eaLnBrk="1" hangingPunct="1">
              <a:buFont typeface="Arial" panose="020B060402020209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 eaLnBrk="1" hangingPunct="1">
              <a:buFont typeface="Arial" panose="020B060402020209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 algn="r" eaLnBrk="1" hangingPunct="1">
              <a:buFont typeface="Arial" panose="020B0604020202090204" pitchFamily="34" charset="0"/>
              <a:buNone/>
              <a:defRPr noProof="1" dirty="0">
                <a:latin typeface="Arial" panose="020B060402020209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F0DE0599-BC44-4707-83D4-BB7DF7E3D8AD}" type="slidenum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 dirty="0"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9295FA3D-E665-44AF-B3CB-B117A89EC2E6}" type="slidenum">
              <a:rPr kumimoji="0" lang="zh-CN" altLang="en-US" b="0" i="0" strike="noStrike" kern="1200" cap="none" spc="0" normalizeH="0" baseline="0" noProof="1"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Microsoft YaHei UI" panose="020B0503020204020204" pitchFamily="34" charset="-122"/>
              </a:rPr>
            </a:fld>
            <a:endParaRPr kumimoji="0" lang="zh-CN" altLang="en-US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 dirty="0"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8CB4C057-0BFD-45F5-B957-56341BDB730D}" type="slidenum">
              <a:rPr kumimoji="0" lang="zh-CN" altLang="en-US" b="0" i="0" strike="noStrike" kern="1200" cap="none" spc="0" normalizeH="0" baseline="0" noProof="1"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Microsoft YaHei UI" panose="020B0503020204020204" pitchFamily="34" charset="-122"/>
              </a:rPr>
            </a:fld>
            <a:endParaRPr kumimoji="0" lang="zh-CN" altLang="en-US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 dirty="0"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A5FAE172-2820-4F0C-890E-C7537E910BBF}" type="slidenum">
              <a:rPr kumimoji="0" lang="zh-CN" altLang="en-US" b="0" i="0" strike="noStrike" kern="1200" cap="none" spc="0" normalizeH="0" baseline="0" noProof="1"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Microsoft YaHei UI" panose="020B0503020204020204" pitchFamily="34" charset="-122"/>
              </a:rPr>
            </a:fld>
            <a:endParaRPr kumimoji="0" lang="zh-CN" altLang="en-US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1146175"/>
          </a:xfrm>
          <a:prstGeom prst="rect">
            <a:avLst/>
          </a:prstGeom>
          <a:solidFill>
            <a:srgbClr val="D8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sz="180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569" y="43119"/>
            <a:ext cx="10749367" cy="1033670"/>
          </a:xfrm>
        </p:spPr>
        <p:txBody>
          <a:bodyPr anchor="ctr">
            <a:normAutofit/>
          </a:bodyPr>
          <a:lstStyle>
            <a:lvl1pPr latinLnBrk="0">
              <a:defRPr lang="zh-CN" sz="36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strike="noStrike" noProof="1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496887" y="1563135"/>
            <a:ext cx="11198225" cy="4360862"/>
          </a:xfrm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80012"/>
              </a:buClr>
              <a:buFont typeface="Wingdings" panose="05000000000000000000" pitchFamily="2" charset="2"/>
              <a:buBlip>
                <a:blip r:embed="rId2"/>
              </a:buBlip>
              <a:def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lnSpc>
                <a:spcPct val="150000"/>
              </a:lnSpc>
              <a:buClr>
                <a:srgbClr val="C00000"/>
              </a:buClr>
              <a:defRPr b="0"/>
            </a:lvl2pPr>
            <a:lvl3pPr>
              <a:lnSpc>
                <a:spcPct val="150000"/>
              </a:lnSpc>
              <a:defRPr b="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lIns="91440" tIns="45720" rIns="91440" bIns="45720" rtlCol="0" anchor="ctr"/>
          <a:lstStyle/>
          <a:p>
            <a:pPr fontAlgn="auto"/>
            <a:fld id="{8BEEBAAA-29B5-4AF5-BC5F-7E580C29002D}" type="datetimeFigureOut">
              <a:rPr lang="zh-CN" altLang="en-US" strike="noStrike" noProof="1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lIns="91440" tIns="45720" rIns="91440" bIns="45720" rtlCol="0" anchor="ctr"/>
          <a:lstStyle/>
          <a:p>
            <a:pPr fontAlgn="auto"/>
            <a:endParaRPr lang="zh-CN" strike="noStrike" noProof="1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lIns="91440" tIns="45720" rIns="91440" bIns="45720" rtlCol="0" anchor="ctr"/>
          <a:lstStyle/>
          <a:p>
            <a:pPr fontAlgn="auto"/>
            <a:fld id="{9860EDB8-5305-433F-BE41-D7A86D811DB3}" type="slidenum">
              <a:rPr strike="noStrike" noProof="1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 dirty="0"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14D07F6-C33C-4EA6-945D-B34B5801546B}" type="slidenum">
              <a:rPr kumimoji="0" lang="zh-CN" altLang="en-US" b="0" i="0" strike="noStrike" kern="1200" cap="none" spc="0" normalizeH="0" baseline="0" noProof="1"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Microsoft YaHei UI" panose="020B0503020204020204" pitchFamily="34" charset="-122"/>
              </a:rPr>
            </a:fld>
            <a:endParaRPr kumimoji="0" lang="zh-CN" altLang="en-US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 dirty="0"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3145261C-A0D0-4EFD-99E4-FDE908BB5865}" type="slidenum">
              <a:rPr kumimoji="0" lang="zh-CN" altLang="en-US" b="0" i="0" strike="noStrike" kern="1200" cap="none" spc="0" normalizeH="0" baseline="0" noProof="1"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Microsoft YaHei UI" panose="020B0503020204020204" pitchFamily="34" charset="-122"/>
              </a:rPr>
            </a:fld>
            <a:endParaRPr kumimoji="0" lang="zh-CN" altLang="en-US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 dirty="0"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B5B2DC97-84E7-4760-9643-D44354A0873B}" type="slidenum">
              <a:rPr kumimoji="0" lang="zh-CN" altLang="en-US" b="0" i="0" strike="noStrike" kern="1200" cap="none" spc="0" normalizeH="0" baseline="0" noProof="1"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Microsoft YaHei UI" panose="020B0503020204020204" pitchFamily="34" charset="-122"/>
              </a:rPr>
            </a:fld>
            <a:endParaRPr kumimoji="0" lang="zh-CN" altLang="en-US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rtlCol="0" anchor="ctr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 dirty="0"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8E5F5B58-B47B-4E1F-955A-0221714D76F8}" type="slidenum">
              <a:rPr kumimoji="0" lang="zh-CN" altLang="en-US" b="0" i="0" strike="noStrike" kern="1200" cap="none" spc="0" normalizeH="0" baseline="0" noProof="1"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Microsoft YaHei UI" panose="020B0503020204020204" pitchFamily="34" charset="-122"/>
              </a:rPr>
            </a:fld>
            <a:endParaRPr kumimoji="0" lang="zh-CN" altLang="en-US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 dirty="0"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D8F79C5-E3C3-473A-891E-65C597B5FB0C}" type="slidenum">
              <a:rPr kumimoji="0" lang="zh-CN" altLang="en-US" b="0" i="0" strike="noStrike" kern="1200" cap="none" spc="0" normalizeH="0" baseline="0" noProof="1"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Microsoft YaHei UI" panose="020B0503020204020204" pitchFamily="34" charset="-122"/>
              </a:rPr>
            </a:fld>
            <a:endParaRPr kumimoji="0" lang="zh-CN" altLang="en-US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 dirty="0"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D507CF7-8E81-4D0E-B4B5-9538D265270D}" type="slidenum">
              <a:rPr kumimoji="0" lang="zh-CN" altLang="en-US" b="0" i="0" strike="noStrike" kern="1200" cap="none" spc="0" normalizeH="0" baseline="0" noProof="1"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Microsoft YaHei UI" panose="020B0503020204020204" pitchFamily="34" charset="-122"/>
              </a:rPr>
            </a:fld>
            <a:endParaRPr kumimoji="0" lang="zh-CN" altLang="en-US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 dirty="0"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985A9F50-B839-4CF8-B9B3-1BE3A8CD8FF0}" type="slidenum">
              <a:rPr kumimoji="0" lang="zh-CN" altLang="en-US" b="0" i="0" strike="noStrike" kern="1200" cap="none" spc="0" normalizeH="0" baseline="0" noProof="1"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Microsoft YaHei UI" panose="020B0503020204020204" pitchFamily="34" charset="-122"/>
              </a:rPr>
            </a:fld>
            <a:endParaRPr kumimoji="0" lang="zh-CN" altLang="en-US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egoe UI" panose="020B0502040204020203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>
              <a:defRPr dirty="0"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6E0D47AB-C7D2-4542-9ADA-B8889B33618E}" type="slidenum">
              <a:rPr kumimoji="0" lang="zh-CN" altLang="en-US" b="0" i="0" strike="noStrike" kern="1200" cap="none" spc="0" normalizeH="0" baseline="0" noProof="1"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Microsoft YaHei UI" panose="020B0503020204020204" pitchFamily="34" charset="-122"/>
              </a:rPr>
            </a:fld>
            <a:endParaRPr kumimoji="0" lang="zh-CN" altLang="en-US" b="0" i="0" strike="noStrike" kern="1200" cap="none" spc="0" normalizeH="0" baseline="0" noProof="1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 eaLnBrk="1" hangingPunct="1">
              <a:buFont typeface="Arial" panose="020B0604020202090204" pitchFamily="34" charset="0"/>
              <a:buNone/>
              <a:defRPr sz="1200" noProof="1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icrosoft YaHei UI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90204" pitchFamily="34" charset="0"/>
              <a:buNone/>
              <a:defRPr sz="1200" noProof="1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icrosoft YaHei UI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  <p:sp>
        <p:nvSpPr>
          <p:cNvPr id="1030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90204" pitchFamily="34" charset="0"/>
              <a:buNone/>
              <a:defRPr sz="1200" noProof="1" dirty="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Microsoft YaHei UI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5753CB06-942F-487C-A2EF-766DE854A3E1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Microsoft YaHei UI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  <a:sym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Segoe UI Light" panose="020B0502040204020203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sym typeface="Segoe UI Light" panose="020B05020402040202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sym typeface="Segoe UI Light" panose="020B05020402040202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sym typeface="Segoe UI Light" panose="020B05020402040202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sym typeface="Segoe UI Light" panose="020B0502040204020203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sym typeface="Segoe UI Light" panose="020B05020402040202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sym typeface="Segoe UI Light" panose="020B05020402040202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sym typeface="Segoe UI Light" panose="020B05020402040202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sym typeface="Segoe UI Light" panose="020B0502040204020203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Segoe UI" panose="020B0502040204020203" pitchFamily="34" charset="0"/>
        </a:defRPr>
      </a:lvl1pPr>
      <a:lvl2pPr marL="685800" lvl="1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Segoe UI" panose="020B0502040204020203" pitchFamily="34" charset="0"/>
        </a:defRPr>
      </a:lvl2pPr>
      <a:lvl3pPr marL="1143000" lvl="2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Segoe UI" panose="020B0502040204020203" pitchFamily="34" charset="0"/>
        </a:defRPr>
      </a:lvl3pPr>
      <a:lvl4pPr marL="1600200" lvl="3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Segoe UI" panose="020B0502040204020203" pitchFamily="34" charset="0"/>
        </a:defRPr>
      </a:lvl4pPr>
      <a:lvl5pPr marL="2057400" lvl="4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Segoe UI" panose="020B0502040204020203" pitchFamily="34" charset="0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ct val="30000"/>
        </a:spcBef>
        <a:buFont typeface="Arial" panose="020B0604020202090204" charset="-12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" panose="020B0502040204020203" pitchFamily="34" charset="0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ct val="30000"/>
        </a:spcBef>
        <a:buFont typeface="Arial" panose="020B0604020202090204" charset="-12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" panose="020B0502040204020203" pitchFamily="34" charset="0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ct val="30000"/>
        </a:spcBef>
        <a:buFont typeface="Arial" panose="020B0604020202090204" charset="-12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" panose="020B0502040204020203" pitchFamily="34" charset="0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ct val="30000"/>
        </a:spcBef>
        <a:buFont typeface="Arial" panose="020B0604020202090204" charset="-12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" panose="020B0502040204020203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9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9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9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9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9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9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9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9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9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矩形 6"/>
          <p:cNvSpPr/>
          <p:nvPr/>
        </p:nvSpPr>
        <p:spPr>
          <a:xfrm>
            <a:off x="0" y="0"/>
            <a:ext cx="12192000" cy="4867275"/>
          </a:xfrm>
          <a:prstGeom prst="rect">
            <a:avLst/>
          </a:prstGeom>
          <a:solidFill>
            <a:srgbClr val="D24726"/>
          </a:solidFill>
          <a:ln w="12700">
            <a:noFill/>
          </a:ln>
        </p:spPr>
        <p:txBody>
          <a:bodyPr anchor="ctr"/>
          <a:lstStyle/>
          <a:p>
            <a:pPr algn="ctr">
              <a:buFont typeface="Arial" panose="020B060402020209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90204" pitchFamily="34" charset="0"/>
              <a:ea typeface="宋体" panose="02010600030101010101" pitchFamily="2" charset="-122"/>
              <a:sym typeface="Segoe UI" panose="020B0502040204020203" pitchFamily="34" charset="0"/>
            </a:endParaRPr>
          </a:p>
        </p:txBody>
      </p:sp>
      <p:sp>
        <p:nvSpPr>
          <p:cNvPr id="28674" name="矩形 7"/>
          <p:cNvSpPr/>
          <p:nvPr/>
        </p:nvSpPr>
        <p:spPr>
          <a:xfrm>
            <a:off x="0" y="0"/>
            <a:ext cx="12192000" cy="4867275"/>
          </a:xfrm>
          <a:prstGeom prst="rect">
            <a:avLst/>
          </a:prstGeom>
          <a:solidFill>
            <a:srgbClr val="D4702B"/>
          </a:solidFill>
          <a:ln w="12700">
            <a:noFill/>
          </a:ln>
        </p:spPr>
        <p:txBody>
          <a:bodyPr anchor="ctr"/>
          <a:lstStyle/>
          <a:p>
            <a:pPr algn="ctr">
              <a:buFont typeface="Arial" panose="020B060402020209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Arial" panose="020B0604020202090204" pitchFamily="34" charset="0"/>
              <a:ea typeface="宋体" panose="02010600030101010101" pitchFamily="2" charset="-122"/>
              <a:sym typeface="Segoe UI" panose="020B0502040204020203" pitchFamily="34" charset="0"/>
            </a:endParaRPr>
          </a:p>
        </p:txBody>
      </p:sp>
      <p:sp>
        <p:nvSpPr>
          <p:cNvPr id="3077" name="标题 1"/>
          <p:cNvSpPr>
            <a:spLocks noGrp="1"/>
          </p:cNvSpPr>
          <p:nvPr>
            <p:ph type="ctrTitle"/>
          </p:nvPr>
        </p:nvSpPr>
        <p:spPr>
          <a:xfrm>
            <a:off x="879475" y="2033588"/>
            <a:ext cx="10275888" cy="2236788"/>
          </a:xfrm>
          <a:ln>
            <a:miter/>
          </a:ln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好买财富</a:t>
            </a:r>
            <a:b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</a:br>
            <a:b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</a:br>
            <a:r>
              <a:rPr kumimoji="0" lang="en-US" altLang="zh-CN" sz="4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xx</a:t>
            </a: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项目项目复盘书</a:t>
            </a:r>
            <a:b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</a:b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      </a:t>
            </a:r>
            <a:endParaRPr kumimoji="0" lang="en-US" altLang="zh-CN" sz="4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28677" name="文本框 1"/>
          <p:cNvSpPr txBox="1"/>
          <p:nvPr/>
        </p:nvSpPr>
        <p:spPr>
          <a:xfrm>
            <a:off x="7893050" y="4316413"/>
            <a:ext cx="3632200" cy="3857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r">
              <a:buFont typeface="Arial" panose="020B060402020209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日期：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2016.XX.XX</a:t>
            </a:r>
            <a:endParaRPr lang="zh-CN" altLang="en-US" dirty="0">
              <a:latin typeface="Arial" panose="020B0604020202090204" pitchFamily="34" charset="0"/>
              <a:ea typeface="宋体" panose="02010600030101010101" pitchFamily="2" charset="-122"/>
              <a:sym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矩形 7"/>
          <p:cNvSpPr/>
          <p:nvPr/>
        </p:nvSpPr>
        <p:spPr>
          <a:xfrm>
            <a:off x="0" y="0"/>
            <a:ext cx="12192000" cy="1146175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txBody>
          <a:bodyPr anchor="ctr"/>
          <a:lstStyle/>
          <a:p>
            <a:pPr algn="ctr">
              <a:buFont typeface="Arial" panose="020B060402020209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1746" name="标题 1"/>
          <p:cNvSpPr>
            <a:spLocks noGrp="1"/>
          </p:cNvSpPr>
          <p:nvPr>
            <p:ph type="ctrTitle"/>
          </p:nvPr>
        </p:nvSpPr>
        <p:spPr>
          <a:xfrm>
            <a:off x="450850" y="42863"/>
            <a:ext cx="10748963" cy="1033462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3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egoe UI Light" panose="020B0502040204020203" pitchFamily="34" charset="0"/>
              </a:rPr>
              <a:t>目录</a:t>
            </a:r>
            <a:endParaRPr lang="zh-CN" altLang="en-US" sz="3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Segoe UI Light" panose="020B0502040204020203" pitchFamily="34" charset="0"/>
            </a:endParaRPr>
          </a:p>
        </p:txBody>
      </p:sp>
      <p:sp>
        <p:nvSpPr>
          <p:cNvPr id="31747" name="Rectangle 3"/>
          <p:cNvSpPr>
            <a:spLocks noGrp="1"/>
          </p:cNvSpPr>
          <p:nvPr/>
        </p:nvSpPr>
        <p:spPr>
          <a:xfrm>
            <a:off x="4841875" y="1789430"/>
            <a:ext cx="3350260" cy="346837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30000"/>
              </a:spcBef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342900" indent="-342900" algn="l">
              <a:lnSpc>
                <a:spcPct val="110000"/>
              </a:lnSpc>
              <a:spcBef>
                <a:spcPct val="30000"/>
              </a:spcBef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目标评估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342900" indent="-342900" algn="l">
              <a:lnSpc>
                <a:spcPct val="110000"/>
              </a:lnSpc>
              <a:spcBef>
                <a:spcPct val="30000"/>
              </a:spcBef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过程回溯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342900" indent="-342900" algn="l">
              <a:lnSpc>
                <a:spcPct val="110000"/>
              </a:lnSpc>
              <a:spcBef>
                <a:spcPct val="30000"/>
              </a:spcBef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问题澄清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342900" indent="-342900" algn="l">
              <a:lnSpc>
                <a:spcPct val="110000"/>
              </a:lnSpc>
              <a:spcBef>
                <a:spcPct val="30000"/>
              </a:spcBef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缓释措施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342900" indent="-342900" algn="l">
              <a:lnSpc>
                <a:spcPct val="110000"/>
              </a:lnSpc>
              <a:spcBef>
                <a:spcPct val="30000"/>
              </a:spcBef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良好实践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342900" indent="-342900" algn="l">
              <a:lnSpc>
                <a:spcPct val="110000"/>
              </a:lnSpc>
              <a:spcBef>
                <a:spcPct val="30000"/>
              </a:spcBef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后续行动点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矩形 7"/>
          <p:cNvSpPr/>
          <p:nvPr/>
        </p:nvSpPr>
        <p:spPr>
          <a:xfrm>
            <a:off x="0" y="-13335"/>
            <a:ext cx="12192000" cy="1146175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txBody>
          <a:bodyPr anchor="ctr"/>
          <a:lstStyle/>
          <a:p>
            <a:pPr algn="ctr">
              <a:buFont typeface="Arial" panose="020B060402020209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2770" name="标题 1"/>
          <p:cNvSpPr>
            <a:spLocks noGrp="1"/>
          </p:cNvSpPr>
          <p:nvPr>
            <p:ph type="ctrTitle"/>
          </p:nvPr>
        </p:nvSpPr>
        <p:spPr>
          <a:xfrm>
            <a:off x="450850" y="42863"/>
            <a:ext cx="10748963" cy="1033462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3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egoe UI Light" panose="020B0502040204020203" pitchFamily="34" charset="0"/>
              </a:rPr>
              <a:t>1 -</a:t>
            </a:r>
            <a:r>
              <a:rPr lang="zh-CN" altLang="en-US" sz="3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egoe UI Light" panose="020B0502040204020203" pitchFamily="34" charset="0"/>
              </a:rPr>
              <a:t> 目标评估</a:t>
            </a:r>
            <a:endParaRPr lang="zh-CN" altLang="en-US" sz="3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Segoe UI Light" panose="020B0502040204020203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22960" y="1363980"/>
          <a:ext cx="10347325" cy="3156585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370205"/>
                <a:gridCol w="731520"/>
                <a:gridCol w="4047490"/>
                <a:gridCol w="1104900"/>
                <a:gridCol w="4093210"/>
              </a:tblGrid>
              <a:tr h="41275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原目标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达成情况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</a:tr>
              <a:tr h="472440"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技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术</a:t>
                      </a:r>
                      <a:endParaRPr lang="zh-CN" altLang="en-US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O1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mock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，</a:t>
                      </a:r>
                      <a:r>
                        <a:rPr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解决环境依赖及数据依赖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达成</a:t>
                      </a:r>
                      <a:endParaRPr lang="zh-CN" alt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4.12</a:t>
                      </a:r>
                      <a:r>
                        <a:rPr lang="zh-CN" alt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上线</a:t>
                      </a:r>
                      <a:endParaRPr lang="zh-CN" alt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469265">
                <a:tc vMerge="1"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O2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支持一键CI/定时执行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456565">
                <a:tc vMerge="1"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O3</a:t>
                      </a:r>
                      <a:endParaRPr lang="en-US" altLang="zh-CN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满足</a:t>
                      </a:r>
                      <a:r>
                        <a:rPr 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TP</a:t>
                      </a:r>
                      <a:r>
                        <a:rPr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使用</a:t>
                      </a:r>
                      <a:r>
                        <a:rPr 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支持TP核心应用接入；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43116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O4</a:t>
                      </a:r>
                      <a:endParaRPr lang="en-US" altLang="zh-CN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上线后无严重bug(不可用)；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81000">
                <a:tc vMerge="1"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O5</a:t>
                      </a:r>
                      <a:endParaRPr lang="en-US" altLang="zh-CN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1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在</a:t>
                      </a:r>
                      <a:r>
                        <a:rPr lang="en-US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规定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时间内顺利完成：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marL="0" lvl="1"/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1) 1月中旬新联机接入；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lvl="1"/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2) Q1核心应用接入;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矩形 7"/>
          <p:cNvSpPr/>
          <p:nvPr/>
        </p:nvSpPr>
        <p:spPr>
          <a:xfrm>
            <a:off x="0" y="0"/>
            <a:ext cx="12192000" cy="1146175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txBody>
          <a:bodyPr anchor="ctr"/>
          <a:lstStyle/>
          <a:p>
            <a:pPr algn="ctr">
              <a:buFont typeface="Arial" panose="020B060402020209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ctrTitle"/>
          </p:nvPr>
        </p:nvSpPr>
        <p:spPr>
          <a:xfrm>
            <a:off x="450850" y="42863"/>
            <a:ext cx="10748963" cy="1033462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3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egoe UI Light" panose="020B0502040204020203" pitchFamily="34" charset="0"/>
              </a:rPr>
              <a:t>2  </a:t>
            </a:r>
            <a:r>
              <a:rPr lang="zh-CN" altLang="en-US" sz="3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egoe UI Light" panose="020B0502040204020203" pitchFamily="34" charset="0"/>
              </a:rPr>
              <a:t>过程回溯</a:t>
            </a:r>
            <a:endParaRPr lang="zh-CN" altLang="en-US" sz="3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Segoe UI Light" panose="020B0502040204020203" pitchFamily="3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853440" y="1318257"/>
          <a:ext cx="10346055" cy="5205095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842645"/>
                <a:gridCol w="9503410"/>
              </a:tblGrid>
              <a:tr h="4883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调研需求，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召开业务方案评审会；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业务方案评审会后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，各方立即着手启动设计、开发；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84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en-US" altLang="zh-CN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多次召开沟通讨论会，明确目标、需求、设计；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en-US" altLang="zh-CN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r>
                        <a:rPr 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(MultiJob)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模式，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fbs-online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接入C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I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调试；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en-US" altLang="zh-CN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独立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CI Jenkins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服务，并切换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CI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流水线模式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(pipeline)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；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R6</a:t>
                      </a:r>
                      <a:endParaRPr lang="en-US" altLang="zh-CN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acc-center,center-feature,fin-online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接入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CI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调试；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R7</a:t>
                      </a:r>
                      <a:endParaRPr lang="en-US" altLang="zh-CN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实现服务启动校验，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pay-online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接入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；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R8</a:t>
                      </a:r>
                      <a:endParaRPr lang="en-US" altLang="zh-CN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独立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CI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数据库，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ftx-online, ftx-online-search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接入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调试；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R9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确定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mock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需求，重启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mock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R10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增加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支持mock脚本（groovy）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mock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调整；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R11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mock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上线，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ftx-online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接入调试；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R12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mock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集成至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hrb-1.0.1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fbs-online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fbs-online-search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接入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hrb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并成功上线；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矩形 7"/>
          <p:cNvSpPr/>
          <p:nvPr/>
        </p:nvSpPr>
        <p:spPr>
          <a:xfrm>
            <a:off x="0" y="0"/>
            <a:ext cx="12192000" cy="1146175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txBody>
          <a:bodyPr anchor="ctr"/>
          <a:lstStyle/>
          <a:p>
            <a:pPr algn="ctr">
              <a:buFont typeface="Arial" panose="020B060402020209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ctrTitle"/>
          </p:nvPr>
        </p:nvSpPr>
        <p:spPr>
          <a:xfrm>
            <a:off x="450850" y="42863"/>
            <a:ext cx="10748963" cy="1033462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3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egoe UI Light" panose="020B0502040204020203" pitchFamily="34" charset="0"/>
              </a:rPr>
              <a:t>3  </a:t>
            </a:r>
            <a:r>
              <a:rPr lang="zh-CN" altLang="en-US" sz="3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egoe UI Light" panose="020B0502040204020203" pitchFamily="34" charset="0"/>
              </a:rPr>
              <a:t>问题澄清</a:t>
            </a:r>
            <a:endParaRPr lang="zh-CN" altLang="en-US" sz="3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Segoe UI Light" panose="020B0502040204020203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53440" y="1446530"/>
          <a:ext cx="10631170" cy="493776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739140"/>
                <a:gridCol w="3535045"/>
                <a:gridCol w="3846830"/>
                <a:gridCol w="2510155"/>
              </a:tblGrid>
              <a:tr h="6400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深层问题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依据（目标或记录编号）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</a:tr>
              <a:tr h="384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Q1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前期，开发人员对需求不明确，开发时理解不一致；</a:t>
                      </a:r>
                      <a:endParaRPr lang="zh-CN" altLang="en-US" sz="1600" i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业务方案后暨开始开发，相应的需求说明工作不到位；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R2</a:t>
                      </a:r>
                      <a:endParaRPr lang="en-US" altLang="zh-CN" sz="16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84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Q2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jenkins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的使用频次，会导致96的节点被占用，导致重构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初始方案设计未考虑全面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Q3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demo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时：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mock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初稿无法满足用户需求，用户不同意接入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产品与用户沟通时未明确方案，未与用户阐明版本计划，导致双方理解不一致</a:t>
                      </a:r>
                      <a:endParaRPr lang="zh-CN" altLang="en-US" sz="16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R10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Q4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接入时： 若单一任务超过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5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分钟，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CI pipeline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报错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bug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R8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Q5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接入时：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每次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pipeline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改动需更新所有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CI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任务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设计缺陷，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未考虑全面：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pipeline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脚本未统一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R8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Q6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接入时： 基础服务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(打包、部署)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不够标准化，扩展性不足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1.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因赶工采用快速方案；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2.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设计缺陷，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未考虑全面；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R6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Q7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基础服务直接在ci环境改动，影响正在接入的应用；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没有独立开发调试环境，开发调试环境即接入环境。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通知不到位， 对环境使用认知不一致；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R8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矩形 7"/>
          <p:cNvSpPr/>
          <p:nvPr/>
        </p:nvSpPr>
        <p:spPr>
          <a:xfrm>
            <a:off x="0" y="0"/>
            <a:ext cx="12192000" cy="1146175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txBody>
          <a:bodyPr anchor="ctr"/>
          <a:lstStyle/>
          <a:p>
            <a:pPr algn="ctr">
              <a:buFont typeface="Arial" panose="020B060402020209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ctrTitle"/>
          </p:nvPr>
        </p:nvSpPr>
        <p:spPr>
          <a:xfrm>
            <a:off x="450850" y="42863"/>
            <a:ext cx="10748963" cy="1033462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3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egoe UI Light" panose="020B0502040204020203" pitchFamily="34" charset="0"/>
              </a:rPr>
              <a:t>4  </a:t>
            </a:r>
            <a:r>
              <a:rPr lang="zh-CN" altLang="en-US" sz="3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egoe UI Light" panose="020B0502040204020203" pitchFamily="34" charset="0"/>
              </a:rPr>
              <a:t>缓释措施</a:t>
            </a:r>
            <a:endParaRPr lang="zh-CN" altLang="en-US" sz="3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Segoe UI Light" panose="020B0502040204020203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68680" y="1333500"/>
          <a:ext cx="10346690" cy="538353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021715"/>
                <a:gridCol w="3132455"/>
                <a:gridCol w="1180465"/>
                <a:gridCol w="5012055"/>
              </a:tblGrid>
              <a:tr h="6591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问题编号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措施编号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具体措施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Q1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前期开发人员对需求不明确，开发时理解不一致；</a:t>
                      </a:r>
                      <a:endParaRPr lang="zh-CN" alt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召开需求讨论会，针对目标，需求，问题进行讨论；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81000">
                <a:tc vMerge="1"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</a:tcPr>
                </a:tc>
                <a:tc vMerge="1"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</a:t>
                      </a:r>
                      <a:r>
                        <a:rPr 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</a:t>
                      </a:r>
                      <a:endParaRPr 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项目经理跟进实施方案，及时消除方向不一致的问题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Q2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CI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对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jenkins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的使用频次，会导致96的节点被占用，导致重构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CI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；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S3</a:t>
                      </a:r>
                      <a:endParaRPr lang="en-US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明确资源共用的风险；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重新设计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流水线，独立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服务器供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各任务使用，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保留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基础服务；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Q3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demo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时：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mock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初稿无法满足用户需求，用户不同意接入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S4</a:t>
                      </a:r>
                      <a:endParaRPr 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确定原因是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产品与用户需求理解不一致；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重新与用户协定方案，并明确上线及接入时间点；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Q4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单一任务超过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5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分钟，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CI pipeline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报错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S5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快速响应： 优化设计，立即解决问题；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以修复紧急的态度；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Q5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每次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pipeline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改动需更新所有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CI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任务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 vMerge="1"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 vMerge="1"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Q6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基础服务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(打包、部署)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不够标准化，扩展性不足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 vMerge="1"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 vMerge="1"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Q7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没有独立开发调试环境：基础服务直接在ci环境改动，影响后续接入调试；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S6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双方协定： 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各自调试时间段； 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使用前后，人工互相通知；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矩形 7"/>
          <p:cNvSpPr/>
          <p:nvPr/>
        </p:nvSpPr>
        <p:spPr>
          <a:xfrm>
            <a:off x="0" y="0"/>
            <a:ext cx="12192000" cy="1146175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txBody>
          <a:bodyPr anchor="ctr"/>
          <a:lstStyle/>
          <a:p>
            <a:pPr algn="ctr">
              <a:buFont typeface="Arial" panose="020B060402020209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ctrTitle"/>
          </p:nvPr>
        </p:nvSpPr>
        <p:spPr>
          <a:xfrm>
            <a:off x="450850" y="42863"/>
            <a:ext cx="10748963" cy="1033462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3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egoe UI Light" panose="020B0502040204020203" pitchFamily="34" charset="0"/>
              </a:rPr>
              <a:t>5  </a:t>
            </a:r>
            <a:r>
              <a:rPr lang="zh-CN" altLang="en-US" sz="3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egoe UI Light" panose="020B0502040204020203" pitchFamily="34" charset="0"/>
              </a:rPr>
              <a:t>良好实践</a:t>
            </a:r>
            <a:endParaRPr lang="zh-CN" altLang="en-US" sz="3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Segoe UI Light" panose="020B0502040204020203" pitchFamily="3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853440" y="1775460"/>
          <a:ext cx="10346690" cy="32004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550545"/>
                <a:gridCol w="6336665"/>
                <a:gridCol w="3459480"/>
              </a:tblGrid>
              <a:tr h="6400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4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依据（目标或记录编号）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G1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明确目标且方向一致，小步快跑，快速迭代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G2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项目成员沟通积极主动，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紧密配合，确保信息一致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 cap="flat" cmpd="sng" algn="ctr">
                      <a:solidFill>
                        <a:srgbClr val="D47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84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G3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开发方与使用方一起做接入调试，能快速响应，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及时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解决问题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R6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R7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R11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G4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项目成员负责，加班加点完成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R8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矩形 7"/>
          <p:cNvSpPr/>
          <p:nvPr/>
        </p:nvSpPr>
        <p:spPr>
          <a:xfrm>
            <a:off x="0" y="0"/>
            <a:ext cx="12192000" cy="1146175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txBody>
          <a:bodyPr anchor="ctr"/>
          <a:lstStyle/>
          <a:p>
            <a:pPr algn="ctr">
              <a:buFont typeface="Arial" panose="020B060402020209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ctrTitle"/>
          </p:nvPr>
        </p:nvSpPr>
        <p:spPr>
          <a:xfrm>
            <a:off x="450850" y="42863"/>
            <a:ext cx="10748963" cy="1033462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3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egoe UI Light" panose="020B0502040204020203" pitchFamily="34" charset="0"/>
              </a:rPr>
              <a:t>6  </a:t>
            </a:r>
            <a:r>
              <a:rPr lang="zh-CN" altLang="en-US" sz="3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egoe UI Light" panose="020B0502040204020203" pitchFamily="34" charset="0"/>
              </a:rPr>
              <a:t>后续行动点</a:t>
            </a:r>
            <a:endParaRPr lang="zh-CN" altLang="en-US" sz="3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Segoe UI Light" panose="020B0502040204020203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53440" y="1775460"/>
          <a:ext cx="10346690" cy="32004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80414"/>
                <a:gridCol w="5101949"/>
                <a:gridCol w="1205690"/>
                <a:gridCol w="1572051"/>
                <a:gridCol w="687654"/>
                <a:gridCol w="749466"/>
                <a:gridCol w="749466"/>
              </a:tblGrid>
              <a:tr h="6400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行动点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截止时间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问题编号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措施编号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实践编号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solidFill>
                      <a:srgbClr val="D4702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建立一套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CI</a:t>
                      </a: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调试环境，以减少接入时相互影响；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雷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>
                      <a:solidFill>
                        <a:srgbClr val="D4702B"/>
                      </a:solidFill>
                      <a:prstDash val="solid"/>
                    </a:lnL>
                    <a:lnR w="9525">
                      <a:solidFill>
                        <a:srgbClr val="D4702B"/>
                      </a:solidFill>
                      <a:prstDash val="solid"/>
                    </a:lnR>
                    <a:lnT w="9525">
                      <a:solidFill>
                        <a:srgbClr val="D4702B"/>
                      </a:solidFill>
                      <a:prstDash val="solid"/>
                    </a:lnT>
                    <a:lnB w="9525">
                      <a:solidFill>
                        <a:srgbClr val="D4702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7fdb7b3-4b21-4e7b-a84f-03dd9bc4ad10}"/>
</p:tagLst>
</file>

<file path=ppt/tags/tag2.xml><?xml version="1.0" encoding="utf-8"?>
<p:tagLst xmlns:p="http://schemas.openxmlformats.org/presentationml/2006/main">
  <p:tag name="KSO_WM_UNIT_TABLE_BEAUTIFY" val="smartTable{20079cc5-7880-4eec-88cc-aed56222b7a8}"/>
</p:tagLst>
</file>

<file path=ppt/tags/tag3.xml><?xml version="1.0" encoding="utf-8"?>
<p:tagLst xmlns:p="http://schemas.openxmlformats.org/presentationml/2006/main">
  <p:tag name="KSO_WM_UNIT_TABLE_BEAUTIFY" val="smartTable{d48f9c37-a374-4460-9771-579929e8f03b}"/>
</p:tagLst>
</file>

<file path=ppt/tags/tag4.xml><?xml version="1.0" encoding="utf-8"?>
<p:tagLst xmlns:p="http://schemas.openxmlformats.org/presentationml/2006/main">
  <p:tag name="KSO_WM_UNIT_TABLE_BEAUTIFY" val="smartTable{6b2f32d9-4d42-4889-9c2a-0f536bcd1024}"/>
</p:tagLst>
</file>

<file path=ppt/theme/theme1.xml><?xml version="1.0" encoding="utf-8"?>
<a:theme xmlns:a="http://schemas.openxmlformats.org/drawingml/2006/main" name="WelcomeDoc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1738</Words>
  <Application>WPS 演示</Application>
  <PresentationFormat>宽屏</PresentationFormat>
  <Paragraphs>338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方正书宋_GBK</vt:lpstr>
      <vt:lpstr>Wingdings</vt:lpstr>
      <vt:lpstr>宋体</vt:lpstr>
      <vt:lpstr>汉仪书宋二KW</vt:lpstr>
      <vt:lpstr>Microsoft YaHei UI</vt:lpstr>
      <vt:lpstr>苹方-简</vt:lpstr>
      <vt:lpstr>Segoe UI Light</vt:lpstr>
      <vt:lpstr>Segoe UI</vt:lpstr>
      <vt:lpstr>Arial</vt:lpstr>
      <vt:lpstr>微软雅黑</vt:lpstr>
      <vt:lpstr>汉仪旗黑</vt:lpstr>
      <vt:lpstr>宋体</vt:lpstr>
      <vt:lpstr>Arial Unicode MS</vt:lpstr>
      <vt:lpstr>WelcomeDoc</vt:lpstr>
      <vt:lpstr>好买财富  xx项目项目复盘书       </vt:lpstr>
      <vt:lpstr>目录</vt:lpstr>
      <vt:lpstr>1 - 目标评估</vt:lpstr>
      <vt:lpstr>2  过程回溯</vt:lpstr>
      <vt:lpstr>3  问题澄清</vt:lpstr>
      <vt:lpstr>4  缓释措施</vt:lpstr>
      <vt:lpstr>5  良好实践</vt:lpstr>
      <vt:lpstr>6  后续行动点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实习生培训-互联网产品部</dc:title>
  <dc:creator>xiaoqin.chen</dc:creator>
  <dc:subject>培训</dc:subject>
  <cp:category>培训PPT</cp:category>
  <cp:lastModifiedBy>kiddwyl</cp:lastModifiedBy>
  <cp:revision>175</cp:revision>
  <dcterms:created xsi:type="dcterms:W3CDTF">2020-07-01T08:56:37Z</dcterms:created>
  <dcterms:modified xsi:type="dcterms:W3CDTF">2020-07-01T08:56:37Z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2052-2.4.0.3944</vt:lpwstr>
  </property>
</Properties>
</file>